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gif" ContentType="image/gi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8"/>
  </p:notesMasterIdLst>
  <p:sldIdLst>
    <p:sldId id="256" r:id="rId2"/>
    <p:sldId id="257" r:id="rId3"/>
    <p:sldId id="260" r:id="rId4"/>
    <p:sldId id="261" r:id="rId5"/>
    <p:sldId id="263" r:id="rId6"/>
    <p:sldId id="265" r:id="rId7"/>
    <p:sldId id="262" r:id="rId8"/>
    <p:sldId id="268" r:id="rId9"/>
    <p:sldId id="266" r:id="rId10"/>
    <p:sldId id="281" r:id="rId11"/>
    <p:sldId id="282" r:id="rId12"/>
    <p:sldId id="283" r:id="rId13"/>
    <p:sldId id="267" r:id="rId14"/>
    <p:sldId id="284" r:id="rId15"/>
    <p:sldId id="269" r:id="rId16"/>
    <p:sldId id="270" r:id="rId17"/>
    <p:sldId id="271" r:id="rId18"/>
    <p:sldId id="272" r:id="rId19"/>
    <p:sldId id="273" r:id="rId20"/>
    <p:sldId id="275" r:id="rId21"/>
    <p:sldId id="278" r:id="rId22"/>
    <p:sldId id="279" r:id="rId23"/>
    <p:sldId id="280" r:id="rId24"/>
    <p:sldId id="276" r:id="rId25"/>
    <p:sldId id="277" r:id="rId26"/>
    <p:sldId id="274" r:id="rId2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91812D8E-9E87-C14E-9130-1EB9D01E5E00}">
          <p14:sldIdLst>
            <p14:sldId id="256"/>
            <p14:sldId id="257"/>
            <p14:sldId id="260"/>
            <p14:sldId id="261"/>
            <p14:sldId id="263"/>
            <p14:sldId id="265"/>
            <p14:sldId id="262"/>
            <p14:sldId id="268"/>
            <p14:sldId id="266"/>
            <p14:sldId id="281"/>
            <p14:sldId id="282"/>
            <p14:sldId id="283"/>
            <p14:sldId id="267"/>
            <p14:sldId id="284"/>
            <p14:sldId id="269"/>
            <p14:sldId id="270"/>
            <p14:sldId id="271"/>
            <p14:sldId id="272"/>
            <p14:sldId id="273"/>
            <p14:sldId id="275"/>
            <p14:sldId id="278"/>
            <p14:sldId id="279"/>
            <p14:sldId id="280"/>
          </p14:sldIdLst>
        </p14:section>
        <p14:section name="Supplemental" id="{E645EC53-D86F-574E-A250-D52D2E8A2379}">
          <p14:sldIdLst>
            <p14:sldId id="276"/>
            <p14:sldId id="277"/>
            <p14:sldId id="274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111"/>
    <p:restoredTop sz="94643"/>
  </p:normalViewPr>
  <p:slideViewPr>
    <p:cSldViewPr snapToGrid="0" snapToObjects="1">
      <p:cViewPr>
        <p:scale>
          <a:sx n="131" d="100"/>
          <a:sy n="131" d="100"/>
        </p:scale>
        <p:origin x="992" y="3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notesMaster" Target="notesMasters/notesMaster1.xml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7D7908-0DFB-4649-B3B2-240C7074A024}" type="datetimeFigureOut">
              <a:rPr lang="en-US" smtClean="0"/>
              <a:t>3/10/17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BBEEBC-80A7-2144-83A8-DADF2EABEA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5809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D24B5C-E5E7-194C-91E1-3373141D431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3791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0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deg</a:t>
            </a:r>
            <a:r>
              <a:rPr lang="en-US" baseline="0" dirty="0" smtClean="0"/>
              <a:t> </a:t>
            </a:r>
            <a:r>
              <a:rPr lang="mr-IN" baseline="0" dirty="0" smtClean="0"/>
              <a:t>–</a:t>
            </a:r>
            <a:r>
              <a:rPr lang="en-US" baseline="0" dirty="0" smtClean="0"/>
              <a:t> 4.5 km MSL</a:t>
            </a:r>
          </a:p>
          <a:p>
            <a:r>
              <a:rPr lang="en-US" dirty="0" smtClean="0"/>
              <a:t>-10 </a:t>
            </a:r>
            <a:r>
              <a:rPr lang="mr-IN" dirty="0" smtClean="0"/>
              <a:t>–</a:t>
            </a:r>
            <a:r>
              <a:rPr lang="en-US" dirty="0" smtClean="0"/>
              <a:t> 6.3 km</a:t>
            </a:r>
          </a:p>
          <a:p>
            <a:r>
              <a:rPr lang="en-US" dirty="0" smtClean="0"/>
              <a:t>+10 </a:t>
            </a:r>
            <a:r>
              <a:rPr lang="mr-IN" dirty="0" smtClean="0"/>
              <a:t>–</a:t>
            </a:r>
            <a:r>
              <a:rPr lang="en-US" dirty="0" smtClean="0"/>
              <a:t> 3.1 km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BBEEBC-80A7-2144-83A8-DADF2EABEA6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5395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0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deg</a:t>
            </a:r>
            <a:r>
              <a:rPr lang="en-US" baseline="0" dirty="0" smtClean="0"/>
              <a:t> </a:t>
            </a:r>
            <a:r>
              <a:rPr lang="mr-IN" baseline="0" dirty="0" smtClean="0"/>
              <a:t>–</a:t>
            </a:r>
            <a:r>
              <a:rPr lang="en-US" baseline="0" dirty="0" smtClean="0"/>
              <a:t> 4.5 km MSL</a:t>
            </a:r>
          </a:p>
          <a:p>
            <a:r>
              <a:rPr lang="en-US" dirty="0" smtClean="0"/>
              <a:t>-10 </a:t>
            </a:r>
            <a:r>
              <a:rPr lang="mr-IN" dirty="0" smtClean="0"/>
              <a:t>–</a:t>
            </a:r>
            <a:r>
              <a:rPr lang="en-US" dirty="0" smtClean="0"/>
              <a:t> 6.3 km</a:t>
            </a:r>
          </a:p>
          <a:p>
            <a:r>
              <a:rPr lang="en-US" dirty="0" smtClean="0"/>
              <a:t>+10 </a:t>
            </a:r>
            <a:r>
              <a:rPr lang="mr-IN" dirty="0" smtClean="0"/>
              <a:t>–</a:t>
            </a:r>
            <a:r>
              <a:rPr lang="en-US" dirty="0" smtClean="0"/>
              <a:t> 3.1 km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BBEEBC-80A7-2144-83A8-DADF2EABEA6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9143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dirty="0" smtClean="0"/>
              <a:t>At this time, the aircraft is</a:t>
            </a:r>
            <a:r>
              <a:rPr lang="en-US" baseline="0" dirty="0" smtClean="0"/>
              <a:t> just above the melting level (0</a:t>
            </a:r>
            <a:r>
              <a:rPr lang="it-IT" baseline="0" dirty="0" smtClean="0"/>
              <a:t>°C)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it-IT" baseline="0" dirty="0" smtClean="0"/>
              <a:t>Air is subsaturated </a:t>
            </a:r>
            <a:r>
              <a:rPr lang="it-IT" baseline="0" dirty="0" err="1" smtClean="0"/>
              <a:t>w.r.t</a:t>
            </a:r>
            <a:r>
              <a:rPr lang="it-IT" baseline="0" dirty="0" smtClean="0"/>
              <a:t>. </a:t>
            </a:r>
            <a:r>
              <a:rPr lang="it-IT" baseline="0" dirty="0" err="1" smtClean="0"/>
              <a:t>ice</a:t>
            </a:r>
            <a:endParaRPr lang="it-IT" baseline="0" dirty="0" smtClean="0"/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it-IT" baseline="0" dirty="0" err="1" smtClean="0"/>
              <a:t>Any</a:t>
            </a:r>
            <a:r>
              <a:rPr lang="it-IT" baseline="0" dirty="0" smtClean="0"/>
              <a:t> </a:t>
            </a:r>
            <a:r>
              <a:rPr lang="it-IT" baseline="0" dirty="0" err="1" smtClean="0"/>
              <a:t>precipitation</a:t>
            </a:r>
            <a:r>
              <a:rPr lang="it-IT" baseline="0" dirty="0" smtClean="0"/>
              <a:t> </a:t>
            </a:r>
            <a:r>
              <a:rPr lang="it-IT" baseline="0" dirty="0" err="1" smtClean="0"/>
              <a:t>here</a:t>
            </a:r>
            <a:r>
              <a:rPr lang="it-IT" baseline="0" dirty="0" smtClean="0"/>
              <a:t> is </a:t>
            </a:r>
            <a:r>
              <a:rPr lang="it-IT" baseline="0" dirty="0" err="1" smtClean="0"/>
              <a:t>evaporating</a:t>
            </a:r>
            <a:r>
              <a:rPr lang="it-IT" baseline="0" dirty="0" smtClean="0"/>
              <a:t> or </a:t>
            </a:r>
            <a:r>
              <a:rPr lang="it-IT" baseline="0" dirty="0" err="1" smtClean="0"/>
              <a:t>sublimating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BBEEBC-80A7-2144-83A8-DADF2EABEA6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8919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0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deg</a:t>
            </a:r>
            <a:r>
              <a:rPr lang="en-US" baseline="0" dirty="0" smtClean="0"/>
              <a:t> </a:t>
            </a:r>
            <a:r>
              <a:rPr lang="mr-IN" baseline="0" dirty="0" smtClean="0"/>
              <a:t>–</a:t>
            </a:r>
            <a:r>
              <a:rPr lang="en-US" baseline="0" dirty="0" smtClean="0"/>
              <a:t> 4.5 km MSL</a:t>
            </a:r>
          </a:p>
          <a:p>
            <a:r>
              <a:rPr lang="en-US" dirty="0" smtClean="0"/>
              <a:t>-10 </a:t>
            </a:r>
            <a:r>
              <a:rPr lang="mr-IN" dirty="0" smtClean="0"/>
              <a:t>–</a:t>
            </a:r>
            <a:r>
              <a:rPr lang="en-US" dirty="0" smtClean="0"/>
              <a:t> 6.3 km</a:t>
            </a:r>
          </a:p>
          <a:p>
            <a:r>
              <a:rPr lang="en-US" dirty="0" smtClean="0"/>
              <a:t>+10 </a:t>
            </a:r>
            <a:r>
              <a:rPr lang="mr-IN" dirty="0" smtClean="0"/>
              <a:t>–</a:t>
            </a:r>
            <a:r>
              <a:rPr lang="en-US" dirty="0" smtClean="0"/>
              <a:t> 3.1 km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BBEEBC-80A7-2144-83A8-DADF2EABEA6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6990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BBEEBC-80A7-2144-83A8-DADF2EABEA6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9806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</a:pPr>
            <a:r>
              <a:rPr lang="en-US" dirty="0" smtClean="0"/>
              <a:t>Aircraft</a:t>
            </a:r>
            <a:r>
              <a:rPr lang="en-US" baseline="0" dirty="0" smtClean="0"/>
              <a:t> is well below melting layer</a:t>
            </a:r>
          </a:p>
          <a:p>
            <a:pPr marL="171450" indent="-171450">
              <a:buFont typeface="Arial" charset="0"/>
              <a:buChar char="•"/>
            </a:pPr>
            <a:r>
              <a:rPr lang="en-US" baseline="0" dirty="0" smtClean="0"/>
              <a:t>Subsaturated </a:t>
            </a:r>
            <a:r>
              <a:rPr lang="en-US" baseline="0" dirty="0" err="1" smtClean="0"/>
              <a:t>w.r.t</a:t>
            </a:r>
            <a:r>
              <a:rPr lang="en-US" baseline="0" dirty="0" smtClean="0"/>
              <a:t>. water</a:t>
            </a:r>
          </a:p>
          <a:p>
            <a:pPr marL="628650" lvl="1" indent="-171450">
              <a:buFont typeface="Arial" charset="0"/>
              <a:buChar char="•"/>
            </a:pPr>
            <a:r>
              <a:rPr lang="en-US" baseline="0" dirty="0" smtClean="0"/>
              <a:t>Evaporation expected to be prevalent here driving cooling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BBEEBC-80A7-2144-83A8-DADF2EABEA6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5865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Lowe and </a:t>
            </a:r>
            <a:r>
              <a:rPr lang="en-US" dirty="0" err="1" smtClean="0"/>
              <a:t>Ficke</a:t>
            </a:r>
            <a:r>
              <a:rPr lang="en-US" dirty="0" smtClean="0"/>
              <a:t> (1974) provided the empirically-derived</a:t>
            </a:r>
            <a:r>
              <a:rPr lang="en-US" baseline="0" dirty="0" smtClean="0"/>
              <a:t> expressions for VP and SVP/</a:t>
            </a:r>
            <a:r>
              <a:rPr lang="en-US" baseline="0" dirty="0" err="1" smtClean="0"/>
              <a:t>SVPice</a:t>
            </a:r>
            <a:r>
              <a:rPr lang="en-US" baseline="0" dirty="0" smtClean="0"/>
              <a:t> used in RH calculations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BBEEBC-80A7-2144-83A8-DADF2EABEA6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7045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is what we would expect given the higher precipitation rate in the ESR and the maturity</a:t>
            </a:r>
            <a:r>
              <a:rPr lang="en-US" baseline="0" dirty="0" smtClean="0"/>
              <a:t> of the MCS when the ESR is present.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262B8A-2FB9-A341-B50C-54121F9D3AE6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9536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86FFE-99A7-C34F-8B95-DFD13C1C6CB2}" type="datetimeFigureOut">
              <a:rPr lang="en-US" smtClean="0"/>
              <a:t>3/10/17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D4EB7-EB24-E947-BD1E-01611AACC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86FFE-99A7-C34F-8B95-DFD13C1C6CB2}" type="datetimeFigureOut">
              <a:rPr lang="en-US" smtClean="0"/>
              <a:t>3/10/17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D4EB7-EB24-E947-BD1E-01611AACC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86FFE-99A7-C34F-8B95-DFD13C1C6CB2}" type="datetimeFigureOut">
              <a:rPr lang="en-US" smtClean="0"/>
              <a:t>3/10/17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D4EB7-EB24-E947-BD1E-01611AACC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86FFE-99A7-C34F-8B95-DFD13C1C6CB2}" type="datetimeFigureOut">
              <a:rPr lang="en-US" smtClean="0"/>
              <a:t>3/10/17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D4EB7-EB24-E947-BD1E-01611AACC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86FFE-99A7-C34F-8B95-DFD13C1C6CB2}" type="datetimeFigureOut">
              <a:rPr lang="en-US" smtClean="0"/>
              <a:t>3/10/17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D4EB7-EB24-E947-BD1E-01611AACC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86FFE-99A7-C34F-8B95-DFD13C1C6CB2}" type="datetimeFigureOut">
              <a:rPr lang="en-US" smtClean="0"/>
              <a:t>3/10/17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D4EB7-EB24-E947-BD1E-01611AACC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86FFE-99A7-C34F-8B95-DFD13C1C6CB2}" type="datetimeFigureOut">
              <a:rPr lang="en-US" smtClean="0"/>
              <a:t>3/10/17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D4EB7-EB24-E947-BD1E-01611AACC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86FFE-99A7-C34F-8B95-DFD13C1C6CB2}" type="datetimeFigureOut">
              <a:rPr lang="en-US" smtClean="0"/>
              <a:t>3/10/17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D4EB7-EB24-E947-BD1E-01611AACC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86FFE-99A7-C34F-8B95-DFD13C1C6CB2}" type="datetimeFigureOut">
              <a:rPr lang="en-US" smtClean="0"/>
              <a:t>3/10/17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D4EB7-EB24-E947-BD1E-01611AACC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86FFE-99A7-C34F-8B95-DFD13C1C6CB2}" type="datetimeFigureOut">
              <a:rPr lang="en-US" smtClean="0"/>
              <a:t>3/10/17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D4EB7-EB24-E947-BD1E-01611AACC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86FFE-99A7-C34F-8B95-DFD13C1C6CB2}" type="datetimeFigureOut">
              <a:rPr lang="en-US" smtClean="0"/>
              <a:t>3/10/17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D4EB7-EB24-E947-BD1E-01611AACC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6000">
              <a:schemeClr val="tx1"/>
            </a:gs>
            <a:gs pos="28000">
              <a:srgbClr val="182B4C"/>
            </a:gs>
            <a:gs pos="0">
              <a:schemeClr val="accent1">
                <a:lumMod val="75000"/>
              </a:schemeClr>
            </a:gs>
            <a:gs pos="100000">
              <a:schemeClr val="tx1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83186FFE-99A7-C34F-8B95-DFD13C1C6CB2}" type="datetimeFigureOut">
              <a:rPr lang="en-US" smtClean="0"/>
              <a:pPr/>
              <a:t>3/10/17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6A9D4EB7-EB24-E947-BD1E-01611AACCC4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480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Arial" charset="0"/>
          <a:ea typeface="Arial" charset="0"/>
          <a:cs typeface="Arial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Arial" charset="0"/>
          <a:ea typeface="Arial" charset="0"/>
          <a:cs typeface="Arial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Arial" charset="0"/>
          <a:ea typeface="Arial" charset="0"/>
          <a:cs typeface="Arial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Arial" charset="0"/>
          <a:ea typeface="Arial" charset="0"/>
          <a:cs typeface="Arial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Arial" charset="0"/>
          <a:ea typeface="Arial" charset="0"/>
          <a:cs typeface="Arial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Arial" charset="0"/>
          <a:ea typeface="Arial" charset="0"/>
          <a:cs typeface="Arial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4" Type="http://schemas.openxmlformats.org/officeDocument/2006/relationships/image" Target="../media/image20.gif"/><Relationship Id="rId5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4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11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4" Type="http://schemas.openxmlformats.org/officeDocument/2006/relationships/image" Target="../media/image15.gif"/><Relationship Id="rId5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4426" y="95691"/>
            <a:ext cx="89845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Microphysical Characteristics of Select MCSs Observed During the 2015 PECAN Experiment</a:t>
            </a:r>
            <a:endParaRPr lang="en-US" sz="32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4426" y="1821710"/>
            <a:ext cx="8984514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3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Daniel M. Stechman, Greg M. McFarquhar, Robert M. Rauber, and Brian F. Jewett </a:t>
            </a:r>
          </a:p>
          <a:p>
            <a:pPr algn="ctr"/>
            <a:r>
              <a:rPr lang="en-US" sz="2000" i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Arial" charset="0"/>
                <a:ea typeface="Arial" charset="0"/>
                <a:cs typeface="Arial" charset="0"/>
              </a:rPr>
              <a:t>University of Illinois at Urbana-Champaign, Urbana, IL</a:t>
            </a:r>
          </a:p>
          <a:p>
            <a:pPr algn="ctr"/>
            <a:endParaRPr lang="en-US" sz="24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Michael M. Bell </a:t>
            </a:r>
          </a:p>
          <a:p>
            <a:pPr algn="ctr"/>
            <a:r>
              <a:rPr lang="en-US" i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Arial" charset="0"/>
                <a:ea typeface="Arial" charset="0"/>
                <a:cs typeface="Arial" charset="0"/>
              </a:rPr>
              <a:t>Colorado State University, Ft. Collins, CO</a:t>
            </a:r>
          </a:p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Robert A. Black </a:t>
            </a:r>
          </a:p>
          <a:p>
            <a:pPr algn="ctr"/>
            <a:r>
              <a:rPr lang="en-US" i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Arial" charset="0"/>
                <a:ea typeface="Arial" charset="0"/>
                <a:cs typeface="Arial" charset="0"/>
              </a:rPr>
              <a:t>NOAA/HRD, Miami, FL</a:t>
            </a:r>
          </a:p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David P. Jorgensen </a:t>
            </a:r>
          </a:p>
          <a:p>
            <a:pPr algn="ctr"/>
            <a:r>
              <a:rPr lang="en-US" i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Arial" charset="0"/>
                <a:ea typeface="Arial" charset="0"/>
                <a:cs typeface="Arial" charset="0"/>
              </a:rPr>
              <a:t>NOAA/NSSL, Norman, OK</a:t>
            </a:r>
          </a:p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Terry J. Schuur </a:t>
            </a:r>
          </a:p>
          <a:p>
            <a:pPr algn="ctr"/>
            <a:r>
              <a:rPr lang="en-US" i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Arial" charset="0"/>
                <a:ea typeface="Arial" charset="0"/>
                <a:cs typeface="Arial" charset="0"/>
              </a:rPr>
              <a:t>Coop. Institute for Mesoscale Meteorological Studies, Norman, OK</a:t>
            </a:r>
            <a:endParaRPr lang="en-US" i="1" dirty="0">
              <a:solidFill>
                <a:schemeClr val="accent5">
                  <a:lumMod val="60000"/>
                  <a:lumOff val="4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93653" y="5946227"/>
            <a:ext cx="4546060" cy="7429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1647" y="5668917"/>
            <a:ext cx="1552353" cy="11637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32" y="5887411"/>
            <a:ext cx="924929" cy="925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201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54"/>
          <a:stretch/>
        </p:blipFill>
        <p:spPr>
          <a:xfrm>
            <a:off x="3130103" y="157835"/>
            <a:ext cx="5951295" cy="54507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602" y="4322840"/>
            <a:ext cx="9018796" cy="238658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7446" y="208763"/>
            <a:ext cx="29234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6 July 2015</a:t>
            </a:r>
            <a:endParaRPr lang="en-US" sz="32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5491" y="935460"/>
            <a:ext cx="255508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Spiral 2</a:t>
            </a:r>
          </a:p>
          <a:p>
            <a:pPr algn="ctr"/>
            <a:r>
              <a:rPr lang="en-US" b="1" i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TZ in formative MCS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4709332" y="4322840"/>
            <a:ext cx="0" cy="1579532"/>
          </a:xfrm>
          <a:prstGeom prst="line">
            <a:avLst/>
          </a:prstGeom>
          <a:ln w="254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/>
          <p:cNvGrpSpPr/>
          <p:nvPr/>
        </p:nvGrpSpPr>
        <p:grpSpPr>
          <a:xfrm>
            <a:off x="4747174" y="4380044"/>
            <a:ext cx="4146750" cy="276999"/>
            <a:chOff x="524742" y="4380044"/>
            <a:chExt cx="4146750" cy="276999"/>
          </a:xfrm>
        </p:grpSpPr>
        <p:sp>
          <p:nvSpPr>
            <p:cNvPr id="10" name="TextBox 9"/>
            <p:cNvSpPr txBox="1"/>
            <p:nvPr/>
          </p:nvSpPr>
          <p:spPr>
            <a:xfrm>
              <a:off x="2615456" y="4380044"/>
              <a:ext cx="216311" cy="27699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B</a:t>
              </a:r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 flipV="1">
              <a:off x="2831767" y="4517944"/>
              <a:ext cx="1839725" cy="60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 flipH="1" flipV="1">
              <a:off x="524742" y="4517944"/>
              <a:ext cx="2090714" cy="60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2"/>
          <p:cNvGrpSpPr/>
          <p:nvPr/>
        </p:nvGrpSpPr>
        <p:grpSpPr>
          <a:xfrm>
            <a:off x="4348636" y="4623135"/>
            <a:ext cx="1633355" cy="1279238"/>
            <a:chOff x="4340544" y="4659549"/>
            <a:chExt cx="1633355" cy="1279238"/>
          </a:xfrm>
        </p:grpSpPr>
        <p:sp>
          <p:nvSpPr>
            <p:cNvPr id="14" name="Rectangle 13"/>
            <p:cNvSpPr/>
            <p:nvPr/>
          </p:nvSpPr>
          <p:spPr>
            <a:xfrm>
              <a:off x="4340544" y="4726004"/>
              <a:ext cx="1633355" cy="1212783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4755637" y="4659549"/>
              <a:ext cx="623890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800" b="1" i="1" smtClean="0">
                  <a:latin typeface="Arial" charset="0"/>
                  <a:ea typeface="Arial" charset="0"/>
                  <a:cs typeface="Arial" charset="0"/>
                </a:rPr>
                <a:t>TZ</a:t>
              </a:r>
              <a:endParaRPr lang="en-US" sz="2800" b="1" i="1">
                <a:latin typeface="Arial" charset="0"/>
                <a:ea typeface="Arial" charset="0"/>
                <a:cs typeface="Arial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6498522" y="4656444"/>
            <a:ext cx="1689197" cy="1245928"/>
            <a:chOff x="6490430" y="4692858"/>
            <a:chExt cx="1689197" cy="1245928"/>
          </a:xfrm>
        </p:grpSpPr>
        <p:sp>
          <p:nvSpPr>
            <p:cNvPr id="22" name="Rectangle 21"/>
            <p:cNvSpPr/>
            <p:nvPr/>
          </p:nvSpPr>
          <p:spPr>
            <a:xfrm>
              <a:off x="6490430" y="4726003"/>
              <a:ext cx="1689197" cy="1212783"/>
            </a:xfrm>
            <a:prstGeom prst="rect">
              <a:avLst/>
            </a:prstGeom>
            <a:noFill/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6561906" y="4692858"/>
              <a:ext cx="1546243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600" b="1" i="1" smtClean="0">
                  <a:latin typeface="Arial" charset="0"/>
                  <a:ea typeface="Arial" charset="0"/>
                  <a:cs typeface="Arial" charset="0"/>
                </a:rPr>
                <a:t>Convective Line</a:t>
              </a:r>
              <a:endParaRPr lang="en-US" sz="1600" b="1" i="1">
                <a:latin typeface="Arial" charset="0"/>
                <a:ea typeface="Arial" charset="0"/>
                <a:cs typeface="Arial" charset="0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524741" y="4380044"/>
            <a:ext cx="4146751" cy="276999"/>
            <a:chOff x="524741" y="4380044"/>
            <a:chExt cx="4146751" cy="276999"/>
          </a:xfrm>
        </p:grpSpPr>
        <p:sp>
          <p:nvSpPr>
            <p:cNvPr id="30" name="TextBox 29"/>
            <p:cNvSpPr txBox="1"/>
            <p:nvPr/>
          </p:nvSpPr>
          <p:spPr>
            <a:xfrm>
              <a:off x="2397252" y="4380044"/>
              <a:ext cx="216311" cy="27699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mtClean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A</a:t>
              </a:r>
              <a:endParaRPr lang="en-US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cxnSp>
          <p:nvCxnSpPr>
            <p:cNvPr id="31" name="Straight Arrow Connector 30"/>
            <p:cNvCxnSpPr>
              <a:stCxn id="22" idx="3"/>
            </p:cNvCxnSpPr>
            <p:nvPr/>
          </p:nvCxnSpPr>
          <p:spPr>
            <a:xfrm flipV="1">
              <a:off x="2613563" y="4517943"/>
              <a:ext cx="2057929" cy="601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>
              <a:stCxn id="22" idx="1"/>
            </p:cNvCxnSpPr>
            <p:nvPr/>
          </p:nvCxnSpPr>
          <p:spPr>
            <a:xfrm flipH="1" flipV="1">
              <a:off x="524741" y="4517943"/>
              <a:ext cx="1872511" cy="601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Group 40"/>
          <p:cNvGrpSpPr/>
          <p:nvPr/>
        </p:nvGrpSpPr>
        <p:grpSpPr>
          <a:xfrm>
            <a:off x="4747174" y="3656774"/>
            <a:ext cx="486867" cy="276999"/>
            <a:chOff x="5601771" y="2419905"/>
            <a:chExt cx="486867" cy="276999"/>
          </a:xfrm>
        </p:grpSpPr>
        <p:sp>
          <p:nvSpPr>
            <p:cNvPr id="34" name="TextBox 33"/>
            <p:cNvSpPr txBox="1"/>
            <p:nvPr/>
          </p:nvSpPr>
          <p:spPr>
            <a:xfrm>
              <a:off x="5601771" y="2419905"/>
              <a:ext cx="216311" cy="27699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mtClean="0">
                  <a:latin typeface="Arial" charset="0"/>
                  <a:ea typeface="Arial" charset="0"/>
                  <a:cs typeface="Arial" charset="0"/>
                </a:rPr>
                <a:t>A</a:t>
              </a:r>
              <a:endParaRPr lang="en-US">
                <a:latin typeface="Arial" charset="0"/>
                <a:ea typeface="Arial" charset="0"/>
                <a:cs typeface="Arial" charset="0"/>
              </a:endParaRPr>
            </a:p>
          </p:txBody>
        </p:sp>
        <p:cxnSp>
          <p:nvCxnSpPr>
            <p:cNvPr id="37" name="Straight Arrow Connector 36"/>
            <p:cNvCxnSpPr/>
            <p:nvPr/>
          </p:nvCxnSpPr>
          <p:spPr>
            <a:xfrm>
              <a:off x="5818082" y="2558404"/>
              <a:ext cx="270556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Group 39"/>
          <p:cNvGrpSpPr/>
          <p:nvPr/>
        </p:nvGrpSpPr>
        <p:grpSpPr>
          <a:xfrm>
            <a:off x="6946043" y="1999956"/>
            <a:ext cx="283090" cy="539796"/>
            <a:chOff x="6987420" y="1518157"/>
            <a:chExt cx="283090" cy="539796"/>
          </a:xfrm>
        </p:grpSpPr>
        <p:sp>
          <p:nvSpPr>
            <p:cNvPr id="35" name="TextBox 34"/>
            <p:cNvSpPr txBox="1"/>
            <p:nvPr/>
          </p:nvSpPr>
          <p:spPr>
            <a:xfrm>
              <a:off x="7054199" y="1518157"/>
              <a:ext cx="216311" cy="27699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dirty="0">
                  <a:latin typeface="Arial" charset="0"/>
                  <a:ea typeface="Arial" charset="0"/>
                  <a:cs typeface="Arial" charset="0"/>
                </a:rPr>
                <a:t>B</a:t>
              </a:r>
            </a:p>
          </p:txBody>
        </p:sp>
        <p:cxnSp>
          <p:nvCxnSpPr>
            <p:cNvPr id="38" name="Straight Arrow Connector 37"/>
            <p:cNvCxnSpPr/>
            <p:nvPr/>
          </p:nvCxnSpPr>
          <p:spPr>
            <a:xfrm flipH="1">
              <a:off x="6987420" y="1838935"/>
              <a:ext cx="88849" cy="219018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16"/>
          <p:cNvGrpSpPr/>
          <p:nvPr/>
        </p:nvGrpSpPr>
        <p:grpSpPr>
          <a:xfrm>
            <a:off x="2359425" y="4739345"/>
            <a:ext cx="2393089" cy="904286"/>
            <a:chOff x="2351333" y="4775759"/>
            <a:chExt cx="2393089" cy="904286"/>
          </a:xfrm>
        </p:grpSpPr>
        <p:cxnSp>
          <p:nvCxnSpPr>
            <p:cNvPr id="19" name="Straight Arrow Connector 18"/>
            <p:cNvCxnSpPr/>
            <p:nvPr/>
          </p:nvCxnSpPr>
          <p:spPr>
            <a:xfrm>
              <a:off x="3832388" y="5097887"/>
              <a:ext cx="831012" cy="50113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Rectangle 19"/>
            <p:cNvSpPr/>
            <p:nvPr/>
          </p:nvSpPr>
          <p:spPr>
            <a:xfrm>
              <a:off x="2351333" y="4775759"/>
              <a:ext cx="1980029" cy="369332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b="1" i="1" smtClean="0">
                  <a:latin typeface="Arial" charset="0"/>
                  <a:ea typeface="Arial" charset="0"/>
                  <a:cs typeface="Arial" charset="0"/>
                </a:rPr>
                <a:t>Aircraft Position</a:t>
              </a:r>
              <a:endParaRPr lang="en-US" b="1" i="1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8" name="Oval 17"/>
            <p:cNvSpPr/>
            <p:nvPr/>
          </p:nvSpPr>
          <p:spPr>
            <a:xfrm>
              <a:off x="4663400" y="5599023"/>
              <a:ext cx="81022" cy="8102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3" name="Straight Connector 2"/>
          <p:cNvCxnSpPr/>
          <p:nvPr/>
        </p:nvCxnSpPr>
        <p:spPr>
          <a:xfrm flipH="1">
            <a:off x="5213838" y="2879481"/>
            <a:ext cx="768153" cy="103749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H="1">
            <a:off x="6053128" y="2535356"/>
            <a:ext cx="1265196" cy="29972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3386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54"/>
          <a:stretch/>
        </p:blipFill>
        <p:spPr>
          <a:xfrm>
            <a:off x="3130103" y="157835"/>
            <a:ext cx="5951295" cy="5450770"/>
          </a:xfrm>
          <a:prstGeom prst="rect">
            <a:avLst/>
          </a:prstGeom>
        </p:spPr>
      </p:pic>
      <p:grpSp>
        <p:nvGrpSpPr>
          <p:cNvPr id="43" name="Group 42"/>
          <p:cNvGrpSpPr/>
          <p:nvPr/>
        </p:nvGrpSpPr>
        <p:grpSpPr>
          <a:xfrm>
            <a:off x="4747174" y="3656774"/>
            <a:ext cx="486867" cy="276999"/>
            <a:chOff x="5601771" y="2419905"/>
            <a:chExt cx="486867" cy="276999"/>
          </a:xfrm>
        </p:grpSpPr>
        <p:sp>
          <p:nvSpPr>
            <p:cNvPr id="44" name="TextBox 43"/>
            <p:cNvSpPr txBox="1"/>
            <p:nvPr/>
          </p:nvSpPr>
          <p:spPr>
            <a:xfrm>
              <a:off x="5601771" y="2419905"/>
              <a:ext cx="216311" cy="27699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mtClean="0">
                  <a:latin typeface="Arial" charset="0"/>
                  <a:ea typeface="Arial" charset="0"/>
                  <a:cs typeface="Arial" charset="0"/>
                </a:rPr>
                <a:t>A</a:t>
              </a:r>
              <a:endParaRPr lang="en-US">
                <a:latin typeface="Arial" charset="0"/>
                <a:ea typeface="Arial" charset="0"/>
                <a:cs typeface="Arial" charset="0"/>
              </a:endParaRPr>
            </a:p>
          </p:txBody>
        </p:sp>
        <p:cxnSp>
          <p:nvCxnSpPr>
            <p:cNvPr id="45" name="Straight Arrow Connector 44"/>
            <p:cNvCxnSpPr/>
            <p:nvPr/>
          </p:nvCxnSpPr>
          <p:spPr>
            <a:xfrm>
              <a:off x="5818082" y="2558404"/>
              <a:ext cx="270556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" name="Group 45"/>
          <p:cNvGrpSpPr/>
          <p:nvPr/>
        </p:nvGrpSpPr>
        <p:grpSpPr>
          <a:xfrm>
            <a:off x="6946043" y="1999956"/>
            <a:ext cx="283090" cy="539796"/>
            <a:chOff x="6987420" y="1518157"/>
            <a:chExt cx="283090" cy="539796"/>
          </a:xfrm>
        </p:grpSpPr>
        <p:sp>
          <p:nvSpPr>
            <p:cNvPr id="47" name="TextBox 46"/>
            <p:cNvSpPr txBox="1"/>
            <p:nvPr/>
          </p:nvSpPr>
          <p:spPr>
            <a:xfrm>
              <a:off x="7054199" y="1518157"/>
              <a:ext cx="216311" cy="27699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dirty="0">
                  <a:latin typeface="Arial" charset="0"/>
                  <a:ea typeface="Arial" charset="0"/>
                  <a:cs typeface="Arial" charset="0"/>
                </a:rPr>
                <a:t>B</a:t>
              </a:r>
            </a:p>
          </p:txBody>
        </p:sp>
        <p:cxnSp>
          <p:nvCxnSpPr>
            <p:cNvPr id="48" name="Straight Arrow Connector 47"/>
            <p:cNvCxnSpPr/>
            <p:nvPr/>
          </p:nvCxnSpPr>
          <p:spPr>
            <a:xfrm flipH="1">
              <a:off x="6987420" y="1838935"/>
              <a:ext cx="88849" cy="219018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9" name="Straight Connector 48"/>
          <p:cNvCxnSpPr/>
          <p:nvPr/>
        </p:nvCxnSpPr>
        <p:spPr>
          <a:xfrm flipH="1">
            <a:off x="5213838" y="2879481"/>
            <a:ext cx="768153" cy="103749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 flipH="1">
            <a:off x="6053128" y="2535356"/>
            <a:ext cx="1265196" cy="29972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602" y="4322840"/>
            <a:ext cx="9018796" cy="238658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7446" y="208763"/>
            <a:ext cx="29234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6 July 2015</a:t>
            </a:r>
            <a:endParaRPr lang="en-US" sz="32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5491" y="935460"/>
            <a:ext cx="255508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Spiral 2</a:t>
            </a:r>
          </a:p>
          <a:p>
            <a:pPr algn="ctr"/>
            <a:r>
              <a:rPr lang="en-US" b="1" i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TZ in formative MCS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4709332" y="4322840"/>
            <a:ext cx="0" cy="1579532"/>
          </a:xfrm>
          <a:prstGeom prst="line">
            <a:avLst/>
          </a:prstGeom>
          <a:ln w="254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/>
          <p:cNvGrpSpPr/>
          <p:nvPr/>
        </p:nvGrpSpPr>
        <p:grpSpPr>
          <a:xfrm>
            <a:off x="4747174" y="4380044"/>
            <a:ext cx="4146750" cy="276999"/>
            <a:chOff x="524742" y="4380044"/>
            <a:chExt cx="4146750" cy="276999"/>
          </a:xfrm>
        </p:grpSpPr>
        <p:sp>
          <p:nvSpPr>
            <p:cNvPr id="10" name="TextBox 9"/>
            <p:cNvSpPr txBox="1"/>
            <p:nvPr/>
          </p:nvSpPr>
          <p:spPr>
            <a:xfrm>
              <a:off x="2615456" y="4380044"/>
              <a:ext cx="216311" cy="27699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B</a:t>
              </a:r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 flipV="1">
              <a:off x="2831767" y="4517944"/>
              <a:ext cx="1839725" cy="60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 flipH="1" flipV="1">
              <a:off x="524742" y="4517944"/>
              <a:ext cx="2090714" cy="60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 24"/>
          <p:cNvGrpSpPr/>
          <p:nvPr/>
        </p:nvGrpSpPr>
        <p:grpSpPr>
          <a:xfrm>
            <a:off x="4217" y="3119691"/>
            <a:ext cx="4958672" cy="2744076"/>
            <a:chOff x="4217" y="3119691"/>
            <a:chExt cx="4958672" cy="2744076"/>
          </a:xfrm>
        </p:grpSpPr>
        <p:sp>
          <p:nvSpPr>
            <p:cNvPr id="26" name="Rectangle 25"/>
            <p:cNvSpPr/>
            <p:nvPr/>
          </p:nvSpPr>
          <p:spPr>
            <a:xfrm>
              <a:off x="4217" y="3119691"/>
              <a:ext cx="3136212" cy="646331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 b="1" i="1" dirty="0" smtClean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Precipitation evaporating / sublimating in dry air</a:t>
              </a:r>
              <a:endParaRPr lang="en-US" b="1" i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27" name="Oval 26"/>
            <p:cNvSpPr/>
            <p:nvPr/>
          </p:nvSpPr>
          <p:spPr>
            <a:xfrm>
              <a:off x="4418437" y="5658030"/>
              <a:ext cx="544452" cy="205737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reeform 27"/>
            <p:cNvSpPr/>
            <p:nvPr/>
          </p:nvSpPr>
          <p:spPr>
            <a:xfrm>
              <a:off x="886479" y="3818144"/>
              <a:ext cx="3531958" cy="1905581"/>
            </a:xfrm>
            <a:custGeom>
              <a:avLst/>
              <a:gdLst>
                <a:gd name="connsiteX0" fmla="*/ 0 w 3531958"/>
                <a:gd name="connsiteY0" fmla="*/ 0 h 1905581"/>
                <a:gd name="connsiteX1" fmla="*/ 1403011 w 3531958"/>
                <a:gd name="connsiteY1" fmla="*/ 1570534 h 1905581"/>
                <a:gd name="connsiteX2" fmla="*/ 3531958 w 3531958"/>
                <a:gd name="connsiteY2" fmla="*/ 1905581 h 1905581"/>
                <a:gd name="connsiteX3" fmla="*/ 3531958 w 3531958"/>
                <a:gd name="connsiteY3" fmla="*/ 1905581 h 1905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31958" h="1905581">
                  <a:moveTo>
                    <a:pt x="0" y="0"/>
                  </a:moveTo>
                  <a:cubicBezTo>
                    <a:pt x="407175" y="626468"/>
                    <a:pt x="814351" y="1252937"/>
                    <a:pt x="1403011" y="1570534"/>
                  </a:cubicBezTo>
                  <a:cubicBezTo>
                    <a:pt x="1991671" y="1888131"/>
                    <a:pt x="3531958" y="1905581"/>
                    <a:pt x="3531958" y="1905581"/>
                  </a:cubicBezTo>
                  <a:lnTo>
                    <a:pt x="3531958" y="1905581"/>
                  </a:lnTo>
                </a:path>
              </a:pathLst>
            </a:custGeom>
            <a:noFill/>
            <a:ln w="38100">
              <a:solidFill>
                <a:schemeClr val="tx1"/>
              </a:solidFill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524741" y="4380044"/>
            <a:ext cx="4146751" cy="276999"/>
            <a:chOff x="524741" y="4380044"/>
            <a:chExt cx="4146751" cy="276999"/>
          </a:xfrm>
        </p:grpSpPr>
        <p:sp>
          <p:nvSpPr>
            <p:cNvPr id="30" name="TextBox 29"/>
            <p:cNvSpPr txBox="1"/>
            <p:nvPr/>
          </p:nvSpPr>
          <p:spPr>
            <a:xfrm>
              <a:off x="2397252" y="4380044"/>
              <a:ext cx="216311" cy="27699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mtClean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A</a:t>
              </a:r>
              <a:endParaRPr lang="en-US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cxnSp>
          <p:nvCxnSpPr>
            <p:cNvPr id="31" name="Straight Arrow Connector 30"/>
            <p:cNvCxnSpPr>
              <a:stCxn id="22" idx="3"/>
            </p:cNvCxnSpPr>
            <p:nvPr/>
          </p:nvCxnSpPr>
          <p:spPr>
            <a:xfrm flipV="1">
              <a:off x="2613563" y="4517943"/>
              <a:ext cx="2057929" cy="601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>
              <a:stCxn id="22" idx="1"/>
            </p:cNvCxnSpPr>
            <p:nvPr/>
          </p:nvCxnSpPr>
          <p:spPr>
            <a:xfrm flipH="1" flipV="1">
              <a:off x="524741" y="4517943"/>
              <a:ext cx="1872511" cy="601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2" name="Group 61"/>
          <p:cNvGrpSpPr/>
          <p:nvPr/>
        </p:nvGrpSpPr>
        <p:grpSpPr>
          <a:xfrm>
            <a:off x="4198494" y="5462081"/>
            <a:ext cx="3310435" cy="307777"/>
            <a:chOff x="4198494" y="5462081"/>
            <a:chExt cx="3310435" cy="307777"/>
          </a:xfrm>
        </p:grpSpPr>
        <p:sp>
          <p:nvSpPr>
            <p:cNvPr id="23" name="TextBox 22"/>
            <p:cNvSpPr txBox="1"/>
            <p:nvPr/>
          </p:nvSpPr>
          <p:spPr>
            <a:xfrm>
              <a:off x="6054174" y="5462081"/>
              <a:ext cx="1454755" cy="307777"/>
            </a:xfrm>
            <a:prstGeom prst="rect">
              <a:avLst/>
            </a:prstGeom>
            <a:solidFill>
              <a:srgbClr val="002060">
                <a:alpha val="82000"/>
              </a:srgbClr>
            </a:solidFill>
          </p:spPr>
          <p:txBody>
            <a:bodyPr wrap="square" lIns="18288" rIns="18288" rtlCol="0">
              <a:spAutoFit/>
            </a:bodyPr>
            <a:lstStyle/>
            <a:p>
              <a:r>
                <a:rPr lang="en-US" sz="1400" dirty="0" smtClean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0</a:t>
              </a:r>
              <a:r>
                <a:rPr lang="it-IT" sz="1400" dirty="0" smtClean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°C  </a:t>
              </a:r>
              <a:r>
                <a:rPr lang="en-US" sz="1400" dirty="0" err="1" smtClean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RH</a:t>
              </a:r>
              <a:r>
                <a:rPr lang="en-US" sz="1400" baseline="-25000" dirty="0" err="1" smtClean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ice</a:t>
              </a:r>
              <a:r>
                <a:rPr lang="en-US" sz="1400" dirty="0" smtClean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 </a:t>
              </a:r>
              <a:r>
                <a:rPr lang="en-US" sz="1400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= 92</a:t>
              </a:r>
              <a:r>
                <a:rPr lang="en-US" sz="1400" dirty="0" smtClean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%</a:t>
              </a:r>
              <a:endParaRPr lang="en-US" sz="1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cxnSp>
          <p:nvCxnSpPr>
            <p:cNvPr id="55" name="Straight Arrow Connector 54"/>
            <p:cNvCxnSpPr/>
            <p:nvPr/>
          </p:nvCxnSpPr>
          <p:spPr>
            <a:xfrm>
              <a:off x="5240857" y="5630629"/>
              <a:ext cx="784243" cy="2434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>
              <a:off x="4198494" y="5636624"/>
              <a:ext cx="1013038" cy="0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Oval 17"/>
          <p:cNvSpPr/>
          <p:nvPr/>
        </p:nvSpPr>
        <p:spPr>
          <a:xfrm>
            <a:off x="4671492" y="5562609"/>
            <a:ext cx="81022" cy="81022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9" name="Group 68"/>
          <p:cNvGrpSpPr/>
          <p:nvPr/>
        </p:nvGrpSpPr>
        <p:grpSpPr>
          <a:xfrm>
            <a:off x="4198494" y="5717131"/>
            <a:ext cx="2721248" cy="420391"/>
            <a:chOff x="4198494" y="5717131"/>
            <a:chExt cx="2721248" cy="420391"/>
          </a:xfrm>
        </p:grpSpPr>
        <p:grpSp>
          <p:nvGrpSpPr>
            <p:cNvPr id="63" name="Group 62"/>
            <p:cNvGrpSpPr/>
            <p:nvPr/>
          </p:nvGrpSpPr>
          <p:grpSpPr>
            <a:xfrm>
              <a:off x="4198494" y="5717131"/>
              <a:ext cx="1330846" cy="213869"/>
              <a:chOff x="4198494" y="5717132"/>
              <a:chExt cx="1245947" cy="100892"/>
            </a:xfrm>
          </p:grpSpPr>
          <p:cxnSp>
            <p:nvCxnSpPr>
              <p:cNvPr id="50" name="Straight Connector 49"/>
              <p:cNvCxnSpPr/>
              <p:nvPr/>
            </p:nvCxnSpPr>
            <p:spPr>
              <a:xfrm>
                <a:off x="4198494" y="5717132"/>
                <a:ext cx="1013038" cy="0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Arrow Connector 53"/>
              <p:cNvCxnSpPr/>
              <p:nvPr/>
            </p:nvCxnSpPr>
            <p:spPr>
              <a:xfrm>
                <a:off x="5234066" y="5723725"/>
                <a:ext cx="210375" cy="94299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5" name="TextBox 64"/>
            <p:cNvSpPr txBox="1"/>
            <p:nvPr/>
          </p:nvSpPr>
          <p:spPr>
            <a:xfrm>
              <a:off x="5549925" y="5829745"/>
              <a:ext cx="1369817" cy="307777"/>
            </a:xfrm>
            <a:prstGeom prst="rect">
              <a:avLst/>
            </a:prstGeom>
            <a:solidFill>
              <a:srgbClr val="002060">
                <a:alpha val="82000"/>
              </a:srgbClr>
            </a:solidFill>
          </p:spPr>
          <p:txBody>
            <a:bodyPr wrap="square" lIns="18288" rIns="18288" rtlCol="0">
              <a:spAutoFit/>
            </a:bodyPr>
            <a:lstStyle/>
            <a:p>
              <a:pPr algn="ctr"/>
              <a:r>
                <a:rPr lang="en-US" sz="1400" dirty="0" smtClean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10</a:t>
              </a:r>
              <a:r>
                <a:rPr lang="it-IT" sz="1400" dirty="0" smtClean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°C  </a:t>
              </a:r>
              <a:r>
                <a:rPr lang="en-US" sz="1400" dirty="0" smtClean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RH </a:t>
              </a:r>
              <a:r>
                <a:rPr lang="en-US" sz="1400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= </a:t>
              </a:r>
              <a:r>
                <a:rPr lang="en-US" sz="1400" dirty="0" smtClean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70%</a:t>
              </a:r>
              <a:endParaRPr lang="en-US" sz="1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4198494" y="5105701"/>
            <a:ext cx="3069644" cy="428279"/>
            <a:chOff x="4198494" y="5105701"/>
            <a:chExt cx="3069644" cy="428279"/>
          </a:xfrm>
        </p:grpSpPr>
        <p:grpSp>
          <p:nvGrpSpPr>
            <p:cNvPr id="61" name="Group 60"/>
            <p:cNvGrpSpPr/>
            <p:nvPr/>
          </p:nvGrpSpPr>
          <p:grpSpPr>
            <a:xfrm>
              <a:off x="4198494" y="5328465"/>
              <a:ext cx="1303933" cy="205515"/>
              <a:chOff x="4198494" y="5328465"/>
              <a:chExt cx="1303933" cy="205515"/>
            </a:xfrm>
          </p:grpSpPr>
          <p:cxnSp>
            <p:nvCxnSpPr>
              <p:cNvPr id="60" name="Straight Connector 59"/>
              <p:cNvCxnSpPr/>
              <p:nvPr/>
            </p:nvCxnSpPr>
            <p:spPr>
              <a:xfrm>
                <a:off x="4198494" y="5533979"/>
                <a:ext cx="1013038" cy="0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Arrow Connector 56"/>
              <p:cNvCxnSpPr/>
              <p:nvPr/>
            </p:nvCxnSpPr>
            <p:spPr>
              <a:xfrm flipV="1">
                <a:off x="5242291" y="5328465"/>
                <a:ext cx="260136" cy="205515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6" name="TextBox 65"/>
            <p:cNvSpPr txBox="1"/>
            <p:nvPr/>
          </p:nvSpPr>
          <p:spPr>
            <a:xfrm>
              <a:off x="5549925" y="5105701"/>
              <a:ext cx="1718213" cy="307777"/>
            </a:xfrm>
            <a:prstGeom prst="rect">
              <a:avLst/>
            </a:prstGeom>
            <a:solidFill>
              <a:srgbClr val="002060">
                <a:alpha val="82000"/>
              </a:srgbClr>
            </a:solidFill>
          </p:spPr>
          <p:txBody>
            <a:bodyPr wrap="square" lIns="18288" tIns="45720" rIns="18288" bIns="45720" rtlCol="0">
              <a:spAutoFit/>
            </a:bodyPr>
            <a:lstStyle/>
            <a:p>
              <a:pPr algn="ctr"/>
              <a:r>
                <a:rPr lang="en-US" sz="1400" smtClean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-10</a:t>
              </a:r>
              <a:r>
                <a:rPr lang="it-IT" sz="1400" dirty="0" smtClean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°C  </a:t>
              </a:r>
              <a:r>
                <a:rPr lang="en-US" sz="1400" dirty="0" err="1" smtClean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RH</a:t>
              </a:r>
              <a:r>
                <a:rPr lang="en-US" sz="1400" baseline="-25000" dirty="0" err="1" smtClean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ice</a:t>
              </a:r>
              <a:r>
                <a:rPr lang="en-US" sz="1400" dirty="0" smtClean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 </a:t>
              </a:r>
              <a:r>
                <a:rPr lang="en-US" sz="1400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= </a:t>
              </a:r>
              <a:r>
                <a:rPr lang="en-US" sz="1400" dirty="0" smtClean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110%</a:t>
              </a:r>
              <a:endParaRPr lang="en-US" sz="1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83047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180730" y="196672"/>
            <a:ext cx="29234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6 July 2015</a:t>
            </a:r>
            <a:endParaRPr lang="en-US" sz="32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408185" y="196672"/>
            <a:ext cx="255508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Spiral 7</a:t>
            </a:r>
          </a:p>
          <a:p>
            <a:pPr algn="ctr"/>
            <a:r>
              <a:rPr lang="en-US" b="1" i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ESR in mature MCS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91" y="1172958"/>
            <a:ext cx="6607168" cy="557343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17" y="1172957"/>
            <a:ext cx="6725116" cy="558270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3464" y="1172955"/>
            <a:ext cx="2884533" cy="5582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506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6888" y="97650"/>
            <a:ext cx="5983501" cy="4967072"/>
          </a:xfrm>
          <a:prstGeom prst="rect">
            <a:avLst/>
          </a:prstGeom>
        </p:spPr>
      </p:pic>
      <p:grpSp>
        <p:nvGrpSpPr>
          <p:cNvPr id="39" name="Group 38"/>
          <p:cNvGrpSpPr/>
          <p:nvPr/>
        </p:nvGrpSpPr>
        <p:grpSpPr>
          <a:xfrm>
            <a:off x="4813343" y="1700435"/>
            <a:ext cx="447133" cy="509810"/>
            <a:chOff x="5601771" y="2419905"/>
            <a:chExt cx="447133" cy="509810"/>
          </a:xfrm>
        </p:grpSpPr>
        <p:sp>
          <p:nvSpPr>
            <p:cNvPr id="42" name="TextBox 41"/>
            <p:cNvSpPr txBox="1"/>
            <p:nvPr/>
          </p:nvSpPr>
          <p:spPr>
            <a:xfrm>
              <a:off x="5601771" y="2419905"/>
              <a:ext cx="216311" cy="27699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mtClean="0">
                  <a:latin typeface="Arial" charset="0"/>
                  <a:ea typeface="Arial" charset="0"/>
                  <a:cs typeface="Arial" charset="0"/>
                </a:rPr>
                <a:t>A</a:t>
              </a:r>
              <a:endParaRPr lang="en-US">
                <a:latin typeface="Arial" charset="0"/>
                <a:ea typeface="Arial" charset="0"/>
                <a:cs typeface="Arial" charset="0"/>
              </a:endParaRPr>
            </a:p>
          </p:txBody>
        </p:sp>
        <p:cxnSp>
          <p:nvCxnSpPr>
            <p:cNvPr id="43" name="Straight Arrow Connector 42"/>
            <p:cNvCxnSpPr/>
            <p:nvPr/>
          </p:nvCxnSpPr>
          <p:spPr>
            <a:xfrm>
              <a:off x="5867026" y="2583233"/>
              <a:ext cx="181878" cy="346482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Group 43"/>
          <p:cNvGrpSpPr/>
          <p:nvPr/>
        </p:nvGrpSpPr>
        <p:grpSpPr>
          <a:xfrm>
            <a:off x="6724119" y="2735342"/>
            <a:ext cx="451554" cy="326608"/>
            <a:chOff x="6879265" y="1672313"/>
            <a:chExt cx="451554" cy="326608"/>
          </a:xfrm>
        </p:grpSpPr>
        <p:sp>
          <p:nvSpPr>
            <p:cNvPr id="45" name="TextBox 44"/>
            <p:cNvSpPr txBox="1"/>
            <p:nvPr/>
          </p:nvSpPr>
          <p:spPr>
            <a:xfrm>
              <a:off x="7114508" y="1672313"/>
              <a:ext cx="216311" cy="27699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dirty="0">
                  <a:latin typeface="Arial" charset="0"/>
                  <a:ea typeface="Arial" charset="0"/>
                  <a:cs typeface="Arial" charset="0"/>
                </a:rPr>
                <a:t>B</a:t>
              </a:r>
            </a:p>
          </p:txBody>
        </p:sp>
        <p:cxnSp>
          <p:nvCxnSpPr>
            <p:cNvPr id="47" name="Straight Arrow Connector 46"/>
            <p:cNvCxnSpPr/>
            <p:nvPr/>
          </p:nvCxnSpPr>
          <p:spPr>
            <a:xfrm flipH="1">
              <a:off x="6879265" y="1838935"/>
              <a:ext cx="197003" cy="15998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02" y="4324798"/>
            <a:ext cx="9018796" cy="238266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7446" y="208763"/>
            <a:ext cx="29234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6 July 2015</a:t>
            </a:r>
            <a:endParaRPr lang="en-US" sz="32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5491" y="935460"/>
            <a:ext cx="255508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Spiral </a:t>
            </a:r>
            <a:r>
              <a:rPr lang="en-US" sz="28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7</a:t>
            </a:r>
            <a:endParaRPr lang="en-US" sz="2800" b="1" dirty="0" smtClean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algn="ctr"/>
            <a:r>
              <a:rPr lang="en-US" b="1" i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ESR in mature MCS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4709332" y="4322840"/>
            <a:ext cx="0" cy="1579532"/>
          </a:xfrm>
          <a:prstGeom prst="line">
            <a:avLst/>
          </a:prstGeom>
          <a:ln w="254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/>
          <p:cNvGrpSpPr/>
          <p:nvPr/>
        </p:nvGrpSpPr>
        <p:grpSpPr>
          <a:xfrm>
            <a:off x="4747174" y="4380044"/>
            <a:ext cx="4146750" cy="276999"/>
            <a:chOff x="524742" y="4380044"/>
            <a:chExt cx="4146750" cy="276999"/>
          </a:xfrm>
        </p:grpSpPr>
        <p:sp>
          <p:nvSpPr>
            <p:cNvPr id="10" name="TextBox 9"/>
            <p:cNvSpPr txBox="1"/>
            <p:nvPr/>
          </p:nvSpPr>
          <p:spPr>
            <a:xfrm>
              <a:off x="2615456" y="4380044"/>
              <a:ext cx="216311" cy="27699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B</a:t>
              </a:r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 flipV="1">
              <a:off x="2831767" y="4517944"/>
              <a:ext cx="1839725" cy="60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 flipH="1" flipV="1">
              <a:off x="524742" y="4517944"/>
              <a:ext cx="2090714" cy="60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2"/>
          <p:cNvGrpSpPr/>
          <p:nvPr/>
        </p:nvGrpSpPr>
        <p:grpSpPr>
          <a:xfrm>
            <a:off x="5685183" y="4623135"/>
            <a:ext cx="962730" cy="1279238"/>
            <a:chOff x="5011169" y="4659549"/>
            <a:chExt cx="962730" cy="1279238"/>
          </a:xfrm>
        </p:grpSpPr>
        <p:sp>
          <p:nvSpPr>
            <p:cNvPr id="14" name="Rectangle 13"/>
            <p:cNvSpPr/>
            <p:nvPr/>
          </p:nvSpPr>
          <p:spPr>
            <a:xfrm>
              <a:off x="5011169" y="4726004"/>
              <a:ext cx="962730" cy="1212783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5153203" y="4659549"/>
              <a:ext cx="623890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800" b="1" i="1" smtClean="0">
                  <a:latin typeface="Arial" charset="0"/>
                  <a:ea typeface="Arial" charset="0"/>
                  <a:cs typeface="Arial" charset="0"/>
                </a:rPr>
                <a:t>TZ</a:t>
              </a:r>
              <a:endParaRPr lang="en-US" sz="2800" b="1" i="1">
                <a:latin typeface="Arial" charset="0"/>
                <a:ea typeface="Arial" charset="0"/>
                <a:cs typeface="Arial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1216474" y="5562609"/>
            <a:ext cx="3536040" cy="377405"/>
            <a:chOff x="1208382" y="5599023"/>
            <a:chExt cx="3536040" cy="377405"/>
          </a:xfrm>
        </p:grpSpPr>
        <p:sp>
          <p:nvSpPr>
            <p:cNvPr id="18" name="Oval 17"/>
            <p:cNvSpPr/>
            <p:nvPr/>
          </p:nvSpPr>
          <p:spPr>
            <a:xfrm>
              <a:off x="4663400" y="5599023"/>
              <a:ext cx="81022" cy="8102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" name="Straight Arrow Connector 18"/>
            <p:cNvCxnSpPr/>
            <p:nvPr/>
          </p:nvCxnSpPr>
          <p:spPr>
            <a:xfrm flipV="1">
              <a:off x="3188411" y="5680045"/>
              <a:ext cx="1469648" cy="140944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Rectangle 19"/>
            <p:cNvSpPr/>
            <p:nvPr/>
          </p:nvSpPr>
          <p:spPr>
            <a:xfrm>
              <a:off x="1208382" y="5607096"/>
              <a:ext cx="1980029" cy="369332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b="1" i="1" smtClean="0">
                  <a:latin typeface="Arial" charset="0"/>
                  <a:ea typeface="Arial" charset="0"/>
                  <a:cs typeface="Arial" charset="0"/>
                </a:rPr>
                <a:t>Aircraft Position</a:t>
              </a:r>
              <a:endParaRPr lang="en-US" b="1" i="1">
                <a:latin typeface="Arial" charset="0"/>
                <a:ea typeface="Arial" charset="0"/>
                <a:cs typeface="Arial" charset="0"/>
              </a:endParaRPr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6569998" y="4656444"/>
            <a:ext cx="1546243" cy="1245928"/>
            <a:chOff x="6569998" y="4656444"/>
            <a:chExt cx="1546243" cy="1245928"/>
          </a:xfrm>
        </p:grpSpPr>
        <p:sp>
          <p:nvSpPr>
            <p:cNvPr id="22" name="Rectangle 21"/>
            <p:cNvSpPr/>
            <p:nvPr/>
          </p:nvSpPr>
          <p:spPr>
            <a:xfrm>
              <a:off x="6719455" y="4689589"/>
              <a:ext cx="1247332" cy="1212783"/>
            </a:xfrm>
            <a:prstGeom prst="rect">
              <a:avLst/>
            </a:prstGeom>
            <a:noFill/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6569998" y="4656444"/>
              <a:ext cx="1546243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600" b="1" i="1" smtClean="0">
                  <a:latin typeface="Arial" charset="0"/>
                  <a:ea typeface="Arial" charset="0"/>
                  <a:cs typeface="Arial" charset="0"/>
                </a:rPr>
                <a:t>Convective Line</a:t>
              </a:r>
              <a:endParaRPr lang="en-US" sz="1600" b="1" i="1">
                <a:latin typeface="Arial" charset="0"/>
                <a:ea typeface="Arial" charset="0"/>
                <a:cs typeface="Arial" charset="0"/>
              </a:endParaRPr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3512822" y="4655845"/>
            <a:ext cx="2088949" cy="1263064"/>
            <a:chOff x="3512822" y="4655845"/>
            <a:chExt cx="2088949" cy="1263064"/>
          </a:xfrm>
        </p:grpSpPr>
        <p:sp>
          <p:nvSpPr>
            <p:cNvPr id="46" name="Rectangle 45"/>
            <p:cNvSpPr/>
            <p:nvPr/>
          </p:nvSpPr>
          <p:spPr>
            <a:xfrm>
              <a:off x="3513221" y="4706126"/>
              <a:ext cx="2088550" cy="1212783"/>
            </a:xfrm>
            <a:prstGeom prst="rect">
              <a:avLst/>
            </a:prstGeom>
            <a:no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55"/>
            <p:cNvSpPr/>
            <p:nvPr/>
          </p:nvSpPr>
          <p:spPr>
            <a:xfrm>
              <a:off x="3512822" y="4655845"/>
              <a:ext cx="930679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i="1" dirty="0" smtClean="0">
                  <a:latin typeface="Arial" charset="0"/>
                  <a:ea typeface="Arial" charset="0"/>
                  <a:cs typeface="Arial" charset="0"/>
                </a:rPr>
                <a:t>ESR</a:t>
              </a:r>
              <a:endParaRPr lang="en-US" sz="2800" b="1" i="1" dirty="0">
                <a:latin typeface="Arial" charset="0"/>
                <a:ea typeface="Arial" charset="0"/>
                <a:cs typeface="Arial" charset="0"/>
              </a:endParaRPr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524741" y="4380044"/>
            <a:ext cx="4146751" cy="276999"/>
            <a:chOff x="524741" y="4380044"/>
            <a:chExt cx="4146751" cy="276999"/>
          </a:xfrm>
        </p:grpSpPr>
        <p:sp>
          <p:nvSpPr>
            <p:cNvPr id="64" name="TextBox 63"/>
            <p:cNvSpPr txBox="1"/>
            <p:nvPr/>
          </p:nvSpPr>
          <p:spPr>
            <a:xfrm>
              <a:off x="2397252" y="4380044"/>
              <a:ext cx="216311" cy="27699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mtClean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A</a:t>
              </a:r>
              <a:endParaRPr lang="en-US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cxnSp>
          <p:nvCxnSpPr>
            <p:cNvPr id="65" name="Straight Arrow Connector 64"/>
            <p:cNvCxnSpPr/>
            <p:nvPr/>
          </p:nvCxnSpPr>
          <p:spPr>
            <a:xfrm flipV="1">
              <a:off x="2613563" y="4517943"/>
              <a:ext cx="2057929" cy="601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Arrow Connector 65"/>
            <p:cNvCxnSpPr/>
            <p:nvPr/>
          </p:nvCxnSpPr>
          <p:spPr>
            <a:xfrm flipH="1" flipV="1">
              <a:off x="524741" y="4517943"/>
              <a:ext cx="1872511" cy="601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8" name="Straight Connector 47"/>
          <p:cNvCxnSpPr/>
          <p:nvPr/>
        </p:nvCxnSpPr>
        <p:spPr>
          <a:xfrm flipH="1" flipV="1">
            <a:off x="4921498" y="2160193"/>
            <a:ext cx="1149544" cy="24820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 flipH="1" flipV="1">
            <a:off x="6151639" y="2460577"/>
            <a:ext cx="733977" cy="93313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2280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6888" y="97650"/>
            <a:ext cx="5983501" cy="4967072"/>
          </a:xfrm>
          <a:prstGeom prst="rect">
            <a:avLst/>
          </a:prstGeom>
        </p:spPr>
      </p:pic>
      <p:grpSp>
        <p:nvGrpSpPr>
          <p:cNvPr id="51" name="Group 50"/>
          <p:cNvGrpSpPr/>
          <p:nvPr/>
        </p:nvGrpSpPr>
        <p:grpSpPr>
          <a:xfrm>
            <a:off x="4813343" y="1700435"/>
            <a:ext cx="447133" cy="509810"/>
            <a:chOff x="5601771" y="2419905"/>
            <a:chExt cx="447133" cy="509810"/>
          </a:xfrm>
        </p:grpSpPr>
        <p:sp>
          <p:nvSpPr>
            <p:cNvPr id="52" name="TextBox 51"/>
            <p:cNvSpPr txBox="1"/>
            <p:nvPr/>
          </p:nvSpPr>
          <p:spPr>
            <a:xfrm>
              <a:off x="5601771" y="2419905"/>
              <a:ext cx="216311" cy="27699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mtClean="0">
                  <a:latin typeface="Arial" charset="0"/>
                  <a:ea typeface="Arial" charset="0"/>
                  <a:cs typeface="Arial" charset="0"/>
                </a:rPr>
                <a:t>A</a:t>
              </a:r>
              <a:endParaRPr lang="en-US">
                <a:latin typeface="Arial" charset="0"/>
                <a:ea typeface="Arial" charset="0"/>
                <a:cs typeface="Arial" charset="0"/>
              </a:endParaRPr>
            </a:p>
          </p:txBody>
        </p:sp>
        <p:cxnSp>
          <p:nvCxnSpPr>
            <p:cNvPr id="54" name="Straight Arrow Connector 53"/>
            <p:cNvCxnSpPr/>
            <p:nvPr/>
          </p:nvCxnSpPr>
          <p:spPr>
            <a:xfrm>
              <a:off x="5867026" y="2583233"/>
              <a:ext cx="181878" cy="346482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6" name="Group 55"/>
          <p:cNvGrpSpPr/>
          <p:nvPr/>
        </p:nvGrpSpPr>
        <p:grpSpPr>
          <a:xfrm>
            <a:off x="6724119" y="2735342"/>
            <a:ext cx="451554" cy="326608"/>
            <a:chOff x="6879265" y="1672313"/>
            <a:chExt cx="451554" cy="326608"/>
          </a:xfrm>
        </p:grpSpPr>
        <p:sp>
          <p:nvSpPr>
            <p:cNvPr id="61" name="TextBox 60"/>
            <p:cNvSpPr txBox="1"/>
            <p:nvPr/>
          </p:nvSpPr>
          <p:spPr>
            <a:xfrm>
              <a:off x="7114508" y="1672313"/>
              <a:ext cx="216311" cy="27699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dirty="0">
                  <a:latin typeface="Arial" charset="0"/>
                  <a:ea typeface="Arial" charset="0"/>
                  <a:cs typeface="Arial" charset="0"/>
                </a:rPr>
                <a:t>B</a:t>
              </a:r>
            </a:p>
          </p:txBody>
        </p:sp>
        <p:cxnSp>
          <p:nvCxnSpPr>
            <p:cNvPr id="62" name="Straight Arrow Connector 61"/>
            <p:cNvCxnSpPr/>
            <p:nvPr/>
          </p:nvCxnSpPr>
          <p:spPr>
            <a:xfrm flipH="1">
              <a:off x="6879265" y="1838935"/>
              <a:ext cx="197003" cy="15998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7" name="Straight Connector 66"/>
          <p:cNvCxnSpPr/>
          <p:nvPr/>
        </p:nvCxnSpPr>
        <p:spPr>
          <a:xfrm flipH="1" flipV="1">
            <a:off x="4921498" y="2160193"/>
            <a:ext cx="1149544" cy="24820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 flipH="1" flipV="1">
            <a:off x="6151639" y="2460577"/>
            <a:ext cx="733977" cy="93313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02" y="4324798"/>
            <a:ext cx="9018796" cy="238266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7446" y="208763"/>
            <a:ext cx="29234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6 July 2015</a:t>
            </a:r>
            <a:endParaRPr lang="en-US" sz="32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5491" y="935460"/>
            <a:ext cx="255508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Spiral </a:t>
            </a:r>
            <a:r>
              <a:rPr lang="en-US" sz="28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7</a:t>
            </a:r>
            <a:endParaRPr lang="en-US" sz="2800" b="1" dirty="0" smtClean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algn="ctr"/>
            <a:r>
              <a:rPr lang="en-US" b="1" i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ESR in mature MCS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4709332" y="4330589"/>
            <a:ext cx="0" cy="1579532"/>
          </a:xfrm>
          <a:prstGeom prst="line">
            <a:avLst/>
          </a:prstGeom>
          <a:ln w="254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/>
          <p:cNvGrpSpPr/>
          <p:nvPr/>
        </p:nvGrpSpPr>
        <p:grpSpPr>
          <a:xfrm>
            <a:off x="4747174" y="4380044"/>
            <a:ext cx="4146750" cy="276999"/>
            <a:chOff x="524742" y="4380044"/>
            <a:chExt cx="4146750" cy="276999"/>
          </a:xfrm>
        </p:grpSpPr>
        <p:sp>
          <p:nvSpPr>
            <p:cNvPr id="10" name="TextBox 9"/>
            <p:cNvSpPr txBox="1"/>
            <p:nvPr/>
          </p:nvSpPr>
          <p:spPr>
            <a:xfrm>
              <a:off x="2615456" y="4380044"/>
              <a:ext cx="216311" cy="27699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B</a:t>
              </a:r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 flipV="1">
              <a:off x="2831767" y="4517944"/>
              <a:ext cx="1839725" cy="60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 flipH="1" flipV="1">
              <a:off x="524742" y="4517944"/>
              <a:ext cx="2090714" cy="60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0" name="Group 49"/>
          <p:cNvGrpSpPr/>
          <p:nvPr/>
        </p:nvGrpSpPr>
        <p:grpSpPr>
          <a:xfrm>
            <a:off x="117446" y="3132822"/>
            <a:ext cx="3350206" cy="2344743"/>
            <a:chOff x="117446" y="3132822"/>
            <a:chExt cx="3350206" cy="2344743"/>
          </a:xfrm>
        </p:grpSpPr>
        <p:sp>
          <p:nvSpPr>
            <p:cNvPr id="55" name="Rectangle 54"/>
            <p:cNvSpPr/>
            <p:nvPr/>
          </p:nvSpPr>
          <p:spPr>
            <a:xfrm>
              <a:off x="117446" y="3132822"/>
              <a:ext cx="1378901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000" b="1" i="1" dirty="0" smtClean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Melting Layer</a:t>
              </a:r>
              <a:endParaRPr lang="en-US" sz="2000" b="1" i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53" name="Freeform 52"/>
            <p:cNvSpPr/>
            <p:nvPr/>
          </p:nvSpPr>
          <p:spPr>
            <a:xfrm>
              <a:off x="978802" y="3798957"/>
              <a:ext cx="2488850" cy="1678608"/>
            </a:xfrm>
            <a:custGeom>
              <a:avLst/>
              <a:gdLst>
                <a:gd name="connsiteX0" fmla="*/ 10694 w 2488850"/>
                <a:gd name="connsiteY0" fmla="*/ 0 h 1678608"/>
                <a:gd name="connsiteX1" fmla="*/ 377337 w 2488850"/>
                <a:gd name="connsiteY1" fmla="*/ 1002747 h 1678608"/>
                <a:gd name="connsiteX2" fmla="*/ 2488850 w 2488850"/>
                <a:gd name="connsiteY2" fmla="*/ 1678608 h 1678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88850" h="1678608">
                  <a:moveTo>
                    <a:pt x="10694" y="0"/>
                  </a:moveTo>
                  <a:cubicBezTo>
                    <a:pt x="-12498" y="361489"/>
                    <a:pt x="-35689" y="722979"/>
                    <a:pt x="377337" y="1002747"/>
                  </a:cubicBezTo>
                  <a:cubicBezTo>
                    <a:pt x="790363" y="1282515"/>
                    <a:pt x="2488850" y="1678608"/>
                    <a:pt x="2488850" y="1678608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524741" y="4380044"/>
            <a:ext cx="4146751" cy="276999"/>
            <a:chOff x="524741" y="4380044"/>
            <a:chExt cx="4146751" cy="276999"/>
          </a:xfrm>
        </p:grpSpPr>
        <p:sp>
          <p:nvSpPr>
            <p:cNvPr id="64" name="TextBox 63"/>
            <p:cNvSpPr txBox="1"/>
            <p:nvPr/>
          </p:nvSpPr>
          <p:spPr>
            <a:xfrm>
              <a:off x="2397252" y="4380044"/>
              <a:ext cx="216311" cy="27699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mtClean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A</a:t>
              </a:r>
              <a:endParaRPr lang="en-US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cxnSp>
          <p:nvCxnSpPr>
            <p:cNvPr id="65" name="Straight Arrow Connector 64"/>
            <p:cNvCxnSpPr/>
            <p:nvPr/>
          </p:nvCxnSpPr>
          <p:spPr>
            <a:xfrm flipV="1">
              <a:off x="2613563" y="4517943"/>
              <a:ext cx="2057929" cy="601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Arrow Connector 65"/>
            <p:cNvCxnSpPr/>
            <p:nvPr/>
          </p:nvCxnSpPr>
          <p:spPr>
            <a:xfrm flipH="1" flipV="1">
              <a:off x="524741" y="4517943"/>
              <a:ext cx="1872511" cy="601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Group 1"/>
          <p:cNvGrpSpPr/>
          <p:nvPr/>
        </p:nvGrpSpPr>
        <p:grpSpPr>
          <a:xfrm>
            <a:off x="4233252" y="4918369"/>
            <a:ext cx="3212265" cy="1066257"/>
            <a:chOff x="4233252" y="4918369"/>
            <a:chExt cx="3212265" cy="1066257"/>
          </a:xfrm>
        </p:grpSpPr>
        <p:sp>
          <p:nvSpPr>
            <p:cNvPr id="43" name="TextBox 42"/>
            <p:cNvSpPr txBox="1"/>
            <p:nvPr/>
          </p:nvSpPr>
          <p:spPr>
            <a:xfrm>
              <a:off x="5990762" y="5310746"/>
              <a:ext cx="1454755" cy="307777"/>
            </a:xfrm>
            <a:prstGeom prst="rect">
              <a:avLst/>
            </a:prstGeom>
            <a:solidFill>
              <a:srgbClr val="002060">
                <a:alpha val="82000"/>
              </a:srgbClr>
            </a:solidFill>
          </p:spPr>
          <p:txBody>
            <a:bodyPr wrap="square" lIns="18288" rIns="18288" rtlCol="0">
              <a:spAutoFit/>
            </a:bodyPr>
            <a:lstStyle/>
            <a:p>
              <a:r>
                <a:rPr lang="en-US" sz="1400" dirty="0" smtClean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0</a:t>
              </a:r>
              <a:r>
                <a:rPr lang="it-IT" sz="1400" dirty="0" smtClean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°C  </a:t>
              </a:r>
              <a:r>
                <a:rPr lang="en-US" sz="1400" dirty="0" err="1" smtClean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RH</a:t>
              </a:r>
              <a:r>
                <a:rPr lang="en-US" sz="1400" baseline="-25000" dirty="0" err="1" smtClean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ice</a:t>
              </a:r>
              <a:r>
                <a:rPr lang="en-US" sz="1400" dirty="0" smtClean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 </a:t>
              </a:r>
              <a:r>
                <a:rPr lang="en-US" sz="1400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= </a:t>
              </a:r>
              <a:r>
                <a:rPr lang="en-US" sz="1400" dirty="0" smtClean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93%</a:t>
              </a:r>
              <a:endParaRPr lang="en-US" sz="1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cxnSp>
          <p:nvCxnSpPr>
            <p:cNvPr id="44" name="Straight Arrow Connector 43"/>
            <p:cNvCxnSpPr/>
            <p:nvPr/>
          </p:nvCxnSpPr>
          <p:spPr>
            <a:xfrm>
              <a:off x="5177445" y="5479294"/>
              <a:ext cx="784243" cy="2434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>
              <a:off x="4233252" y="5563315"/>
              <a:ext cx="914400" cy="0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Arrow Connector 59"/>
            <p:cNvCxnSpPr/>
            <p:nvPr/>
          </p:nvCxnSpPr>
          <p:spPr>
            <a:xfrm>
              <a:off x="5176726" y="5578211"/>
              <a:ext cx="224710" cy="199893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TextBox 57"/>
            <p:cNvSpPr txBox="1"/>
            <p:nvPr/>
          </p:nvSpPr>
          <p:spPr>
            <a:xfrm>
              <a:off x="5422021" y="5676849"/>
              <a:ext cx="1369817" cy="307777"/>
            </a:xfrm>
            <a:prstGeom prst="rect">
              <a:avLst/>
            </a:prstGeom>
            <a:solidFill>
              <a:srgbClr val="002060">
                <a:alpha val="82000"/>
              </a:srgbClr>
            </a:solidFill>
          </p:spPr>
          <p:txBody>
            <a:bodyPr wrap="square" lIns="18288" rIns="18288" rtlCol="0">
              <a:spAutoFit/>
            </a:bodyPr>
            <a:lstStyle/>
            <a:p>
              <a:pPr algn="ctr"/>
              <a:r>
                <a:rPr lang="en-US" sz="1400" dirty="0" smtClean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10</a:t>
              </a:r>
              <a:r>
                <a:rPr lang="it-IT" sz="1400" dirty="0" smtClean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°C  </a:t>
              </a:r>
              <a:r>
                <a:rPr lang="en-US" sz="1400" dirty="0" smtClean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RH </a:t>
              </a:r>
              <a:r>
                <a:rPr lang="en-US" sz="1400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= </a:t>
              </a:r>
              <a:r>
                <a:rPr lang="en-US" sz="1400" dirty="0" smtClean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71%</a:t>
              </a:r>
              <a:endParaRPr lang="en-US" sz="1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cxnSp>
          <p:nvCxnSpPr>
            <p:cNvPr id="70" name="Straight Connector 69"/>
            <p:cNvCxnSpPr/>
            <p:nvPr/>
          </p:nvCxnSpPr>
          <p:spPr>
            <a:xfrm>
              <a:off x="4233252" y="5475774"/>
              <a:ext cx="914400" cy="0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Arrow Connector 70"/>
            <p:cNvCxnSpPr/>
            <p:nvPr/>
          </p:nvCxnSpPr>
          <p:spPr>
            <a:xfrm flipV="1">
              <a:off x="5188412" y="5141133"/>
              <a:ext cx="260136" cy="205515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TextBox 68"/>
            <p:cNvSpPr txBox="1"/>
            <p:nvPr/>
          </p:nvSpPr>
          <p:spPr>
            <a:xfrm>
              <a:off x="5496046" y="4918369"/>
              <a:ext cx="1718213" cy="307777"/>
            </a:xfrm>
            <a:prstGeom prst="rect">
              <a:avLst/>
            </a:prstGeom>
            <a:solidFill>
              <a:srgbClr val="002060">
                <a:alpha val="82000"/>
              </a:srgbClr>
            </a:solidFill>
          </p:spPr>
          <p:txBody>
            <a:bodyPr wrap="square" lIns="18288" tIns="45720" rIns="18288" bIns="45720" rtlCol="0">
              <a:spAutoFit/>
            </a:bodyPr>
            <a:lstStyle/>
            <a:p>
              <a:pPr algn="ctr"/>
              <a:r>
                <a:rPr lang="en-US" sz="1400" smtClean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-10</a:t>
              </a:r>
              <a:r>
                <a:rPr lang="it-IT" sz="1400" dirty="0" smtClean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°C  </a:t>
              </a:r>
              <a:r>
                <a:rPr lang="en-US" sz="1400" dirty="0" err="1" smtClean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RH</a:t>
              </a:r>
              <a:r>
                <a:rPr lang="en-US" sz="1400" baseline="-25000" dirty="0" err="1" smtClean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ice</a:t>
              </a:r>
              <a:r>
                <a:rPr lang="en-US" sz="1400" dirty="0" smtClean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 </a:t>
              </a:r>
              <a:r>
                <a:rPr lang="en-US" sz="1400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= </a:t>
              </a:r>
              <a:r>
                <a:rPr lang="en-US" sz="1400" dirty="0" smtClean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110%</a:t>
              </a:r>
              <a:endParaRPr lang="en-US" sz="1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cxnSp>
          <p:nvCxnSpPr>
            <p:cNvPr id="79" name="Straight Connector 78"/>
            <p:cNvCxnSpPr/>
            <p:nvPr/>
          </p:nvCxnSpPr>
          <p:spPr>
            <a:xfrm>
              <a:off x="4237349" y="5354673"/>
              <a:ext cx="914400" cy="0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2" name="Oval 71"/>
          <p:cNvSpPr/>
          <p:nvPr/>
        </p:nvSpPr>
        <p:spPr>
          <a:xfrm>
            <a:off x="4671492" y="5562609"/>
            <a:ext cx="81022" cy="81022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254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824" t="7095" b="10929"/>
          <a:stretch/>
        </p:blipFill>
        <p:spPr>
          <a:xfrm>
            <a:off x="3826654" y="3427706"/>
            <a:ext cx="3875804" cy="329820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8589" y="3929447"/>
            <a:ext cx="2178231" cy="2369444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3826654" y="3427707"/>
            <a:ext cx="1423115" cy="744053"/>
            <a:chOff x="4984124" y="1947632"/>
            <a:chExt cx="1423115" cy="744053"/>
          </a:xfrm>
        </p:grpSpPr>
        <p:cxnSp>
          <p:nvCxnSpPr>
            <p:cNvPr id="23" name="Straight Arrow Connector 22"/>
            <p:cNvCxnSpPr/>
            <p:nvPr/>
          </p:nvCxnSpPr>
          <p:spPr>
            <a:xfrm>
              <a:off x="5647386" y="2335905"/>
              <a:ext cx="759853" cy="355780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itle 1"/>
            <p:cNvSpPr txBox="1">
              <a:spLocks/>
            </p:cNvSpPr>
            <p:nvPr/>
          </p:nvSpPr>
          <p:spPr>
            <a:xfrm>
              <a:off x="4984124" y="1947632"/>
              <a:ext cx="663262" cy="50174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</a:lstStyle>
            <a:p>
              <a:pPr algn="ctr"/>
              <a:r>
                <a:rPr lang="en-US" sz="2800" i="1" smtClean="0">
                  <a:solidFill>
                    <a:srgbClr val="0070C0"/>
                  </a:solidFill>
                </a:rPr>
                <a:t>TZ</a:t>
              </a:r>
              <a:endParaRPr lang="en-US" sz="2800" i="1">
                <a:solidFill>
                  <a:srgbClr val="0070C0"/>
                </a:solidFill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6596129" y="4443209"/>
            <a:ext cx="987381" cy="862450"/>
            <a:chOff x="7879723" y="1336052"/>
            <a:chExt cx="987381" cy="862450"/>
          </a:xfrm>
        </p:grpSpPr>
        <p:cxnSp>
          <p:nvCxnSpPr>
            <p:cNvPr id="26" name="Straight Arrow Connector 25"/>
            <p:cNvCxnSpPr/>
            <p:nvPr/>
          </p:nvCxnSpPr>
          <p:spPr>
            <a:xfrm flipH="1" flipV="1">
              <a:off x="8019394" y="1336052"/>
              <a:ext cx="354019" cy="36071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itle 1"/>
            <p:cNvSpPr txBox="1">
              <a:spLocks/>
            </p:cNvSpPr>
            <p:nvPr/>
          </p:nvSpPr>
          <p:spPr>
            <a:xfrm>
              <a:off x="7879723" y="1696762"/>
              <a:ext cx="987381" cy="50174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</a:lstStyle>
            <a:p>
              <a:pPr algn="ctr"/>
              <a:r>
                <a:rPr lang="en-US" sz="2800" i="1" smtClean="0">
                  <a:solidFill>
                    <a:srgbClr val="FF0000"/>
                  </a:solidFill>
                </a:rPr>
                <a:t>ESR</a:t>
              </a:r>
              <a:endParaRPr lang="en-US" sz="2800" i="1">
                <a:solidFill>
                  <a:srgbClr val="FF0000"/>
                </a:solidFill>
              </a:endParaRPr>
            </a:p>
          </p:txBody>
        </p:sp>
      </p:grpSp>
      <p:sp>
        <p:nvSpPr>
          <p:cNvPr id="28" name="Freeform 27"/>
          <p:cNvSpPr/>
          <p:nvPr/>
        </p:nvSpPr>
        <p:spPr>
          <a:xfrm>
            <a:off x="1660870" y="4019462"/>
            <a:ext cx="2013666" cy="2189409"/>
          </a:xfrm>
          <a:custGeom>
            <a:avLst/>
            <a:gdLst>
              <a:gd name="connsiteX0" fmla="*/ 37610 w 2013666"/>
              <a:gd name="connsiteY0" fmla="*/ 1330389 h 2189409"/>
              <a:gd name="connsiteX1" fmla="*/ 37610 w 2013666"/>
              <a:gd name="connsiteY1" fmla="*/ 1697477 h 2189409"/>
              <a:gd name="connsiteX2" fmla="*/ 1936392 w 2013666"/>
              <a:gd name="connsiteY2" fmla="*/ 1697477 h 2189409"/>
              <a:gd name="connsiteX3" fmla="*/ 1936392 w 2013666"/>
              <a:gd name="connsiteY3" fmla="*/ 1330389 h 2189409"/>
              <a:gd name="connsiteX4" fmla="*/ 37610 w 2013666"/>
              <a:gd name="connsiteY4" fmla="*/ 231391 h 2189409"/>
              <a:gd name="connsiteX5" fmla="*/ 37610 w 2013666"/>
              <a:gd name="connsiteY5" fmla="*/ 596333 h 2189409"/>
              <a:gd name="connsiteX6" fmla="*/ 1936392 w 2013666"/>
              <a:gd name="connsiteY6" fmla="*/ 596333 h 2189409"/>
              <a:gd name="connsiteX7" fmla="*/ 1936392 w 2013666"/>
              <a:gd name="connsiteY7" fmla="*/ 231391 h 2189409"/>
              <a:gd name="connsiteX8" fmla="*/ 0 w 2013666"/>
              <a:gd name="connsiteY8" fmla="*/ 0 h 2189409"/>
              <a:gd name="connsiteX9" fmla="*/ 2013666 w 2013666"/>
              <a:gd name="connsiteY9" fmla="*/ 0 h 2189409"/>
              <a:gd name="connsiteX10" fmla="*/ 2013666 w 2013666"/>
              <a:gd name="connsiteY10" fmla="*/ 2189409 h 2189409"/>
              <a:gd name="connsiteX11" fmla="*/ 0 w 2013666"/>
              <a:gd name="connsiteY11" fmla="*/ 2189409 h 21894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13666" h="2189409">
                <a:moveTo>
                  <a:pt x="37610" y="1330389"/>
                </a:moveTo>
                <a:lnTo>
                  <a:pt x="37610" y="1697477"/>
                </a:lnTo>
                <a:lnTo>
                  <a:pt x="1936392" y="1697477"/>
                </a:lnTo>
                <a:lnTo>
                  <a:pt x="1936392" y="1330389"/>
                </a:lnTo>
                <a:close/>
                <a:moveTo>
                  <a:pt x="37610" y="231391"/>
                </a:moveTo>
                <a:lnTo>
                  <a:pt x="37610" y="596333"/>
                </a:lnTo>
                <a:lnTo>
                  <a:pt x="1936392" y="596333"/>
                </a:lnTo>
                <a:lnTo>
                  <a:pt x="1936392" y="231391"/>
                </a:lnTo>
                <a:close/>
                <a:moveTo>
                  <a:pt x="0" y="0"/>
                </a:moveTo>
                <a:lnTo>
                  <a:pt x="2013666" y="0"/>
                </a:lnTo>
                <a:lnTo>
                  <a:pt x="2013666" y="2189409"/>
                </a:lnTo>
                <a:lnTo>
                  <a:pt x="0" y="2189409"/>
                </a:lnTo>
                <a:close/>
              </a:path>
            </a:pathLst>
          </a:custGeom>
          <a:solidFill>
            <a:schemeClr val="accent1">
              <a:alpha val="80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 28"/>
          <p:cNvSpPr/>
          <p:nvPr/>
        </p:nvSpPr>
        <p:spPr>
          <a:xfrm>
            <a:off x="1660870" y="4019462"/>
            <a:ext cx="2013666" cy="2189409"/>
          </a:xfrm>
          <a:custGeom>
            <a:avLst/>
            <a:gdLst>
              <a:gd name="connsiteX0" fmla="*/ 54892 w 2013666"/>
              <a:gd name="connsiteY0" fmla="*/ 1688891 h 2189409"/>
              <a:gd name="connsiteX1" fmla="*/ 54892 w 2013666"/>
              <a:gd name="connsiteY1" fmla="*/ 1864902 h 2189409"/>
              <a:gd name="connsiteX2" fmla="*/ 1047481 w 2013666"/>
              <a:gd name="connsiteY2" fmla="*/ 1864902 h 2189409"/>
              <a:gd name="connsiteX3" fmla="*/ 1047481 w 2013666"/>
              <a:gd name="connsiteY3" fmla="*/ 1688891 h 2189409"/>
              <a:gd name="connsiteX4" fmla="*/ 48698 w 2013666"/>
              <a:gd name="connsiteY4" fmla="*/ 596333 h 2189409"/>
              <a:gd name="connsiteX5" fmla="*/ 48698 w 2013666"/>
              <a:gd name="connsiteY5" fmla="*/ 763758 h 2189409"/>
              <a:gd name="connsiteX6" fmla="*/ 1047481 w 2013666"/>
              <a:gd name="connsiteY6" fmla="*/ 763758 h 2189409"/>
              <a:gd name="connsiteX7" fmla="*/ 1047481 w 2013666"/>
              <a:gd name="connsiteY7" fmla="*/ 596333 h 2189409"/>
              <a:gd name="connsiteX8" fmla="*/ 0 w 2013666"/>
              <a:gd name="connsiteY8" fmla="*/ 0 h 2189409"/>
              <a:gd name="connsiteX9" fmla="*/ 2013666 w 2013666"/>
              <a:gd name="connsiteY9" fmla="*/ 0 h 2189409"/>
              <a:gd name="connsiteX10" fmla="*/ 2013666 w 2013666"/>
              <a:gd name="connsiteY10" fmla="*/ 2189409 h 2189409"/>
              <a:gd name="connsiteX11" fmla="*/ 0 w 2013666"/>
              <a:gd name="connsiteY11" fmla="*/ 2189409 h 21894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13666" h="2189409">
                <a:moveTo>
                  <a:pt x="54892" y="1688891"/>
                </a:moveTo>
                <a:lnTo>
                  <a:pt x="54892" y="1864902"/>
                </a:lnTo>
                <a:lnTo>
                  <a:pt x="1047481" y="1864902"/>
                </a:lnTo>
                <a:lnTo>
                  <a:pt x="1047481" y="1688891"/>
                </a:lnTo>
                <a:close/>
                <a:moveTo>
                  <a:pt x="48698" y="596333"/>
                </a:moveTo>
                <a:lnTo>
                  <a:pt x="48698" y="763758"/>
                </a:lnTo>
                <a:lnTo>
                  <a:pt x="1047481" y="763758"/>
                </a:lnTo>
                <a:lnTo>
                  <a:pt x="1047481" y="596333"/>
                </a:lnTo>
                <a:close/>
                <a:moveTo>
                  <a:pt x="0" y="0"/>
                </a:moveTo>
                <a:lnTo>
                  <a:pt x="2013666" y="0"/>
                </a:lnTo>
                <a:lnTo>
                  <a:pt x="2013666" y="2189409"/>
                </a:lnTo>
                <a:lnTo>
                  <a:pt x="0" y="2189409"/>
                </a:lnTo>
                <a:close/>
              </a:path>
            </a:pathLst>
          </a:custGeom>
          <a:solidFill>
            <a:schemeClr val="accent1">
              <a:alpha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eform 29"/>
          <p:cNvSpPr/>
          <p:nvPr/>
        </p:nvSpPr>
        <p:spPr>
          <a:xfrm>
            <a:off x="1660870" y="4019462"/>
            <a:ext cx="2013666" cy="2189409"/>
          </a:xfrm>
          <a:custGeom>
            <a:avLst/>
            <a:gdLst>
              <a:gd name="connsiteX0" fmla="*/ 87334 w 2013666"/>
              <a:gd name="connsiteY0" fmla="*/ 1862755 h 2189409"/>
              <a:gd name="connsiteX1" fmla="*/ 87334 w 2013666"/>
              <a:gd name="connsiteY1" fmla="*/ 2146090 h 2189409"/>
              <a:gd name="connsiteX2" fmla="*/ 1465374 w 2013666"/>
              <a:gd name="connsiteY2" fmla="*/ 2146090 h 2189409"/>
              <a:gd name="connsiteX3" fmla="*/ 1465374 w 2013666"/>
              <a:gd name="connsiteY3" fmla="*/ 1862755 h 2189409"/>
              <a:gd name="connsiteX4" fmla="*/ 87335 w 2013666"/>
              <a:gd name="connsiteY4" fmla="*/ 770198 h 2189409"/>
              <a:gd name="connsiteX5" fmla="*/ 87335 w 2013666"/>
              <a:gd name="connsiteY5" fmla="*/ 1053533 h 2189409"/>
              <a:gd name="connsiteX6" fmla="*/ 1465374 w 2013666"/>
              <a:gd name="connsiteY6" fmla="*/ 1053533 h 2189409"/>
              <a:gd name="connsiteX7" fmla="*/ 1465374 w 2013666"/>
              <a:gd name="connsiteY7" fmla="*/ 770198 h 2189409"/>
              <a:gd name="connsiteX8" fmla="*/ 0 w 2013666"/>
              <a:gd name="connsiteY8" fmla="*/ 0 h 2189409"/>
              <a:gd name="connsiteX9" fmla="*/ 2013666 w 2013666"/>
              <a:gd name="connsiteY9" fmla="*/ 0 h 2189409"/>
              <a:gd name="connsiteX10" fmla="*/ 2013666 w 2013666"/>
              <a:gd name="connsiteY10" fmla="*/ 2189409 h 2189409"/>
              <a:gd name="connsiteX11" fmla="*/ 0 w 2013666"/>
              <a:gd name="connsiteY11" fmla="*/ 2189409 h 21894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13666" h="2189409">
                <a:moveTo>
                  <a:pt x="87334" y="1862755"/>
                </a:moveTo>
                <a:lnTo>
                  <a:pt x="87334" y="2146090"/>
                </a:lnTo>
                <a:lnTo>
                  <a:pt x="1465374" y="2146090"/>
                </a:lnTo>
                <a:lnTo>
                  <a:pt x="1465374" y="1862755"/>
                </a:lnTo>
                <a:close/>
                <a:moveTo>
                  <a:pt x="87335" y="770198"/>
                </a:moveTo>
                <a:lnTo>
                  <a:pt x="87335" y="1053533"/>
                </a:lnTo>
                <a:lnTo>
                  <a:pt x="1465374" y="1053533"/>
                </a:lnTo>
                <a:lnTo>
                  <a:pt x="1465374" y="770198"/>
                </a:lnTo>
                <a:close/>
                <a:moveTo>
                  <a:pt x="0" y="0"/>
                </a:moveTo>
                <a:lnTo>
                  <a:pt x="2013666" y="0"/>
                </a:lnTo>
                <a:lnTo>
                  <a:pt x="2013666" y="2189409"/>
                </a:lnTo>
                <a:lnTo>
                  <a:pt x="0" y="2189409"/>
                </a:lnTo>
                <a:close/>
              </a:path>
            </a:pathLst>
          </a:custGeom>
          <a:solidFill>
            <a:schemeClr val="accent1">
              <a:alpha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358268" y="208763"/>
            <a:ext cx="84274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Microphysical and Thermodynamic Vertical Profiles</a:t>
            </a:r>
            <a:endParaRPr lang="en-US" sz="28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4076681" y="4296064"/>
            <a:ext cx="525518" cy="507855"/>
          </a:xfrm>
          <a:prstGeom prst="straightConnector1">
            <a:avLst/>
          </a:prstGeom>
          <a:ln w="5715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1198895" y="1621202"/>
            <a:ext cx="63846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Combination of data from all spirals in each MCS region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Helps to determine the how thermodynamic and microphysical quantities vary relative to temperature (melting layer)</a:t>
            </a:r>
          </a:p>
        </p:txBody>
      </p:sp>
    </p:spTree>
    <p:extLst>
      <p:ext uri="{BB962C8B-B14F-4D97-AF65-F5344CB8AC3E}">
        <p14:creationId xmlns:p14="http://schemas.microsoft.com/office/powerpoint/2010/main" val="2106884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  <p:bldP spid="29" grpId="0" animBg="1"/>
      <p:bldP spid="29" grpId="1" animBg="1"/>
      <p:bldP spid="3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17445" y="208763"/>
            <a:ext cx="62833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RH vs. </a:t>
            </a:r>
            <a:r>
              <a:rPr lang="en-US" sz="40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Temp – All Spirals</a:t>
            </a:r>
            <a:endParaRPr lang="en-US" sz="32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8741" y="84809"/>
            <a:ext cx="2160884" cy="23505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375" y="2566884"/>
            <a:ext cx="4444909" cy="40233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3659" y="2566884"/>
            <a:ext cx="4445966" cy="402336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242434" y="1012425"/>
            <a:ext cx="4777416" cy="4518798"/>
            <a:chOff x="242434" y="1012425"/>
            <a:chExt cx="4777416" cy="4518798"/>
          </a:xfrm>
        </p:grpSpPr>
        <p:sp>
          <p:nvSpPr>
            <p:cNvPr id="15" name="Rectangle 14"/>
            <p:cNvSpPr/>
            <p:nvPr/>
          </p:nvSpPr>
          <p:spPr>
            <a:xfrm>
              <a:off x="242434" y="1012425"/>
              <a:ext cx="4777416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dirty="0" smtClean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RH up to ~40% greater for ESR compared to TZ below the melting layer</a:t>
              </a:r>
              <a:endParaRPr lang="en-US" b="1" i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712259" y="4616824"/>
              <a:ext cx="1837766" cy="914399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7" name="Straight Arrow Connector 16"/>
            <p:cNvCxnSpPr/>
            <p:nvPr/>
          </p:nvCxnSpPr>
          <p:spPr>
            <a:xfrm>
              <a:off x="733000" y="1720311"/>
              <a:ext cx="1191839" cy="2911473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Rectangle 17"/>
          <p:cNvSpPr/>
          <p:nvPr/>
        </p:nvSpPr>
        <p:spPr>
          <a:xfrm>
            <a:off x="1181880" y="1652819"/>
            <a:ext cx="494101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  <a:sym typeface="Wingdings"/>
              </a:rPr>
              <a:t> </a:t>
            </a:r>
            <a:r>
              <a:rPr lang="en-US" sz="20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Evaporation/sublimation below the melting layer humidifies the air in the ESR</a:t>
            </a:r>
            <a:endParaRPr lang="en-US" b="1" i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5227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17445" y="208763"/>
            <a:ext cx="62833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RH vs. </a:t>
            </a:r>
            <a:r>
              <a:rPr lang="en-US" sz="40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Temp – All Spirals</a:t>
            </a:r>
            <a:endParaRPr lang="en-US" sz="32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8741" y="84809"/>
            <a:ext cx="2160884" cy="23505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375" y="2566884"/>
            <a:ext cx="4444909" cy="40233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3659" y="2566884"/>
            <a:ext cx="4445966" cy="4023360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1631093" y="949074"/>
            <a:ext cx="6903307" cy="3300197"/>
            <a:chOff x="1631093" y="949074"/>
            <a:chExt cx="6903307" cy="3300197"/>
          </a:xfrm>
        </p:grpSpPr>
        <p:sp>
          <p:nvSpPr>
            <p:cNvPr id="9" name="Rectangle 8"/>
            <p:cNvSpPr/>
            <p:nvPr/>
          </p:nvSpPr>
          <p:spPr>
            <a:xfrm>
              <a:off x="6069106" y="3290047"/>
              <a:ext cx="2465294" cy="959224"/>
            </a:xfrm>
            <a:prstGeom prst="rect">
              <a:avLst/>
            </a:prstGeom>
            <a:noFill/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>
              <a:off x="5226424" y="1632337"/>
              <a:ext cx="923364" cy="1585992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/>
            <p:cNvSpPr/>
            <p:nvPr/>
          </p:nvSpPr>
          <p:spPr>
            <a:xfrm>
              <a:off x="1631093" y="949074"/>
              <a:ext cx="4769707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dirty="0" smtClean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RH up to ~20% greater for ESR compared to TZ </a:t>
              </a:r>
              <a:r>
                <a:rPr lang="en-US" sz="2000" smtClean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above the melting layer</a:t>
              </a:r>
              <a:endParaRPr lang="en-US" b="1" i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03432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17445" y="208763"/>
            <a:ext cx="62833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RH vs. Temp – All Spirals</a:t>
            </a:r>
            <a:endParaRPr lang="en-US" sz="320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8741" y="84809"/>
            <a:ext cx="2160884" cy="23505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375" y="2566884"/>
            <a:ext cx="4444909" cy="40233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3659" y="2566884"/>
            <a:ext cx="4445966" cy="4023360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117445" y="916649"/>
            <a:ext cx="7502555" cy="5071774"/>
            <a:chOff x="117445" y="916649"/>
            <a:chExt cx="7502555" cy="5071774"/>
          </a:xfrm>
        </p:grpSpPr>
        <p:sp>
          <p:nvSpPr>
            <p:cNvPr id="15" name="Rectangle 14"/>
            <p:cNvSpPr/>
            <p:nvPr/>
          </p:nvSpPr>
          <p:spPr>
            <a:xfrm>
              <a:off x="117445" y="916649"/>
              <a:ext cx="4920720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dirty="0" smtClean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RH up to ~10% greater in TZ compared to ESR, below the melting layer</a:t>
              </a:r>
              <a:endParaRPr lang="en-US" b="1" i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5244353" y="4715434"/>
              <a:ext cx="2375647" cy="1272989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7" name="Straight Arrow Connector 16"/>
            <p:cNvCxnSpPr/>
            <p:nvPr/>
          </p:nvCxnSpPr>
          <p:spPr>
            <a:xfrm>
              <a:off x="4613659" y="1389529"/>
              <a:ext cx="1652670" cy="3325905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Rectangle 25"/>
          <p:cNvSpPr/>
          <p:nvPr/>
        </p:nvSpPr>
        <p:spPr>
          <a:xfrm>
            <a:off x="189097" y="1564356"/>
            <a:ext cx="477741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  <a:sym typeface="Wingdings"/>
              </a:rPr>
              <a:t> Reason currently unknown; possibly case-specific variability</a:t>
            </a:r>
            <a:r>
              <a:rPr lang="en-US" sz="20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endParaRPr lang="en-US" b="1" i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4808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6290" y="2616457"/>
            <a:ext cx="4468182" cy="40233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835" y="2616457"/>
            <a:ext cx="4467232" cy="40233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7445" y="208763"/>
            <a:ext cx="62833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N</a:t>
            </a:r>
            <a:r>
              <a:rPr lang="en-US" sz="4000" b="1" baseline="-25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</a:t>
            </a:r>
            <a:r>
              <a:rPr lang="en-US" sz="40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vs. Temp – All Spirals</a:t>
            </a:r>
            <a:endParaRPr lang="en-US" sz="32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8741" y="84809"/>
            <a:ext cx="2160884" cy="2350573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95977" y="1002425"/>
            <a:ext cx="552628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ESR above and below the melting layer </a:t>
            </a:r>
            <a:r>
              <a:rPr lang="en-US" sz="20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had total number concentrations ~2-3 times greater than the TZ</a:t>
            </a:r>
            <a:endParaRPr lang="en-US" b="1" i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1971473" y="3263151"/>
            <a:ext cx="6153980" cy="1062318"/>
            <a:chOff x="1971473" y="3263151"/>
            <a:chExt cx="6153980" cy="1062318"/>
          </a:xfrm>
        </p:grpSpPr>
        <p:sp>
          <p:nvSpPr>
            <p:cNvPr id="9" name="Rectangle 8"/>
            <p:cNvSpPr/>
            <p:nvPr/>
          </p:nvSpPr>
          <p:spPr>
            <a:xfrm>
              <a:off x="1971473" y="3263151"/>
              <a:ext cx="2060332" cy="1062317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5382638" y="3263152"/>
              <a:ext cx="2742815" cy="1062317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804154" y="4831977"/>
            <a:ext cx="6180306" cy="1181824"/>
            <a:chOff x="804154" y="4831977"/>
            <a:chExt cx="6180306" cy="1181824"/>
          </a:xfrm>
        </p:grpSpPr>
        <p:sp>
          <p:nvSpPr>
            <p:cNvPr id="22" name="Rectangle 21"/>
            <p:cNvSpPr/>
            <p:nvPr/>
          </p:nvSpPr>
          <p:spPr>
            <a:xfrm>
              <a:off x="804154" y="4831977"/>
              <a:ext cx="2010696" cy="1181824"/>
            </a:xfrm>
            <a:prstGeom prst="rect">
              <a:avLst/>
            </a:prstGeom>
            <a:noFill/>
            <a:ln w="28575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5271387" y="4903693"/>
              <a:ext cx="1713073" cy="1110107"/>
            </a:xfrm>
            <a:prstGeom prst="rect">
              <a:avLst/>
            </a:prstGeom>
            <a:noFill/>
            <a:ln w="28575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4"/>
          <p:cNvSpPr/>
          <p:nvPr/>
        </p:nvSpPr>
        <p:spPr>
          <a:xfrm>
            <a:off x="1014362" y="2066050"/>
            <a:ext cx="63158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This is expected </a:t>
            </a:r>
            <a:r>
              <a:rPr lang="en-US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  <a:sym typeface="Wingdings"/>
              </a:rPr>
              <a:t> Higher precipitation rate </a:t>
            </a:r>
            <a:r>
              <a:rPr lang="en-US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  <a:sym typeface="Wingdings"/>
              </a:rPr>
              <a:t>in the ESR</a:t>
            </a:r>
            <a:endParaRPr lang="en-US" sz="1600" b="1" i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914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5693" y="95691"/>
            <a:ext cx="815517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PECAN 2015:</a:t>
            </a:r>
          </a:p>
          <a:p>
            <a:r>
              <a:rPr lang="en-US" sz="32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Plains Elevated Convection at Night</a:t>
            </a:r>
            <a:endParaRPr lang="en-US" sz="32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1543" y="1879926"/>
            <a:ext cx="2821443" cy="211518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33386" y="4627485"/>
            <a:ext cx="55846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Our Overarching Goal</a:t>
            </a:r>
            <a:endParaRPr lang="en-US" sz="32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103881" y="5335371"/>
            <a:ext cx="765914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Understand the role of microphysical cooling processes in the organization and maintenance of elevated nocturnal MCSs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279" y="1373333"/>
            <a:ext cx="3482502" cy="261187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9717" y="1373333"/>
            <a:ext cx="5370149" cy="3020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453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1914" y="2598345"/>
            <a:ext cx="4420258" cy="40233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829" y="2598345"/>
            <a:ext cx="4418256" cy="40233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7445" y="208763"/>
            <a:ext cx="66998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TWC vs. Temp – All Spirals</a:t>
            </a:r>
            <a:endParaRPr lang="en-US" sz="32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8741" y="84809"/>
            <a:ext cx="2160884" cy="235057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02424" y="1494873"/>
            <a:ext cx="639631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ESR above and below the melting layer </a:t>
            </a:r>
            <a:r>
              <a:rPr lang="en-US" sz="20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had ~</a:t>
            </a:r>
            <a:r>
              <a:rPr lang="en-US" sz="20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2-3 </a:t>
            </a:r>
            <a:r>
              <a:rPr lang="en-US" sz="20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times greater TWC </a:t>
            </a:r>
            <a:r>
              <a:rPr lang="en-US" sz="20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than </a:t>
            </a:r>
            <a:r>
              <a:rPr lang="en-US" sz="20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the TZ on average</a:t>
            </a:r>
            <a:endParaRPr lang="en-US" b="1" i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628909" y="3263152"/>
            <a:ext cx="6723908" cy="1062318"/>
            <a:chOff x="1628909" y="3263152"/>
            <a:chExt cx="6723908" cy="1062318"/>
          </a:xfrm>
        </p:grpSpPr>
        <p:sp>
          <p:nvSpPr>
            <p:cNvPr id="9" name="Rectangle 8"/>
            <p:cNvSpPr/>
            <p:nvPr/>
          </p:nvSpPr>
          <p:spPr>
            <a:xfrm>
              <a:off x="1628909" y="3263153"/>
              <a:ext cx="2626658" cy="1062317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5360895" y="3263152"/>
              <a:ext cx="2991922" cy="1062317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770966" y="4831977"/>
            <a:ext cx="6275293" cy="1181824"/>
            <a:chOff x="770966" y="4831977"/>
            <a:chExt cx="6275293" cy="1181824"/>
          </a:xfrm>
        </p:grpSpPr>
        <p:sp>
          <p:nvSpPr>
            <p:cNvPr id="12" name="Rectangle 11"/>
            <p:cNvSpPr/>
            <p:nvPr/>
          </p:nvSpPr>
          <p:spPr>
            <a:xfrm>
              <a:off x="770966" y="4831977"/>
              <a:ext cx="2212494" cy="1181824"/>
            </a:xfrm>
            <a:prstGeom prst="rect">
              <a:avLst/>
            </a:prstGeom>
            <a:noFill/>
            <a:ln w="28575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5360895" y="4903693"/>
              <a:ext cx="1685364" cy="1110107"/>
            </a:xfrm>
            <a:prstGeom prst="rect">
              <a:avLst/>
            </a:prstGeom>
            <a:noFill/>
            <a:ln w="28575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27898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17446" y="208763"/>
            <a:ext cx="63001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Conclusions</a:t>
            </a:r>
            <a:endParaRPr lang="en-US" sz="320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TextBox 2"/>
          <p:cNvSpPr txBox="1">
            <a:spLocks/>
          </p:cNvSpPr>
          <p:nvPr/>
        </p:nvSpPr>
        <p:spPr>
          <a:xfrm>
            <a:off x="502802" y="4505734"/>
            <a:ext cx="813685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Arial" charset="0"/>
              <a:buChar char="•"/>
            </a:pPr>
            <a:r>
              <a:rPr lang="en-US" sz="22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ESR </a:t>
            </a:r>
            <a:r>
              <a:rPr lang="en-US" sz="22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was drier than TZ below the </a:t>
            </a:r>
            <a:r>
              <a:rPr lang="en-US" sz="22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ML on</a:t>
            </a:r>
            <a:r>
              <a:rPr lang="en-US" sz="2200" i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200" i="1" dirty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9 </a:t>
            </a:r>
            <a:r>
              <a:rPr lang="en-US" sz="2200" i="1" dirty="0" smtClean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July</a:t>
            </a:r>
          </a:p>
        </p:txBody>
      </p:sp>
      <p:sp>
        <p:nvSpPr>
          <p:cNvPr id="2" name="Rectangle 1"/>
          <p:cNvSpPr/>
          <p:nvPr/>
        </p:nvSpPr>
        <p:spPr>
          <a:xfrm>
            <a:off x="502802" y="5010460"/>
            <a:ext cx="813685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600"/>
              </a:spcAft>
              <a:buFont typeface="Arial" charset="0"/>
              <a:buChar char="•"/>
            </a:pPr>
            <a:r>
              <a:rPr lang="en-US" sz="2200" i="1" dirty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9 </a:t>
            </a:r>
            <a:r>
              <a:rPr lang="en-US" sz="2200" i="1" dirty="0" smtClean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July </a:t>
            </a:r>
            <a:r>
              <a:rPr lang="en-US" sz="22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case had more, </a:t>
            </a:r>
            <a:r>
              <a:rPr lang="en-US" sz="22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large particles in the ESR below the </a:t>
            </a:r>
            <a:r>
              <a:rPr lang="en-US" sz="22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ML </a:t>
            </a:r>
            <a:r>
              <a:rPr lang="en-US" sz="1200" i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(based on median mass diameter; not shown</a:t>
            </a:r>
            <a:r>
              <a:rPr lang="en-US" sz="1200" i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)</a:t>
            </a:r>
            <a:endParaRPr lang="en-US" sz="2200" dirty="0" smtClean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spcAft>
                <a:spcPts val="600"/>
              </a:spcAft>
              <a:buFont typeface="Arial" charset="0"/>
              <a:buChar char="•"/>
            </a:pPr>
            <a:r>
              <a:rPr lang="en-US" sz="2200" i="1" dirty="0" smtClean="0">
                <a:solidFill>
                  <a:srgbClr val="00FDFF"/>
                </a:solidFill>
                <a:latin typeface="Arial" charset="0"/>
                <a:ea typeface="Arial" charset="0"/>
                <a:cs typeface="Arial" charset="0"/>
              </a:rPr>
              <a:t>6 </a:t>
            </a:r>
            <a:r>
              <a:rPr lang="en-US" sz="2200" i="1" dirty="0">
                <a:solidFill>
                  <a:srgbClr val="00FDFF"/>
                </a:solidFill>
                <a:latin typeface="Arial" charset="0"/>
                <a:ea typeface="Arial" charset="0"/>
                <a:cs typeface="Arial" charset="0"/>
              </a:rPr>
              <a:t>July</a:t>
            </a:r>
            <a:r>
              <a:rPr lang="en-US" sz="2200" dirty="0">
                <a:solidFill>
                  <a:srgbClr val="00FDFF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2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case had very similar D</a:t>
            </a:r>
            <a:r>
              <a:rPr lang="en-US" sz="2200" baseline="-25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mm</a:t>
            </a:r>
            <a:r>
              <a:rPr lang="en-US" sz="22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in each region for all temperatures </a:t>
            </a:r>
            <a:r>
              <a:rPr lang="en-US" sz="22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warmer </a:t>
            </a:r>
            <a:r>
              <a:rPr lang="en-US" sz="22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than ~ -5 </a:t>
            </a:r>
            <a:r>
              <a:rPr lang="it-IT" sz="22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°</a:t>
            </a:r>
            <a:r>
              <a:rPr lang="it-IT" sz="22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 </a:t>
            </a:r>
            <a:r>
              <a:rPr lang="en-US" sz="1200" i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(based on median mass diameter; not shown)</a:t>
            </a:r>
          </a:p>
          <a:p>
            <a:pPr marL="342900" indent="-342900">
              <a:spcAft>
                <a:spcPts val="600"/>
              </a:spcAft>
              <a:buFont typeface="Arial" charset="0"/>
              <a:buChar char="•"/>
            </a:pPr>
            <a:endParaRPr lang="en-US" sz="22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02802" y="1383317"/>
            <a:ext cx="8522208" cy="2323713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spcAft>
                <a:spcPts val="600"/>
              </a:spcAft>
              <a:buFont typeface="Arial" charset="0"/>
              <a:buChar char="•"/>
            </a:pPr>
            <a:r>
              <a:rPr lang="en-US" sz="22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The ESR was more humid than the TZ above the ML</a:t>
            </a:r>
          </a:p>
          <a:p>
            <a:pPr marL="342900" indent="-342900">
              <a:spcAft>
                <a:spcPts val="600"/>
              </a:spcAft>
              <a:buFont typeface="Arial" charset="0"/>
              <a:buChar char="•"/>
            </a:pPr>
            <a:r>
              <a:rPr lang="en-US" sz="22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N</a:t>
            </a:r>
            <a:r>
              <a:rPr lang="en-US" sz="2200" baseline="-250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</a:t>
            </a:r>
            <a:r>
              <a:rPr lang="en-US" sz="22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2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and TWC were on average 2-3 times greater in the ESR than in the TZ for both cases</a:t>
            </a:r>
          </a:p>
          <a:p>
            <a:pPr marL="800100" lvl="1" indent="-342900">
              <a:spcAft>
                <a:spcPts val="600"/>
              </a:spcAft>
              <a:buFont typeface="Arial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Indicates </a:t>
            </a:r>
            <a:r>
              <a:rPr lang="en-US" sz="2000" i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more</a:t>
            </a:r>
            <a:r>
              <a:rPr lang="en-US" sz="2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particles in the ESR, not necessarily </a:t>
            </a:r>
            <a:r>
              <a:rPr lang="en-US" sz="2000" i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larger</a:t>
            </a:r>
            <a:r>
              <a:rPr lang="en-US" sz="2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particles</a:t>
            </a:r>
          </a:p>
          <a:p>
            <a:pPr marL="342900" indent="-342900">
              <a:spcAft>
                <a:spcPts val="600"/>
              </a:spcAft>
              <a:buFont typeface="Arial" charset="0"/>
              <a:buChar char="•"/>
            </a:pPr>
            <a:r>
              <a:rPr lang="en-US" sz="22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More, small particles were observed above ~ -5 </a:t>
            </a:r>
            <a:r>
              <a:rPr lang="it-IT" sz="22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°C</a:t>
            </a:r>
            <a:r>
              <a:rPr lang="en-US" sz="22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in the ESR than in the </a:t>
            </a:r>
            <a:r>
              <a:rPr lang="en-US" sz="22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TZ </a:t>
            </a:r>
            <a:r>
              <a:rPr lang="en-US" sz="1200" i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(based on median mass diameter; not shown)</a:t>
            </a:r>
            <a:endParaRPr lang="en-US" sz="2200" i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502802" y="921652"/>
            <a:ext cx="4829850" cy="461665"/>
            <a:chOff x="502802" y="921652"/>
            <a:chExt cx="4829850" cy="461665"/>
          </a:xfrm>
        </p:grpSpPr>
        <p:sp>
          <p:nvSpPr>
            <p:cNvPr id="6" name="TextBox 5"/>
            <p:cNvSpPr txBox="1"/>
            <p:nvPr/>
          </p:nvSpPr>
          <p:spPr>
            <a:xfrm>
              <a:off x="502802" y="921652"/>
              <a:ext cx="482985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solidFill>
                    <a:srgbClr val="00B050"/>
                  </a:solidFill>
                  <a:latin typeface="Arial" charset="0"/>
                  <a:ea typeface="Arial" charset="0"/>
                  <a:cs typeface="Arial" charset="0"/>
                </a:rPr>
                <a:t>Good Agreement Between Cases:</a:t>
              </a:r>
            </a:p>
          </p:txBody>
        </p:sp>
        <p:cxnSp>
          <p:nvCxnSpPr>
            <p:cNvPr id="8" name="Straight Connector 7"/>
            <p:cNvCxnSpPr/>
            <p:nvPr/>
          </p:nvCxnSpPr>
          <p:spPr>
            <a:xfrm>
              <a:off x="591814" y="1378314"/>
              <a:ext cx="4611365" cy="0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0"/>
          <p:cNvGrpSpPr/>
          <p:nvPr/>
        </p:nvGrpSpPr>
        <p:grpSpPr>
          <a:xfrm>
            <a:off x="502802" y="3937862"/>
            <a:ext cx="4829850" cy="461665"/>
            <a:chOff x="502802" y="921652"/>
            <a:chExt cx="4829850" cy="461665"/>
          </a:xfrm>
        </p:grpSpPr>
        <p:sp>
          <p:nvSpPr>
            <p:cNvPr id="12" name="TextBox 11"/>
            <p:cNvSpPr txBox="1"/>
            <p:nvPr/>
          </p:nvSpPr>
          <p:spPr>
            <a:xfrm>
              <a:off x="502802" y="921652"/>
              <a:ext cx="482985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solidFill>
                    <a:srgbClr val="FF0000"/>
                  </a:solidFill>
                  <a:latin typeface="Arial" charset="0"/>
                  <a:ea typeface="Arial" charset="0"/>
                  <a:cs typeface="Arial" charset="0"/>
                </a:rPr>
                <a:t>Poor Agreement Between Cases:</a:t>
              </a:r>
            </a:p>
          </p:txBody>
        </p:sp>
        <p:cxnSp>
          <p:nvCxnSpPr>
            <p:cNvPr id="13" name="Straight Connector 12"/>
            <p:cNvCxnSpPr/>
            <p:nvPr/>
          </p:nvCxnSpPr>
          <p:spPr>
            <a:xfrm>
              <a:off x="591814" y="1378314"/>
              <a:ext cx="4611365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9451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17446" y="208763"/>
            <a:ext cx="63001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Future Studies</a:t>
            </a:r>
            <a:endParaRPr lang="en-US" sz="32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TextBox 2"/>
          <p:cNvSpPr txBox="1">
            <a:spLocks/>
          </p:cNvSpPr>
          <p:nvPr/>
        </p:nvSpPr>
        <p:spPr>
          <a:xfrm>
            <a:off x="269453" y="916649"/>
            <a:ext cx="8518199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Arial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Consider similar vertical profiles from the remaining 4 cases</a:t>
            </a:r>
          </a:p>
          <a:p>
            <a:pPr marL="800100" lvl="1" indent="-342900">
              <a:spcAft>
                <a:spcPts val="600"/>
              </a:spcAft>
              <a:buFont typeface="Arial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Do any statistically significant patterns emerge?</a:t>
            </a:r>
          </a:p>
          <a:p>
            <a:pPr marL="342900" indent="-342900">
              <a:spcAft>
                <a:spcPts val="600"/>
              </a:spcAft>
              <a:buFont typeface="Arial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Include PIP data</a:t>
            </a:r>
          </a:p>
          <a:p>
            <a:pPr marL="800100" lvl="1" indent="-342900">
              <a:spcAft>
                <a:spcPts val="600"/>
              </a:spcAft>
              <a:buFont typeface="Arial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How does extending the distributions to larger diameters affect the results?</a:t>
            </a:r>
          </a:p>
          <a:p>
            <a:pPr marL="342900" indent="-342900">
              <a:spcAft>
                <a:spcPts val="600"/>
              </a:spcAft>
              <a:buFont typeface="Arial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Complete </a:t>
            </a:r>
            <a:r>
              <a:rPr lang="en-US" sz="2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multiple-Doppler syntheses using the Spline Analysis at Mesoscale Utilizing Radar and Aircraft </a:t>
            </a:r>
            <a:r>
              <a:rPr lang="en-US" sz="24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Instrumentation (SAMURAI) technique ( Bell et al. 2012)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7446" y="4856189"/>
            <a:ext cx="40332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Acknowledgements</a:t>
            </a:r>
            <a:endParaRPr lang="en-US" sz="24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extBox 5"/>
          <p:cNvSpPr txBox="1">
            <a:spLocks/>
          </p:cNvSpPr>
          <p:nvPr/>
        </p:nvSpPr>
        <p:spPr>
          <a:xfrm>
            <a:off x="373215" y="5365432"/>
            <a:ext cx="8518199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Arial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This work was sponsored by the National Science Foundation (NSF) under Grant </a:t>
            </a:r>
            <a:r>
              <a:rPr lang="en-US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AGS-1359098</a:t>
            </a:r>
          </a:p>
          <a:p>
            <a:pPr marL="342900" indent="-342900">
              <a:spcAft>
                <a:spcPts val="600"/>
              </a:spcAft>
              <a:buFont typeface="Arial" charset="0"/>
              <a:buChar char="•"/>
            </a:pPr>
            <a:r>
              <a:rPr lang="en-US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Many thanks to the NOAA P-3 flight crew and science team for their work in collecting the datasets presented</a:t>
            </a:r>
          </a:p>
        </p:txBody>
      </p:sp>
    </p:spTree>
    <p:extLst>
      <p:ext uri="{BB962C8B-B14F-4D97-AF65-F5344CB8AC3E}">
        <p14:creationId xmlns:p14="http://schemas.microsoft.com/office/powerpoint/2010/main" val="2108518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702" y="481206"/>
            <a:ext cx="8884596" cy="5895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53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1511" y="2815627"/>
            <a:ext cx="4692151" cy="3657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445" y="2815627"/>
            <a:ext cx="4120838" cy="3657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7445" y="208763"/>
            <a:ext cx="65549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</a:t>
            </a:r>
            <a:r>
              <a:rPr lang="en-US" sz="4000" b="1" baseline="-25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mm</a:t>
            </a:r>
            <a:r>
              <a:rPr lang="en-US" sz="40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vs. Temp – All Spirals</a:t>
            </a:r>
            <a:endParaRPr lang="en-US" sz="32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8741" y="84809"/>
            <a:ext cx="2160884" cy="235057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03675" y="1060927"/>
            <a:ext cx="489585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</a:t>
            </a:r>
            <a:r>
              <a:rPr lang="en-US" sz="2000" baseline="-250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mm</a:t>
            </a:r>
            <a:r>
              <a:rPr lang="en-US" sz="20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250 µm greater on average in the TZ at temperatures below ~-5 </a:t>
            </a:r>
            <a:r>
              <a:rPr lang="it-IT" sz="20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°C</a:t>
            </a:r>
            <a:endParaRPr lang="en-US" b="1" i="1" baseline="-250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956020" y="3158545"/>
            <a:ext cx="5852239" cy="902467"/>
            <a:chOff x="1956020" y="3158545"/>
            <a:chExt cx="5852239" cy="902467"/>
          </a:xfrm>
        </p:grpSpPr>
        <p:sp>
          <p:nvSpPr>
            <p:cNvPr id="8" name="Rectangle 7"/>
            <p:cNvSpPr/>
            <p:nvPr/>
          </p:nvSpPr>
          <p:spPr>
            <a:xfrm>
              <a:off x="6409764" y="3158545"/>
              <a:ext cx="1398495" cy="812820"/>
            </a:xfrm>
            <a:prstGeom prst="rect">
              <a:avLst/>
            </a:prstGeom>
            <a:noFill/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956020" y="3248192"/>
              <a:ext cx="1422720" cy="812820"/>
            </a:xfrm>
            <a:prstGeom prst="rect">
              <a:avLst/>
            </a:prstGeom>
            <a:noFill/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Rectangle 11"/>
          <p:cNvSpPr/>
          <p:nvPr/>
        </p:nvSpPr>
        <p:spPr>
          <a:xfrm>
            <a:off x="946996" y="1727496"/>
            <a:ext cx="489585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  <a:sym typeface="Wingdings"/>
              </a:rPr>
              <a:t> </a:t>
            </a:r>
            <a:r>
              <a:rPr lang="en-US" sz="20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More, small particles in the ESR at these temperatures</a:t>
            </a:r>
            <a:endParaRPr lang="en-US" b="1" i="1" baseline="-250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7305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1511" y="2815627"/>
            <a:ext cx="4692151" cy="36576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445" y="2815627"/>
            <a:ext cx="4120838" cy="3657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7445" y="208763"/>
            <a:ext cx="65549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</a:t>
            </a:r>
            <a:r>
              <a:rPr lang="en-US" sz="4000" b="1" baseline="-25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mm</a:t>
            </a:r>
            <a:r>
              <a:rPr lang="en-US" sz="40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vs. Temp – All Spirals</a:t>
            </a:r>
            <a:endParaRPr lang="en-US" sz="32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8741" y="84809"/>
            <a:ext cx="2160884" cy="2350573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3281081" y="1027816"/>
            <a:ext cx="4634755" cy="4853032"/>
            <a:chOff x="3281081" y="1027816"/>
            <a:chExt cx="4634755" cy="4853032"/>
          </a:xfrm>
        </p:grpSpPr>
        <p:sp>
          <p:nvSpPr>
            <p:cNvPr id="8" name="Rectangle 7"/>
            <p:cNvSpPr/>
            <p:nvPr/>
          </p:nvSpPr>
          <p:spPr>
            <a:xfrm>
              <a:off x="5047129" y="4760259"/>
              <a:ext cx="2868707" cy="1120589"/>
            </a:xfrm>
            <a:prstGeom prst="rect">
              <a:avLst/>
            </a:prstGeom>
            <a:noFill/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3281081" y="1027816"/>
              <a:ext cx="3617659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dirty="0" smtClean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Much larger spread in D</a:t>
              </a:r>
              <a:r>
                <a:rPr lang="en-US" sz="2000" baseline="-25000" dirty="0" smtClean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mm</a:t>
              </a:r>
              <a:r>
                <a:rPr lang="en-US" sz="2000" dirty="0" smtClean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 below the melting layer</a:t>
              </a:r>
              <a:endParaRPr lang="en-US" b="1" i="1" baseline="-25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>
              <a:off x="5047129" y="1735702"/>
              <a:ext cx="1219200" cy="2979732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/>
          <p:cNvGrpSpPr/>
          <p:nvPr/>
        </p:nvGrpSpPr>
        <p:grpSpPr>
          <a:xfrm>
            <a:off x="201688" y="1826020"/>
            <a:ext cx="3151113" cy="4054828"/>
            <a:chOff x="201688" y="1826020"/>
            <a:chExt cx="3151113" cy="4054828"/>
          </a:xfrm>
        </p:grpSpPr>
        <p:sp>
          <p:nvSpPr>
            <p:cNvPr id="11" name="Rectangle 10"/>
            <p:cNvSpPr/>
            <p:nvPr/>
          </p:nvSpPr>
          <p:spPr>
            <a:xfrm>
              <a:off x="1407459" y="4078941"/>
              <a:ext cx="1945342" cy="1801907"/>
            </a:xfrm>
            <a:prstGeom prst="rect">
              <a:avLst/>
            </a:prstGeom>
            <a:noFill/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201688" y="1826020"/>
              <a:ext cx="2980700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dirty="0" smtClean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  <a:sym typeface="Wingdings"/>
                </a:rPr>
                <a:t>ESR and TZ D</a:t>
              </a:r>
              <a:r>
                <a:rPr lang="en-US" sz="2000" baseline="-25000" dirty="0" smtClean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  <a:sym typeface="Wingdings"/>
                </a:rPr>
                <a:t>mm</a:t>
              </a:r>
              <a:r>
                <a:rPr lang="en-US" sz="2000" dirty="0" smtClean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  <a:sym typeface="Wingdings"/>
                </a:rPr>
                <a:t> quite similar up to ~ -5 </a:t>
              </a:r>
              <a:r>
                <a:rPr lang="it-IT" sz="2000" dirty="0" smtClean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  <a:sym typeface="Wingdings"/>
                </a:rPr>
                <a:t>°C</a:t>
              </a:r>
              <a:endParaRPr lang="en-US" b="1" i="1" baseline="-25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cxnSp>
          <p:nvCxnSpPr>
            <p:cNvPr id="14" name="Straight Arrow Connector 13"/>
            <p:cNvCxnSpPr/>
            <p:nvPr/>
          </p:nvCxnSpPr>
          <p:spPr>
            <a:xfrm>
              <a:off x="941294" y="2533906"/>
              <a:ext cx="653471" cy="1526255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Rectangle 18"/>
          <p:cNvSpPr/>
          <p:nvPr/>
        </p:nvSpPr>
        <p:spPr>
          <a:xfrm>
            <a:off x="3003609" y="2122210"/>
            <a:ext cx="232099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Why is there </a:t>
            </a:r>
            <a:r>
              <a:rPr lang="en-US" sz="200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such disagreement?</a:t>
            </a:r>
            <a:endParaRPr lang="en-US" b="1" i="1" baseline="-25000" dirty="0">
              <a:solidFill>
                <a:srgbClr val="FF0000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4826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17445" y="208763"/>
            <a:ext cx="66998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Total Water Content (TWC)</a:t>
            </a:r>
            <a:endParaRPr lang="en-US" sz="32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835463" y="4729116"/>
            <a:ext cx="293141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/>
            <a:r>
              <a:rPr lang="en-US" sz="2000" i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Liquid drops assumed below the ML bottom</a:t>
            </a:r>
            <a:endParaRPr lang="en-US" sz="2000" i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566928" y="1920240"/>
            <a:ext cx="4059936" cy="3730752"/>
            <a:chOff x="566928" y="1920240"/>
            <a:chExt cx="4059936" cy="3730752"/>
          </a:xfrm>
        </p:grpSpPr>
        <p:sp>
          <p:nvSpPr>
            <p:cNvPr id="2" name="Rectangle 1"/>
            <p:cNvSpPr/>
            <p:nvPr/>
          </p:nvSpPr>
          <p:spPr>
            <a:xfrm>
              <a:off x="1490472" y="1920240"/>
              <a:ext cx="3136392" cy="3730752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" name="Straight Connector 8"/>
            <p:cNvCxnSpPr/>
            <p:nvPr/>
          </p:nvCxnSpPr>
          <p:spPr>
            <a:xfrm>
              <a:off x="1490472" y="3648456"/>
              <a:ext cx="3136392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758952" y="3463790"/>
              <a:ext cx="7315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0</a:t>
              </a:r>
              <a:r>
                <a:rPr lang="it-IT" sz="2400" dirty="0" smtClean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°C</a:t>
              </a:r>
              <a:endParaRPr lang="en-US" sz="24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1490472" y="4431792"/>
              <a:ext cx="3136392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566928" y="4247126"/>
              <a:ext cx="89611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~5</a:t>
              </a:r>
              <a:r>
                <a:rPr lang="it-IT" sz="2400" dirty="0" smtClean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°C</a:t>
              </a:r>
              <a:endParaRPr lang="en-US" sz="24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4703828" y="3648456"/>
            <a:ext cx="2364484" cy="783336"/>
            <a:chOff x="4703828" y="3648456"/>
            <a:chExt cx="2364484" cy="783336"/>
          </a:xfrm>
        </p:grpSpPr>
        <p:sp>
          <p:nvSpPr>
            <p:cNvPr id="13" name="Right Brace 12"/>
            <p:cNvSpPr/>
            <p:nvPr/>
          </p:nvSpPr>
          <p:spPr>
            <a:xfrm>
              <a:off x="4703828" y="3648456"/>
              <a:ext cx="263270" cy="783336"/>
            </a:xfrm>
            <a:prstGeom prst="rightBrace">
              <a:avLst>
                <a:gd name="adj1" fmla="val 60492"/>
                <a:gd name="adj2" fmla="val 50000"/>
              </a:avLst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044062" y="3809291"/>
              <a:ext cx="202425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Melting Layer</a:t>
              </a: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1768507" y="4231737"/>
            <a:ext cx="2580321" cy="400110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Melting Layer Bottom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4498848" y="4496542"/>
            <a:ext cx="0" cy="1173034"/>
          </a:xfrm>
          <a:prstGeom prst="straightConnector1">
            <a:avLst/>
          </a:prstGeom>
          <a:ln w="38100">
            <a:solidFill>
              <a:srgbClr val="00206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4498848" y="1920240"/>
            <a:ext cx="0" cy="2475568"/>
          </a:xfrm>
          <a:prstGeom prst="straightConnector1">
            <a:avLst/>
          </a:prstGeom>
          <a:ln w="38100">
            <a:solidFill>
              <a:srgbClr val="00206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4703828" y="2234694"/>
            <a:ext cx="423900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TWC calculated using habit-dependent m-D relationships from Mitchell (1996) above the ML bottom</a:t>
            </a:r>
          </a:p>
        </p:txBody>
      </p:sp>
    </p:spTree>
    <p:extLst>
      <p:ext uri="{BB962C8B-B14F-4D97-AF65-F5344CB8AC3E}">
        <p14:creationId xmlns:p14="http://schemas.microsoft.com/office/powerpoint/2010/main" val="133955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5" grpId="0" animBg="1"/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360" y="2884399"/>
            <a:ext cx="7955280" cy="3656155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213294" y="1316002"/>
            <a:ext cx="3044758" cy="112785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sz="2200" dirty="0" smtClean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Evaporation and sublimation in dry air behind convective line</a:t>
            </a:r>
          </a:p>
        </p:txBody>
      </p:sp>
      <p:sp>
        <p:nvSpPr>
          <p:cNvPr id="4" name="Oval 3"/>
          <p:cNvSpPr/>
          <p:nvPr/>
        </p:nvSpPr>
        <p:spPr>
          <a:xfrm rot="1384695">
            <a:off x="2555068" y="5027034"/>
            <a:ext cx="2315633" cy="972315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Freeform 24"/>
          <p:cNvSpPr/>
          <p:nvPr/>
        </p:nvSpPr>
        <p:spPr>
          <a:xfrm>
            <a:off x="4625326" y="5170186"/>
            <a:ext cx="408155" cy="648442"/>
          </a:xfrm>
          <a:custGeom>
            <a:avLst/>
            <a:gdLst>
              <a:gd name="connsiteX0" fmla="*/ 0 w 494778"/>
              <a:gd name="connsiteY0" fmla="*/ 0 h 563671"/>
              <a:gd name="connsiteX1" fmla="*/ 206679 w 494778"/>
              <a:gd name="connsiteY1" fmla="*/ 162838 h 563671"/>
              <a:gd name="connsiteX2" fmla="*/ 338203 w 494778"/>
              <a:gd name="connsiteY2" fmla="*/ 388307 h 563671"/>
              <a:gd name="connsiteX3" fmla="*/ 494778 w 494778"/>
              <a:gd name="connsiteY3" fmla="*/ 563671 h 563671"/>
              <a:gd name="connsiteX0" fmla="*/ 0 w 494778"/>
              <a:gd name="connsiteY0" fmla="*/ 0 h 563671"/>
              <a:gd name="connsiteX1" fmla="*/ 106471 w 494778"/>
              <a:gd name="connsiteY1" fmla="*/ 68893 h 563671"/>
              <a:gd name="connsiteX2" fmla="*/ 206679 w 494778"/>
              <a:gd name="connsiteY2" fmla="*/ 162838 h 563671"/>
              <a:gd name="connsiteX3" fmla="*/ 338203 w 494778"/>
              <a:gd name="connsiteY3" fmla="*/ 388307 h 563671"/>
              <a:gd name="connsiteX4" fmla="*/ 494778 w 494778"/>
              <a:gd name="connsiteY4" fmla="*/ 563671 h 563671"/>
              <a:gd name="connsiteX0" fmla="*/ 0 w 576197"/>
              <a:gd name="connsiteY0" fmla="*/ 0 h 676406"/>
              <a:gd name="connsiteX1" fmla="*/ 187890 w 576197"/>
              <a:gd name="connsiteY1" fmla="*/ 181628 h 676406"/>
              <a:gd name="connsiteX2" fmla="*/ 288098 w 576197"/>
              <a:gd name="connsiteY2" fmla="*/ 275573 h 676406"/>
              <a:gd name="connsiteX3" fmla="*/ 419622 w 576197"/>
              <a:gd name="connsiteY3" fmla="*/ 501042 h 676406"/>
              <a:gd name="connsiteX4" fmla="*/ 576197 w 576197"/>
              <a:gd name="connsiteY4" fmla="*/ 676406 h 676406"/>
              <a:gd name="connsiteX0" fmla="*/ 0 w 576197"/>
              <a:gd name="connsiteY0" fmla="*/ 0 h 676406"/>
              <a:gd name="connsiteX1" fmla="*/ 206679 w 576197"/>
              <a:gd name="connsiteY1" fmla="*/ 150313 h 676406"/>
              <a:gd name="connsiteX2" fmla="*/ 288098 w 576197"/>
              <a:gd name="connsiteY2" fmla="*/ 275573 h 676406"/>
              <a:gd name="connsiteX3" fmla="*/ 419622 w 576197"/>
              <a:gd name="connsiteY3" fmla="*/ 501042 h 676406"/>
              <a:gd name="connsiteX4" fmla="*/ 576197 w 576197"/>
              <a:gd name="connsiteY4" fmla="*/ 676406 h 676406"/>
              <a:gd name="connsiteX0" fmla="*/ 0 w 576197"/>
              <a:gd name="connsiteY0" fmla="*/ 0 h 676406"/>
              <a:gd name="connsiteX1" fmla="*/ 206679 w 576197"/>
              <a:gd name="connsiteY1" fmla="*/ 150313 h 676406"/>
              <a:gd name="connsiteX2" fmla="*/ 288098 w 576197"/>
              <a:gd name="connsiteY2" fmla="*/ 275573 h 676406"/>
              <a:gd name="connsiteX3" fmla="*/ 419622 w 576197"/>
              <a:gd name="connsiteY3" fmla="*/ 501042 h 676406"/>
              <a:gd name="connsiteX4" fmla="*/ 576197 w 576197"/>
              <a:gd name="connsiteY4" fmla="*/ 676406 h 676406"/>
              <a:gd name="connsiteX0" fmla="*/ 0 w 576197"/>
              <a:gd name="connsiteY0" fmla="*/ 0 h 676406"/>
              <a:gd name="connsiteX1" fmla="*/ 206679 w 576197"/>
              <a:gd name="connsiteY1" fmla="*/ 150313 h 676406"/>
              <a:gd name="connsiteX2" fmla="*/ 284878 w 576197"/>
              <a:gd name="connsiteY2" fmla="*/ 272354 h 676406"/>
              <a:gd name="connsiteX3" fmla="*/ 419622 w 576197"/>
              <a:gd name="connsiteY3" fmla="*/ 501042 h 676406"/>
              <a:gd name="connsiteX4" fmla="*/ 576197 w 576197"/>
              <a:gd name="connsiteY4" fmla="*/ 676406 h 676406"/>
              <a:gd name="connsiteX0" fmla="*/ 0 w 576197"/>
              <a:gd name="connsiteY0" fmla="*/ 0 h 676406"/>
              <a:gd name="connsiteX1" fmla="*/ 206679 w 576197"/>
              <a:gd name="connsiteY1" fmla="*/ 150313 h 676406"/>
              <a:gd name="connsiteX2" fmla="*/ 284878 w 576197"/>
              <a:gd name="connsiteY2" fmla="*/ 272354 h 676406"/>
              <a:gd name="connsiteX3" fmla="*/ 419622 w 576197"/>
              <a:gd name="connsiteY3" fmla="*/ 501042 h 676406"/>
              <a:gd name="connsiteX4" fmla="*/ 576197 w 576197"/>
              <a:gd name="connsiteY4" fmla="*/ 676406 h 676406"/>
              <a:gd name="connsiteX0" fmla="*/ 0 w 576197"/>
              <a:gd name="connsiteY0" fmla="*/ 0 h 676406"/>
              <a:gd name="connsiteX1" fmla="*/ 206679 w 576197"/>
              <a:gd name="connsiteY1" fmla="*/ 150313 h 676406"/>
              <a:gd name="connsiteX2" fmla="*/ 284878 w 576197"/>
              <a:gd name="connsiteY2" fmla="*/ 272354 h 676406"/>
              <a:gd name="connsiteX3" fmla="*/ 419622 w 576197"/>
              <a:gd name="connsiteY3" fmla="*/ 501042 h 676406"/>
              <a:gd name="connsiteX4" fmla="*/ 576197 w 576197"/>
              <a:gd name="connsiteY4" fmla="*/ 676406 h 676406"/>
              <a:gd name="connsiteX0" fmla="*/ 0 w 553659"/>
              <a:gd name="connsiteY0" fmla="*/ 0 h 666746"/>
              <a:gd name="connsiteX1" fmla="*/ 184141 w 553659"/>
              <a:gd name="connsiteY1" fmla="*/ 140653 h 666746"/>
              <a:gd name="connsiteX2" fmla="*/ 262340 w 553659"/>
              <a:gd name="connsiteY2" fmla="*/ 262694 h 666746"/>
              <a:gd name="connsiteX3" fmla="*/ 397084 w 553659"/>
              <a:gd name="connsiteY3" fmla="*/ 491382 h 666746"/>
              <a:gd name="connsiteX4" fmla="*/ 553659 w 553659"/>
              <a:gd name="connsiteY4" fmla="*/ 666746 h 666746"/>
              <a:gd name="connsiteX0" fmla="*/ 0 w 369518"/>
              <a:gd name="connsiteY0" fmla="*/ 0 h 526093"/>
              <a:gd name="connsiteX1" fmla="*/ 78199 w 369518"/>
              <a:gd name="connsiteY1" fmla="*/ 122041 h 526093"/>
              <a:gd name="connsiteX2" fmla="*/ 212943 w 369518"/>
              <a:gd name="connsiteY2" fmla="*/ 350729 h 526093"/>
              <a:gd name="connsiteX3" fmla="*/ 369518 w 369518"/>
              <a:gd name="connsiteY3" fmla="*/ 526093 h 526093"/>
              <a:gd name="connsiteX0" fmla="*/ 0 w 369518"/>
              <a:gd name="connsiteY0" fmla="*/ 0 h 526093"/>
              <a:gd name="connsiteX1" fmla="*/ 78199 w 369518"/>
              <a:gd name="connsiteY1" fmla="*/ 122041 h 526093"/>
              <a:gd name="connsiteX2" fmla="*/ 212943 w 369518"/>
              <a:gd name="connsiteY2" fmla="*/ 350729 h 526093"/>
              <a:gd name="connsiteX3" fmla="*/ 369518 w 369518"/>
              <a:gd name="connsiteY3" fmla="*/ 526093 h 526093"/>
              <a:gd name="connsiteX0" fmla="*/ 0 w 408155"/>
              <a:gd name="connsiteY0" fmla="*/ 0 h 648442"/>
              <a:gd name="connsiteX1" fmla="*/ 116836 w 408155"/>
              <a:gd name="connsiteY1" fmla="*/ 244390 h 648442"/>
              <a:gd name="connsiteX2" fmla="*/ 251580 w 408155"/>
              <a:gd name="connsiteY2" fmla="*/ 473078 h 648442"/>
              <a:gd name="connsiteX3" fmla="*/ 408155 w 408155"/>
              <a:gd name="connsiteY3" fmla="*/ 648442 h 648442"/>
              <a:gd name="connsiteX0" fmla="*/ 0 w 408155"/>
              <a:gd name="connsiteY0" fmla="*/ 0 h 648442"/>
              <a:gd name="connsiteX1" fmla="*/ 116836 w 408155"/>
              <a:gd name="connsiteY1" fmla="*/ 244390 h 648442"/>
              <a:gd name="connsiteX2" fmla="*/ 251580 w 408155"/>
              <a:gd name="connsiteY2" fmla="*/ 473078 h 648442"/>
              <a:gd name="connsiteX3" fmla="*/ 408155 w 408155"/>
              <a:gd name="connsiteY3" fmla="*/ 648442 h 648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8155" h="648442">
                <a:moveTo>
                  <a:pt x="0" y="0"/>
                </a:moveTo>
                <a:cubicBezTo>
                  <a:pt x="28008" y="46458"/>
                  <a:pt x="74906" y="165544"/>
                  <a:pt x="116836" y="244390"/>
                </a:cubicBezTo>
                <a:cubicBezTo>
                  <a:pt x="158766" y="323236"/>
                  <a:pt x="203027" y="405736"/>
                  <a:pt x="251580" y="473078"/>
                </a:cubicBezTo>
                <a:cubicBezTo>
                  <a:pt x="300133" y="540420"/>
                  <a:pt x="353875" y="594162"/>
                  <a:pt x="408155" y="648442"/>
                </a:cubicBezTo>
              </a:path>
            </a:pathLst>
          </a:custGeom>
          <a:noFill/>
          <a:ln w="38100">
            <a:solidFill>
              <a:srgbClr val="00B0F0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Freeform 25"/>
          <p:cNvSpPr/>
          <p:nvPr/>
        </p:nvSpPr>
        <p:spPr>
          <a:xfrm>
            <a:off x="3860351" y="5171025"/>
            <a:ext cx="795403" cy="914400"/>
          </a:xfrm>
          <a:custGeom>
            <a:avLst/>
            <a:gdLst>
              <a:gd name="connsiteX0" fmla="*/ 0 w 613775"/>
              <a:gd name="connsiteY0" fmla="*/ 0 h 839243"/>
              <a:gd name="connsiteX1" fmla="*/ 263046 w 613775"/>
              <a:gd name="connsiteY1" fmla="*/ 131523 h 839243"/>
              <a:gd name="connsiteX2" fmla="*/ 526093 w 613775"/>
              <a:gd name="connsiteY2" fmla="*/ 356991 h 839243"/>
              <a:gd name="connsiteX3" fmla="*/ 613775 w 613775"/>
              <a:gd name="connsiteY3" fmla="*/ 563671 h 839243"/>
              <a:gd name="connsiteX4" fmla="*/ 526093 w 613775"/>
              <a:gd name="connsiteY4" fmla="*/ 839243 h 839243"/>
              <a:gd name="connsiteX0" fmla="*/ 0 w 795403"/>
              <a:gd name="connsiteY0" fmla="*/ 0 h 914400"/>
              <a:gd name="connsiteX1" fmla="*/ 444674 w 795403"/>
              <a:gd name="connsiteY1" fmla="*/ 206680 h 914400"/>
              <a:gd name="connsiteX2" fmla="*/ 707721 w 795403"/>
              <a:gd name="connsiteY2" fmla="*/ 432148 h 914400"/>
              <a:gd name="connsiteX3" fmla="*/ 795403 w 795403"/>
              <a:gd name="connsiteY3" fmla="*/ 638828 h 914400"/>
              <a:gd name="connsiteX4" fmla="*/ 707721 w 795403"/>
              <a:gd name="connsiteY4" fmla="*/ 9144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5403" h="914400">
                <a:moveTo>
                  <a:pt x="0" y="0"/>
                </a:moveTo>
                <a:cubicBezTo>
                  <a:pt x="87682" y="36012"/>
                  <a:pt x="326721" y="134655"/>
                  <a:pt x="444674" y="206680"/>
                </a:cubicBezTo>
                <a:cubicBezTo>
                  <a:pt x="562627" y="278705"/>
                  <a:pt x="649266" y="360123"/>
                  <a:pt x="707721" y="432148"/>
                </a:cubicBezTo>
                <a:cubicBezTo>
                  <a:pt x="766176" y="504173"/>
                  <a:pt x="795403" y="558453"/>
                  <a:pt x="795403" y="638828"/>
                </a:cubicBezTo>
                <a:cubicBezTo>
                  <a:pt x="795403" y="719203"/>
                  <a:pt x="707721" y="914400"/>
                  <a:pt x="707721" y="914400"/>
                </a:cubicBezTo>
              </a:path>
            </a:pathLst>
          </a:custGeom>
          <a:noFill/>
          <a:ln w="38100">
            <a:solidFill>
              <a:srgbClr val="00B0F0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Freeform 26"/>
          <p:cNvSpPr/>
          <p:nvPr/>
        </p:nvSpPr>
        <p:spPr>
          <a:xfrm>
            <a:off x="3531268" y="5862222"/>
            <a:ext cx="553453" cy="222584"/>
          </a:xfrm>
          <a:custGeom>
            <a:avLst/>
            <a:gdLst>
              <a:gd name="connsiteX0" fmla="*/ 553453 w 553453"/>
              <a:gd name="connsiteY0" fmla="*/ 222584 h 222584"/>
              <a:gd name="connsiteX1" fmla="*/ 330869 w 553453"/>
              <a:gd name="connsiteY1" fmla="*/ 102268 h 222584"/>
              <a:gd name="connsiteX2" fmla="*/ 228600 w 553453"/>
              <a:gd name="connsiteY2" fmla="*/ 54142 h 222584"/>
              <a:gd name="connsiteX3" fmla="*/ 0 w 553453"/>
              <a:gd name="connsiteY3" fmla="*/ 0 h 222584"/>
              <a:gd name="connsiteX0" fmla="*/ 553453 w 553453"/>
              <a:gd name="connsiteY0" fmla="*/ 222584 h 222584"/>
              <a:gd name="connsiteX1" fmla="*/ 330869 w 553453"/>
              <a:gd name="connsiteY1" fmla="*/ 102268 h 222584"/>
              <a:gd name="connsiteX2" fmla="*/ 228600 w 553453"/>
              <a:gd name="connsiteY2" fmla="*/ 54142 h 222584"/>
              <a:gd name="connsiteX3" fmla="*/ 0 w 553453"/>
              <a:gd name="connsiteY3" fmla="*/ 0 h 222584"/>
              <a:gd name="connsiteX0" fmla="*/ 553453 w 553453"/>
              <a:gd name="connsiteY0" fmla="*/ 222584 h 222584"/>
              <a:gd name="connsiteX1" fmla="*/ 395720 w 553453"/>
              <a:gd name="connsiteY1" fmla="*/ 124966 h 222584"/>
              <a:gd name="connsiteX2" fmla="*/ 228600 w 553453"/>
              <a:gd name="connsiteY2" fmla="*/ 54142 h 222584"/>
              <a:gd name="connsiteX3" fmla="*/ 0 w 553453"/>
              <a:gd name="connsiteY3" fmla="*/ 0 h 222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3453" h="222584">
                <a:moveTo>
                  <a:pt x="553453" y="222584"/>
                </a:moveTo>
                <a:lnTo>
                  <a:pt x="395720" y="124966"/>
                </a:lnTo>
                <a:cubicBezTo>
                  <a:pt x="341578" y="96892"/>
                  <a:pt x="294553" y="74970"/>
                  <a:pt x="228600" y="54142"/>
                </a:cubicBezTo>
                <a:cubicBezTo>
                  <a:pt x="162647" y="33314"/>
                  <a:pt x="86727" y="18548"/>
                  <a:pt x="0" y="0"/>
                </a:cubicBezTo>
              </a:path>
            </a:pathLst>
          </a:custGeom>
          <a:noFill/>
          <a:ln w="38100">
            <a:solidFill>
              <a:srgbClr val="00B0F0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171313" y="167579"/>
            <a:ext cx="41917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Our Hypothesis</a:t>
            </a:r>
            <a:endParaRPr lang="en-US" sz="32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182955" y="311585"/>
            <a:ext cx="2756628" cy="73866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sz="2200" dirty="0" smtClean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Cooling drives </a:t>
            </a:r>
            <a:r>
              <a:rPr lang="en-US" sz="2200" smtClean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downdraft circulations</a:t>
            </a:r>
            <a:endParaRPr lang="en-US" sz="2200" dirty="0" smtClean="0">
              <a:solidFill>
                <a:srgbClr val="00B0F0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4904870" y="6052150"/>
            <a:ext cx="0" cy="329487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rot="10800000">
            <a:off x="5914520" y="6052149"/>
            <a:ext cx="0" cy="329487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3753706" y="6090557"/>
            <a:ext cx="0" cy="29108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4465864" y="6337260"/>
            <a:ext cx="298950" cy="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rot="10800000" flipH="1">
            <a:off x="5033481" y="6337259"/>
            <a:ext cx="298950" cy="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rot="10800000" flipH="1">
            <a:off x="5494062" y="6337259"/>
            <a:ext cx="298950" cy="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rot="10800000" flipH="1">
            <a:off x="3381793" y="6337260"/>
            <a:ext cx="298950" cy="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>
            <a:off x="3842657" y="6337260"/>
            <a:ext cx="298950" cy="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5414188" y="1678896"/>
            <a:ext cx="3538223" cy="98449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sz="22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These downdrafts impinge upon the stable layer driving gravity waves</a:t>
            </a:r>
          </a:p>
        </p:txBody>
      </p:sp>
      <p:sp>
        <p:nvSpPr>
          <p:cNvPr id="8" name="Freeform 7"/>
          <p:cNvSpPr/>
          <p:nvPr/>
        </p:nvSpPr>
        <p:spPr>
          <a:xfrm>
            <a:off x="3631474" y="827316"/>
            <a:ext cx="1332412" cy="809897"/>
          </a:xfrm>
          <a:custGeom>
            <a:avLst/>
            <a:gdLst>
              <a:gd name="connsiteX0" fmla="*/ 0 w 1332412"/>
              <a:gd name="connsiteY0" fmla="*/ 809897 h 809897"/>
              <a:gd name="connsiteX1" fmla="*/ 470263 w 1332412"/>
              <a:gd name="connsiteY1" fmla="*/ 330926 h 809897"/>
              <a:gd name="connsiteX2" fmla="*/ 1332412 w 1332412"/>
              <a:gd name="connsiteY2" fmla="*/ 0 h 809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32412" h="809897">
                <a:moveTo>
                  <a:pt x="0" y="809897"/>
                </a:moveTo>
                <a:cubicBezTo>
                  <a:pt x="124097" y="637903"/>
                  <a:pt x="248194" y="465909"/>
                  <a:pt x="470263" y="330926"/>
                </a:cubicBezTo>
                <a:cubicBezTo>
                  <a:pt x="692332" y="195943"/>
                  <a:pt x="1012372" y="97971"/>
                  <a:pt x="1332412" y="0"/>
                </a:cubicBezTo>
              </a:path>
            </a:pathLst>
          </a:custGeom>
          <a:noFill/>
          <a:ln w="38100">
            <a:solidFill>
              <a:schemeClr val="bg1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 27"/>
          <p:cNvSpPr/>
          <p:nvPr/>
        </p:nvSpPr>
        <p:spPr>
          <a:xfrm rot="8106775">
            <a:off x="6625343" y="1084022"/>
            <a:ext cx="516049" cy="483212"/>
          </a:xfrm>
          <a:custGeom>
            <a:avLst/>
            <a:gdLst>
              <a:gd name="connsiteX0" fmla="*/ 0 w 1332412"/>
              <a:gd name="connsiteY0" fmla="*/ 809897 h 809897"/>
              <a:gd name="connsiteX1" fmla="*/ 470263 w 1332412"/>
              <a:gd name="connsiteY1" fmla="*/ 330926 h 809897"/>
              <a:gd name="connsiteX2" fmla="*/ 1332412 w 1332412"/>
              <a:gd name="connsiteY2" fmla="*/ 0 h 809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32412" h="809897">
                <a:moveTo>
                  <a:pt x="0" y="809897"/>
                </a:moveTo>
                <a:cubicBezTo>
                  <a:pt x="124097" y="637903"/>
                  <a:pt x="248194" y="465909"/>
                  <a:pt x="470263" y="330926"/>
                </a:cubicBezTo>
                <a:cubicBezTo>
                  <a:pt x="692332" y="195943"/>
                  <a:pt x="1012372" y="97971"/>
                  <a:pt x="1332412" y="0"/>
                </a:cubicBezTo>
              </a:path>
            </a:pathLst>
          </a:custGeom>
          <a:noFill/>
          <a:ln w="38100">
            <a:solidFill>
              <a:schemeClr val="bg1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733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2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2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2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2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2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8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4" grpId="0" animBg="1"/>
      <p:bldP spid="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16" grpId="0"/>
      <p:bldP spid="24" grpId="0"/>
      <p:bldP spid="8" grpId="0" animBg="1"/>
      <p:bldP spid="2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360" y="2884399"/>
            <a:ext cx="7955280" cy="3656155"/>
          </a:xfrm>
          <a:prstGeom prst="rect">
            <a:avLst/>
          </a:prstGeom>
        </p:spPr>
      </p:pic>
      <p:sp>
        <p:nvSpPr>
          <p:cNvPr id="12" name="Freeform 11"/>
          <p:cNvSpPr/>
          <p:nvPr/>
        </p:nvSpPr>
        <p:spPr>
          <a:xfrm>
            <a:off x="4027470" y="4708925"/>
            <a:ext cx="454006" cy="1283254"/>
          </a:xfrm>
          <a:custGeom>
            <a:avLst/>
            <a:gdLst>
              <a:gd name="connsiteX0" fmla="*/ 0 w 454006"/>
              <a:gd name="connsiteY0" fmla="*/ 0 h 1283254"/>
              <a:gd name="connsiteX1" fmla="*/ 78768 w 454006"/>
              <a:gd name="connsiteY1" fmla="*/ 85618 h 1283254"/>
              <a:gd name="connsiteX2" fmla="*/ 332197 w 454006"/>
              <a:gd name="connsiteY2" fmla="*/ 174661 h 1283254"/>
              <a:gd name="connsiteX3" fmla="*/ 315074 w 454006"/>
              <a:gd name="connsiteY3" fmla="*/ 215757 h 1283254"/>
              <a:gd name="connsiteX4" fmla="*/ 133564 w 454006"/>
              <a:gd name="connsiteY4" fmla="*/ 229456 h 1283254"/>
              <a:gd name="connsiteX5" fmla="*/ 3424 w 454006"/>
              <a:gd name="connsiteY5" fmla="*/ 246580 h 1283254"/>
              <a:gd name="connsiteX6" fmla="*/ 239730 w 454006"/>
              <a:gd name="connsiteY6" fmla="*/ 325348 h 1283254"/>
              <a:gd name="connsiteX7" fmla="*/ 424665 w 454006"/>
              <a:gd name="connsiteY7" fmla="*/ 363020 h 1283254"/>
              <a:gd name="connsiteX8" fmla="*/ 267128 w 454006"/>
              <a:gd name="connsiteY8" fmla="*/ 407542 h 1283254"/>
              <a:gd name="connsiteX9" fmla="*/ 6849 w 454006"/>
              <a:gd name="connsiteY9" fmla="*/ 421241 h 1283254"/>
              <a:gd name="connsiteX10" fmla="*/ 260278 w 454006"/>
              <a:gd name="connsiteY10" fmla="*/ 500009 h 1283254"/>
              <a:gd name="connsiteX11" fmla="*/ 445213 w 454006"/>
              <a:gd name="connsiteY11" fmla="*/ 486310 h 1283254"/>
              <a:gd name="connsiteX12" fmla="*/ 390418 w 454006"/>
              <a:gd name="connsiteY12" fmla="*/ 551380 h 1283254"/>
              <a:gd name="connsiteX13" fmla="*/ 294526 w 454006"/>
              <a:gd name="connsiteY13" fmla="*/ 571928 h 1283254"/>
              <a:gd name="connsiteX14" fmla="*/ 44521 w 454006"/>
              <a:gd name="connsiteY14" fmla="*/ 554805 h 1283254"/>
              <a:gd name="connsiteX15" fmla="*/ 280827 w 454006"/>
              <a:gd name="connsiteY15" fmla="*/ 671245 h 1283254"/>
              <a:gd name="connsiteX16" fmla="*/ 448638 w 454006"/>
              <a:gd name="connsiteY16" fmla="*/ 698643 h 1283254"/>
              <a:gd name="connsiteX17" fmla="*/ 270552 w 454006"/>
              <a:gd name="connsiteY17" fmla="*/ 763712 h 1283254"/>
              <a:gd name="connsiteX18" fmla="*/ 89042 w 454006"/>
              <a:gd name="connsiteY18" fmla="*/ 787685 h 1283254"/>
              <a:gd name="connsiteX19" fmla="*/ 253429 w 454006"/>
              <a:gd name="connsiteY19" fmla="*/ 890427 h 1283254"/>
              <a:gd name="connsiteX20" fmla="*/ 448638 w 454006"/>
              <a:gd name="connsiteY20" fmla="*/ 917825 h 1283254"/>
              <a:gd name="connsiteX21" fmla="*/ 366445 w 454006"/>
              <a:gd name="connsiteY21" fmla="*/ 986319 h 1283254"/>
              <a:gd name="connsiteX22" fmla="*/ 92467 w 454006"/>
              <a:gd name="connsiteY22" fmla="*/ 972620 h 1283254"/>
              <a:gd name="connsiteX23" fmla="*/ 226031 w 454006"/>
              <a:gd name="connsiteY23" fmla="*/ 1078787 h 1283254"/>
              <a:gd name="connsiteX24" fmla="*/ 448638 w 454006"/>
              <a:gd name="connsiteY24" fmla="*/ 1109609 h 1283254"/>
              <a:gd name="connsiteX25" fmla="*/ 373294 w 454006"/>
              <a:gd name="connsiteY25" fmla="*/ 1239748 h 1283254"/>
              <a:gd name="connsiteX26" fmla="*/ 243155 w 454006"/>
              <a:gd name="connsiteY26" fmla="*/ 1277420 h 1283254"/>
              <a:gd name="connsiteX27" fmla="*/ 41096 w 454006"/>
              <a:gd name="connsiteY27" fmla="*/ 1130157 h 1283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454006" h="1283254">
                <a:moveTo>
                  <a:pt x="0" y="0"/>
                </a:moveTo>
                <a:cubicBezTo>
                  <a:pt x="11701" y="28254"/>
                  <a:pt x="23402" y="56508"/>
                  <a:pt x="78768" y="85618"/>
                </a:cubicBezTo>
                <a:cubicBezTo>
                  <a:pt x="134134" y="114728"/>
                  <a:pt x="292813" y="152971"/>
                  <a:pt x="332197" y="174661"/>
                </a:cubicBezTo>
                <a:cubicBezTo>
                  <a:pt x="371581" y="196351"/>
                  <a:pt x="348180" y="206625"/>
                  <a:pt x="315074" y="215757"/>
                </a:cubicBezTo>
                <a:cubicBezTo>
                  <a:pt x="281969" y="224890"/>
                  <a:pt x="185506" y="224319"/>
                  <a:pt x="133564" y="229456"/>
                </a:cubicBezTo>
                <a:cubicBezTo>
                  <a:pt x="81622" y="234593"/>
                  <a:pt x="-14270" y="230598"/>
                  <a:pt x="3424" y="246580"/>
                </a:cubicBezTo>
                <a:cubicBezTo>
                  <a:pt x="21118" y="262562"/>
                  <a:pt x="169523" y="305941"/>
                  <a:pt x="239730" y="325348"/>
                </a:cubicBezTo>
                <a:cubicBezTo>
                  <a:pt x="309937" y="344755"/>
                  <a:pt x="420099" y="349321"/>
                  <a:pt x="424665" y="363020"/>
                </a:cubicBezTo>
                <a:cubicBezTo>
                  <a:pt x="429231" y="376719"/>
                  <a:pt x="336764" y="397839"/>
                  <a:pt x="267128" y="407542"/>
                </a:cubicBezTo>
                <a:cubicBezTo>
                  <a:pt x="197492" y="417245"/>
                  <a:pt x="7991" y="405830"/>
                  <a:pt x="6849" y="421241"/>
                </a:cubicBezTo>
                <a:cubicBezTo>
                  <a:pt x="5707" y="436652"/>
                  <a:pt x="187217" y="489164"/>
                  <a:pt x="260278" y="500009"/>
                </a:cubicBezTo>
                <a:cubicBezTo>
                  <a:pt x="333339" y="510854"/>
                  <a:pt x="423523" y="477748"/>
                  <a:pt x="445213" y="486310"/>
                </a:cubicBezTo>
                <a:cubicBezTo>
                  <a:pt x="466903" y="494872"/>
                  <a:pt x="415532" y="537110"/>
                  <a:pt x="390418" y="551380"/>
                </a:cubicBezTo>
                <a:cubicBezTo>
                  <a:pt x="365304" y="565650"/>
                  <a:pt x="352175" y="571357"/>
                  <a:pt x="294526" y="571928"/>
                </a:cubicBezTo>
                <a:cubicBezTo>
                  <a:pt x="236877" y="572499"/>
                  <a:pt x="46804" y="538252"/>
                  <a:pt x="44521" y="554805"/>
                </a:cubicBezTo>
                <a:cubicBezTo>
                  <a:pt x="42238" y="571358"/>
                  <a:pt x="213474" y="647272"/>
                  <a:pt x="280827" y="671245"/>
                </a:cubicBezTo>
                <a:cubicBezTo>
                  <a:pt x="348180" y="695218"/>
                  <a:pt x="450350" y="683232"/>
                  <a:pt x="448638" y="698643"/>
                </a:cubicBezTo>
                <a:cubicBezTo>
                  <a:pt x="446926" y="714054"/>
                  <a:pt x="330485" y="748872"/>
                  <a:pt x="270552" y="763712"/>
                </a:cubicBezTo>
                <a:cubicBezTo>
                  <a:pt x="210619" y="778552"/>
                  <a:pt x="91896" y="766566"/>
                  <a:pt x="89042" y="787685"/>
                </a:cubicBezTo>
                <a:cubicBezTo>
                  <a:pt x="86188" y="808804"/>
                  <a:pt x="193496" y="868737"/>
                  <a:pt x="253429" y="890427"/>
                </a:cubicBezTo>
                <a:cubicBezTo>
                  <a:pt x="313362" y="912117"/>
                  <a:pt x="429802" y="901843"/>
                  <a:pt x="448638" y="917825"/>
                </a:cubicBezTo>
                <a:cubicBezTo>
                  <a:pt x="467474" y="933807"/>
                  <a:pt x="425807" y="977187"/>
                  <a:pt x="366445" y="986319"/>
                </a:cubicBezTo>
                <a:cubicBezTo>
                  <a:pt x="307083" y="995451"/>
                  <a:pt x="115869" y="957209"/>
                  <a:pt x="92467" y="972620"/>
                </a:cubicBezTo>
                <a:cubicBezTo>
                  <a:pt x="69065" y="988031"/>
                  <a:pt x="166669" y="1055955"/>
                  <a:pt x="226031" y="1078787"/>
                </a:cubicBezTo>
                <a:cubicBezTo>
                  <a:pt x="285393" y="1101619"/>
                  <a:pt x="424094" y="1082782"/>
                  <a:pt x="448638" y="1109609"/>
                </a:cubicBezTo>
                <a:cubicBezTo>
                  <a:pt x="473182" y="1136436"/>
                  <a:pt x="407541" y="1211780"/>
                  <a:pt x="373294" y="1239748"/>
                </a:cubicBezTo>
                <a:cubicBezTo>
                  <a:pt x="339047" y="1267717"/>
                  <a:pt x="298521" y="1295685"/>
                  <a:pt x="243155" y="1277420"/>
                </a:cubicBezTo>
                <a:cubicBezTo>
                  <a:pt x="187789" y="1259155"/>
                  <a:pt x="41096" y="1130157"/>
                  <a:pt x="41096" y="1130157"/>
                </a:cubicBezTo>
              </a:path>
            </a:pathLst>
          </a:custGeom>
          <a:noFill/>
          <a:ln w="38100">
            <a:solidFill>
              <a:srgbClr val="00B0F0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Freeform 13"/>
          <p:cNvSpPr/>
          <p:nvPr/>
        </p:nvSpPr>
        <p:spPr>
          <a:xfrm>
            <a:off x="3065491" y="4708925"/>
            <a:ext cx="454006" cy="1283254"/>
          </a:xfrm>
          <a:custGeom>
            <a:avLst/>
            <a:gdLst>
              <a:gd name="connsiteX0" fmla="*/ 0 w 454006"/>
              <a:gd name="connsiteY0" fmla="*/ 0 h 1283254"/>
              <a:gd name="connsiteX1" fmla="*/ 78768 w 454006"/>
              <a:gd name="connsiteY1" fmla="*/ 85618 h 1283254"/>
              <a:gd name="connsiteX2" fmla="*/ 332197 w 454006"/>
              <a:gd name="connsiteY2" fmla="*/ 174661 h 1283254"/>
              <a:gd name="connsiteX3" fmla="*/ 315074 w 454006"/>
              <a:gd name="connsiteY3" fmla="*/ 215757 h 1283254"/>
              <a:gd name="connsiteX4" fmla="*/ 133564 w 454006"/>
              <a:gd name="connsiteY4" fmla="*/ 229456 h 1283254"/>
              <a:gd name="connsiteX5" fmla="*/ 3424 w 454006"/>
              <a:gd name="connsiteY5" fmla="*/ 246580 h 1283254"/>
              <a:gd name="connsiteX6" fmla="*/ 239730 w 454006"/>
              <a:gd name="connsiteY6" fmla="*/ 325348 h 1283254"/>
              <a:gd name="connsiteX7" fmla="*/ 424665 w 454006"/>
              <a:gd name="connsiteY7" fmla="*/ 363020 h 1283254"/>
              <a:gd name="connsiteX8" fmla="*/ 267128 w 454006"/>
              <a:gd name="connsiteY8" fmla="*/ 407542 h 1283254"/>
              <a:gd name="connsiteX9" fmla="*/ 6849 w 454006"/>
              <a:gd name="connsiteY9" fmla="*/ 421241 h 1283254"/>
              <a:gd name="connsiteX10" fmla="*/ 260278 w 454006"/>
              <a:gd name="connsiteY10" fmla="*/ 500009 h 1283254"/>
              <a:gd name="connsiteX11" fmla="*/ 445213 w 454006"/>
              <a:gd name="connsiteY11" fmla="*/ 486310 h 1283254"/>
              <a:gd name="connsiteX12" fmla="*/ 390418 w 454006"/>
              <a:gd name="connsiteY12" fmla="*/ 551380 h 1283254"/>
              <a:gd name="connsiteX13" fmla="*/ 294526 w 454006"/>
              <a:gd name="connsiteY13" fmla="*/ 571928 h 1283254"/>
              <a:gd name="connsiteX14" fmla="*/ 44521 w 454006"/>
              <a:gd name="connsiteY14" fmla="*/ 554805 h 1283254"/>
              <a:gd name="connsiteX15" fmla="*/ 280827 w 454006"/>
              <a:gd name="connsiteY15" fmla="*/ 671245 h 1283254"/>
              <a:gd name="connsiteX16" fmla="*/ 448638 w 454006"/>
              <a:gd name="connsiteY16" fmla="*/ 698643 h 1283254"/>
              <a:gd name="connsiteX17" fmla="*/ 270552 w 454006"/>
              <a:gd name="connsiteY17" fmla="*/ 763712 h 1283254"/>
              <a:gd name="connsiteX18" fmla="*/ 89042 w 454006"/>
              <a:gd name="connsiteY18" fmla="*/ 787685 h 1283254"/>
              <a:gd name="connsiteX19" fmla="*/ 253429 w 454006"/>
              <a:gd name="connsiteY19" fmla="*/ 890427 h 1283254"/>
              <a:gd name="connsiteX20" fmla="*/ 448638 w 454006"/>
              <a:gd name="connsiteY20" fmla="*/ 917825 h 1283254"/>
              <a:gd name="connsiteX21" fmla="*/ 366445 w 454006"/>
              <a:gd name="connsiteY21" fmla="*/ 986319 h 1283254"/>
              <a:gd name="connsiteX22" fmla="*/ 92467 w 454006"/>
              <a:gd name="connsiteY22" fmla="*/ 972620 h 1283254"/>
              <a:gd name="connsiteX23" fmla="*/ 226031 w 454006"/>
              <a:gd name="connsiteY23" fmla="*/ 1078787 h 1283254"/>
              <a:gd name="connsiteX24" fmla="*/ 448638 w 454006"/>
              <a:gd name="connsiteY24" fmla="*/ 1109609 h 1283254"/>
              <a:gd name="connsiteX25" fmla="*/ 373294 w 454006"/>
              <a:gd name="connsiteY25" fmla="*/ 1239748 h 1283254"/>
              <a:gd name="connsiteX26" fmla="*/ 243155 w 454006"/>
              <a:gd name="connsiteY26" fmla="*/ 1277420 h 1283254"/>
              <a:gd name="connsiteX27" fmla="*/ 41096 w 454006"/>
              <a:gd name="connsiteY27" fmla="*/ 1130157 h 1283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454006" h="1283254">
                <a:moveTo>
                  <a:pt x="0" y="0"/>
                </a:moveTo>
                <a:cubicBezTo>
                  <a:pt x="11701" y="28254"/>
                  <a:pt x="23402" y="56508"/>
                  <a:pt x="78768" y="85618"/>
                </a:cubicBezTo>
                <a:cubicBezTo>
                  <a:pt x="134134" y="114728"/>
                  <a:pt x="292813" y="152971"/>
                  <a:pt x="332197" y="174661"/>
                </a:cubicBezTo>
                <a:cubicBezTo>
                  <a:pt x="371581" y="196351"/>
                  <a:pt x="348180" y="206625"/>
                  <a:pt x="315074" y="215757"/>
                </a:cubicBezTo>
                <a:cubicBezTo>
                  <a:pt x="281969" y="224890"/>
                  <a:pt x="185506" y="224319"/>
                  <a:pt x="133564" y="229456"/>
                </a:cubicBezTo>
                <a:cubicBezTo>
                  <a:pt x="81622" y="234593"/>
                  <a:pt x="-14270" y="230598"/>
                  <a:pt x="3424" y="246580"/>
                </a:cubicBezTo>
                <a:cubicBezTo>
                  <a:pt x="21118" y="262562"/>
                  <a:pt x="169523" y="305941"/>
                  <a:pt x="239730" y="325348"/>
                </a:cubicBezTo>
                <a:cubicBezTo>
                  <a:pt x="309937" y="344755"/>
                  <a:pt x="420099" y="349321"/>
                  <a:pt x="424665" y="363020"/>
                </a:cubicBezTo>
                <a:cubicBezTo>
                  <a:pt x="429231" y="376719"/>
                  <a:pt x="336764" y="397839"/>
                  <a:pt x="267128" y="407542"/>
                </a:cubicBezTo>
                <a:cubicBezTo>
                  <a:pt x="197492" y="417245"/>
                  <a:pt x="7991" y="405830"/>
                  <a:pt x="6849" y="421241"/>
                </a:cubicBezTo>
                <a:cubicBezTo>
                  <a:pt x="5707" y="436652"/>
                  <a:pt x="187217" y="489164"/>
                  <a:pt x="260278" y="500009"/>
                </a:cubicBezTo>
                <a:cubicBezTo>
                  <a:pt x="333339" y="510854"/>
                  <a:pt x="423523" y="477748"/>
                  <a:pt x="445213" y="486310"/>
                </a:cubicBezTo>
                <a:cubicBezTo>
                  <a:pt x="466903" y="494872"/>
                  <a:pt x="415532" y="537110"/>
                  <a:pt x="390418" y="551380"/>
                </a:cubicBezTo>
                <a:cubicBezTo>
                  <a:pt x="365304" y="565650"/>
                  <a:pt x="352175" y="571357"/>
                  <a:pt x="294526" y="571928"/>
                </a:cubicBezTo>
                <a:cubicBezTo>
                  <a:pt x="236877" y="572499"/>
                  <a:pt x="46804" y="538252"/>
                  <a:pt x="44521" y="554805"/>
                </a:cubicBezTo>
                <a:cubicBezTo>
                  <a:pt x="42238" y="571358"/>
                  <a:pt x="213474" y="647272"/>
                  <a:pt x="280827" y="671245"/>
                </a:cubicBezTo>
                <a:cubicBezTo>
                  <a:pt x="348180" y="695218"/>
                  <a:pt x="450350" y="683232"/>
                  <a:pt x="448638" y="698643"/>
                </a:cubicBezTo>
                <a:cubicBezTo>
                  <a:pt x="446926" y="714054"/>
                  <a:pt x="330485" y="748872"/>
                  <a:pt x="270552" y="763712"/>
                </a:cubicBezTo>
                <a:cubicBezTo>
                  <a:pt x="210619" y="778552"/>
                  <a:pt x="91896" y="766566"/>
                  <a:pt x="89042" y="787685"/>
                </a:cubicBezTo>
                <a:cubicBezTo>
                  <a:pt x="86188" y="808804"/>
                  <a:pt x="193496" y="868737"/>
                  <a:pt x="253429" y="890427"/>
                </a:cubicBezTo>
                <a:cubicBezTo>
                  <a:pt x="313362" y="912117"/>
                  <a:pt x="429802" y="901843"/>
                  <a:pt x="448638" y="917825"/>
                </a:cubicBezTo>
                <a:cubicBezTo>
                  <a:pt x="467474" y="933807"/>
                  <a:pt x="425807" y="977187"/>
                  <a:pt x="366445" y="986319"/>
                </a:cubicBezTo>
                <a:cubicBezTo>
                  <a:pt x="307083" y="995451"/>
                  <a:pt x="115869" y="957209"/>
                  <a:pt x="92467" y="972620"/>
                </a:cubicBezTo>
                <a:cubicBezTo>
                  <a:pt x="69065" y="988031"/>
                  <a:pt x="166669" y="1055955"/>
                  <a:pt x="226031" y="1078787"/>
                </a:cubicBezTo>
                <a:cubicBezTo>
                  <a:pt x="285393" y="1101619"/>
                  <a:pt x="424094" y="1082782"/>
                  <a:pt x="448638" y="1109609"/>
                </a:cubicBezTo>
                <a:cubicBezTo>
                  <a:pt x="473182" y="1136436"/>
                  <a:pt x="407541" y="1211780"/>
                  <a:pt x="373294" y="1239748"/>
                </a:cubicBezTo>
                <a:cubicBezTo>
                  <a:pt x="339047" y="1267717"/>
                  <a:pt x="298521" y="1295685"/>
                  <a:pt x="243155" y="1277420"/>
                </a:cubicBezTo>
                <a:cubicBezTo>
                  <a:pt x="187789" y="1259155"/>
                  <a:pt x="41096" y="1130157"/>
                  <a:pt x="41096" y="1130157"/>
                </a:cubicBezTo>
              </a:path>
            </a:pathLst>
          </a:custGeom>
          <a:noFill/>
          <a:ln w="38100">
            <a:solidFill>
              <a:srgbClr val="00B0F0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171311" y="167579"/>
            <a:ext cx="73219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Sampling Methods / Instrumentation</a:t>
            </a:r>
            <a:endParaRPr lang="en-US" sz="24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763319" y="1133927"/>
            <a:ext cx="3889929" cy="149200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sz="2400" b="1" dirty="0" smtClean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Spiral ascents/descents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Ø"/>
              <a:tabLst/>
              <a:defRPr/>
            </a:pPr>
            <a:r>
              <a:rPr lang="en-US" sz="2200" i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  <a:sym typeface="Wingdings"/>
              </a:rPr>
              <a:t>Vertical profiles of microphysical and thermodynamic quantities</a:t>
            </a:r>
            <a:endParaRPr lang="en-US" sz="2200" i="1" dirty="0" smtClean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6541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TextBox 308"/>
          <p:cNvSpPr txBox="1"/>
          <p:nvPr/>
        </p:nvSpPr>
        <p:spPr>
          <a:xfrm>
            <a:off x="171312" y="1347938"/>
            <a:ext cx="563476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Cloud Imaging Probe (CIP)</a:t>
            </a:r>
            <a:endParaRPr lang="en-US" sz="16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Resolves particles ~150-1600 µm</a:t>
            </a:r>
            <a:endParaRPr lang="en-US" sz="24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315" name="Picture 3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68111" y="865812"/>
            <a:ext cx="2568517" cy="173225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015302" y="4855035"/>
            <a:ext cx="580676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Precipitation Imaging Probe (PIP)</a:t>
            </a:r>
            <a:endParaRPr lang="en-US" sz="16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Resolves particles ~200-6400 µm</a:t>
            </a:r>
            <a:endParaRPr lang="en-US" sz="24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83" y="4680553"/>
            <a:ext cx="2471305" cy="185347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305620" y="5747587"/>
            <a:ext cx="52261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 smtClean="0">
                <a:solidFill>
                  <a:srgbClr val="FFC000"/>
                </a:solidFill>
                <a:latin typeface="Arial" charset="0"/>
                <a:ea typeface="Arial" charset="0"/>
                <a:cs typeface="Arial" charset="0"/>
              </a:rPr>
              <a:t>PIP data quality is still being investigated and is not included in the following analyses </a:t>
            </a:r>
            <a:endParaRPr lang="en-US" i="1" dirty="0">
              <a:solidFill>
                <a:srgbClr val="FFC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1311" y="167579"/>
            <a:ext cx="73219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Sampling Methods / Instrumentation</a:t>
            </a:r>
            <a:endParaRPr lang="en-US" sz="24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71311" y="2404372"/>
            <a:ext cx="9128138" cy="19006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/>
            <a:r>
              <a:rPr lang="en-US" sz="2800" b="1" i="1" u="sng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Bulk properties</a:t>
            </a:r>
            <a:r>
              <a:rPr lang="en-US" b="1" i="1" u="sng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</a:p>
          <a:p>
            <a:pPr marL="0" lvl="1"/>
            <a:r>
              <a:rPr lang="en-US" b="1" i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 Determined using particles with max diameter &gt; 150 µm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Total Water Content (TWC) 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Total Number Concentration (N</a:t>
            </a:r>
            <a:r>
              <a:rPr lang="en-US" sz="2400" baseline="-25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</a:t>
            </a:r>
            <a:r>
              <a:rPr lang="en-US" sz="2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) D</a:t>
            </a:r>
            <a:r>
              <a:rPr lang="en-US" sz="2400" baseline="-25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mm</a:t>
            </a:r>
            <a:r>
              <a:rPr lang="en-US" sz="2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determined including contributions from particles with </a:t>
            </a:r>
            <a:r>
              <a:rPr lang="en-US" sz="2400" b="1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</a:t>
            </a:r>
            <a:r>
              <a:rPr lang="en-US" sz="2400" b="1" baseline="-250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max</a:t>
            </a:r>
            <a:r>
              <a:rPr lang="en-US" sz="24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&gt; 150 µm</a:t>
            </a:r>
            <a:endParaRPr lang="en-US" sz="2000" b="1" i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4877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17446" y="1033385"/>
            <a:ext cx="76591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NOAA Tail Doppler Radar (TDR)</a:t>
            </a:r>
            <a:endParaRPr lang="en-US" sz="28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08821" y="1714525"/>
            <a:ext cx="2955988" cy="2634685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 flipH="1">
            <a:off x="5588153" y="2422162"/>
            <a:ext cx="953311" cy="1011677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15580" y="4592004"/>
            <a:ext cx="834246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3.2-cm X-band Doppler radar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1200-1400 m along-track resolution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±51 m/s Nyquist velocity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Alternating fore/aft scans allow for pseudo dual-Doppler analyses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1311" y="167579"/>
            <a:ext cx="73219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Sampling Methods / Instrumentation</a:t>
            </a:r>
            <a:endParaRPr lang="en-US" sz="24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9437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262564" y="1062984"/>
            <a:ext cx="3889929" cy="77405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sz="2400" b="1" dirty="0" smtClean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Horizontal flight legs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Ø"/>
              <a:tabLst/>
              <a:defRPr/>
            </a:pPr>
            <a:r>
              <a:rPr lang="en-US" sz="2200" i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  <a:sym typeface="Wingdings"/>
              </a:rPr>
              <a:t>Multiple-Doppler syntheses</a:t>
            </a:r>
            <a:endParaRPr lang="en-US" sz="2200" i="1" dirty="0" smtClean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416" r="32770" b="19461"/>
          <a:stretch/>
        </p:blipFill>
        <p:spPr>
          <a:xfrm>
            <a:off x="290999" y="2100601"/>
            <a:ext cx="5063982" cy="4526860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3400856" y="5508808"/>
            <a:ext cx="1807715" cy="963611"/>
            <a:chOff x="6611958" y="4519277"/>
            <a:chExt cx="1807715" cy="963611"/>
          </a:xfrm>
        </p:grpSpPr>
        <p:sp>
          <p:nvSpPr>
            <p:cNvPr id="24" name="Rectangle 23"/>
            <p:cNvSpPr/>
            <p:nvPr/>
          </p:nvSpPr>
          <p:spPr>
            <a:xfrm>
              <a:off x="6611958" y="4519277"/>
              <a:ext cx="1807715" cy="963611"/>
            </a:xfrm>
            <a:prstGeom prst="rect">
              <a:avLst/>
            </a:prstGeom>
            <a:solidFill>
              <a:srgbClr val="17454C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5" name="Straight Connector 24"/>
            <p:cNvCxnSpPr/>
            <p:nvPr/>
          </p:nvCxnSpPr>
          <p:spPr>
            <a:xfrm>
              <a:off x="6740914" y="4736862"/>
              <a:ext cx="556953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6" name="Group 25"/>
            <p:cNvGrpSpPr/>
            <p:nvPr/>
          </p:nvGrpSpPr>
          <p:grpSpPr>
            <a:xfrm>
              <a:off x="6972636" y="4853123"/>
              <a:ext cx="1421391" cy="553030"/>
              <a:chOff x="6972636" y="4853123"/>
              <a:chExt cx="1421391" cy="553030"/>
            </a:xfrm>
          </p:grpSpPr>
          <p:cxnSp>
            <p:nvCxnSpPr>
              <p:cNvPr id="28" name="Straight Connector 27"/>
              <p:cNvCxnSpPr/>
              <p:nvPr/>
            </p:nvCxnSpPr>
            <p:spPr>
              <a:xfrm>
                <a:off x="6972636" y="5007429"/>
                <a:ext cx="274320" cy="0"/>
              </a:xfrm>
              <a:prstGeom prst="line">
                <a:avLst/>
              </a:prstGeom>
              <a:ln w="38100">
                <a:solidFill>
                  <a:srgbClr val="544AE8"/>
                </a:solidFill>
              </a:ln>
              <a:effectLst>
                <a:glow rad="76200">
                  <a:schemeClr val="bg1"/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/>
            </p:nvCxnSpPr>
            <p:spPr>
              <a:xfrm>
                <a:off x="6972636" y="5267653"/>
                <a:ext cx="274320" cy="0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  <a:effectLst>
                <a:glow rad="76200">
                  <a:schemeClr val="tx1"/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" name="TextBox 29"/>
              <p:cNvSpPr txBox="1"/>
              <p:nvPr/>
            </p:nvSpPr>
            <p:spPr>
              <a:xfrm>
                <a:off x="7297867" y="4853123"/>
                <a:ext cx="109616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>
                    <a:solidFill>
                      <a:schemeClr val="bg1"/>
                    </a:solidFill>
                    <a:latin typeface="Avenir Light" charset="0"/>
                    <a:ea typeface="Avenir Light" charset="0"/>
                    <a:cs typeface="Avenir Light" charset="0"/>
                  </a:rPr>
                  <a:t>Fore Sweep</a:t>
                </a:r>
                <a:endParaRPr lang="en-US" sz="1200" dirty="0">
                  <a:solidFill>
                    <a:schemeClr val="bg1"/>
                  </a:solidFill>
                  <a:latin typeface="Avenir Light" charset="0"/>
                  <a:ea typeface="Avenir Light" charset="0"/>
                  <a:cs typeface="Avenir Light" charset="0"/>
                </a:endParaRP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7297867" y="5129154"/>
                <a:ext cx="109616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>
                    <a:solidFill>
                      <a:schemeClr val="bg1"/>
                    </a:solidFill>
                    <a:latin typeface="Avenir Light" charset="0"/>
                    <a:ea typeface="Avenir Light" charset="0"/>
                    <a:cs typeface="Avenir Light" charset="0"/>
                  </a:rPr>
                  <a:t>Aft Sweep</a:t>
                </a:r>
                <a:endParaRPr lang="en-US" sz="1200" dirty="0">
                  <a:solidFill>
                    <a:schemeClr val="bg1"/>
                  </a:solidFill>
                  <a:latin typeface="Avenir Light" charset="0"/>
                  <a:ea typeface="Avenir Light" charset="0"/>
                  <a:cs typeface="Avenir Light" charset="0"/>
                </a:endParaRPr>
              </a:p>
            </p:txBody>
          </p:sp>
        </p:grpSp>
        <p:sp>
          <p:nvSpPr>
            <p:cNvPr id="27" name="TextBox 26"/>
            <p:cNvSpPr txBox="1"/>
            <p:nvPr/>
          </p:nvSpPr>
          <p:spPr>
            <a:xfrm>
              <a:off x="7297867" y="4616120"/>
              <a:ext cx="109616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chemeClr val="bg1"/>
                  </a:solidFill>
                  <a:latin typeface="Avenir Light" charset="0"/>
                  <a:ea typeface="Avenir Light" charset="0"/>
                  <a:cs typeface="Avenir Light" charset="0"/>
                </a:rPr>
                <a:t>NOAA P-3</a:t>
              </a:r>
              <a:endParaRPr lang="en-US" sz="1400" b="1" dirty="0">
                <a:solidFill>
                  <a:schemeClr val="bg1"/>
                </a:solidFill>
                <a:latin typeface="Avenir Light" charset="0"/>
                <a:ea typeface="Avenir Light" charset="0"/>
                <a:cs typeface="Avenir Light" charset="0"/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 rot="9870648">
            <a:off x="2127807" y="1986614"/>
            <a:ext cx="2151799" cy="875683"/>
            <a:chOff x="2384532" y="4240184"/>
            <a:chExt cx="2151799" cy="875683"/>
          </a:xfrm>
        </p:grpSpPr>
        <p:grpSp>
          <p:nvGrpSpPr>
            <p:cNvPr id="33" name="Group 32"/>
            <p:cNvGrpSpPr/>
            <p:nvPr/>
          </p:nvGrpSpPr>
          <p:grpSpPr>
            <a:xfrm>
              <a:off x="2384532" y="4491663"/>
              <a:ext cx="1115061" cy="339202"/>
              <a:chOff x="2381907" y="4474409"/>
              <a:chExt cx="1115061" cy="339202"/>
            </a:xfrm>
          </p:grpSpPr>
          <p:cxnSp>
            <p:nvCxnSpPr>
              <p:cNvPr id="37" name="Straight Connector 36"/>
              <p:cNvCxnSpPr/>
              <p:nvPr/>
            </p:nvCxnSpPr>
            <p:spPr>
              <a:xfrm rot="720000" flipH="1" flipV="1">
                <a:off x="2381907" y="4474409"/>
                <a:ext cx="1115061" cy="203826"/>
              </a:xfrm>
              <a:prstGeom prst="line">
                <a:avLst/>
              </a:prstGeom>
              <a:ln w="28575">
                <a:solidFill>
                  <a:srgbClr val="002060"/>
                </a:solidFill>
              </a:ln>
              <a:effectLst>
                <a:glow rad="50800">
                  <a:schemeClr val="tx1">
                    <a:alpha val="60000"/>
                  </a:scheme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/>
              <p:cNvCxnSpPr/>
              <p:nvPr/>
            </p:nvCxnSpPr>
            <p:spPr>
              <a:xfrm rot="11729352">
                <a:off x="3456181" y="4794686"/>
                <a:ext cx="23481" cy="18925"/>
              </a:xfrm>
              <a:prstGeom prst="line">
                <a:avLst/>
              </a:prstGeom>
              <a:ln w="28575">
                <a:solidFill>
                  <a:srgbClr val="002060"/>
                </a:solidFill>
              </a:ln>
              <a:effectLst>
                <a:glow rad="50800">
                  <a:schemeClr val="tx1">
                    <a:alpha val="60000"/>
                  </a:scheme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4" name="Group 33"/>
            <p:cNvGrpSpPr/>
            <p:nvPr/>
          </p:nvGrpSpPr>
          <p:grpSpPr>
            <a:xfrm rot="10531052">
              <a:off x="2570605" y="4240184"/>
              <a:ext cx="1965726" cy="875683"/>
              <a:chOff x="2397733" y="4477595"/>
              <a:chExt cx="1965726" cy="875683"/>
            </a:xfrm>
          </p:grpSpPr>
          <p:cxnSp>
            <p:nvCxnSpPr>
              <p:cNvPr id="35" name="Straight Connector 34"/>
              <p:cNvCxnSpPr/>
              <p:nvPr/>
            </p:nvCxnSpPr>
            <p:spPr>
              <a:xfrm rot="720000" flipH="1" flipV="1">
                <a:off x="2397733" y="4477595"/>
                <a:ext cx="1115061" cy="203826"/>
              </a:xfrm>
              <a:prstGeom prst="line">
                <a:avLst/>
              </a:prstGeom>
              <a:ln w="28575">
                <a:solidFill>
                  <a:srgbClr val="544AE8"/>
                </a:solidFill>
              </a:ln>
              <a:effectLst>
                <a:glow rad="50800">
                  <a:schemeClr val="bg1">
                    <a:alpha val="60000"/>
                  </a:scheme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/>
              <p:nvPr/>
            </p:nvCxnSpPr>
            <p:spPr>
              <a:xfrm rot="2640000" flipH="1" flipV="1">
                <a:off x="3248398" y="5149452"/>
                <a:ext cx="1115061" cy="203826"/>
              </a:xfrm>
              <a:prstGeom prst="line">
                <a:avLst/>
              </a:prstGeom>
              <a:ln w="28575">
                <a:solidFill>
                  <a:srgbClr val="544AE8"/>
                </a:solidFill>
              </a:ln>
              <a:effectLst>
                <a:glow rad="50800">
                  <a:schemeClr val="bg1">
                    <a:alpha val="60000"/>
                  </a:scheme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9" name="Group 38"/>
          <p:cNvGrpSpPr/>
          <p:nvPr/>
        </p:nvGrpSpPr>
        <p:grpSpPr>
          <a:xfrm rot="9870648">
            <a:off x="2038030" y="2183197"/>
            <a:ext cx="2151799" cy="875683"/>
            <a:chOff x="2384532" y="4240184"/>
            <a:chExt cx="2151799" cy="875683"/>
          </a:xfrm>
        </p:grpSpPr>
        <p:grpSp>
          <p:nvGrpSpPr>
            <p:cNvPr id="40" name="Group 39"/>
            <p:cNvGrpSpPr/>
            <p:nvPr/>
          </p:nvGrpSpPr>
          <p:grpSpPr>
            <a:xfrm>
              <a:off x="2384532" y="4491663"/>
              <a:ext cx="1347592" cy="603531"/>
              <a:chOff x="2381907" y="4474409"/>
              <a:chExt cx="1347592" cy="603531"/>
            </a:xfrm>
          </p:grpSpPr>
          <p:cxnSp>
            <p:nvCxnSpPr>
              <p:cNvPr id="44" name="Straight Connector 43"/>
              <p:cNvCxnSpPr/>
              <p:nvPr/>
            </p:nvCxnSpPr>
            <p:spPr>
              <a:xfrm rot="720000" flipH="1" flipV="1">
                <a:off x="2381907" y="4474409"/>
                <a:ext cx="1115061" cy="203826"/>
              </a:xfrm>
              <a:prstGeom prst="line">
                <a:avLst/>
              </a:prstGeom>
              <a:ln w="28575">
                <a:solidFill>
                  <a:srgbClr val="002060"/>
                </a:solidFill>
              </a:ln>
              <a:effectLst>
                <a:glow rad="50800">
                  <a:schemeClr val="tx1">
                    <a:alpha val="60000"/>
                  </a:scheme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/>
              <p:cNvCxnSpPr/>
              <p:nvPr/>
            </p:nvCxnSpPr>
            <p:spPr>
              <a:xfrm rot="11729352">
                <a:off x="3420233" y="4828664"/>
                <a:ext cx="309266" cy="249276"/>
              </a:xfrm>
              <a:prstGeom prst="line">
                <a:avLst/>
              </a:prstGeom>
              <a:ln w="28575">
                <a:solidFill>
                  <a:srgbClr val="002060"/>
                </a:solidFill>
              </a:ln>
              <a:effectLst>
                <a:glow rad="50800">
                  <a:schemeClr val="tx1">
                    <a:alpha val="60000"/>
                  </a:scheme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1" name="Group 40"/>
            <p:cNvGrpSpPr/>
            <p:nvPr/>
          </p:nvGrpSpPr>
          <p:grpSpPr>
            <a:xfrm rot="10531052">
              <a:off x="2570605" y="4240184"/>
              <a:ext cx="1965726" cy="875683"/>
              <a:chOff x="2397733" y="4477595"/>
              <a:chExt cx="1965726" cy="875683"/>
            </a:xfrm>
          </p:grpSpPr>
          <p:cxnSp>
            <p:nvCxnSpPr>
              <p:cNvPr id="42" name="Straight Connector 41"/>
              <p:cNvCxnSpPr/>
              <p:nvPr/>
            </p:nvCxnSpPr>
            <p:spPr>
              <a:xfrm rot="720000" flipH="1" flipV="1">
                <a:off x="2397733" y="4477595"/>
                <a:ext cx="1115061" cy="203826"/>
              </a:xfrm>
              <a:prstGeom prst="line">
                <a:avLst/>
              </a:prstGeom>
              <a:ln w="28575">
                <a:solidFill>
                  <a:srgbClr val="544AE8"/>
                </a:solidFill>
              </a:ln>
              <a:effectLst>
                <a:glow rad="50800">
                  <a:schemeClr val="bg1">
                    <a:alpha val="60000"/>
                  </a:scheme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/>
              <p:cNvCxnSpPr/>
              <p:nvPr/>
            </p:nvCxnSpPr>
            <p:spPr>
              <a:xfrm rot="2640000" flipH="1" flipV="1">
                <a:off x="3248398" y="5149452"/>
                <a:ext cx="1115061" cy="203826"/>
              </a:xfrm>
              <a:prstGeom prst="line">
                <a:avLst/>
              </a:prstGeom>
              <a:ln w="28575">
                <a:solidFill>
                  <a:srgbClr val="544AE8"/>
                </a:solidFill>
              </a:ln>
              <a:effectLst>
                <a:glow rad="50800">
                  <a:schemeClr val="bg1">
                    <a:alpha val="60000"/>
                  </a:scheme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6" name="Group 45"/>
          <p:cNvGrpSpPr/>
          <p:nvPr/>
        </p:nvGrpSpPr>
        <p:grpSpPr>
          <a:xfrm rot="9870648">
            <a:off x="1935314" y="2153318"/>
            <a:ext cx="2151799" cy="1131100"/>
            <a:chOff x="2384532" y="4240184"/>
            <a:chExt cx="2151799" cy="1131100"/>
          </a:xfrm>
        </p:grpSpPr>
        <p:grpSp>
          <p:nvGrpSpPr>
            <p:cNvPr id="47" name="Group 46"/>
            <p:cNvGrpSpPr/>
            <p:nvPr/>
          </p:nvGrpSpPr>
          <p:grpSpPr>
            <a:xfrm>
              <a:off x="2384532" y="4491663"/>
              <a:ext cx="1608547" cy="879621"/>
              <a:chOff x="2381907" y="4474409"/>
              <a:chExt cx="1608547" cy="879621"/>
            </a:xfrm>
          </p:grpSpPr>
          <p:cxnSp>
            <p:nvCxnSpPr>
              <p:cNvPr id="51" name="Straight Connector 50"/>
              <p:cNvCxnSpPr/>
              <p:nvPr/>
            </p:nvCxnSpPr>
            <p:spPr>
              <a:xfrm rot="720000" flipH="1" flipV="1">
                <a:off x="2381907" y="4474409"/>
                <a:ext cx="1115061" cy="203826"/>
              </a:xfrm>
              <a:prstGeom prst="line">
                <a:avLst/>
              </a:prstGeom>
              <a:ln w="28575">
                <a:solidFill>
                  <a:srgbClr val="002060"/>
                </a:solidFill>
              </a:ln>
              <a:effectLst>
                <a:glow rad="50800">
                  <a:schemeClr val="tx1">
                    <a:alpha val="60000"/>
                  </a:scheme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/>
              <p:cNvCxnSpPr/>
              <p:nvPr/>
            </p:nvCxnSpPr>
            <p:spPr>
              <a:xfrm rot="11729352">
                <a:off x="3382685" y="4864153"/>
                <a:ext cx="607769" cy="489877"/>
              </a:xfrm>
              <a:prstGeom prst="line">
                <a:avLst/>
              </a:prstGeom>
              <a:ln w="28575">
                <a:solidFill>
                  <a:srgbClr val="002060"/>
                </a:solidFill>
              </a:ln>
              <a:effectLst>
                <a:glow rad="50800">
                  <a:schemeClr val="tx1">
                    <a:alpha val="60000"/>
                  </a:scheme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8" name="Group 47"/>
            <p:cNvGrpSpPr/>
            <p:nvPr/>
          </p:nvGrpSpPr>
          <p:grpSpPr>
            <a:xfrm rot="10531052">
              <a:off x="2570605" y="4240184"/>
              <a:ext cx="1965726" cy="875683"/>
              <a:chOff x="2397733" y="4477595"/>
              <a:chExt cx="1965726" cy="875683"/>
            </a:xfrm>
          </p:grpSpPr>
          <p:cxnSp>
            <p:nvCxnSpPr>
              <p:cNvPr id="49" name="Straight Connector 48"/>
              <p:cNvCxnSpPr/>
              <p:nvPr/>
            </p:nvCxnSpPr>
            <p:spPr>
              <a:xfrm rot="720000" flipH="1" flipV="1">
                <a:off x="2397733" y="4477595"/>
                <a:ext cx="1115061" cy="203826"/>
              </a:xfrm>
              <a:prstGeom prst="line">
                <a:avLst/>
              </a:prstGeom>
              <a:ln w="28575">
                <a:solidFill>
                  <a:srgbClr val="544AE8"/>
                </a:solidFill>
              </a:ln>
              <a:effectLst>
                <a:glow rad="50800">
                  <a:schemeClr val="bg1">
                    <a:alpha val="60000"/>
                  </a:scheme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/>
              <p:cNvCxnSpPr/>
              <p:nvPr/>
            </p:nvCxnSpPr>
            <p:spPr>
              <a:xfrm rot="2640000" flipH="1" flipV="1">
                <a:off x="3248398" y="5149452"/>
                <a:ext cx="1115061" cy="203826"/>
              </a:xfrm>
              <a:prstGeom prst="line">
                <a:avLst/>
              </a:prstGeom>
              <a:ln w="28575">
                <a:solidFill>
                  <a:srgbClr val="544AE8"/>
                </a:solidFill>
              </a:ln>
              <a:effectLst>
                <a:glow rad="50800">
                  <a:schemeClr val="bg1">
                    <a:alpha val="60000"/>
                  </a:scheme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3" name="Group 52"/>
          <p:cNvGrpSpPr/>
          <p:nvPr/>
        </p:nvGrpSpPr>
        <p:grpSpPr>
          <a:xfrm rot="9870648">
            <a:off x="1826381" y="2132491"/>
            <a:ext cx="2151799" cy="1371235"/>
            <a:chOff x="2384532" y="4240184"/>
            <a:chExt cx="2151799" cy="1371235"/>
          </a:xfrm>
        </p:grpSpPr>
        <p:grpSp>
          <p:nvGrpSpPr>
            <p:cNvPr id="54" name="Group 53"/>
            <p:cNvGrpSpPr/>
            <p:nvPr/>
          </p:nvGrpSpPr>
          <p:grpSpPr>
            <a:xfrm>
              <a:off x="2384532" y="4491663"/>
              <a:ext cx="1835517" cy="1119756"/>
              <a:chOff x="2381907" y="4474409"/>
              <a:chExt cx="1835517" cy="1119756"/>
            </a:xfrm>
          </p:grpSpPr>
          <p:cxnSp>
            <p:nvCxnSpPr>
              <p:cNvPr id="58" name="Straight Connector 57"/>
              <p:cNvCxnSpPr/>
              <p:nvPr/>
            </p:nvCxnSpPr>
            <p:spPr>
              <a:xfrm rot="720000" flipH="1" flipV="1">
                <a:off x="2381907" y="4474409"/>
                <a:ext cx="1115061" cy="203826"/>
              </a:xfrm>
              <a:prstGeom prst="line">
                <a:avLst/>
              </a:prstGeom>
              <a:ln w="28575">
                <a:solidFill>
                  <a:srgbClr val="002060"/>
                </a:solidFill>
              </a:ln>
              <a:effectLst>
                <a:glow rad="50800">
                  <a:schemeClr val="tx1">
                    <a:alpha val="60000"/>
                  </a:scheme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/>
              <p:cNvCxnSpPr/>
              <p:nvPr/>
            </p:nvCxnSpPr>
            <p:spPr>
              <a:xfrm rot="11729352">
                <a:off x="3350027" y="4895021"/>
                <a:ext cx="867397" cy="699144"/>
              </a:xfrm>
              <a:prstGeom prst="line">
                <a:avLst/>
              </a:prstGeom>
              <a:ln w="28575">
                <a:solidFill>
                  <a:srgbClr val="002060"/>
                </a:solidFill>
              </a:ln>
              <a:effectLst>
                <a:glow rad="50800">
                  <a:schemeClr val="tx1">
                    <a:alpha val="60000"/>
                  </a:scheme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5" name="Group 54"/>
            <p:cNvGrpSpPr/>
            <p:nvPr/>
          </p:nvGrpSpPr>
          <p:grpSpPr>
            <a:xfrm rot="10531052">
              <a:off x="2570605" y="4240184"/>
              <a:ext cx="1965726" cy="875683"/>
              <a:chOff x="2397733" y="4477595"/>
              <a:chExt cx="1965726" cy="875683"/>
            </a:xfrm>
          </p:grpSpPr>
          <p:cxnSp>
            <p:nvCxnSpPr>
              <p:cNvPr id="56" name="Straight Connector 55"/>
              <p:cNvCxnSpPr/>
              <p:nvPr/>
            </p:nvCxnSpPr>
            <p:spPr>
              <a:xfrm rot="720000" flipH="1" flipV="1">
                <a:off x="2397733" y="4477595"/>
                <a:ext cx="1115061" cy="203826"/>
              </a:xfrm>
              <a:prstGeom prst="line">
                <a:avLst/>
              </a:prstGeom>
              <a:ln w="28575">
                <a:solidFill>
                  <a:srgbClr val="544AE8"/>
                </a:solidFill>
              </a:ln>
              <a:effectLst>
                <a:glow rad="50800">
                  <a:schemeClr val="bg1">
                    <a:alpha val="60000"/>
                  </a:scheme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/>
              <p:nvPr/>
            </p:nvCxnSpPr>
            <p:spPr>
              <a:xfrm rot="2640000" flipH="1" flipV="1">
                <a:off x="3248398" y="5149452"/>
                <a:ext cx="1115061" cy="203826"/>
              </a:xfrm>
              <a:prstGeom prst="line">
                <a:avLst/>
              </a:prstGeom>
              <a:ln w="28575">
                <a:solidFill>
                  <a:srgbClr val="544AE8"/>
                </a:solidFill>
              </a:ln>
              <a:effectLst>
                <a:glow rad="50800">
                  <a:schemeClr val="bg1">
                    <a:alpha val="60000"/>
                  </a:scheme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0" name="Group 59"/>
          <p:cNvGrpSpPr/>
          <p:nvPr/>
        </p:nvGrpSpPr>
        <p:grpSpPr>
          <a:xfrm rot="9550085">
            <a:off x="1782212" y="2575576"/>
            <a:ext cx="2151799" cy="1131480"/>
            <a:chOff x="2384532" y="4240184"/>
            <a:chExt cx="2151799" cy="1131480"/>
          </a:xfrm>
        </p:grpSpPr>
        <p:grpSp>
          <p:nvGrpSpPr>
            <p:cNvPr id="61" name="Group 60"/>
            <p:cNvGrpSpPr/>
            <p:nvPr/>
          </p:nvGrpSpPr>
          <p:grpSpPr>
            <a:xfrm>
              <a:off x="2384532" y="4491663"/>
              <a:ext cx="1965017" cy="880001"/>
              <a:chOff x="2381907" y="4474409"/>
              <a:chExt cx="1965017" cy="880001"/>
            </a:xfrm>
          </p:grpSpPr>
          <p:cxnSp>
            <p:nvCxnSpPr>
              <p:cNvPr id="65" name="Straight Connector 64"/>
              <p:cNvCxnSpPr/>
              <p:nvPr/>
            </p:nvCxnSpPr>
            <p:spPr>
              <a:xfrm rot="720000" flipH="1" flipV="1">
                <a:off x="2381907" y="4474409"/>
                <a:ext cx="1115061" cy="203826"/>
              </a:xfrm>
              <a:prstGeom prst="line">
                <a:avLst/>
              </a:prstGeom>
              <a:ln w="28575">
                <a:solidFill>
                  <a:srgbClr val="002060"/>
                </a:solidFill>
              </a:ln>
              <a:effectLst>
                <a:glow rad="50800">
                  <a:schemeClr val="tx1">
                    <a:alpha val="60000"/>
                  </a:scheme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/>
              <p:cNvCxnSpPr/>
              <p:nvPr/>
            </p:nvCxnSpPr>
            <p:spPr>
              <a:xfrm rot="2640000" flipH="1" flipV="1">
                <a:off x="3231863" y="5150584"/>
                <a:ext cx="1115061" cy="203826"/>
              </a:xfrm>
              <a:prstGeom prst="line">
                <a:avLst/>
              </a:prstGeom>
              <a:ln w="28575">
                <a:solidFill>
                  <a:srgbClr val="002060"/>
                </a:solidFill>
              </a:ln>
              <a:effectLst>
                <a:glow rad="50800">
                  <a:schemeClr val="tx1">
                    <a:alpha val="60000"/>
                  </a:scheme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2" name="Group 61"/>
            <p:cNvGrpSpPr/>
            <p:nvPr/>
          </p:nvGrpSpPr>
          <p:grpSpPr>
            <a:xfrm rot="10531052">
              <a:off x="2570605" y="4240184"/>
              <a:ext cx="1965726" cy="875683"/>
              <a:chOff x="2397733" y="4477595"/>
              <a:chExt cx="1965726" cy="875683"/>
            </a:xfrm>
          </p:grpSpPr>
          <p:cxnSp>
            <p:nvCxnSpPr>
              <p:cNvPr id="63" name="Straight Connector 62"/>
              <p:cNvCxnSpPr/>
              <p:nvPr/>
            </p:nvCxnSpPr>
            <p:spPr>
              <a:xfrm rot="720000" flipH="1" flipV="1">
                <a:off x="2397733" y="4477595"/>
                <a:ext cx="1115061" cy="203826"/>
              </a:xfrm>
              <a:prstGeom prst="line">
                <a:avLst/>
              </a:prstGeom>
              <a:ln w="28575">
                <a:solidFill>
                  <a:srgbClr val="544AE8"/>
                </a:solidFill>
              </a:ln>
              <a:effectLst>
                <a:glow rad="50800">
                  <a:schemeClr val="bg1">
                    <a:alpha val="60000"/>
                  </a:scheme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/>
              <p:cNvCxnSpPr/>
              <p:nvPr/>
            </p:nvCxnSpPr>
            <p:spPr>
              <a:xfrm rot="2640000" flipH="1" flipV="1">
                <a:off x="3248398" y="5149452"/>
                <a:ext cx="1115061" cy="203826"/>
              </a:xfrm>
              <a:prstGeom prst="line">
                <a:avLst/>
              </a:prstGeom>
              <a:ln w="28575">
                <a:solidFill>
                  <a:srgbClr val="544AE8"/>
                </a:solidFill>
              </a:ln>
              <a:effectLst>
                <a:glow rad="50800">
                  <a:schemeClr val="bg1">
                    <a:alpha val="60000"/>
                  </a:scheme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7" name="Group 66"/>
          <p:cNvGrpSpPr/>
          <p:nvPr/>
        </p:nvGrpSpPr>
        <p:grpSpPr>
          <a:xfrm rot="9698385">
            <a:off x="1753611" y="2750138"/>
            <a:ext cx="2151799" cy="1131480"/>
            <a:chOff x="2384532" y="4240184"/>
            <a:chExt cx="2151799" cy="1131480"/>
          </a:xfrm>
        </p:grpSpPr>
        <p:grpSp>
          <p:nvGrpSpPr>
            <p:cNvPr id="68" name="Group 67"/>
            <p:cNvGrpSpPr/>
            <p:nvPr/>
          </p:nvGrpSpPr>
          <p:grpSpPr>
            <a:xfrm>
              <a:off x="2384532" y="4491663"/>
              <a:ext cx="1965017" cy="880001"/>
              <a:chOff x="2381907" y="4474409"/>
              <a:chExt cx="1965017" cy="880001"/>
            </a:xfrm>
          </p:grpSpPr>
          <p:cxnSp>
            <p:nvCxnSpPr>
              <p:cNvPr id="72" name="Straight Connector 71"/>
              <p:cNvCxnSpPr/>
              <p:nvPr/>
            </p:nvCxnSpPr>
            <p:spPr>
              <a:xfrm rot="720000" flipH="1" flipV="1">
                <a:off x="2381907" y="4474409"/>
                <a:ext cx="1115061" cy="203826"/>
              </a:xfrm>
              <a:prstGeom prst="line">
                <a:avLst/>
              </a:prstGeom>
              <a:ln w="28575">
                <a:solidFill>
                  <a:srgbClr val="002060"/>
                </a:solidFill>
              </a:ln>
              <a:effectLst>
                <a:glow rad="50800">
                  <a:schemeClr val="tx1">
                    <a:alpha val="60000"/>
                  </a:scheme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/>
              <p:cNvCxnSpPr/>
              <p:nvPr/>
            </p:nvCxnSpPr>
            <p:spPr>
              <a:xfrm rot="2640000" flipH="1" flipV="1">
                <a:off x="3231863" y="5150584"/>
                <a:ext cx="1115061" cy="203826"/>
              </a:xfrm>
              <a:prstGeom prst="line">
                <a:avLst/>
              </a:prstGeom>
              <a:ln w="28575">
                <a:solidFill>
                  <a:srgbClr val="002060"/>
                </a:solidFill>
              </a:ln>
              <a:effectLst>
                <a:glow rad="50800">
                  <a:schemeClr val="tx1">
                    <a:alpha val="60000"/>
                  </a:scheme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9" name="Group 68"/>
            <p:cNvGrpSpPr/>
            <p:nvPr/>
          </p:nvGrpSpPr>
          <p:grpSpPr>
            <a:xfrm rot="10531052">
              <a:off x="2570605" y="4240184"/>
              <a:ext cx="1965726" cy="875683"/>
              <a:chOff x="2397733" y="4477595"/>
              <a:chExt cx="1965726" cy="875683"/>
            </a:xfrm>
          </p:grpSpPr>
          <p:cxnSp>
            <p:nvCxnSpPr>
              <p:cNvPr id="70" name="Straight Connector 69"/>
              <p:cNvCxnSpPr/>
              <p:nvPr/>
            </p:nvCxnSpPr>
            <p:spPr>
              <a:xfrm rot="720000" flipH="1" flipV="1">
                <a:off x="2397733" y="4477595"/>
                <a:ext cx="1115061" cy="203826"/>
              </a:xfrm>
              <a:prstGeom prst="line">
                <a:avLst/>
              </a:prstGeom>
              <a:ln w="28575">
                <a:solidFill>
                  <a:srgbClr val="544AE8"/>
                </a:solidFill>
              </a:ln>
              <a:effectLst>
                <a:glow rad="50800">
                  <a:schemeClr val="bg1">
                    <a:alpha val="60000"/>
                  </a:scheme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/>
              <p:cNvCxnSpPr/>
              <p:nvPr/>
            </p:nvCxnSpPr>
            <p:spPr>
              <a:xfrm rot="2640000" flipH="1" flipV="1">
                <a:off x="3248398" y="5149452"/>
                <a:ext cx="1115061" cy="203826"/>
              </a:xfrm>
              <a:prstGeom prst="line">
                <a:avLst/>
              </a:prstGeom>
              <a:ln w="28575">
                <a:solidFill>
                  <a:srgbClr val="544AE8"/>
                </a:solidFill>
              </a:ln>
              <a:effectLst>
                <a:glow rad="50800">
                  <a:schemeClr val="bg1">
                    <a:alpha val="60000"/>
                  </a:scheme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74" name="Group 73"/>
          <p:cNvGrpSpPr/>
          <p:nvPr/>
        </p:nvGrpSpPr>
        <p:grpSpPr>
          <a:xfrm rot="10445012">
            <a:off x="1671424" y="2937198"/>
            <a:ext cx="2151799" cy="1131480"/>
            <a:chOff x="2384532" y="4240184"/>
            <a:chExt cx="2151799" cy="1131480"/>
          </a:xfrm>
        </p:grpSpPr>
        <p:grpSp>
          <p:nvGrpSpPr>
            <p:cNvPr id="75" name="Group 74"/>
            <p:cNvGrpSpPr/>
            <p:nvPr/>
          </p:nvGrpSpPr>
          <p:grpSpPr>
            <a:xfrm>
              <a:off x="2384532" y="4491663"/>
              <a:ext cx="1965017" cy="880001"/>
              <a:chOff x="2381907" y="4474409"/>
              <a:chExt cx="1965017" cy="880001"/>
            </a:xfrm>
          </p:grpSpPr>
          <p:cxnSp>
            <p:nvCxnSpPr>
              <p:cNvPr id="79" name="Straight Connector 78"/>
              <p:cNvCxnSpPr/>
              <p:nvPr/>
            </p:nvCxnSpPr>
            <p:spPr>
              <a:xfrm rot="720000" flipH="1" flipV="1">
                <a:off x="2381907" y="4474409"/>
                <a:ext cx="1115061" cy="203826"/>
              </a:xfrm>
              <a:prstGeom prst="line">
                <a:avLst/>
              </a:prstGeom>
              <a:ln w="28575">
                <a:solidFill>
                  <a:srgbClr val="002060"/>
                </a:solidFill>
              </a:ln>
              <a:effectLst>
                <a:glow rad="50800">
                  <a:schemeClr val="tx1">
                    <a:alpha val="60000"/>
                  </a:scheme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/>
              <p:cNvCxnSpPr/>
              <p:nvPr/>
            </p:nvCxnSpPr>
            <p:spPr>
              <a:xfrm rot="2640000" flipH="1" flipV="1">
                <a:off x="3231863" y="5150584"/>
                <a:ext cx="1115061" cy="203826"/>
              </a:xfrm>
              <a:prstGeom prst="line">
                <a:avLst/>
              </a:prstGeom>
              <a:ln w="28575">
                <a:solidFill>
                  <a:srgbClr val="002060"/>
                </a:solidFill>
              </a:ln>
              <a:effectLst>
                <a:glow rad="50800">
                  <a:schemeClr val="tx1">
                    <a:alpha val="60000"/>
                  </a:scheme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6" name="Group 75"/>
            <p:cNvGrpSpPr/>
            <p:nvPr/>
          </p:nvGrpSpPr>
          <p:grpSpPr>
            <a:xfrm rot="10531052">
              <a:off x="2570605" y="4240184"/>
              <a:ext cx="1965726" cy="875683"/>
              <a:chOff x="2397733" y="4477595"/>
              <a:chExt cx="1965726" cy="875683"/>
            </a:xfrm>
          </p:grpSpPr>
          <p:cxnSp>
            <p:nvCxnSpPr>
              <p:cNvPr id="77" name="Straight Connector 76"/>
              <p:cNvCxnSpPr/>
              <p:nvPr/>
            </p:nvCxnSpPr>
            <p:spPr>
              <a:xfrm rot="720000" flipH="1" flipV="1">
                <a:off x="2397733" y="4477595"/>
                <a:ext cx="1115061" cy="203826"/>
              </a:xfrm>
              <a:prstGeom prst="line">
                <a:avLst/>
              </a:prstGeom>
              <a:ln w="28575">
                <a:solidFill>
                  <a:srgbClr val="544AE8"/>
                </a:solidFill>
              </a:ln>
              <a:effectLst>
                <a:glow rad="50800">
                  <a:schemeClr val="bg1">
                    <a:alpha val="60000"/>
                  </a:scheme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/>
              <p:cNvCxnSpPr/>
              <p:nvPr/>
            </p:nvCxnSpPr>
            <p:spPr>
              <a:xfrm rot="2640000" flipH="1" flipV="1">
                <a:off x="3248398" y="5149452"/>
                <a:ext cx="1115061" cy="203826"/>
              </a:xfrm>
              <a:prstGeom prst="line">
                <a:avLst/>
              </a:prstGeom>
              <a:ln w="28575">
                <a:solidFill>
                  <a:srgbClr val="544AE8"/>
                </a:solidFill>
              </a:ln>
              <a:effectLst>
                <a:glow rad="50800">
                  <a:schemeClr val="bg1">
                    <a:alpha val="60000"/>
                  </a:scheme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1" name="Group 80"/>
          <p:cNvGrpSpPr/>
          <p:nvPr/>
        </p:nvGrpSpPr>
        <p:grpSpPr>
          <a:xfrm rot="10445012">
            <a:off x="1532660" y="3138323"/>
            <a:ext cx="2151799" cy="1131480"/>
            <a:chOff x="2384532" y="4240184"/>
            <a:chExt cx="2151799" cy="1131480"/>
          </a:xfrm>
        </p:grpSpPr>
        <p:grpSp>
          <p:nvGrpSpPr>
            <p:cNvPr id="82" name="Group 81"/>
            <p:cNvGrpSpPr/>
            <p:nvPr/>
          </p:nvGrpSpPr>
          <p:grpSpPr>
            <a:xfrm>
              <a:off x="2384532" y="4491663"/>
              <a:ext cx="1965017" cy="880001"/>
              <a:chOff x="2381907" y="4474409"/>
              <a:chExt cx="1965017" cy="880001"/>
            </a:xfrm>
          </p:grpSpPr>
          <p:cxnSp>
            <p:nvCxnSpPr>
              <p:cNvPr id="86" name="Straight Connector 85"/>
              <p:cNvCxnSpPr/>
              <p:nvPr/>
            </p:nvCxnSpPr>
            <p:spPr>
              <a:xfrm rot="720000" flipH="1" flipV="1">
                <a:off x="2381907" y="4474409"/>
                <a:ext cx="1115061" cy="203826"/>
              </a:xfrm>
              <a:prstGeom prst="line">
                <a:avLst/>
              </a:prstGeom>
              <a:ln w="28575">
                <a:solidFill>
                  <a:srgbClr val="002060"/>
                </a:solidFill>
              </a:ln>
              <a:effectLst>
                <a:glow rad="50800">
                  <a:schemeClr val="tx1">
                    <a:alpha val="60000"/>
                  </a:scheme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/>
              <p:cNvCxnSpPr/>
              <p:nvPr/>
            </p:nvCxnSpPr>
            <p:spPr>
              <a:xfrm rot="2640000" flipH="1" flipV="1">
                <a:off x="3231863" y="5150584"/>
                <a:ext cx="1115061" cy="203826"/>
              </a:xfrm>
              <a:prstGeom prst="line">
                <a:avLst/>
              </a:prstGeom>
              <a:ln w="28575">
                <a:solidFill>
                  <a:srgbClr val="002060"/>
                </a:solidFill>
              </a:ln>
              <a:effectLst>
                <a:glow rad="50800">
                  <a:schemeClr val="tx1">
                    <a:alpha val="60000"/>
                  </a:scheme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3" name="Group 82"/>
            <p:cNvGrpSpPr/>
            <p:nvPr/>
          </p:nvGrpSpPr>
          <p:grpSpPr>
            <a:xfrm rot="10531052">
              <a:off x="2570605" y="4240184"/>
              <a:ext cx="1965726" cy="875683"/>
              <a:chOff x="2397733" y="4477595"/>
              <a:chExt cx="1965726" cy="875683"/>
            </a:xfrm>
          </p:grpSpPr>
          <p:cxnSp>
            <p:nvCxnSpPr>
              <p:cNvPr id="84" name="Straight Connector 83"/>
              <p:cNvCxnSpPr/>
              <p:nvPr/>
            </p:nvCxnSpPr>
            <p:spPr>
              <a:xfrm rot="720000" flipH="1" flipV="1">
                <a:off x="2397733" y="4477595"/>
                <a:ext cx="1115061" cy="203826"/>
              </a:xfrm>
              <a:prstGeom prst="line">
                <a:avLst/>
              </a:prstGeom>
              <a:ln w="28575">
                <a:solidFill>
                  <a:srgbClr val="544AE8"/>
                </a:solidFill>
              </a:ln>
              <a:effectLst>
                <a:glow rad="50800">
                  <a:schemeClr val="bg1">
                    <a:alpha val="60000"/>
                  </a:scheme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/>
              <p:cNvCxnSpPr/>
              <p:nvPr/>
            </p:nvCxnSpPr>
            <p:spPr>
              <a:xfrm rot="2640000" flipH="1" flipV="1">
                <a:off x="3248398" y="5149452"/>
                <a:ext cx="1115061" cy="203826"/>
              </a:xfrm>
              <a:prstGeom prst="line">
                <a:avLst/>
              </a:prstGeom>
              <a:ln w="28575">
                <a:solidFill>
                  <a:srgbClr val="544AE8"/>
                </a:solidFill>
              </a:ln>
              <a:effectLst>
                <a:glow rad="50800">
                  <a:schemeClr val="bg1">
                    <a:alpha val="60000"/>
                  </a:scheme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8" name="Group 87"/>
          <p:cNvGrpSpPr/>
          <p:nvPr/>
        </p:nvGrpSpPr>
        <p:grpSpPr>
          <a:xfrm rot="10517083">
            <a:off x="1387986" y="3317708"/>
            <a:ext cx="2151799" cy="1131480"/>
            <a:chOff x="2384532" y="4240184"/>
            <a:chExt cx="2151799" cy="1131480"/>
          </a:xfrm>
        </p:grpSpPr>
        <p:grpSp>
          <p:nvGrpSpPr>
            <p:cNvPr id="89" name="Group 88"/>
            <p:cNvGrpSpPr/>
            <p:nvPr/>
          </p:nvGrpSpPr>
          <p:grpSpPr>
            <a:xfrm>
              <a:off x="2384532" y="4491663"/>
              <a:ext cx="1965017" cy="880001"/>
              <a:chOff x="2381907" y="4474409"/>
              <a:chExt cx="1965017" cy="880001"/>
            </a:xfrm>
          </p:grpSpPr>
          <p:cxnSp>
            <p:nvCxnSpPr>
              <p:cNvPr id="93" name="Straight Connector 92"/>
              <p:cNvCxnSpPr/>
              <p:nvPr/>
            </p:nvCxnSpPr>
            <p:spPr>
              <a:xfrm rot="720000" flipH="1" flipV="1">
                <a:off x="2381907" y="4474409"/>
                <a:ext cx="1115061" cy="203826"/>
              </a:xfrm>
              <a:prstGeom prst="line">
                <a:avLst/>
              </a:prstGeom>
              <a:ln w="28575">
                <a:solidFill>
                  <a:srgbClr val="002060"/>
                </a:solidFill>
              </a:ln>
              <a:effectLst>
                <a:glow rad="50800">
                  <a:schemeClr val="tx1">
                    <a:alpha val="60000"/>
                  </a:scheme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Straight Connector 93"/>
              <p:cNvCxnSpPr/>
              <p:nvPr/>
            </p:nvCxnSpPr>
            <p:spPr>
              <a:xfrm rot="2640000" flipH="1" flipV="1">
                <a:off x="3231863" y="5150584"/>
                <a:ext cx="1115061" cy="203826"/>
              </a:xfrm>
              <a:prstGeom prst="line">
                <a:avLst/>
              </a:prstGeom>
              <a:ln w="28575">
                <a:solidFill>
                  <a:srgbClr val="002060"/>
                </a:solidFill>
              </a:ln>
              <a:effectLst>
                <a:glow rad="50800">
                  <a:schemeClr val="tx1">
                    <a:alpha val="60000"/>
                  </a:scheme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0" name="Group 89"/>
            <p:cNvGrpSpPr/>
            <p:nvPr/>
          </p:nvGrpSpPr>
          <p:grpSpPr>
            <a:xfrm rot="10531052">
              <a:off x="2570605" y="4240184"/>
              <a:ext cx="1965726" cy="875683"/>
              <a:chOff x="2397733" y="4477595"/>
              <a:chExt cx="1965726" cy="875683"/>
            </a:xfrm>
          </p:grpSpPr>
          <p:cxnSp>
            <p:nvCxnSpPr>
              <p:cNvPr id="91" name="Straight Connector 90"/>
              <p:cNvCxnSpPr/>
              <p:nvPr/>
            </p:nvCxnSpPr>
            <p:spPr>
              <a:xfrm rot="720000" flipH="1" flipV="1">
                <a:off x="2397733" y="4477595"/>
                <a:ext cx="1115061" cy="203826"/>
              </a:xfrm>
              <a:prstGeom prst="line">
                <a:avLst/>
              </a:prstGeom>
              <a:ln w="28575">
                <a:solidFill>
                  <a:srgbClr val="544AE8"/>
                </a:solidFill>
              </a:ln>
              <a:effectLst>
                <a:glow rad="50800">
                  <a:schemeClr val="bg1">
                    <a:alpha val="60000"/>
                  </a:scheme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/>
              <p:cNvCxnSpPr/>
              <p:nvPr/>
            </p:nvCxnSpPr>
            <p:spPr>
              <a:xfrm rot="2640000" flipH="1" flipV="1">
                <a:off x="3248398" y="5149452"/>
                <a:ext cx="1115061" cy="203826"/>
              </a:xfrm>
              <a:prstGeom prst="line">
                <a:avLst/>
              </a:prstGeom>
              <a:ln w="28575">
                <a:solidFill>
                  <a:srgbClr val="544AE8"/>
                </a:solidFill>
              </a:ln>
              <a:effectLst>
                <a:glow rad="50800">
                  <a:schemeClr val="bg1">
                    <a:alpha val="60000"/>
                  </a:scheme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95" name="Group 94"/>
          <p:cNvGrpSpPr/>
          <p:nvPr/>
        </p:nvGrpSpPr>
        <p:grpSpPr>
          <a:xfrm rot="10577769">
            <a:off x="1243319" y="3511268"/>
            <a:ext cx="2151799" cy="1131480"/>
            <a:chOff x="2384532" y="4240184"/>
            <a:chExt cx="2151799" cy="1131480"/>
          </a:xfrm>
        </p:grpSpPr>
        <p:grpSp>
          <p:nvGrpSpPr>
            <p:cNvPr id="96" name="Group 95"/>
            <p:cNvGrpSpPr/>
            <p:nvPr/>
          </p:nvGrpSpPr>
          <p:grpSpPr>
            <a:xfrm>
              <a:off x="2384532" y="4491663"/>
              <a:ext cx="1965017" cy="880001"/>
              <a:chOff x="2381907" y="4474409"/>
              <a:chExt cx="1965017" cy="880001"/>
            </a:xfrm>
          </p:grpSpPr>
          <p:cxnSp>
            <p:nvCxnSpPr>
              <p:cNvPr id="100" name="Straight Connector 99"/>
              <p:cNvCxnSpPr/>
              <p:nvPr/>
            </p:nvCxnSpPr>
            <p:spPr>
              <a:xfrm rot="720000" flipH="1" flipV="1">
                <a:off x="2381907" y="4474409"/>
                <a:ext cx="1115061" cy="203826"/>
              </a:xfrm>
              <a:prstGeom prst="line">
                <a:avLst/>
              </a:prstGeom>
              <a:ln w="28575">
                <a:solidFill>
                  <a:srgbClr val="002060"/>
                </a:solidFill>
              </a:ln>
              <a:effectLst>
                <a:glow rad="50800">
                  <a:schemeClr val="tx1">
                    <a:alpha val="60000"/>
                  </a:scheme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Straight Connector 100"/>
              <p:cNvCxnSpPr/>
              <p:nvPr/>
            </p:nvCxnSpPr>
            <p:spPr>
              <a:xfrm rot="2640000" flipH="1" flipV="1">
                <a:off x="3231863" y="5150584"/>
                <a:ext cx="1115061" cy="203826"/>
              </a:xfrm>
              <a:prstGeom prst="line">
                <a:avLst/>
              </a:prstGeom>
              <a:ln w="28575">
                <a:solidFill>
                  <a:srgbClr val="002060"/>
                </a:solidFill>
              </a:ln>
              <a:effectLst>
                <a:glow rad="50800">
                  <a:schemeClr val="tx1">
                    <a:alpha val="60000"/>
                  </a:scheme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7" name="Group 96"/>
            <p:cNvGrpSpPr/>
            <p:nvPr/>
          </p:nvGrpSpPr>
          <p:grpSpPr>
            <a:xfrm rot="10531052">
              <a:off x="2570605" y="4240184"/>
              <a:ext cx="1965726" cy="875683"/>
              <a:chOff x="2397733" y="4477595"/>
              <a:chExt cx="1965726" cy="875683"/>
            </a:xfrm>
          </p:grpSpPr>
          <p:cxnSp>
            <p:nvCxnSpPr>
              <p:cNvPr id="98" name="Straight Connector 97"/>
              <p:cNvCxnSpPr/>
              <p:nvPr/>
            </p:nvCxnSpPr>
            <p:spPr>
              <a:xfrm rot="720000" flipH="1" flipV="1">
                <a:off x="2397733" y="4477595"/>
                <a:ext cx="1115061" cy="203826"/>
              </a:xfrm>
              <a:prstGeom prst="line">
                <a:avLst/>
              </a:prstGeom>
              <a:ln w="28575">
                <a:solidFill>
                  <a:srgbClr val="544AE8"/>
                </a:solidFill>
              </a:ln>
              <a:effectLst>
                <a:glow rad="50800">
                  <a:schemeClr val="bg1">
                    <a:alpha val="60000"/>
                  </a:scheme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Straight Connector 98"/>
              <p:cNvCxnSpPr/>
              <p:nvPr/>
            </p:nvCxnSpPr>
            <p:spPr>
              <a:xfrm rot="2640000" flipH="1" flipV="1">
                <a:off x="3248398" y="5149452"/>
                <a:ext cx="1115061" cy="203826"/>
              </a:xfrm>
              <a:prstGeom prst="line">
                <a:avLst/>
              </a:prstGeom>
              <a:ln w="28575">
                <a:solidFill>
                  <a:srgbClr val="544AE8"/>
                </a:solidFill>
              </a:ln>
              <a:effectLst>
                <a:glow rad="50800">
                  <a:schemeClr val="bg1">
                    <a:alpha val="60000"/>
                  </a:scheme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02" name="Group 101"/>
          <p:cNvGrpSpPr/>
          <p:nvPr/>
        </p:nvGrpSpPr>
        <p:grpSpPr>
          <a:xfrm rot="10800000">
            <a:off x="1077803" y="3705797"/>
            <a:ext cx="2151799" cy="1131480"/>
            <a:chOff x="2384532" y="4240184"/>
            <a:chExt cx="2151799" cy="1131480"/>
          </a:xfrm>
        </p:grpSpPr>
        <p:grpSp>
          <p:nvGrpSpPr>
            <p:cNvPr id="103" name="Group 102"/>
            <p:cNvGrpSpPr/>
            <p:nvPr/>
          </p:nvGrpSpPr>
          <p:grpSpPr>
            <a:xfrm>
              <a:off x="2384532" y="4491663"/>
              <a:ext cx="1965017" cy="880001"/>
              <a:chOff x="2381907" y="4474409"/>
              <a:chExt cx="1965017" cy="880001"/>
            </a:xfrm>
          </p:grpSpPr>
          <p:cxnSp>
            <p:nvCxnSpPr>
              <p:cNvPr id="107" name="Straight Connector 106"/>
              <p:cNvCxnSpPr/>
              <p:nvPr/>
            </p:nvCxnSpPr>
            <p:spPr>
              <a:xfrm rot="720000" flipH="1" flipV="1">
                <a:off x="2381907" y="4474409"/>
                <a:ext cx="1115061" cy="203826"/>
              </a:xfrm>
              <a:prstGeom prst="line">
                <a:avLst/>
              </a:prstGeom>
              <a:ln w="28575">
                <a:solidFill>
                  <a:srgbClr val="002060"/>
                </a:solidFill>
              </a:ln>
              <a:effectLst>
                <a:glow rad="50800">
                  <a:schemeClr val="tx1">
                    <a:alpha val="60000"/>
                  </a:scheme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Straight Connector 107"/>
              <p:cNvCxnSpPr/>
              <p:nvPr/>
            </p:nvCxnSpPr>
            <p:spPr>
              <a:xfrm rot="2640000" flipH="1" flipV="1">
                <a:off x="3231863" y="5150584"/>
                <a:ext cx="1115061" cy="203826"/>
              </a:xfrm>
              <a:prstGeom prst="line">
                <a:avLst/>
              </a:prstGeom>
              <a:ln w="28575">
                <a:solidFill>
                  <a:srgbClr val="002060"/>
                </a:solidFill>
              </a:ln>
              <a:effectLst>
                <a:glow rad="50800">
                  <a:schemeClr val="tx1">
                    <a:alpha val="60000"/>
                  </a:scheme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4" name="Group 103"/>
            <p:cNvGrpSpPr/>
            <p:nvPr/>
          </p:nvGrpSpPr>
          <p:grpSpPr>
            <a:xfrm rot="10531052">
              <a:off x="2570605" y="4240184"/>
              <a:ext cx="1965726" cy="875683"/>
              <a:chOff x="2397733" y="4477595"/>
              <a:chExt cx="1965726" cy="875683"/>
            </a:xfrm>
          </p:grpSpPr>
          <p:cxnSp>
            <p:nvCxnSpPr>
              <p:cNvPr id="105" name="Straight Connector 104"/>
              <p:cNvCxnSpPr/>
              <p:nvPr/>
            </p:nvCxnSpPr>
            <p:spPr>
              <a:xfrm rot="720000" flipH="1" flipV="1">
                <a:off x="2397733" y="4477595"/>
                <a:ext cx="1115061" cy="203826"/>
              </a:xfrm>
              <a:prstGeom prst="line">
                <a:avLst/>
              </a:prstGeom>
              <a:ln w="28575">
                <a:solidFill>
                  <a:srgbClr val="544AE8"/>
                </a:solidFill>
              </a:ln>
              <a:effectLst>
                <a:glow rad="50800">
                  <a:schemeClr val="bg1">
                    <a:alpha val="60000"/>
                  </a:scheme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Straight Connector 105"/>
              <p:cNvCxnSpPr/>
              <p:nvPr/>
            </p:nvCxnSpPr>
            <p:spPr>
              <a:xfrm rot="2640000" flipH="1" flipV="1">
                <a:off x="3248398" y="5149452"/>
                <a:ext cx="1115061" cy="203826"/>
              </a:xfrm>
              <a:prstGeom prst="line">
                <a:avLst/>
              </a:prstGeom>
              <a:ln w="28575">
                <a:solidFill>
                  <a:srgbClr val="544AE8"/>
                </a:solidFill>
              </a:ln>
              <a:effectLst>
                <a:glow rad="50800">
                  <a:schemeClr val="bg1">
                    <a:alpha val="60000"/>
                  </a:scheme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09" name="Group 108"/>
          <p:cNvGrpSpPr/>
          <p:nvPr/>
        </p:nvGrpSpPr>
        <p:grpSpPr>
          <a:xfrm rot="10800000">
            <a:off x="933414" y="3893746"/>
            <a:ext cx="2151799" cy="1131480"/>
            <a:chOff x="2384532" y="4240184"/>
            <a:chExt cx="2151799" cy="1131480"/>
          </a:xfrm>
        </p:grpSpPr>
        <p:grpSp>
          <p:nvGrpSpPr>
            <p:cNvPr id="110" name="Group 109"/>
            <p:cNvGrpSpPr/>
            <p:nvPr/>
          </p:nvGrpSpPr>
          <p:grpSpPr>
            <a:xfrm>
              <a:off x="2384532" y="4491663"/>
              <a:ext cx="1965017" cy="880001"/>
              <a:chOff x="2381907" y="4474409"/>
              <a:chExt cx="1965017" cy="880001"/>
            </a:xfrm>
          </p:grpSpPr>
          <p:cxnSp>
            <p:nvCxnSpPr>
              <p:cNvPr id="114" name="Straight Connector 113"/>
              <p:cNvCxnSpPr/>
              <p:nvPr/>
            </p:nvCxnSpPr>
            <p:spPr>
              <a:xfrm rot="720000" flipH="1" flipV="1">
                <a:off x="2381907" y="4474409"/>
                <a:ext cx="1115061" cy="203826"/>
              </a:xfrm>
              <a:prstGeom prst="line">
                <a:avLst/>
              </a:prstGeom>
              <a:ln w="28575">
                <a:solidFill>
                  <a:srgbClr val="002060"/>
                </a:solidFill>
              </a:ln>
              <a:effectLst>
                <a:glow rad="50800">
                  <a:schemeClr val="tx1">
                    <a:alpha val="60000"/>
                  </a:scheme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Straight Connector 114"/>
              <p:cNvCxnSpPr/>
              <p:nvPr/>
            </p:nvCxnSpPr>
            <p:spPr>
              <a:xfrm rot="2640000" flipH="1" flipV="1">
                <a:off x="3231863" y="5150584"/>
                <a:ext cx="1115061" cy="203826"/>
              </a:xfrm>
              <a:prstGeom prst="line">
                <a:avLst/>
              </a:prstGeom>
              <a:ln w="28575">
                <a:solidFill>
                  <a:srgbClr val="002060"/>
                </a:solidFill>
              </a:ln>
              <a:effectLst>
                <a:glow rad="50800">
                  <a:schemeClr val="tx1">
                    <a:alpha val="60000"/>
                  </a:scheme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1" name="Group 110"/>
            <p:cNvGrpSpPr/>
            <p:nvPr/>
          </p:nvGrpSpPr>
          <p:grpSpPr>
            <a:xfrm rot="10531052">
              <a:off x="2570605" y="4240184"/>
              <a:ext cx="1965726" cy="875683"/>
              <a:chOff x="2397733" y="4477595"/>
              <a:chExt cx="1965726" cy="875683"/>
            </a:xfrm>
          </p:grpSpPr>
          <p:cxnSp>
            <p:nvCxnSpPr>
              <p:cNvPr id="112" name="Straight Connector 111"/>
              <p:cNvCxnSpPr/>
              <p:nvPr/>
            </p:nvCxnSpPr>
            <p:spPr>
              <a:xfrm rot="720000" flipH="1" flipV="1">
                <a:off x="2397733" y="4477595"/>
                <a:ext cx="1115061" cy="203826"/>
              </a:xfrm>
              <a:prstGeom prst="line">
                <a:avLst/>
              </a:prstGeom>
              <a:ln w="28575">
                <a:solidFill>
                  <a:srgbClr val="544AE8"/>
                </a:solidFill>
              </a:ln>
              <a:effectLst>
                <a:glow rad="50800">
                  <a:schemeClr val="bg1">
                    <a:alpha val="60000"/>
                  </a:scheme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Straight Connector 112"/>
              <p:cNvCxnSpPr/>
              <p:nvPr/>
            </p:nvCxnSpPr>
            <p:spPr>
              <a:xfrm rot="2640000" flipH="1" flipV="1">
                <a:off x="3248398" y="5149452"/>
                <a:ext cx="1115061" cy="203826"/>
              </a:xfrm>
              <a:prstGeom prst="line">
                <a:avLst/>
              </a:prstGeom>
              <a:ln w="28575">
                <a:solidFill>
                  <a:srgbClr val="544AE8"/>
                </a:solidFill>
              </a:ln>
              <a:effectLst>
                <a:glow rad="50800">
                  <a:schemeClr val="bg1">
                    <a:alpha val="60000"/>
                  </a:scheme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16" name="Group 115"/>
          <p:cNvGrpSpPr/>
          <p:nvPr/>
        </p:nvGrpSpPr>
        <p:grpSpPr>
          <a:xfrm rot="10800000">
            <a:off x="774381" y="4080126"/>
            <a:ext cx="2151799" cy="1131480"/>
            <a:chOff x="2384532" y="4240184"/>
            <a:chExt cx="2151799" cy="1131480"/>
          </a:xfrm>
        </p:grpSpPr>
        <p:grpSp>
          <p:nvGrpSpPr>
            <p:cNvPr id="117" name="Group 116"/>
            <p:cNvGrpSpPr/>
            <p:nvPr/>
          </p:nvGrpSpPr>
          <p:grpSpPr>
            <a:xfrm>
              <a:off x="2384532" y="4491663"/>
              <a:ext cx="1965017" cy="880001"/>
              <a:chOff x="2381907" y="4474409"/>
              <a:chExt cx="1965017" cy="880001"/>
            </a:xfrm>
          </p:grpSpPr>
          <p:cxnSp>
            <p:nvCxnSpPr>
              <p:cNvPr id="121" name="Straight Connector 120"/>
              <p:cNvCxnSpPr/>
              <p:nvPr/>
            </p:nvCxnSpPr>
            <p:spPr>
              <a:xfrm rot="720000" flipH="1" flipV="1">
                <a:off x="2381907" y="4474409"/>
                <a:ext cx="1115061" cy="203826"/>
              </a:xfrm>
              <a:prstGeom prst="line">
                <a:avLst/>
              </a:prstGeom>
              <a:ln w="28575">
                <a:solidFill>
                  <a:srgbClr val="002060"/>
                </a:solidFill>
              </a:ln>
              <a:effectLst>
                <a:glow rad="50800">
                  <a:schemeClr val="tx1">
                    <a:alpha val="60000"/>
                  </a:scheme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Straight Connector 121"/>
              <p:cNvCxnSpPr/>
              <p:nvPr/>
            </p:nvCxnSpPr>
            <p:spPr>
              <a:xfrm rot="2640000" flipH="1" flipV="1">
                <a:off x="3231863" y="5150584"/>
                <a:ext cx="1115061" cy="203826"/>
              </a:xfrm>
              <a:prstGeom prst="line">
                <a:avLst/>
              </a:prstGeom>
              <a:ln w="28575">
                <a:solidFill>
                  <a:srgbClr val="002060"/>
                </a:solidFill>
              </a:ln>
              <a:effectLst>
                <a:glow rad="50800">
                  <a:schemeClr val="tx1">
                    <a:alpha val="60000"/>
                  </a:scheme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8" name="Group 117"/>
            <p:cNvGrpSpPr/>
            <p:nvPr/>
          </p:nvGrpSpPr>
          <p:grpSpPr>
            <a:xfrm rot="10531052">
              <a:off x="2570605" y="4240184"/>
              <a:ext cx="1965726" cy="875683"/>
              <a:chOff x="2397733" y="4477595"/>
              <a:chExt cx="1965726" cy="875683"/>
            </a:xfrm>
          </p:grpSpPr>
          <p:cxnSp>
            <p:nvCxnSpPr>
              <p:cNvPr id="119" name="Straight Connector 118"/>
              <p:cNvCxnSpPr/>
              <p:nvPr/>
            </p:nvCxnSpPr>
            <p:spPr>
              <a:xfrm rot="720000" flipH="1" flipV="1">
                <a:off x="2397733" y="4477595"/>
                <a:ext cx="1115061" cy="203826"/>
              </a:xfrm>
              <a:prstGeom prst="line">
                <a:avLst/>
              </a:prstGeom>
              <a:ln w="28575">
                <a:solidFill>
                  <a:srgbClr val="544AE8"/>
                </a:solidFill>
              </a:ln>
              <a:effectLst>
                <a:glow rad="50800">
                  <a:schemeClr val="bg1">
                    <a:alpha val="60000"/>
                  </a:scheme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" name="Straight Connector 119"/>
              <p:cNvCxnSpPr/>
              <p:nvPr/>
            </p:nvCxnSpPr>
            <p:spPr>
              <a:xfrm rot="2640000" flipH="1" flipV="1">
                <a:off x="3248398" y="5149452"/>
                <a:ext cx="1115061" cy="203826"/>
              </a:xfrm>
              <a:prstGeom prst="line">
                <a:avLst/>
              </a:prstGeom>
              <a:ln w="28575">
                <a:solidFill>
                  <a:srgbClr val="544AE8"/>
                </a:solidFill>
              </a:ln>
              <a:effectLst>
                <a:glow rad="50800">
                  <a:schemeClr val="bg1">
                    <a:alpha val="60000"/>
                  </a:scheme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23" name="Group 122"/>
          <p:cNvGrpSpPr/>
          <p:nvPr/>
        </p:nvGrpSpPr>
        <p:grpSpPr>
          <a:xfrm rot="10800000">
            <a:off x="600476" y="4300976"/>
            <a:ext cx="2151799" cy="1131480"/>
            <a:chOff x="2384532" y="4240184"/>
            <a:chExt cx="2151799" cy="1131480"/>
          </a:xfrm>
        </p:grpSpPr>
        <p:grpSp>
          <p:nvGrpSpPr>
            <p:cNvPr id="124" name="Group 123"/>
            <p:cNvGrpSpPr/>
            <p:nvPr/>
          </p:nvGrpSpPr>
          <p:grpSpPr>
            <a:xfrm>
              <a:off x="2384532" y="4491663"/>
              <a:ext cx="1965017" cy="880001"/>
              <a:chOff x="2381907" y="4474409"/>
              <a:chExt cx="1965017" cy="880001"/>
            </a:xfrm>
          </p:grpSpPr>
          <p:cxnSp>
            <p:nvCxnSpPr>
              <p:cNvPr id="128" name="Straight Connector 127"/>
              <p:cNvCxnSpPr/>
              <p:nvPr/>
            </p:nvCxnSpPr>
            <p:spPr>
              <a:xfrm rot="720000" flipH="1" flipV="1">
                <a:off x="2381907" y="4474409"/>
                <a:ext cx="1115061" cy="203826"/>
              </a:xfrm>
              <a:prstGeom prst="line">
                <a:avLst/>
              </a:prstGeom>
              <a:ln w="28575">
                <a:solidFill>
                  <a:srgbClr val="002060"/>
                </a:solidFill>
              </a:ln>
              <a:effectLst>
                <a:glow rad="50800">
                  <a:schemeClr val="tx1">
                    <a:alpha val="60000"/>
                  </a:scheme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9" name="Straight Connector 128"/>
              <p:cNvCxnSpPr/>
              <p:nvPr/>
            </p:nvCxnSpPr>
            <p:spPr>
              <a:xfrm rot="2640000" flipH="1" flipV="1">
                <a:off x="3231863" y="5150584"/>
                <a:ext cx="1115061" cy="203826"/>
              </a:xfrm>
              <a:prstGeom prst="line">
                <a:avLst/>
              </a:prstGeom>
              <a:ln w="28575">
                <a:solidFill>
                  <a:srgbClr val="002060"/>
                </a:solidFill>
              </a:ln>
              <a:effectLst>
                <a:glow rad="50800">
                  <a:schemeClr val="tx1">
                    <a:alpha val="60000"/>
                  </a:scheme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5" name="Group 124"/>
            <p:cNvGrpSpPr/>
            <p:nvPr/>
          </p:nvGrpSpPr>
          <p:grpSpPr>
            <a:xfrm rot="10531052">
              <a:off x="2570605" y="4240184"/>
              <a:ext cx="1965726" cy="875683"/>
              <a:chOff x="2397733" y="4477595"/>
              <a:chExt cx="1965726" cy="875683"/>
            </a:xfrm>
          </p:grpSpPr>
          <p:cxnSp>
            <p:nvCxnSpPr>
              <p:cNvPr id="126" name="Straight Connector 125"/>
              <p:cNvCxnSpPr/>
              <p:nvPr/>
            </p:nvCxnSpPr>
            <p:spPr>
              <a:xfrm rot="720000" flipH="1" flipV="1">
                <a:off x="2397733" y="4477595"/>
                <a:ext cx="1115061" cy="203826"/>
              </a:xfrm>
              <a:prstGeom prst="line">
                <a:avLst/>
              </a:prstGeom>
              <a:ln w="28575">
                <a:solidFill>
                  <a:srgbClr val="544AE8"/>
                </a:solidFill>
              </a:ln>
              <a:effectLst>
                <a:glow rad="50800">
                  <a:schemeClr val="bg1">
                    <a:alpha val="60000"/>
                  </a:scheme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" name="Straight Connector 126"/>
              <p:cNvCxnSpPr/>
              <p:nvPr/>
            </p:nvCxnSpPr>
            <p:spPr>
              <a:xfrm rot="2640000" flipH="1" flipV="1">
                <a:off x="3248398" y="5149452"/>
                <a:ext cx="1115061" cy="203826"/>
              </a:xfrm>
              <a:prstGeom prst="line">
                <a:avLst/>
              </a:prstGeom>
              <a:ln w="28575">
                <a:solidFill>
                  <a:srgbClr val="544AE8"/>
                </a:solidFill>
              </a:ln>
              <a:effectLst>
                <a:glow rad="50800">
                  <a:schemeClr val="bg1">
                    <a:alpha val="60000"/>
                  </a:scheme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30" name="Group 129"/>
          <p:cNvGrpSpPr/>
          <p:nvPr/>
        </p:nvGrpSpPr>
        <p:grpSpPr>
          <a:xfrm rot="10800000">
            <a:off x="412779" y="4500919"/>
            <a:ext cx="2151799" cy="1131480"/>
            <a:chOff x="2384532" y="4240184"/>
            <a:chExt cx="2151799" cy="1131480"/>
          </a:xfrm>
        </p:grpSpPr>
        <p:grpSp>
          <p:nvGrpSpPr>
            <p:cNvPr id="131" name="Group 130"/>
            <p:cNvGrpSpPr/>
            <p:nvPr/>
          </p:nvGrpSpPr>
          <p:grpSpPr>
            <a:xfrm>
              <a:off x="2384532" y="4491663"/>
              <a:ext cx="1965017" cy="880001"/>
              <a:chOff x="2381907" y="4474409"/>
              <a:chExt cx="1965017" cy="880001"/>
            </a:xfrm>
          </p:grpSpPr>
          <p:cxnSp>
            <p:nvCxnSpPr>
              <p:cNvPr id="135" name="Straight Connector 134"/>
              <p:cNvCxnSpPr/>
              <p:nvPr/>
            </p:nvCxnSpPr>
            <p:spPr>
              <a:xfrm rot="720000" flipH="1" flipV="1">
                <a:off x="2381907" y="4474409"/>
                <a:ext cx="1115061" cy="203826"/>
              </a:xfrm>
              <a:prstGeom prst="line">
                <a:avLst/>
              </a:prstGeom>
              <a:ln w="28575">
                <a:solidFill>
                  <a:srgbClr val="002060"/>
                </a:solidFill>
              </a:ln>
              <a:effectLst>
                <a:glow rad="50800">
                  <a:schemeClr val="tx1">
                    <a:alpha val="60000"/>
                  </a:scheme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Straight Connector 135"/>
              <p:cNvCxnSpPr/>
              <p:nvPr/>
            </p:nvCxnSpPr>
            <p:spPr>
              <a:xfrm rot="2640000" flipH="1" flipV="1">
                <a:off x="3231863" y="5150584"/>
                <a:ext cx="1115061" cy="203826"/>
              </a:xfrm>
              <a:prstGeom prst="line">
                <a:avLst/>
              </a:prstGeom>
              <a:ln w="28575">
                <a:solidFill>
                  <a:srgbClr val="002060"/>
                </a:solidFill>
              </a:ln>
              <a:effectLst>
                <a:glow rad="50800">
                  <a:schemeClr val="tx1">
                    <a:alpha val="60000"/>
                  </a:scheme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2" name="Group 131"/>
            <p:cNvGrpSpPr/>
            <p:nvPr/>
          </p:nvGrpSpPr>
          <p:grpSpPr>
            <a:xfrm rot="10531052">
              <a:off x="2570605" y="4240184"/>
              <a:ext cx="1965726" cy="875683"/>
              <a:chOff x="2397733" y="4477595"/>
              <a:chExt cx="1965726" cy="875683"/>
            </a:xfrm>
          </p:grpSpPr>
          <p:cxnSp>
            <p:nvCxnSpPr>
              <p:cNvPr id="133" name="Straight Connector 132"/>
              <p:cNvCxnSpPr/>
              <p:nvPr/>
            </p:nvCxnSpPr>
            <p:spPr>
              <a:xfrm rot="720000" flipH="1" flipV="1">
                <a:off x="2397733" y="4477595"/>
                <a:ext cx="1115061" cy="203826"/>
              </a:xfrm>
              <a:prstGeom prst="line">
                <a:avLst/>
              </a:prstGeom>
              <a:ln w="28575">
                <a:solidFill>
                  <a:srgbClr val="544AE8"/>
                </a:solidFill>
              </a:ln>
              <a:effectLst>
                <a:glow rad="50800">
                  <a:schemeClr val="bg1">
                    <a:alpha val="60000"/>
                  </a:scheme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Straight Connector 133"/>
              <p:cNvCxnSpPr/>
              <p:nvPr/>
            </p:nvCxnSpPr>
            <p:spPr>
              <a:xfrm rot="2640000" flipH="1" flipV="1">
                <a:off x="3248398" y="5149452"/>
                <a:ext cx="1115061" cy="203826"/>
              </a:xfrm>
              <a:prstGeom prst="line">
                <a:avLst/>
              </a:prstGeom>
              <a:ln w="28575">
                <a:solidFill>
                  <a:srgbClr val="544AE8"/>
                </a:solidFill>
              </a:ln>
              <a:effectLst>
                <a:glow rad="50800">
                  <a:schemeClr val="bg1">
                    <a:alpha val="60000"/>
                  </a:scheme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37" name="Freeform 136"/>
          <p:cNvSpPr/>
          <p:nvPr/>
        </p:nvSpPr>
        <p:spPr>
          <a:xfrm>
            <a:off x="1459577" y="2274848"/>
            <a:ext cx="1709038" cy="2818014"/>
          </a:xfrm>
          <a:custGeom>
            <a:avLst/>
            <a:gdLst>
              <a:gd name="connsiteX0" fmla="*/ 1587731 w 1661881"/>
              <a:gd name="connsiteY0" fmla="*/ 0 h 2818014"/>
              <a:gd name="connsiteX1" fmla="*/ 1654233 w 1661881"/>
              <a:gd name="connsiteY1" fmla="*/ 133003 h 2818014"/>
              <a:gd name="connsiteX2" fmla="*/ 1429789 w 1661881"/>
              <a:gd name="connsiteY2" fmla="*/ 748145 h 2818014"/>
              <a:gd name="connsiteX3" fmla="*/ 1205346 w 1661881"/>
              <a:gd name="connsiteY3" fmla="*/ 1330036 h 2818014"/>
              <a:gd name="connsiteX4" fmla="*/ 0 w 1661881"/>
              <a:gd name="connsiteY4" fmla="*/ 2818014 h 2818014"/>
              <a:gd name="connsiteX0" fmla="*/ 1687484 w 1709038"/>
              <a:gd name="connsiteY0" fmla="*/ 0 h 2818014"/>
              <a:gd name="connsiteX1" fmla="*/ 1654233 w 1709038"/>
              <a:gd name="connsiteY1" fmla="*/ 133003 h 2818014"/>
              <a:gd name="connsiteX2" fmla="*/ 1429789 w 1709038"/>
              <a:gd name="connsiteY2" fmla="*/ 748145 h 2818014"/>
              <a:gd name="connsiteX3" fmla="*/ 1205346 w 1709038"/>
              <a:gd name="connsiteY3" fmla="*/ 1330036 h 2818014"/>
              <a:gd name="connsiteX4" fmla="*/ 0 w 1709038"/>
              <a:gd name="connsiteY4" fmla="*/ 2818014 h 2818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09038" h="2818014">
                <a:moveTo>
                  <a:pt x="1687484" y="0"/>
                </a:moveTo>
                <a:cubicBezTo>
                  <a:pt x="1733897" y="4156"/>
                  <a:pt x="1697182" y="8312"/>
                  <a:pt x="1654233" y="133003"/>
                </a:cubicBezTo>
                <a:cubicBezTo>
                  <a:pt x="1611284" y="257694"/>
                  <a:pt x="1504603" y="548640"/>
                  <a:pt x="1429789" y="748145"/>
                </a:cubicBezTo>
                <a:cubicBezTo>
                  <a:pt x="1354975" y="947650"/>
                  <a:pt x="1443644" y="985058"/>
                  <a:pt x="1205346" y="1330036"/>
                </a:cubicBezTo>
                <a:cubicBezTo>
                  <a:pt x="967048" y="1675014"/>
                  <a:pt x="0" y="2818014"/>
                  <a:pt x="0" y="2818014"/>
                </a:cubicBezTo>
              </a:path>
            </a:pathLst>
          </a:cu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9" name="Group 138"/>
          <p:cNvGrpSpPr/>
          <p:nvPr/>
        </p:nvGrpSpPr>
        <p:grpSpPr>
          <a:xfrm>
            <a:off x="5855689" y="3062975"/>
            <a:ext cx="2886518" cy="2906938"/>
            <a:chOff x="5125836" y="1329622"/>
            <a:chExt cx="2886518" cy="2906938"/>
          </a:xfrm>
        </p:grpSpPr>
        <p:pic>
          <p:nvPicPr>
            <p:cNvPr id="140" name="Picture 13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25836" y="1329622"/>
              <a:ext cx="2886518" cy="2629939"/>
            </a:xfrm>
            <a:prstGeom prst="rect">
              <a:avLst/>
            </a:prstGeom>
          </p:spPr>
        </p:pic>
        <p:sp>
          <p:nvSpPr>
            <p:cNvPr id="141" name="TextBox 140"/>
            <p:cNvSpPr txBox="1"/>
            <p:nvPr/>
          </p:nvSpPr>
          <p:spPr>
            <a:xfrm>
              <a:off x="6175086" y="3959561"/>
              <a:ext cx="183726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i="1" dirty="0" smtClean="0">
                  <a:solidFill>
                    <a:schemeClr val="bg1"/>
                  </a:solidFill>
                  <a:latin typeface="Avenir Light" charset="0"/>
                  <a:ea typeface="Avenir Light" charset="0"/>
                  <a:cs typeface="Avenir Light" charset="0"/>
                </a:rPr>
                <a:t>Jorgensen et. al. 1996</a:t>
              </a:r>
              <a:endParaRPr lang="en-US" sz="1200" i="1" dirty="0">
                <a:solidFill>
                  <a:schemeClr val="bg1"/>
                </a:solidFill>
                <a:latin typeface="Avenir Light" charset="0"/>
                <a:ea typeface="Avenir Light" charset="0"/>
                <a:cs typeface="Avenir Light" charset="0"/>
              </a:endParaRPr>
            </a:p>
          </p:txBody>
        </p:sp>
      </p:grpSp>
      <p:sp>
        <p:nvSpPr>
          <p:cNvPr id="143" name="TextBox 142"/>
          <p:cNvSpPr txBox="1"/>
          <p:nvPr/>
        </p:nvSpPr>
        <p:spPr>
          <a:xfrm>
            <a:off x="171311" y="167579"/>
            <a:ext cx="73219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Sampling Methods / Instrumentation</a:t>
            </a:r>
            <a:endParaRPr lang="en-US" sz="24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2856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2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6" dur="2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700"/>
                            </p:stCondLst>
                            <p:childTnLst>
                              <p:par>
                                <p:cTn id="28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0" dur="2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900"/>
                            </p:stCondLst>
                            <p:childTnLst>
                              <p:par>
                                <p:cTn id="32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4" dur="2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100"/>
                            </p:stCondLst>
                            <p:childTnLst>
                              <p:par>
                                <p:cTn id="36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8" dur="2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300"/>
                            </p:stCondLst>
                            <p:childTnLst>
                              <p:par>
                                <p:cTn id="40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2" dur="2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500"/>
                            </p:stCondLst>
                            <p:childTnLst>
                              <p:par>
                                <p:cTn id="44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6" dur="2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700"/>
                            </p:stCondLst>
                            <p:childTnLst>
                              <p:par>
                                <p:cTn id="48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0" dur="2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900"/>
                            </p:stCondLst>
                            <p:childTnLst>
                              <p:par>
                                <p:cTn id="52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4" dur="2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100"/>
                            </p:stCondLst>
                            <p:childTnLst>
                              <p:par>
                                <p:cTn id="56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8" dur="2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300"/>
                            </p:stCondLst>
                            <p:childTnLst>
                              <p:par>
                                <p:cTn id="60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2" dur="2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500"/>
                            </p:stCondLst>
                            <p:childTnLst>
                              <p:par>
                                <p:cTn id="64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6" dur="2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700"/>
                            </p:stCondLst>
                            <p:childTnLst>
                              <p:par>
                                <p:cTn id="68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0" dur="2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900"/>
                            </p:stCondLst>
                            <p:childTnLst>
                              <p:par>
                                <p:cTn id="72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4" dur="2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100"/>
                            </p:stCondLst>
                            <p:childTnLst>
                              <p:par>
                                <p:cTn id="76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8" dur="2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300"/>
                            </p:stCondLst>
                            <p:childTnLst>
                              <p:par>
                                <p:cTn id="80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82" dur="2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82255" y="45605"/>
            <a:ext cx="60498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Idealized MCS Structure</a:t>
            </a:r>
            <a:endParaRPr lang="en-US" sz="28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6037729" y="179295"/>
            <a:ext cx="3118675" cy="3168869"/>
            <a:chOff x="6037729" y="107576"/>
            <a:chExt cx="3118675" cy="3168869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37729" y="107576"/>
              <a:ext cx="3007713" cy="2971800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6581237" y="3045613"/>
              <a:ext cx="257516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i="1" dirty="0" smtClean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Smith et al. 2009 (based on Houze et al. 1989)</a:t>
              </a:r>
              <a:endParaRPr lang="en-US" sz="900" i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82255" y="3784592"/>
            <a:ext cx="9080633" cy="3088796"/>
            <a:chOff x="82255" y="3784592"/>
            <a:chExt cx="9080633" cy="3088796"/>
          </a:xfrm>
        </p:grpSpPr>
        <p:sp>
          <p:nvSpPr>
            <p:cNvPr id="5" name="TextBox 4"/>
            <p:cNvSpPr txBox="1"/>
            <p:nvPr/>
          </p:nvSpPr>
          <p:spPr>
            <a:xfrm>
              <a:off x="6587721" y="6642556"/>
              <a:ext cx="257516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900" i="1" dirty="0" smtClean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Smith et al. 2009 (based on Houze et al. 1989)</a:t>
              </a:r>
              <a:endParaRPr lang="en-US" sz="900" i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82255" y="3784592"/>
              <a:ext cx="8983359" cy="2878418"/>
              <a:chOff x="82255" y="3784592"/>
              <a:chExt cx="8983359" cy="2878418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2255" y="3784592"/>
                <a:ext cx="8983359" cy="2878418"/>
              </a:xfrm>
              <a:prstGeom prst="rect">
                <a:avLst/>
              </a:prstGeom>
            </p:spPr>
          </p:pic>
          <p:sp>
            <p:nvSpPr>
              <p:cNvPr id="15" name="Rectangle 14"/>
              <p:cNvSpPr/>
              <p:nvPr/>
            </p:nvSpPr>
            <p:spPr>
              <a:xfrm>
                <a:off x="8666629" y="3832412"/>
                <a:ext cx="378813" cy="316006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41" name="TextBox 40"/>
          <p:cNvSpPr txBox="1"/>
          <p:nvPr/>
        </p:nvSpPr>
        <p:spPr>
          <a:xfrm>
            <a:off x="1110299" y="-22128"/>
            <a:ext cx="35919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Nomenclature</a:t>
            </a:r>
            <a:endParaRPr lang="en-US" sz="3200" i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-15019" y="1271072"/>
            <a:ext cx="7101619" cy="4696408"/>
            <a:chOff x="-15019" y="1271072"/>
            <a:chExt cx="7101619" cy="4696408"/>
          </a:xfrm>
        </p:grpSpPr>
        <p:grpSp>
          <p:nvGrpSpPr>
            <p:cNvPr id="46" name="Group 45"/>
            <p:cNvGrpSpPr/>
            <p:nvPr/>
          </p:nvGrpSpPr>
          <p:grpSpPr>
            <a:xfrm>
              <a:off x="-15019" y="1298549"/>
              <a:ext cx="7101619" cy="4668931"/>
              <a:chOff x="-15019" y="1298549"/>
              <a:chExt cx="7101619" cy="4668931"/>
            </a:xfrm>
          </p:grpSpPr>
          <p:cxnSp>
            <p:nvCxnSpPr>
              <p:cNvPr id="32" name="Straight Arrow Connector 31"/>
              <p:cNvCxnSpPr/>
              <p:nvPr/>
            </p:nvCxnSpPr>
            <p:spPr>
              <a:xfrm>
                <a:off x="4672584" y="1533811"/>
                <a:ext cx="2414016" cy="222153"/>
              </a:xfrm>
              <a:prstGeom prst="straightConnector1">
                <a:avLst/>
              </a:prstGeom>
              <a:ln w="38100">
                <a:solidFill>
                  <a:srgbClr val="00B0F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Arrow Connector 34"/>
              <p:cNvCxnSpPr/>
              <p:nvPr/>
            </p:nvCxnSpPr>
            <p:spPr>
              <a:xfrm>
                <a:off x="670064" y="1760214"/>
                <a:ext cx="3206385" cy="2176961"/>
              </a:xfrm>
              <a:prstGeom prst="straightConnector1">
                <a:avLst/>
              </a:prstGeom>
              <a:ln w="38100">
                <a:solidFill>
                  <a:srgbClr val="00B0F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" name="Rectangle 35"/>
              <p:cNvSpPr/>
              <p:nvPr/>
            </p:nvSpPr>
            <p:spPr>
              <a:xfrm>
                <a:off x="3729317" y="3937175"/>
                <a:ext cx="2843784" cy="2030305"/>
              </a:xfrm>
              <a:prstGeom prst="rect">
                <a:avLst/>
              </a:prstGeom>
              <a:noFill/>
              <a:ln w="3810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-15019" y="1298549"/>
                <a:ext cx="483717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 smtClean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rPr>
                  <a:t>Enhanced Stratiform Rain </a:t>
                </a:r>
                <a:r>
                  <a:rPr lang="en-US" sz="2400" b="1" dirty="0" smtClean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rPr>
                  <a:t>(ESR)</a:t>
                </a:r>
                <a:endParaRPr lang="en-US" sz="2400" b="1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</p:grpSp>
        <p:sp>
          <p:nvSpPr>
            <p:cNvPr id="24" name="Oval 23"/>
            <p:cNvSpPr/>
            <p:nvPr/>
          </p:nvSpPr>
          <p:spPr>
            <a:xfrm>
              <a:off x="3673201" y="1271072"/>
              <a:ext cx="1029003" cy="539812"/>
            </a:xfrm>
            <a:prstGeom prst="ellipse">
              <a:avLst/>
            </a:prstGeom>
            <a:no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1730478" y="1861782"/>
            <a:ext cx="5356122" cy="4105699"/>
            <a:chOff x="1730478" y="1861782"/>
            <a:chExt cx="5356122" cy="4105699"/>
          </a:xfrm>
        </p:grpSpPr>
        <p:grpSp>
          <p:nvGrpSpPr>
            <p:cNvPr id="27" name="Group 26"/>
            <p:cNvGrpSpPr/>
            <p:nvPr/>
          </p:nvGrpSpPr>
          <p:grpSpPr>
            <a:xfrm>
              <a:off x="1730478" y="1883483"/>
              <a:ext cx="5356122" cy="4083998"/>
              <a:chOff x="1730478" y="1883483"/>
              <a:chExt cx="5356122" cy="4083998"/>
            </a:xfrm>
          </p:grpSpPr>
          <p:grpSp>
            <p:nvGrpSpPr>
              <p:cNvPr id="42" name="Group 41"/>
              <p:cNvGrpSpPr/>
              <p:nvPr/>
            </p:nvGrpSpPr>
            <p:grpSpPr>
              <a:xfrm>
                <a:off x="1730478" y="1883483"/>
                <a:ext cx="5356122" cy="4083998"/>
                <a:chOff x="1730478" y="1883483"/>
                <a:chExt cx="5356122" cy="4083998"/>
              </a:xfrm>
            </p:grpSpPr>
            <p:cxnSp>
              <p:nvCxnSpPr>
                <p:cNvPr id="8" name="Straight Arrow Connector 7"/>
                <p:cNvCxnSpPr/>
                <p:nvPr/>
              </p:nvCxnSpPr>
              <p:spPr>
                <a:xfrm flipV="1">
                  <a:off x="4325740" y="2135938"/>
                  <a:ext cx="2583875" cy="268065"/>
                </a:xfrm>
                <a:prstGeom prst="straightConnector1">
                  <a:avLst/>
                </a:prstGeom>
                <a:ln w="38100"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" name="Rectangle 10"/>
                <p:cNvSpPr/>
                <p:nvPr/>
              </p:nvSpPr>
              <p:spPr>
                <a:xfrm>
                  <a:off x="6622676" y="3937176"/>
                  <a:ext cx="463924" cy="2030305"/>
                </a:xfrm>
                <a:prstGeom prst="rect">
                  <a:avLst/>
                </a:prstGeom>
                <a:noFill/>
                <a:ln w="3810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1" name="TextBox 30"/>
                <p:cNvSpPr txBox="1"/>
                <p:nvPr/>
              </p:nvSpPr>
              <p:spPr>
                <a:xfrm>
                  <a:off x="1730478" y="1883483"/>
                  <a:ext cx="3091679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400" dirty="0" smtClean="0">
                      <a:solidFill>
                        <a:schemeClr val="bg1"/>
                      </a:solidFill>
                      <a:latin typeface="Arial" charset="0"/>
                      <a:ea typeface="Arial" charset="0"/>
                      <a:cs typeface="Arial" charset="0"/>
                    </a:rPr>
                    <a:t>Transition Zone </a:t>
                  </a:r>
                  <a:r>
                    <a:rPr lang="en-US" sz="2400" b="1" dirty="0" smtClean="0">
                      <a:solidFill>
                        <a:schemeClr val="bg1"/>
                      </a:solidFill>
                      <a:latin typeface="Arial" charset="0"/>
                      <a:ea typeface="Arial" charset="0"/>
                      <a:cs typeface="Arial" charset="0"/>
                    </a:rPr>
                    <a:t>(TZ)</a:t>
                  </a:r>
                  <a:endParaRPr lang="en-US" sz="2400" b="1" dirty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endParaRPr>
                </a:p>
              </p:txBody>
            </p:sp>
          </p:grpSp>
          <p:sp>
            <p:nvSpPr>
              <p:cNvPr id="20" name="Freeform 19"/>
              <p:cNvSpPr/>
              <p:nvPr/>
            </p:nvSpPr>
            <p:spPr>
              <a:xfrm>
                <a:off x="4305568" y="2404003"/>
                <a:ext cx="2531739" cy="1468750"/>
              </a:xfrm>
              <a:custGeom>
                <a:avLst/>
                <a:gdLst>
                  <a:gd name="connsiteX0" fmla="*/ 0 w 3547260"/>
                  <a:gd name="connsiteY0" fmla="*/ 0 h 1855694"/>
                  <a:gd name="connsiteX1" fmla="*/ 394447 w 3547260"/>
                  <a:gd name="connsiteY1" fmla="*/ 977153 h 1855694"/>
                  <a:gd name="connsiteX2" fmla="*/ 869577 w 3547260"/>
                  <a:gd name="connsiteY2" fmla="*/ 1568823 h 1855694"/>
                  <a:gd name="connsiteX3" fmla="*/ 3128682 w 3547260"/>
                  <a:gd name="connsiteY3" fmla="*/ 1631576 h 1855694"/>
                  <a:gd name="connsiteX4" fmla="*/ 3541059 w 3547260"/>
                  <a:gd name="connsiteY4" fmla="*/ 1855694 h 1855694"/>
                  <a:gd name="connsiteX0" fmla="*/ 0 w 3547260"/>
                  <a:gd name="connsiteY0" fmla="*/ 0 h 1855694"/>
                  <a:gd name="connsiteX1" fmla="*/ 394447 w 3547260"/>
                  <a:gd name="connsiteY1" fmla="*/ 977153 h 1855694"/>
                  <a:gd name="connsiteX2" fmla="*/ 869577 w 3547260"/>
                  <a:gd name="connsiteY2" fmla="*/ 1568823 h 1855694"/>
                  <a:gd name="connsiteX3" fmla="*/ 3128682 w 3547260"/>
                  <a:gd name="connsiteY3" fmla="*/ 1631576 h 1855694"/>
                  <a:gd name="connsiteX4" fmla="*/ 3541059 w 3547260"/>
                  <a:gd name="connsiteY4" fmla="*/ 1855694 h 1855694"/>
                  <a:gd name="connsiteX0" fmla="*/ 0 w 3547260"/>
                  <a:gd name="connsiteY0" fmla="*/ 0 h 1855694"/>
                  <a:gd name="connsiteX1" fmla="*/ 349623 w 3547260"/>
                  <a:gd name="connsiteY1" fmla="*/ 986118 h 1855694"/>
                  <a:gd name="connsiteX2" fmla="*/ 869577 w 3547260"/>
                  <a:gd name="connsiteY2" fmla="*/ 1568823 h 1855694"/>
                  <a:gd name="connsiteX3" fmla="*/ 3128682 w 3547260"/>
                  <a:gd name="connsiteY3" fmla="*/ 1631576 h 1855694"/>
                  <a:gd name="connsiteX4" fmla="*/ 3541059 w 3547260"/>
                  <a:gd name="connsiteY4" fmla="*/ 1855694 h 1855694"/>
                  <a:gd name="connsiteX0" fmla="*/ 0 w 3547260"/>
                  <a:gd name="connsiteY0" fmla="*/ 0 h 1855694"/>
                  <a:gd name="connsiteX1" fmla="*/ 215152 w 3547260"/>
                  <a:gd name="connsiteY1" fmla="*/ 1084730 h 1855694"/>
                  <a:gd name="connsiteX2" fmla="*/ 869577 w 3547260"/>
                  <a:gd name="connsiteY2" fmla="*/ 1568823 h 1855694"/>
                  <a:gd name="connsiteX3" fmla="*/ 3128682 w 3547260"/>
                  <a:gd name="connsiteY3" fmla="*/ 1631576 h 1855694"/>
                  <a:gd name="connsiteX4" fmla="*/ 3541059 w 3547260"/>
                  <a:gd name="connsiteY4" fmla="*/ 1855694 h 1855694"/>
                  <a:gd name="connsiteX0" fmla="*/ 0 w 3547260"/>
                  <a:gd name="connsiteY0" fmla="*/ 0 h 1855694"/>
                  <a:gd name="connsiteX1" fmla="*/ 215152 w 3547260"/>
                  <a:gd name="connsiteY1" fmla="*/ 1084730 h 1855694"/>
                  <a:gd name="connsiteX2" fmla="*/ 869577 w 3547260"/>
                  <a:gd name="connsiteY2" fmla="*/ 1568823 h 1855694"/>
                  <a:gd name="connsiteX3" fmla="*/ 3128682 w 3547260"/>
                  <a:gd name="connsiteY3" fmla="*/ 1631576 h 1855694"/>
                  <a:gd name="connsiteX4" fmla="*/ 3541059 w 3547260"/>
                  <a:gd name="connsiteY4" fmla="*/ 1855694 h 1855694"/>
                  <a:gd name="connsiteX0" fmla="*/ 60347 w 3356595"/>
                  <a:gd name="connsiteY0" fmla="*/ 0 h 1873624"/>
                  <a:gd name="connsiteX1" fmla="*/ 24487 w 3356595"/>
                  <a:gd name="connsiteY1" fmla="*/ 1102660 h 1873624"/>
                  <a:gd name="connsiteX2" fmla="*/ 678912 w 3356595"/>
                  <a:gd name="connsiteY2" fmla="*/ 1586753 h 1873624"/>
                  <a:gd name="connsiteX3" fmla="*/ 2938017 w 3356595"/>
                  <a:gd name="connsiteY3" fmla="*/ 1649506 h 1873624"/>
                  <a:gd name="connsiteX4" fmla="*/ 3350394 w 3356595"/>
                  <a:gd name="connsiteY4" fmla="*/ 1873624 h 18736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56595" h="1873624">
                    <a:moveTo>
                      <a:pt x="60347" y="0"/>
                    </a:moveTo>
                    <a:cubicBezTo>
                      <a:pt x="185106" y="357841"/>
                      <a:pt x="-78607" y="838201"/>
                      <a:pt x="24487" y="1102660"/>
                    </a:cubicBezTo>
                    <a:cubicBezTo>
                      <a:pt x="127581" y="1367119"/>
                      <a:pt x="193324" y="1495612"/>
                      <a:pt x="678912" y="1586753"/>
                    </a:cubicBezTo>
                    <a:cubicBezTo>
                      <a:pt x="1164500" y="1677894"/>
                      <a:pt x="2492770" y="1601694"/>
                      <a:pt x="2938017" y="1649506"/>
                    </a:cubicBezTo>
                    <a:cubicBezTo>
                      <a:pt x="3383264" y="1697318"/>
                      <a:pt x="3366829" y="1785471"/>
                      <a:pt x="3350394" y="1873624"/>
                    </a:cubicBezTo>
                  </a:path>
                </a:pathLst>
              </a:custGeom>
              <a:ln w="381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Oval 43"/>
            <p:cNvSpPr/>
            <p:nvPr/>
          </p:nvSpPr>
          <p:spPr>
            <a:xfrm>
              <a:off x="3934583" y="1861782"/>
              <a:ext cx="738002" cy="539812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72733" y="3114338"/>
            <a:ext cx="6417714" cy="2556347"/>
            <a:chOff x="72733" y="3114338"/>
            <a:chExt cx="6417714" cy="2556347"/>
          </a:xfrm>
        </p:grpSpPr>
        <p:grpSp>
          <p:nvGrpSpPr>
            <p:cNvPr id="53" name="Group 52"/>
            <p:cNvGrpSpPr/>
            <p:nvPr/>
          </p:nvGrpSpPr>
          <p:grpSpPr>
            <a:xfrm>
              <a:off x="72733" y="3136427"/>
              <a:ext cx="6417714" cy="2534258"/>
              <a:chOff x="72733" y="3136427"/>
              <a:chExt cx="6417714" cy="2534258"/>
            </a:xfrm>
          </p:grpSpPr>
          <p:sp>
            <p:nvSpPr>
              <p:cNvPr id="47" name="TextBox 46"/>
              <p:cNvSpPr txBox="1"/>
              <p:nvPr/>
            </p:nvSpPr>
            <p:spPr>
              <a:xfrm>
                <a:off x="72733" y="3136427"/>
                <a:ext cx="283491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smtClean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rPr>
                  <a:t>Melting Layer </a:t>
                </a:r>
                <a:r>
                  <a:rPr lang="en-US" sz="2400" b="1" dirty="0" smtClean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rPr>
                  <a:t>(ML)</a:t>
                </a:r>
                <a:endParaRPr lang="en-US" sz="2400" b="1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48" name="Rectangle 47"/>
              <p:cNvSpPr/>
              <p:nvPr/>
            </p:nvSpPr>
            <p:spPr>
              <a:xfrm>
                <a:off x="3792072" y="5365353"/>
                <a:ext cx="2698375" cy="305332"/>
              </a:xfrm>
              <a:prstGeom prst="rect">
                <a:avLst/>
              </a:prstGeom>
              <a:noFill/>
              <a:ln w="3810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9" name="Straight Arrow Connector 48"/>
              <p:cNvCxnSpPr>
                <a:stCxn id="47" idx="2"/>
              </p:cNvCxnSpPr>
              <p:nvPr/>
            </p:nvCxnSpPr>
            <p:spPr>
              <a:xfrm>
                <a:off x="1490191" y="3598092"/>
                <a:ext cx="2758747" cy="1767261"/>
              </a:xfrm>
              <a:prstGeom prst="straightConnector1">
                <a:avLst/>
              </a:prstGeom>
              <a:ln w="38100">
                <a:solidFill>
                  <a:schemeClr val="accent6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0" name="Oval 49"/>
            <p:cNvSpPr/>
            <p:nvPr/>
          </p:nvSpPr>
          <p:spPr>
            <a:xfrm>
              <a:off x="2023047" y="3114338"/>
              <a:ext cx="738441" cy="539812"/>
            </a:xfrm>
            <a:prstGeom prst="ellipse">
              <a:avLst/>
            </a:prstGeom>
            <a:noFill/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B05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83643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from="(ppt_w)" to="(-ppt_w*2)" calcmode="lin" valueType="num">
                                      <p:cBhvr rctx="PPT">
                                        <p:cTn id="6" dur="250" autoRev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ppt_w*0.50)" calcmode="lin" valueType="num">
                                      <p:cBhvr>
                                        <p:cTn id="7" dur="250" decel="50000" autoRev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1+ppt_h/2)" calcmode="lin" valueType="num">
                                      <p:cBhvr>
                                        <p:cTn id="8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9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87" y="1174409"/>
            <a:ext cx="6782541" cy="55813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112" y="1174409"/>
            <a:ext cx="6667690" cy="55813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80730" y="196672"/>
            <a:ext cx="29234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6 July 2015</a:t>
            </a:r>
            <a:endParaRPr lang="en-US" sz="32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408185" y="196672"/>
            <a:ext cx="255508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Spiral 2</a:t>
            </a:r>
          </a:p>
          <a:p>
            <a:pPr algn="ctr"/>
            <a:r>
              <a:rPr lang="en-US" b="1" i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TZ in formative MCS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6597" y="1174409"/>
            <a:ext cx="3169854" cy="5581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204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dirty="0" smtClean="0">
            <a:solidFill>
              <a:schemeClr val="bg1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930</TotalTime>
  <Words>1134</Words>
  <Application>Microsoft Macintosh PowerPoint</Application>
  <PresentationFormat>On-screen Show (4:3)</PresentationFormat>
  <Paragraphs>179</Paragraphs>
  <Slides>26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Arial</vt:lpstr>
      <vt:lpstr>Avenir Light</vt:lpstr>
      <vt:lpstr>Calibri</vt:lpstr>
      <vt:lpstr>Mangal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15.0031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 Stechman</dc:creator>
  <cp:lastModifiedBy>Dan Stechman</cp:lastModifiedBy>
  <cp:revision>153</cp:revision>
  <dcterms:created xsi:type="dcterms:W3CDTF">2017-02-27T15:19:57Z</dcterms:created>
  <dcterms:modified xsi:type="dcterms:W3CDTF">2017-03-10T17:25:00Z</dcterms:modified>
</cp:coreProperties>
</file>