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58" r:id="rId5"/>
    <p:sldId id="259" r:id="rId6"/>
    <p:sldId id="260" r:id="rId7"/>
    <p:sldId id="261" r:id="rId8"/>
    <p:sldId id="264" r:id="rId9"/>
    <p:sldId id="263" r:id="rId10"/>
    <p:sldId id="265" r:id="rId11"/>
    <p:sldId id="266" r:id="rId12"/>
    <p:sldId id="284" r:id="rId13"/>
    <p:sldId id="285" r:id="rId14"/>
    <p:sldId id="286" r:id="rId15"/>
    <p:sldId id="268" r:id="rId16"/>
    <p:sldId id="267" r:id="rId17"/>
    <p:sldId id="269" r:id="rId18"/>
    <p:sldId id="270" r:id="rId19"/>
    <p:sldId id="271" r:id="rId20"/>
    <p:sldId id="287" r:id="rId21"/>
    <p:sldId id="274" r:id="rId22"/>
    <p:sldId id="272" r:id="rId23"/>
    <p:sldId id="273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6739" autoAdjust="0"/>
    <p:restoredTop sz="94660"/>
  </p:normalViewPr>
  <p:slideViewPr>
    <p:cSldViewPr>
      <p:cViewPr>
        <p:scale>
          <a:sx n="70" d="100"/>
          <a:sy n="70" d="100"/>
        </p:scale>
        <p:origin x="-1110" y="-3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173B-DAE7-415C-9CEE-967BC2698716}" type="datetimeFigureOut">
              <a:rPr lang="en-US" smtClean="0"/>
              <a:pPr/>
              <a:t>3/8/2017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D40F3-D7A9-4DAD-A07E-09B6CBAC77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46933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173B-DAE7-415C-9CEE-967BC2698716}" type="datetimeFigureOut">
              <a:rPr lang="en-US" smtClean="0"/>
              <a:pPr/>
              <a:t>3/8/2017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D40F3-D7A9-4DAD-A07E-09B6CBAC77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28997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173B-DAE7-415C-9CEE-967BC2698716}" type="datetimeFigureOut">
              <a:rPr lang="en-US" smtClean="0"/>
              <a:pPr/>
              <a:t>3/8/2017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D40F3-D7A9-4DAD-A07E-09B6CBAC77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82717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173B-DAE7-415C-9CEE-967BC2698716}" type="datetimeFigureOut">
              <a:rPr lang="en-US" smtClean="0"/>
              <a:pPr/>
              <a:t>3/8/2017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D40F3-D7A9-4DAD-A07E-09B6CBAC77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28211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173B-DAE7-415C-9CEE-967BC2698716}" type="datetimeFigureOut">
              <a:rPr lang="en-US" smtClean="0"/>
              <a:pPr/>
              <a:t>3/8/2017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D40F3-D7A9-4DAD-A07E-09B6CBAC77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82429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173B-DAE7-415C-9CEE-967BC2698716}" type="datetimeFigureOut">
              <a:rPr lang="en-US" smtClean="0"/>
              <a:pPr/>
              <a:t>3/8/2017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D40F3-D7A9-4DAD-A07E-09B6CBAC77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17335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173B-DAE7-415C-9CEE-967BC2698716}" type="datetimeFigureOut">
              <a:rPr lang="en-US" smtClean="0"/>
              <a:pPr/>
              <a:t>3/8/2017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D40F3-D7A9-4DAD-A07E-09B6CBAC77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77613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173B-DAE7-415C-9CEE-967BC2698716}" type="datetimeFigureOut">
              <a:rPr lang="en-US" smtClean="0"/>
              <a:pPr/>
              <a:t>3/8/2017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D40F3-D7A9-4DAD-A07E-09B6CBAC77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54240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173B-DAE7-415C-9CEE-967BC2698716}" type="datetimeFigureOut">
              <a:rPr lang="en-US" smtClean="0"/>
              <a:pPr/>
              <a:t>3/8/2017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D40F3-D7A9-4DAD-A07E-09B6CBAC77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34702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173B-DAE7-415C-9CEE-967BC2698716}" type="datetimeFigureOut">
              <a:rPr lang="en-US" smtClean="0"/>
              <a:pPr/>
              <a:t>3/8/2017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D40F3-D7A9-4DAD-A07E-09B6CBAC77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29844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173B-DAE7-415C-9CEE-967BC2698716}" type="datetimeFigureOut">
              <a:rPr lang="en-US" smtClean="0"/>
              <a:pPr/>
              <a:t>3/8/2017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D40F3-D7A9-4DAD-A07E-09B6CBAC77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67242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A173B-DAE7-415C-9CEE-967BC2698716}" type="datetimeFigureOut">
              <a:rPr lang="en-US" smtClean="0"/>
              <a:pPr/>
              <a:t>3/8/2017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D40F3-D7A9-4DAD-A07E-09B6CBAC77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42320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www.srh.noaa.gov/images/jan/Weather_Events/2008_04_04/Bolton/6nwBolton.png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Non–Traditional Tornado Signatures</a:t>
            </a:r>
            <a:endParaRPr lang="en-US" b="1" dirty="0">
              <a:solidFill>
                <a:schemeClr val="bg1"/>
              </a:solidFill>
              <a:effectLst>
                <a:glow rad="127000">
                  <a:schemeClr val="tx1"/>
                </a:glow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Doug Cramer</a:t>
            </a:r>
          </a:p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National Weather Service</a:t>
            </a:r>
          </a:p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Springfield Missouri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048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ixaref2.png"/>
          <p:cNvPicPr>
            <a:picLocks noChangeAspect="1"/>
          </p:cNvPicPr>
          <p:nvPr/>
        </p:nvPicPr>
        <p:blipFill rotWithShape="1">
          <a:blip r:embed="rId2" cstate="print"/>
          <a:srcRect l="16716" t="11742" r="17861" b="47065"/>
          <a:stretch/>
        </p:blipFill>
        <p:spPr>
          <a:xfrm>
            <a:off x="0" y="1269904"/>
            <a:ext cx="9144000" cy="4318192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2057400" y="3396018"/>
            <a:ext cx="838200" cy="60960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049137" y="397406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TORNADO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413341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il2.png"/>
          <p:cNvPicPr>
            <a:picLocks noChangeAspect="1"/>
          </p:cNvPicPr>
          <p:nvPr/>
        </p:nvPicPr>
        <p:blipFill>
          <a:blip r:embed="rId2" cstate="print"/>
          <a:srcRect l="11778" t="11111" b="3333"/>
          <a:stretch>
            <a:fillRect/>
          </a:stretch>
        </p:blipFill>
        <p:spPr>
          <a:xfrm>
            <a:off x="0" y="0"/>
            <a:ext cx="9144000" cy="685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779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ramer1.png"/>
          <p:cNvPicPr>
            <a:picLocks noChangeAspect="1"/>
          </p:cNvPicPr>
          <p:nvPr/>
        </p:nvPicPr>
        <p:blipFill>
          <a:blip r:embed="rId2" cstate="print"/>
          <a:srcRect l="25111" t="12222" b="3333"/>
          <a:stretch>
            <a:fillRect/>
          </a:stretch>
        </p:blipFill>
        <p:spPr>
          <a:xfrm>
            <a:off x="762000" y="0"/>
            <a:ext cx="7620000" cy="687382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295400" y="1972100"/>
            <a:ext cx="724469" cy="618699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>
            <a:outerShdw dist="127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5181600" y="1974373"/>
            <a:ext cx="724469" cy="618699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>
            <a:outerShdw dist="127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1447799" y="5486400"/>
            <a:ext cx="724469" cy="618699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>
            <a:outerShdw dist="127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5252113" y="5486399"/>
            <a:ext cx="724469" cy="618699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>
            <a:outerShdw dist="127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0805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srh.noaa.gov/images/jan/Weather_Events/2008_04_04/Bolton/6nwBolton_sm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972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0596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111" y="0"/>
            <a:ext cx="75868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77570" y="31498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EF-1 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2590800" y="838200"/>
            <a:ext cx="838202" cy="609600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  <a:effectLst>
            <a:glow rad="127000">
              <a:schemeClr val="tx1"/>
            </a:glow>
            <a:outerShdw blurRad="50800" dist="508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506932" y="3886200"/>
            <a:ext cx="907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TDS 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7115175" y="4495800"/>
            <a:ext cx="783514" cy="695980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  <a:effectLst>
            <a:glow rad="127000">
              <a:schemeClr val="tx1"/>
            </a:glow>
            <a:outerShdw blurRad="50800" dist="508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6629400" y="5067300"/>
            <a:ext cx="457200" cy="457200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7388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05998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</a:rPr>
              <a:t>Leading </a:t>
            </a:r>
            <a:r>
              <a:rPr lang="en-US" dirty="0" err="1" smtClean="0"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</a:rPr>
              <a:t>Stratiform</a:t>
            </a:r>
            <a:r>
              <a:rPr lang="en-US" dirty="0" smtClean="0"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</a:rPr>
              <a:t> </a:t>
            </a:r>
            <a:endParaRPr lang="en-US" dirty="0">
              <a:effectLst>
                <a:glow rad="127000">
                  <a:schemeClr val="bg1"/>
                </a:glow>
                <a:outerShdw blurRad="50800" dist="50800" dir="5400000" algn="ctr" rotWithShape="0">
                  <a:schemeClr val="bg1"/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3648" y="1194062"/>
            <a:ext cx="9144000" cy="5663938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-8982" y="2183642"/>
            <a:ext cx="2943251" cy="4162567"/>
          </a:xfrm>
          <a:custGeom>
            <a:avLst/>
            <a:gdLst>
              <a:gd name="connsiteX0" fmla="*/ 1237281 w 2943251"/>
              <a:gd name="connsiteY0" fmla="*/ 13648 h 4162567"/>
              <a:gd name="connsiteX1" fmla="*/ 1169042 w 2943251"/>
              <a:gd name="connsiteY1" fmla="*/ 81886 h 4162567"/>
              <a:gd name="connsiteX2" fmla="*/ 1128098 w 2943251"/>
              <a:gd name="connsiteY2" fmla="*/ 109182 h 4162567"/>
              <a:gd name="connsiteX3" fmla="*/ 1114451 w 2943251"/>
              <a:gd name="connsiteY3" fmla="*/ 150125 h 4162567"/>
              <a:gd name="connsiteX4" fmla="*/ 1046212 w 2943251"/>
              <a:gd name="connsiteY4" fmla="*/ 232012 h 4162567"/>
              <a:gd name="connsiteX5" fmla="*/ 1032564 w 2943251"/>
              <a:gd name="connsiteY5" fmla="*/ 286603 h 4162567"/>
              <a:gd name="connsiteX6" fmla="*/ 1005269 w 2943251"/>
              <a:gd name="connsiteY6" fmla="*/ 368489 h 4162567"/>
              <a:gd name="connsiteX7" fmla="*/ 1005269 w 2943251"/>
              <a:gd name="connsiteY7" fmla="*/ 709683 h 4162567"/>
              <a:gd name="connsiteX8" fmla="*/ 1032564 w 2943251"/>
              <a:gd name="connsiteY8" fmla="*/ 791570 h 4162567"/>
              <a:gd name="connsiteX9" fmla="*/ 1073507 w 2943251"/>
              <a:gd name="connsiteY9" fmla="*/ 846161 h 4162567"/>
              <a:gd name="connsiteX10" fmla="*/ 1128098 w 2943251"/>
              <a:gd name="connsiteY10" fmla="*/ 914400 h 4162567"/>
              <a:gd name="connsiteX11" fmla="*/ 1141746 w 2943251"/>
              <a:gd name="connsiteY11" fmla="*/ 955343 h 4162567"/>
              <a:gd name="connsiteX12" fmla="*/ 1278224 w 2943251"/>
              <a:gd name="connsiteY12" fmla="*/ 1050877 h 4162567"/>
              <a:gd name="connsiteX13" fmla="*/ 1360110 w 2943251"/>
              <a:gd name="connsiteY13" fmla="*/ 1078173 h 4162567"/>
              <a:gd name="connsiteX14" fmla="*/ 1441997 w 2943251"/>
              <a:gd name="connsiteY14" fmla="*/ 1050877 h 4162567"/>
              <a:gd name="connsiteX15" fmla="*/ 1469292 w 2943251"/>
              <a:gd name="connsiteY15" fmla="*/ 1009934 h 4162567"/>
              <a:gd name="connsiteX16" fmla="*/ 1564827 w 2943251"/>
              <a:gd name="connsiteY16" fmla="*/ 982639 h 4162567"/>
              <a:gd name="connsiteX17" fmla="*/ 1769543 w 2943251"/>
              <a:gd name="connsiteY17" fmla="*/ 996286 h 4162567"/>
              <a:gd name="connsiteX18" fmla="*/ 1837782 w 2943251"/>
              <a:gd name="connsiteY18" fmla="*/ 1078173 h 4162567"/>
              <a:gd name="connsiteX19" fmla="*/ 1919669 w 2943251"/>
              <a:gd name="connsiteY19" fmla="*/ 1132764 h 4162567"/>
              <a:gd name="connsiteX20" fmla="*/ 1946964 w 2943251"/>
              <a:gd name="connsiteY20" fmla="*/ 1173707 h 4162567"/>
              <a:gd name="connsiteX21" fmla="*/ 1987907 w 2943251"/>
              <a:gd name="connsiteY21" fmla="*/ 1201003 h 4162567"/>
              <a:gd name="connsiteX22" fmla="*/ 2042498 w 2943251"/>
              <a:gd name="connsiteY22" fmla="*/ 1323833 h 4162567"/>
              <a:gd name="connsiteX23" fmla="*/ 2110737 w 2943251"/>
              <a:gd name="connsiteY23" fmla="*/ 1405719 h 4162567"/>
              <a:gd name="connsiteX24" fmla="*/ 2138033 w 2943251"/>
              <a:gd name="connsiteY24" fmla="*/ 1487606 h 4162567"/>
              <a:gd name="connsiteX25" fmla="*/ 2165328 w 2943251"/>
              <a:gd name="connsiteY25" fmla="*/ 1528549 h 4162567"/>
              <a:gd name="connsiteX26" fmla="*/ 2192624 w 2943251"/>
              <a:gd name="connsiteY26" fmla="*/ 1610436 h 4162567"/>
              <a:gd name="connsiteX27" fmla="*/ 2206272 w 2943251"/>
              <a:gd name="connsiteY27" fmla="*/ 1651379 h 4162567"/>
              <a:gd name="connsiteX28" fmla="*/ 2233567 w 2943251"/>
              <a:gd name="connsiteY28" fmla="*/ 1705970 h 4162567"/>
              <a:gd name="connsiteX29" fmla="*/ 2247215 w 2943251"/>
              <a:gd name="connsiteY29" fmla="*/ 1746913 h 4162567"/>
              <a:gd name="connsiteX30" fmla="*/ 2274510 w 2943251"/>
              <a:gd name="connsiteY30" fmla="*/ 1787857 h 4162567"/>
              <a:gd name="connsiteX31" fmla="*/ 2301806 w 2943251"/>
              <a:gd name="connsiteY31" fmla="*/ 1869743 h 4162567"/>
              <a:gd name="connsiteX32" fmla="*/ 2356397 w 2943251"/>
              <a:gd name="connsiteY32" fmla="*/ 1951630 h 4162567"/>
              <a:gd name="connsiteX33" fmla="*/ 2370045 w 2943251"/>
              <a:gd name="connsiteY33" fmla="*/ 2006221 h 4162567"/>
              <a:gd name="connsiteX34" fmla="*/ 2383692 w 2943251"/>
              <a:gd name="connsiteY34" fmla="*/ 2088107 h 4162567"/>
              <a:gd name="connsiteX35" fmla="*/ 2397340 w 2943251"/>
              <a:gd name="connsiteY35" fmla="*/ 2129051 h 4162567"/>
              <a:gd name="connsiteX36" fmla="*/ 2410988 w 2943251"/>
              <a:gd name="connsiteY36" fmla="*/ 2265528 h 4162567"/>
              <a:gd name="connsiteX37" fmla="*/ 2410988 w 2943251"/>
              <a:gd name="connsiteY37" fmla="*/ 2497540 h 4162567"/>
              <a:gd name="connsiteX38" fmla="*/ 2329101 w 2943251"/>
              <a:gd name="connsiteY38" fmla="*/ 2579427 h 4162567"/>
              <a:gd name="connsiteX39" fmla="*/ 2247215 w 2943251"/>
              <a:gd name="connsiteY39" fmla="*/ 2634018 h 4162567"/>
              <a:gd name="connsiteX40" fmla="*/ 2151681 w 2943251"/>
              <a:gd name="connsiteY40" fmla="*/ 2715904 h 4162567"/>
              <a:gd name="connsiteX41" fmla="*/ 2097089 w 2943251"/>
              <a:gd name="connsiteY41" fmla="*/ 2729552 h 4162567"/>
              <a:gd name="connsiteX42" fmla="*/ 2042498 w 2943251"/>
              <a:gd name="connsiteY42" fmla="*/ 2756848 h 4162567"/>
              <a:gd name="connsiteX43" fmla="*/ 2001555 w 2943251"/>
              <a:gd name="connsiteY43" fmla="*/ 2784143 h 4162567"/>
              <a:gd name="connsiteX44" fmla="*/ 1960612 w 2943251"/>
              <a:gd name="connsiteY44" fmla="*/ 2797791 h 4162567"/>
              <a:gd name="connsiteX45" fmla="*/ 1919669 w 2943251"/>
              <a:gd name="connsiteY45" fmla="*/ 2825086 h 4162567"/>
              <a:gd name="connsiteX46" fmla="*/ 1865078 w 2943251"/>
              <a:gd name="connsiteY46" fmla="*/ 2838734 h 4162567"/>
              <a:gd name="connsiteX47" fmla="*/ 1810486 w 2943251"/>
              <a:gd name="connsiteY47" fmla="*/ 2866030 h 4162567"/>
              <a:gd name="connsiteX48" fmla="*/ 1728600 w 2943251"/>
              <a:gd name="connsiteY48" fmla="*/ 2893325 h 4162567"/>
              <a:gd name="connsiteX49" fmla="*/ 1687657 w 2943251"/>
              <a:gd name="connsiteY49" fmla="*/ 2906973 h 4162567"/>
              <a:gd name="connsiteX50" fmla="*/ 1646713 w 2943251"/>
              <a:gd name="connsiteY50" fmla="*/ 2920621 h 4162567"/>
              <a:gd name="connsiteX51" fmla="*/ 1605770 w 2943251"/>
              <a:gd name="connsiteY51" fmla="*/ 2947916 h 4162567"/>
              <a:gd name="connsiteX52" fmla="*/ 1510236 w 2943251"/>
              <a:gd name="connsiteY52" fmla="*/ 2975212 h 4162567"/>
              <a:gd name="connsiteX53" fmla="*/ 1373758 w 2943251"/>
              <a:gd name="connsiteY53" fmla="*/ 3002507 h 4162567"/>
              <a:gd name="connsiteX54" fmla="*/ 1278224 w 2943251"/>
              <a:gd name="connsiteY54" fmla="*/ 3029803 h 4162567"/>
              <a:gd name="connsiteX55" fmla="*/ 1237281 w 2943251"/>
              <a:gd name="connsiteY55" fmla="*/ 3043451 h 4162567"/>
              <a:gd name="connsiteX56" fmla="*/ 1182689 w 2943251"/>
              <a:gd name="connsiteY56" fmla="*/ 3057098 h 4162567"/>
              <a:gd name="connsiteX57" fmla="*/ 1100803 w 2943251"/>
              <a:gd name="connsiteY57" fmla="*/ 3084394 h 4162567"/>
              <a:gd name="connsiteX58" fmla="*/ 923382 w 2943251"/>
              <a:gd name="connsiteY58" fmla="*/ 3111689 h 4162567"/>
              <a:gd name="connsiteX59" fmla="*/ 855143 w 2943251"/>
              <a:gd name="connsiteY59" fmla="*/ 3125337 h 4162567"/>
              <a:gd name="connsiteX60" fmla="*/ 664075 w 2943251"/>
              <a:gd name="connsiteY60" fmla="*/ 3152633 h 4162567"/>
              <a:gd name="connsiteX61" fmla="*/ 609483 w 2943251"/>
              <a:gd name="connsiteY61" fmla="*/ 3166280 h 4162567"/>
              <a:gd name="connsiteX62" fmla="*/ 568540 w 2943251"/>
              <a:gd name="connsiteY62" fmla="*/ 3179928 h 4162567"/>
              <a:gd name="connsiteX63" fmla="*/ 391119 w 2943251"/>
              <a:gd name="connsiteY63" fmla="*/ 3207224 h 4162567"/>
              <a:gd name="connsiteX64" fmla="*/ 350176 w 2943251"/>
              <a:gd name="connsiteY64" fmla="*/ 3220871 h 4162567"/>
              <a:gd name="connsiteX65" fmla="*/ 159107 w 2943251"/>
              <a:gd name="connsiteY65" fmla="*/ 3248167 h 4162567"/>
              <a:gd name="connsiteX66" fmla="*/ 77221 w 2943251"/>
              <a:gd name="connsiteY66" fmla="*/ 3275462 h 4162567"/>
              <a:gd name="connsiteX67" fmla="*/ 36278 w 2943251"/>
              <a:gd name="connsiteY67" fmla="*/ 3753134 h 4162567"/>
              <a:gd name="connsiteX68" fmla="*/ 49925 w 2943251"/>
              <a:gd name="connsiteY68" fmla="*/ 3794077 h 4162567"/>
              <a:gd name="connsiteX69" fmla="*/ 63573 w 2943251"/>
              <a:gd name="connsiteY69" fmla="*/ 3862316 h 4162567"/>
              <a:gd name="connsiteX70" fmla="*/ 90869 w 2943251"/>
              <a:gd name="connsiteY70" fmla="*/ 3944203 h 4162567"/>
              <a:gd name="connsiteX71" fmla="*/ 131812 w 2943251"/>
              <a:gd name="connsiteY71" fmla="*/ 4094328 h 4162567"/>
              <a:gd name="connsiteX72" fmla="*/ 213698 w 2943251"/>
              <a:gd name="connsiteY72" fmla="*/ 4162567 h 4162567"/>
              <a:gd name="connsiteX73" fmla="*/ 677722 w 2943251"/>
              <a:gd name="connsiteY73" fmla="*/ 4148919 h 4162567"/>
              <a:gd name="connsiteX74" fmla="*/ 855143 w 2943251"/>
              <a:gd name="connsiteY74" fmla="*/ 4121624 h 4162567"/>
              <a:gd name="connsiteX75" fmla="*/ 909734 w 2943251"/>
              <a:gd name="connsiteY75" fmla="*/ 4107976 h 4162567"/>
              <a:gd name="connsiteX76" fmla="*/ 1114451 w 2943251"/>
              <a:gd name="connsiteY76" fmla="*/ 4094328 h 4162567"/>
              <a:gd name="connsiteX77" fmla="*/ 1264576 w 2943251"/>
              <a:gd name="connsiteY77" fmla="*/ 4067033 h 4162567"/>
              <a:gd name="connsiteX78" fmla="*/ 1305519 w 2943251"/>
              <a:gd name="connsiteY78" fmla="*/ 4053385 h 4162567"/>
              <a:gd name="connsiteX79" fmla="*/ 1428349 w 2943251"/>
              <a:gd name="connsiteY79" fmla="*/ 4026089 h 4162567"/>
              <a:gd name="connsiteX80" fmla="*/ 1469292 w 2943251"/>
              <a:gd name="connsiteY80" fmla="*/ 4012442 h 4162567"/>
              <a:gd name="connsiteX81" fmla="*/ 1592122 w 2943251"/>
              <a:gd name="connsiteY81" fmla="*/ 3985146 h 4162567"/>
              <a:gd name="connsiteX82" fmla="*/ 1687657 w 2943251"/>
              <a:gd name="connsiteY82" fmla="*/ 3957851 h 4162567"/>
              <a:gd name="connsiteX83" fmla="*/ 1796839 w 2943251"/>
              <a:gd name="connsiteY83" fmla="*/ 3930555 h 4162567"/>
              <a:gd name="connsiteX84" fmla="*/ 1851430 w 2943251"/>
              <a:gd name="connsiteY84" fmla="*/ 3916907 h 4162567"/>
              <a:gd name="connsiteX85" fmla="*/ 1933316 w 2943251"/>
              <a:gd name="connsiteY85" fmla="*/ 3889612 h 4162567"/>
              <a:gd name="connsiteX86" fmla="*/ 1974260 w 2943251"/>
              <a:gd name="connsiteY86" fmla="*/ 3875964 h 4162567"/>
              <a:gd name="connsiteX87" fmla="*/ 2083442 w 2943251"/>
              <a:gd name="connsiteY87" fmla="*/ 3780430 h 4162567"/>
              <a:gd name="connsiteX88" fmla="*/ 2124385 w 2943251"/>
              <a:gd name="connsiteY88" fmla="*/ 3739486 h 4162567"/>
              <a:gd name="connsiteX89" fmla="*/ 2165328 w 2943251"/>
              <a:gd name="connsiteY89" fmla="*/ 3712191 h 4162567"/>
              <a:gd name="connsiteX90" fmla="*/ 2206272 w 2943251"/>
              <a:gd name="connsiteY90" fmla="*/ 3657600 h 4162567"/>
              <a:gd name="connsiteX91" fmla="*/ 2247215 w 2943251"/>
              <a:gd name="connsiteY91" fmla="*/ 3616657 h 4162567"/>
              <a:gd name="connsiteX92" fmla="*/ 2301806 w 2943251"/>
              <a:gd name="connsiteY92" fmla="*/ 3521122 h 4162567"/>
              <a:gd name="connsiteX93" fmla="*/ 2315454 w 2943251"/>
              <a:gd name="connsiteY93" fmla="*/ 3480179 h 4162567"/>
              <a:gd name="connsiteX94" fmla="*/ 2383692 w 2943251"/>
              <a:gd name="connsiteY94" fmla="*/ 3398292 h 4162567"/>
              <a:gd name="connsiteX95" fmla="*/ 2479227 w 2943251"/>
              <a:gd name="connsiteY95" fmla="*/ 3275462 h 4162567"/>
              <a:gd name="connsiteX96" fmla="*/ 2492875 w 2943251"/>
              <a:gd name="connsiteY96" fmla="*/ 3234519 h 4162567"/>
              <a:gd name="connsiteX97" fmla="*/ 2547466 w 2943251"/>
              <a:gd name="connsiteY97" fmla="*/ 3152633 h 4162567"/>
              <a:gd name="connsiteX98" fmla="*/ 2574761 w 2943251"/>
              <a:gd name="connsiteY98" fmla="*/ 3111689 h 4162567"/>
              <a:gd name="connsiteX99" fmla="*/ 2615704 w 2943251"/>
              <a:gd name="connsiteY99" fmla="*/ 3070746 h 4162567"/>
              <a:gd name="connsiteX100" fmla="*/ 2629352 w 2943251"/>
              <a:gd name="connsiteY100" fmla="*/ 3016155 h 4162567"/>
              <a:gd name="connsiteX101" fmla="*/ 2683943 w 2943251"/>
              <a:gd name="connsiteY101" fmla="*/ 2934268 h 4162567"/>
              <a:gd name="connsiteX102" fmla="*/ 2738534 w 2943251"/>
              <a:gd name="connsiteY102" fmla="*/ 2838734 h 4162567"/>
              <a:gd name="connsiteX103" fmla="*/ 2779478 w 2943251"/>
              <a:gd name="connsiteY103" fmla="*/ 2756848 h 4162567"/>
              <a:gd name="connsiteX104" fmla="*/ 2793125 w 2943251"/>
              <a:gd name="connsiteY104" fmla="*/ 2661313 h 4162567"/>
              <a:gd name="connsiteX105" fmla="*/ 2806773 w 2943251"/>
              <a:gd name="connsiteY105" fmla="*/ 2620370 h 4162567"/>
              <a:gd name="connsiteX106" fmla="*/ 2834069 w 2943251"/>
              <a:gd name="connsiteY106" fmla="*/ 2511188 h 4162567"/>
              <a:gd name="connsiteX107" fmla="*/ 2861364 w 2943251"/>
              <a:gd name="connsiteY107" fmla="*/ 2347415 h 4162567"/>
              <a:gd name="connsiteX108" fmla="*/ 2875012 w 2943251"/>
              <a:gd name="connsiteY108" fmla="*/ 2306471 h 4162567"/>
              <a:gd name="connsiteX109" fmla="*/ 2902307 w 2943251"/>
              <a:gd name="connsiteY109" fmla="*/ 2129051 h 4162567"/>
              <a:gd name="connsiteX110" fmla="*/ 2915955 w 2943251"/>
              <a:gd name="connsiteY110" fmla="*/ 2088107 h 4162567"/>
              <a:gd name="connsiteX111" fmla="*/ 2943251 w 2943251"/>
              <a:gd name="connsiteY111" fmla="*/ 1992573 h 4162567"/>
              <a:gd name="connsiteX112" fmla="*/ 2929603 w 2943251"/>
              <a:gd name="connsiteY112" fmla="*/ 1610436 h 4162567"/>
              <a:gd name="connsiteX113" fmla="*/ 2915955 w 2943251"/>
              <a:gd name="connsiteY113" fmla="*/ 1542197 h 4162567"/>
              <a:gd name="connsiteX114" fmla="*/ 2902307 w 2943251"/>
              <a:gd name="connsiteY114" fmla="*/ 1433015 h 4162567"/>
              <a:gd name="connsiteX115" fmla="*/ 2820421 w 2943251"/>
              <a:gd name="connsiteY115" fmla="*/ 1269242 h 4162567"/>
              <a:gd name="connsiteX116" fmla="*/ 2779478 w 2943251"/>
              <a:gd name="connsiteY116" fmla="*/ 1187355 h 4162567"/>
              <a:gd name="connsiteX117" fmla="*/ 2724886 w 2943251"/>
              <a:gd name="connsiteY117" fmla="*/ 1105468 h 4162567"/>
              <a:gd name="connsiteX118" fmla="*/ 2711239 w 2943251"/>
              <a:gd name="connsiteY118" fmla="*/ 1064525 h 4162567"/>
              <a:gd name="connsiteX119" fmla="*/ 2629352 w 2943251"/>
              <a:gd name="connsiteY119" fmla="*/ 1009934 h 4162567"/>
              <a:gd name="connsiteX120" fmla="*/ 2602057 w 2943251"/>
              <a:gd name="connsiteY120" fmla="*/ 968991 h 4162567"/>
              <a:gd name="connsiteX121" fmla="*/ 2520170 w 2943251"/>
              <a:gd name="connsiteY121" fmla="*/ 900752 h 4162567"/>
              <a:gd name="connsiteX122" fmla="*/ 2465579 w 2943251"/>
              <a:gd name="connsiteY122" fmla="*/ 818865 h 4162567"/>
              <a:gd name="connsiteX123" fmla="*/ 2424636 w 2943251"/>
              <a:gd name="connsiteY123" fmla="*/ 791570 h 4162567"/>
              <a:gd name="connsiteX124" fmla="*/ 2342749 w 2943251"/>
              <a:gd name="connsiteY124" fmla="*/ 723331 h 4162567"/>
              <a:gd name="connsiteX125" fmla="*/ 2301806 w 2943251"/>
              <a:gd name="connsiteY125" fmla="*/ 709683 h 4162567"/>
              <a:gd name="connsiteX126" fmla="*/ 2219919 w 2943251"/>
              <a:gd name="connsiteY126" fmla="*/ 655092 h 4162567"/>
              <a:gd name="connsiteX127" fmla="*/ 2178976 w 2943251"/>
              <a:gd name="connsiteY127" fmla="*/ 627797 h 4162567"/>
              <a:gd name="connsiteX128" fmla="*/ 2151681 w 2943251"/>
              <a:gd name="connsiteY128" fmla="*/ 586854 h 4162567"/>
              <a:gd name="connsiteX129" fmla="*/ 2069794 w 2943251"/>
              <a:gd name="connsiteY129" fmla="*/ 532262 h 4162567"/>
              <a:gd name="connsiteX130" fmla="*/ 2028851 w 2943251"/>
              <a:gd name="connsiteY130" fmla="*/ 477671 h 4162567"/>
              <a:gd name="connsiteX131" fmla="*/ 1987907 w 2943251"/>
              <a:gd name="connsiteY131" fmla="*/ 436728 h 4162567"/>
              <a:gd name="connsiteX132" fmla="*/ 1919669 w 2943251"/>
              <a:gd name="connsiteY132" fmla="*/ 368489 h 4162567"/>
              <a:gd name="connsiteX133" fmla="*/ 1865078 w 2943251"/>
              <a:gd name="connsiteY133" fmla="*/ 300251 h 4162567"/>
              <a:gd name="connsiteX134" fmla="*/ 1783191 w 2943251"/>
              <a:gd name="connsiteY134" fmla="*/ 218364 h 4162567"/>
              <a:gd name="connsiteX135" fmla="*/ 1701304 w 2943251"/>
              <a:gd name="connsiteY135" fmla="*/ 163773 h 4162567"/>
              <a:gd name="connsiteX136" fmla="*/ 1660361 w 2943251"/>
              <a:gd name="connsiteY136" fmla="*/ 136477 h 4162567"/>
              <a:gd name="connsiteX137" fmla="*/ 1578475 w 2943251"/>
              <a:gd name="connsiteY137" fmla="*/ 68239 h 4162567"/>
              <a:gd name="connsiteX138" fmla="*/ 1537531 w 2943251"/>
              <a:gd name="connsiteY138" fmla="*/ 54591 h 4162567"/>
              <a:gd name="connsiteX139" fmla="*/ 1496588 w 2943251"/>
              <a:gd name="connsiteY139" fmla="*/ 27295 h 4162567"/>
              <a:gd name="connsiteX140" fmla="*/ 1414701 w 2943251"/>
              <a:gd name="connsiteY140" fmla="*/ 0 h 4162567"/>
              <a:gd name="connsiteX141" fmla="*/ 1237281 w 2943251"/>
              <a:gd name="connsiteY141" fmla="*/ 13648 h 4162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2943251" h="4162567">
                <a:moveTo>
                  <a:pt x="1237281" y="13648"/>
                </a:moveTo>
                <a:cubicBezTo>
                  <a:pt x="1214535" y="36394"/>
                  <a:pt x="1193251" y="60703"/>
                  <a:pt x="1169042" y="81886"/>
                </a:cubicBezTo>
                <a:cubicBezTo>
                  <a:pt x="1156698" y="92687"/>
                  <a:pt x="1138345" y="96374"/>
                  <a:pt x="1128098" y="109182"/>
                </a:cubicBezTo>
                <a:cubicBezTo>
                  <a:pt x="1119111" y="120415"/>
                  <a:pt x="1120885" y="137258"/>
                  <a:pt x="1114451" y="150125"/>
                </a:cubicBezTo>
                <a:cubicBezTo>
                  <a:pt x="1095452" y="188124"/>
                  <a:pt x="1076392" y="201831"/>
                  <a:pt x="1046212" y="232012"/>
                </a:cubicBezTo>
                <a:cubicBezTo>
                  <a:pt x="1041663" y="250209"/>
                  <a:pt x="1037954" y="268637"/>
                  <a:pt x="1032564" y="286603"/>
                </a:cubicBezTo>
                <a:cubicBezTo>
                  <a:pt x="1024297" y="314161"/>
                  <a:pt x="1005269" y="368489"/>
                  <a:pt x="1005269" y="368489"/>
                </a:cubicBezTo>
                <a:cubicBezTo>
                  <a:pt x="984058" y="516966"/>
                  <a:pt x="979549" y="503920"/>
                  <a:pt x="1005269" y="709683"/>
                </a:cubicBezTo>
                <a:cubicBezTo>
                  <a:pt x="1008838" y="738233"/>
                  <a:pt x="1015301" y="768552"/>
                  <a:pt x="1032564" y="791570"/>
                </a:cubicBezTo>
                <a:lnTo>
                  <a:pt x="1073507" y="846161"/>
                </a:lnTo>
                <a:cubicBezTo>
                  <a:pt x="1107812" y="949072"/>
                  <a:pt x="1057547" y="826211"/>
                  <a:pt x="1128098" y="914400"/>
                </a:cubicBezTo>
                <a:cubicBezTo>
                  <a:pt x="1137085" y="925634"/>
                  <a:pt x="1132536" y="944291"/>
                  <a:pt x="1141746" y="955343"/>
                </a:cubicBezTo>
                <a:cubicBezTo>
                  <a:pt x="1153724" y="969717"/>
                  <a:pt x="1276719" y="1050375"/>
                  <a:pt x="1278224" y="1050877"/>
                </a:cubicBezTo>
                <a:lnTo>
                  <a:pt x="1360110" y="1078173"/>
                </a:lnTo>
                <a:cubicBezTo>
                  <a:pt x="1387406" y="1069074"/>
                  <a:pt x="1426037" y="1074817"/>
                  <a:pt x="1441997" y="1050877"/>
                </a:cubicBezTo>
                <a:cubicBezTo>
                  <a:pt x="1451095" y="1037229"/>
                  <a:pt x="1456484" y="1020180"/>
                  <a:pt x="1469292" y="1009934"/>
                </a:cubicBezTo>
                <a:cubicBezTo>
                  <a:pt x="1478193" y="1002813"/>
                  <a:pt x="1561258" y="983531"/>
                  <a:pt x="1564827" y="982639"/>
                </a:cubicBezTo>
                <a:cubicBezTo>
                  <a:pt x="1633066" y="987188"/>
                  <a:pt x="1702781" y="981450"/>
                  <a:pt x="1769543" y="996286"/>
                </a:cubicBezTo>
                <a:cubicBezTo>
                  <a:pt x="1802293" y="1003564"/>
                  <a:pt x="1816599" y="1059638"/>
                  <a:pt x="1837782" y="1078173"/>
                </a:cubicBezTo>
                <a:cubicBezTo>
                  <a:pt x="1862471" y="1099775"/>
                  <a:pt x="1919669" y="1132764"/>
                  <a:pt x="1919669" y="1132764"/>
                </a:cubicBezTo>
                <a:cubicBezTo>
                  <a:pt x="1928767" y="1146412"/>
                  <a:pt x="1935366" y="1162109"/>
                  <a:pt x="1946964" y="1173707"/>
                </a:cubicBezTo>
                <a:cubicBezTo>
                  <a:pt x="1958562" y="1185305"/>
                  <a:pt x="1979214" y="1187094"/>
                  <a:pt x="1987907" y="1201003"/>
                </a:cubicBezTo>
                <a:cubicBezTo>
                  <a:pt x="2077163" y="1343811"/>
                  <a:pt x="1966878" y="1233089"/>
                  <a:pt x="2042498" y="1323833"/>
                </a:cubicBezTo>
                <a:cubicBezTo>
                  <a:pt x="2073110" y="1360568"/>
                  <a:pt x="2091373" y="1362149"/>
                  <a:pt x="2110737" y="1405719"/>
                </a:cubicBezTo>
                <a:cubicBezTo>
                  <a:pt x="2122422" y="1432011"/>
                  <a:pt x="2122073" y="1463666"/>
                  <a:pt x="2138033" y="1487606"/>
                </a:cubicBezTo>
                <a:cubicBezTo>
                  <a:pt x="2147131" y="1501254"/>
                  <a:pt x="2158666" y="1513560"/>
                  <a:pt x="2165328" y="1528549"/>
                </a:cubicBezTo>
                <a:cubicBezTo>
                  <a:pt x="2177013" y="1554841"/>
                  <a:pt x="2183525" y="1583140"/>
                  <a:pt x="2192624" y="1610436"/>
                </a:cubicBezTo>
                <a:cubicBezTo>
                  <a:pt x="2197173" y="1624084"/>
                  <a:pt x="2199839" y="1638512"/>
                  <a:pt x="2206272" y="1651379"/>
                </a:cubicBezTo>
                <a:cubicBezTo>
                  <a:pt x="2215370" y="1669576"/>
                  <a:pt x="2225553" y="1687270"/>
                  <a:pt x="2233567" y="1705970"/>
                </a:cubicBezTo>
                <a:cubicBezTo>
                  <a:pt x="2239234" y="1719193"/>
                  <a:pt x="2240781" y="1734046"/>
                  <a:pt x="2247215" y="1746913"/>
                </a:cubicBezTo>
                <a:cubicBezTo>
                  <a:pt x="2254550" y="1761584"/>
                  <a:pt x="2267848" y="1772868"/>
                  <a:pt x="2274510" y="1787857"/>
                </a:cubicBezTo>
                <a:cubicBezTo>
                  <a:pt x="2286195" y="1814149"/>
                  <a:pt x="2285846" y="1845803"/>
                  <a:pt x="2301806" y="1869743"/>
                </a:cubicBezTo>
                <a:lnTo>
                  <a:pt x="2356397" y="1951630"/>
                </a:lnTo>
                <a:cubicBezTo>
                  <a:pt x="2360946" y="1969827"/>
                  <a:pt x="2366366" y="1987828"/>
                  <a:pt x="2370045" y="2006221"/>
                </a:cubicBezTo>
                <a:cubicBezTo>
                  <a:pt x="2375472" y="2033355"/>
                  <a:pt x="2377689" y="2061094"/>
                  <a:pt x="2383692" y="2088107"/>
                </a:cubicBezTo>
                <a:cubicBezTo>
                  <a:pt x="2386813" y="2102151"/>
                  <a:pt x="2392791" y="2115403"/>
                  <a:pt x="2397340" y="2129051"/>
                </a:cubicBezTo>
                <a:cubicBezTo>
                  <a:pt x="2401889" y="2174543"/>
                  <a:pt x="2405317" y="2220162"/>
                  <a:pt x="2410988" y="2265528"/>
                </a:cubicBezTo>
                <a:cubicBezTo>
                  <a:pt x="2421384" y="2348691"/>
                  <a:pt x="2448047" y="2407539"/>
                  <a:pt x="2410988" y="2497540"/>
                </a:cubicBezTo>
                <a:cubicBezTo>
                  <a:pt x="2396290" y="2533234"/>
                  <a:pt x="2356397" y="2552131"/>
                  <a:pt x="2329101" y="2579427"/>
                </a:cubicBezTo>
                <a:cubicBezTo>
                  <a:pt x="2277986" y="2630542"/>
                  <a:pt x="2306468" y="2614266"/>
                  <a:pt x="2247215" y="2634018"/>
                </a:cubicBezTo>
                <a:cubicBezTo>
                  <a:pt x="2221788" y="2659445"/>
                  <a:pt x="2188056" y="2700315"/>
                  <a:pt x="2151681" y="2715904"/>
                </a:cubicBezTo>
                <a:cubicBezTo>
                  <a:pt x="2134440" y="2723293"/>
                  <a:pt x="2115286" y="2725003"/>
                  <a:pt x="2097089" y="2729552"/>
                </a:cubicBezTo>
                <a:cubicBezTo>
                  <a:pt x="2078892" y="2738651"/>
                  <a:pt x="2060162" y="2746754"/>
                  <a:pt x="2042498" y="2756848"/>
                </a:cubicBezTo>
                <a:cubicBezTo>
                  <a:pt x="2028257" y="2764986"/>
                  <a:pt x="2016226" y="2776808"/>
                  <a:pt x="2001555" y="2784143"/>
                </a:cubicBezTo>
                <a:cubicBezTo>
                  <a:pt x="1988688" y="2790577"/>
                  <a:pt x="1973479" y="2791357"/>
                  <a:pt x="1960612" y="2797791"/>
                </a:cubicBezTo>
                <a:cubicBezTo>
                  <a:pt x="1945941" y="2805126"/>
                  <a:pt x="1934745" y="2818625"/>
                  <a:pt x="1919669" y="2825086"/>
                </a:cubicBezTo>
                <a:cubicBezTo>
                  <a:pt x="1902429" y="2832475"/>
                  <a:pt x="1882641" y="2832148"/>
                  <a:pt x="1865078" y="2838734"/>
                </a:cubicBezTo>
                <a:cubicBezTo>
                  <a:pt x="1846028" y="2845878"/>
                  <a:pt x="1829376" y="2858474"/>
                  <a:pt x="1810486" y="2866030"/>
                </a:cubicBezTo>
                <a:cubicBezTo>
                  <a:pt x="1783772" y="2876716"/>
                  <a:pt x="1755895" y="2884227"/>
                  <a:pt x="1728600" y="2893325"/>
                </a:cubicBezTo>
                <a:lnTo>
                  <a:pt x="1687657" y="2906973"/>
                </a:lnTo>
                <a:cubicBezTo>
                  <a:pt x="1674009" y="2911522"/>
                  <a:pt x="1658683" y="2912641"/>
                  <a:pt x="1646713" y="2920621"/>
                </a:cubicBezTo>
                <a:cubicBezTo>
                  <a:pt x="1633065" y="2929719"/>
                  <a:pt x="1620441" y="2940581"/>
                  <a:pt x="1605770" y="2947916"/>
                </a:cubicBezTo>
                <a:cubicBezTo>
                  <a:pt x="1587867" y="2956868"/>
                  <a:pt x="1525542" y="2971932"/>
                  <a:pt x="1510236" y="2975212"/>
                </a:cubicBezTo>
                <a:cubicBezTo>
                  <a:pt x="1464872" y="2984933"/>
                  <a:pt x="1417771" y="2987836"/>
                  <a:pt x="1373758" y="3002507"/>
                </a:cubicBezTo>
                <a:cubicBezTo>
                  <a:pt x="1275591" y="3035230"/>
                  <a:pt x="1398182" y="2995529"/>
                  <a:pt x="1278224" y="3029803"/>
                </a:cubicBezTo>
                <a:cubicBezTo>
                  <a:pt x="1264392" y="3033755"/>
                  <a:pt x="1251113" y="3039499"/>
                  <a:pt x="1237281" y="3043451"/>
                </a:cubicBezTo>
                <a:cubicBezTo>
                  <a:pt x="1219245" y="3048604"/>
                  <a:pt x="1200655" y="3051708"/>
                  <a:pt x="1182689" y="3057098"/>
                </a:cubicBezTo>
                <a:cubicBezTo>
                  <a:pt x="1155131" y="3065365"/>
                  <a:pt x="1129286" y="3080325"/>
                  <a:pt x="1100803" y="3084394"/>
                </a:cubicBezTo>
                <a:cubicBezTo>
                  <a:pt x="1029268" y="3094614"/>
                  <a:pt x="992789" y="3099070"/>
                  <a:pt x="923382" y="3111689"/>
                </a:cubicBezTo>
                <a:cubicBezTo>
                  <a:pt x="900559" y="3115838"/>
                  <a:pt x="878070" y="3121810"/>
                  <a:pt x="855143" y="3125337"/>
                </a:cubicBezTo>
                <a:cubicBezTo>
                  <a:pt x="746095" y="3142114"/>
                  <a:pt x="761322" y="3133184"/>
                  <a:pt x="664075" y="3152633"/>
                </a:cubicBezTo>
                <a:cubicBezTo>
                  <a:pt x="645682" y="3156312"/>
                  <a:pt x="627519" y="3161127"/>
                  <a:pt x="609483" y="3166280"/>
                </a:cubicBezTo>
                <a:cubicBezTo>
                  <a:pt x="595651" y="3170232"/>
                  <a:pt x="582583" y="3176807"/>
                  <a:pt x="568540" y="3179928"/>
                </a:cubicBezTo>
                <a:cubicBezTo>
                  <a:pt x="534453" y="3187503"/>
                  <a:pt x="421595" y="3202870"/>
                  <a:pt x="391119" y="3207224"/>
                </a:cubicBezTo>
                <a:cubicBezTo>
                  <a:pt x="377471" y="3211773"/>
                  <a:pt x="364366" y="3218506"/>
                  <a:pt x="350176" y="3220871"/>
                </a:cubicBezTo>
                <a:cubicBezTo>
                  <a:pt x="260164" y="3235873"/>
                  <a:pt x="236280" y="3227120"/>
                  <a:pt x="159107" y="3248167"/>
                </a:cubicBezTo>
                <a:cubicBezTo>
                  <a:pt x="131349" y="3255737"/>
                  <a:pt x="77221" y="3275462"/>
                  <a:pt x="77221" y="3275462"/>
                </a:cubicBezTo>
                <a:cubicBezTo>
                  <a:pt x="-47866" y="3463093"/>
                  <a:pt x="10522" y="3341030"/>
                  <a:pt x="36278" y="3753134"/>
                </a:cubicBezTo>
                <a:cubicBezTo>
                  <a:pt x="37175" y="3767492"/>
                  <a:pt x="46436" y="3780121"/>
                  <a:pt x="49925" y="3794077"/>
                </a:cubicBezTo>
                <a:cubicBezTo>
                  <a:pt x="55551" y="3816581"/>
                  <a:pt x="57469" y="3839937"/>
                  <a:pt x="63573" y="3862316"/>
                </a:cubicBezTo>
                <a:cubicBezTo>
                  <a:pt x="71144" y="3890074"/>
                  <a:pt x="90869" y="3944203"/>
                  <a:pt x="90869" y="3944203"/>
                </a:cubicBezTo>
                <a:cubicBezTo>
                  <a:pt x="99863" y="3998172"/>
                  <a:pt x="101923" y="4046507"/>
                  <a:pt x="131812" y="4094328"/>
                </a:cubicBezTo>
                <a:cubicBezTo>
                  <a:pt x="150576" y="4124351"/>
                  <a:pt x="185401" y="4143702"/>
                  <a:pt x="213698" y="4162567"/>
                </a:cubicBezTo>
                <a:lnTo>
                  <a:pt x="677722" y="4148919"/>
                </a:lnTo>
                <a:cubicBezTo>
                  <a:pt x="730353" y="4146413"/>
                  <a:pt x="801262" y="4133597"/>
                  <a:pt x="855143" y="4121624"/>
                </a:cubicBezTo>
                <a:cubicBezTo>
                  <a:pt x="873453" y="4117555"/>
                  <a:pt x="891080" y="4109940"/>
                  <a:pt x="909734" y="4107976"/>
                </a:cubicBezTo>
                <a:cubicBezTo>
                  <a:pt x="977749" y="4100816"/>
                  <a:pt x="1046212" y="4098877"/>
                  <a:pt x="1114451" y="4094328"/>
                </a:cubicBezTo>
                <a:cubicBezTo>
                  <a:pt x="1150937" y="4088247"/>
                  <a:pt x="1226441" y="4076567"/>
                  <a:pt x="1264576" y="4067033"/>
                </a:cubicBezTo>
                <a:cubicBezTo>
                  <a:pt x="1278532" y="4063544"/>
                  <a:pt x="1291563" y="4056874"/>
                  <a:pt x="1305519" y="4053385"/>
                </a:cubicBezTo>
                <a:cubicBezTo>
                  <a:pt x="1418127" y="4025233"/>
                  <a:pt x="1330250" y="4054117"/>
                  <a:pt x="1428349" y="4026089"/>
                </a:cubicBezTo>
                <a:cubicBezTo>
                  <a:pt x="1442181" y="4022137"/>
                  <a:pt x="1455460" y="4016394"/>
                  <a:pt x="1469292" y="4012442"/>
                </a:cubicBezTo>
                <a:cubicBezTo>
                  <a:pt x="1527548" y="3995798"/>
                  <a:pt x="1528788" y="3999220"/>
                  <a:pt x="1592122" y="3985146"/>
                </a:cubicBezTo>
                <a:cubicBezTo>
                  <a:pt x="1714844" y="3957874"/>
                  <a:pt x="1587368" y="3985202"/>
                  <a:pt x="1687657" y="3957851"/>
                </a:cubicBezTo>
                <a:cubicBezTo>
                  <a:pt x="1723849" y="3947980"/>
                  <a:pt x="1760445" y="3939654"/>
                  <a:pt x="1796839" y="3930555"/>
                </a:cubicBezTo>
                <a:cubicBezTo>
                  <a:pt x="1815036" y="3926006"/>
                  <a:pt x="1833635" y="3922838"/>
                  <a:pt x="1851430" y="3916907"/>
                </a:cubicBezTo>
                <a:lnTo>
                  <a:pt x="1933316" y="3889612"/>
                </a:lnTo>
                <a:lnTo>
                  <a:pt x="1974260" y="3875964"/>
                </a:lnTo>
                <a:cubicBezTo>
                  <a:pt x="2051599" y="3759953"/>
                  <a:pt x="1924211" y="3939665"/>
                  <a:pt x="2083442" y="3780430"/>
                </a:cubicBezTo>
                <a:cubicBezTo>
                  <a:pt x="2097090" y="3766782"/>
                  <a:pt x="2109558" y="3751842"/>
                  <a:pt x="2124385" y="3739486"/>
                </a:cubicBezTo>
                <a:cubicBezTo>
                  <a:pt x="2136986" y="3728985"/>
                  <a:pt x="2153730" y="3723789"/>
                  <a:pt x="2165328" y="3712191"/>
                </a:cubicBezTo>
                <a:cubicBezTo>
                  <a:pt x="2181412" y="3696107"/>
                  <a:pt x="2191469" y="3674870"/>
                  <a:pt x="2206272" y="3657600"/>
                </a:cubicBezTo>
                <a:cubicBezTo>
                  <a:pt x="2218833" y="3642946"/>
                  <a:pt x="2234859" y="3631484"/>
                  <a:pt x="2247215" y="3616657"/>
                </a:cubicBezTo>
                <a:cubicBezTo>
                  <a:pt x="2267369" y="3592472"/>
                  <a:pt x="2290029" y="3548600"/>
                  <a:pt x="2301806" y="3521122"/>
                </a:cubicBezTo>
                <a:cubicBezTo>
                  <a:pt x="2307473" y="3507899"/>
                  <a:pt x="2309020" y="3493046"/>
                  <a:pt x="2315454" y="3480179"/>
                </a:cubicBezTo>
                <a:cubicBezTo>
                  <a:pt x="2344714" y="3421658"/>
                  <a:pt x="2341436" y="3452621"/>
                  <a:pt x="2383692" y="3398292"/>
                </a:cubicBezTo>
                <a:cubicBezTo>
                  <a:pt x="2497958" y="3251378"/>
                  <a:pt x="2386275" y="3368414"/>
                  <a:pt x="2479227" y="3275462"/>
                </a:cubicBezTo>
                <a:cubicBezTo>
                  <a:pt x="2483776" y="3261814"/>
                  <a:pt x="2485889" y="3247095"/>
                  <a:pt x="2492875" y="3234519"/>
                </a:cubicBezTo>
                <a:cubicBezTo>
                  <a:pt x="2508807" y="3205842"/>
                  <a:pt x="2529269" y="3179928"/>
                  <a:pt x="2547466" y="3152633"/>
                </a:cubicBezTo>
                <a:cubicBezTo>
                  <a:pt x="2556565" y="3138985"/>
                  <a:pt x="2563163" y="3123287"/>
                  <a:pt x="2574761" y="3111689"/>
                </a:cubicBezTo>
                <a:lnTo>
                  <a:pt x="2615704" y="3070746"/>
                </a:lnTo>
                <a:cubicBezTo>
                  <a:pt x="2620253" y="3052549"/>
                  <a:pt x="2620964" y="3032932"/>
                  <a:pt x="2629352" y="3016155"/>
                </a:cubicBezTo>
                <a:cubicBezTo>
                  <a:pt x="2644023" y="2986813"/>
                  <a:pt x="2665746" y="2961564"/>
                  <a:pt x="2683943" y="2934268"/>
                </a:cubicBezTo>
                <a:cubicBezTo>
                  <a:pt x="2750454" y="2834502"/>
                  <a:pt x="2669262" y="2959960"/>
                  <a:pt x="2738534" y="2838734"/>
                </a:cubicBezTo>
                <a:cubicBezTo>
                  <a:pt x="2780867" y="2764652"/>
                  <a:pt x="2754454" y="2831918"/>
                  <a:pt x="2779478" y="2756848"/>
                </a:cubicBezTo>
                <a:cubicBezTo>
                  <a:pt x="2784027" y="2725003"/>
                  <a:pt x="2786816" y="2692857"/>
                  <a:pt x="2793125" y="2661313"/>
                </a:cubicBezTo>
                <a:cubicBezTo>
                  <a:pt x="2795946" y="2647206"/>
                  <a:pt x="2802988" y="2634249"/>
                  <a:pt x="2806773" y="2620370"/>
                </a:cubicBezTo>
                <a:cubicBezTo>
                  <a:pt x="2816644" y="2584178"/>
                  <a:pt x="2827902" y="2548192"/>
                  <a:pt x="2834069" y="2511188"/>
                </a:cubicBezTo>
                <a:cubicBezTo>
                  <a:pt x="2843167" y="2456597"/>
                  <a:pt x="2843863" y="2399919"/>
                  <a:pt x="2861364" y="2347415"/>
                </a:cubicBezTo>
                <a:cubicBezTo>
                  <a:pt x="2865913" y="2333767"/>
                  <a:pt x="2871891" y="2320515"/>
                  <a:pt x="2875012" y="2306471"/>
                </a:cubicBezTo>
                <a:cubicBezTo>
                  <a:pt x="2897571" y="2204955"/>
                  <a:pt x="2880535" y="2237912"/>
                  <a:pt x="2902307" y="2129051"/>
                </a:cubicBezTo>
                <a:cubicBezTo>
                  <a:pt x="2905128" y="2114944"/>
                  <a:pt x="2912003" y="2101940"/>
                  <a:pt x="2915955" y="2088107"/>
                </a:cubicBezTo>
                <a:cubicBezTo>
                  <a:pt x="2950227" y="1968157"/>
                  <a:pt x="2910530" y="2090734"/>
                  <a:pt x="2943251" y="1992573"/>
                </a:cubicBezTo>
                <a:cubicBezTo>
                  <a:pt x="2938702" y="1865194"/>
                  <a:pt x="2937314" y="1737663"/>
                  <a:pt x="2929603" y="1610436"/>
                </a:cubicBezTo>
                <a:cubicBezTo>
                  <a:pt x="2928200" y="1587282"/>
                  <a:pt x="2919482" y="1565124"/>
                  <a:pt x="2915955" y="1542197"/>
                </a:cubicBezTo>
                <a:cubicBezTo>
                  <a:pt x="2910378" y="1505946"/>
                  <a:pt x="2909992" y="1468878"/>
                  <a:pt x="2902307" y="1433015"/>
                </a:cubicBezTo>
                <a:cubicBezTo>
                  <a:pt x="2846616" y="1173123"/>
                  <a:pt x="2911520" y="1542539"/>
                  <a:pt x="2820421" y="1269242"/>
                </a:cubicBezTo>
                <a:cubicBezTo>
                  <a:pt x="2786117" y="1166330"/>
                  <a:pt x="2832390" y="1293179"/>
                  <a:pt x="2779478" y="1187355"/>
                </a:cubicBezTo>
                <a:cubicBezTo>
                  <a:pt x="2739976" y="1108351"/>
                  <a:pt x="2802501" y="1183083"/>
                  <a:pt x="2724886" y="1105468"/>
                </a:cubicBezTo>
                <a:cubicBezTo>
                  <a:pt x="2720337" y="1091820"/>
                  <a:pt x="2721411" y="1074697"/>
                  <a:pt x="2711239" y="1064525"/>
                </a:cubicBezTo>
                <a:cubicBezTo>
                  <a:pt x="2688042" y="1041328"/>
                  <a:pt x="2629352" y="1009934"/>
                  <a:pt x="2629352" y="1009934"/>
                </a:cubicBezTo>
                <a:cubicBezTo>
                  <a:pt x="2620254" y="996286"/>
                  <a:pt x="2613655" y="980589"/>
                  <a:pt x="2602057" y="968991"/>
                </a:cubicBezTo>
                <a:cubicBezTo>
                  <a:pt x="2523204" y="890138"/>
                  <a:pt x="2598421" y="1001361"/>
                  <a:pt x="2520170" y="900752"/>
                </a:cubicBezTo>
                <a:cubicBezTo>
                  <a:pt x="2500030" y="874857"/>
                  <a:pt x="2492875" y="837062"/>
                  <a:pt x="2465579" y="818865"/>
                </a:cubicBezTo>
                <a:cubicBezTo>
                  <a:pt x="2451931" y="809767"/>
                  <a:pt x="2437237" y="802070"/>
                  <a:pt x="2424636" y="791570"/>
                </a:cubicBezTo>
                <a:cubicBezTo>
                  <a:pt x="2379363" y="753843"/>
                  <a:pt x="2393574" y="748744"/>
                  <a:pt x="2342749" y="723331"/>
                </a:cubicBezTo>
                <a:cubicBezTo>
                  <a:pt x="2329882" y="716897"/>
                  <a:pt x="2314382" y="716669"/>
                  <a:pt x="2301806" y="709683"/>
                </a:cubicBezTo>
                <a:cubicBezTo>
                  <a:pt x="2273129" y="693751"/>
                  <a:pt x="2247215" y="673289"/>
                  <a:pt x="2219919" y="655092"/>
                </a:cubicBezTo>
                <a:lnTo>
                  <a:pt x="2178976" y="627797"/>
                </a:lnTo>
                <a:cubicBezTo>
                  <a:pt x="2169878" y="614149"/>
                  <a:pt x="2164025" y="597655"/>
                  <a:pt x="2151681" y="586854"/>
                </a:cubicBezTo>
                <a:cubicBezTo>
                  <a:pt x="2126992" y="565251"/>
                  <a:pt x="2089477" y="558506"/>
                  <a:pt x="2069794" y="532262"/>
                </a:cubicBezTo>
                <a:cubicBezTo>
                  <a:pt x="2056146" y="514065"/>
                  <a:pt x="2043654" y="494941"/>
                  <a:pt x="2028851" y="477671"/>
                </a:cubicBezTo>
                <a:cubicBezTo>
                  <a:pt x="2016290" y="463017"/>
                  <a:pt x="2000263" y="451555"/>
                  <a:pt x="1987907" y="436728"/>
                </a:cubicBezTo>
                <a:cubicBezTo>
                  <a:pt x="1931039" y="368487"/>
                  <a:pt x="1994734" y="418534"/>
                  <a:pt x="1919669" y="368489"/>
                </a:cubicBezTo>
                <a:cubicBezTo>
                  <a:pt x="1895949" y="297330"/>
                  <a:pt x="1923561" y="352236"/>
                  <a:pt x="1865078" y="300251"/>
                </a:cubicBezTo>
                <a:cubicBezTo>
                  <a:pt x="1836227" y="274605"/>
                  <a:pt x="1815310" y="239776"/>
                  <a:pt x="1783191" y="218364"/>
                </a:cubicBezTo>
                <a:lnTo>
                  <a:pt x="1701304" y="163773"/>
                </a:lnTo>
                <a:cubicBezTo>
                  <a:pt x="1687656" y="154674"/>
                  <a:pt x="1671959" y="148075"/>
                  <a:pt x="1660361" y="136477"/>
                </a:cubicBezTo>
                <a:cubicBezTo>
                  <a:pt x="1630177" y="106293"/>
                  <a:pt x="1616477" y="87240"/>
                  <a:pt x="1578475" y="68239"/>
                </a:cubicBezTo>
                <a:cubicBezTo>
                  <a:pt x="1565608" y="61805"/>
                  <a:pt x="1551179" y="59140"/>
                  <a:pt x="1537531" y="54591"/>
                </a:cubicBezTo>
                <a:cubicBezTo>
                  <a:pt x="1523883" y="45492"/>
                  <a:pt x="1511577" y="33957"/>
                  <a:pt x="1496588" y="27295"/>
                </a:cubicBezTo>
                <a:cubicBezTo>
                  <a:pt x="1470296" y="15610"/>
                  <a:pt x="1414701" y="0"/>
                  <a:pt x="1414701" y="0"/>
                </a:cubicBezTo>
                <a:lnTo>
                  <a:pt x="1237281" y="13648"/>
                </a:lnTo>
                <a:close/>
              </a:path>
            </a:pathLst>
          </a:cu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endCxn id="6" idx="17"/>
          </p:cNvCxnSpPr>
          <p:nvPr/>
        </p:nvCxnSpPr>
        <p:spPr>
          <a:xfrm flipV="1">
            <a:off x="1295400" y="3179928"/>
            <a:ext cx="465161" cy="55387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endCxn id="6" idx="22"/>
          </p:cNvCxnSpPr>
          <p:nvPr/>
        </p:nvCxnSpPr>
        <p:spPr>
          <a:xfrm flipV="1">
            <a:off x="1447800" y="3507475"/>
            <a:ext cx="585716" cy="37872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endCxn id="6" idx="27"/>
          </p:cNvCxnSpPr>
          <p:nvPr/>
        </p:nvCxnSpPr>
        <p:spPr>
          <a:xfrm flipV="1">
            <a:off x="1641711" y="3835021"/>
            <a:ext cx="555579" cy="32811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endCxn id="6" idx="35"/>
          </p:cNvCxnSpPr>
          <p:nvPr/>
        </p:nvCxnSpPr>
        <p:spPr>
          <a:xfrm flipV="1">
            <a:off x="1760561" y="4312693"/>
            <a:ext cx="627797" cy="12737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4902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05998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</a:rPr>
              <a:t>Leading </a:t>
            </a:r>
            <a:r>
              <a:rPr lang="en-US" dirty="0" err="1" smtClean="0"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</a:rPr>
              <a:t>Stratiform</a:t>
            </a:r>
            <a:r>
              <a:rPr lang="en-US" dirty="0" smtClean="0"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</a:rPr>
              <a:t> </a:t>
            </a:r>
            <a:endParaRPr lang="en-US" dirty="0">
              <a:effectLst>
                <a:glow rad="127000">
                  <a:schemeClr val="bg1"/>
                </a:glow>
                <a:outerShdw blurRad="50800" dist="50800" dir="5400000" algn="ctr" rotWithShape="0">
                  <a:schemeClr val="bg1"/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000"/>
          <a:stretch/>
        </p:blipFill>
        <p:spPr>
          <a:xfrm>
            <a:off x="0" y="1066800"/>
            <a:ext cx="9162913" cy="57912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1371600" y="4648200"/>
            <a:ext cx="990600" cy="83820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2400" y="5358600"/>
            <a:ext cx="220979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TORNADO</a:t>
            </a:r>
            <a:endParaRPr lang="en-US" sz="3600" b="1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6019799" y="4613638"/>
            <a:ext cx="990600" cy="83820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800600" y="5032738"/>
            <a:ext cx="220979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TORNADO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xmlns="" val="324576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05998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</a:rPr>
              <a:t>Leading </a:t>
            </a:r>
            <a:r>
              <a:rPr lang="en-US" dirty="0" err="1" smtClean="0"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</a:rPr>
              <a:t>Stratiform</a:t>
            </a:r>
            <a:r>
              <a:rPr lang="en-US" dirty="0" smtClean="0"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</a:rPr>
              <a:t> </a:t>
            </a:r>
            <a:endParaRPr lang="en-US" dirty="0">
              <a:effectLst>
                <a:glow rad="127000">
                  <a:schemeClr val="bg1"/>
                </a:glow>
                <a:outerShdw blurRad="50800" dist="50800" dir="5400000" algn="ctr" rotWithShape="0">
                  <a:schemeClr val="bg1"/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000"/>
          <a:stretch/>
        </p:blipFill>
        <p:spPr>
          <a:xfrm>
            <a:off x="0" y="1066800"/>
            <a:ext cx="9139284" cy="57912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1219200" y="4953000"/>
            <a:ext cx="687249" cy="8382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5867400" y="4879643"/>
            <a:ext cx="687249" cy="8382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5239" y="5793728"/>
            <a:ext cx="200076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TORNADO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92198" y="5791200"/>
            <a:ext cx="200076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TORNADO</a:t>
            </a:r>
          </a:p>
        </p:txBody>
      </p:sp>
    </p:spTree>
    <p:extLst>
      <p:ext uri="{BB962C8B-B14F-4D97-AF65-F5344CB8AC3E}">
        <p14:creationId xmlns:p14="http://schemas.microsoft.com/office/powerpoint/2010/main" xmlns="" val="172071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05998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</a:rPr>
              <a:t>Leading </a:t>
            </a:r>
            <a:r>
              <a:rPr lang="en-US" dirty="0" err="1" smtClean="0"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</a:rPr>
              <a:t>Stratiform</a:t>
            </a:r>
            <a:r>
              <a:rPr lang="en-US" dirty="0" smtClean="0"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</a:rPr>
              <a:t> </a:t>
            </a:r>
            <a:endParaRPr lang="en-US" dirty="0">
              <a:effectLst>
                <a:glow rad="127000">
                  <a:schemeClr val="bg1"/>
                </a:glow>
                <a:outerShdw blurRad="50800" dist="50800" dir="5400000" algn="ctr" rotWithShape="0">
                  <a:schemeClr val="bg1"/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000"/>
          <a:stretch/>
        </p:blipFill>
        <p:spPr>
          <a:xfrm>
            <a:off x="0" y="1066002"/>
            <a:ext cx="9144000" cy="5791998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1219200" y="4533900"/>
            <a:ext cx="687249" cy="8382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5208953"/>
            <a:ext cx="200076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TORNADO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5885512" y="4415125"/>
            <a:ext cx="687249" cy="8382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572000" y="5080396"/>
            <a:ext cx="200076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TORNADO</a:t>
            </a:r>
          </a:p>
        </p:txBody>
      </p:sp>
    </p:spTree>
    <p:extLst>
      <p:ext uri="{BB962C8B-B14F-4D97-AF65-F5344CB8AC3E}">
        <p14:creationId xmlns:p14="http://schemas.microsoft.com/office/powerpoint/2010/main" xmlns="" val="339397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05998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</a:rPr>
              <a:t>Leading </a:t>
            </a:r>
            <a:r>
              <a:rPr lang="en-US" dirty="0" err="1" smtClean="0"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</a:rPr>
              <a:t>Stratiform</a:t>
            </a:r>
            <a:r>
              <a:rPr lang="en-US" dirty="0" smtClean="0"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</a:rPr>
              <a:t> </a:t>
            </a:r>
            <a:endParaRPr lang="en-US" dirty="0">
              <a:effectLst>
                <a:glow rad="127000">
                  <a:schemeClr val="bg1"/>
                </a:glow>
                <a:outerShdw blurRad="50800" dist="50800" dir="5400000" algn="ctr" rotWithShape="0">
                  <a:schemeClr val="bg1"/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000"/>
          <a:stretch/>
        </p:blipFill>
        <p:spPr>
          <a:xfrm>
            <a:off x="-1" y="1066800"/>
            <a:ext cx="9150934" cy="57912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1371600" y="5020101"/>
            <a:ext cx="487237" cy="122829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-1" y="6096000"/>
            <a:ext cx="200076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TORNADO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1524000" y="1663987"/>
            <a:ext cx="1447802" cy="161261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286000" y="1371600"/>
            <a:ext cx="230619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MESO-VORT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248400" y="1532625"/>
            <a:ext cx="1600202" cy="166777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844735" y="1371599"/>
            <a:ext cx="230619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MESO-VORT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6583237" y="5212405"/>
            <a:ext cx="1036763" cy="88359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150172" y="5953737"/>
            <a:ext cx="200076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TORNADO</a:t>
            </a:r>
          </a:p>
        </p:txBody>
      </p:sp>
    </p:spTree>
    <p:extLst>
      <p:ext uri="{BB962C8B-B14F-4D97-AF65-F5344CB8AC3E}">
        <p14:creationId xmlns:p14="http://schemas.microsoft.com/office/powerpoint/2010/main" xmlns="" val="173288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3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05998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</a:rPr>
              <a:t>Front End Nubs (Nubs) </a:t>
            </a:r>
            <a:endParaRPr lang="en-US" dirty="0">
              <a:effectLst>
                <a:glow rad="127000">
                  <a:schemeClr val="bg1"/>
                </a:glow>
                <a:outerShdw blurRad="50800" dist="50800" dir="5400000" algn="ctr" rotWithShape="0">
                  <a:schemeClr val="bg1"/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6242" y="1208964"/>
            <a:ext cx="6191517" cy="56490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62300" y="19812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EF – 1 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052763" y="2504420"/>
            <a:ext cx="652463" cy="86380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  <a:effectLst>
            <a:glow rad="127000">
              <a:schemeClr val="tx1"/>
            </a:glow>
            <a:outerShdw blurRad="50800" dist="508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383269" y="48006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STORM</a:t>
            </a:r>
          </a:p>
          <a:p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MOTION</a:t>
            </a:r>
            <a:endParaRPr lang="en-US" b="1" dirty="0">
              <a:solidFill>
                <a:schemeClr val="bg1"/>
              </a:solidFill>
              <a:effectLst>
                <a:glow rad="127000">
                  <a:schemeClr val="tx1"/>
                </a:glow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052763" y="5596110"/>
            <a:ext cx="762000" cy="381000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  <a:effectLst>
            <a:glow rad="127000">
              <a:schemeClr val="tx1"/>
            </a:glow>
            <a:outerShdw blurRad="50800" dist="508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90515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399" t="22058" r="49473" b="48971"/>
          <a:stretch/>
        </p:blipFill>
        <p:spPr>
          <a:xfrm>
            <a:off x="533400" y="4440"/>
            <a:ext cx="8077200" cy="690090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2514600" y="3657600"/>
            <a:ext cx="1447800" cy="1295400"/>
          </a:xfrm>
          <a:prstGeom prst="straightConnector1">
            <a:avLst/>
          </a:prstGeom>
          <a:ln w="666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262760" y="4800600"/>
            <a:ext cx="200076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TORNADO</a:t>
            </a:r>
          </a:p>
        </p:txBody>
      </p:sp>
    </p:spTree>
    <p:extLst>
      <p:ext uri="{BB962C8B-B14F-4D97-AF65-F5344CB8AC3E}">
        <p14:creationId xmlns:p14="http://schemas.microsoft.com/office/powerpoint/2010/main" xmlns="" val="175631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1222811"/>
            <a:ext cx="6096000" cy="564542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05998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</a:rPr>
              <a:t>Coupled Inflow Notch </a:t>
            </a:r>
            <a:endParaRPr lang="en-US" dirty="0">
              <a:effectLst>
                <a:glow rad="127000">
                  <a:schemeClr val="bg1"/>
                </a:glow>
                <a:outerShdw blurRad="50800" dist="50800" dir="5400000" algn="ctr" rotWithShape="0">
                  <a:schemeClr val="bg1"/>
                </a:outerShdw>
              </a:effectLst>
            </a:endParaRPr>
          </a:p>
        </p:txBody>
      </p:sp>
      <p:sp>
        <p:nvSpPr>
          <p:cNvPr id="6" name="Curved Right Arrow 5"/>
          <p:cNvSpPr/>
          <p:nvPr/>
        </p:nvSpPr>
        <p:spPr>
          <a:xfrm rot="18436783">
            <a:off x="3629957" y="3268604"/>
            <a:ext cx="570279" cy="1553839"/>
          </a:xfrm>
          <a:prstGeom prst="curv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urved Right Arrow 6"/>
          <p:cNvSpPr/>
          <p:nvPr/>
        </p:nvSpPr>
        <p:spPr>
          <a:xfrm rot="9576661">
            <a:off x="5365424" y="2554674"/>
            <a:ext cx="515154" cy="1585349"/>
          </a:xfrm>
          <a:prstGeom prst="curv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13873" y="3048000"/>
            <a:ext cx="7162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T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xmlns="" val="258167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05998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</a:rPr>
              <a:t>Coupled Inflow Notch </a:t>
            </a:r>
            <a:endParaRPr lang="en-US" dirty="0">
              <a:effectLst>
                <a:glow rad="127000">
                  <a:schemeClr val="bg1"/>
                </a:glow>
                <a:outerShdw blurRad="50800" dist="50800" dir="5400000" algn="ctr" rotWithShape="0">
                  <a:schemeClr val="bg1"/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000"/>
          <a:stretch/>
        </p:blipFill>
        <p:spPr>
          <a:xfrm>
            <a:off x="0" y="1065204"/>
            <a:ext cx="9144000" cy="5792796"/>
          </a:xfrm>
          <a:prstGeom prst="rect">
            <a:avLst/>
          </a:prstGeom>
        </p:spPr>
      </p:pic>
      <p:sp>
        <p:nvSpPr>
          <p:cNvPr id="7" name="Curved Right Arrow 6"/>
          <p:cNvSpPr/>
          <p:nvPr/>
        </p:nvSpPr>
        <p:spPr>
          <a:xfrm rot="18436783">
            <a:off x="1849865" y="4226468"/>
            <a:ext cx="296368" cy="804689"/>
          </a:xfrm>
          <a:prstGeom prst="curv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urved Right Arrow 7"/>
          <p:cNvSpPr/>
          <p:nvPr/>
        </p:nvSpPr>
        <p:spPr>
          <a:xfrm rot="9576661">
            <a:off x="2999542" y="3899197"/>
            <a:ext cx="244743" cy="640706"/>
          </a:xfrm>
          <a:prstGeom prst="curv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07946" y="3961602"/>
            <a:ext cx="4876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T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xmlns="" val="282230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9117" y="1122908"/>
            <a:ext cx="7025767" cy="574419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05998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</a:rPr>
              <a:t>Coupled Inflow Notch </a:t>
            </a:r>
            <a:endParaRPr lang="en-US" dirty="0">
              <a:effectLst>
                <a:glow rad="127000">
                  <a:schemeClr val="bg1"/>
                </a:glow>
                <a:outerShdw blurRad="50800" dist="50800" dir="5400000" algn="ctr" rotWithShape="0">
                  <a:schemeClr val="bg1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81710" y="3641060"/>
            <a:ext cx="4434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T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590800" y="4114800"/>
            <a:ext cx="1219199" cy="234146"/>
          </a:xfrm>
          <a:prstGeom prst="straightConnector1">
            <a:avLst/>
          </a:prstGeom>
          <a:ln w="635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4718426" y="4348946"/>
            <a:ext cx="190499" cy="827108"/>
          </a:xfrm>
          <a:prstGeom prst="straightConnector1">
            <a:avLst/>
          </a:prstGeom>
          <a:ln w="635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66773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4907" y="0"/>
            <a:ext cx="8154186" cy="68580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914400" y="1600200"/>
            <a:ext cx="1143000" cy="390525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 flipV="1">
            <a:off x="2743200" y="1676400"/>
            <a:ext cx="762000" cy="60960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227288" y="1503074"/>
            <a:ext cx="323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T</a:t>
            </a:r>
          </a:p>
        </p:txBody>
      </p:sp>
      <p:sp>
        <p:nvSpPr>
          <p:cNvPr id="8" name="Oval 7"/>
          <p:cNvSpPr/>
          <p:nvPr/>
        </p:nvSpPr>
        <p:spPr>
          <a:xfrm>
            <a:off x="6248400" y="1676400"/>
            <a:ext cx="533400" cy="6096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276975" y="5029200"/>
            <a:ext cx="533400" cy="6096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324253" y="5020099"/>
            <a:ext cx="323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T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914400" y="5029200"/>
            <a:ext cx="1143000" cy="390525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2714067" y="4995274"/>
            <a:ext cx="762000" cy="60960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9298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0000" r="50000"/>
          <a:stretch/>
        </p:blipFill>
        <p:spPr>
          <a:xfrm>
            <a:off x="495300" y="-18680"/>
            <a:ext cx="8153400" cy="687668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1419225" y="3114860"/>
            <a:ext cx="1171575" cy="1076140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  <a:effectLst>
            <a:glow rad="127000">
              <a:schemeClr val="tx1"/>
            </a:glow>
            <a:outerShdw blurRad="50800" dist="508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3810000" y="3419660"/>
            <a:ext cx="2362200" cy="309470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  <a:effectLst>
            <a:glow rad="127000">
              <a:schemeClr val="tx1"/>
            </a:glow>
            <a:outerShdw blurRad="50800" dist="508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276600" y="3733679"/>
            <a:ext cx="8093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xmlns="" val="21519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2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254" r="61372" b="50000"/>
          <a:stretch/>
        </p:blipFill>
        <p:spPr>
          <a:xfrm>
            <a:off x="762000" y="0"/>
            <a:ext cx="7620000" cy="688019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Arrow Connector 4"/>
          <p:cNvCxnSpPr/>
          <p:nvPr/>
        </p:nvCxnSpPr>
        <p:spPr>
          <a:xfrm>
            <a:off x="2338601" y="3497039"/>
            <a:ext cx="709399" cy="617761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3505200" y="3897573"/>
            <a:ext cx="533400" cy="76200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100505" y="3762345"/>
            <a:ext cx="404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xmlns="" val="64343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05998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</a:rPr>
              <a:t>Reflectivity Tags </a:t>
            </a:r>
            <a:endParaRPr lang="en-US" dirty="0">
              <a:effectLst>
                <a:glow rad="127000">
                  <a:schemeClr val="bg1"/>
                </a:glow>
                <a:outerShdw blurRad="50800" dist="50800" dir="5400000" algn="ctr" rotWithShape="0">
                  <a:schemeClr val="bg1"/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25" r="11342" b="50000"/>
          <a:stretch/>
        </p:blipFill>
        <p:spPr>
          <a:xfrm>
            <a:off x="0" y="1143000"/>
            <a:ext cx="9144000" cy="4597612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1623972" y="3179928"/>
            <a:ext cx="2362035" cy="2169994"/>
          </a:xfrm>
          <a:custGeom>
            <a:avLst/>
            <a:gdLst>
              <a:gd name="connsiteX0" fmla="*/ 573318 w 2362035"/>
              <a:gd name="connsiteY0" fmla="*/ 750627 h 2169994"/>
              <a:gd name="connsiteX1" fmla="*/ 641556 w 2362035"/>
              <a:gd name="connsiteY1" fmla="*/ 696036 h 2169994"/>
              <a:gd name="connsiteX2" fmla="*/ 805329 w 2362035"/>
              <a:gd name="connsiteY2" fmla="*/ 696036 h 2169994"/>
              <a:gd name="connsiteX3" fmla="*/ 846273 w 2362035"/>
              <a:gd name="connsiteY3" fmla="*/ 709684 h 2169994"/>
              <a:gd name="connsiteX4" fmla="*/ 900864 w 2362035"/>
              <a:gd name="connsiteY4" fmla="*/ 791571 h 2169994"/>
              <a:gd name="connsiteX5" fmla="*/ 928159 w 2362035"/>
              <a:gd name="connsiteY5" fmla="*/ 832514 h 2169994"/>
              <a:gd name="connsiteX6" fmla="*/ 955455 w 2362035"/>
              <a:gd name="connsiteY6" fmla="*/ 887105 h 2169994"/>
              <a:gd name="connsiteX7" fmla="*/ 996398 w 2362035"/>
              <a:gd name="connsiteY7" fmla="*/ 914400 h 2169994"/>
              <a:gd name="connsiteX8" fmla="*/ 1037341 w 2362035"/>
              <a:gd name="connsiteY8" fmla="*/ 996287 h 2169994"/>
              <a:gd name="connsiteX9" fmla="*/ 1050989 w 2362035"/>
              <a:gd name="connsiteY9" fmla="*/ 1037230 h 2169994"/>
              <a:gd name="connsiteX10" fmla="*/ 1105580 w 2362035"/>
              <a:gd name="connsiteY10" fmla="*/ 1119117 h 2169994"/>
              <a:gd name="connsiteX11" fmla="*/ 1132876 w 2362035"/>
              <a:gd name="connsiteY11" fmla="*/ 1160060 h 2169994"/>
              <a:gd name="connsiteX12" fmla="*/ 1160171 w 2362035"/>
              <a:gd name="connsiteY12" fmla="*/ 1214651 h 2169994"/>
              <a:gd name="connsiteX13" fmla="*/ 1201115 w 2362035"/>
              <a:gd name="connsiteY13" fmla="*/ 1255594 h 2169994"/>
              <a:gd name="connsiteX14" fmla="*/ 1255706 w 2362035"/>
              <a:gd name="connsiteY14" fmla="*/ 1351129 h 2169994"/>
              <a:gd name="connsiteX15" fmla="*/ 1310297 w 2362035"/>
              <a:gd name="connsiteY15" fmla="*/ 1433015 h 2169994"/>
              <a:gd name="connsiteX16" fmla="*/ 1378535 w 2362035"/>
              <a:gd name="connsiteY16" fmla="*/ 1555845 h 2169994"/>
              <a:gd name="connsiteX17" fmla="*/ 1405831 w 2362035"/>
              <a:gd name="connsiteY17" fmla="*/ 1596788 h 2169994"/>
              <a:gd name="connsiteX18" fmla="*/ 1446774 w 2362035"/>
              <a:gd name="connsiteY18" fmla="*/ 1637732 h 2169994"/>
              <a:gd name="connsiteX19" fmla="*/ 1487718 w 2362035"/>
              <a:gd name="connsiteY19" fmla="*/ 1692323 h 2169994"/>
              <a:gd name="connsiteX20" fmla="*/ 1515013 w 2362035"/>
              <a:gd name="connsiteY20" fmla="*/ 1733266 h 2169994"/>
              <a:gd name="connsiteX21" fmla="*/ 1555956 w 2362035"/>
              <a:gd name="connsiteY21" fmla="*/ 1760562 h 2169994"/>
              <a:gd name="connsiteX22" fmla="*/ 1637843 w 2362035"/>
              <a:gd name="connsiteY22" fmla="*/ 1856096 h 2169994"/>
              <a:gd name="connsiteX23" fmla="*/ 1678786 w 2362035"/>
              <a:gd name="connsiteY23" fmla="*/ 1910687 h 2169994"/>
              <a:gd name="connsiteX24" fmla="*/ 1760673 w 2362035"/>
              <a:gd name="connsiteY24" fmla="*/ 1992573 h 2169994"/>
              <a:gd name="connsiteX25" fmla="*/ 1801616 w 2362035"/>
              <a:gd name="connsiteY25" fmla="*/ 2033517 h 2169994"/>
              <a:gd name="connsiteX26" fmla="*/ 1842559 w 2362035"/>
              <a:gd name="connsiteY26" fmla="*/ 2074460 h 2169994"/>
              <a:gd name="connsiteX27" fmla="*/ 1924446 w 2362035"/>
              <a:gd name="connsiteY27" fmla="*/ 2129051 h 2169994"/>
              <a:gd name="connsiteX28" fmla="*/ 1965389 w 2362035"/>
              <a:gd name="connsiteY28" fmla="*/ 2156347 h 2169994"/>
              <a:gd name="connsiteX29" fmla="*/ 2033628 w 2362035"/>
              <a:gd name="connsiteY29" fmla="*/ 2169994 h 2169994"/>
              <a:gd name="connsiteX30" fmla="*/ 2170106 w 2362035"/>
              <a:gd name="connsiteY30" fmla="*/ 2142699 h 2169994"/>
              <a:gd name="connsiteX31" fmla="*/ 2211049 w 2362035"/>
              <a:gd name="connsiteY31" fmla="*/ 2101756 h 2169994"/>
              <a:gd name="connsiteX32" fmla="*/ 2251992 w 2362035"/>
              <a:gd name="connsiteY32" fmla="*/ 2074460 h 2169994"/>
              <a:gd name="connsiteX33" fmla="*/ 2320231 w 2362035"/>
              <a:gd name="connsiteY33" fmla="*/ 1978926 h 2169994"/>
              <a:gd name="connsiteX34" fmla="*/ 2333879 w 2362035"/>
              <a:gd name="connsiteY34" fmla="*/ 1937982 h 2169994"/>
              <a:gd name="connsiteX35" fmla="*/ 2361174 w 2362035"/>
              <a:gd name="connsiteY35" fmla="*/ 1897039 h 2169994"/>
              <a:gd name="connsiteX36" fmla="*/ 2347527 w 2362035"/>
              <a:gd name="connsiteY36" fmla="*/ 1637732 h 2169994"/>
              <a:gd name="connsiteX37" fmla="*/ 2320231 w 2362035"/>
              <a:gd name="connsiteY37" fmla="*/ 1514902 h 2169994"/>
              <a:gd name="connsiteX38" fmla="*/ 2306583 w 2362035"/>
              <a:gd name="connsiteY38" fmla="*/ 1446663 h 2169994"/>
              <a:gd name="connsiteX39" fmla="*/ 2279288 w 2362035"/>
              <a:gd name="connsiteY39" fmla="*/ 1364776 h 2169994"/>
              <a:gd name="connsiteX40" fmla="*/ 2265640 w 2362035"/>
              <a:gd name="connsiteY40" fmla="*/ 1310185 h 2169994"/>
              <a:gd name="connsiteX41" fmla="*/ 2238344 w 2362035"/>
              <a:gd name="connsiteY41" fmla="*/ 1269242 h 2169994"/>
              <a:gd name="connsiteX42" fmla="*/ 2224697 w 2362035"/>
              <a:gd name="connsiteY42" fmla="*/ 1228299 h 2169994"/>
              <a:gd name="connsiteX43" fmla="*/ 2197401 w 2362035"/>
              <a:gd name="connsiteY43" fmla="*/ 1187356 h 2169994"/>
              <a:gd name="connsiteX44" fmla="*/ 2156458 w 2362035"/>
              <a:gd name="connsiteY44" fmla="*/ 1091821 h 2169994"/>
              <a:gd name="connsiteX45" fmla="*/ 2129162 w 2362035"/>
              <a:gd name="connsiteY45" fmla="*/ 982639 h 2169994"/>
              <a:gd name="connsiteX46" fmla="*/ 2088219 w 2362035"/>
              <a:gd name="connsiteY46" fmla="*/ 900753 h 2169994"/>
              <a:gd name="connsiteX47" fmla="*/ 2006332 w 2362035"/>
              <a:gd name="connsiteY47" fmla="*/ 777923 h 2169994"/>
              <a:gd name="connsiteX48" fmla="*/ 1979037 w 2362035"/>
              <a:gd name="connsiteY48" fmla="*/ 736979 h 2169994"/>
              <a:gd name="connsiteX49" fmla="*/ 1938094 w 2362035"/>
              <a:gd name="connsiteY49" fmla="*/ 696036 h 2169994"/>
              <a:gd name="connsiteX50" fmla="*/ 1883503 w 2362035"/>
              <a:gd name="connsiteY50" fmla="*/ 600502 h 2169994"/>
              <a:gd name="connsiteX51" fmla="*/ 1842559 w 2362035"/>
              <a:gd name="connsiteY51" fmla="*/ 559559 h 2169994"/>
              <a:gd name="connsiteX52" fmla="*/ 1815264 w 2362035"/>
              <a:gd name="connsiteY52" fmla="*/ 518615 h 2169994"/>
              <a:gd name="connsiteX53" fmla="*/ 1774321 w 2362035"/>
              <a:gd name="connsiteY53" fmla="*/ 477672 h 2169994"/>
              <a:gd name="connsiteX54" fmla="*/ 1719729 w 2362035"/>
              <a:gd name="connsiteY54" fmla="*/ 395785 h 2169994"/>
              <a:gd name="connsiteX55" fmla="*/ 1637843 w 2362035"/>
              <a:gd name="connsiteY55" fmla="*/ 313899 h 2169994"/>
              <a:gd name="connsiteX56" fmla="*/ 1596900 w 2362035"/>
              <a:gd name="connsiteY56" fmla="*/ 272956 h 2169994"/>
              <a:gd name="connsiteX57" fmla="*/ 1569604 w 2362035"/>
              <a:gd name="connsiteY57" fmla="*/ 232012 h 2169994"/>
              <a:gd name="connsiteX58" fmla="*/ 1528661 w 2362035"/>
              <a:gd name="connsiteY58" fmla="*/ 204717 h 2169994"/>
              <a:gd name="connsiteX59" fmla="*/ 1419479 w 2362035"/>
              <a:gd name="connsiteY59" fmla="*/ 136478 h 2169994"/>
              <a:gd name="connsiteX60" fmla="*/ 1337592 w 2362035"/>
              <a:gd name="connsiteY60" fmla="*/ 81887 h 2169994"/>
              <a:gd name="connsiteX61" fmla="*/ 1242058 w 2362035"/>
              <a:gd name="connsiteY61" fmla="*/ 54591 h 2169994"/>
              <a:gd name="connsiteX62" fmla="*/ 1201115 w 2362035"/>
              <a:gd name="connsiteY62" fmla="*/ 27296 h 2169994"/>
              <a:gd name="connsiteX63" fmla="*/ 1119228 w 2362035"/>
              <a:gd name="connsiteY63" fmla="*/ 13648 h 2169994"/>
              <a:gd name="connsiteX64" fmla="*/ 1064637 w 2362035"/>
              <a:gd name="connsiteY64" fmla="*/ 0 h 2169994"/>
              <a:gd name="connsiteX65" fmla="*/ 737091 w 2362035"/>
              <a:gd name="connsiteY65" fmla="*/ 13648 h 2169994"/>
              <a:gd name="connsiteX66" fmla="*/ 682500 w 2362035"/>
              <a:gd name="connsiteY66" fmla="*/ 27296 h 2169994"/>
              <a:gd name="connsiteX67" fmla="*/ 559670 w 2362035"/>
              <a:gd name="connsiteY67" fmla="*/ 68239 h 2169994"/>
              <a:gd name="connsiteX68" fmla="*/ 518727 w 2362035"/>
              <a:gd name="connsiteY68" fmla="*/ 81887 h 2169994"/>
              <a:gd name="connsiteX69" fmla="*/ 477783 w 2362035"/>
              <a:gd name="connsiteY69" fmla="*/ 95535 h 2169994"/>
              <a:gd name="connsiteX70" fmla="*/ 436840 w 2362035"/>
              <a:gd name="connsiteY70" fmla="*/ 122830 h 2169994"/>
              <a:gd name="connsiteX71" fmla="*/ 382249 w 2362035"/>
              <a:gd name="connsiteY71" fmla="*/ 136478 h 2169994"/>
              <a:gd name="connsiteX72" fmla="*/ 286715 w 2362035"/>
              <a:gd name="connsiteY72" fmla="*/ 177421 h 2169994"/>
              <a:gd name="connsiteX73" fmla="*/ 204828 w 2362035"/>
              <a:gd name="connsiteY73" fmla="*/ 245660 h 2169994"/>
              <a:gd name="connsiteX74" fmla="*/ 177532 w 2362035"/>
              <a:gd name="connsiteY74" fmla="*/ 286603 h 2169994"/>
              <a:gd name="connsiteX75" fmla="*/ 136589 w 2362035"/>
              <a:gd name="connsiteY75" fmla="*/ 313899 h 2169994"/>
              <a:gd name="connsiteX76" fmla="*/ 95646 w 2362035"/>
              <a:gd name="connsiteY76" fmla="*/ 395785 h 2169994"/>
              <a:gd name="connsiteX77" fmla="*/ 68350 w 2362035"/>
              <a:gd name="connsiteY77" fmla="*/ 450376 h 2169994"/>
              <a:gd name="connsiteX78" fmla="*/ 41055 w 2362035"/>
              <a:gd name="connsiteY78" fmla="*/ 532263 h 2169994"/>
              <a:gd name="connsiteX79" fmla="*/ 27407 w 2362035"/>
              <a:gd name="connsiteY79" fmla="*/ 573206 h 2169994"/>
              <a:gd name="connsiteX80" fmla="*/ 13759 w 2362035"/>
              <a:gd name="connsiteY80" fmla="*/ 655093 h 2169994"/>
              <a:gd name="connsiteX81" fmla="*/ 112 w 2362035"/>
              <a:gd name="connsiteY81" fmla="*/ 696036 h 2169994"/>
              <a:gd name="connsiteX82" fmla="*/ 13759 w 2362035"/>
              <a:gd name="connsiteY82" fmla="*/ 1009935 h 2169994"/>
              <a:gd name="connsiteX83" fmla="*/ 95646 w 2362035"/>
              <a:gd name="connsiteY83" fmla="*/ 1064526 h 2169994"/>
              <a:gd name="connsiteX84" fmla="*/ 177532 w 2362035"/>
              <a:gd name="connsiteY84" fmla="*/ 1119117 h 2169994"/>
              <a:gd name="connsiteX85" fmla="*/ 368601 w 2362035"/>
              <a:gd name="connsiteY85" fmla="*/ 1078173 h 2169994"/>
              <a:gd name="connsiteX86" fmla="*/ 409544 w 2362035"/>
              <a:gd name="connsiteY86" fmla="*/ 1037230 h 2169994"/>
              <a:gd name="connsiteX87" fmla="*/ 464135 w 2362035"/>
              <a:gd name="connsiteY87" fmla="*/ 955344 h 2169994"/>
              <a:gd name="connsiteX88" fmla="*/ 518727 w 2362035"/>
              <a:gd name="connsiteY88" fmla="*/ 887105 h 2169994"/>
              <a:gd name="connsiteX89" fmla="*/ 586965 w 2362035"/>
              <a:gd name="connsiteY89" fmla="*/ 805218 h 2169994"/>
              <a:gd name="connsiteX90" fmla="*/ 627909 w 2362035"/>
              <a:gd name="connsiteY90" fmla="*/ 777923 h 2169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2362035" h="2169994">
                <a:moveTo>
                  <a:pt x="573318" y="750627"/>
                </a:moveTo>
                <a:cubicBezTo>
                  <a:pt x="596064" y="732430"/>
                  <a:pt x="616854" y="711474"/>
                  <a:pt x="641556" y="696036"/>
                </a:cubicBezTo>
                <a:cubicBezTo>
                  <a:pt x="689873" y="665838"/>
                  <a:pt x="758998" y="690888"/>
                  <a:pt x="805329" y="696036"/>
                </a:cubicBezTo>
                <a:cubicBezTo>
                  <a:pt x="818977" y="700585"/>
                  <a:pt x="836100" y="699511"/>
                  <a:pt x="846273" y="709684"/>
                </a:cubicBezTo>
                <a:cubicBezTo>
                  <a:pt x="869470" y="732881"/>
                  <a:pt x="882667" y="764275"/>
                  <a:pt x="900864" y="791571"/>
                </a:cubicBezTo>
                <a:cubicBezTo>
                  <a:pt x="909962" y="805219"/>
                  <a:pt x="920824" y="817843"/>
                  <a:pt x="928159" y="832514"/>
                </a:cubicBezTo>
                <a:cubicBezTo>
                  <a:pt x="937258" y="850711"/>
                  <a:pt x="942430" y="871476"/>
                  <a:pt x="955455" y="887105"/>
                </a:cubicBezTo>
                <a:cubicBezTo>
                  <a:pt x="965956" y="899706"/>
                  <a:pt x="982750" y="905302"/>
                  <a:pt x="996398" y="914400"/>
                </a:cubicBezTo>
                <a:cubicBezTo>
                  <a:pt x="1030702" y="1017312"/>
                  <a:pt x="984429" y="890463"/>
                  <a:pt x="1037341" y="996287"/>
                </a:cubicBezTo>
                <a:cubicBezTo>
                  <a:pt x="1043775" y="1009154"/>
                  <a:pt x="1044003" y="1024654"/>
                  <a:pt x="1050989" y="1037230"/>
                </a:cubicBezTo>
                <a:cubicBezTo>
                  <a:pt x="1066921" y="1065907"/>
                  <a:pt x="1087383" y="1091821"/>
                  <a:pt x="1105580" y="1119117"/>
                </a:cubicBezTo>
                <a:cubicBezTo>
                  <a:pt x="1114679" y="1132765"/>
                  <a:pt x="1125541" y="1145389"/>
                  <a:pt x="1132876" y="1160060"/>
                </a:cubicBezTo>
                <a:cubicBezTo>
                  <a:pt x="1141974" y="1178257"/>
                  <a:pt x="1148346" y="1198096"/>
                  <a:pt x="1160171" y="1214651"/>
                </a:cubicBezTo>
                <a:cubicBezTo>
                  <a:pt x="1171389" y="1230357"/>
                  <a:pt x="1188759" y="1240767"/>
                  <a:pt x="1201115" y="1255594"/>
                </a:cubicBezTo>
                <a:cubicBezTo>
                  <a:pt x="1234831" y="1296054"/>
                  <a:pt x="1227107" y="1303464"/>
                  <a:pt x="1255706" y="1351129"/>
                </a:cubicBezTo>
                <a:cubicBezTo>
                  <a:pt x="1272584" y="1379259"/>
                  <a:pt x="1310297" y="1433015"/>
                  <a:pt x="1310297" y="1433015"/>
                </a:cubicBezTo>
                <a:cubicBezTo>
                  <a:pt x="1334317" y="1505080"/>
                  <a:pt x="1315964" y="1461990"/>
                  <a:pt x="1378535" y="1555845"/>
                </a:cubicBezTo>
                <a:cubicBezTo>
                  <a:pt x="1387634" y="1569493"/>
                  <a:pt x="1394233" y="1585189"/>
                  <a:pt x="1405831" y="1596788"/>
                </a:cubicBezTo>
                <a:cubicBezTo>
                  <a:pt x="1419479" y="1610436"/>
                  <a:pt x="1434213" y="1623078"/>
                  <a:pt x="1446774" y="1637732"/>
                </a:cubicBezTo>
                <a:cubicBezTo>
                  <a:pt x="1461577" y="1655002"/>
                  <a:pt x="1474497" y="1673814"/>
                  <a:pt x="1487718" y="1692323"/>
                </a:cubicBezTo>
                <a:cubicBezTo>
                  <a:pt x="1497252" y="1705670"/>
                  <a:pt x="1503415" y="1721668"/>
                  <a:pt x="1515013" y="1733266"/>
                </a:cubicBezTo>
                <a:cubicBezTo>
                  <a:pt x="1526611" y="1744864"/>
                  <a:pt x="1542308" y="1751463"/>
                  <a:pt x="1555956" y="1760562"/>
                </a:cubicBezTo>
                <a:cubicBezTo>
                  <a:pt x="1609272" y="1867192"/>
                  <a:pt x="1549258" y="1767511"/>
                  <a:pt x="1637843" y="1856096"/>
                </a:cubicBezTo>
                <a:cubicBezTo>
                  <a:pt x="1653927" y="1872180"/>
                  <a:pt x="1663570" y="1893780"/>
                  <a:pt x="1678786" y="1910687"/>
                </a:cubicBezTo>
                <a:cubicBezTo>
                  <a:pt x="1704609" y="1939379"/>
                  <a:pt x="1733377" y="1965277"/>
                  <a:pt x="1760673" y="1992573"/>
                </a:cubicBezTo>
                <a:lnTo>
                  <a:pt x="1801616" y="2033517"/>
                </a:lnTo>
                <a:cubicBezTo>
                  <a:pt x="1815264" y="2047165"/>
                  <a:pt x="1826500" y="2063754"/>
                  <a:pt x="1842559" y="2074460"/>
                </a:cubicBezTo>
                <a:lnTo>
                  <a:pt x="1924446" y="2129051"/>
                </a:lnTo>
                <a:cubicBezTo>
                  <a:pt x="1938094" y="2138150"/>
                  <a:pt x="1949305" y="2153130"/>
                  <a:pt x="1965389" y="2156347"/>
                </a:cubicBezTo>
                <a:lnTo>
                  <a:pt x="2033628" y="2169994"/>
                </a:lnTo>
                <a:cubicBezTo>
                  <a:pt x="2041722" y="2168838"/>
                  <a:pt x="2144119" y="2160023"/>
                  <a:pt x="2170106" y="2142699"/>
                </a:cubicBezTo>
                <a:cubicBezTo>
                  <a:pt x="2186165" y="2131993"/>
                  <a:pt x="2196222" y="2114112"/>
                  <a:pt x="2211049" y="2101756"/>
                </a:cubicBezTo>
                <a:cubicBezTo>
                  <a:pt x="2223650" y="2091255"/>
                  <a:pt x="2240394" y="2086058"/>
                  <a:pt x="2251992" y="2074460"/>
                </a:cubicBezTo>
                <a:cubicBezTo>
                  <a:pt x="2268917" y="2057535"/>
                  <a:pt x="2304734" y="2002171"/>
                  <a:pt x="2320231" y="1978926"/>
                </a:cubicBezTo>
                <a:cubicBezTo>
                  <a:pt x="2324780" y="1965278"/>
                  <a:pt x="2327445" y="1950849"/>
                  <a:pt x="2333879" y="1937982"/>
                </a:cubicBezTo>
                <a:cubicBezTo>
                  <a:pt x="2341214" y="1923311"/>
                  <a:pt x="2360429" y="1913424"/>
                  <a:pt x="2361174" y="1897039"/>
                </a:cubicBezTo>
                <a:cubicBezTo>
                  <a:pt x="2365104" y="1810573"/>
                  <a:pt x="2354715" y="1723988"/>
                  <a:pt x="2347527" y="1637732"/>
                </a:cubicBezTo>
                <a:cubicBezTo>
                  <a:pt x="2344783" y="1604802"/>
                  <a:pt x="2327714" y="1548573"/>
                  <a:pt x="2320231" y="1514902"/>
                </a:cubicBezTo>
                <a:cubicBezTo>
                  <a:pt x="2315199" y="1492258"/>
                  <a:pt x="2312686" y="1469042"/>
                  <a:pt x="2306583" y="1446663"/>
                </a:cubicBezTo>
                <a:cubicBezTo>
                  <a:pt x="2299013" y="1418905"/>
                  <a:pt x="2286266" y="1392689"/>
                  <a:pt x="2279288" y="1364776"/>
                </a:cubicBezTo>
                <a:cubicBezTo>
                  <a:pt x="2274739" y="1346579"/>
                  <a:pt x="2273029" y="1327425"/>
                  <a:pt x="2265640" y="1310185"/>
                </a:cubicBezTo>
                <a:cubicBezTo>
                  <a:pt x="2259179" y="1295109"/>
                  <a:pt x="2247443" y="1282890"/>
                  <a:pt x="2238344" y="1269242"/>
                </a:cubicBezTo>
                <a:cubicBezTo>
                  <a:pt x="2233795" y="1255594"/>
                  <a:pt x="2231131" y="1241166"/>
                  <a:pt x="2224697" y="1228299"/>
                </a:cubicBezTo>
                <a:cubicBezTo>
                  <a:pt x="2217362" y="1213628"/>
                  <a:pt x="2203862" y="1202432"/>
                  <a:pt x="2197401" y="1187356"/>
                </a:cubicBezTo>
                <a:cubicBezTo>
                  <a:pt x="2144518" y="1063965"/>
                  <a:pt x="2224988" y="1194620"/>
                  <a:pt x="2156458" y="1091821"/>
                </a:cubicBezTo>
                <a:cubicBezTo>
                  <a:pt x="2147359" y="1055427"/>
                  <a:pt x="2149971" y="1013853"/>
                  <a:pt x="2129162" y="982639"/>
                </a:cubicBezTo>
                <a:cubicBezTo>
                  <a:pt x="2007986" y="800873"/>
                  <a:pt x="2182395" y="1070269"/>
                  <a:pt x="2088219" y="900753"/>
                </a:cubicBezTo>
                <a:cubicBezTo>
                  <a:pt x="2088205" y="900728"/>
                  <a:pt x="2019988" y="798407"/>
                  <a:pt x="2006332" y="777923"/>
                </a:cubicBezTo>
                <a:cubicBezTo>
                  <a:pt x="1997233" y="764275"/>
                  <a:pt x="1990635" y="748577"/>
                  <a:pt x="1979037" y="736979"/>
                </a:cubicBezTo>
                <a:cubicBezTo>
                  <a:pt x="1965389" y="723331"/>
                  <a:pt x="1950450" y="710863"/>
                  <a:pt x="1938094" y="696036"/>
                </a:cubicBezTo>
                <a:cubicBezTo>
                  <a:pt x="1873614" y="618661"/>
                  <a:pt x="1950257" y="693956"/>
                  <a:pt x="1883503" y="600502"/>
                </a:cubicBezTo>
                <a:cubicBezTo>
                  <a:pt x="1872285" y="584796"/>
                  <a:pt x="1854915" y="574386"/>
                  <a:pt x="1842559" y="559559"/>
                </a:cubicBezTo>
                <a:cubicBezTo>
                  <a:pt x="1832058" y="546958"/>
                  <a:pt x="1825765" y="531216"/>
                  <a:pt x="1815264" y="518615"/>
                </a:cubicBezTo>
                <a:cubicBezTo>
                  <a:pt x="1802908" y="503788"/>
                  <a:pt x="1786171" y="492907"/>
                  <a:pt x="1774321" y="477672"/>
                </a:cubicBezTo>
                <a:cubicBezTo>
                  <a:pt x="1754180" y="451777"/>
                  <a:pt x="1742926" y="418982"/>
                  <a:pt x="1719729" y="395785"/>
                </a:cubicBezTo>
                <a:lnTo>
                  <a:pt x="1637843" y="313899"/>
                </a:lnTo>
                <a:cubicBezTo>
                  <a:pt x="1624195" y="300251"/>
                  <a:pt x="1607606" y="289015"/>
                  <a:pt x="1596900" y="272956"/>
                </a:cubicBezTo>
                <a:cubicBezTo>
                  <a:pt x="1587801" y="259308"/>
                  <a:pt x="1581203" y="243611"/>
                  <a:pt x="1569604" y="232012"/>
                </a:cubicBezTo>
                <a:cubicBezTo>
                  <a:pt x="1558006" y="220414"/>
                  <a:pt x="1542008" y="214251"/>
                  <a:pt x="1528661" y="204717"/>
                </a:cubicBezTo>
                <a:cubicBezTo>
                  <a:pt x="1362340" y="85915"/>
                  <a:pt x="1579791" y="232664"/>
                  <a:pt x="1419479" y="136478"/>
                </a:cubicBezTo>
                <a:cubicBezTo>
                  <a:pt x="1391349" y="119600"/>
                  <a:pt x="1368714" y="92261"/>
                  <a:pt x="1337592" y="81887"/>
                </a:cubicBezTo>
                <a:cubicBezTo>
                  <a:pt x="1278855" y="62307"/>
                  <a:pt x="1310605" y="71728"/>
                  <a:pt x="1242058" y="54591"/>
                </a:cubicBezTo>
                <a:cubicBezTo>
                  <a:pt x="1228410" y="45493"/>
                  <a:pt x="1216676" y="32483"/>
                  <a:pt x="1201115" y="27296"/>
                </a:cubicBezTo>
                <a:cubicBezTo>
                  <a:pt x="1174863" y="18545"/>
                  <a:pt x="1146363" y="19075"/>
                  <a:pt x="1119228" y="13648"/>
                </a:cubicBezTo>
                <a:cubicBezTo>
                  <a:pt x="1100835" y="9969"/>
                  <a:pt x="1082834" y="4549"/>
                  <a:pt x="1064637" y="0"/>
                </a:cubicBezTo>
                <a:cubicBezTo>
                  <a:pt x="955455" y="4549"/>
                  <a:pt x="846090" y="5862"/>
                  <a:pt x="737091" y="13648"/>
                </a:cubicBezTo>
                <a:cubicBezTo>
                  <a:pt x="718382" y="14984"/>
                  <a:pt x="700466" y="21906"/>
                  <a:pt x="682500" y="27296"/>
                </a:cubicBezTo>
                <a:cubicBezTo>
                  <a:pt x="682453" y="27310"/>
                  <a:pt x="580165" y="61407"/>
                  <a:pt x="559670" y="68239"/>
                </a:cubicBezTo>
                <a:lnTo>
                  <a:pt x="518727" y="81887"/>
                </a:lnTo>
                <a:cubicBezTo>
                  <a:pt x="505079" y="86436"/>
                  <a:pt x="489753" y="87555"/>
                  <a:pt x="477783" y="95535"/>
                </a:cubicBezTo>
                <a:cubicBezTo>
                  <a:pt x="464135" y="104633"/>
                  <a:pt x="451916" y="116369"/>
                  <a:pt x="436840" y="122830"/>
                </a:cubicBezTo>
                <a:cubicBezTo>
                  <a:pt x="419600" y="130219"/>
                  <a:pt x="400284" y="131325"/>
                  <a:pt x="382249" y="136478"/>
                </a:cubicBezTo>
                <a:cubicBezTo>
                  <a:pt x="343973" y="147414"/>
                  <a:pt x="323106" y="156626"/>
                  <a:pt x="286715" y="177421"/>
                </a:cubicBezTo>
                <a:cubicBezTo>
                  <a:pt x="252556" y="196940"/>
                  <a:pt x="230489" y="214867"/>
                  <a:pt x="204828" y="245660"/>
                </a:cubicBezTo>
                <a:cubicBezTo>
                  <a:pt x="194327" y="258261"/>
                  <a:pt x="189130" y="275005"/>
                  <a:pt x="177532" y="286603"/>
                </a:cubicBezTo>
                <a:cubicBezTo>
                  <a:pt x="165934" y="298201"/>
                  <a:pt x="150237" y="304800"/>
                  <a:pt x="136589" y="313899"/>
                </a:cubicBezTo>
                <a:cubicBezTo>
                  <a:pt x="84133" y="392583"/>
                  <a:pt x="129550" y="316678"/>
                  <a:pt x="95646" y="395785"/>
                </a:cubicBezTo>
                <a:cubicBezTo>
                  <a:pt x="87632" y="414485"/>
                  <a:pt x="75906" y="431486"/>
                  <a:pt x="68350" y="450376"/>
                </a:cubicBezTo>
                <a:cubicBezTo>
                  <a:pt x="57664" y="477090"/>
                  <a:pt x="50153" y="504967"/>
                  <a:pt x="41055" y="532263"/>
                </a:cubicBezTo>
                <a:lnTo>
                  <a:pt x="27407" y="573206"/>
                </a:lnTo>
                <a:cubicBezTo>
                  <a:pt x="22858" y="600502"/>
                  <a:pt x="19762" y="628080"/>
                  <a:pt x="13759" y="655093"/>
                </a:cubicBezTo>
                <a:cubicBezTo>
                  <a:pt x="10638" y="669136"/>
                  <a:pt x="112" y="681650"/>
                  <a:pt x="112" y="696036"/>
                </a:cubicBezTo>
                <a:cubicBezTo>
                  <a:pt x="112" y="800768"/>
                  <a:pt x="-2166" y="906421"/>
                  <a:pt x="13759" y="1009935"/>
                </a:cubicBezTo>
                <a:cubicBezTo>
                  <a:pt x="20552" y="1054092"/>
                  <a:pt x="69429" y="1049961"/>
                  <a:pt x="95646" y="1064526"/>
                </a:cubicBezTo>
                <a:cubicBezTo>
                  <a:pt x="124323" y="1080458"/>
                  <a:pt x="177532" y="1119117"/>
                  <a:pt x="177532" y="1119117"/>
                </a:cubicBezTo>
                <a:cubicBezTo>
                  <a:pt x="287087" y="1109157"/>
                  <a:pt x="304425" y="1131654"/>
                  <a:pt x="368601" y="1078173"/>
                </a:cubicBezTo>
                <a:cubicBezTo>
                  <a:pt x="383428" y="1065817"/>
                  <a:pt x="395896" y="1050878"/>
                  <a:pt x="409544" y="1037230"/>
                </a:cubicBezTo>
                <a:cubicBezTo>
                  <a:pt x="441996" y="939876"/>
                  <a:pt x="395980" y="1057577"/>
                  <a:pt x="464135" y="955344"/>
                </a:cubicBezTo>
                <a:cubicBezTo>
                  <a:pt x="516871" y="876239"/>
                  <a:pt x="427160" y="948148"/>
                  <a:pt x="518727" y="887105"/>
                </a:cubicBezTo>
                <a:cubicBezTo>
                  <a:pt x="545564" y="846849"/>
                  <a:pt x="547561" y="838055"/>
                  <a:pt x="586965" y="805218"/>
                </a:cubicBezTo>
                <a:cubicBezTo>
                  <a:pt x="599566" y="794717"/>
                  <a:pt x="627909" y="777923"/>
                  <a:pt x="627909" y="777923"/>
                </a:cubicBezTo>
              </a:path>
            </a:pathLst>
          </a:cu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0933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25" t="7085" r="49959" b="54430"/>
          <a:stretch/>
        </p:blipFill>
        <p:spPr>
          <a:xfrm>
            <a:off x="0" y="294004"/>
            <a:ext cx="9165609" cy="658333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3352870" y="1650915"/>
            <a:ext cx="703571" cy="1616345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  <a:effectLst>
            <a:glow rad="127000">
              <a:schemeClr val="tx1"/>
            </a:glow>
            <a:outerShdw blurRad="50800" dist="508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5791200" y="1972261"/>
            <a:ext cx="1647825" cy="1680669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  <a:effectLst>
            <a:glow rad="127000">
              <a:schemeClr val="tx1"/>
            </a:glow>
            <a:outerShdw blurRad="50800" dist="508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6477000" y="3267260"/>
            <a:ext cx="1676401" cy="1685740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  <a:effectLst>
            <a:glow rad="127000">
              <a:schemeClr val="tx1"/>
            </a:glow>
            <a:outerShdw blurRad="50800" dist="508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4855334" y="1340651"/>
            <a:ext cx="428624" cy="1905000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  <a:effectLst>
            <a:glow rad="127000">
              <a:schemeClr val="tx1"/>
            </a:glow>
            <a:outerShdw blurRad="50800" dist="508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/>
        </p:nvSpPr>
        <p:spPr>
          <a:xfrm>
            <a:off x="1216290" y="0"/>
            <a:ext cx="6733027" cy="914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smtClean="0"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</a:rPr>
              <a:t>Reflectivity Tags </a:t>
            </a:r>
            <a:endParaRPr lang="en-US" sz="5400" dirty="0">
              <a:effectLst>
                <a:glow rad="127000">
                  <a:schemeClr val="bg1"/>
                </a:glow>
                <a:outerShdw blurRad="50800" dist="50800" dir="5400000" algn="ctr" rotWithShape="0">
                  <a:schemeClr val="bg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552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2004_08_13_013530_shot"/>
          <p:cNvPicPr>
            <a:picLocks noChangeAspect="1" noChangeArrowheads="1"/>
          </p:cNvPicPr>
          <p:nvPr/>
        </p:nvPicPr>
        <p:blipFill>
          <a:blip r:embed="rId2" cstate="print"/>
          <a:srcRect l="23131" t="8470" r="1779" b="494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xmlns="" val="229216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05998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</a:rPr>
              <a:t>Front End Nubs (Nubs) </a:t>
            </a:r>
            <a:endParaRPr lang="en-US" dirty="0">
              <a:effectLst>
                <a:glow rad="127000">
                  <a:schemeClr val="bg1"/>
                </a:glow>
                <a:outerShdw blurRad="50800" dist="50800" dir="5400000" algn="ctr" rotWithShape="0">
                  <a:schemeClr val="bg1"/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14500" y="1165837"/>
            <a:ext cx="5715000" cy="57035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3600" y="4017598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NUB</a:t>
            </a:r>
            <a:endParaRPr lang="en-US" sz="5400" b="1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5562600" y="4800600"/>
            <a:ext cx="1123950" cy="213014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45594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ouglas_howelltor.png"/>
          <p:cNvPicPr>
            <a:picLocks noChangeAspect="1"/>
          </p:cNvPicPr>
          <p:nvPr/>
        </p:nvPicPr>
        <p:blipFill>
          <a:blip r:embed="rId2" cstate="print"/>
          <a:srcRect l="20137" t="7778" r="539" b="222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9859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ouglas_howelltor2.png"/>
          <p:cNvPicPr>
            <a:picLocks noChangeAspect="1"/>
          </p:cNvPicPr>
          <p:nvPr/>
        </p:nvPicPr>
        <p:blipFill>
          <a:blip r:embed="rId2" cstate="print"/>
          <a:srcRect l="20531" t="7778" r="145" b="222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205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ouglas_howelltor7.png"/>
          <p:cNvPicPr>
            <a:picLocks noChangeAspect="1"/>
          </p:cNvPicPr>
          <p:nvPr/>
        </p:nvPicPr>
        <p:blipFill>
          <a:blip r:embed="rId2" cstate="print"/>
          <a:srcRect l="20137" t="7778" r="539" b="222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667000" y="304800"/>
            <a:ext cx="685800" cy="6858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9765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05998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</a:rPr>
              <a:t>Front End Nubs (Nubs) </a:t>
            </a:r>
            <a:endParaRPr lang="en-US" dirty="0">
              <a:effectLst>
                <a:glow rad="127000">
                  <a:schemeClr val="bg1"/>
                </a:glow>
                <a:outerShdw blurRad="50800" dist="50800" dir="5400000" algn="ctr" rotWithShape="0">
                  <a:schemeClr val="bg1"/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7397" y="1132498"/>
            <a:ext cx="6649206" cy="57255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52800" y="19812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EF – 1 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819400" y="2438400"/>
            <a:ext cx="1130150" cy="152400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  <a:effectLst>
            <a:glow rad="127000">
              <a:schemeClr val="tx1"/>
            </a:glow>
            <a:outerShdw blurRad="50800" dist="508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89095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05998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</a:rPr>
              <a:t>Front End Nubs (Nubs) </a:t>
            </a:r>
            <a:endParaRPr lang="en-US" dirty="0">
              <a:effectLst>
                <a:glow rad="127000">
                  <a:schemeClr val="bg1"/>
                </a:glow>
                <a:outerShdw blurRad="50800" dist="50800" dir="5400000" algn="ctr" rotWithShape="0">
                  <a:schemeClr val="bg1"/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1199544"/>
            <a:ext cx="7010400" cy="567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218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-1110406"/>
            <a:ext cx="6707566" cy="85018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05200" y="563166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TORNADO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971800" y="914400"/>
            <a:ext cx="1219200" cy="4572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74158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-1524000"/>
            <a:ext cx="7098703" cy="900221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048000" y="609600"/>
            <a:ext cx="533400" cy="5334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705600" y="609600"/>
            <a:ext cx="533400" cy="5334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048000" y="5105400"/>
            <a:ext cx="533400" cy="5334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705600" y="5181600"/>
            <a:ext cx="533400" cy="5334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7158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519" t="34073" r="27087" b="23129"/>
          <a:stretch/>
        </p:blipFill>
        <p:spPr>
          <a:xfrm>
            <a:off x="4598940" y="914399"/>
            <a:ext cx="4547881" cy="48067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781" t="33951" r="26823" b="23251"/>
          <a:stretch/>
        </p:blipFill>
        <p:spPr>
          <a:xfrm>
            <a:off x="0" y="914400"/>
            <a:ext cx="4598940" cy="4806705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2743200" y="3733800"/>
            <a:ext cx="838200" cy="6096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048000" y="4343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TORNADO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403741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ub.png"/>
          <p:cNvPicPr>
            <a:picLocks noChangeAspect="1"/>
          </p:cNvPicPr>
          <p:nvPr/>
        </p:nvPicPr>
        <p:blipFill rotWithShape="1">
          <a:blip r:embed="rId2" cstate="print"/>
          <a:srcRect l="11778" t="13333" r="43626" b="45556"/>
          <a:stretch/>
        </p:blipFill>
        <p:spPr>
          <a:xfrm>
            <a:off x="0" y="0"/>
            <a:ext cx="9505752" cy="701039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219476" y="2514600"/>
            <a:ext cx="1066800" cy="11430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9813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89</Words>
  <Application>Microsoft Office PowerPoint</Application>
  <PresentationFormat>On-screen Show (4:3)</PresentationFormat>
  <Paragraphs>46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Non–Traditional Tornado Signatures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</vt:vector>
  </TitlesOfParts>
  <Company>NWS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Non–Traditional Tornado Signatures</dc:title>
  <dc:creator>Doug Cramer</dc:creator>
  <cp:lastModifiedBy>Jason</cp:lastModifiedBy>
  <cp:revision>39</cp:revision>
  <dcterms:created xsi:type="dcterms:W3CDTF">2017-03-06T15:01:11Z</dcterms:created>
  <dcterms:modified xsi:type="dcterms:W3CDTF">2017-03-09T02:52:21Z</dcterms:modified>
</cp:coreProperties>
</file>