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6" r:id="rId2"/>
    <p:sldId id="278" r:id="rId3"/>
    <p:sldId id="274" r:id="rId4"/>
    <p:sldId id="265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71" r:id="rId13"/>
    <p:sldId id="275" r:id="rId14"/>
    <p:sldId id="276" r:id="rId15"/>
    <p:sldId id="277" r:id="rId16"/>
    <p:sldId id="284" r:id="rId17"/>
    <p:sldId id="279" r:id="rId18"/>
    <p:sldId id="272" r:id="rId19"/>
    <p:sldId id="281" r:id="rId20"/>
    <p:sldId id="270" r:id="rId21"/>
    <p:sldId id="282" r:id="rId22"/>
    <p:sldId id="283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3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[RDF_QLCS_research_BOWECH2017_mod1.xlsx]Sheet1!$D$4:$M$4</c:f>
              <c:strCache>
                <c:ptCount val="10"/>
                <c:pt idx="0">
                  <c:v>Inflection/Entry</c:v>
                </c:pt>
                <c:pt idx="1">
                  <c:v>Paired Inflow</c:v>
                </c:pt>
                <c:pt idx="2">
                  <c:v>Boundary Interaction</c:v>
                </c:pt>
                <c:pt idx="3">
                  <c:v>Front End Nub</c:v>
                </c:pt>
                <c:pt idx="4">
                  <c:v>Contracting Bookend</c:v>
                </c:pt>
                <c:pt idx="5">
                  <c:v>VR&gt;=25kt</c:v>
                </c:pt>
                <c:pt idx="6">
                  <c:v>Reflectivity Tag</c:v>
                </c:pt>
                <c:pt idx="7">
                  <c:v>0-3km MLCAPE</c:v>
                </c:pt>
                <c:pt idx="8">
                  <c:v>Core Spike</c:v>
                </c:pt>
                <c:pt idx="9">
                  <c:v>DRIJ</c:v>
                </c:pt>
              </c:strCache>
            </c:strRef>
          </c:cat>
          <c:val>
            <c:numRef>
              <c:f>[RDF_QLCS_research_BOWECH2017_mod1.xlsx]Sheet1!$D$5:$M$5</c:f>
              <c:numCache>
                <c:formatCode>General</c:formatCode>
                <c:ptCount val="10"/>
                <c:pt idx="0">
                  <c:v>13</c:v>
                </c:pt>
                <c:pt idx="1">
                  <c:v>12</c:v>
                </c:pt>
                <c:pt idx="2">
                  <c:v>6</c:v>
                </c:pt>
                <c:pt idx="3">
                  <c:v>8</c:v>
                </c:pt>
                <c:pt idx="4">
                  <c:v>1</c:v>
                </c:pt>
                <c:pt idx="5">
                  <c:v>11</c:v>
                </c:pt>
                <c:pt idx="6">
                  <c:v>7</c:v>
                </c:pt>
                <c:pt idx="7">
                  <c:v>12</c:v>
                </c:pt>
                <c:pt idx="8">
                  <c:v>20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9376"/>
        <c:axId val="92310912"/>
      </c:barChart>
      <c:catAx>
        <c:axId val="9230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92310912"/>
        <c:crosses val="autoZero"/>
        <c:auto val="1"/>
        <c:lblAlgn val="ctr"/>
        <c:lblOffset val="100"/>
        <c:noMultiLvlLbl val="0"/>
      </c:catAx>
      <c:valAx>
        <c:axId val="92310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0937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[RDF_QLCS_research_BOWECH2017_mod1.xlsx]Sheet1!$J$33:$J$40</c:f>
              <c:strCache>
                <c:ptCount val="8"/>
                <c:pt idx="0">
                  <c:v>2 or more Scenarios/nudgers present</c:v>
                </c:pt>
                <c:pt idx="1">
                  <c:v>3 or more Scenarios/nudgers present</c:v>
                </c:pt>
                <c:pt idx="2">
                  <c:v>4 or more Scenarios/nudgers present</c:v>
                </c:pt>
                <c:pt idx="3">
                  <c:v>5 or more Scenarios/nudgers present</c:v>
                </c:pt>
                <c:pt idx="4">
                  <c:v>6 or more Scenarios/nudgers present</c:v>
                </c:pt>
                <c:pt idx="5">
                  <c:v>7 or more Scenarios/nudgers present</c:v>
                </c:pt>
                <c:pt idx="6">
                  <c:v>8 or more Scenarios/nudgers present</c:v>
                </c:pt>
                <c:pt idx="7">
                  <c:v>9 or more Scenarios/nudgers present</c:v>
                </c:pt>
              </c:strCache>
            </c:strRef>
          </c:cat>
          <c:val>
            <c:numRef>
              <c:f>[RDF_QLCS_research_BOWECH2017_mod1.xlsx]Sheet1!$L$33:$L$40</c:f>
              <c:numCache>
                <c:formatCode>0</c:formatCode>
                <c:ptCount val="8"/>
                <c:pt idx="0" formatCode="General">
                  <c:v>100</c:v>
                </c:pt>
                <c:pt idx="1">
                  <c:v>100</c:v>
                </c:pt>
                <c:pt idx="2">
                  <c:v>89</c:v>
                </c:pt>
                <c:pt idx="3">
                  <c:v>74</c:v>
                </c:pt>
                <c:pt idx="4">
                  <c:v>54</c:v>
                </c:pt>
                <c:pt idx="5">
                  <c:v>28</c:v>
                </c:pt>
                <c:pt idx="6">
                  <c:v>13</c:v>
                </c:pt>
                <c:pt idx="7">
                  <c:v>7</c:v>
                </c:pt>
              </c:numCache>
            </c:numRef>
          </c:val>
        </c:ser>
        <c:ser>
          <c:idx val="2"/>
          <c:order val="1"/>
          <c:spPr>
            <a:solidFill>
              <a:srgbClr val="FF0000"/>
            </a:solidFill>
          </c:spPr>
          <c:invertIfNegative val="0"/>
          <c:cat>
            <c:strRef>
              <c:f>[RDF_QLCS_research_BOWECH2017_mod1.xlsx]Sheet1!$J$33:$J$40</c:f>
              <c:strCache>
                <c:ptCount val="8"/>
                <c:pt idx="0">
                  <c:v>2 or more Scenarios/nudgers present</c:v>
                </c:pt>
                <c:pt idx="1">
                  <c:v>3 or more Scenarios/nudgers present</c:v>
                </c:pt>
                <c:pt idx="2">
                  <c:v>4 or more Scenarios/nudgers present</c:v>
                </c:pt>
                <c:pt idx="3">
                  <c:v>5 or more Scenarios/nudgers present</c:v>
                </c:pt>
                <c:pt idx="4">
                  <c:v>6 or more Scenarios/nudgers present</c:v>
                </c:pt>
                <c:pt idx="5">
                  <c:v>7 or more Scenarios/nudgers present</c:v>
                </c:pt>
                <c:pt idx="6">
                  <c:v>8 or more Scenarios/nudgers present</c:v>
                </c:pt>
                <c:pt idx="7">
                  <c:v>9 or more Scenarios/nudgers present</c:v>
                </c:pt>
              </c:strCache>
            </c:strRef>
          </c:cat>
          <c:val>
            <c:numRef>
              <c:f>[RDF_QLCS_research_BOWECH2017_mod1.xlsx]Sheet1!$M$33:$M$40</c:f>
              <c:numCache>
                <c:formatCode>General</c:formatCode>
                <c:ptCount val="8"/>
                <c:pt idx="0">
                  <c:v>100</c:v>
                </c:pt>
                <c:pt idx="1">
                  <c:v>95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45</c:v>
                </c:pt>
                <c:pt idx="6">
                  <c:v>20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76544"/>
        <c:axId val="92478080"/>
      </c:barChart>
      <c:catAx>
        <c:axId val="9247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92478080"/>
        <c:crosses val="autoZero"/>
        <c:auto val="1"/>
        <c:lblAlgn val="ctr"/>
        <c:lblOffset val="100"/>
        <c:noMultiLvlLbl val="0"/>
      </c:catAx>
      <c:valAx>
        <c:axId val="924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4765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EBA2-13B4-4E91-9FD4-906D155A1937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58E3-E5D5-4C5C-BDF7-DEB7C669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75% of EF-0 tornadoes had a Vr of at least 24 knots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Vr using pixels within</a:t>
            </a:r>
            <a:r>
              <a:rPr lang="en-US" baseline="0" dirty="0" smtClean="0"/>
              <a:t> 5 miles of each other from immediately prior to tornadogenesis to immediately before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31B17-6CF6-4557-9212-1E6E91556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Courtesy of Ron 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 surge</a:t>
            </a:r>
            <a:r>
              <a:rPr lang="en-US" baseline="0" dirty="0" smtClean="0"/>
              <a:t> moving into an area where the line is folded over (cold pool dominant) can be trouble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BBCEE7-A621-4408-8C67-F0B268D7CA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75% of EF-0 tornadoes had a Vr of at least 24 knots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 Vr using pixels within</a:t>
            </a:r>
            <a:r>
              <a:rPr lang="en-US" baseline="0" dirty="0" smtClean="0"/>
              <a:t> 5 miles of each other from immediately prior to tornadogenesis to immediately before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31B17-6CF6-4557-9212-1E6E91556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61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78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40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882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215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35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02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6686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65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280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5" descr="NOAA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7" descr="NWS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29600" y="3810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36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–"/>
        <a:defRPr sz="24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–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50000"/>
        </a:spcAft>
        <a:buClr>
          <a:srgbClr val="FF0066"/>
        </a:buClr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3200" dirty="0" smtClean="0"/>
              <a:t>Examination of Radar Features and Mesoscale Parameters Which May Lead to an Increased Likelihood for </a:t>
            </a:r>
            <a:r>
              <a:rPr lang="en-US" sz="3200" dirty="0" err="1" smtClean="0"/>
              <a:t>Mesovortex</a:t>
            </a:r>
            <a:r>
              <a:rPr lang="en-US" sz="3200" dirty="0" smtClean="0"/>
              <a:t> Tornadoes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/>
              <a:t>Conducted by:</a:t>
            </a:r>
          </a:p>
          <a:p>
            <a:r>
              <a:rPr lang="en-US" dirty="0" smtClean="0"/>
              <a:t>Robert Frye &amp; Jason </a:t>
            </a:r>
            <a:r>
              <a:rPr lang="en-US" dirty="0" err="1" smtClean="0"/>
              <a:t>Schaumann</a:t>
            </a:r>
            <a:endParaRPr lang="en-US" dirty="0" smtClean="0"/>
          </a:p>
          <a:p>
            <a:r>
              <a:rPr lang="en-US" dirty="0" smtClean="0"/>
              <a:t>NWS Springfield, MO</a:t>
            </a:r>
            <a:endParaRPr 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4" y="4825465"/>
            <a:ext cx="3500476" cy="20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9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Contracting Bookend Vortex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" y="1552194"/>
            <a:ext cx="4369536" cy="4105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69" y="1552194"/>
            <a:ext cx="4394458" cy="4105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15000"/>
            <a:ext cx="914399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Look for increasing gate-to-gate signatures within the broader circulation. A Vr of 25 knots is a good low-end threshold for considering a Tornado Warning. Three ingredients NOT required.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Circular Arrow 10"/>
          <p:cNvSpPr/>
          <p:nvPr/>
        </p:nvSpPr>
        <p:spPr bwMode="auto">
          <a:xfrm rot="14669914" flipV="1">
            <a:off x="5709446" y="2347805"/>
            <a:ext cx="2271485" cy="1671970"/>
          </a:xfrm>
          <a:custGeom>
            <a:avLst/>
            <a:gdLst>
              <a:gd name="connsiteX0" fmla="*/ 201131 w 2200392"/>
              <a:gd name="connsiteY0" fmla="*/ 867110 h 1957845"/>
              <a:gd name="connsiteX1" fmla="*/ 1024447 w 2200392"/>
              <a:gd name="connsiteY1" fmla="*/ 194659 h 1957845"/>
              <a:gd name="connsiteX2" fmla="*/ 1949879 w 2200392"/>
              <a:gd name="connsiteY2" fmla="*/ 700828 h 1957845"/>
              <a:gd name="connsiteX3" fmla="*/ 1516095 w 2200392"/>
              <a:gd name="connsiteY3" fmla="*/ 1678574 h 1957845"/>
              <a:gd name="connsiteX4" fmla="*/ 1558805 w 2200392"/>
              <a:gd name="connsiteY4" fmla="*/ 1864674 h 1957845"/>
              <a:gd name="connsiteX5" fmla="*/ 1265516 w 2200392"/>
              <a:gd name="connsiteY5" fmla="*/ 1699274 h 1957845"/>
              <a:gd name="connsiteX6" fmla="*/ 1449321 w 2200392"/>
              <a:gd name="connsiteY6" fmla="*/ 1387615 h 1957845"/>
              <a:gd name="connsiteX7" fmla="*/ 1492005 w 2200392"/>
              <a:gd name="connsiteY7" fmla="*/ 1573605 h 1957845"/>
              <a:gd name="connsiteX8" fmla="*/ 1838587 w 2200392"/>
              <a:gd name="connsiteY8" fmla="*/ 711779 h 1957845"/>
              <a:gd name="connsiteX9" fmla="*/ 1024108 w 2200392"/>
              <a:gd name="connsiteY9" fmla="*/ 300611 h 1957845"/>
              <a:gd name="connsiteX10" fmla="*/ 306020 w 2200392"/>
              <a:gd name="connsiteY10" fmla="*/ 880154 h 1957845"/>
              <a:gd name="connsiteX11" fmla="*/ 201131 w 2200392"/>
              <a:gd name="connsiteY11" fmla="*/ 867110 h 1957845"/>
              <a:gd name="connsiteX0" fmla="*/ 0 w 2271485"/>
              <a:gd name="connsiteY0" fmla="*/ 653010 h 1671970"/>
              <a:gd name="connsiteX1" fmla="*/ 1287307 w 2271485"/>
              <a:gd name="connsiteY1" fmla="*/ 1955 h 1671970"/>
              <a:gd name="connsiteX2" fmla="*/ 2212739 w 2271485"/>
              <a:gd name="connsiteY2" fmla="*/ 508124 h 1671970"/>
              <a:gd name="connsiteX3" fmla="*/ 1778955 w 2271485"/>
              <a:gd name="connsiteY3" fmla="*/ 1485870 h 1671970"/>
              <a:gd name="connsiteX4" fmla="*/ 1821665 w 2271485"/>
              <a:gd name="connsiteY4" fmla="*/ 1671970 h 1671970"/>
              <a:gd name="connsiteX5" fmla="*/ 1528376 w 2271485"/>
              <a:gd name="connsiteY5" fmla="*/ 1506570 h 1671970"/>
              <a:gd name="connsiteX6" fmla="*/ 1712181 w 2271485"/>
              <a:gd name="connsiteY6" fmla="*/ 1194911 h 1671970"/>
              <a:gd name="connsiteX7" fmla="*/ 1754865 w 2271485"/>
              <a:gd name="connsiteY7" fmla="*/ 1380901 h 1671970"/>
              <a:gd name="connsiteX8" fmla="*/ 2101447 w 2271485"/>
              <a:gd name="connsiteY8" fmla="*/ 519075 h 1671970"/>
              <a:gd name="connsiteX9" fmla="*/ 1286968 w 2271485"/>
              <a:gd name="connsiteY9" fmla="*/ 107907 h 1671970"/>
              <a:gd name="connsiteX10" fmla="*/ 568880 w 2271485"/>
              <a:gd name="connsiteY10" fmla="*/ 687450 h 1671970"/>
              <a:gd name="connsiteX11" fmla="*/ 0 w 2271485"/>
              <a:gd name="connsiteY11" fmla="*/ 653010 h 1671970"/>
              <a:gd name="connsiteX0" fmla="*/ 0 w 2271485"/>
              <a:gd name="connsiteY0" fmla="*/ 653010 h 1671970"/>
              <a:gd name="connsiteX1" fmla="*/ 1287307 w 2271485"/>
              <a:gd name="connsiteY1" fmla="*/ 1955 h 1671970"/>
              <a:gd name="connsiteX2" fmla="*/ 2212739 w 2271485"/>
              <a:gd name="connsiteY2" fmla="*/ 508124 h 1671970"/>
              <a:gd name="connsiteX3" fmla="*/ 1778955 w 2271485"/>
              <a:gd name="connsiteY3" fmla="*/ 1485870 h 1671970"/>
              <a:gd name="connsiteX4" fmla="*/ 1821665 w 2271485"/>
              <a:gd name="connsiteY4" fmla="*/ 1671970 h 1671970"/>
              <a:gd name="connsiteX5" fmla="*/ 1528376 w 2271485"/>
              <a:gd name="connsiteY5" fmla="*/ 1506570 h 1671970"/>
              <a:gd name="connsiteX6" fmla="*/ 1712181 w 2271485"/>
              <a:gd name="connsiteY6" fmla="*/ 1194911 h 1671970"/>
              <a:gd name="connsiteX7" fmla="*/ 1754865 w 2271485"/>
              <a:gd name="connsiteY7" fmla="*/ 1380901 h 1671970"/>
              <a:gd name="connsiteX8" fmla="*/ 2101447 w 2271485"/>
              <a:gd name="connsiteY8" fmla="*/ 519075 h 1671970"/>
              <a:gd name="connsiteX9" fmla="*/ 1286968 w 2271485"/>
              <a:gd name="connsiteY9" fmla="*/ 107907 h 1671970"/>
              <a:gd name="connsiteX10" fmla="*/ 95896 w 2271485"/>
              <a:gd name="connsiteY10" fmla="*/ 691450 h 1671970"/>
              <a:gd name="connsiteX11" fmla="*/ 0 w 2271485"/>
              <a:gd name="connsiteY11" fmla="*/ 653010 h 167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1485" h="1671970">
                <a:moveTo>
                  <a:pt x="0" y="653010"/>
                </a:moveTo>
                <a:cubicBezTo>
                  <a:pt x="60125" y="290036"/>
                  <a:pt x="918517" y="26103"/>
                  <a:pt x="1287307" y="1955"/>
                </a:cubicBezTo>
                <a:cubicBezTo>
                  <a:pt x="1656097" y="-22193"/>
                  <a:pt x="2069367" y="179236"/>
                  <a:pt x="2212739" y="508124"/>
                </a:cubicBezTo>
                <a:cubicBezTo>
                  <a:pt x="2375810" y="882199"/>
                  <a:pt x="2189221" y="1302769"/>
                  <a:pt x="1778955" y="1485870"/>
                </a:cubicBezTo>
                <a:lnTo>
                  <a:pt x="1821665" y="1671970"/>
                </a:lnTo>
                <a:lnTo>
                  <a:pt x="1528376" y="1506570"/>
                </a:lnTo>
                <a:lnTo>
                  <a:pt x="1712181" y="1194911"/>
                </a:lnTo>
                <a:lnTo>
                  <a:pt x="1754865" y="1380901"/>
                </a:lnTo>
                <a:cubicBezTo>
                  <a:pt x="2112773" y="1210966"/>
                  <a:pt x="2262227" y="839329"/>
                  <a:pt x="2101447" y="519075"/>
                </a:cubicBezTo>
                <a:cubicBezTo>
                  <a:pt x="1964393" y="246079"/>
                  <a:pt x="1634966" y="79776"/>
                  <a:pt x="1286968" y="107907"/>
                </a:cubicBezTo>
                <a:cubicBezTo>
                  <a:pt x="918951" y="137656"/>
                  <a:pt x="149482" y="380939"/>
                  <a:pt x="95896" y="691450"/>
                </a:cubicBezTo>
                <a:cubicBezTo>
                  <a:pt x="60933" y="687102"/>
                  <a:pt x="34963" y="657358"/>
                  <a:pt x="0" y="65301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24050" y="3538347"/>
            <a:ext cx="361950" cy="347853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585" y="5319296"/>
            <a:ext cx="314481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13 Oct 2014 Southwest Missouri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3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Perfect Recipe?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en-US" dirty="0" smtClean="0"/>
              <a:t>With the confidence builders and “</a:t>
            </a:r>
            <a:r>
              <a:rPr lang="en-US" dirty="0" err="1" smtClean="0"/>
              <a:t>nudgers</a:t>
            </a:r>
            <a:r>
              <a:rPr lang="en-US" dirty="0" smtClean="0"/>
              <a:t>” identified, is there a correlation in terms of numbers and/or certain variables that lead to tornadic development?</a:t>
            </a:r>
            <a:endParaRPr lang="en-US" dirty="0"/>
          </a:p>
        </p:txBody>
      </p:sp>
      <p:pic>
        <p:nvPicPr>
          <p:cNvPr id="1026" name="Picture 2" descr="C:\Users\robert.frye\AppData\Local\Microsoft\Windows\Temporary Internet Files\Content.IE5\GBIW03S8\recip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12431"/>
            <a:ext cx="1710938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7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934200" cy="4419600"/>
          </a:xfrm>
        </p:spPr>
        <p:txBody>
          <a:bodyPr/>
          <a:lstStyle/>
          <a:p>
            <a:pPr algn="l"/>
            <a:r>
              <a:rPr lang="en-US" dirty="0" smtClean="0"/>
              <a:t>-Use WFO SGF </a:t>
            </a:r>
            <a:r>
              <a:rPr lang="en-US" dirty="0" err="1" smtClean="0"/>
              <a:t>mesovortex</a:t>
            </a:r>
            <a:r>
              <a:rPr lang="en-US" dirty="0" smtClean="0"/>
              <a:t> database from a previous Hollings Project</a:t>
            </a:r>
          </a:p>
          <a:p>
            <a:pPr algn="l"/>
            <a:r>
              <a:rPr lang="en-US" dirty="0" smtClean="0"/>
              <a:t>-Review radar data and simply identify the presence of confidence builders per case (30 min prior to </a:t>
            </a:r>
            <a:r>
              <a:rPr lang="en-US" dirty="0" err="1" smtClean="0"/>
              <a:t>mesovort</a:t>
            </a:r>
            <a:r>
              <a:rPr lang="en-US" dirty="0" smtClean="0"/>
              <a:t> development)</a:t>
            </a:r>
          </a:p>
          <a:p>
            <a:pPr algn="l"/>
            <a:r>
              <a:rPr lang="en-US" dirty="0" smtClean="0"/>
              <a:t>-Total </a:t>
            </a:r>
            <a:r>
              <a:rPr lang="en-US" dirty="0" err="1" smtClean="0"/>
              <a:t>mesovortex</a:t>
            </a:r>
            <a:r>
              <a:rPr lang="en-US" dirty="0" smtClean="0"/>
              <a:t> Sample Size: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6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934200" cy="4419600"/>
          </a:xfrm>
        </p:spPr>
        <p:txBody>
          <a:bodyPr/>
          <a:lstStyle/>
          <a:p>
            <a:pPr algn="l"/>
            <a:r>
              <a:rPr lang="en-US" dirty="0" smtClean="0"/>
              <a:t>-Each case was within 40nm of the RDA</a:t>
            </a:r>
          </a:p>
          <a:p>
            <a:pPr algn="l"/>
            <a:r>
              <a:rPr lang="en-US" dirty="0" smtClean="0"/>
              <a:t>-Many cases lack super-res (2006-2011) and ALL lack Dual Polarization. (No TDS considered for this </a:t>
            </a:r>
            <a:r>
              <a:rPr lang="en-US" dirty="0" smtClean="0"/>
              <a:t>study)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592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934200" cy="4419600"/>
          </a:xfrm>
        </p:spPr>
        <p:txBody>
          <a:bodyPr/>
          <a:lstStyle/>
          <a:p>
            <a:pPr algn="l"/>
            <a:r>
              <a:rPr lang="en-US" dirty="0" smtClean="0"/>
              <a:t>-Given the binary nature (yes or no) in ranking the presence of each Confidence Builder/</a:t>
            </a:r>
            <a:r>
              <a:rPr lang="en-US" dirty="0" err="1" smtClean="0"/>
              <a:t>Nudger</a:t>
            </a:r>
            <a:r>
              <a:rPr lang="en-US" dirty="0" smtClean="0"/>
              <a:t> statistics were rather simplistic.</a:t>
            </a: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4810"/>
            <a:ext cx="8991600" cy="26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1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6934200" cy="4419600"/>
          </a:xfrm>
        </p:spPr>
        <p:txBody>
          <a:bodyPr/>
          <a:lstStyle/>
          <a:p>
            <a:pPr marL="514350" indent="-514350" algn="l">
              <a:buAutoNum type="arabicParenR"/>
            </a:pPr>
            <a:r>
              <a:rPr lang="en-US" sz="2400" dirty="0" smtClean="0"/>
              <a:t>Event catalog is dated (again, no dual-pol and in many cases no super-res) </a:t>
            </a:r>
          </a:p>
          <a:p>
            <a:pPr marL="514350" indent="-514350" algn="l">
              <a:buAutoNum type="arabicParenR"/>
            </a:pPr>
            <a:r>
              <a:rPr lang="en-US" sz="2400" dirty="0" smtClean="0"/>
              <a:t>Storm database not always 100% (i.e. tornadoes occurring but left unreported in rural areas)</a:t>
            </a:r>
          </a:p>
          <a:p>
            <a:pPr marL="514350" indent="-514350" algn="l">
              <a:buAutoNum type="arabicParenR"/>
            </a:pPr>
            <a:r>
              <a:rPr lang="en-US" sz="2400" dirty="0" smtClean="0"/>
              <a:t>Known radar limitations such as attenuation and cone of silence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06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3584" y="0"/>
            <a:ext cx="314481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Shelby Co., IA - 8/12/2007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6493975"/>
            <a:ext cx="1143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0.5 SRV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065" y="6519446"/>
            <a:ext cx="1143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0.5 Ref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81900" y="0"/>
            <a:ext cx="15621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-DRIG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-25+kt </a:t>
            </a:r>
            <a:r>
              <a:rPr lang="en-US" sz="1000" dirty="0" err="1" smtClean="0">
                <a:latin typeface="Times New Roman" pitchFamily="18" charset="0"/>
              </a:rPr>
              <a:t>Vr</a:t>
            </a:r>
            <a:endParaRPr lang="en-US" sz="100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-Core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Spikes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aseline="0" dirty="0" smtClean="0">
                <a:latin typeface="Times New Roman" pitchFamily="18" charset="0"/>
              </a:rPr>
              <a:t>-Ref</a:t>
            </a:r>
            <a:r>
              <a:rPr lang="en-US" sz="1000" dirty="0" smtClean="0">
                <a:latin typeface="Times New Roman" pitchFamily="18" charset="0"/>
              </a:rPr>
              <a:t> Tag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-Paired Inflow/outflow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-Inflection/entry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-Nub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-Boundary?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Times New Roman" pitchFamily="18" charset="0"/>
              </a:rPr>
              <a:t>-0-3km MLCAPE 40+J/kg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437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934200" cy="4419600"/>
          </a:xfrm>
        </p:spPr>
        <p:txBody>
          <a:bodyPr/>
          <a:lstStyle/>
          <a:p>
            <a:pPr algn="l"/>
            <a:r>
              <a:rPr lang="en-US" dirty="0" smtClean="0"/>
              <a:t>Examination of 66 events, 20 of which a tornado occurred were examined, but findings were inconclusive due to inherent issues pertaining to storm data. </a:t>
            </a:r>
          </a:p>
          <a:p>
            <a:pPr algn="l"/>
            <a:r>
              <a:rPr lang="en-US" dirty="0" smtClean="0"/>
              <a:t>**For this reason we are ONLY considering the 20 known cases to alleviate this limitation.</a:t>
            </a:r>
          </a:p>
        </p:txBody>
      </p:sp>
    </p:spTree>
    <p:extLst>
      <p:ext uri="{BB962C8B-B14F-4D97-AF65-F5344CB8AC3E}">
        <p14:creationId xmlns:p14="http://schemas.microsoft.com/office/powerpoint/2010/main" val="62509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DRIJ and Core Spikes in ALL. </a:t>
            </a:r>
          </a:p>
          <a:p>
            <a:r>
              <a:rPr lang="en-US" dirty="0" smtClean="0"/>
              <a:t>Beyond that, a majority of the observed tornadoes had 6 total confidence builders/</a:t>
            </a:r>
            <a:r>
              <a:rPr lang="en-US" dirty="0" err="1" smtClean="0"/>
              <a:t>nudgers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490230"/>
              </p:ext>
            </p:extLst>
          </p:nvPr>
        </p:nvGraphicFramePr>
        <p:xfrm>
          <a:off x="2286000" y="1447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249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114800"/>
            <a:ext cx="7315200" cy="2209800"/>
          </a:xfrm>
        </p:spPr>
        <p:txBody>
          <a:bodyPr/>
          <a:lstStyle/>
          <a:p>
            <a:pPr algn="l"/>
            <a:r>
              <a:rPr lang="en-US" dirty="0" smtClean="0"/>
              <a:t>Looking at percentages, the number of </a:t>
            </a:r>
            <a:r>
              <a:rPr lang="en-US" dirty="0" err="1" smtClean="0"/>
              <a:t>nontornado</a:t>
            </a:r>
            <a:r>
              <a:rPr lang="en-US" dirty="0" smtClean="0"/>
              <a:t> cases does take a subtle shift downward when compared to tornado cases beyond 4 or more confidence builders/</a:t>
            </a:r>
            <a:r>
              <a:rPr lang="en-US" dirty="0" err="1" smtClean="0"/>
              <a:t>nudgers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238562"/>
              </p:ext>
            </p:extLst>
          </p:nvPr>
        </p:nvGraphicFramePr>
        <p:xfrm>
          <a:off x="2209800" y="129540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57800" y="1447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Tornado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NonTornado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4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581400"/>
          </a:xfrm>
        </p:spPr>
        <p:txBody>
          <a:bodyPr/>
          <a:lstStyle/>
          <a:p>
            <a:r>
              <a:rPr lang="en-US" dirty="0" smtClean="0"/>
              <a:t>Finish review of confidence builders/</a:t>
            </a:r>
            <a:r>
              <a:rPr lang="en-US" dirty="0" err="1" smtClean="0"/>
              <a:t>nudgers</a:t>
            </a:r>
            <a:r>
              <a:rPr lang="en-US" dirty="0" smtClean="0"/>
              <a:t> as a continuation of the last 2 presentations</a:t>
            </a:r>
          </a:p>
          <a:p>
            <a:endParaRPr lang="en-US" dirty="0"/>
          </a:p>
          <a:p>
            <a:r>
              <a:rPr lang="en-US" dirty="0" smtClean="0"/>
              <a:t>Find out if there is a correlation between specific Confidence Builders/</a:t>
            </a:r>
            <a:r>
              <a:rPr lang="en-US" dirty="0" err="1" smtClean="0"/>
              <a:t>Nudgers</a:t>
            </a:r>
            <a:r>
              <a:rPr lang="en-US" dirty="0" smtClean="0"/>
              <a:t> and surveyed Tornadoes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2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sz="2400" dirty="0" smtClean="0"/>
              <a:t>-No perfect recipe (No perfect combination of confidence builders/</a:t>
            </a:r>
            <a:r>
              <a:rPr lang="en-US" sz="2400" dirty="0" err="1" smtClean="0"/>
              <a:t>nudgers</a:t>
            </a:r>
            <a:r>
              <a:rPr lang="en-US" sz="2400" dirty="0" smtClean="0"/>
              <a:t> stood out to have a higher likelihood of a reported tornado)</a:t>
            </a:r>
          </a:p>
          <a:p>
            <a:r>
              <a:rPr lang="en-US" sz="2400" dirty="0" smtClean="0"/>
              <a:t>-60% tornado cases had 6 or MORE confidence builders and </a:t>
            </a:r>
            <a:r>
              <a:rPr lang="en-US" sz="2400" dirty="0" err="1" smtClean="0"/>
              <a:t>nudgers</a:t>
            </a:r>
            <a:endParaRPr lang="en-US" sz="2400" dirty="0" smtClean="0"/>
          </a:p>
          <a:p>
            <a:r>
              <a:rPr lang="en-US" sz="2400" dirty="0" smtClean="0"/>
              <a:t>-Although </a:t>
            </a:r>
            <a:r>
              <a:rPr lang="en-US" sz="2400" dirty="0" err="1" smtClean="0"/>
              <a:t>nontornado</a:t>
            </a:r>
            <a:r>
              <a:rPr lang="en-US" sz="2400" dirty="0" smtClean="0"/>
              <a:t> cases are mostly inconclusive, it is interesting to note the subtle decrease in numbers middle of the pack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619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Biggest winner in terms of confidence builders for tornado cases (all 20) were…</a:t>
            </a:r>
          </a:p>
          <a:p>
            <a:r>
              <a:rPr lang="en-US" dirty="0" smtClean="0"/>
              <a:t>DRUM ROLL…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9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r>
              <a:rPr lang="en-US" dirty="0" smtClean="0"/>
              <a:t>Biggest winner in terms of confidence builders for tornado cases (all 20) were…</a:t>
            </a:r>
          </a:p>
          <a:p>
            <a:r>
              <a:rPr lang="en-US" dirty="0" smtClean="0"/>
              <a:t>DRUM ROLL…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DRIJ and Core spikes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2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2743200"/>
          </a:xfrm>
        </p:spPr>
        <p:txBody>
          <a:bodyPr/>
          <a:lstStyle/>
          <a:p>
            <a:pPr algn="l"/>
            <a:r>
              <a:rPr lang="en-US" dirty="0" smtClean="0"/>
              <a:t>Future Research: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 smtClean="0"/>
              <a:t>Add additional cases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dirty="0" smtClean="0"/>
              <a:t>This includes newer technology such as super-res and dual pol</a:t>
            </a:r>
          </a:p>
          <a:p>
            <a:pPr lvl="1" algn="l"/>
            <a:endParaRPr lang="en-US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3810000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400" b="1" i="1">
                <a:solidFill>
                  <a:schemeClr val="bg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 i="1">
                <a:solidFill>
                  <a:schemeClr val="bg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F0066"/>
              </a:buClr>
              <a:buNone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kern="0" dirty="0" smtClean="0"/>
              <a:t>Additional confidence builders/</a:t>
            </a:r>
            <a:r>
              <a:rPr lang="en-US" kern="0" dirty="0" err="1" smtClean="0"/>
              <a:t>nudgers</a:t>
            </a:r>
            <a:r>
              <a:rPr lang="en-US" kern="0" dirty="0" smtClean="0"/>
              <a:t>?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kern="0" dirty="0" smtClean="0"/>
              <a:t>Always looking to expand. (e.g. terrain influence)</a:t>
            </a:r>
          </a:p>
          <a:p>
            <a:pPr lvl="1" algn="l"/>
            <a:endParaRPr lang="en-US" kern="0" dirty="0" smtClean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kern="0" dirty="0" smtClean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47759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Additional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400800" cy="1752600"/>
          </a:xfrm>
        </p:spPr>
        <p:txBody>
          <a:bodyPr/>
          <a:lstStyle/>
          <a:p>
            <a:r>
              <a:rPr lang="en-US" dirty="0"/>
              <a:t>Remaining Confidence Builders and </a:t>
            </a:r>
            <a:r>
              <a:rPr lang="en-US" dirty="0" smtClean="0"/>
              <a:t>“</a:t>
            </a:r>
            <a:r>
              <a:rPr lang="en-US" dirty="0" err="1" smtClean="0"/>
              <a:t>Nudgers</a:t>
            </a:r>
            <a:r>
              <a:rPr lang="en-US" dirty="0" smtClean="0"/>
              <a:t>” </a:t>
            </a:r>
            <a:r>
              <a:rPr lang="en-US" dirty="0"/>
              <a:t>NOT already </a:t>
            </a:r>
            <a:r>
              <a:rPr lang="en-US" dirty="0" smtClean="0"/>
              <a:t>covered in the prior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03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225"/>
            <a:ext cx="7772400" cy="1143000"/>
          </a:xfrm>
        </p:spPr>
        <p:txBody>
          <a:bodyPr/>
          <a:lstStyle/>
          <a:p>
            <a:r>
              <a:rPr lang="en-US" sz="3600" dirty="0" smtClean="0"/>
              <a:t>Confidence Builders </a:t>
            </a:r>
            <a:r>
              <a:rPr lang="en-US" sz="3600" dirty="0"/>
              <a:t>for Considering a Tornado </a:t>
            </a:r>
            <a:r>
              <a:rPr lang="en-US" sz="3600" dirty="0" smtClean="0"/>
              <a:t>Warning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583857" cy="16032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entry/inflection point</a:t>
            </a:r>
          </a:p>
          <a:p>
            <a:pPr marL="914400" lvl="1" indent="-514350"/>
            <a:r>
              <a:rPr lang="en-US" dirty="0" smtClean="0"/>
              <a:t>Area where UDCZ curls back into precipitation</a:t>
            </a:r>
          </a:p>
          <a:p>
            <a:pPr marL="914400" lvl="1" indent="-514350"/>
            <a:r>
              <a:rPr lang="en-US" dirty="0" smtClean="0"/>
              <a:t>Transition area between balanced and slightly shear dominant regimes</a:t>
            </a:r>
          </a:p>
          <a:p>
            <a:pPr marL="914400" lvl="1" indent="-514350"/>
            <a:endParaRPr lang="en-US" dirty="0" smtClean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100180" y="3466153"/>
            <a:ext cx="3977478" cy="3355715"/>
            <a:chOff x="4605956" y="2265411"/>
            <a:chExt cx="4419421" cy="37285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956" y="2265411"/>
              <a:ext cx="4409524" cy="37285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0500" y="2270215"/>
              <a:ext cx="777777" cy="369332"/>
            </a:xfrm>
            <a:prstGeom prst="rect">
              <a:avLst/>
            </a:prstGeom>
            <a:solidFill>
              <a:srgbClr val="006699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00"/>
                  </a:solidFill>
                </a:rPr>
                <a:t>0.5° Z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7180000" y="2266035"/>
              <a:ext cx="1845377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0-3 km Bulk Shear Vectors</a:t>
              </a:r>
              <a:endParaRPr lang="en-US" sz="1200" b="1" dirty="0">
                <a:latin typeface="Calibri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126674" y="3830193"/>
              <a:ext cx="1479983" cy="1835604"/>
            </a:xfrm>
            <a:custGeom>
              <a:avLst/>
              <a:gdLst>
                <a:gd name="connsiteX0" fmla="*/ 628650 w 1207936"/>
                <a:gd name="connsiteY0" fmla="*/ 0 h 2543175"/>
                <a:gd name="connsiteX1" fmla="*/ 733425 w 1207936"/>
                <a:gd name="connsiteY1" fmla="*/ 171450 h 2543175"/>
                <a:gd name="connsiteX2" fmla="*/ 895350 w 1207936"/>
                <a:gd name="connsiteY2" fmla="*/ 285750 h 2543175"/>
                <a:gd name="connsiteX3" fmla="*/ 971550 w 1207936"/>
                <a:gd name="connsiteY3" fmla="*/ 552450 h 2543175"/>
                <a:gd name="connsiteX4" fmla="*/ 1047750 w 1207936"/>
                <a:gd name="connsiteY4" fmla="*/ 628650 h 2543175"/>
                <a:gd name="connsiteX5" fmla="*/ 1004888 w 1207936"/>
                <a:gd name="connsiteY5" fmla="*/ 757238 h 2543175"/>
                <a:gd name="connsiteX6" fmla="*/ 1076325 w 1207936"/>
                <a:gd name="connsiteY6" fmla="*/ 804863 h 2543175"/>
                <a:gd name="connsiteX7" fmla="*/ 1052513 w 1207936"/>
                <a:gd name="connsiteY7" fmla="*/ 904875 h 2543175"/>
                <a:gd name="connsiteX8" fmla="*/ 1181100 w 1207936"/>
                <a:gd name="connsiteY8" fmla="*/ 1000125 h 2543175"/>
                <a:gd name="connsiteX9" fmla="*/ 1157288 w 1207936"/>
                <a:gd name="connsiteY9" fmla="*/ 1714500 h 2543175"/>
                <a:gd name="connsiteX10" fmla="*/ 671513 w 1207936"/>
                <a:gd name="connsiteY10" fmla="*/ 2243138 h 2543175"/>
                <a:gd name="connsiteX11" fmla="*/ 0 w 1207936"/>
                <a:gd name="connsiteY11" fmla="*/ 2543175 h 2543175"/>
                <a:gd name="connsiteX0" fmla="*/ 628650 w 1207936"/>
                <a:gd name="connsiteY0" fmla="*/ 0 h 2543175"/>
                <a:gd name="connsiteX1" fmla="*/ 733425 w 1207936"/>
                <a:gd name="connsiteY1" fmla="*/ 171450 h 2543175"/>
                <a:gd name="connsiteX2" fmla="*/ 895350 w 1207936"/>
                <a:gd name="connsiteY2" fmla="*/ 285750 h 2543175"/>
                <a:gd name="connsiteX3" fmla="*/ 971550 w 1207936"/>
                <a:gd name="connsiteY3" fmla="*/ 552450 h 2543175"/>
                <a:gd name="connsiteX4" fmla="*/ 1047750 w 1207936"/>
                <a:gd name="connsiteY4" fmla="*/ 628650 h 2543175"/>
                <a:gd name="connsiteX5" fmla="*/ 1004888 w 1207936"/>
                <a:gd name="connsiteY5" fmla="*/ 757238 h 2543175"/>
                <a:gd name="connsiteX6" fmla="*/ 1076325 w 1207936"/>
                <a:gd name="connsiteY6" fmla="*/ 804863 h 2543175"/>
                <a:gd name="connsiteX7" fmla="*/ 1052513 w 1207936"/>
                <a:gd name="connsiteY7" fmla="*/ 904875 h 2543175"/>
                <a:gd name="connsiteX8" fmla="*/ 1181100 w 1207936"/>
                <a:gd name="connsiteY8" fmla="*/ 1033463 h 2543175"/>
                <a:gd name="connsiteX9" fmla="*/ 1157288 w 1207936"/>
                <a:gd name="connsiteY9" fmla="*/ 1714500 h 2543175"/>
                <a:gd name="connsiteX10" fmla="*/ 671513 w 1207936"/>
                <a:gd name="connsiteY10" fmla="*/ 2243138 h 2543175"/>
                <a:gd name="connsiteX11" fmla="*/ 0 w 1207936"/>
                <a:gd name="connsiteY11" fmla="*/ 2543175 h 2543175"/>
                <a:gd name="connsiteX0" fmla="*/ 628650 w 1190644"/>
                <a:gd name="connsiteY0" fmla="*/ 0 h 2543175"/>
                <a:gd name="connsiteX1" fmla="*/ 733425 w 1190644"/>
                <a:gd name="connsiteY1" fmla="*/ 171450 h 2543175"/>
                <a:gd name="connsiteX2" fmla="*/ 895350 w 1190644"/>
                <a:gd name="connsiteY2" fmla="*/ 285750 h 2543175"/>
                <a:gd name="connsiteX3" fmla="*/ 971550 w 1190644"/>
                <a:gd name="connsiteY3" fmla="*/ 552450 h 2543175"/>
                <a:gd name="connsiteX4" fmla="*/ 1047750 w 1190644"/>
                <a:gd name="connsiteY4" fmla="*/ 628650 h 2543175"/>
                <a:gd name="connsiteX5" fmla="*/ 1004888 w 1190644"/>
                <a:gd name="connsiteY5" fmla="*/ 757238 h 2543175"/>
                <a:gd name="connsiteX6" fmla="*/ 1076325 w 1190644"/>
                <a:gd name="connsiteY6" fmla="*/ 804863 h 2543175"/>
                <a:gd name="connsiteX7" fmla="*/ 1052513 w 1190644"/>
                <a:gd name="connsiteY7" fmla="*/ 904875 h 2543175"/>
                <a:gd name="connsiteX8" fmla="*/ 1181100 w 1190644"/>
                <a:gd name="connsiteY8" fmla="*/ 1033463 h 2543175"/>
                <a:gd name="connsiteX9" fmla="*/ 1123951 w 1190644"/>
                <a:gd name="connsiteY9" fmla="*/ 1762125 h 2543175"/>
                <a:gd name="connsiteX10" fmla="*/ 671513 w 1190644"/>
                <a:gd name="connsiteY10" fmla="*/ 2243138 h 2543175"/>
                <a:gd name="connsiteX11" fmla="*/ 0 w 1190644"/>
                <a:gd name="connsiteY11" fmla="*/ 2543175 h 2543175"/>
                <a:gd name="connsiteX0" fmla="*/ 732167 w 1294161"/>
                <a:gd name="connsiteY0" fmla="*/ 0 h 2577681"/>
                <a:gd name="connsiteX1" fmla="*/ 836942 w 1294161"/>
                <a:gd name="connsiteY1" fmla="*/ 171450 h 2577681"/>
                <a:gd name="connsiteX2" fmla="*/ 998867 w 1294161"/>
                <a:gd name="connsiteY2" fmla="*/ 285750 h 2577681"/>
                <a:gd name="connsiteX3" fmla="*/ 1075067 w 1294161"/>
                <a:gd name="connsiteY3" fmla="*/ 552450 h 2577681"/>
                <a:gd name="connsiteX4" fmla="*/ 1151267 w 1294161"/>
                <a:gd name="connsiteY4" fmla="*/ 628650 h 2577681"/>
                <a:gd name="connsiteX5" fmla="*/ 1108405 w 1294161"/>
                <a:gd name="connsiteY5" fmla="*/ 757238 h 2577681"/>
                <a:gd name="connsiteX6" fmla="*/ 1179842 w 1294161"/>
                <a:gd name="connsiteY6" fmla="*/ 804863 h 2577681"/>
                <a:gd name="connsiteX7" fmla="*/ 1156030 w 1294161"/>
                <a:gd name="connsiteY7" fmla="*/ 904875 h 2577681"/>
                <a:gd name="connsiteX8" fmla="*/ 1284617 w 1294161"/>
                <a:gd name="connsiteY8" fmla="*/ 1033463 h 2577681"/>
                <a:gd name="connsiteX9" fmla="*/ 1227468 w 1294161"/>
                <a:gd name="connsiteY9" fmla="*/ 1762125 h 2577681"/>
                <a:gd name="connsiteX10" fmla="*/ 775030 w 1294161"/>
                <a:gd name="connsiteY10" fmla="*/ 2243138 h 2577681"/>
                <a:gd name="connsiteX11" fmla="*/ 0 w 1294161"/>
                <a:gd name="connsiteY11" fmla="*/ 2577681 h 2577681"/>
                <a:gd name="connsiteX0" fmla="*/ 732167 w 1291734"/>
                <a:gd name="connsiteY0" fmla="*/ 0 h 2577681"/>
                <a:gd name="connsiteX1" fmla="*/ 836942 w 1291734"/>
                <a:gd name="connsiteY1" fmla="*/ 171450 h 2577681"/>
                <a:gd name="connsiteX2" fmla="*/ 998867 w 1291734"/>
                <a:gd name="connsiteY2" fmla="*/ 285750 h 2577681"/>
                <a:gd name="connsiteX3" fmla="*/ 1075067 w 1291734"/>
                <a:gd name="connsiteY3" fmla="*/ 552450 h 2577681"/>
                <a:gd name="connsiteX4" fmla="*/ 1151267 w 1291734"/>
                <a:gd name="connsiteY4" fmla="*/ 628650 h 2577681"/>
                <a:gd name="connsiteX5" fmla="*/ 1108405 w 1291734"/>
                <a:gd name="connsiteY5" fmla="*/ 757238 h 2577681"/>
                <a:gd name="connsiteX6" fmla="*/ 1179842 w 1291734"/>
                <a:gd name="connsiteY6" fmla="*/ 804863 h 2577681"/>
                <a:gd name="connsiteX7" fmla="*/ 1156030 w 1291734"/>
                <a:gd name="connsiteY7" fmla="*/ 904875 h 2577681"/>
                <a:gd name="connsiteX8" fmla="*/ 1284617 w 1291734"/>
                <a:gd name="connsiteY8" fmla="*/ 1033463 h 2577681"/>
                <a:gd name="connsiteX9" fmla="*/ 1227468 w 1291734"/>
                <a:gd name="connsiteY9" fmla="*/ 1762125 h 2577681"/>
                <a:gd name="connsiteX10" fmla="*/ 835414 w 1291734"/>
                <a:gd name="connsiteY10" fmla="*/ 2260391 h 2577681"/>
                <a:gd name="connsiteX11" fmla="*/ 0 w 1291734"/>
                <a:gd name="connsiteY11" fmla="*/ 2577681 h 2577681"/>
                <a:gd name="connsiteX0" fmla="*/ 732167 w 1325523"/>
                <a:gd name="connsiteY0" fmla="*/ 0 h 2577681"/>
                <a:gd name="connsiteX1" fmla="*/ 836942 w 1325523"/>
                <a:gd name="connsiteY1" fmla="*/ 171450 h 2577681"/>
                <a:gd name="connsiteX2" fmla="*/ 998867 w 1325523"/>
                <a:gd name="connsiteY2" fmla="*/ 285750 h 2577681"/>
                <a:gd name="connsiteX3" fmla="*/ 1075067 w 1325523"/>
                <a:gd name="connsiteY3" fmla="*/ 552450 h 2577681"/>
                <a:gd name="connsiteX4" fmla="*/ 1151267 w 1325523"/>
                <a:gd name="connsiteY4" fmla="*/ 628650 h 2577681"/>
                <a:gd name="connsiteX5" fmla="*/ 1108405 w 1325523"/>
                <a:gd name="connsiteY5" fmla="*/ 757238 h 2577681"/>
                <a:gd name="connsiteX6" fmla="*/ 1179842 w 1325523"/>
                <a:gd name="connsiteY6" fmla="*/ 804863 h 2577681"/>
                <a:gd name="connsiteX7" fmla="*/ 1156030 w 1325523"/>
                <a:gd name="connsiteY7" fmla="*/ 904875 h 2577681"/>
                <a:gd name="connsiteX8" fmla="*/ 1284617 w 1325523"/>
                <a:gd name="connsiteY8" fmla="*/ 1033463 h 2577681"/>
                <a:gd name="connsiteX9" fmla="*/ 1287853 w 1325523"/>
                <a:gd name="connsiteY9" fmla="*/ 1788004 h 2577681"/>
                <a:gd name="connsiteX10" fmla="*/ 835414 w 1325523"/>
                <a:gd name="connsiteY10" fmla="*/ 2260391 h 2577681"/>
                <a:gd name="connsiteX11" fmla="*/ 0 w 1325523"/>
                <a:gd name="connsiteY11" fmla="*/ 2577681 h 2577681"/>
                <a:gd name="connsiteX0" fmla="*/ 732167 w 1502836"/>
                <a:gd name="connsiteY0" fmla="*/ 0 h 2577681"/>
                <a:gd name="connsiteX1" fmla="*/ 836942 w 1502836"/>
                <a:gd name="connsiteY1" fmla="*/ 171450 h 2577681"/>
                <a:gd name="connsiteX2" fmla="*/ 998867 w 1502836"/>
                <a:gd name="connsiteY2" fmla="*/ 285750 h 2577681"/>
                <a:gd name="connsiteX3" fmla="*/ 1075067 w 1502836"/>
                <a:gd name="connsiteY3" fmla="*/ 552450 h 2577681"/>
                <a:gd name="connsiteX4" fmla="*/ 1151267 w 1502836"/>
                <a:gd name="connsiteY4" fmla="*/ 628650 h 2577681"/>
                <a:gd name="connsiteX5" fmla="*/ 1108405 w 1502836"/>
                <a:gd name="connsiteY5" fmla="*/ 757238 h 2577681"/>
                <a:gd name="connsiteX6" fmla="*/ 1179842 w 1502836"/>
                <a:gd name="connsiteY6" fmla="*/ 804863 h 2577681"/>
                <a:gd name="connsiteX7" fmla="*/ 1156030 w 1502836"/>
                <a:gd name="connsiteY7" fmla="*/ 904875 h 2577681"/>
                <a:gd name="connsiteX8" fmla="*/ 1500277 w 1502836"/>
                <a:gd name="connsiteY8" fmla="*/ 1395772 h 2577681"/>
                <a:gd name="connsiteX9" fmla="*/ 1287853 w 1502836"/>
                <a:gd name="connsiteY9" fmla="*/ 1788004 h 2577681"/>
                <a:gd name="connsiteX10" fmla="*/ 835414 w 1502836"/>
                <a:gd name="connsiteY10" fmla="*/ 2260391 h 2577681"/>
                <a:gd name="connsiteX11" fmla="*/ 0 w 1502836"/>
                <a:gd name="connsiteY11" fmla="*/ 2577681 h 2577681"/>
                <a:gd name="connsiteX0" fmla="*/ 732167 w 1506828"/>
                <a:gd name="connsiteY0" fmla="*/ 0 h 2577681"/>
                <a:gd name="connsiteX1" fmla="*/ 836942 w 1506828"/>
                <a:gd name="connsiteY1" fmla="*/ 171450 h 2577681"/>
                <a:gd name="connsiteX2" fmla="*/ 998867 w 1506828"/>
                <a:gd name="connsiteY2" fmla="*/ 285750 h 2577681"/>
                <a:gd name="connsiteX3" fmla="*/ 1075067 w 1506828"/>
                <a:gd name="connsiteY3" fmla="*/ 552450 h 2577681"/>
                <a:gd name="connsiteX4" fmla="*/ 1151267 w 1506828"/>
                <a:gd name="connsiteY4" fmla="*/ 628650 h 2577681"/>
                <a:gd name="connsiteX5" fmla="*/ 1108405 w 1506828"/>
                <a:gd name="connsiteY5" fmla="*/ 757238 h 2577681"/>
                <a:gd name="connsiteX6" fmla="*/ 1179842 w 1506828"/>
                <a:gd name="connsiteY6" fmla="*/ 804863 h 2577681"/>
                <a:gd name="connsiteX7" fmla="*/ 1156030 w 1506828"/>
                <a:gd name="connsiteY7" fmla="*/ 904875 h 2577681"/>
                <a:gd name="connsiteX8" fmla="*/ 1500277 w 1506828"/>
                <a:gd name="connsiteY8" fmla="*/ 1395772 h 2577681"/>
                <a:gd name="connsiteX9" fmla="*/ 1339611 w 1506828"/>
                <a:gd name="connsiteY9" fmla="*/ 1805257 h 2577681"/>
                <a:gd name="connsiteX10" fmla="*/ 835414 w 1506828"/>
                <a:gd name="connsiteY10" fmla="*/ 2260391 h 2577681"/>
                <a:gd name="connsiteX11" fmla="*/ 0 w 1506828"/>
                <a:gd name="connsiteY11" fmla="*/ 2577681 h 2577681"/>
                <a:gd name="connsiteX0" fmla="*/ 732167 w 1500278"/>
                <a:gd name="connsiteY0" fmla="*/ 0 h 2577681"/>
                <a:gd name="connsiteX1" fmla="*/ 836942 w 1500278"/>
                <a:gd name="connsiteY1" fmla="*/ 171450 h 2577681"/>
                <a:gd name="connsiteX2" fmla="*/ 998867 w 1500278"/>
                <a:gd name="connsiteY2" fmla="*/ 285750 h 2577681"/>
                <a:gd name="connsiteX3" fmla="*/ 1075067 w 1500278"/>
                <a:gd name="connsiteY3" fmla="*/ 552450 h 2577681"/>
                <a:gd name="connsiteX4" fmla="*/ 1151267 w 1500278"/>
                <a:gd name="connsiteY4" fmla="*/ 628650 h 2577681"/>
                <a:gd name="connsiteX5" fmla="*/ 1108405 w 1500278"/>
                <a:gd name="connsiteY5" fmla="*/ 757238 h 2577681"/>
                <a:gd name="connsiteX6" fmla="*/ 1179842 w 1500278"/>
                <a:gd name="connsiteY6" fmla="*/ 804863 h 2577681"/>
                <a:gd name="connsiteX7" fmla="*/ 1156030 w 1500278"/>
                <a:gd name="connsiteY7" fmla="*/ 904875 h 2577681"/>
                <a:gd name="connsiteX8" fmla="*/ 1341881 w 1500278"/>
                <a:gd name="connsiteY8" fmla="*/ 1013302 h 2577681"/>
                <a:gd name="connsiteX9" fmla="*/ 1500277 w 1500278"/>
                <a:gd name="connsiteY9" fmla="*/ 1395772 h 2577681"/>
                <a:gd name="connsiteX10" fmla="*/ 1339611 w 1500278"/>
                <a:gd name="connsiteY10" fmla="*/ 1805257 h 2577681"/>
                <a:gd name="connsiteX11" fmla="*/ 835414 w 1500278"/>
                <a:gd name="connsiteY11" fmla="*/ 2260391 h 2577681"/>
                <a:gd name="connsiteX12" fmla="*/ 0 w 1500278"/>
                <a:gd name="connsiteY12" fmla="*/ 2577681 h 2577681"/>
                <a:gd name="connsiteX0" fmla="*/ 836942 w 1500278"/>
                <a:gd name="connsiteY0" fmla="*/ 0 h 2406231"/>
                <a:gd name="connsiteX1" fmla="*/ 998867 w 1500278"/>
                <a:gd name="connsiteY1" fmla="*/ 114300 h 2406231"/>
                <a:gd name="connsiteX2" fmla="*/ 1075067 w 1500278"/>
                <a:gd name="connsiteY2" fmla="*/ 381000 h 2406231"/>
                <a:gd name="connsiteX3" fmla="*/ 1151267 w 1500278"/>
                <a:gd name="connsiteY3" fmla="*/ 457200 h 2406231"/>
                <a:gd name="connsiteX4" fmla="*/ 1108405 w 1500278"/>
                <a:gd name="connsiteY4" fmla="*/ 585788 h 2406231"/>
                <a:gd name="connsiteX5" fmla="*/ 1179842 w 1500278"/>
                <a:gd name="connsiteY5" fmla="*/ 633413 h 2406231"/>
                <a:gd name="connsiteX6" fmla="*/ 1156030 w 1500278"/>
                <a:gd name="connsiteY6" fmla="*/ 733425 h 2406231"/>
                <a:gd name="connsiteX7" fmla="*/ 1341881 w 1500278"/>
                <a:gd name="connsiteY7" fmla="*/ 841852 h 2406231"/>
                <a:gd name="connsiteX8" fmla="*/ 1500277 w 1500278"/>
                <a:gd name="connsiteY8" fmla="*/ 1224322 h 2406231"/>
                <a:gd name="connsiteX9" fmla="*/ 1339611 w 1500278"/>
                <a:gd name="connsiteY9" fmla="*/ 1633807 h 2406231"/>
                <a:gd name="connsiteX10" fmla="*/ 835414 w 1500278"/>
                <a:gd name="connsiteY10" fmla="*/ 2088941 h 2406231"/>
                <a:gd name="connsiteX11" fmla="*/ 0 w 1500278"/>
                <a:gd name="connsiteY11" fmla="*/ 2406231 h 2406231"/>
                <a:gd name="connsiteX0" fmla="*/ 998867 w 1500278"/>
                <a:gd name="connsiteY0" fmla="*/ 0 h 2291931"/>
                <a:gd name="connsiteX1" fmla="*/ 1075067 w 1500278"/>
                <a:gd name="connsiteY1" fmla="*/ 266700 h 2291931"/>
                <a:gd name="connsiteX2" fmla="*/ 1151267 w 1500278"/>
                <a:gd name="connsiteY2" fmla="*/ 342900 h 2291931"/>
                <a:gd name="connsiteX3" fmla="*/ 1108405 w 1500278"/>
                <a:gd name="connsiteY3" fmla="*/ 471488 h 2291931"/>
                <a:gd name="connsiteX4" fmla="*/ 1179842 w 1500278"/>
                <a:gd name="connsiteY4" fmla="*/ 519113 h 2291931"/>
                <a:gd name="connsiteX5" fmla="*/ 1156030 w 1500278"/>
                <a:gd name="connsiteY5" fmla="*/ 619125 h 2291931"/>
                <a:gd name="connsiteX6" fmla="*/ 1341881 w 1500278"/>
                <a:gd name="connsiteY6" fmla="*/ 727552 h 2291931"/>
                <a:gd name="connsiteX7" fmla="*/ 1500277 w 1500278"/>
                <a:gd name="connsiteY7" fmla="*/ 1110022 h 2291931"/>
                <a:gd name="connsiteX8" fmla="*/ 1339611 w 1500278"/>
                <a:gd name="connsiteY8" fmla="*/ 1519507 h 2291931"/>
                <a:gd name="connsiteX9" fmla="*/ 835414 w 1500278"/>
                <a:gd name="connsiteY9" fmla="*/ 1974641 h 2291931"/>
                <a:gd name="connsiteX10" fmla="*/ 0 w 1500278"/>
                <a:gd name="connsiteY10" fmla="*/ 2291931 h 2291931"/>
                <a:gd name="connsiteX0" fmla="*/ 1075067 w 1500278"/>
                <a:gd name="connsiteY0" fmla="*/ 0 h 2025231"/>
                <a:gd name="connsiteX1" fmla="*/ 1151267 w 1500278"/>
                <a:gd name="connsiteY1" fmla="*/ 76200 h 2025231"/>
                <a:gd name="connsiteX2" fmla="*/ 1108405 w 1500278"/>
                <a:gd name="connsiteY2" fmla="*/ 204788 h 2025231"/>
                <a:gd name="connsiteX3" fmla="*/ 1179842 w 1500278"/>
                <a:gd name="connsiteY3" fmla="*/ 252413 h 2025231"/>
                <a:gd name="connsiteX4" fmla="*/ 1156030 w 1500278"/>
                <a:gd name="connsiteY4" fmla="*/ 352425 h 2025231"/>
                <a:gd name="connsiteX5" fmla="*/ 1341881 w 1500278"/>
                <a:gd name="connsiteY5" fmla="*/ 460852 h 2025231"/>
                <a:gd name="connsiteX6" fmla="*/ 1500277 w 1500278"/>
                <a:gd name="connsiteY6" fmla="*/ 843322 h 2025231"/>
                <a:gd name="connsiteX7" fmla="*/ 1339611 w 1500278"/>
                <a:gd name="connsiteY7" fmla="*/ 1252807 h 2025231"/>
                <a:gd name="connsiteX8" fmla="*/ 835414 w 1500278"/>
                <a:gd name="connsiteY8" fmla="*/ 1707941 h 2025231"/>
                <a:gd name="connsiteX9" fmla="*/ 0 w 1500278"/>
                <a:gd name="connsiteY9" fmla="*/ 2025231 h 2025231"/>
                <a:gd name="connsiteX0" fmla="*/ 1151267 w 1500278"/>
                <a:gd name="connsiteY0" fmla="*/ 0 h 1949031"/>
                <a:gd name="connsiteX1" fmla="*/ 1108405 w 1500278"/>
                <a:gd name="connsiteY1" fmla="*/ 128588 h 1949031"/>
                <a:gd name="connsiteX2" fmla="*/ 1179842 w 1500278"/>
                <a:gd name="connsiteY2" fmla="*/ 176213 h 1949031"/>
                <a:gd name="connsiteX3" fmla="*/ 1156030 w 1500278"/>
                <a:gd name="connsiteY3" fmla="*/ 276225 h 1949031"/>
                <a:gd name="connsiteX4" fmla="*/ 1341881 w 1500278"/>
                <a:gd name="connsiteY4" fmla="*/ 384652 h 1949031"/>
                <a:gd name="connsiteX5" fmla="*/ 1500277 w 1500278"/>
                <a:gd name="connsiteY5" fmla="*/ 767122 h 1949031"/>
                <a:gd name="connsiteX6" fmla="*/ 1339611 w 1500278"/>
                <a:gd name="connsiteY6" fmla="*/ 1176607 h 1949031"/>
                <a:gd name="connsiteX7" fmla="*/ 835414 w 1500278"/>
                <a:gd name="connsiteY7" fmla="*/ 1631741 h 1949031"/>
                <a:gd name="connsiteX8" fmla="*/ 0 w 1500278"/>
                <a:gd name="connsiteY8" fmla="*/ 1949031 h 1949031"/>
                <a:gd name="connsiteX0" fmla="*/ 1108405 w 1500278"/>
                <a:gd name="connsiteY0" fmla="*/ 0 h 1820443"/>
                <a:gd name="connsiteX1" fmla="*/ 1179842 w 1500278"/>
                <a:gd name="connsiteY1" fmla="*/ 47625 h 1820443"/>
                <a:gd name="connsiteX2" fmla="*/ 1156030 w 1500278"/>
                <a:gd name="connsiteY2" fmla="*/ 147637 h 1820443"/>
                <a:gd name="connsiteX3" fmla="*/ 1341881 w 1500278"/>
                <a:gd name="connsiteY3" fmla="*/ 256064 h 1820443"/>
                <a:gd name="connsiteX4" fmla="*/ 1500277 w 1500278"/>
                <a:gd name="connsiteY4" fmla="*/ 638534 h 1820443"/>
                <a:gd name="connsiteX5" fmla="*/ 1339611 w 1500278"/>
                <a:gd name="connsiteY5" fmla="*/ 1048019 h 1820443"/>
                <a:gd name="connsiteX6" fmla="*/ 835414 w 1500278"/>
                <a:gd name="connsiteY6" fmla="*/ 1503153 h 1820443"/>
                <a:gd name="connsiteX7" fmla="*/ 0 w 1500278"/>
                <a:gd name="connsiteY7" fmla="*/ 1820443 h 1820443"/>
                <a:gd name="connsiteX0" fmla="*/ 1179842 w 1500278"/>
                <a:gd name="connsiteY0" fmla="*/ 0 h 1772818"/>
                <a:gd name="connsiteX1" fmla="*/ 1156030 w 1500278"/>
                <a:gd name="connsiteY1" fmla="*/ 100012 h 1772818"/>
                <a:gd name="connsiteX2" fmla="*/ 1341881 w 1500278"/>
                <a:gd name="connsiteY2" fmla="*/ 208439 h 1772818"/>
                <a:gd name="connsiteX3" fmla="*/ 1500277 w 1500278"/>
                <a:gd name="connsiteY3" fmla="*/ 590909 h 1772818"/>
                <a:gd name="connsiteX4" fmla="*/ 1339611 w 1500278"/>
                <a:gd name="connsiteY4" fmla="*/ 1000394 h 1772818"/>
                <a:gd name="connsiteX5" fmla="*/ 835414 w 1500278"/>
                <a:gd name="connsiteY5" fmla="*/ 1455528 h 1772818"/>
                <a:gd name="connsiteX6" fmla="*/ 0 w 1500278"/>
                <a:gd name="connsiteY6" fmla="*/ 1772818 h 1772818"/>
                <a:gd name="connsiteX0" fmla="*/ 1156030 w 1500278"/>
                <a:gd name="connsiteY0" fmla="*/ 0 h 1672806"/>
                <a:gd name="connsiteX1" fmla="*/ 1341881 w 1500278"/>
                <a:gd name="connsiteY1" fmla="*/ 108427 h 1672806"/>
                <a:gd name="connsiteX2" fmla="*/ 1500277 w 1500278"/>
                <a:gd name="connsiteY2" fmla="*/ 490897 h 1672806"/>
                <a:gd name="connsiteX3" fmla="*/ 1339611 w 1500278"/>
                <a:gd name="connsiteY3" fmla="*/ 900382 h 1672806"/>
                <a:gd name="connsiteX4" fmla="*/ 835414 w 1500278"/>
                <a:gd name="connsiteY4" fmla="*/ 1355516 h 1672806"/>
                <a:gd name="connsiteX5" fmla="*/ 0 w 1500278"/>
                <a:gd name="connsiteY5" fmla="*/ 1672806 h 1672806"/>
                <a:gd name="connsiteX0" fmla="*/ 1173282 w 1500278"/>
                <a:gd name="connsiteY0" fmla="*/ 0 h 1733191"/>
                <a:gd name="connsiteX1" fmla="*/ 1341881 w 1500278"/>
                <a:gd name="connsiteY1" fmla="*/ 168812 h 1733191"/>
                <a:gd name="connsiteX2" fmla="*/ 1500277 w 1500278"/>
                <a:gd name="connsiteY2" fmla="*/ 551282 h 1733191"/>
                <a:gd name="connsiteX3" fmla="*/ 1339611 w 1500278"/>
                <a:gd name="connsiteY3" fmla="*/ 960767 h 1733191"/>
                <a:gd name="connsiteX4" fmla="*/ 835414 w 1500278"/>
                <a:gd name="connsiteY4" fmla="*/ 1415901 h 1733191"/>
                <a:gd name="connsiteX5" fmla="*/ 0 w 1500278"/>
                <a:gd name="connsiteY5" fmla="*/ 1733191 h 1733191"/>
                <a:gd name="connsiteX0" fmla="*/ 1173282 w 1504241"/>
                <a:gd name="connsiteY0" fmla="*/ 0 h 1733191"/>
                <a:gd name="connsiteX1" fmla="*/ 1341881 w 1504241"/>
                <a:gd name="connsiteY1" fmla="*/ 168812 h 1733191"/>
                <a:gd name="connsiteX2" fmla="*/ 1445812 w 1504241"/>
                <a:gd name="connsiteY2" fmla="*/ 373499 h 1733191"/>
                <a:gd name="connsiteX3" fmla="*/ 1500277 w 1504241"/>
                <a:gd name="connsiteY3" fmla="*/ 551282 h 1733191"/>
                <a:gd name="connsiteX4" fmla="*/ 1339611 w 1504241"/>
                <a:gd name="connsiteY4" fmla="*/ 960767 h 1733191"/>
                <a:gd name="connsiteX5" fmla="*/ 835414 w 1504241"/>
                <a:gd name="connsiteY5" fmla="*/ 1415901 h 1733191"/>
                <a:gd name="connsiteX6" fmla="*/ 0 w 1504241"/>
                <a:gd name="connsiteY6" fmla="*/ 1733191 h 1733191"/>
                <a:gd name="connsiteX0" fmla="*/ 1173282 w 1504241"/>
                <a:gd name="connsiteY0" fmla="*/ 0 h 1733191"/>
                <a:gd name="connsiteX1" fmla="*/ 1341881 w 1504241"/>
                <a:gd name="connsiteY1" fmla="*/ 168812 h 1733191"/>
                <a:gd name="connsiteX2" fmla="*/ 1445812 w 1504241"/>
                <a:gd name="connsiteY2" fmla="*/ 395444 h 1733191"/>
                <a:gd name="connsiteX3" fmla="*/ 1500277 w 1504241"/>
                <a:gd name="connsiteY3" fmla="*/ 551282 h 1733191"/>
                <a:gd name="connsiteX4" fmla="*/ 1339611 w 1504241"/>
                <a:gd name="connsiteY4" fmla="*/ 960767 h 1733191"/>
                <a:gd name="connsiteX5" fmla="*/ 835414 w 1504241"/>
                <a:gd name="connsiteY5" fmla="*/ 1415901 h 1733191"/>
                <a:gd name="connsiteX6" fmla="*/ 0 w 1504241"/>
                <a:gd name="connsiteY6" fmla="*/ 1733191 h 1733191"/>
                <a:gd name="connsiteX0" fmla="*/ 1173282 w 1478378"/>
                <a:gd name="connsiteY0" fmla="*/ 0 h 1733191"/>
                <a:gd name="connsiteX1" fmla="*/ 1341881 w 1478378"/>
                <a:gd name="connsiteY1" fmla="*/ 168812 h 1733191"/>
                <a:gd name="connsiteX2" fmla="*/ 1445812 w 1478378"/>
                <a:gd name="connsiteY2" fmla="*/ 395444 h 1733191"/>
                <a:gd name="connsiteX3" fmla="*/ 1471016 w 1478378"/>
                <a:gd name="connsiteY3" fmla="*/ 565912 h 1733191"/>
                <a:gd name="connsiteX4" fmla="*/ 1339611 w 1478378"/>
                <a:gd name="connsiteY4" fmla="*/ 960767 h 1733191"/>
                <a:gd name="connsiteX5" fmla="*/ 835414 w 1478378"/>
                <a:gd name="connsiteY5" fmla="*/ 1415901 h 1733191"/>
                <a:gd name="connsiteX6" fmla="*/ 0 w 1478378"/>
                <a:gd name="connsiteY6" fmla="*/ 1733191 h 1733191"/>
                <a:gd name="connsiteX0" fmla="*/ 1173282 w 1471404"/>
                <a:gd name="connsiteY0" fmla="*/ 0 h 1733191"/>
                <a:gd name="connsiteX1" fmla="*/ 1341881 w 1471404"/>
                <a:gd name="connsiteY1" fmla="*/ 168812 h 1733191"/>
                <a:gd name="connsiteX2" fmla="*/ 1445812 w 1471404"/>
                <a:gd name="connsiteY2" fmla="*/ 395444 h 1733191"/>
                <a:gd name="connsiteX3" fmla="*/ 1471016 w 1471404"/>
                <a:gd name="connsiteY3" fmla="*/ 565912 h 1733191"/>
                <a:gd name="connsiteX4" fmla="*/ 1339611 w 1471404"/>
                <a:gd name="connsiteY4" fmla="*/ 960767 h 1733191"/>
                <a:gd name="connsiteX5" fmla="*/ 835414 w 1471404"/>
                <a:gd name="connsiteY5" fmla="*/ 1415901 h 1733191"/>
                <a:gd name="connsiteX6" fmla="*/ 0 w 1471404"/>
                <a:gd name="connsiteY6" fmla="*/ 1733191 h 1733191"/>
                <a:gd name="connsiteX0" fmla="*/ 1173282 w 1471340"/>
                <a:gd name="connsiteY0" fmla="*/ 0 h 1733191"/>
                <a:gd name="connsiteX1" fmla="*/ 1341881 w 1471340"/>
                <a:gd name="connsiteY1" fmla="*/ 168812 h 1733191"/>
                <a:gd name="connsiteX2" fmla="*/ 1445812 w 1471340"/>
                <a:gd name="connsiteY2" fmla="*/ 395444 h 1733191"/>
                <a:gd name="connsiteX3" fmla="*/ 1471016 w 1471340"/>
                <a:gd name="connsiteY3" fmla="*/ 565912 h 1733191"/>
                <a:gd name="connsiteX4" fmla="*/ 1339611 w 1471340"/>
                <a:gd name="connsiteY4" fmla="*/ 960767 h 1733191"/>
                <a:gd name="connsiteX5" fmla="*/ 879305 w 1471340"/>
                <a:gd name="connsiteY5" fmla="*/ 1386640 h 1733191"/>
                <a:gd name="connsiteX6" fmla="*/ 0 w 1471340"/>
                <a:gd name="connsiteY6" fmla="*/ 1733191 h 1733191"/>
                <a:gd name="connsiteX0" fmla="*/ 1173282 w 1471177"/>
                <a:gd name="connsiteY0" fmla="*/ 0 h 1733191"/>
                <a:gd name="connsiteX1" fmla="*/ 1341881 w 1471177"/>
                <a:gd name="connsiteY1" fmla="*/ 168812 h 1733191"/>
                <a:gd name="connsiteX2" fmla="*/ 1445812 w 1471177"/>
                <a:gd name="connsiteY2" fmla="*/ 395444 h 1733191"/>
                <a:gd name="connsiteX3" fmla="*/ 1471016 w 1471177"/>
                <a:gd name="connsiteY3" fmla="*/ 565912 h 1733191"/>
                <a:gd name="connsiteX4" fmla="*/ 1339611 w 1471177"/>
                <a:gd name="connsiteY4" fmla="*/ 960767 h 1733191"/>
                <a:gd name="connsiteX5" fmla="*/ 1138574 w 1471177"/>
                <a:gd name="connsiteY5" fmla="*/ 1156226 h 1733191"/>
                <a:gd name="connsiteX6" fmla="*/ 879305 w 1471177"/>
                <a:gd name="connsiteY6" fmla="*/ 1386640 h 1733191"/>
                <a:gd name="connsiteX7" fmla="*/ 0 w 1471177"/>
                <a:gd name="connsiteY7" fmla="*/ 1733191 h 1733191"/>
                <a:gd name="connsiteX0" fmla="*/ 1173282 w 1471171"/>
                <a:gd name="connsiteY0" fmla="*/ 0 h 1733191"/>
                <a:gd name="connsiteX1" fmla="*/ 1341881 w 1471171"/>
                <a:gd name="connsiteY1" fmla="*/ 168812 h 1733191"/>
                <a:gd name="connsiteX2" fmla="*/ 1445812 w 1471171"/>
                <a:gd name="connsiteY2" fmla="*/ 395444 h 1733191"/>
                <a:gd name="connsiteX3" fmla="*/ 1471016 w 1471171"/>
                <a:gd name="connsiteY3" fmla="*/ 565912 h 1733191"/>
                <a:gd name="connsiteX4" fmla="*/ 1339611 w 1471171"/>
                <a:gd name="connsiteY4" fmla="*/ 960767 h 1733191"/>
                <a:gd name="connsiteX5" fmla="*/ 1160519 w 1471171"/>
                <a:gd name="connsiteY5" fmla="*/ 1105020 h 1733191"/>
                <a:gd name="connsiteX6" fmla="*/ 879305 w 1471171"/>
                <a:gd name="connsiteY6" fmla="*/ 1386640 h 1733191"/>
                <a:gd name="connsiteX7" fmla="*/ 0 w 1471171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79305 w 1479448"/>
                <a:gd name="connsiteY6" fmla="*/ 1386640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86620 w 1479448"/>
                <a:gd name="connsiteY6" fmla="*/ 1357379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57359 w 1479448"/>
                <a:gd name="connsiteY6" fmla="*/ 1335434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984955 w 1479448"/>
                <a:gd name="connsiteY6" fmla="*/ 1236693 h 1733191"/>
                <a:gd name="connsiteX7" fmla="*/ 857359 w 1479448"/>
                <a:gd name="connsiteY7" fmla="*/ 1335434 h 1733191"/>
                <a:gd name="connsiteX8" fmla="*/ 0 w 1479448"/>
                <a:gd name="connsiteY8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984955 w 1479448"/>
                <a:gd name="connsiteY6" fmla="*/ 1236693 h 1733191"/>
                <a:gd name="connsiteX7" fmla="*/ 754946 w 1479448"/>
                <a:gd name="connsiteY7" fmla="*/ 1437846 h 1733191"/>
                <a:gd name="connsiteX8" fmla="*/ 0 w 1479448"/>
                <a:gd name="connsiteY8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89780 w 1479448"/>
                <a:gd name="connsiteY5" fmla="*/ 1061129 h 1733191"/>
                <a:gd name="connsiteX6" fmla="*/ 984955 w 1479448"/>
                <a:gd name="connsiteY6" fmla="*/ 1236693 h 1733191"/>
                <a:gd name="connsiteX7" fmla="*/ 754946 w 1479448"/>
                <a:gd name="connsiteY7" fmla="*/ 1437846 h 1733191"/>
                <a:gd name="connsiteX8" fmla="*/ 0 w 1479448"/>
                <a:gd name="connsiteY8" fmla="*/ 1733191 h 1733191"/>
                <a:gd name="connsiteX0" fmla="*/ 1173282 w 1479983"/>
                <a:gd name="connsiteY0" fmla="*/ 0 h 1733191"/>
                <a:gd name="connsiteX1" fmla="*/ 1341881 w 1479983"/>
                <a:gd name="connsiteY1" fmla="*/ 168812 h 1733191"/>
                <a:gd name="connsiteX2" fmla="*/ 1445812 w 1479983"/>
                <a:gd name="connsiteY2" fmla="*/ 395444 h 1733191"/>
                <a:gd name="connsiteX3" fmla="*/ 1471016 w 1479983"/>
                <a:gd name="connsiteY3" fmla="*/ 565912 h 1733191"/>
                <a:gd name="connsiteX4" fmla="*/ 1317666 w 1479983"/>
                <a:gd name="connsiteY4" fmla="*/ 916875 h 1733191"/>
                <a:gd name="connsiteX5" fmla="*/ 1189780 w 1479983"/>
                <a:gd name="connsiteY5" fmla="*/ 1061129 h 1733191"/>
                <a:gd name="connsiteX6" fmla="*/ 984955 w 1479983"/>
                <a:gd name="connsiteY6" fmla="*/ 1236693 h 1733191"/>
                <a:gd name="connsiteX7" fmla="*/ 754946 w 1479983"/>
                <a:gd name="connsiteY7" fmla="*/ 1437846 h 1733191"/>
                <a:gd name="connsiteX8" fmla="*/ 0 w 1479983"/>
                <a:gd name="connsiteY8" fmla="*/ 1733191 h 1733191"/>
                <a:gd name="connsiteX0" fmla="*/ 1173282 w 1479983"/>
                <a:gd name="connsiteY0" fmla="*/ 0 h 1733191"/>
                <a:gd name="connsiteX1" fmla="*/ 1341881 w 1479983"/>
                <a:gd name="connsiteY1" fmla="*/ 168812 h 1733191"/>
                <a:gd name="connsiteX2" fmla="*/ 1445812 w 1479983"/>
                <a:gd name="connsiteY2" fmla="*/ 395444 h 1733191"/>
                <a:gd name="connsiteX3" fmla="*/ 1471016 w 1479983"/>
                <a:gd name="connsiteY3" fmla="*/ 565912 h 1733191"/>
                <a:gd name="connsiteX4" fmla="*/ 1317666 w 1479983"/>
                <a:gd name="connsiteY4" fmla="*/ 916875 h 1733191"/>
                <a:gd name="connsiteX5" fmla="*/ 1204410 w 1479983"/>
                <a:gd name="connsiteY5" fmla="*/ 1053814 h 1733191"/>
                <a:gd name="connsiteX6" fmla="*/ 984955 w 1479983"/>
                <a:gd name="connsiteY6" fmla="*/ 1236693 h 1733191"/>
                <a:gd name="connsiteX7" fmla="*/ 754946 w 1479983"/>
                <a:gd name="connsiteY7" fmla="*/ 1437846 h 1733191"/>
                <a:gd name="connsiteX8" fmla="*/ 0 w 1479983"/>
                <a:gd name="connsiteY8" fmla="*/ 1733191 h 1733191"/>
                <a:gd name="connsiteX0" fmla="*/ 1173282 w 1479983"/>
                <a:gd name="connsiteY0" fmla="*/ 0 h 1733191"/>
                <a:gd name="connsiteX1" fmla="*/ 1277563 w 1479983"/>
                <a:gd name="connsiteY1" fmla="*/ 88206 h 1733191"/>
                <a:gd name="connsiteX2" fmla="*/ 1341881 w 1479983"/>
                <a:gd name="connsiteY2" fmla="*/ 168812 h 1733191"/>
                <a:gd name="connsiteX3" fmla="*/ 1445812 w 1479983"/>
                <a:gd name="connsiteY3" fmla="*/ 395444 h 1733191"/>
                <a:gd name="connsiteX4" fmla="*/ 1471016 w 1479983"/>
                <a:gd name="connsiteY4" fmla="*/ 565912 h 1733191"/>
                <a:gd name="connsiteX5" fmla="*/ 1317666 w 1479983"/>
                <a:gd name="connsiteY5" fmla="*/ 916875 h 1733191"/>
                <a:gd name="connsiteX6" fmla="*/ 1204410 w 1479983"/>
                <a:gd name="connsiteY6" fmla="*/ 1053814 h 1733191"/>
                <a:gd name="connsiteX7" fmla="*/ 984955 w 1479983"/>
                <a:gd name="connsiteY7" fmla="*/ 1236693 h 1733191"/>
                <a:gd name="connsiteX8" fmla="*/ 754946 w 1479983"/>
                <a:gd name="connsiteY8" fmla="*/ 1437846 h 1733191"/>
                <a:gd name="connsiteX9" fmla="*/ 0 w 1479983"/>
                <a:gd name="connsiteY9" fmla="*/ 1733191 h 1733191"/>
                <a:gd name="connsiteX0" fmla="*/ 1078184 w 1479983"/>
                <a:gd name="connsiteY0" fmla="*/ 0 h 1835604"/>
                <a:gd name="connsiteX1" fmla="*/ 1277563 w 1479983"/>
                <a:gd name="connsiteY1" fmla="*/ 190619 h 1835604"/>
                <a:gd name="connsiteX2" fmla="*/ 1341881 w 1479983"/>
                <a:gd name="connsiteY2" fmla="*/ 271225 h 1835604"/>
                <a:gd name="connsiteX3" fmla="*/ 1445812 w 1479983"/>
                <a:gd name="connsiteY3" fmla="*/ 497857 h 1835604"/>
                <a:gd name="connsiteX4" fmla="*/ 1471016 w 1479983"/>
                <a:gd name="connsiteY4" fmla="*/ 668325 h 1835604"/>
                <a:gd name="connsiteX5" fmla="*/ 1317666 w 1479983"/>
                <a:gd name="connsiteY5" fmla="*/ 1019288 h 1835604"/>
                <a:gd name="connsiteX6" fmla="*/ 1204410 w 1479983"/>
                <a:gd name="connsiteY6" fmla="*/ 1156227 h 1835604"/>
                <a:gd name="connsiteX7" fmla="*/ 984955 w 1479983"/>
                <a:gd name="connsiteY7" fmla="*/ 1339106 h 1835604"/>
                <a:gd name="connsiteX8" fmla="*/ 754946 w 1479983"/>
                <a:gd name="connsiteY8" fmla="*/ 1540259 h 1835604"/>
                <a:gd name="connsiteX9" fmla="*/ 0 w 1479983"/>
                <a:gd name="connsiteY9" fmla="*/ 1835604 h 1835604"/>
                <a:gd name="connsiteX0" fmla="*/ 1078184 w 1479983"/>
                <a:gd name="connsiteY0" fmla="*/ 0 h 1835604"/>
                <a:gd name="connsiteX1" fmla="*/ 1226357 w 1479983"/>
                <a:gd name="connsiteY1" fmla="*/ 124783 h 1835604"/>
                <a:gd name="connsiteX2" fmla="*/ 1341881 w 1479983"/>
                <a:gd name="connsiteY2" fmla="*/ 271225 h 1835604"/>
                <a:gd name="connsiteX3" fmla="*/ 1445812 w 1479983"/>
                <a:gd name="connsiteY3" fmla="*/ 497857 h 1835604"/>
                <a:gd name="connsiteX4" fmla="*/ 1471016 w 1479983"/>
                <a:gd name="connsiteY4" fmla="*/ 668325 h 1835604"/>
                <a:gd name="connsiteX5" fmla="*/ 1317666 w 1479983"/>
                <a:gd name="connsiteY5" fmla="*/ 1019288 h 1835604"/>
                <a:gd name="connsiteX6" fmla="*/ 1204410 w 1479983"/>
                <a:gd name="connsiteY6" fmla="*/ 1156227 h 1835604"/>
                <a:gd name="connsiteX7" fmla="*/ 984955 w 1479983"/>
                <a:gd name="connsiteY7" fmla="*/ 1339106 h 1835604"/>
                <a:gd name="connsiteX8" fmla="*/ 754946 w 1479983"/>
                <a:gd name="connsiteY8" fmla="*/ 1540259 h 1835604"/>
                <a:gd name="connsiteX9" fmla="*/ 0 w 1479983"/>
                <a:gd name="connsiteY9" fmla="*/ 1835604 h 183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983" h="1835604">
                  <a:moveTo>
                    <a:pt x="1078184" y="0"/>
                  </a:moveTo>
                  <a:cubicBezTo>
                    <a:pt x="1095564" y="14701"/>
                    <a:pt x="1198257" y="96648"/>
                    <a:pt x="1226357" y="124783"/>
                  </a:cubicBezTo>
                  <a:cubicBezTo>
                    <a:pt x="1254457" y="152918"/>
                    <a:pt x="1313840" y="220019"/>
                    <a:pt x="1341881" y="271225"/>
                  </a:cubicBezTo>
                  <a:cubicBezTo>
                    <a:pt x="1387303" y="333475"/>
                    <a:pt x="1419413" y="434112"/>
                    <a:pt x="1445812" y="497857"/>
                  </a:cubicBezTo>
                  <a:cubicBezTo>
                    <a:pt x="1472211" y="561602"/>
                    <a:pt x="1492374" y="581420"/>
                    <a:pt x="1471016" y="668325"/>
                  </a:cubicBezTo>
                  <a:cubicBezTo>
                    <a:pt x="1449658" y="755230"/>
                    <a:pt x="1362100" y="937971"/>
                    <a:pt x="1317666" y="1019288"/>
                  </a:cubicBezTo>
                  <a:cubicBezTo>
                    <a:pt x="1273232" y="1100605"/>
                    <a:pt x="1261081" y="1106582"/>
                    <a:pt x="1204410" y="1156227"/>
                  </a:cubicBezTo>
                  <a:cubicBezTo>
                    <a:pt x="1147739" y="1205872"/>
                    <a:pt x="1035482" y="1300704"/>
                    <a:pt x="984955" y="1339106"/>
                  </a:cubicBezTo>
                  <a:cubicBezTo>
                    <a:pt x="934428" y="1377508"/>
                    <a:pt x="919105" y="1457509"/>
                    <a:pt x="754946" y="1540259"/>
                  </a:cubicBezTo>
                  <a:cubicBezTo>
                    <a:pt x="567621" y="1670434"/>
                    <a:pt x="125412" y="1780835"/>
                    <a:pt x="0" y="1835604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66800" y="3466153"/>
            <a:ext cx="3968571" cy="3355715"/>
            <a:chOff x="97247" y="2265411"/>
            <a:chExt cx="4409524" cy="37285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7" y="2265411"/>
              <a:ext cx="4409524" cy="37285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9143" y="2272812"/>
              <a:ext cx="1136850" cy="369332"/>
            </a:xfrm>
            <a:prstGeom prst="rect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00"/>
                  </a:solidFill>
                </a:rPr>
                <a:t>0.5° SRM</a:t>
              </a:r>
              <a:endParaRPr lang="en-US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05743" y="3827940"/>
              <a:ext cx="1479983" cy="1835604"/>
            </a:xfrm>
            <a:custGeom>
              <a:avLst/>
              <a:gdLst>
                <a:gd name="connsiteX0" fmla="*/ 628650 w 1207936"/>
                <a:gd name="connsiteY0" fmla="*/ 0 h 2543175"/>
                <a:gd name="connsiteX1" fmla="*/ 733425 w 1207936"/>
                <a:gd name="connsiteY1" fmla="*/ 171450 h 2543175"/>
                <a:gd name="connsiteX2" fmla="*/ 895350 w 1207936"/>
                <a:gd name="connsiteY2" fmla="*/ 285750 h 2543175"/>
                <a:gd name="connsiteX3" fmla="*/ 971550 w 1207936"/>
                <a:gd name="connsiteY3" fmla="*/ 552450 h 2543175"/>
                <a:gd name="connsiteX4" fmla="*/ 1047750 w 1207936"/>
                <a:gd name="connsiteY4" fmla="*/ 628650 h 2543175"/>
                <a:gd name="connsiteX5" fmla="*/ 1004888 w 1207936"/>
                <a:gd name="connsiteY5" fmla="*/ 757238 h 2543175"/>
                <a:gd name="connsiteX6" fmla="*/ 1076325 w 1207936"/>
                <a:gd name="connsiteY6" fmla="*/ 804863 h 2543175"/>
                <a:gd name="connsiteX7" fmla="*/ 1052513 w 1207936"/>
                <a:gd name="connsiteY7" fmla="*/ 904875 h 2543175"/>
                <a:gd name="connsiteX8" fmla="*/ 1181100 w 1207936"/>
                <a:gd name="connsiteY8" fmla="*/ 1000125 h 2543175"/>
                <a:gd name="connsiteX9" fmla="*/ 1157288 w 1207936"/>
                <a:gd name="connsiteY9" fmla="*/ 1714500 h 2543175"/>
                <a:gd name="connsiteX10" fmla="*/ 671513 w 1207936"/>
                <a:gd name="connsiteY10" fmla="*/ 2243138 h 2543175"/>
                <a:gd name="connsiteX11" fmla="*/ 0 w 1207936"/>
                <a:gd name="connsiteY11" fmla="*/ 2543175 h 2543175"/>
                <a:gd name="connsiteX0" fmla="*/ 628650 w 1207936"/>
                <a:gd name="connsiteY0" fmla="*/ 0 h 2543175"/>
                <a:gd name="connsiteX1" fmla="*/ 733425 w 1207936"/>
                <a:gd name="connsiteY1" fmla="*/ 171450 h 2543175"/>
                <a:gd name="connsiteX2" fmla="*/ 895350 w 1207936"/>
                <a:gd name="connsiteY2" fmla="*/ 285750 h 2543175"/>
                <a:gd name="connsiteX3" fmla="*/ 971550 w 1207936"/>
                <a:gd name="connsiteY3" fmla="*/ 552450 h 2543175"/>
                <a:gd name="connsiteX4" fmla="*/ 1047750 w 1207936"/>
                <a:gd name="connsiteY4" fmla="*/ 628650 h 2543175"/>
                <a:gd name="connsiteX5" fmla="*/ 1004888 w 1207936"/>
                <a:gd name="connsiteY5" fmla="*/ 757238 h 2543175"/>
                <a:gd name="connsiteX6" fmla="*/ 1076325 w 1207936"/>
                <a:gd name="connsiteY6" fmla="*/ 804863 h 2543175"/>
                <a:gd name="connsiteX7" fmla="*/ 1052513 w 1207936"/>
                <a:gd name="connsiteY7" fmla="*/ 904875 h 2543175"/>
                <a:gd name="connsiteX8" fmla="*/ 1181100 w 1207936"/>
                <a:gd name="connsiteY8" fmla="*/ 1033463 h 2543175"/>
                <a:gd name="connsiteX9" fmla="*/ 1157288 w 1207936"/>
                <a:gd name="connsiteY9" fmla="*/ 1714500 h 2543175"/>
                <a:gd name="connsiteX10" fmla="*/ 671513 w 1207936"/>
                <a:gd name="connsiteY10" fmla="*/ 2243138 h 2543175"/>
                <a:gd name="connsiteX11" fmla="*/ 0 w 1207936"/>
                <a:gd name="connsiteY11" fmla="*/ 2543175 h 2543175"/>
                <a:gd name="connsiteX0" fmla="*/ 628650 w 1190644"/>
                <a:gd name="connsiteY0" fmla="*/ 0 h 2543175"/>
                <a:gd name="connsiteX1" fmla="*/ 733425 w 1190644"/>
                <a:gd name="connsiteY1" fmla="*/ 171450 h 2543175"/>
                <a:gd name="connsiteX2" fmla="*/ 895350 w 1190644"/>
                <a:gd name="connsiteY2" fmla="*/ 285750 h 2543175"/>
                <a:gd name="connsiteX3" fmla="*/ 971550 w 1190644"/>
                <a:gd name="connsiteY3" fmla="*/ 552450 h 2543175"/>
                <a:gd name="connsiteX4" fmla="*/ 1047750 w 1190644"/>
                <a:gd name="connsiteY4" fmla="*/ 628650 h 2543175"/>
                <a:gd name="connsiteX5" fmla="*/ 1004888 w 1190644"/>
                <a:gd name="connsiteY5" fmla="*/ 757238 h 2543175"/>
                <a:gd name="connsiteX6" fmla="*/ 1076325 w 1190644"/>
                <a:gd name="connsiteY6" fmla="*/ 804863 h 2543175"/>
                <a:gd name="connsiteX7" fmla="*/ 1052513 w 1190644"/>
                <a:gd name="connsiteY7" fmla="*/ 904875 h 2543175"/>
                <a:gd name="connsiteX8" fmla="*/ 1181100 w 1190644"/>
                <a:gd name="connsiteY8" fmla="*/ 1033463 h 2543175"/>
                <a:gd name="connsiteX9" fmla="*/ 1123951 w 1190644"/>
                <a:gd name="connsiteY9" fmla="*/ 1762125 h 2543175"/>
                <a:gd name="connsiteX10" fmla="*/ 671513 w 1190644"/>
                <a:gd name="connsiteY10" fmla="*/ 2243138 h 2543175"/>
                <a:gd name="connsiteX11" fmla="*/ 0 w 1190644"/>
                <a:gd name="connsiteY11" fmla="*/ 2543175 h 2543175"/>
                <a:gd name="connsiteX0" fmla="*/ 732167 w 1294161"/>
                <a:gd name="connsiteY0" fmla="*/ 0 h 2577681"/>
                <a:gd name="connsiteX1" fmla="*/ 836942 w 1294161"/>
                <a:gd name="connsiteY1" fmla="*/ 171450 h 2577681"/>
                <a:gd name="connsiteX2" fmla="*/ 998867 w 1294161"/>
                <a:gd name="connsiteY2" fmla="*/ 285750 h 2577681"/>
                <a:gd name="connsiteX3" fmla="*/ 1075067 w 1294161"/>
                <a:gd name="connsiteY3" fmla="*/ 552450 h 2577681"/>
                <a:gd name="connsiteX4" fmla="*/ 1151267 w 1294161"/>
                <a:gd name="connsiteY4" fmla="*/ 628650 h 2577681"/>
                <a:gd name="connsiteX5" fmla="*/ 1108405 w 1294161"/>
                <a:gd name="connsiteY5" fmla="*/ 757238 h 2577681"/>
                <a:gd name="connsiteX6" fmla="*/ 1179842 w 1294161"/>
                <a:gd name="connsiteY6" fmla="*/ 804863 h 2577681"/>
                <a:gd name="connsiteX7" fmla="*/ 1156030 w 1294161"/>
                <a:gd name="connsiteY7" fmla="*/ 904875 h 2577681"/>
                <a:gd name="connsiteX8" fmla="*/ 1284617 w 1294161"/>
                <a:gd name="connsiteY8" fmla="*/ 1033463 h 2577681"/>
                <a:gd name="connsiteX9" fmla="*/ 1227468 w 1294161"/>
                <a:gd name="connsiteY9" fmla="*/ 1762125 h 2577681"/>
                <a:gd name="connsiteX10" fmla="*/ 775030 w 1294161"/>
                <a:gd name="connsiteY10" fmla="*/ 2243138 h 2577681"/>
                <a:gd name="connsiteX11" fmla="*/ 0 w 1294161"/>
                <a:gd name="connsiteY11" fmla="*/ 2577681 h 2577681"/>
                <a:gd name="connsiteX0" fmla="*/ 732167 w 1291734"/>
                <a:gd name="connsiteY0" fmla="*/ 0 h 2577681"/>
                <a:gd name="connsiteX1" fmla="*/ 836942 w 1291734"/>
                <a:gd name="connsiteY1" fmla="*/ 171450 h 2577681"/>
                <a:gd name="connsiteX2" fmla="*/ 998867 w 1291734"/>
                <a:gd name="connsiteY2" fmla="*/ 285750 h 2577681"/>
                <a:gd name="connsiteX3" fmla="*/ 1075067 w 1291734"/>
                <a:gd name="connsiteY3" fmla="*/ 552450 h 2577681"/>
                <a:gd name="connsiteX4" fmla="*/ 1151267 w 1291734"/>
                <a:gd name="connsiteY4" fmla="*/ 628650 h 2577681"/>
                <a:gd name="connsiteX5" fmla="*/ 1108405 w 1291734"/>
                <a:gd name="connsiteY5" fmla="*/ 757238 h 2577681"/>
                <a:gd name="connsiteX6" fmla="*/ 1179842 w 1291734"/>
                <a:gd name="connsiteY6" fmla="*/ 804863 h 2577681"/>
                <a:gd name="connsiteX7" fmla="*/ 1156030 w 1291734"/>
                <a:gd name="connsiteY7" fmla="*/ 904875 h 2577681"/>
                <a:gd name="connsiteX8" fmla="*/ 1284617 w 1291734"/>
                <a:gd name="connsiteY8" fmla="*/ 1033463 h 2577681"/>
                <a:gd name="connsiteX9" fmla="*/ 1227468 w 1291734"/>
                <a:gd name="connsiteY9" fmla="*/ 1762125 h 2577681"/>
                <a:gd name="connsiteX10" fmla="*/ 835414 w 1291734"/>
                <a:gd name="connsiteY10" fmla="*/ 2260391 h 2577681"/>
                <a:gd name="connsiteX11" fmla="*/ 0 w 1291734"/>
                <a:gd name="connsiteY11" fmla="*/ 2577681 h 2577681"/>
                <a:gd name="connsiteX0" fmla="*/ 732167 w 1325523"/>
                <a:gd name="connsiteY0" fmla="*/ 0 h 2577681"/>
                <a:gd name="connsiteX1" fmla="*/ 836942 w 1325523"/>
                <a:gd name="connsiteY1" fmla="*/ 171450 h 2577681"/>
                <a:gd name="connsiteX2" fmla="*/ 998867 w 1325523"/>
                <a:gd name="connsiteY2" fmla="*/ 285750 h 2577681"/>
                <a:gd name="connsiteX3" fmla="*/ 1075067 w 1325523"/>
                <a:gd name="connsiteY3" fmla="*/ 552450 h 2577681"/>
                <a:gd name="connsiteX4" fmla="*/ 1151267 w 1325523"/>
                <a:gd name="connsiteY4" fmla="*/ 628650 h 2577681"/>
                <a:gd name="connsiteX5" fmla="*/ 1108405 w 1325523"/>
                <a:gd name="connsiteY5" fmla="*/ 757238 h 2577681"/>
                <a:gd name="connsiteX6" fmla="*/ 1179842 w 1325523"/>
                <a:gd name="connsiteY6" fmla="*/ 804863 h 2577681"/>
                <a:gd name="connsiteX7" fmla="*/ 1156030 w 1325523"/>
                <a:gd name="connsiteY7" fmla="*/ 904875 h 2577681"/>
                <a:gd name="connsiteX8" fmla="*/ 1284617 w 1325523"/>
                <a:gd name="connsiteY8" fmla="*/ 1033463 h 2577681"/>
                <a:gd name="connsiteX9" fmla="*/ 1287853 w 1325523"/>
                <a:gd name="connsiteY9" fmla="*/ 1788004 h 2577681"/>
                <a:gd name="connsiteX10" fmla="*/ 835414 w 1325523"/>
                <a:gd name="connsiteY10" fmla="*/ 2260391 h 2577681"/>
                <a:gd name="connsiteX11" fmla="*/ 0 w 1325523"/>
                <a:gd name="connsiteY11" fmla="*/ 2577681 h 2577681"/>
                <a:gd name="connsiteX0" fmla="*/ 732167 w 1502836"/>
                <a:gd name="connsiteY0" fmla="*/ 0 h 2577681"/>
                <a:gd name="connsiteX1" fmla="*/ 836942 w 1502836"/>
                <a:gd name="connsiteY1" fmla="*/ 171450 h 2577681"/>
                <a:gd name="connsiteX2" fmla="*/ 998867 w 1502836"/>
                <a:gd name="connsiteY2" fmla="*/ 285750 h 2577681"/>
                <a:gd name="connsiteX3" fmla="*/ 1075067 w 1502836"/>
                <a:gd name="connsiteY3" fmla="*/ 552450 h 2577681"/>
                <a:gd name="connsiteX4" fmla="*/ 1151267 w 1502836"/>
                <a:gd name="connsiteY4" fmla="*/ 628650 h 2577681"/>
                <a:gd name="connsiteX5" fmla="*/ 1108405 w 1502836"/>
                <a:gd name="connsiteY5" fmla="*/ 757238 h 2577681"/>
                <a:gd name="connsiteX6" fmla="*/ 1179842 w 1502836"/>
                <a:gd name="connsiteY6" fmla="*/ 804863 h 2577681"/>
                <a:gd name="connsiteX7" fmla="*/ 1156030 w 1502836"/>
                <a:gd name="connsiteY7" fmla="*/ 904875 h 2577681"/>
                <a:gd name="connsiteX8" fmla="*/ 1500277 w 1502836"/>
                <a:gd name="connsiteY8" fmla="*/ 1395772 h 2577681"/>
                <a:gd name="connsiteX9" fmla="*/ 1287853 w 1502836"/>
                <a:gd name="connsiteY9" fmla="*/ 1788004 h 2577681"/>
                <a:gd name="connsiteX10" fmla="*/ 835414 w 1502836"/>
                <a:gd name="connsiteY10" fmla="*/ 2260391 h 2577681"/>
                <a:gd name="connsiteX11" fmla="*/ 0 w 1502836"/>
                <a:gd name="connsiteY11" fmla="*/ 2577681 h 2577681"/>
                <a:gd name="connsiteX0" fmla="*/ 732167 w 1506828"/>
                <a:gd name="connsiteY0" fmla="*/ 0 h 2577681"/>
                <a:gd name="connsiteX1" fmla="*/ 836942 w 1506828"/>
                <a:gd name="connsiteY1" fmla="*/ 171450 h 2577681"/>
                <a:gd name="connsiteX2" fmla="*/ 998867 w 1506828"/>
                <a:gd name="connsiteY2" fmla="*/ 285750 h 2577681"/>
                <a:gd name="connsiteX3" fmla="*/ 1075067 w 1506828"/>
                <a:gd name="connsiteY3" fmla="*/ 552450 h 2577681"/>
                <a:gd name="connsiteX4" fmla="*/ 1151267 w 1506828"/>
                <a:gd name="connsiteY4" fmla="*/ 628650 h 2577681"/>
                <a:gd name="connsiteX5" fmla="*/ 1108405 w 1506828"/>
                <a:gd name="connsiteY5" fmla="*/ 757238 h 2577681"/>
                <a:gd name="connsiteX6" fmla="*/ 1179842 w 1506828"/>
                <a:gd name="connsiteY6" fmla="*/ 804863 h 2577681"/>
                <a:gd name="connsiteX7" fmla="*/ 1156030 w 1506828"/>
                <a:gd name="connsiteY7" fmla="*/ 904875 h 2577681"/>
                <a:gd name="connsiteX8" fmla="*/ 1500277 w 1506828"/>
                <a:gd name="connsiteY8" fmla="*/ 1395772 h 2577681"/>
                <a:gd name="connsiteX9" fmla="*/ 1339611 w 1506828"/>
                <a:gd name="connsiteY9" fmla="*/ 1805257 h 2577681"/>
                <a:gd name="connsiteX10" fmla="*/ 835414 w 1506828"/>
                <a:gd name="connsiteY10" fmla="*/ 2260391 h 2577681"/>
                <a:gd name="connsiteX11" fmla="*/ 0 w 1506828"/>
                <a:gd name="connsiteY11" fmla="*/ 2577681 h 2577681"/>
                <a:gd name="connsiteX0" fmla="*/ 732167 w 1500278"/>
                <a:gd name="connsiteY0" fmla="*/ 0 h 2577681"/>
                <a:gd name="connsiteX1" fmla="*/ 836942 w 1500278"/>
                <a:gd name="connsiteY1" fmla="*/ 171450 h 2577681"/>
                <a:gd name="connsiteX2" fmla="*/ 998867 w 1500278"/>
                <a:gd name="connsiteY2" fmla="*/ 285750 h 2577681"/>
                <a:gd name="connsiteX3" fmla="*/ 1075067 w 1500278"/>
                <a:gd name="connsiteY3" fmla="*/ 552450 h 2577681"/>
                <a:gd name="connsiteX4" fmla="*/ 1151267 w 1500278"/>
                <a:gd name="connsiteY4" fmla="*/ 628650 h 2577681"/>
                <a:gd name="connsiteX5" fmla="*/ 1108405 w 1500278"/>
                <a:gd name="connsiteY5" fmla="*/ 757238 h 2577681"/>
                <a:gd name="connsiteX6" fmla="*/ 1179842 w 1500278"/>
                <a:gd name="connsiteY6" fmla="*/ 804863 h 2577681"/>
                <a:gd name="connsiteX7" fmla="*/ 1156030 w 1500278"/>
                <a:gd name="connsiteY7" fmla="*/ 904875 h 2577681"/>
                <a:gd name="connsiteX8" fmla="*/ 1341881 w 1500278"/>
                <a:gd name="connsiteY8" fmla="*/ 1013302 h 2577681"/>
                <a:gd name="connsiteX9" fmla="*/ 1500277 w 1500278"/>
                <a:gd name="connsiteY9" fmla="*/ 1395772 h 2577681"/>
                <a:gd name="connsiteX10" fmla="*/ 1339611 w 1500278"/>
                <a:gd name="connsiteY10" fmla="*/ 1805257 h 2577681"/>
                <a:gd name="connsiteX11" fmla="*/ 835414 w 1500278"/>
                <a:gd name="connsiteY11" fmla="*/ 2260391 h 2577681"/>
                <a:gd name="connsiteX12" fmla="*/ 0 w 1500278"/>
                <a:gd name="connsiteY12" fmla="*/ 2577681 h 2577681"/>
                <a:gd name="connsiteX0" fmla="*/ 836942 w 1500278"/>
                <a:gd name="connsiteY0" fmla="*/ 0 h 2406231"/>
                <a:gd name="connsiteX1" fmla="*/ 998867 w 1500278"/>
                <a:gd name="connsiteY1" fmla="*/ 114300 h 2406231"/>
                <a:gd name="connsiteX2" fmla="*/ 1075067 w 1500278"/>
                <a:gd name="connsiteY2" fmla="*/ 381000 h 2406231"/>
                <a:gd name="connsiteX3" fmla="*/ 1151267 w 1500278"/>
                <a:gd name="connsiteY3" fmla="*/ 457200 h 2406231"/>
                <a:gd name="connsiteX4" fmla="*/ 1108405 w 1500278"/>
                <a:gd name="connsiteY4" fmla="*/ 585788 h 2406231"/>
                <a:gd name="connsiteX5" fmla="*/ 1179842 w 1500278"/>
                <a:gd name="connsiteY5" fmla="*/ 633413 h 2406231"/>
                <a:gd name="connsiteX6" fmla="*/ 1156030 w 1500278"/>
                <a:gd name="connsiteY6" fmla="*/ 733425 h 2406231"/>
                <a:gd name="connsiteX7" fmla="*/ 1341881 w 1500278"/>
                <a:gd name="connsiteY7" fmla="*/ 841852 h 2406231"/>
                <a:gd name="connsiteX8" fmla="*/ 1500277 w 1500278"/>
                <a:gd name="connsiteY8" fmla="*/ 1224322 h 2406231"/>
                <a:gd name="connsiteX9" fmla="*/ 1339611 w 1500278"/>
                <a:gd name="connsiteY9" fmla="*/ 1633807 h 2406231"/>
                <a:gd name="connsiteX10" fmla="*/ 835414 w 1500278"/>
                <a:gd name="connsiteY10" fmla="*/ 2088941 h 2406231"/>
                <a:gd name="connsiteX11" fmla="*/ 0 w 1500278"/>
                <a:gd name="connsiteY11" fmla="*/ 2406231 h 2406231"/>
                <a:gd name="connsiteX0" fmla="*/ 998867 w 1500278"/>
                <a:gd name="connsiteY0" fmla="*/ 0 h 2291931"/>
                <a:gd name="connsiteX1" fmla="*/ 1075067 w 1500278"/>
                <a:gd name="connsiteY1" fmla="*/ 266700 h 2291931"/>
                <a:gd name="connsiteX2" fmla="*/ 1151267 w 1500278"/>
                <a:gd name="connsiteY2" fmla="*/ 342900 h 2291931"/>
                <a:gd name="connsiteX3" fmla="*/ 1108405 w 1500278"/>
                <a:gd name="connsiteY3" fmla="*/ 471488 h 2291931"/>
                <a:gd name="connsiteX4" fmla="*/ 1179842 w 1500278"/>
                <a:gd name="connsiteY4" fmla="*/ 519113 h 2291931"/>
                <a:gd name="connsiteX5" fmla="*/ 1156030 w 1500278"/>
                <a:gd name="connsiteY5" fmla="*/ 619125 h 2291931"/>
                <a:gd name="connsiteX6" fmla="*/ 1341881 w 1500278"/>
                <a:gd name="connsiteY6" fmla="*/ 727552 h 2291931"/>
                <a:gd name="connsiteX7" fmla="*/ 1500277 w 1500278"/>
                <a:gd name="connsiteY7" fmla="*/ 1110022 h 2291931"/>
                <a:gd name="connsiteX8" fmla="*/ 1339611 w 1500278"/>
                <a:gd name="connsiteY8" fmla="*/ 1519507 h 2291931"/>
                <a:gd name="connsiteX9" fmla="*/ 835414 w 1500278"/>
                <a:gd name="connsiteY9" fmla="*/ 1974641 h 2291931"/>
                <a:gd name="connsiteX10" fmla="*/ 0 w 1500278"/>
                <a:gd name="connsiteY10" fmla="*/ 2291931 h 2291931"/>
                <a:gd name="connsiteX0" fmla="*/ 1075067 w 1500278"/>
                <a:gd name="connsiteY0" fmla="*/ 0 h 2025231"/>
                <a:gd name="connsiteX1" fmla="*/ 1151267 w 1500278"/>
                <a:gd name="connsiteY1" fmla="*/ 76200 h 2025231"/>
                <a:gd name="connsiteX2" fmla="*/ 1108405 w 1500278"/>
                <a:gd name="connsiteY2" fmla="*/ 204788 h 2025231"/>
                <a:gd name="connsiteX3" fmla="*/ 1179842 w 1500278"/>
                <a:gd name="connsiteY3" fmla="*/ 252413 h 2025231"/>
                <a:gd name="connsiteX4" fmla="*/ 1156030 w 1500278"/>
                <a:gd name="connsiteY4" fmla="*/ 352425 h 2025231"/>
                <a:gd name="connsiteX5" fmla="*/ 1341881 w 1500278"/>
                <a:gd name="connsiteY5" fmla="*/ 460852 h 2025231"/>
                <a:gd name="connsiteX6" fmla="*/ 1500277 w 1500278"/>
                <a:gd name="connsiteY6" fmla="*/ 843322 h 2025231"/>
                <a:gd name="connsiteX7" fmla="*/ 1339611 w 1500278"/>
                <a:gd name="connsiteY7" fmla="*/ 1252807 h 2025231"/>
                <a:gd name="connsiteX8" fmla="*/ 835414 w 1500278"/>
                <a:gd name="connsiteY8" fmla="*/ 1707941 h 2025231"/>
                <a:gd name="connsiteX9" fmla="*/ 0 w 1500278"/>
                <a:gd name="connsiteY9" fmla="*/ 2025231 h 2025231"/>
                <a:gd name="connsiteX0" fmla="*/ 1151267 w 1500278"/>
                <a:gd name="connsiteY0" fmla="*/ 0 h 1949031"/>
                <a:gd name="connsiteX1" fmla="*/ 1108405 w 1500278"/>
                <a:gd name="connsiteY1" fmla="*/ 128588 h 1949031"/>
                <a:gd name="connsiteX2" fmla="*/ 1179842 w 1500278"/>
                <a:gd name="connsiteY2" fmla="*/ 176213 h 1949031"/>
                <a:gd name="connsiteX3" fmla="*/ 1156030 w 1500278"/>
                <a:gd name="connsiteY3" fmla="*/ 276225 h 1949031"/>
                <a:gd name="connsiteX4" fmla="*/ 1341881 w 1500278"/>
                <a:gd name="connsiteY4" fmla="*/ 384652 h 1949031"/>
                <a:gd name="connsiteX5" fmla="*/ 1500277 w 1500278"/>
                <a:gd name="connsiteY5" fmla="*/ 767122 h 1949031"/>
                <a:gd name="connsiteX6" fmla="*/ 1339611 w 1500278"/>
                <a:gd name="connsiteY6" fmla="*/ 1176607 h 1949031"/>
                <a:gd name="connsiteX7" fmla="*/ 835414 w 1500278"/>
                <a:gd name="connsiteY7" fmla="*/ 1631741 h 1949031"/>
                <a:gd name="connsiteX8" fmla="*/ 0 w 1500278"/>
                <a:gd name="connsiteY8" fmla="*/ 1949031 h 1949031"/>
                <a:gd name="connsiteX0" fmla="*/ 1108405 w 1500278"/>
                <a:gd name="connsiteY0" fmla="*/ 0 h 1820443"/>
                <a:gd name="connsiteX1" fmla="*/ 1179842 w 1500278"/>
                <a:gd name="connsiteY1" fmla="*/ 47625 h 1820443"/>
                <a:gd name="connsiteX2" fmla="*/ 1156030 w 1500278"/>
                <a:gd name="connsiteY2" fmla="*/ 147637 h 1820443"/>
                <a:gd name="connsiteX3" fmla="*/ 1341881 w 1500278"/>
                <a:gd name="connsiteY3" fmla="*/ 256064 h 1820443"/>
                <a:gd name="connsiteX4" fmla="*/ 1500277 w 1500278"/>
                <a:gd name="connsiteY4" fmla="*/ 638534 h 1820443"/>
                <a:gd name="connsiteX5" fmla="*/ 1339611 w 1500278"/>
                <a:gd name="connsiteY5" fmla="*/ 1048019 h 1820443"/>
                <a:gd name="connsiteX6" fmla="*/ 835414 w 1500278"/>
                <a:gd name="connsiteY6" fmla="*/ 1503153 h 1820443"/>
                <a:gd name="connsiteX7" fmla="*/ 0 w 1500278"/>
                <a:gd name="connsiteY7" fmla="*/ 1820443 h 1820443"/>
                <a:gd name="connsiteX0" fmla="*/ 1179842 w 1500278"/>
                <a:gd name="connsiteY0" fmla="*/ 0 h 1772818"/>
                <a:gd name="connsiteX1" fmla="*/ 1156030 w 1500278"/>
                <a:gd name="connsiteY1" fmla="*/ 100012 h 1772818"/>
                <a:gd name="connsiteX2" fmla="*/ 1341881 w 1500278"/>
                <a:gd name="connsiteY2" fmla="*/ 208439 h 1772818"/>
                <a:gd name="connsiteX3" fmla="*/ 1500277 w 1500278"/>
                <a:gd name="connsiteY3" fmla="*/ 590909 h 1772818"/>
                <a:gd name="connsiteX4" fmla="*/ 1339611 w 1500278"/>
                <a:gd name="connsiteY4" fmla="*/ 1000394 h 1772818"/>
                <a:gd name="connsiteX5" fmla="*/ 835414 w 1500278"/>
                <a:gd name="connsiteY5" fmla="*/ 1455528 h 1772818"/>
                <a:gd name="connsiteX6" fmla="*/ 0 w 1500278"/>
                <a:gd name="connsiteY6" fmla="*/ 1772818 h 1772818"/>
                <a:gd name="connsiteX0" fmla="*/ 1156030 w 1500278"/>
                <a:gd name="connsiteY0" fmla="*/ 0 h 1672806"/>
                <a:gd name="connsiteX1" fmla="*/ 1341881 w 1500278"/>
                <a:gd name="connsiteY1" fmla="*/ 108427 h 1672806"/>
                <a:gd name="connsiteX2" fmla="*/ 1500277 w 1500278"/>
                <a:gd name="connsiteY2" fmla="*/ 490897 h 1672806"/>
                <a:gd name="connsiteX3" fmla="*/ 1339611 w 1500278"/>
                <a:gd name="connsiteY3" fmla="*/ 900382 h 1672806"/>
                <a:gd name="connsiteX4" fmla="*/ 835414 w 1500278"/>
                <a:gd name="connsiteY4" fmla="*/ 1355516 h 1672806"/>
                <a:gd name="connsiteX5" fmla="*/ 0 w 1500278"/>
                <a:gd name="connsiteY5" fmla="*/ 1672806 h 1672806"/>
                <a:gd name="connsiteX0" fmla="*/ 1173282 w 1500278"/>
                <a:gd name="connsiteY0" fmla="*/ 0 h 1733191"/>
                <a:gd name="connsiteX1" fmla="*/ 1341881 w 1500278"/>
                <a:gd name="connsiteY1" fmla="*/ 168812 h 1733191"/>
                <a:gd name="connsiteX2" fmla="*/ 1500277 w 1500278"/>
                <a:gd name="connsiteY2" fmla="*/ 551282 h 1733191"/>
                <a:gd name="connsiteX3" fmla="*/ 1339611 w 1500278"/>
                <a:gd name="connsiteY3" fmla="*/ 960767 h 1733191"/>
                <a:gd name="connsiteX4" fmla="*/ 835414 w 1500278"/>
                <a:gd name="connsiteY4" fmla="*/ 1415901 h 1733191"/>
                <a:gd name="connsiteX5" fmla="*/ 0 w 1500278"/>
                <a:gd name="connsiteY5" fmla="*/ 1733191 h 1733191"/>
                <a:gd name="connsiteX0" fmla="*/ 1173282 w 1504241"/>
                <a:gd name="connsiteY0" fmla="*/ 0 h 1733191"/>
                <a:gd name="connsiteX1" fmla="*/ 1341881 w 1504241"/>
                <a:gd name="connsiteY1" fmla="*/ 168812 h 1733191"/>
                <a:gd name="connsiteX2" fmla="*/ 1445812 w 1504241"/>
                <a:gd name="connsiteY2" fmla="*/ 373499 h 1733191"/>
                <a:gd name="connsiteX3" fmla="*/ 1500277 w 1504241"/>
                <a:gd name="connsiteY3" fmla="*/ 551282 h 1733191"/>
                <a:gd name="connsiteX4" fmla="*/ 1339611 w 1504241"/>
                <a:gd name="connsiteY4" fmla="*/ 960767 h 1733191"/>
                <a:gd name="connsiteX5" fmla="*/ 835414 w 1504241"/>
                <a:gd name="connsiteY5" fmla="*/ 1415901 h 1733191"/>
                <a:gd name="connsiteX6" fmla="*/ 0 w 1504241"/>
                <a:gd name="connsiteY6" fmla="*/ 1733191 h 1733191"/>
                <a:gd name="connsiteX0" fmla="*/ 1173282 w 1504241"/>
                <a:gd name="connsiteY0" fmla="*/ 0 h 1733191"/>
                <a:gd name="connsiteX1" fmla="*/ 1341881 w 1504241"/>
                <a:gd name="connsiteY1" fmla="*/ 168812 h 1733191"/>
                <a:gd name="connsiteX2" fmla="*/ 1445812 w 1504241"/>
                <a:gd name="connsiteY2" fmla="*/ 395444 h 1733191"/>
                <a:gd name="connsiteX3" fmla="*/ 1500277 w 1504241"/>
                <a:gd name="connsiteY3" fmla="*/ 551282 h 1733191"/>
                <a:gd name="connsiteX4" fmla="*/ 1339611 w 1504241"/>
                <a:gd name="connsiteY4" fmla="*/ 960767 h 1733191"/>
                <a:gd name="connsiteX5" fmla="*/ 835414 w 1504241"/>
                <a:gd name="connsiteY5" fmla="*/ 1415901 h 1733191"/>
                <a:gd name="connsiteX6" fmla="*/ 0 w 1504241"/>
                <a:gd name="connsiteY6" fmla="*/ 1733191 h 1733191"/>
                <a:gd name="connsiteX0" fmla="*/ 1173282 w 1478378"/>
                <a:gd name="connsiteY0" fmla="*/ 0 h 1733191"/>
                <a:gd name="connsiteX1" fmla="*/ 1341881 w 1478378"/>
                <a:gd name="connsiteY1" fmla="*/ 168812 h 1733191"/>
                <a:gd name="connsiteX2" fmla="*/ 1445812 w 1478378"/>
                <a:gd name="connsiteY2" fmla="*/ 395444 h 1733191"/>
                <a:gd name="connsiteX3" fmla="*/ 1471016 w 1478378"/>
                <a:gd name="connsiteY3" fmla="*/ 565912 h 1733191"/>
                <a:gd name="connsiteX4" fmla="*/ 1339611 w 1478378"/>
                <a:gd name="connsiteY4" fmla="*/ 960767 h 1733191"/>
                <a:gd name="connsiteX5" fmla="*/ 835414 w 1478378"/>
                <a:gd name="connsiteY5" fmla="*/ 1415901 h 1733191"/>
                <a:gd name="connsiteX6" fmla="*/ 0 w 1478378"/>
                <a:gd name="connsiteY6" fmla="*/ 1733191 h 1733191"/>
                <a:gd name="connsiteX0" fmla="*/ 1173282 w 1471404"/>
                <a:gd name="connsiteY0" fmla="*/ 0 h 1733191"/>
                <a:gd name="connsiteX1" fmla="*/ 1341881 w 1471404"/>
                <a:gd name="connsiteY1" fmla="*/ 168812 h 1733191"/>
                <a:gd name="connsiteX2" fmla="*/ 1445812 w 1471404"/>
                <a:gd name="connsiteY2" fmla="*/ 395444 h 1733191"/>
                <a:gd name="connsiteX3" fmla="*/ 1471016 w 1471404"/>
                <a:gd name="connsiteY3" fmla="*/ 565912 h 1733191"/>
                <a:gd name="connsiteX4" fmla="*/ 1339611 w 1471404"/>
                <a:gd name="connsiteY4" fmla="*/ 960767 h 1733191"/>
                <a:gd name="connsiteX5" fmla="*/ 835414 w 1471404"/>
                <a:gd name="connsiteY5" fmla="*/ 1415901 h 1733191"/>
                <a:gd name="connsiteX6" fmla="*/ 0 w 1471404"/>
                <a:gd name="connsiteY6" fmla="*/ 1733191 h 1733191"/>
                <a:gd name="connsiteX0" fmla="*/ 1173282 w 1471340"/>
                <a:gd name="connsiteY0" fmla="*/ 0 h 1733191"/>
                <a:gd name="connsiteX1" fmla="*/ 1341881 w 1471340"/>
                <a:gd name="connsiteY1" fmla="*/ 168812 h 1733191"/>
                <a:gd name="connsiteX2" fmla="*/ 1445812 w 1471340"/>
                <a:gd name="connsiteY2" fmla="*/ 395444 h 1733191"/>
                <a:gd name="connsiteX3" fmla="*/ 1471016 w 1471340"/>
                <a:gd name="connsiteY3" fmla="*/ 565912 h 1733191"/>
                <a:gd name="connsiteX4" fmla="*/ 1339611 w 1471340"/>
                <a:gd name="connsiteY4" fmla="*/ 960767 h 1733191"/>
                <a:gd name="connsiteX5" fmla="*/ 879305 w 1471340"/>
                <a:gd name="connsiteY5" fmla="*/ 1386640 h 1733191"/>
                <a:gd name="connsiteX6" fmla="*/ 0 w 1471340"/>
                <a:gd name="connsiteY6" fmla="*/ 1733191 h 1733191"/>
                <a:gd name="connsiteX0" fmla="*/ 1173282 w 1471177"/>
                <a:gd name="connsiteY0" fmla="*/ 0 h 1733191"/>
                <a:gd name="connsiteX1" fmla="*/ 1341881 w 1471177"/>
                <a:gd name="connsiteY1" fmla="*/ 168812 h 1733191"/>
                <a:gd name="connsiteX2" fmla="*/ 1445812 w 1471177"/>
                <a:gd name="connsiteY2" fmla="*/ 395444 h 1733191"/>
                <a:gd name="connsiteX3" fmla="*/ 1471016 w 1471177"/>
                <a:gd name="connsiteY3" fmla="*/ 565912 h 1733191"/>
                <a:gd name="connsiteX4" fmla="*/ 1339611 w 1471177"/>
                <a:gd name="connsiteY4" fmla="*/ 960767 h 1733191"/>
                <a:gd name="connsiteX5" fmla="*/ 1138574 w 1471177"/>
                <a:gd name="connsiteY5" fmla="*/ 1156226 h 1733191"/>
                <a:gd name="connsiteX6" fmla="*/ 879305 w 1471177"/>
                <a:gd name="connsiteY6" fmla="*/ 1386640 h 1733191"/>
                <a:gd name="connsiteX7" fmla="*/ 0 w 1471177"/>
                <a:gd name="connsiteY7" fmla="*/ 1733191 h 1733191"/>
                <a:gd name="connsiteX0" fmla="*/ 1173282 w 1471171"/>
                <a:gd name="connsiteY0" fmla="*/ 0 h 1733191"/>
                <a:gd name="connsiteX1" fmla="*/ 1341881 w 1471171"/>
                <a:gd name="connsiteY1" fmla="*/ 168812 h 1733191"/>
                <a:gd name="connsiteX2" fmla="*/ 1445812 w 1471171"/>
                <a:gd name="connsiteY2" fmla="*/ 395444 h 1733191"/>
                <a:gd name="connsiteX3" fmla="*/ 1471016 w 1471171"/>
                <a:gd name="connsiteY3" fmla="*/ 565912 h 1733191"/>
                <a:gd name="connsiteX4" fmla="*/ 1339611 w 1471171"/>
                <a:gd name="connsiteY4" fmla="*/ 960767 h 1733191"/>
                <a:gd name="connsiteX5" fmla="*/ 1160519 w 1471171"/>
                <a:gd name="connsiteY5" fmla="*/ 1105020 h 1733191"/>
                <a:gd name="connsiteX6" fmla="*/ 879305 w 1471171"/>
                <a:gd name="connsiteY6" fmla="*/ 1386640 h 1733191"/>
                <a:gd name="connsiteX7" fmla="*/ 0 w 1471171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79305 w 1479448"/>
                <a:gd name="connsiteY6" fmla="*/ 1386640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86620 w 1479448"/>
                <a:gd name="connsiteY6" fmla="*/ 1357379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857359 w 1479448"/>
                <a:gd name="connsiteY6" fmla="*/ 1335434 h 1733191"/>
                <a:gd name="connsiteX7" fmla="*/ 0 w 1479448"/>
                <a:gd name="connsiteY7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984955 w 1479448"/>
                <a:gd name="connsiteY6" fmla="*/ 1236693 h 1733191"/>
                <a:gd name="connsiteX7" fmla="*/ 857359 w 1479448"/>
                <a:gd name="connsiteY7" fmla="*/ 1335434 h 1733191"/>
                <a:gd name="connsiteX8" fmla="*/ 0 w 1479448"/>
                <a:gd name="connsiteY8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60519 w 1479448"/>
                <a:gd name="connsiteY5" fmla="*/ 1105020 h 1733191"/>
                <a:gd name="connsiteX6" fmla="*/ 984955 w 1479448"/>
                <a:gd name="connsiteY6" fmla="*/ 1236693 h 1733191"/>
                <a:gd name="connsiteX7" fmla="*/ 754946 w 1479448"/>
                <a:gd name="connsiteY7" fmla="*/ 1437846 h 1733191"/>
                <a:gd name="connsiteX8" fmla="*/ 0 w 1479448"/>
                <a:gd name="connsiteY8" fmla="*/ 1733191 h 1733191"/>
                <a:gd name="connsiteX0" fmla="*/ 1173282 w 1479448"/>
                <a:gd name="connsiteY0" fmla="*/ 0 h 1733191"/>
                <a:gd name="connsiteX1" fmla="*/ 1341881 w 1479448"/>
                <a:gd name="connsiteY1" fmla="*/ 168812 h 1733191"/>
                <a:gd name="connsiteX2" fmla="*/ 1445812 w 1479448"/>
                <a:gd name="connsiteY2" fmla="*/ 395444 h 1733191"/>
                <a:gd name="connsiteX3" fmla="*/ 1471016 w 1479448"/>
                <a:gd name="connsiteY3" fmla="*/ 565912 h 1733191"/>
                <a:gd name="connsiteX4" fmla="*/ 1324981 w 1479448"/>
                <a:gd name="connsiteY4" fmla="*/ 938821 h 1733191"/>
                <a:gd name="connsiteX5" fmla="*/ 1189780 w 1479448"/>
                <a:gd name="connsiteY5" fmla="*/ 1061129 h 1733191"/>
                <a:gd name="connsiteX6" fmla="*/ 984955 w 1479448"/>
                <a:gd name="connsiteY6" fmla="*/ 1236693 h 1733191"/>
                <a:gd name="connsiteX7" fmla="*/ 754946 w 1479448"/>
                <a:gd name="connsiteY7" fmla="*/ 1437846 h 1733191"/>
                <a:gd name="connsiteX8" fmla="*/ 0 w 1479448"/>
                <a:gd name="connsiteY8" fmla="*/ 1733191 h 1733191"/>
                <a:gd name="connsiteX0" fmla="*/ 1173282 w 1479983"/>
                <a:gd name="connsiteY0" fmla="*/ 0 h 1733191"/>
                <a:gd name="connsiteX1" fmla="*/ 1341881 w 1479983"/>
                <a:gd name="connsiteY1" fmla="*/ 168812 h 1733191"/>
                <a:gd name="connsiteX2" fmla="*/ 1445812 w 1479983"/>
                <a:gd name="connsiteY2" fmla="*/ 395444 h 1733191"/>
                <a:gd name="connsiteX3" fmla="*/ 1471016 w 1479983"/>
                <a:gd name="connsiteY3" fmla="*/ 565912 h 1733191"/>
                <a:gd name="connsiteX4" fmla="*/ 1317666 w 1479983"/>
                <a:gd name="connsiteY4" fmla="*/ 916875 h 1733191"/>
                <a:gd name="connsiteX5" fmla="*/ 1189780 w 1479983"/>
                <a:gd name="connsiteY5" fmla="*/ 1061129 h 1733191"/>
                <a:gd name="connsiteX6" fmla="*/ 984955 w 1479983"/>
                <a:gd name="connsiteY6" fmla="*/ 1236693 h 1733191"/>
                <a:gd name="connsiteX7" fmla="*/ 754946 w 1479983"/>
                <a:gd name="connsiteY7" fmla="*/ 1437846 h 1733191"/>
                <a:gd name="connsiteX8" fmla="*/ 0 w 1479983"/>
                <a:gd name="connsiteY8" fmla="*/ 1733191 h 1733191"/>
                <a:gd name="connsiteX0" fmla="*/ 1173282 w 1479983"/>
                <a:gd name="connsiteY0" fmla="*/ 0 h 1733191"/>
                <a:gd name="connsiteX1" fmla="*/ 1341881 w 1479983"/>
                <a:gd name="connsiteY1" fmla="*/ 168812 h 1733191"/>
                <a:gd name="connsiteX2" fmla="*/ 1445812 w 1479983"/>
                <a:gd name="connsiteY2" fmla="*/ 395444 h 1733191"/>
                <a:gd name="connsiteX3" fmla="*/ 1471016 w 1479983"/>
                <a:gd name="connsiteY3" fmla="*/ 565912 h 1733191"/>
                <a:gd name="connsiteX4" fmla="*/ 1317666 w 1479983"/>
                <a:gd name="connsiteY4" fmla="*/ 916875 h 1733191"/>
                <a:gd name="connsiteX5" fmla="*/ 1204410 w 1479983"/>
                <a:gd name="connsiteY5" fmla="*/ 1053814 h 1733191"/>
                <a:gd name="connsiteX6" fmla="*/ 984955 w 1479983"/>
                <a:gd name="connsiteY6" fmla="*/ 1236693 h 1733191"/>
                <a:gd name="connsiteX7" fmla="*/ 754946 w 1479983"/>
                <a:gd name="connsiteY7" fmla="*/ 1437846 h 1733191"/>
                <a:gd name="connsiteX8" fmla="*/ 0 w 1479983"/>
                <a:gd name="connsiteY8" fmla="*/ 1733191 h 1733191"/>
                <a:gd name="connsiteX0" fmla="*/ 1173282 w 1479983"/>
                <a:gd name="connsiteY0" fmla="*/ 0 h 1733191"/>
                <a:gd name="connsiteX1" fmla="*/ 1277563 w 1479983"/>
                <a:gd name="connsiteY1" fmla="*/ 88206 h 1733191"/>
                <a:gd name="connsiteX2" fmla="*/ 1341881 w 1479983"/>
                <a:gd name="connsiteY2" fmla="*/ 168812 h 1733191"/>
                <a:gd name="connsiteX3" fmla="*/ 1445812 w 1479983"/>
                <a:gd name="connsiteY3" fmla="*/ 395444 h 1733191"/>
                <a:gd name="connsiteX4" fmla="*/ 1471016 w 1479983"/>
                <a:gd name="connsiteY4" fmla="*/ 565912 h 1733191"/>
                <a:gd name="connsiteX5" fmla="*/ 1317666 w 1479983"/>
                <a:gd name="connsiteY5" fmla="*/ 916875 h 1733191"/>
                <a:gd name="connsiteX6" fmla="*/ 1204410 w 1479983"/>
                <a:gd name="connsiteY6" fmla="*/ 1053814 h 1733191"/>
                <a:gd name="connsiteX7" fmla="*/ 984955 w 1479983"/>
                <a:gd name="connsiteY7" fmla="*/ 1236693 h 1733191"/>
                <a:gd name="connsiteX8" fmla="*/ 754946 w 1479983"/>
                <a:gd name="connsiteY8" fmla="*/ 1437846 h 1733191"/>
                <a:gd name="connsiteX9" fmla="*/ 0 w 1479983"/>
                <a:gd name="connsiteY9" fmla="*/ 1733191 h 1733191"/>
                <a:gd name="connsiteX0" fmla="*/ 1078184 w 1479983"/>
                <a:gd name="connsiteY0" fmla="*/ 0 h 1835604"/>
                <a:gd name="connsiteX1" fmla="*/ 1277563 w 1479983"/>
                <a:gd name="connsiteY1" fmla="*/ 190619 h 1835604"/>
                <a:gd name="connsiteX2" fmla="*/ 1341881 w 1479983"/>
                <a:gd name="connsiteY2" fmla="*/ 271225 h 1835604"/>
                <a:gd name="connsiteX3" fmla="*/ 1445812 w 1479983"/>
                <a:gd name="connsiteY3" fmla="*/ 497857 h 1835604"/>
                <a:gd name="connsiteX4" fmla="*/ 1471016 w 1479983"/>
                <a:gd name="connsiteY4" fmla="*/ 668325 h 1835604"/>
                <a:gd name="connsiteX5" fmla="*/ 1317666 w 1479983"/>
                <a:gd name="connsiteY5" fmla="*/ 1019288 h 1835604"/>
                <a:gd name="connsiteX6" fmla="*/ 1204410 w 1479983"/>
                <a:gd name="connsiteY6" fmla="*/ 1156227 h 1835604"/>
                <a:gd name="connsiteX7" fmla="*/ 984955 w 1479983"/>
                <a:gd name="connsiteY7" fmla="*/ 1339106 h 1835604"/>
                <a:gd name="connsiteX8" fmla="*/ 754946 w 1479983"/>
                <a:gd name="connsiteY8" fmla="*/ 1540259 h 1835604"/>
                <a:gd name="connsiteX9" fmla="*/ 0 w 1479983"/>
                <a:gd name="connsiteY9" fmla="*/ 1835604 h 1835604"/>
                <a:gd name="connsiteX0" fmla="*/ 1078184 w 1479983"/>
                <a:gd name="connsiteY0" fmla="*/ 0 h 1835604"/>
                <a:gd name="connsiteX1" fmla="*/ 1226357 w 1479983"/>
                <a:gd name="connsiteY1" fmla="*/ 124783 h 1835604"/>
                <a:gd name="connsiteX2" fmla="*/ 1341881 w 1479983"/>
                <a:gd name="connsiteY2" fmla="*/ 271225 h 1835604"/>
                <a:gd name="connsiteX3" fmla="*/ 1445812 w 1479983"/>
                <a:gd name="connsiteY3" fmla="*/ 497857 h 1835604"/>
                <a:gd name="connsiteX4" fmla="*/ 1471016 w 1479983"/>
                <a:gd name="connsiteY4" fmla="*/ 668325 h 1835604"/>
                <a:gd name="connsiteX5" fmla="*/ 1317666 w 1479983"/>
                <a:gd name="connsiteY5" fmla="*/ 1019288 h 1835604"/>
                <a:gd name="connsiteX6" fmla="*/ 1204410 w 1479983"/>
                <a:gd name="connsiteY6" fmla="*/ 1156227 h 1835604"/>
                <a:gd name="connsiteX7" fmla="*/ 984955 w 1479983"/>
                <a:gd name="connsiteY7" fmla="*/ 1339106 h 1835604"/>
                <a:gd name="connsiteX8" fmla="*/ 754946 w 1479983"/>
                <a:gd name="connsiteY8" fmla="*/ 1540259 h 1835604"/>
                <a:gd name="connsiteX9" fmla="*/ 0 w 1479983"/>
                <a:gd name="connsiteY9" fmla="*/ 1835604 h 183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983" h="1835604">
                  <a:moveTo>
                    <a:pt x="1078184" y="0"/>
                  </a:moveTo>
                  <a:cubicBezTo>
                    <a:pt x="1095564" y="14701"/>
                    <a:pt x="1198257" y="96648"/>
                    <a:pt x="1226357" y="124783"/>
                  </a:cubicBezTo>
                  <a:cubicBezTo>
                    <a:pt x="1254457" y="152918"/>
                    <a:pt x="1313840" y="220019"/>
                    <a:pt x="1341881" y="271225"/>
                  </a:cubicBezTo>
                  <a:cubicBezTo>
                    <a:pt x="1387303" y="333475"/>
                    <a:pt x="1419413" y="434112"/>
                    <a:pt x="1445812" y="497857"/>
                  </a:cubicBezTo>
                  <a:cubicBezTo>
                    <a:pt x="1472211" y="561602"/>
                    <a:pt x="1492374" y="581420"/>
                    <a:pt x="1471016" y="668325"/>
                  </a:cubicBezTo>
                  <a:cubicBezTo>
                    <a:pt x="1449658" y="755230"/>
                    <a:pt x="1362100" y="937971"/>
                    <a:pt x="1317666" y="1019288"/>
                  </a:cubicBezTo>
                  <a:cubicBezTo>
                    <a:pt x="1273232" y="1100605"/>
                    <a:pt x="1261081" y="1106582"/>
                    <a:pt x="1204410" y="1156227"/>
                  </a:cubicBezTo>
                  <a:cubicBezTo>
                    <a:pt x="1147739" y="1205872"/>
                    <a:pt x="1035482" y="1300704"/>
                    <a:pt x="984955" y="1339106"/>
                  </a:cubicBezTo>
                  <a:cubicBezTo>
                    <a:pt x="934428" y="1377508"/>
                    <a:pt x="919105" y="1457509"/>
                    <a:pt x="754946" y="1540259"/>
                  </a:cubicBezTo>
                  <a:cubicBezTo>
                    <a:pt x="567621" y="1670434"/>
                    <a:pt x="125412" y="1780835"/>
                    <a:pt x="0" y="1835604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>
              <p:custDataLst>
                <p:tags r:id="rId1"/>
              </p:custDataLst>
            </p:nvPr>
          </p:nvSpPr>
          <p:spPr>
            <a:xfrm>
              <a:off x="2656243" y="2266035"/>
              <a:ext cx="1845377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itchFamily="34" charset="0"/>
                </a:rPr>
                <a:t>0-3 km Bulk Shear Vectors</a:t>
              </a:r>
              <a:endParaRPr lang="en-US" sz="1200" b="1" dirty="0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67600" y="5144010"/>
            <a:ext cx="928459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Entry point</a:t>
            </a:r>
            <a:endParaRPr lang="en-US" sz="1100" b="1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900810" y="5209412"/>
            <a:ext cx="516010" cy="654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09800" y="4574833"/>
            <a:ext cx="579005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UDCZ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Confidence Builders </a:t>
            </a:r>
            <a:r>
              <a:rPr lang="en-US" sz="3600" dirty="0"/>
              <a:t>for Considering a Tornado </a:t>
            </a:r>
            <a:r>
              <a:rPr lang="en-US" sz="3600" dirty="0" smtClean="0"/>
              <a:t>Warning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surge/bow ingesting a stationary or quasi-stationary vorticity source</a:t>
            </a:r>
          </a:p>
          <a:p>
            <a:pPr marL="914400" lvl="1" indent="-514350"/>
            <a:r>
              <a:rPr lang="en-US" dirty="0" smtClean="0"/>
              <a:t>Synoptic front</a:t>
            </a:r>
          </a:p>
          <a:p>
            <a:pPr marL="914400" lvl="1" indent="-514350"/>
            <a:r>
              <a:rPr lang="en-US" dirty="0" smtClean="0"/>
              <a:t>Convective outflow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4004945" cy="2934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6019800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Przybylinski 2012</a:t>
            </a:r>
          </a:p>
        </p:txBody>
      </p:sp>
    </p:spTree>
    <p:extLst>
      <p:ext uri="{BB962C8B-B14F-4D97-AF65-F5344CB8AC3E}">
        <p14:creationId xmlns:p14="http://schemas.microsoft.com/office/powerpoint/2010/main" val="203329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Interaction</a:t>
            </a:r>
            <a:endParaRPr lang="en-US" dirty="0"/>
          </a:p>
        </p:txBody>
      </p:sp>
      <p:pic>
        <p:nvPicPr>
          <p:cNvPr id="6" name="Picture 5" descr="20110619r_0653_0.5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94867"/>
            <a:ext cx="4622800" cy="4086555"/>
          </a:xfrm>
          <a:prstGeom prst="rect">
            <a:avLst/>
          </a:prstGeom>
        </p:spPr>
      </p:pic>
      <p:pic>
        <p:nvPicPr>
          <p:cNvPr id="7" name="Picture 6" descr="20110619srm_0653_0.5sv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931" y="1389888"/>
            <a:ext cx="4555069" cy="4096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36166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anose="02020603050405020304" pitchFamily="18" charset="0"/>
              </a:rPr>
              <a:t>Boundary should be stationary or quasi-stationary. A boundary moving too quickly to the south would greatly reduce tornado potential given a limited time for the surge to interact with the boundary’s vorticity.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1981200"/>
            <a:ext cx="1412566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Times New Roman" pitchFamily="18" charset="0"/>
              </a:rPr>
              <a:t>Surface Boundary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3172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C000"/>
                </a:solidFill>
                <a:latin typeface="Times New Roman" pitchFamily="18" charset="0"/>
              </a:rPr>
              <a:t>Courtesy of  Ron Przybylinski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984" y="5154814"/>
            <a:ext cx="2712987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00"/>
                </a:solidFill>
                <a:latin typeface="Times New Roman" pitchFamily="18" charset="0"/>
              </a:rPr>
              <a:t>19 Jun 2011 Central Missouri</a:t>
            </a:r>
          </a:p>
        </p:txBody>
      </p:sp>
    </p:spTree>
    <p:extLst>
      <p:ext uri="{BB962C8B-B14F-4D97-AF65-F5344CB8AC3E}">
        <p14:creationId xmlns:p14="http://schemas.microsoft.com/office/powerpoint/2010/main" val="290549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</a:t>
            </a:r>
            <a:r>
              <a:rPr lang="en-US" dirty="0"/>
              <a:t>Warning </a:t>
            </a:r>
            <a:r>
              <a:rPr lang="en-US" dirty="0" smtClean="0"/>
              <a:t>Decision “</a:t>
            </a:r>
            <a:r>
              <a:rPr lang="en-US" dirty="0" err="1" smtClean="0"/>
              <a:t>Nudgers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6629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presence of at least 40 J/kg of low level CAPE</a:t>
            </a:r>
          </a:p>
          <a:p>
            <a:pPr marL="914400" lvl="1" indent="-514350"/>
            <a:r>
              <a:rPr lang="en-US" dirty="0" smtClean="0"/>
              <a:t>Based on local study</a:t>
            </a:r>
          </a:p>
          <a:p>
            <a:pPr marL="914400" lvl="1" indent="-514350"/>
            <a:r>
              <a:rPr lang="en-US" dirty="0" smtClean="0"/>
              <a:t>Increases mesovortex stretching potential</a:t>
            </a:r>
          </a:p>
          <a:p>
            <a:pPr marL="914400" lvl="1" indent="-514350"/>
            <a:r>
              <a:rPr lang="en-US" dirty="0" smtClean="0"/>
              <a:t>Could be a correlation to “stronger” tornado potential with higher  values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96086"/>
            <a:ext cx="2914286" cy="1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58200" y="5105400"/>
            <a:ext cx="273419" cy="147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95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CAPE</a:t>
            </a:r>
            <a:br>
              <a:rPr lang="en-US" dirty="0" smtClean="0"/>
            </a:br>
            <a:r>
              <a:rPr lang="en-US" sz="2800" dirty="0" smtClean="0"/>
              <a:t>20 August 2016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1" y="1473965"/>
            <a:ext cx="40481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07" y="1467276"/>
            <a:ext cx="4876191" cy="34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1333"/>
            <a:ext cx="3671905" cy="28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5105400"/>
            <a:ext cx="51816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Grand Rapids (just a low level MLCAPE example…other confidence builders present)</a:t>
            </a:r>
          </a:p>
        </p:txBody>
      </p:sp>
    </p:spTree>
    <p:extLst>
      <p:ext uri="{BB962C8B-B14F-4D97-AF65-F5344CB8AC3E}">
        <p14:creationId xmlns:p14="http://schemas.microsoft.com/office/powerpoint/2010/main" val="623339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225"/>
            <a:ext cx="7772400" cy="1143000"/>
          </a:xfrm>
        </p:spPr>
        <p:txBody>
          <a:bodyPr/>
          <a:lstStyle/>
          <a:p>
            <a:r>
              <a:rPr lang="en-US" sz="3600" dirty="0" smtClean="0"/>
              <a:t>Confidence Builders </a:t>
            </a:r>
            <a:r>
              <a:rPr lang="en-US" sz="3600" dirty="0"/>
              <a:t>for Considering a Tornado </a:t>
            </a:r>
            <a:r>
              <a:rPr lang="en-US" sz="3600" dirty="0" smtClean="0"/>
              <a:t>Warning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486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tight and strong mesovortex</a:t>
            </a:r>
          </a:p>
          <a:p>
            <a:pPr marL="914400" lvl="1" indent="-514350"/>
            <a:r>
              <a:rPr lang="en-US" dirty="0" smtClean="0"/>
              <a:t>Low level Vr &gt;= 25 kts</a:t>
            </a:r>
          </a:p>
          <a:p>
            <a:pPr marL="914400" lvl="1" indent="-514350"/>
            <a:r>
              <a:rPr lang="en-US" dirty="0" smtClean="0"/>
              <a:t>May not be visible at greater distances from the radar</a:t>
            </a:r>
          </a:p>
          <a:p>
            <a:pPr marL="914400" lvl="1" indent="-514350"/>
            <a:r>
              <a:rPr lang="en-US" dirty="0" smtClean="0"/>
              <a:t>May be too late!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8775" y="6096000"/>
            <a:ext cx="289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Smith et al. 2012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1625"/>
            <a:ext cx="29146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175260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Vr</a:t>
            </a:r>
            <a:endParaRPr lang="en-US" sz="1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66" y="4267200"/>
            <a:ext cx="3413334" cy="2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534400" y="4114800"/>
            <a:ext cx="476250" cy="304800"/>
          </a:xfrm>
          <a:prstGeom prst="rect">
            <a:avLst/>
          </a:prstGeom>
          <a:solidFill>
            <a:srgbClr val="FF0000">
              <a:alpha val="3900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2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XTBKs7HufW3Mwa0sdXo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m62OiZ6saLz2AkqURx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uzR5Sj4eQpD76qlHQcqF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8RQ4Q8gAWRdeCsWd6No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pteZy9HgVrOar0eOtVY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TROTKD6DhnoZsmQQz6T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qr1WYijsXFFDAmbFp3a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MsyRXClRmNQ8rmROENj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jOMtFUHPuDAZEyo7kH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NrVONApnZmZ49J4uWr9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xrHjpwsBHkor1kxQ66q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2tayUREXIXezRzfpGH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ZApE2QKEWNyAUu6uaSU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FHHJX5l26bzir7TKtCR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Srq2KBVxdgzkUHXiSEj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0B3YBqohwBg4PgjUlJ6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J6cbNaJcIuUuqOZL0v8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4QSGZYiAM8pHSWLpCdy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L9kPvUAIAq3zL2mi7bLT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5JV2ZATUnq4iGyQt3IS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77Up6u2MpK4oe6zRA7H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GKGKgHHbgv3JBO8Ato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TC9vtGtrMH1LQ7zTdQQ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ALjaz8wSSXS8758aff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ALjaz8wSSXS8758affL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5yXjrdOhHKqmszyppnYu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x5I7QMu2pxlN4cb1sFa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oox0uNsSNWV1peI5Yud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P6MucdlvO65zWGkzPhGz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S2NXjnGGSfAzhLwiz7n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rsxov9cw8t5HTrpg288q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860</Words>
  <Application>Microsoft Office PowerPoint</Application>
  <PresentationFormat>On-screen Show (4:3)</PresentationFormat>
  <Paragraphs>116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Examination of Radar Features and Mesoscale Parameters Which May Lead to an Increased Likelihood for Mesovortex Tornadoes</vt:lpstr>
      <vt:lpstr>Overview</vt:lpstr>
      <vt:lpstr>Introduction to Additional Features</vt:lpstr>
      <vt:lpstr>Confidence Builders for Considering a Tornado Warning</vt:lpstr>
      <vt:lpstr>Confidence Builders for Considering a Tornado Warning</vt:lpstr>
      <vt:lpstr>Boundary Interaction</vt:lpstr>
      <vt:lpstr>Tornado Warning Decision “Nudgers”</vt:lpstr>
      <vt:lpstr>Low Level CAPE 20 August 2016</vt:lpstr>
      <vt:lpstr>Confidence Builders for Considering a Tornado Warning</vt:lpstr>
      <vt:lpstr>Contracting Bookend Vortex</vt:lpstr>
      <vt:lpstr>Perfect Recipe?</vt:lpstr>
      <vt:lpstr>Methodology</vt:lpstr>
      <vt:lpstr>Methodology</vt:lpstr>
      <vt:lpstr>Methodology</vt:lpstr>
      <vt:lpstr>Limitations</vt:lpstr>
      <vt:lpstr>PowerPoint Presentation</vt:lpstr>
      <vt:lpstr>Limitations</vt:lpstr>
      <vt:lpstr>Results</vt:lpstr>
      <vt:lpstr>Results</vt:lpstr>
      <vt:lpstr>Conclusions</vt:lpstr>
      <vt:lpstr>Conclusions</vt:lpstr>
      <vt:lpstr>Conclusions</vt:lpstr>
      <vt:lpstr>Conclusions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Confidence Builders for Considering a Tornado Warning</dc:title>
  <dc:creator>Jason Schaumann</dc:creator>
  <cp:lastModifiedBy>Robert D. Frye</cp:lastModifiedBy>
  <cp:revision>48</cp:revision>
  <dcterms:created xsi:type="dcterms:W3CDTF">2017-02-22T16:44:11Z</dcterms:created>
  <dcterms:modified xsi:type="dcterms:W3CDTF">2017-03-08T15:32:21Z</dcterms:modified>
</cp:coreProperties>
</file>