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6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17.xml" ContentType="application/vnd.openxmlformats-officedocument.presentationml.notesSl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18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notesSlides/notesSlide19.xml" ContentType="application/vnd.openxmlformats-officedocument.presentationml.notesSl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notesSlides/notesSlide20.xml" ContentType="application/vnd.openxmlformats-officedocument.presentationml.notesSl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notesSlides/notesSlide21.xml" ContentType="application/vnd.openxmlformats-officedocument.presentationml.notesSl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notesSlides/notesSlide22.xml" ContentType="application/vnd.openxmlformats-officedocument.presentationml.notesSl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notesSlides/notesSlide23.xml" ContentType="application/vnd.openxmlformats-officedocument.presentationml.notesSl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ppt/notesSlides/notesSlide24.xml" ContentType="application/vnd.openxmlformats-officedocument.presentationml.notesSlide+xml"/>
  <Override PartName="/ppt/charts/chart11.xml" ContentType="application/vnd.openxmlformats-officedocument.drawingml.chart+xml"/>
  <Override PartName="/ppt/theme/themeOverride11.xml" ContentType="application/vnd.openxmlformats-officedocument.themeOverr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12.xml" ContentType="application/vnd.openxmlformats-officedocument.drawingml.chart+xml"/>
  <Override PartName="/ppt/theme/themeOverride12.xml" ContentType="application/vnd.openxmlformats-officedocument.themeOverride+xml"/>
  <Override PartName="/ppt/drawings/drawing1.xml" ContentType="application/vnd.openxmlformats-officedocument.drawingml.chartshapes+xml"/>
  <Override PartName="/ppt/notesSlides/notesSlide32.xml" ContentType="application/vnd.openxmlformats-officedocument.presentationml.notesSlide+xml"/>
  <Override PartName="/ppt/charts/chart13.xml" ContentType="application/vnd.openxmlformats-officedocument.drawingml.chart+xml"/>
  <Override PartName="/ppt/theme/themeOverride13.xml" ContentType="application/vnd.openxmlformats-officedocument.themeOverr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324" r:id="rId2"/>
    <p:sldId id="406" r:id="rId3"/>
    <p:sldId id="449" r:id="rId4"/>
    <p:sldId id="405" r:id="rId5"/>
    <p:sldId id="415" r:id="rId6"/>
    <p:sldId id="417" r:id="rId7"/>
    <p:sldId id="443" r:id="rId8"/>
    <p:sldId id="444" r:id="rId9"/>
    <p:sldId id="445" r:id="rId10"/>
    <p:sldId id="414" r:id="rId11"/>
    <p:sldId id="442" r:id="rId12"/>
    <p:sldId id="437" r:id="rId13"/>
    <p:sldId id="438" r:id="rId14"/>
    <p:sldId id="439" r:id="rId15"/>
    <p:sldId id="440" r:id="rId16"/>
    <p:sldId id="441" r:id="rId17"/>
    <p:sldId id="447" r:id="rId18"/>
    <p:sldId id="448" r:id="rId19"/>
    <p:sldId id="296" r:id="rId20"/>
    <p:sldId id="450" r:id="rId21"/>
    <p:sldId id="451" r:id="rId22"/>
    <p:sldId id="454" r:id="rId23"/>
    <p:sldId id="452" r:id="rId24"/>
    <p:sldId id="453" r:id="rId25"/>
    <p:sldId id="455" r:id="rId26"/>
    <p:sldId id="456" r:id="rId27"/>
    <p:sldId id="457" r:id="rId28"/>
    <p:sldId id="305" r:id="rId29"/>
    <p:sldId id="410" r:id="rId30"/>
    <p:sldId id="411" r:id="rId31"/>
    <p:sldId id="419" r:id="rId32"/>
    <p:sldId id="420" r:id="rId33"/>
    <p:sldId id="421" r:id="rId34"/>
    <p:sldId id="422" r:id="rId35"/>
    <p:sldId id="423" r:id="rId36"/>
    <p:sldId id="424" r:id="rId37"/>
    <p:sldId id="425" r:id="rId38"/>
    <p:sldId id="426" r:id="rId39"/>
    <p:sldId id="427" r:id="rId40"/>
    <p:sldId id="428" r:id="rId41"/>
    <p:sldId id="429" r:id="rId42"/>
    <p:sldId id="430" r:id="rId43"/>
    <p:sldId id="431" r:id="rId44"/>
    <p:sldId id="432" r:id="rId45"/>
    <p:sldId id="433" r:id="rId46"/>
    <p:sldId id="434" r:id="rId47"/>
    <p:sldId id="435" r:id="rId48"/>
    <p:sldId id="436" r:id="rId49"/>
    <p:sldId id="328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38" autoAdjust="0"/>
    <p:restoredTop sz="87413" autoAdjust="0"/>
  </p:normalViewPr>
  <p:slideViewPr>
    <p:cSldViewPr>
      <p:cViewPr varScale="1">
        <p:scale>
          <a:sx n="83" d="100"/>
          <a:sy n="83" d="100"/>
        </p:scale>
        <p:origin x="1692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10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12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13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MLLCL of</a:t>
            </a:r>
            <a:r>
              <a:rPr lang="en-US" baseline="0"/>
              <a:t> Unwarned Events by Storm Mode</a:t>
            </a:r>
            <a:endParaRPr lang="en-US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7.4041265675123938E-2"/>
          <c:y val="0.13568596894138232"/>
          <c:w val="0.90281058617672783"/>
          <c:h val="0.76691245625546822"/>
        </c:manualLayout>
      </c:layout>
      <c:barChart>
        <c:barDir val="col"/>
        <c:grouping val="stacked"/>
        <c:varyColors val="0"/>
        <c:ser>
          <c:idx val="1"/>
          <c:order val="0"/>
          <c:spPr>
            <a:noFill/>
          </c:spPr>
          <c:invertIfNegative val="0"/>
          <c:cat>
            <c:strRef>
              <c:f>('All ESRH'!$E$1,'All ESRH'!$F$1,'All ESRH'!$G$1,'All ESRH'!$H$1,'All ESRH'!$I$1)</c:f>
              <c:strCache>
                <c:ptCount val="5"/>
                <c:pt idx="0">
                  <c:v>Supercell</c:v>
                </c:pt>
                <c:pt idx="1">
                  <c:v>LowTop</c:v>
                </c:pt>
                <c:pt idx="2">
                  <c:v>QLCS</c:v>
                </c:pt>
                <c:pt idx="3">
                  <c:v>BowEcho</c:v>
                </c:pt>
                <c:pt idx="4">
                  <c:v>Linear</c:v>
                </c:pt>
              </c:strCache>
            </c:strRef>
          </c:cat>
          <c:val>
            <c:numRef>
              <c:f>('All LCL'!$D$10,'All LCL'!$E$10,'All LCL'!$F$10,'All LCL'!$M$10,'All LCL'!$N$10)</c:f>
              <c:numCache>
                <c:formatCode>General</c:formatCode>
                <c:ptCount val="5"/>
                <c:pt idx="0">
                  <c:v>440.53341999999998</c:v>
                </c:pt>
                <c:pt idx="1">
                  <c:v>456.19594999999998</c:v>
                </c:pt>
                <c:pt idx="2">
                  <c:v>378.41950000000003</c:v>
                </c:pt>
                <c:pt idx="3">
                  <c:v>455.55880000000002</c:v>
                </c:pt>
                <c:pt idx="4">
                  <c:v>378.41950000000003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5F-4798-A464-C8AA88FB9EDA}"/>
            </c:ext>
          </c:extLst>
        </c:ser>
        <c:ser>
          <c:idx val="0"/>
          <c:order val="1"/>
          <c:spPr>
            <a:noFill/>
          </c:spPr>
          <c:invertIfNegative val="0"/>
          <c:errBars>
            <c:errBarType val="minus"/>
            <c:errValType val="cust"/>
            <c:noEndCap val="0"/>
            <c:plus>
              <c:numLit>
                <c:formatCode>General</c:formatCode>
                <c:ptCount val="1"/>
                <c:pt idx="0">
                  <c:v>1</c:v>
                </c:pt>
              </c:numLit>
            </c:plus>
            <c:minus>
              <c:numRef>
                <c:f>('All LCL'!$D$11,'All LCL'!$E$11,'All LCL'!$F$11,'All LCL'!$M$11,'All LCL'!$N$11)</c:f>
                <c:numCache>
                  <c:formatCode>General</c:formatCode>
                  <c:ptCount val="5"/>
                  <c:pt idx="0">
                    <c:v>230.15409499999998</c:v>
                  </c:pt>
                  <c:pt idx="1">
                    <c:v>144.01527750000008</c:v>
                  </c:pt>
                  <c:pt idx="2">
                    <c:v>186.91494999999992</c:v>
                  </c:pt>
                  <c:pt idx="3">
                    <c:v>232.29729999999995</c:v>
                  </c:pt>
                  <c:pt idx="4">
                    <c:v>202.54422500000004</c:v>
                  </c:pt>
                </c:numCache>
              </c:numRef>
            </c:minus>
          </c:errBars>
          <c:cat>
            <c:strRef>
              <c:f>('All ESRH'!$E$1,'All ESRH'!$F$1,'All ESRH'!$G$1,'All ESRH'!$H$1,'All ESRH'!$I$1)</c:f>
              <c:strCache>
                <c:ptCount val="5"/>
                <c:pt idx="0">
                  <c:v>Supercell</c:v>
                </c:pt>
                <c:pt idx="1">
                  <c:v>LowTop</c:v>
                </c:pt>
                <c:pt idx="2">
                  <c:v>QLCS</c:v>
                </c:pt>
                <c:pt idx="3">
                  <c:v>BowEcho</c:v>
                </c:pt>
                <c:pt idx="4">
                  <c:v>Linear</c:v>
                </c:pt>
              </c:strCache>
            </c:strRef>
          </c:cat>
          <c:val>
            <c:numRef>
              <c:f>('All LCL'!$D$11,'All LCL'!$E$11,'All LCL'!$F$11,'All LCL'!$M$11,'All LCL'!$N$11)</c:f>
              <c:numCache>
                <c:formatCode>General</c:formatCode>
                <c:ptCount val="5"/>
                <c:pt idx="0">
                  <c:v>230.15409499999998</c:v>
                </c:pt>
                <c:pt idx="1">
                  <c:v>144.01527750000008</c:v>
                </c:pt>
                <c:pt idx="2">
                  <c:v>186.91494999999992</c:v>
                </c:pt>
                <c:pt idx="3">
                  <c:v>232.29729999999995</c:v>
                </c:pt>
                <c:pt idx="4">
                  <c:v>202.54422500000004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95F-4798-A464-C8AA88FB9EDA}"/>
            </c:ext>
          </c:extLst>
        </c:ser>
        <c:ser>
          <c:idx val="2"/>
          <c:order val="2"/>
          <c:spPr>
            <a:solidFill>
              <a:sysClr val="window" lastClr="FFFFFF">
                <a:lumMod val="75000"/>
              </a:sysClr>
            </a:solidFill>
            <a:ln>
              <a:solidFill>
                <a:sysClr val="windowText" lastClr="000000">
                  <a:shade val="95000"/>
                  <a:satMod val="105000"/>
                </a:sysClr>
              </a:solidFill>
            </a:ln>
          </c:spPr>
          <c:invertIfNegative val="0"/>
          <c:cat>
            <c:strRef>
              <c:f>('All ESRH'!$E$1,'All ESRH'!$F$1,'All ESRH'!$G$1,'All ESRH'!$H$1,'All ESRH'!$I$1)</c:f>
              <c:strCache>
                <c:ptCount val="5"/>
                <c:pt idx="0">
                  <c:v>Supercell</c:v>
                </c:pt>
                <c:pt idx="1">
                  <c:v>LowTop</c:v>
                </c:pt>
                <c:pt idx="2">
                  <c:v>QLCS</c:v>
                </c:pt>
                <c:pt idx="3">
                  <c:v>BowEcho</c:v>
                </c:pt>
                <c:pt idx="4">
                  <c:v>Linear</c:v>
                </c:pt>
              </c:strCache>
            </c:strRef>
          </c:cat>
          <c:val>
            <c:numRef>
              <c:f>('All LCL'!$D$12,'All LCL'!$E$12,'All LCL'!$F$12,'All LCL'!$M$12,'All LCL'!$N$12)</c:f>
              <c:numCache>
                <c:formatCode>General</c:formatCode>
                <c:ptCount val="5"/>
                <c:pt idx="0">
                  <c:v>213.18715000000009</c:v>
                </c:pt>
                <c:pt idx="1">
                  <c:v>90.106672499999945</c:v>
                </c:pt>
                <c:pt idx="2">
                  <c:v>131.47995000000003</c:v>
                </c:pt>
                <c:pt idx="3">
                  <c:v>150.63240000000008</c:v>
                </c:pt>
                <c:pt idx="4">
                  <c:v>135.35327499999994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95F-4798-A464-C8AA88FB9EDA}"/>
            </c:ext>
          </c:extLst>
        </c:ser>
        <c:ser>
          <c:idx val="3"/>
          <c:order val="3"/>
          <c:spPr>
            <a:solidFill>
              <a:sysClr val="window" lastClr="FFFFFF">
                <a:lumMod val="75000"/>
              </a:sysClr>
            </a:solidFill>
            <a:ln>
              <a:solidFill>
                <a:sysClr val="windowText" lastClr="000000">
                  <a:shade val="95000"/>
                  <a:satMod val="105000"/>
                </a:sysClr>
              </a:solidFill>
            </a:ln>
          </c:spPr>
          <c:invertIfNegative val="0"/>
          <c:errBars>
            <c:errBarType val="plus"/>
            <c:errValType val="cust"/>
            <c:noEndCap val="0"/>
            <c:plus>
              <c:numRef>
                <c:f>('All LCL'!$D$14,'All LCL'!$E$14,'All LCL'!$F$14,'All LCL'!$M$14,'All LCL'!$N$14)</c:f>
                <c:numCache>
                  <c:formatCode>General</c:formatCode>
                  <c:ptCount val="5"/>
                  <c:pt idx="0">
                    <c:v>1312.6653475000003</c:v>
                  </c:pt>
                  <c:pt idx="1">
                    <c:v>411.86219499999993</c:v>
                  </c:pt>
                  <c:pt idx="2">
                    <c:v>650.85157500000014</c:v>
                  </c:pt>
                  <c:pt idx="3">
                    <c:v>336.90480000000002</c:v>
                  </c:pt>
                  <c:pt idx="4">
                    <c:v>658.22234000000003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('All ESRH'!$E$1,'All ESRH'!$F$1,'All ESRH'!$G$1,'All ESRH'!$H$1,'All ESRH'!$I$1)</c:f>
              <c:strCache>
                <c:ptCount val="5"/>
                <c:pt idx="0">
                  <c:v>Supercell</c:v>
                </c:pt>
                <c:pt idx="1">
                  <c:v>LowTop</c:v>
                </c:pt>
                <c:pt idx="2">
                  <c:v>QLCS</c:v>
                </c:pt>
                <c:pt idx="3">
                  <c:v>BowEcho</c:v>
                </c:pt>
                <c:pt idx="4">
                  <c:v>Linear</c:v>
                </c:pt>
              </c:strCache>
            </c:strRef>
          </c:cat>
          <c:val>
            <c:numRef>
              <c:f>('All LCL'!$D$13,'All LCL'!$E$13,'All LCL'!$F$13,'All LCL'!$M$13,'All LCL'!$N$13)</c:f>
              <c:numCache>
                <c:formatCode>General</c:formatCode>
                <c:ptCount val="5"/>
                <c:pt idx="0">
                  <c:v>197.16677749999985</c:v>
                </c:pt>
                <c:pt idx="1">
                  <c:v>54.136555000000044</c:v>
                </c:pt>
                <c:pt idx="2">
                  <c:v>218.39702499999999</c:v>
                </c:pt>
                <c:pt idx="3">
                  <c:v>98.775700000000029</c:v>
                </c:pt>
                <c:pt idx="4">
                  <c:v>240.82979999999998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95F-4798-A464-C8AA88FB9E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48877312"/>
        <c:axId val="448878848"/>
      </c:barChart>
      <c:catAx>
        <c:axId val="4488773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48878848"/>
        <c:crosses val="autoZero"/>
        <c:auto val="1"/>
        <c:lblAlgn val="ctr"/>
        <c:lblOffset val="100"/>
        <c:noMultiLvlLbl val="0"/>
      </c:catAx>
      <c:valAx>
        <c:axId val="448878848"/>
        <c:scaling>
          <c:orientation val="minMax"/>
          <c:max val="2500"/>
          <c:min val="0"/>
        </c:scaling>
        <c:delete val="0"/>
        <c:axPos val="l"/>
        <c:majorGridlines/>
        <c:title>
          <c:tx>
            <c:rich>
              <a:bodyPr anchor="t" anchorCtr="0"/>
              <a:lstStyle/>
              <a:p>
                <a:pPr>
                  <a:defRPr/>
                </a:pPr>
                <a:r>
                  <a:rPr lang="en-US" sz="1600"/>
                  <a:t>Meters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48877312"/>
        <c:crosses val="autoZero"/>
        <c:crossBetween val="between"/>
        <c:majorUnit val="250"/>
      </c:valAx>
    </c:plotArea>
    <c:plotVisOnly val="1"/>
    <c:dispBlanksAs val="gap"/>
    <c:showDLblsOverMax val="0"/>
  </c:chart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3200" dirty="0"/>
              <a:t>MLLCL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7.4041265675123938E-2"/>
          <c:y val="0.13568596894138232"/>
          <c:w val="0.90281058617672783"/>
          <c:h val="0.76691245625546822"/>
        </c:manualLayout>
      </c:layout>
      <c:barChart>
        <c:barDir val="col"/>
        <c:grouping val="stacked"/>
        <c:varyColors val="0"/>
        <c:ser>
          <c:idx val="1"/>
          <c:order val="0"/>
          <c:spPr>
            <a:noFill/>
          </c:spPr>
          <c:invertIfNegative val="0"/>
          <c:cat>
            <c:strRef>
              <c:f>('All ESRH'!$E$1,'All ESRH'!$I$1,'All ESRH'!$J$1)</c:f>
              <c:strCache>
                <c:ptCount val="3"/>
                <c:pt idx="0">
                  <c:v>QLCS Unwarned</c:v>
                </c:pt>
                <c:pt idx="1">
                  <c:v>QLCS Tor T12</c:v>
                </c:pt>
                <c:pt idx="2">
                  <c:v>QLCS Notor T12</c:v>
                </c:pt>
              </c:strCache>
            </c:strRef>
          </c:cat>
          <c:val>
            <c:numRef>
              <c:f>('All LCL'!$E$10,'All LCL'!$I$10,'All LCL'!$J$10)</c:f>
              <c:numCache>
                <c:formatCode>General</c:formatCode>
                <c:ptCount val="3"/>
                <c:pt idx="0">
                  <c:v>378.41950000000003</c:v>
                </c:pt>
                <c:pt idx="1">
                  <c:v>563</c:v>
                </c:pt>
                <c:pt idx="2">
                  <c:v>587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4E-468D-A66C-880F8C4E5964}"/>
            </c:ext>
          </c:extLst>
        </c:ser>
        <c:ser>
          <c:idx val="0"/>
          <c:order val="1"/>
          <c:spPr>
            <a:noFill/>
          </c:spPr>
          <c:invertIfNegative val="0"/>
          <c:errBars>
            <c:errBarType val="minus"/>
            <c:errValType val="cust"/>
            <c:noEndCap val="0"/>
            <c:plus>
              <c:numLit>
                <c:formatCode>General</c:formatCode>
                <c:ptCount val="1"/>
                <c:pt idx="0">
                  <c:v>1</c:v>
                </c:pt>
              </c:numLit>
            </c:plus>
            <c:minus>
              <c:numRef>
                <c:f>('All LCL'!$D$11,'All LCL'!$E$11,'All LCL'!$H$11,'All LCL'!$J$11)</c:f>
                <c:numCache>
                  <c:formatCode>General</c:formatCode>
                  <c:ptCount val="4"/>
                  <c:pt idx="0">
                    <c:v>237.00139999999999</c:v>
                  </c:pt>
                  <c:pt idx="1">
                    <c:v>197.49629999999996</c:v>
                  </c:pt>
                  <c:pt idx="2">
                    <c:v>282</c:v>
                  </c:pt>
                  <c:pt idx="3">
                    <c:v>161</c:v>
                  </c:pt>
                </c:numCache>
              </c:numRef>
            </c:minus>
          </c:errBars>
          <c:cat>
            <c:strRef>
              <c:f>('All ESRH'!$E$1,'All ESRH'!$I$1,'All ESRH'!$J$1)</c:f>
              <c:strCache>
                <c:ptCount val="3"/>
                <c:pt idx="0">
                  <c:v>QLCS Unwarned</c:v>
                </c:pt>
                <c:pt idx="1">
                  <c:v>QLCS Tor T12</c:v>
                </c:pt>
                <c:pt idx="2">
                  <c:v>QLCS Notor T12</c:v>
                </c:pt>
              </c:strCache>
            </c:strRef>
          </c:cat>
          <c:val>
            <c:numRef>
              <c:f>('All LCL'!$E$11,'All LCL'!$I$11,'All LCL'!$J$11)</c:f>
              <c:numCache>
                <c:formatCode>General</c:formatCode>
                <c:ptCount val="3"/>
                <c:pt idx="0">
                  <c:v>197.49629999999996</c:v>
                </c:pt>
                <c:pt idx="1">
                  <c:v>83</c:v>
                </c:pt>
                <c:pt idx="2">
                  <c:v>161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14E-468D-A66C-880F8C4E5964}"/>
            </c:ext>
          </c:extLst>
        </c:ser>
        <c:ser>
          <c:idx val="2"/>
          <c:order val="2"/>
          <c:spPr>
            <a:solidFill>
              <a:sysClr val="window" lastClr="FFFFFF">
                <a:lumMod val="75000"/>
              </a:sysClr>
            </a:solidFill>
            <a:ln>
              <a:solidFill>
                <a:sysClr val="windowText" lastClr="000000">
                  <a:shade val="95000"/>
                  <a:satMod val="105000"/>
                </a:sysClr>
              </a:solidFill>
            </a:ln>
          </c:spPr>
          <c:invertIfNegative val="0"/>
          <c:cat>
            <c:strRef>
              <c:f>('All ESRH'!$E$1,'All ESRH'!$I$1,'All ESRH'!$J$1)</c:f>
              <c:strCache>
                <c:ptCount val="3"/>
                <c:pt idx="0">
                  <c:v>QLCS Unwarned</c:v>
                </c:pt>
                <c:pt idx="1">
                  <c:v>QLCS Tor T12</c:v>
                </c:pt>
                <c:pt idx="2">
                  <c:v>QLCS Notor T12</c:v>
                </c:pt>
              </c:strCache>
            </c:strRef>
          </c:cat>
          <c:val>
            <c:numRef>
              <c:f>('All LCL'!$E$12,'All LCL'!$I$12,'All LCL'!$J$12)</c:f>
              <c:numCache>
                <c:formatCode>General</c:formatCode>
                <c:ptCount val="3"/>
                <c:pt idx="0">
                  <c:v>131.47710000000006</c:v>
                </c:pt>
                <c:pt idx="1">
                  <c:v>209</c:v>
                </c:pt>
                <c:pt idx="2">
                  <c:v>280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14E-468D-A66C-880F8C4E5964}"/>
            </c:ext>
          </c:extLst>
        </c:ser>
        <c:ser>
          <c:idx val="3"/>
          <c:order val="3"/>
          <c:spPr>
            <a:solidFill>
              <a:sysClr val="window" lastClr="FFFFFF">
                <a:lumMod val="75000"/>
              </a:sysClr>
            </a:solidFill>
            <a:ln>
              <a:solidFill>
                <a:sysClr val="windowText" lastClr="000000">
                  <a:shade val="95000"/>
                  <a:satMod val="105000"/>
                </a:sysClr>
              </a:solidFill>
            </a:ln>
          </c:spPr>
          <c:invertIfNegative val="0"/>
          <c:errBars>
            <c:errBarType val="plus"/>
            <c:errValType val="cust"/>
            <c:noEndCap val="0"/>
            <c:plus>
              <c:numRef>
                <c:f>('All ESRH'!$D$14,'All ESRH'!$E$14,'All ESRH'!$H$14,'All ESRH'!$J$14)</c:f>
                <c:numCache>
                  <c:formatCode>General</c:formatCode>
                  <c:ptCount val="4"/>
                  <c:pt idx="0">
                    <c:v>450.14923000000005</c:v>
                  </c:pt>
                  <c:pt idx="1">
                    <c:v>257.41340000000002</c:v>
                  </c:pt>
                  <c:pt idx="2">
                    <c:v>106</c:v>
                  </c:pt>
                  <c:pt idx="3">
                    <c:v>121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('All ESRH'!$E$1,'All ESRH'!$I$1,'All ESRH'!$J$1)</c:f>
              <c:strCache>
                <c:ptCount val="3"/>
                <c:pt idx="0">
                  <c:v>QLCS Unwarned</c:v>
                </c:pt>
                <c:pt idx="1">
                  <c:v>QLCS Tor T12</c:v>
                </c:pt>
                <c:pt idx="2">
                  <c:v>QLCS Notor T12</c:v>
                </c:pt>
              </c:strCache>
            </c:strRef>
          </c:cat>
          <c:val>
            <c:numRef>
              <c:f>('All LCL'!$E$13,'All LCL'!$I$13,'All LCL'!$J$13)</c:f>
              <c:numCache>
                <c:formatCode>General</c:formatCode>
                <c:ptCount val="3"/>
                <c:pt idx="0">
                  <c:v>212.37689999999998</c:v>
                </c:pt>
                <c:pt idx="1">
                  <c:v>286</c:v>
                </c:pt>
                <c:pt idx="2">
                  <c:v>318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14E-468D-A66C-880F8C4E59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6886272"/>
        <c:axId val="126887808"/>
      </c:barChart>
      <c:catAx>
        <c:axId val="1268862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26887808"/>
        <c:crosses val="autoZero"/>
        <c:auto val="1"/>
        <c:lblAlgn val="ctr"/>
        <c:lblOffset val="100"/>
        <c:noMultiLvlLbl val="0"/>
      </c:catAx>
      <c:valAx>
        <c:axId val="126887808"/>
        <c:scaling>
          <c:orientation val="minMax"/>
          <c:max val="2000"/>
          <c:min val="0"/>
        </c:scaling>
        <c:delete val="0"/>
        <c:axPos val="l"/>
        <c:majorGridlines/>
        <c:title>
          <c:tx>
            <c:rich>
              <a:bodyPr anchor="t" anchorCtr="0"/>
              <a:lstStyle/>
              <a:p>
                <a:pPr>
                  <a:defRPr/>
                </a:pPr>
                <a:r>
                  <a:rPr lang="en-US" sz="1600"/>
                  <a:t>Meters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26886272"/>
        <c:crosses val="autoZero"/>
        <c:crossBetween val="between"/>
        <c:majorUnit val="250"/>
      </c:valAx>
    </c:plotArea>
    <c:plotVisOnly val="1"/>
    <c:dispBlanksAs val="gap"/>
    <c:showDLblsOverMax val="0"/>
  </c:chart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0-1</a:t>
            </a:r>
            <a:r>
              <a:rPr lang="en-US" baseline="0"/>
              <a:t> km BWD</a:t>
            </a:r>
            <a:endParaRPr lang="en-US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7.4041265675123938E-2"/>
          <c:y val="0.13568596894138232"/>
          <c:w val="0.90281058617672783"/>
          <c:h val="0.76691245625546822"/>
        </c:manualLayout>
      </c:layout>
      <c:barChart>
        <c:barDir val="col"/>
        <c:grouping val="stacked"/>
        <c:varyColors val="0"/>
        <c:ser>
          <c:idx val="1"/>
          <c:order val="0"/>
          <c:spPr>
            <a:noFill/>
          </c:spPr>
          <c:invertIfNegative val="0"/>
          <c:cat>
            <c:strRef>
              <c:f>('All 1km Shear'!$E$1,'All 1km Shear'!$I$1,'All 1km Shear'!$J$1)</c:f>
              <c:strCache>
                <c:ptCount val="3"/>
                <c:pt idx="0">
                  <c:v>QLCS Unwarned</c:v>
                </c:pt>
                <c:pt idx="1">
                  <c:v>QLCS Tor T12</c:v>
                </c:pt>
                <c:pt idx="2">
                  <c:v>QLCS Notor T12</c:v>
                </c:pt>
              </c:strCache>
            </c:strRef>
          </c:cat>
          <c:val>
            <c:numRef>
              <c:f>('All 1km Shear'!$E$10,'All 1km Shear'!$I$10,'All 1km Shear'!$J$10)</c:f>
              <c:numCache>
                <c:formatCode>General</c:formatCode>
                <c:ptCount val="3"/>
                <c:pt idx="0">
                  <c:v>11.40878</c:v>
                </c:pt>
                <c:pt idx="1">
                  <c:v>11</c:v>
                </c:pt>
                <c:pt idx="2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9C-4C41-9C05-DF980C797215}"/>
            </c:ext>
          </c:extLst>
        </c:ser>
        <c:ser>
          <c:idx val="0"/>
          <c:order val="1"/>
          <c:spPr>
            <a:noFill/>
          </c:spPr>
          <c:invertIfNegative val="0"/>
          <c:errBars>
            <c:errBarType val="minus"/>
            <c:errValType val="cust"/>
            <c:noEndCap val="0"/>
            <c:plus>
              <c:numLit>
                <c:formatCode>General</c:formatCode>
                <c:ptCount val="1"/>
                <c:pt idx="0">
                  <c:v>1</c:v>
                </c:pt>
              </c:numLit>
            </c:plus>
            <c:minus>
              <c:numRef>
                <c:f>('All 1km Shear'!$D$11,'All 1km Shear'!$E$11,'All 1km Shear'!$H$11,'All 1km Shear'!$J$11)</c:f>
                <c:numCache>
                  <c:formatCode>General</c:formatCode>
                  <c:ptCount val="4"/>
                  <c:pt idx="0">
                    <c:v>7.97098</c:v>
                  </c:pt>
                  <c:pt idx="1">
                    <c:v>15.52317</c:v>
                  </c:pt>
                  <c:pt idx="2">
                    <c:v>3</c:v>
                  </c:pt>
                  <c:pt idx="3">
                    <c:v>5</c:v>
                  </c:pt>
                </c:numCache>
              </c:numRef>
            </c:minus>
          </c:errBars>
          <c:cat>
            <c:strRef>
              <c:f>('All 1km Shear'!$E$1,'All 1km Shear'!$I$1,'All 1km Shear'!$J$1)</c:f>
              <c:strCache>
                <c:ptCount val="3"/>
                <c:pt idx="0">
                  <c:v>QLCS Unwarned</c:v>
                </c:pt>
                <c:pt idx="1">
                  <c:v>QLCS Tor T12</c:v>
                </c:pt>
                <c:pt idx="2">
                  <c:v>QLCS Notor T12</c:v>
                </c:pt>
              </c:strCache>
            </c:strRef>
          </c:cat>
          <c:val>
            <c:numRef>
              <c:f>('All 1km Shear'!$E$11,'All 1km Shear'!$I$11,'All 1km Shear'!$J$11)</c:f>
              <c:numCache>
                <c:formatCode>General</c:formatCode>
                <c:ptCount val="3"/>
                <c:pt idx="0">
                  <c:v>15.52317</c:v>
                </c:pt>
                <c:pt idx="1">
                  <c:v>7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49C-4C41-9C05-DF980C797215}"/>
            </c:ext>
          </c:extLst>
        </c:ser>
        <c:ser>
          <c:idx val="2"/>
          <c:order val="2"/>
          <c:spPr>
            <a:solidFill>
              <a:sysClr val="window" lastClr="FFFFFF">
                <a:lumMod val="75000"/>
              </a:sysClr>
            </a:solidFill>
            <a:ln>
              <a:solidFill>
                <a:sysClr val="windowText" lastClr="000000">
                  <a:shade val="95000"/>
                  <a:satMod val="105000"/>
                </a:sysClr>
              </a:solidFill>
            </a:ln>
          </c:spPr>
          <c:invertIfNegative val="0"/>
          <c:cat>
            <c:strRef>
              <c:f>('All 1km Shear'!$E$1,'All 1km Shear'!$I$1,'All 1km Shear'!$J$1)</c:f>
              <c:strCache>
                <c:ptCount val="3"/>
                <c:pt idx="0">
                  <c:v>QLCS Unwarned</c:v>
                </c:pt>
                <c:pt idx="1">
                  <c:v>QLCS Tor T12</c:v>
                </c:pt>
                <c:pt idx="2">
                  <c:v>QLCS Notor T12</c:v>
                </c:pt>
              </c:strCache>
            </c:strRef>
          </c:cat>
          <c:val>
            <c:numRef>
              <c:f>('All 1km Shear'!$E$12,'All 1km Shear'!$I$12,'All 1km Shear'!$J$12)</c:f>
              <c:numCache>
                <c:formatCode>General</c:formatCode>
                <c:ptCount val="3"/>
                <c:pt idx="0">
                  <c:v>4.6617399999999982</c:v>
                </c:pt>
                <c:pt idx="1">
                  <c:v>10</c:v>
                </c:pt>
                <c:pt idx="2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49C-4C41-9C05-DF980C797215}"/>
            </c:ext>
          </c:extLst>
        </c:ser>
        <c:ser>
          <c:idx val="3"/>
          <c:order val="3"/>
          <c:spPr>
            <a:solidFill>
              <a:sysClr val="window" lastClr="FFFFFF">
                <a:lumMod val="75000"/>
              </a:sysClr>
            </a:solidFill>
            <a:ln>
              <a:solidFill>
                <a:sysClr val="windowText" lastClr="000000">
                  <a:shade val="95000"/>
                  <a:satMod val="105000"/>
                </a:sysClr>
              </a:solidFill>
            </a:ln>
          </c:spPr>
          <c:invertIfNegative val="0"/>
          <c:errBars>
            <c:errBarType val="plus"/>
            <c:errValType val="cust"/>
            <c:noEndCap val="0"/>
            <c:plus>
              <c:numRef>
                <c:f>('All 1km Shear'!$D$14,'All 1km Shear'!$E$14,'All 1km Shear'!$H$14,'All 1km Shear'!$J$14)</c:f>
                <c:numCache>
                  <c:formatCode>General</c:formatCode>
                  <c:ptCount val="4"/>
                  <c:pt idx="0">
                    <c:v>16.540735000000005</c:v>
                  </c:pt>
                  <c:pt idx="1">
                    <c:v>18.862915000000001</c:v>
                  </c:pt>
                  <c:pt idx="2">
                    <c:v>6</c:v>
                  </c:pt>
                  <c:pt idx="3">
                    <c:v>11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('All 1km Shear'!$E$1,'All 1km Shear'!$I$1,'All 1km Shear'!$J$1)</c:f>
              <c:strCache>
                <c:ptCount val="3"/>
                <c:pt idx="0">
                  <c:v>QLCS Unwarned</c:v>
                </c:pt>
                <c:pt idx="1">
                  <c:v>QLCS Tor T12</c:v>
                </c:pt>
                <c:pt idx="2">
                  <c:v>QLCS Notor T12</c:v>
                </c:pt>
              </c:strCache>
            </c:strRef>
          </c:cat>
          <c:val>
            <c:numRef>
              <c:f>('All 1km Shear'!$E$13,'All 1km Shear'!$I$13,'All 1km Shear'!$J$13)</c:f>
              <c:numCache>
                <c:formatCode>General</c:formatCode>
                <c:ptCount val="3"/>
                <c:pt idx="0">
                  <c:v>4.5785850000000003</c:v>
                </c:pt>
                <c:pt idx="1">
                  <c:v>13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49C-4C41-9C05-DF980C7972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7658240"/>
        <c:axId val="127664128"/>
      </c:barChart>
      <c:catAx>
        <c:axId val="1276582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27664128"/>
        <c:crosses val="autoZero"/>
        <c:auto val="1"/>
        <c:lblAlgn val="ctr"/>
        <c:lblOffset val="100"/>
        <c:noMultiLvlLbl val="0"/>
      </c:catAx>
      <c:valAx>
        <c:axId val="127664128"/>
        <c:scaling>
          <c:orientation val="minMax"/>
          <c:max val="65"/>
          <c:min val="0"/>
        </c:scaling>
        <c:delete val="0"/>
        <c:axPos val="l"/>
        <c:majorGridlines/>
        <c:title>
          <c:tx>
            <c:rich>
              <a:bodyPr anchor="t" anchorCtr="0"/>
              <a:lstStyle/>
              <a:p>
                <a:pPr>
                  <a:defRPr/>
                </a:pPr>
                <a:r>
                  <a:rPr lang="en-US" sz="1600"/>
                  <a:t>m</a:t>
                </a:r>
                <a:r>
                  <a:rPr lang="en-US" sz="1600" baseline="30000"/>
                  <a:t>2</a:t>
                </a:r>
                <a:r>
                  <a:rPr lang="en-US" sz="1600"/>
                  <a:t>/s</a:t>
                </a:r>
                <a:r>
                  <a:rPr lang="en-US" sz="1600" baseline="30000"/>
                  <a:t>2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27658240"/>
        <c:crosses val="autoZero"/>
        <c:crossBetween val="between"/>
        <c:majorUnit val="5"/>
      </c:valAx>
    </c:plotArea>
    <c:plotVisOnly val="1"/>
    <c:dispBlanksAs val="gap"/>
    <c:showDLblsOverMax val="0"/>
  </c:chart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19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Pt>
            <c:idx val="1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EBEE-4649-9C53-CAC7147CED68}"/>
              </c:ext>
            </c:extLst>
          </c:dPt>
          <c:dPt>
            <c:idx val="2"/>
            <c:bubble3D val="0"/>
            <c:spPr>
              <a:solidFill>
                <a:srgbClr val="FFFF66"/>
              </a:solidFill>
            </c:spPr>
            <c:extLst>
              <c:ext xmlns:c16="http://schemas.microsoft.com/office/drawing/2014/chart" uri="{C3380CC4-5D6E-409C-BE32-E72D297353CC}">
                <c16:uniqueId val="{00000003-EBEE-4649-9C53-CAC7147CED68}"/>
              </c:ext>
            </c:extLst>
          </c:dPt>
          <c:dPt>
            <c:idx val="4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5-EBEE-4649-9C53-CAC7147CED68}"/>
              </c:ext>
            </c:extLst>
          </c:dPt>
          <c:dLbls>
            <c:dLbl>
              <c:idx val="0"/>
              <c:layout>
                <c:manualLayout>
                  <c:x val="0.1763291153855035"/>
                  <c:y val="-9.534453298208650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Supercell</a:t>
                    </a:r>
                  </a:p>
                  <a:p>
                    <a:r>
                      <a:rPr lang="en-US"/>
                      <a:t>111 (39%)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BEE-4649-9C53-CAC7147CED68}"/>
                </c:ext>
              </c:extLst>
            </c:dLbl>
            <c:dLbl>
              <c:idx val="1"/>
              <c:layout>
                <c:manualLayout>
                  <c:x val="0.17304783245496538"/>
                  <c:y val="0.14803887514518638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Low</a:t>
                    </a:r>
                    <a:r>
                      <a:rPr lang="en-US" baseline="0"/>
                      <a:t> Top Supercells </a:t>
                    </a:r>
                    <a:endParaRPr lang="en-US"/>
                  </a:p>
                  <a:p>
                    <a:r>
                      <a:rPr lang="en-US"/>
                      <a:t>34</a:t>
                    </a:r>
                    <a:r>
                      <a:rPr lang="en-US" baseline="0"/>
                      <a:t> (12%)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013196480938413"/>
                      <c:h val="0.1539267363596579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BEE-4649-9C53-CAC7147CED68}"/>
                </c:ext>
              </c:extLst>
            </c:dLbl>
            <c:dLbl>
              <c:idx val="2"/>
              <c:layout>
                <c:manualLayout>
                  <c:x val="-0.19941348973607037"/>
                  <c:y val="7.46396326151499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QLCS</a:t>
                    </a:r>
                  </a:p>
                  <a:p>
                    <a:r>
                      <a:rPr lang="en-US"/>
                      <a:t>81 (28%)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467003024915144"/>
                      <c:h val="0.1539267363596579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EBEE-4649-9C53-CAC7147CED68}"/>
                </c:ext>
              </c:extLst>
            </c:dLbl>
            <c:dLbl>
              <c:idx val="3"/>
              <c:layout>
                <c:manualLayout>
                  <c:x val="-0.21543332123230235"/>
                  <c:y val="-0.2153299154093859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Bow</a:t>
                    </a:r>
                    <a:r>
                      <a:rPr lang="en-US" baseline="0"/>
                      <a:t> Echo</a:t>
                    </a:r>
                    <a:endParaRPr lang="en-US"/>
                  </a:p>
                  <a:p>
                    <a:r>
                      <a:rPr lang="en-US"/>
                      <a:t> 35 (12%)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BEE-4649-9C53-CAC7147CED68}"/>
                </c:ext>
              </c:extLst>
            </c:dLbl>
            <c:dLbl>
              <c:idx val="4"/>
              <c:layout>
                <c:manualLayout>
                  <c:x val="1.1421396332458643E-2"/>
                  <c:y val="6.305014226524893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Multicell Line</a:t>
                    </a:r>
                  </a:p>
                  <a:p>
                    <a:r>
                      <a:rPr lang="en-US" dirty="0"/>
                      <a:t> Segment 9 (3%)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467320956899457"/>
                      <c:h val="0.1652981661020578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EBEE-4649-9C53-CAC7147CED68}"/>
                </c:ext>
              </c:extLst>
            </c:dLbl>
            <c:dLbl>
              <c:idx val="5"/>
              <c:layout>
                <c:manualLayout>
                  <c:x val="-4.4159583390708912E-2"/>
                  <c:y val="-0.26459593573530299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Multicell Cluster</a:t>
                    </a:r>
                  </a:p>
                  <a:p>
                    <a:fld id="{EB5F58D7-F3BB-408C-9D75-962A7F8D4A64}" type="VALUE">
                      <a:rPr lang="en-US"/>
                      <a:pPr/>
                      <a:t>[VALUE]</a:t>
                    </a:fld>
                    <a:r>
                      <a:rPr lang="en-US"/>
                      <a:t> (8%)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EBEE-4649-9C53-CAC7147CED6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 Chart Data - All'!$A$3:$A$8</c:f>
              <c:strCache>
                <c:ptCount val="6"/>
                <c:pt idx="0">
                  <c:v>Supercells</c:v>
                </c:pt>
                <c:pt idx="1">
                  <c:v>Low Top Supercells</c:v>
                </c:pt>
                <c:pt idx="2">
                  <c:v>QLCS</c:v>
                </c:pt>
                <c:pt idx="3">
                  <c:v>Bow Echo</c:v>
                </c:pt>
                <c:pt idx="4">
                  <c:v>Multicell Line Segment</c:v>
                </c:pt>
                <c:pt idx="5">
                  <c:v>Multicell Cluster</c:v>
                </c:pt>
              </c:strCache>
            </c:strRef>
          </c:cat>
          <c:val>
            <c:numRef>
              <c:f>' Chart Data - All'!$B$3:$B$8</c:f>
              <c:numCache>
                <c:formatCode>General</c:formatCode>
                <c:ptCount val="6"/>
                <c:pt idx="0">
                  <c:v>111</c:v>
                </c:pt>
                <c:pt idx="1">
                  <c:v>34</c:v>
                </c:pt>
                <c:pt idx="2">
                  <c:v>81</c:v>
                </c:pt>
                <c:pt idx="3">
                  <c:v>35</c:v>
                </c:pt>
                <c:pt idx="4">
                  <c:v>9</c:v>
                </c:pt>
                <c:pt idx="5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EBEE-4649-9C53-CAC7147CED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19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7162698870852281E-2"/>
          <c:y val="0.12084776130222026"/>
          <c:w val="0.84274205093864729"/>
          <c:h val="0.76293780073005801"/>
        </c:manualLayout>
      </c:layout>
      <c:pie3DChart>
        <c:varyColors val="1"/>
        <c:ser>
          <c:idx val="0"/>
          <c:order val="0"/>
          <c:dPt>
            <c:idx val="1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1-B9DB-49DD-B8A9-938215F3E907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3-B9DB-49DD-B8A9-938215F3E907}"/>
              </c:ext>
            </c:extLst>
          </c:dPt>
          <c:dPt>
            <c:idx val="4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5-B9DB-49DD-B8A9-938215F3E907}"/>
              </c:ext>
            </c:extLst>
          </c:dPt>
          <c:dLbls>
            <c:dLbl>
              <c:idx val="0"/>
              <c:layout>
                <c:manualLayout>
                  <c:x val="0.24964289837670584"/>
                  <c:y val="3.588023843962222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All Supercell Modes</a:t>
                    </a:r>
                  </a:p>
                  <a:p>
                    <a:r>
                      <a:rPr lang="en-US"/>
                      <a:t>145 (49%)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9DB-49DD-B8A9-938215F3E907}"/>
                </c:ext>
              </c:extLst>
            </c:dLbl>
            <c:dLbl>
              <c:idx val="1"/>
              <c:layout>
                <c:manualLayout>
                  <c:x val="-0.13196486711155239"/>
                  <c:y val="3.8778310890002728E-2"/>
                </c:manualLayout>
              </c:layout>
              <c:tx>
                <c:rich>
                  <a:bodyPr/>
                  <a:lstStyle/>
                  <a:p>
                    <a:r>
                      <a:rPr lang="en-US" baseline="0"/>
                      <a:t>All Linear Modes </a:t>
                    </a:r>
                    <a:endParaRPr lang="en-US"/>
                  </a:p>
                  <a:p>
                    <a:r>
                      <a:rPr lang="en-US" baseline="0"/>
                      <a:t>125 (43%)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013196480938413"/>
                      <c:h val="0.1539267363596579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9DB-49DD-B8A9-938215F3E907}"/>
                </c:ext>
              </c:extLst>
            </c:dLbl>
            <c:dLbl>
              <c:idx val="2"/>
              <c:layout>
                <c:manualLayout>
                  <c:x val="-7.7712609970674543E-2"/>
                  <c:y val="-0.30888292350032986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Multicell</a:t>
                    </a:r>
                  </a:p>
                  <a:p>
                    <a:r>
                      <a:rPr lang="en-US"/>
                      <a:t>Cluster</a:t>
                    </a:r>
                  </a:p>
                  <a:p>
                    <a:r>
                      <a:rPr lang="en-US"/>
                      <a:t>24 (8%)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467003024915144"/>
                      <c:h val="0.1539267363596579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B9DB-49DD-B8A9-938215F3E907}"/>
                </c:ext>
              </c:extLst>
            </c:dLbl>
            <c:dLbl>
              <c:idx val="3"/>
              <c:layout>
                <c:manualLayout>
                  <c:x val="-0.19317581453344726"/>
                  <c:y val="-0.2175736913329496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Bow</a:t>
                    </a:r>
                    <a:r>
                      <a:rPr lang="en-US" baseline="0"/>
                      <a:t> Echo</a:t>
                    </a:r>
                    <a:endParaRPr lang="en-US"/>
                  </a:p>
                  <a:p>
                    <a:r>
                      <a:rPr lang="en-US"/>
                      <a:t> 35 (12%)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9DB-49DD-B8A9-938215F3E907}"/>
                </c:ext>
              </c:extLst>
            </c:dLbl>
            <c:dLbl>
              <c:idx val="4"/>
              <c:layout>
                <c:manualLayout>
                  <c:x val="1.5395894428152493E-2"/>
                  <c:y val="-7.6695354897434054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Multicell Line</a:t>
                    </a:r>
                  </a:p>
                  <a:p>
                    <a:r>
                      <a:rPr lang="en-US"/>
                      <a:t> Segment 9 (3%)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538862077724156"/>
                      <c:h val="0.1046366138890332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B9DB-49DD-B8A9-938215F3E907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Multicell Cluster</a:t>
                    </a:r>
                  </a:p>
                  <a:p>
                    <a:fld id="{EB5F58D7-F3BB-408C-9D75-962A7F8D4A64}" type="VALUE">
                      <a:rPr lang="en-US"/>
                      <a:pPr/>
                      <a:t>[VALUE]</a:t>
                    </a:fld>
                    <a:r>
                      <a:rPr lang="en-US"/>
                      <a:t> (8%)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B9DB-49DD-B8A9-938215F3E9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'Chart Data - Condensed'!$A$3:$A$5</c:f>
              <c:strCache>
                <c:ptCount val="3"/>
                <c:pt idx="0">
                  <c:v>All Supercell Modes</c:v>
                </c:pt>
                <c:pt idx="1">
                  <c:v>All Linear Modes</c:v>
                </c:pt>
                <c:pt idx="2">
                  <c:v>Multicell Cluster</c:v>
                </c:pt>
              </c:strCache>
            </c:strRef>
          </c:cat>
          <c:val>
            <c:numRef>
              <c:f>'Chart Data - Condensed'!$B$3:$B$5</c:f>
              <c:numCache>
                <c:formatCode>General</c:formatCode>
                <c:ptCount val="3"/>
                <c:pt idx="0">
                  <c:v>145</c:v>
                </c:pt>
                <c:pt idx="1">
                  <c:v>125</c:v>
                </c:pt>
                <c:pt idx="2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9DB-49DD-B8A9-938215F3E9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0-1</a:t>
            </a:r>
            <a:r>
              <a:rPr lang="en-US" baseline="0"/>
              <a:t> km Bulk Shear</a:t>
            </a:r>
            <a:r>
              <a:rPr lang="en-US"/>
              <a:t> of</a:t>
            </a:r>
            <a:r>
              <a:rPr lang="en-US" baseline="0"/>
              <a:t> Unwarned Events by Storm Mode</a:t>
            </a:r>
            <a:endParaRPr lang="en-US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7.4041265675123938E-2"/>
          <c:y val="0.13568596894138232"/>
          <c:w val="0.90281058617672783"/>
          <c:h val="0.76691245625546822"/>
        </c:manualLayout>
      </c:layout>
      <c:barChart>
        <c:barDir val="col"/>
        <c:grouping val="stacked"/>
        <c:varyColors val="0"/>
        <c:ser>
          <c:idx val="1"/>
          <c:order val="0"/>
          <c:spPr>
            <a:noFill/>
          </c:spPr>
          <c:invertIfNegative val="0"/>
          <c:cat>
            <c:strRef>
              <c:f>('All ESRH'!$E$1,'All ESRH'!$F$1,'All ESRH'!$G$1,'All ESRH'!$H$1,'All ESRH'!$I$1)</c:f>
              <c:strCache>
                <c:ptCount val="5"/>
                <c:pt idx="0">
                  <c:v>Supercell</c:v>
                </c:pt>
                <c:pt idx="1">
                  <c:v>LowTop</c:v>
                </c:pt>
                <c:pt idx="2">
                  <c:v>QLCS</c:v>
                </c:pt>
                <c:pt idx="3">
                  <c:v>BowEcho</c:v>
                </c:pt>
                <c:pt idx="4">
                  <c:v>Linear</c:v>
                </c:pt>
              </c:strCache>
            </c:strRef>
          </c:cat>
          <c:val>
            <c:numRef>
              <c:f>('All 1km Shear'!$D$10,'All 1km Shear'!$E$10,'All 1km Shear'!$F$10,'All 1km Shear'!$M$10,'All 1km Shear'!$N$10)</c:f>
              <c:numCache>
                <c:formatCode>General</c:formatCode>
                <c:ptCount val="5"/>
                <c:pt idx="0">
                  <c:v>4.3500199999999998</c:v>
                </c:pt>
                <c:pt idx="1">
                  <c:v>5.8601900000000002</c:v>
                </c:pt>
                <c:pt idx="2">
                  <c:v>16.335979999999999</c:v>
                </c:pt>
                <c:pt idx="3">
                  <c:v>11.40878</c:v>
                </c:pt>
                <c:pt idx="4">
                  <c:v>17.77833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88-45D6-A62C-752DD1025877}"/>
            </c:ext>
          </c:extLst>
        </c:ser>
        <c:ser>
          <c:idx val="0"/>
          <c:order val="1"/>
          <c:spPr>
            <a:noFill/>
          </c:spPr>
          <c:invertIfNegative val="0"/>
          <c:errBars>
            <c:errBarType val="minus"/>
            <c:errValType val="cust"/>
            <c:noEndCap val="0"/>
            <c:plus>
              <c:numLit>
                <c:formatCode>General</c:formatCode>
                <c:ptCount val="1"/>
                <c:pt idx="0">
                  <c:v>1</c:v>
                </c:pt>
              </c:numLit>
            </c:plus>
            <c:minus>
              <c:numRef>
                <c:f>('All 1km Shear'!$D$11,'All 1km Shear'!$E$11,'All 1km Shear'!$F$11,'All 1km Shear'!$M$11,'All 1km Shear'!$N$11)</c:f>
                <c:numCache>
                  <c:formatCode>General</c:formatCode>
                  <c:ptCount val="5"/>
                  <c:pt idx="0">
                    <c:v>7.97098</c:v>
                  </c:pt>
                  <c:pt idx="1">
                    <c:v>13.996972500000002</c:v>
                  </c:pt>
                  <c:pt idx="2">
                    <c:v>10.5805425</c:v>
                  </c:pt>
                  <c:pt idx="3">
                    <c:v>17.935639999999999</c:v>
                  </c:pt>
                  <c:pt idx="4">
                    <c:v>11.674387499999998</c:v>
                  </c:pt>
                </c:numCache>
              </c:numRef>
            </c:minus>
          </c:errBars>
          <c:cat>
            <c:strRef>
              <c:f>('All ESRH'!$E$1,'All ESRH'!$F$1,'All ESRH'!$G$1,'All ESRH'!$H$1,'All ESRH'!$I$1)</c:f>
              <c:strCache>
                <c:ptCount val="5"/>
                <c:pt idx="0">
                  <c:v>Supercell</c:v>
                </c:pt>
                <c:pt idx="1">
                  <c:v>LowTop</c:v>
                </c:pt>
                <c:pt idx="2">
                  <c:v>QLCS</c:v>
                </c:pt>
                <c:pt idx="3">
                  <c:v>BowEcho</c:v>
                </c:pt>
                <c:pt idx="4">
                  <c:v>Linear</c:v>
                </c:pt>
              </c:strCache>
            </c:strRef>
          </c:cat>
          <c:val>
            <c:numRef>
              <c:f>('All 1km Shear'!$D$11,'All 1km Shear'!$E$11,'All 1km Shear'!$F$11,'All 1km Shear'!$M$11,'All 1km Shear'!$N$11)</c:f>
              <c:numCache>
                <c:formatCode>General</c:formatCode>
                <c:ptCount val="5"/>
                <c:pt idx="0">
                  <c:v>7.97098</c:v>
                </c:pt>
                <c:pt idx="1">
                  <c:v>13.996972500000002</c:v>
                </c:pt>
                <c:pt idx="2">
                  <c:v>10.5805425</c:v>
                </c:pt>
                <c:pt idx="3">
                  <c:v>17.935639999999999</c:v>
                </c:pt>
                <c:pt idx="4">
                  <c:v>11.674387499999998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88-45D6-A62C-752DD1025877}"/>
            </c:ext>
          </c:extLst>
        </c:ser>
        <c:ser>
          <c:idx val="2"/>
          <c:order val="2"/>
          <c:spPr>
            <a:solidFill>
              <a:sysClr val="window" lastClr="FFFFFF">
                <a:lumMod val="75000"/>
              </a:sysClr>
            </a:solidFill>
            <a:ln>
              <a:solidFill>
                <a:sysClr val="windowText" lastClr="000000">
                  <a:shade val="95000"/>
                  <a:satMod val="105000"/>
                </a:sysClr>
              </a:solidFill>
            </a:ln>
          </c:spPr>
          <c:invertIfNegative val="0"/>
          <c:cat>
            <c:strRef>
              <c:f>('All ESRH'!$E$1,'All ESRH'!$F$1,'All ESRH'!$G$1,'All ESRH'!$H$1,'All ESRH'!$I$1)</c:f>
              <c:strCache>
                <c:ptCount val="5"/>
                <c:pt idx="0">
                  <c:v>Supercell</c:v>
                </c:pt>
                <c:pt idx="1">
                  <c:v>LowTop</c:v>
                </c:pt>
                <c:pt idx="2">
                  <c:v>QLCS</c:v>
                </c:pt>
                <c:pt idx="3">
                  <c:v>BowEcho</c:v>
                </c:pt>
                <c:pt idx="4">
                  <c:v>Linear</c:v>
                </c:pt>
              </c:strCache>
            </c:strRef>
          </c:cat>
          <c:val>
            <c:numRef>
              <c:f>('All 1km Shear'!$D$12,'All 1km Shear'!$E$12,'All 1km Shear'!$F$12,'All 1km Shear'!$M$12,'All 1km Shear'!$N$12)</c:f>
              <c:numCache>
                <c:formatCode>General</c:formatCode>
                <c:ptCount val="5"/>
                <c:pt idx="0">
                  <c:v>7.8793799999999994</c:v>
                </c:pt>
                <c:pt idx="1">
                  <c:v>7.7662624999999998</c:v>
                </c:pt>
                <c:pt idx="2">
                  <c:v>5.9751674999999977</c:v>
                </c:pt>
                <c:pt idx="3">
                  <c:v>1.761020000000002</c:v>
                </c:pt>
                <c:pt idx="4">
                  <c:v>3.6257725000000036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B88-45D6-A62C-752DD1025877}"/>
            </c:ext>
          </c:extLst>
        </c:ser>
        <c:ser>
          <c:idx val="3"/>
          <c:order val="3"/>
          <c:spPr>
            <a:solidFill>
              <a:sysClr val="window" lastClr="FFFFFF">
                <a:lumMod val="75000"/>
              </a:sysClr>
            </a:solidFill>
            <a:ln>
              <a:solidFill>
                <a:sysClr val="windowText" lastClr="000000">
                  <a:shade val="95000"/>
                  <a:satMod val="105000"/>
                </a:sysClr>
              </a:solidFill>
            </a:ln>
          </c:spPr>
          <c:invertIfNegative val="0"/>
          <c:errBars>
            <c:errBarType val="plus"/>
            <c:errValType val="cust"/>
            <c:noEndCap val="0"/>
            <c:plus>
              <c:numRef>
                <c:f>('All 1km Shear'!$D$14,'All 1km Shear'!$E$14,'All 1km Shear'!$F$14,'All 1km Shear'!$M$14,'All 1km Shear'!$N$14)</c:f>
                <c:numCache>
                  <c:formatCode>General</c:formatCode>
                  <c:ptCount val="5"/>
                  <c:pt idx="0">
                    <c:v>16.540735000000005</c:v>
                  </c:pt>
                  <c:pt idx="1">
                    <c:v>4.1568899999999971</c:v>
                  </c:pt>
                  <c:pt idx="2">
                    <c:v>19.460902499999996</c:v>
                  </c:pt>
                  <c:pt idx="3">
                    <c:v>6.6047750000000036</c:v>
                  </c:pt>
                  <c:pt idx="4">
                    <c:v>17.215690000000002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('All ESRH'!$E$1,'All ESRH'!$F$1,'All ESRH'!$G$1,'All ESRH'!$H$1,'All ESRH'!$I$1)</c:f>
              <c:strCache>
                <c:ptCount val="5"/>
                <c:pt idx="0">
                  <c:v>Supercell</c:v>
                </c:pt>
                <c:pt idx="1">
                  <c:v>LowTop</c:v>
                </c:pt>
                <c:pt idx="2">
                  <c:v>QLCS</c:v>
                </c:pt>
                <c:pt idx="3">
                  <c:v>BowEcho</c:v>
                </c:pt>
                <c:pt idx="4">
                  <c:v>Linear</c:v>
                </c:pt>
              </c:strCache>
            </c:strRef>
          </c:cat>
          <c:val>
            <c:numRef>
              <c:f>('All 1km Shear'!$D$13,'All 1km Shear'!$E$13,'All 1km Shear'!$F$13,'All 1km Shear'!$M$13,'All 1km Shear'!$N$13)</c:f>
              <c:numCache>
                <c:formatCode>General</c:formatCode>
                <c:ptCount val="5"/>
                <c:pt idx="0">
                  <c:v>7.7294349999999987</c:v>
                </c:pt>
                <c:pt idx="1">
                  <c:v>3.0091450000000002</c:v>
                </c:pt>
                <c:pt idx="2">
                  <c:v>2.6825975000000071</c:v>
                </c:pt>
                <c:pt idx="3">
                  <c:v>5.2554949999999963</c:v>
                </c:pt>
                <c:pt idx="4">
                  <c:v>4.7410099999999957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B88-45D6-A62C-752DD10258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48877312"/>
        <c:axId val="448878848"/>
      </c:barChart>
      <c:catAx>
        <c:axId val="4488773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48878848"/>
        <c:crosses val="autoZero"/>
        <c:auto val="1"/>
        <c:lblAlgn val="ctr"/>
        <c:lblOffset val="100"/>
        <c:noMultiLvlLbl val="0"/>
      </c:catAx>
      <c:valAx>
        <c:axId val="448878848"/>
        <c:scaling>
          <c:orientation val="minMax"/>
          <c:max val="60"/>
          <c:min val="0"/>
        </c:scaling>
        <c:delete val="0"/>
        <c:axPos val="l"/>
        <c:majorGridlines/>
        <c:title>
          <c:tx>
            <c:rich>
              <a:bodyPr anchor="t" anchorCtr="0"/>
              <a:lstStyle/>
              <a:p>
                <a:pPr>
                  <a:defRPr/>
                </a:pPr>
                <a:r>
                  <a:rPr lang="en-US" sz="1600" dirty="0"/>
                  <a:t>m2/s</a:t>
                </a:r>
                <a:r>
                  <a:rPr lang="en-US" sz="1600" baseline="30000" dirty="0"/>
                  <a:t>2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48877312"/>
        <c:crosses val="autoZero"/>
        <c:crossBetween val="between"/>
        <c:majorUnit val="5"/>
      </c:valAx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0-3</a:t>
            </a:r>
            <a:r>
              <a:rPr lang="en-US" baseline="0"/>
              <a:t> km Bulk Shear</a:t>
            </a:r>
            <a:r>
              <a:rPr lang="en-US"/>
              <a:t> of</a:t>
            </a:r>
            <a:r>
              <a:rPr lang="en-US" baseline="0"/>
              <a:t> Unwarned Events by Storm Mode</a:t>
            </a:r>
            <a:endParaRPr lang="en-US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7.4041265675123938E-2"/>
          <c:y val="0.13568596894138232"/>
          <c:w val="0.90281058617672783"/>
          <c:h val="0.76691245625546822"/>
        </c:manualLayout>
      </c:layout>
      <c:barChart>
        <c:barDir val="col"/>
        <c:grouping val="stacked"/>
        <c:varyColors val="0"/>
        <c:ser>
          <c:idx val="1"/>
          <c:order val="0"/>
          <c:spPr>
            <a:noFill/>
          </c:spPr>
          <c:invertIfNegative val="0"/>
          <c:cat>
            <c:strRef>
              <c:f>('All ESRH'!$E$1,'All ESRH'!$F$1,'All ESRH'!$G$1,'All ESRH'!$H$1,'All ESRH'!$I$1)</c:f>
              <c:strCache>
                <c:ptCount val="5"/>
                <c:pt idx="0">
                  <c:v>Supercell</c:v>
                </c:pt>
                <c:pt idx="1">
                  <c:v>LowTop</c:v>
                </c:pt>
                <c:pt idx="2">
                  <c:v>QLCS</c:v>
                </c:pt>
                <c:pt idx="3">
                  <c:v>BowEcho</c:v>
                </c:pt>
                <c:pt idx="4">
                  <c:v>Linear</c:v>
                </c:pt>
              </c:strCache>
            </c:strRef>
          </c:cat>
          <c:val>
            <c:numRef>
              <c:f>('3km Shear'!$B$10,'3km Shear'!$C$10,'3km Shear'!$D$10,'3km Shear'!$E$10,'3km Shear'!$F$10)</c:f>
              <c:numCache>
                <c:formatCode>General</c:formatCode>
                <c:ptCount val="5"/>
                <c:pt idx="0">
                  <c:v>8.2771299999999997</c:v>
                </c:pt>
                <c:pt idx="1">
                  <c:v>18.8964</c:v>
                </c:pt>
                <c:pt idx="2">
                  <c:v>19.05592</c:v>
                </c:pt>
                <c:pt idx="3">
                  <c:v>19.47925</c:v>
                </c:pt>
                <c:pt idx="4">
                  <c:v>24.066549999999999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67-4CF7-9187-283E6652EE84}"/>
            </c:ext>
          </c:extLst>
        </c:ser>
        <c:ser>
          <c:idx val="0"/>
          <c:order val="1"/>
          <c:spPr>
            <a:noFill/>
          </c:spPr>
          <c:invertIfNegative val="0"/>
          <c:errBars>
            <c:errBarType val="minus"/>
            <c:errValType val="cust"/>
            <c:noEndCap val="0"/>
            <c:plus>
              <c:numLit>
                <c:formatCode>General</c:formatCode>
                <c:ptCount val="1"/>
                <c:pt idx="0">
                  <c:v>1</c:v>
                </c:pt>
              </c:numLit>
            </c:plus>
            <c:minus>
              <c:numRef>
                <c:f>('3km Shear'!$B$11,'3km Shear'!$C$11,'3km Shear'!$D$11,'3km Shear'!$E$11,'3km Shear'!$F$11)</c:f>
                <c:numCache>
                  <c:formatCode>General</c:formatCode>
                  <c:ptCount val="5"/>
                  <c:pt idx="0">
                    <c:v>18.159750000000003</c:v>
                  </c:pt>
                  <c:pt idx="1">
                    <c:v>7.3552649999999993</c:v>
                  </c:pt>
                  <c:pt idx="2">
                    <c:v>14.186835000000002</c:v>
                  </c:pt>
                  <c:pt idx="3">
                    <c:v>14.527390000000004</c:v>
                  </c:pt>
                  <c:pt idx="4">
                    <c:v>10.381454999999995</c:v>
                  </c:pt>
                </c:numCache>
              </c:numRef>
            </c:minus>
          </c:errBars>
          <c:cat>
            <c:strRef>
              <c:f>('All ESRH'!$E$1,'All ESRH'!$F$1,'All ESRH'!$G$1,'All ESRH'!$H$1,'All ESRH'!$I$1)</c:f>
              <c:strCache>
                <c:ptCount val="5"/>
                <c:pt idx="0">
                  <c:v>Supercell</c:v>
                </c:pt>
                <c:pt idx="1">
                  <c:v>LowTop</c:v>
                </c:pt>
                <c:pt idx="2">
                  <c:v>QLCS</c:v>
                </c:pt>
                <c:pt idx="3">
                  <c:v>BowEcho</c:v>
                </c:pt>
                <c:pt idx="4">
                  <c:v>Linear</c:v>
                </c:pt>
              </c:strCache>
            </c:strRef>
          </c:cat>
          <c:val>
            <c:numRef>
              <c:f>('3km Shear'!$B$11,'3km Shear'!$C$11,'3km Shear'!$D$11,'3km Shear'!$E$11,'3km Shear'!$F$11)</c:f>
              <c:numCache>
                <c:formatCode>General</c:formatCode>
                <c:ptCount val="5"/>
                <c:pt idx="0">
                  <c:v>18.159750000000003</c:v>
                </c:pt>
                <c:pt idx="1">
                  <c:v>7.3552649999999993</c:v>
                </c:pt>
                <c:pt idx="2">
                  <c:v>14.186835000000002</c:v>
                </c:pt>
                <c:pt idx="3">
                  <c:v>14.527390000000004</c:v>
                </c:pt>
                <c:pt idx="4">
                  <c:v>10.381454999999995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67-4CF7-9187-283E6652EE84}"/>
            </c:ext>
          </c:extLst>
        </c:ser>
        <c:ser>
          <c:idx val="2"/>
          <c:order val="2"/>
          <c:spPr>
            <a:solidFill>
              <a:sysClr val="window" lastClr="FFFFFF">
                <a:lumMod val="75000"/>
              </a:sysClr>
            </a:solidFill>
            <a:ln>
              <a:solidFill>
                <a:sysClr val="windowText" lastClr="000000">
                  <a:shade val="95000"/>
                  <a:satMod val="105000"/>
                </a:sysClr>
              </a:solidFill>
            </a:ln>
          </c:spPr>
          <c:invertIfNegative val="0"/>
          <c:cat>
            <c:strRef>
              <c:f>('All ESRH'!$E$1,'All ESRH'!$F$1,'All ESRH'!$G$1,'All ESRH'!$H$1,'All ESRH'!$I$1)</c:f>
              <c:strCache>
                <c:ptCount val="5"/>
                <c:pt idx="0">
                  <c:v>Supercell</c:v>
                </c:pt>
                <c:pt idx="1">
                  <c:v>LowTop</c:v>
                </c:pt>
                <c:pt idx="2">
                  <c:v>QLCS</c:v>
                </c:pt>
                <c:pt idx="3">
                  <c:v>BowEcho</c:v>
                </c:pt>
                <c:pt idx="4">
                  <c:v>Linear</c:v>
                </c:pt>
              </c:strCache>
            </c:strRef>
          </c:cat>
          <c:val>
            <c:numRef>
              <c:f>('3km Shear'!$B$12,'3km Shear'!$C$12,'3km Shear'!$D$12,'3km Shear'!$E$12,'3km Shear'!$F$12)</c:f>
              <c:numCache>
                <c:formatCode>General</c:formatCode>
                <c:ptCount val="5"/>
                <c:pt idx="0">
                  <c:v>6.2187300000000008</c:v>
                </c:pt>
                <c:pt idx="1">
                  <c:v>9.6568250000000013</c:v>
                </c:pt>
                <c:pt idx="2">
                  <c:v>4.8674800000000005</c:v>
                </c:pt>
                <c:pt idx="3">
                  <c:v>2.8581199999999924</c:v>
                </c:pt>
                <c:pt idx="4">
                  <c:v>5.449655000000007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B67-4CF7-9187-283E6652EE84}"/>
            </c:ext>
          </c:extLst>
        </c:ser>
        <c:ser>
          <c:idx val="3"/>
          <c:order val="3"/>
          <c:spPr>
            <a:solidFill>
              <a:sysClr val="window" lastClr="FFFFFF">
                <a:lumMod val="75000"/>
              </a:sysClr>
            </a:solidFill>
            <a:ln>
              <a:solidFill>
                <a:sysClr val="windowText" lastClr="000000">
                  <a:shade val="95000"/>
                  <a:satMod val="105000"/>
                </a:sysClr>
              </a:solidFill>
            </a:ln>
          </c:spPr>
          <c:invertIfNegative val="0"/>
          <c:errBars>
            <c:errBarType val="plus"/>
            <c:errValType val="cust"/>
            <c:noEndCap val="0"/>
            <c:plus>
              <c:numRef>
                <c:f>('3km Shear'!$B$14,'3km Shear'!$C$14,'3km Shear'!$D$14,'3km Shear'!$E$14,'3km Shear'!$F$14)</c:f>
                <c:numCache>
                  <c:formatCode>General</c:formatCode>
                  <c:ptCount val="5"/>
                  <c:pt idx="0">
                    <c:v>26.558924999999995</c:v>
                  </c:pt>
                  <c:pt idx="1">
                    <c:v>17.599144999999993</c:v>
                  </c:pt>
                  <c:pt idx="2">
                    <c:v>26.307817499999992</c:v>
                  </c:pt>
                  <c:pt idx="3">
                    <c:v>5.2626249999999999</c:v>
                  </c:pt>
                  <c:pt idx="4">
                    <c:v>27.103369999999998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('All ESRH'!$E$1,'All ESRH'!$F$1,'All ESRH'!$G$1,'All ESRH'!$H$1,'All ESRH'!$I$1)</c:f>
              <c:strCache>
                <c:ptCount val="5"/>
                <c:pt idx="0">
                  <c:v>Supercell</c:v>
                </c:pt>
                <c:pt idx="1">
                  <c:v>LowTop</c:v>
                </c:pt>
                <c:pt idx="2">
                  <c:v>QLCS</c:v>
                </c:pt>
                <c:pt idx="3">
                  <c:v>BowEcho</c:v>
                </c:pt>
                <c:pt idx="4">
                  <c:v>Linear</c:v>
                </c:pt>
              </c:strCache>
            </c:strRef>
          </c:cat>
          <c:val>
            <c:numRef>
              <c:f>('3km Shear'!$B$13,'3km Shear'!$C$13,'3km Shear'!$D$13,'3km Shear'!$E$13,'3km Shear'!$F$13)</c:f>
              <c:numCache>
                <c:formatCode>General</c:formatCode>
                <c:ptCount val="5"/>
                <c:pt idx="0">
                  <c:v>6.8318349999999981</c:v>
                </c:pt>
                <c:pt idx="1">
                  <c:v>4.6938750000000056</c:v>
                </c:pt>
                <c:pt idx="2">
                  <c:v>6.9665575000000004</c:v>
                </c:pt>
                <c:pt idx="3">
                  <c:v>3.2381450000000029</c:v>
                </c:pt>
                <c:pt idx="4">
                  <c:v>4.3835799999999949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B67-4CF7-9187-283E6652EE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48877312"/>
        <c:axId val="448878848"/>
      </c:barChart>
      <c:catAx>
        <c:axId val="4488773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48878848"/>
        <c:crosses val="autoZero"/>
        <c:auto val="1"/>
        <c:lblAlgn val="ctr"/>
        <c:lblOffset val="100"/>
        <c:noMultiLvlLbl val="0"/>
      </c:catAx>
      <c:valAx>
        <c:axId val="448878848"/>
        <c:scaling>
          <c:orientation val="minMax"/>
          <c:max val="80"/>
          <c:min val="0"/>
        </c:scaling>
        <c:delete val="0"/>
        <c:axPos val="l"/>
        <c:majorGridlines/>
        <c:title>
          <c:tx>
            <c:rich>
              <a:bodyPr anchor="t" anchorCtr="0"/>
              <a:lstStyle/>
              <a:p>
                <a:pPr>
                  <a:defRPr/>
                </a:pPr>
                <a:r>
                  <a:rPr lang="en-US" sz="1600"/>
                  <a:t>m</a:t>
                </a:r>
                <a:r>
                  <a:rPr lang="en-US" sz="1600" baseline="30000"/>
                  <a:t>2</a:t>
                </a:r>
                <a:r>
                  <a:rPr lang="en-US" sz="1600"/>
                  <a:t>/s</a:t>
                </a:r>
                <a:r>
                  <a:rPr lang="en-US" sz="1600" baseline="30000"/>
                  <a:t>2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48877312"/>
        <c:crosses val="autoZero"/>
        <c:crossBetween val="between"/>
        <c:majorUnit val="5"/>
      </c:valAx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ESRH of</a:t>
            </a:r>
            <a:r>
              <a:rPr lang="en-US" baseline="0"/>
              <a:t> Unwarned Events by Storm Mode</a:t>
            </a:r>
            <a:endParaRPr lang="en-US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7.4041265675123938E-2"/>
          <c:y val="0.13568596894138232"/>
          <c:w val="0.90281058617672783"/>
          <c:h val="0.76691245625546822"/>
        </c:manualLayout>
      </c:layout>
      <c:barChart>
        <c:barDir val="col"/>
        <c:grouping val="stacked"/>
        <c:varyColors val="0"/>
        <c:ser>
          <c:idx val="1"/>
          <c:order val="0"/>
          <c:spPr>
            <a:noFill/>
          </c:spPr>
          <c:invertIfNegative val="0"/>
          <c:cat>
            <c:strRef>
              <c:f>('All ESRH'!$E$1,'All ESRH'!$F$1,'All ESRH'!$G$1,'All ESRH'!$H$1,'All ESRH'!$I$1)</c:f>
              <c:strCache>
                <c:ptCount val="5"/>
                <c:pt idx="0">
                  <c:v>Supercell</c:v>
                </c:pt>
                <c:pt idx="1">
                  <c:v>LowTop</c:v>
                </c:pt>
                <c:pt idx="2">
                  <c:v>QLCS</c:v>
                </c:pt>
                <c:pt idx="3">
                  <c:v>BowEcho</c:v>
                </c:pt>
                <c:pt idx="4">
                  <c:v>Linear</c:v>
                </c:pt>
              </c:strCache>
            </c:strRef>
          </c:cat>
          <c:val>
            <c:numRef>
              <c:f>('All ESRH'!$E$10,'All ESRH'!$F$10,'All ESRH'!$G$10,'All ESRH'!$H$10,'All ESRH'!$I$10)</c:f>
              <c:numCache>
                <c:formatCode>General</c:formatCode>
                <c:ptCount val="5"/>
                <c:pt idx="0">
                  <c:v>11.015499999999999</c:v>
                </c:pt>
                <c:pt idx="1">
                  <c:v>44.107480000000002</c:v>
                </c:pt>
                <c:pt idx="2">
                  <c:v>22.832850000000001</c:v>
                </c:pt>
                <c:pt idx="3">
                  <c:v>88.817499999999995</c:v>
                </c:pt>
                <c:pt idx="4">
                  <c:v>63.001899999999999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AE-47F3-AA16-58A41548785E}"/>
            </c:ext>
          </c:extLst>
        </c:ser>
        <c:ser>
          <c:idx val="0"/>
          <c:order val="1"/>
          <c:spPr>
            <a:noFill/>
          </c:spPr>
          <c:invertIfNegative val="0"/>
          <c:errBars>
            <c:errBarType val="minus"/>
            <c:errValType val="cust"/>
            <c:noEndCap val="0"/>
            <c:plus>
              <c:numLit>
                <c:formatCode>General</c:formatCode>
                <c:ptCount val="1"/>
                <c:pt idx="0">
                  <c:v>1</c:v>
                </c:pt>
              </c:numLit>
            </c:plus>
            <c:minus>
              <c:numRef>
                <c:f>('All ESRH'!$E$11,'All ESRH'!$F$11,'All ESRH'!$G$11,'All ESRH'!$H$11,'All ESRH'!$I$11)</c:f>
                <c:numCache>
                  <c:formatCode>General</c:formatCode>
                  <c:ptCount val="5"/>
                  <c:pt idx="0">
                    <c:v>109.73021</c:v>
                  </c:pt>
                  <c:pt idx="1">
                    <c:v>68.56062</c:v>
                  </c:pt>
                  <c:pt idx="2">
                    <c:v>87.524499999999989</c:v>
                  </c:pt>
                  <c:pt idx="3">
                    <c:v>194.43707499999999</c:v>
                  </c:pt>
                  <c:pt idx="4">
                    <c:v>170.6061</c:v>
                  </c:pt>
                </c:numCache>
              </c:numRef>
            </c:minus>
          </c:errBars>
          <c:cat>
            <c:strRef>
              <c:f>('All ESRH'!$E$1,'All ESRH'!$F$1,'All ESRH'!$G$1,'All ESRH'!$H$1,'All ESRH'!$I$1)</c:f>
              <c:strCache>
                <c:ptCount val="5"/>
                <c:pt idx="0">
                  <c:v>Supercell</c:v>
                </c:pt>
                <c:pt idx="1">
                  <c:v>LowTop</c:v>
                </c:pt>
                <c:pt idx="2">
                  <c:v>QLCS</c:v>
                </c:pt>
                <c:pt idx="3">
                  <c:v>BowEcho</c:v>
                </c:pt>
                <c:pt idx="4">
                  <c:v>Linear</c:v>
                </c:pt>
              </c:strCache>
            </c:strRef>
          </c:cat>
          <c:val>
            <c:numRef>
              <c:f>('All ESRH'!$E$11,'All ESRH'!$F$11,'All ESRH'!$G$11,'All ESRH'!$H$11,'All ESRH'!$I$11)</c:f>
              <c:numCache>
                <c:formatCode>General</c:formatCode>
                <c:ptCount val="5"/>
                <c:pt idx="0">
                  <c:v>109.73021</c:v>
                </c:pt>
                <c:pt idx="1">
                  <c:v>68.56062</c:v>
                </c:pt>
                <c:pt idx="2">
                  <c:v>87.524499999999989</c:v>
                </c:pt>
                <c:pt idx="3">
                  <c:v>194.43707499999999</c:v>
                </c:pt>
                <c:pt idx="4">
                  <c:v>170.6061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4AE-47F3-AA16-58A41548785E}"/>
            </c:ext>
          </c:extLst>
        </c:ser>
        <c:ser>
          <c:idx val="2"/>
          <c:order val="2"/>
          <c:spPr>
            <a:solidFill>
              <a:sysClr val="window" lastClr="FFFFFF">
                <a:lumMod val="75000"/>
              </a:sysClr>
            </a:solidFill>
            <a:ln>
              <a:solidFill>
                <a:sysClr val="windowText" lastClr="000000">
                  <a:shade val="95000"/>
                  <a:satMod val="105000"/>
                </a:sysClr>
              </a:solidFill>
            </a:ln>
          </c:spPr>
          <c:invertIfNegative val="0"/>
          <c:cat>
            <c:strRef>
              <c:f>('All ESRH'!$E$1,'All ESRH'!$F$1,'All ESRH'!$G$1,'All ESRH'!$H$1,'All ESRH'!$I$1)</c:f>
              <c:strCache>
                <c:ptCount val="5"/>
                <c:pt idx="0">
                  <c:v>Supercell</c:v>
                </c:pt>
                <c:pt idx="1">
                  <c:v>LowTop</c:v>
                </c:pt>
                <c:pt idx="2">
                  <c:v>QLCS</c:v>
                </c:pt>
                <c:pt idx="3">
                  <c:v>BowEcho</c:v>
                </c:pt>
                <c:pt idx="4">
                  <c:v>Linear</c:v>
                </c:pt>
              </c:strCache>
            </c:strRef>
          </c:cat>
          <c:val>
            <c:numRef>
              <c:f>('All ESRH'!$E$12,'All ESRH'!$F$12,'All ESRH'!$G$12,'All ESRH'!$H$12,'All ESRH'!$I$12)</c:f>
              <c:numCache>
                <c:formatCode>General</c:formatCode>
                <c:ptCount val="5"/>
                <c:pt idx="0">
                  <c:v>62.996569999999991</c:v>
                </c:pt>
                <c:pt idx="1">
                  <c:v>37.930115000000001</c:v>
                </c:pt>
                <c:pt idx="2">
                  <c:v>107.85105000000001</c:v>
                </c:pt>
                <c:pt idx="3">
                  <c:v>78.157224999999983</c:v>
                </c:pt>
                <c:pt idx="4">
                  <c:v>99.221900000000005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4AE-47F3-AA16-58A41548785E}"/>
            </c:ext>
          </c:extLst>
        </c:ser>
        <c:ser>
          <c:idx val="3"/>
          <c:order val="3"/>
          <c:spPr>
            <a:solidFill>
              <a:sysClr val="window" lastClr="FFFFFF">
                <a:lumMod val="75000"/>
              </a:sysClr>
            </a:solidFill>
            <a:ln>
              <a:solidFill>
                <a:sysClr val="windowText" lastClr="000000">
                  <a:shade val="95000"/>
                  <a:satMod val="105000"/>
                </a:sysClr>
              </a:solidFill>
            </a:ln>
          </c:spPr>
          <c:invertIfNegative val="0"/>
          <c:errBars>
            <c:errBarType val="plus"/>
            <c:errValType val="cust"/>
            <c:noEndCap val="0"/>
            <c:plus>
              <c:numRef>
                <c:f>('All ESRH'!$E$14,'All ESRH'!$F$14,'All ESRH'!$G$14,'All ESRH'!$H$14,'All ESRH'!$I$14)</c:f>
                <c:numCache>
                  <c:formatCode>General</c:formatCode>
                  <c:ptCount val="5"/>
                  <c:pt idx="0">
                    <c:v>450.14923000000005</c:v>
                  </c:pt>
                  <c:pt idx="1">
                    <c:v>215.14555749999997</c:v>
                  </c:pt>
                  <c:pt idx="2">
                    <c:v>294.00450000000001</c:v>
                  </c:pt>
                  <c:pt idx="3">
                    <c:v>109.401025</c:v>
                  </c:pt>
                  <c:pt idx="4">
                    <c:v>248.31720000000001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('All ESRH'!$E$1,'All ESRH'!$F$1,'All ESRH'!$G$1,'All ESRH'!$H$1,'All ESRH'!$I$1)</c:f>
              <c:strCache>
                <c:ptCount val="5"/>
                <c:pt idx="0">
                  <c:v>Supercell</c:v>
                </c:pt>
                <c:pt idx="1">
                  <c:v>LowTop</c:v>
                </c:pt>
                <c:pt idx="2">
                  <c:v>QLCS</c:v>
                </c:pt>
                <c:pt idx="3">
                  <c:v>BowEcho</c:v>
                </c:pt>
                <c:pt idx="4">
                  <c:v>Linear</c:v>
                </c:pt>
              </c:strCache>
            </c:strRef>
          </c:cat>
          <c:val>
            <c:numRef>
              <c:f>('All ESRH'!$E$13,'All ESRH'!$F$13,'All ESRH'!$G$13,'All ESRH'!$H$13,'All ESRH'!$I$13)</c:f>
              <c:numCache>
                <c:formatCode>General</c:formatCode>
                <c:ptCount val="5"/>
                <c:pt idx="0">
                  <c:v>136.89107999999999</c:v>
                </c:pt>
                <c:pt idx="1">
                  <c:v>57.979127500000004</c:v>
                </c:pt>
                <c:pt idx="2">
                  <c:v>141.69460000000001</c:v>
                </c:pt>
                <c:pt idx="3">
                  <c:v>112.86187500000005</c:v>
                </c:pt>
                <c:pt idx="4">
                  <c:v>72.760400000000004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4AE-47F3-AA16-58A4154878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48877312"/>
        <c:axId val="448878848"/>
      </c:barChart>
      <c:catAx>
        <c:axId val="4488773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48878848"/>
        <c:crosses val="autoZero"/>
        <c:auto val="1"/>
        <c:lblAlgn val="ctr"/>
        <c:lblOffset val="100"/>
        <c:noMultiLvlLbl val="0"/>
      </c:catAx>
      <c:valAx>
        <c:axId val="448878848"/>
        <c:scaling>
          <c:orientation val="minMax"/>
          <c:max val="800"/>
          <c:min val="0"/>
        </c:scaling>
        <c:delete val="0"/>
        <c:axPos val="l"/>
        <c:majorGridlines/>
        <c:title>
          <c:tx>
            <c:rich>
              <a:bodyPr anchor="t" anchorCtr="0"/>
              <a:lstStyle/>
              <a:p>
                <a:pPr>
                  <a:defRPr/>
                </a:pPr>
                <a:r>
                  <a:rPr lang="en-US" sz="1600" dirty="0"/>
                  <a:t>m</a:t>
                </a:r>
                <a:r>
                  <a:rPr lang="en-US" sz="1600" baseline="30000" dirty="0"/>
                  <a:t>2</a:t>
                </a:r>
                <a:r>
                  <a:rPr lang="en-US" sz="1600" dirty="0"/>
                  <a:t>/s</a:t>
                </a:r>
                <a:r>
                  <a:rPr lang="en-US" sz="1600" baseline="30000" dirty="0"/>
                  <a:t>2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4887731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Eff</a:t>
            </a:r>
            <a:r>
              <a:rPr lang="en-US" baseline="0"/>
              <a:t> Sig Tor</a:t>
            </a:r>
            <a:r>
              <a:rPr lang="en-US"/>
              <a:t> of</a:t>
            </a:r>
            <a:r>
              <a:rPr lang="en-US" baseline="0"/>
              <a:t> Unwarned Events by Storm Mode</a:t>
            </a:r>
            <a:endParaRPr lang="en-US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7.4041265675123938E-2"/>
          <c:y val="0.13568596894138232"/>
          <c:w val="0.90281058617672783"/>
          <c:h val="0.76691245625546822"/>
        </c:manualLayout>
      </c:layout>
      <c:barChart>
        <c:barDir val="col"/>
        <c:grouping val="stacked"/>
        <c:varyColors val="0"/>
        <c:ser>
          <c:idx val="1"/>
          <c:order val="0"/>
          <c:spPr>
            <a:noFill/>
          </c:spPr>
          <c:invertIfNegative val="0"/>
          <c:cat>
            <c:strRef>
              <c:f>('All ESRH'!$E$1,'All ESRH'!$F$1,'All ESRH'!$G$1,'All ESRH'!$H$1,'All ESRH'!$I$1)</c:f>
              <c:strCache>
                <c:ptCount val="5"/>
                <c:pt idx="0">
                  <c:v>Supercell</c:v>
                </c:pt>
                <c:pt idx="1">
                  <c:v>LowTop</c:v>
                </c:pt>
                <c:pt idx="2">
                  <c:v>QLCS</c:v>
                </c:pt>
                <c:pt idx="3">
                  <c:v>BowEcho</c:v>
                </c:pt>
                <c:pt idx="4">
                  <c:v>Linear</c:v>
                </c:pt>
              </c:strCache>
            </c:strRef>
          </c:cat>
          <c:val>
            <c:numRef>
              <c:f>('All Sig Tor Eff'!$D$10,'All Sig Tor Eff'!$E$10,'All Sig Tor Eff'!$F$10,'All Sig Tor Eff'!$G$10,'All Sig Tor Eff'!$H$10)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B5-46E1-A11F-8E8BD5CAF575}"/>
            </c:ext>
          </c:extLst>
        </c:ser>
        <c:ser>
          <c:idx val="0"/>
          <c:order val="1"/>
          <c:spPr>
            <a:noFill/>
          </c:spPr>
          <c:invertIfNegative val="0"/>
          <c:errBars>
            <c:errBarType val="minus"/>
            <c:errValType val="cust"/>
            <c:noEndCap val="0"/>
            <c:plus>
              <c:numLit>
                <c:formatCode>General</c:formatCode>
                <c:ptCount val="1"/>
                <c:pt idx="0">
                  <c:v>1</c:v>
                </c:pt>
              </c:numLit>
            </c:plus>
            <c:minus>
              <c:numRef>
                <c:f>('All Sig Tor Eff'!$D$11,'All Sig Tor Eff'!$E$11,'All Sig Tor Eff'!$F$11,'All Sig Tor Eff'!$G$11,'All Sig Tor Eff'!$H$11)</c:f>
                <c:numCache>
                  <c:formatCode>General</c:formatCode>
                  <c:ptCount val="5"/>
                  <c:pt idx="0">
                    <c:v>0.33592500000000003</c:v>
                  </c:pt>
                  <c:pt idx="1">
                    <c:v>0.19313000000000002</c:v>
                  </c:pt>
                  <c:pt idx="2">
                    <c:v>1.16E-3</c:v>
                  </c:pt>
                  <c:pt idx="3">
                    <c:v>0.94257999999999997</c:v>
                  </c:pt>
                  <c:pt idx="4">
                    <c:v>3.0675000000000001E-2</c:v>
                  </c:pt>
                </c:numCache>
              </c:numRef>
            </c:minus>
          </c:errBars>
          <c:cat>
            <c:strRef>
              <c:f>('All ESRH'!$E$1,'All ESRH'!$F$1,'All ESRH'!$G$1,'All ESRH'!$H$1,'All ESRH'!$I$1)</c:f>
              <c:strCache>
                <c:ptCount val="5"/>
                <c:pt idx="0">
                  <c:v>Supercell</c:v>
                </c:pt>
                <c:pt idx="1">
                  <c:v>LowTop</c:v>
                </c:pt>
                <c:pt idx="2">
                  <c:v>QLCS</c:v>
                </c:pt>
                <c:pt idx="3">
                  <c:v>BowEcho</c:v>
                </c:pt>
                <c:pt idx="4">
                  <c:v>Linear</c:v>
                </c:pt>
              </c:strCache>
            </c:strRef>
          </c:cat>
          <c:val>
            <c:numRef>
              <c:f>('All Sig Tor Eff'!$D$11,'All Sig Tor Eff'!$E$11,'All Sig Tor Eff'!$F$11,'All Sig Tor Eff'!$G$11,'All Sig Tor Eff'!$H$11)</c:f>
              <c:numCache>
                <c:formatCode>General</c:formatCode>
                <c:ptCount val="5"/>
                <c:pt idx="0">
                  <c:v>0.33592500000000003</c:v>
                </c:pt>
                <c:pt idx="1">
                  <c:v>0.19313000000000002</c:v>
                </c:pt>
                <c:pt idx="2">
                  <c:v>1.16E-3</c:v>
                </c:pt>
                <c:pt idx="3">
                  <c:v>0.94257999999999997</c:v>
                </c:pt>
                <c:pt idx="4">
                  <c:v>3.0675000000000001E-2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B5-46E1-A11F-8E8BD5CAF575}"/>
            </c:ext>
          </c:extLst>
        </c:ser>
        <c:ser>
          <c:idx val="2"/>
          <c:order val="2"/>
          <c:spPr>
            <a:solidFill>
              <a:sysClr val="window" lastClr="FFFFFF">
                <a:lumMod val="75000"/>
              </a:sysClr>
            </a:solidFill>
            <a:ln>
              <a:solidFill>
                <a:sysClr val="windowText" lastClr="000000">
                  <a:shade val="95000"/>
                  <a:satMod val="105000"/>
                </a:sysClr>
              </a:solidFill>
            </a:ln>
          </c:spPr>
          <c:invertIfNegative val="0"/>
          <c:cat>
            <c:strRef>
              <c:f>('All ESRH'!$E$1,'All ESRH'!$F$1,'All ESRH'!$G$1,'All ESRH'!$H$1,'All ESRH'!$I$1)</c:f>
              <c:strCache>
                <c:ptCount val="5"/>
                <c:pt idx="0">
                  <c:v>Supercell</c:v>
                </c:pt>
                <c:pt idx="1">
                  <c:v>LowTop</c:v>
                </c:pt>
                <c:pt idx="2">
                  <c:v>QLCS</c:v>
                </c:pt>
                <c:pt idx="3">
                  <c:v>BowEcho</c:v>
                </c:pt>
                <c:pt idx="4">
                  <c:v>Linear</c:v>
                </c:pt>
              </c:strCache>
            </c:strRef>
          </c:cat>
          <c:val>
            <c:numRef>
              <c:f>('All Sig Tor Eff'!$D$12,'All Sig Tor Eff'!$E$12,'All Sig Tor Eff'!$F$12,'All Sig Tor Eff'!$G$12,'All Sig Tor Eff'!$H$12)</c:f>
              <c:numCache>
                <c:formatCode>General</c:formatCode>
                <c:ptCount val="5"/>
                <c:pt idx="0">
                  <c:v>0.72520499999999988</c:v>
                </c:pt>
                <c:pt idx="1">
                  <c:v>0.18340999999999996</c:v>
                </c:pt>
                <c:pt idx="2">
                  <c:v>0.16191</c:v>
                </c:pt>
                <c:pt idx="3">
                  <c:v>0.71016000000000012</c:v>
                </c:pt>
                <c:pt idx="4">
                  <c:v>0.68261499999999997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5B5-46E1-A11F-8E8BD5CAF575}"/>
            </c:ext>
          </c:extLst>
        </c:ser>
        <c:ser>
          <c:idx val="3"/>
          <c:order val="3"/>
          <c:spPr>
            <a:solidFill>
              <a:sysClr val="window" lastClr="FFFFFF">
                <a:lumMod val="75000"/>
              </a:sysClr>
            </a:solidFill>
            <a:ln>
              <a:solidFill>
                <a:sysClr val="windowText" lastClr="000000">
                  <a:shade val="95000"/>
                  <a:satMod val="105000"/>
                </a:sysClr>
              </a:solidFill>
            </a:ln>
          </c:spPr>
          <c:invertIfNegative val="0"/>
          <c:errBars>
            <c:errBarType val="plus"/>
            <c:errValType val="cust"/>
            <c:noEndCap val="0"/>
            <c:plus>
              <c:numRef>
                <c:f>('All Sig Tor Eff'!$D$14,'All Sig Tor Eff'!$E$14,'All Sig Tor Eff'!$F$14,'All Sig Tor Eff'!$G$14,'All Sig Tor Eff'!$H$14)</c:f>
                <c:numCache>
                  <c:formatCode>General</c:formatCode>
                  <c:ptCount val="5"/>
                  <c:pt idx="0">
                    <c:v>7.094924999999999</c:v>
                  </c:pt>
                  <c:pt idx="1">
                    <c:v>0.52515000000000001</c:v>
                  </c:pt>
                  <c:pt idx="2">
                    <c:v>5.0034099999999997</c:v>
                  </c:pt>
                  <c:pt idx="3">
                    <c:v>3.8513299999999999</c:v>
                  </c:pt>
                  <c:pt idx="4">
                    <c:v>5.5043800000000003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('All ESRH'!$E$1,'All ESRH'!$F$1,'All ESRH'!$G$1,'All ESRH'!$H$1,'All ESRH'!$I$1)</c:f>
              <c:strCache>
                <c:ptCount val="5"/>
                <c:pt idx="0">
                  <c:v>Supercell</c:v>
                </c:pt>
                <c:pt idx="1">
                  <c:v>LowTop</c:v>
                </c:pt>
                <c:pt idx="2">
                  <c:v>QLCS</c:v>
                </c:pt>
                <c:pt idx="3">
                  <c:v>BowEcho</c:v>
                </c:pt>
                <c:pt idx="4">
                  <c:v>Linear</c:v>
                </c:pt>
              </c:strCache>
            </c:strRef>
          </c:cat>
          <c:val>
            <c:numRef>
              <c:f>('All Sig Tor Eff'!$D$13,'All Sig Tor Eff'!$E$13,'All Sig Tor Eff'!$F$13,'All Sig Tor Eff'!$G$13,'All Sig Tor Eff'!$H$13)</c:f>
              <c:numCache>
                <c:formatCode>General</c:formatCode>
                <c:ptCount val="5"/>
                <c:pt idx="0">
                  <c:v>1.6744850000000002</c:v>
                </c:pt>
                <c:pt idx="1">
                  <c:v>0.2349</c:v>
                </c:pt>
                <c:pt idx="2">
                  <c:v>0.65589999999999993</c:v>
                </c:pt>
                <c:pt idx="3">
                  <c:v>2.4492100000000003</c:v>
                </c:pt>
                <c:pt idx="4">
                  <c:v>1.7356100000000001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5B5-46E1-A11F-8E8BD5CAF5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48877312"/>
        <c:axId val="448878848"/>
      </c:barChart>
      <c:catAx>
        <c:axId val="4488773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48878848"/>
        <c:crosses val="autoZero"/>
        <c:auto val="1"/>
        <c:lblAlgn val="ctr"/>
        <c:lblOffset val="100"/>
        <c:noMultiLvlLbl val="0"/>
      </c:catAx>
      <c:valAx>
        <c:axId val="448878848"/>
        <c:scaling>
          <c:orientation val="minMax"/>
          <c:max val="10"/>
          <c:min val="0"/>
        </c:scaling>
        <c:delete val="0"/>
        <c:axPos val="l"/>
        <c:majorGridlines/>
        <c:title>
          <c:tx>
            <c:rich>
              <a:bodyPr anchor="t" anchorCtr="0"/>
              <a:lstStyle/>
              <a:p>
                <a:pPr>
                  <a:defRPr/>
                </a:pPr>
                <a:r>
                  <a:rPr lang="en-US" sz="1600"/>
                  <a:t>Eff Sig</a:t>
                </a:r>
                <a:r>
                  <a:rPr lang="en-US" sz="1600" baseline="0"/>
                  <a:t> Tor</a:t>
                </a:r>
                <a:endParaRPr lang="en-US" sz="16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4887731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MLLCL of</a:t>
            </a:r>
            <a:r>
              <a:rPr lang="en-US" baseline="0"/>
              <a:t> Unwarned Linear Modes vs T12</a:t>
            </a:r>
            <a:endParaRPr lang="en-US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7.4041265675123938E-2"/>
          <c:y val="0.13568596894138232"/>
          <c:w val="0.90281058617672783"/>
          <c:h val="0.76691245625546822"/>
        </c:manualLayout>
      </c:layout>
      <c:barChart>
        <c:barDir val="col"/>
        <c:grouping val="stacked"/>
        <c:varyColors val="0"/>
        <c:ser>
          <c:idx val="1"/>
          <c:order val="0"/>
          <c:spPr>
            <a:noFill/>
          </c:spPr>
          <c:invertIfNegative val="0"/>
          <c:cat>
            <c:strRef>
              <c:f>('All LCL'!$F$1,'All LCL'!$J$1,'All LCL'!$K$1,'All LCL'!$M$1,'All LCL'!$N$1)</c:f>
              <c:strCache>
                <c:ptCount val="5"/>
                <c:pt idx="0">
                  <c:v>QLCS</c:v>
                </c:pt>
                <c:pt idx="1">
                  <c:v>QLCS Tor T12</c:v>
                </c:pt>
                <c:pt idx="2">
                  <c:v>QLCS Notor T12</c:v>
                </c:pt>
                <c:pt idx="3">
                  <c:v>BowEcho</c:v>
                </c:pt>
                <c:pt idx="4">
                  <c:v>Linear</c:v>
                </c:pt>
              </c:strCache>
            </c:strRef>
          </c:cat>
          <c:val>
            <c:numRef>
              <c:f>('All LCL'!$F$10,'All LCL'!$J$10,'All LCL'!$K$10,'All LCL'!$M$10,'All LCL'!$N$10)</c:f>
              <c:numCache>
                <c:formatCode>General</c:formatCode>
                <c:ptCount val="5"/>
                <c:pt idx="0">
                  <c:v>378.41950000000003</c:v>
                </c:pt>
                <c:pt idx="1">
                  <c:v>563</c:v>
                </c:pt>
                <c:pt idx="2">
                  <c:v>587</c:v>
                </c:pt>
                <c:pt idx="3">
                  <c:v>455.55880000000002</c:v>
                </c:pt>
                <c:pt idx="4">
                  <c:v>378.41950000000003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6C-42D0-95BD-5C266ECECA0B}"/>
            </c:ext>
          </c:extLst>
        </c:ser>
        <c:ser>
          <c:idx val="0"/>
          <c:order val="1"/>
          <c:spPr>
            <a:noFill/>
          </c:spPr>
          <c:invertIfNegative val="0"/>
          <c:errBars>
            <c:errBarType val="minus"/>
            <c:errValType val="cust"/>
            <c:noEndCap val="0"/>
            <c:plus>
              <c:numLit>
                <c:formatCode>General</c:formatCode>
                <c:ptCount val="1"/>
                <c:pt idx="0">
                  <c:v>1</c:v>
                </c:pt>
              </c:numLit>
            </c:plus>
            <c:minus>
              <c:numRef>
                <c:f>('All LCL'!$F$11,'All LCL'!$J$11,'All LCL'!$K$11,'All LCL'!$M$11,'All LCL'!$N$11)</c:f>
                <c:numCache>
                  <c:formatCode>General</c:formatCode>
                  <c:ptCount val="5"/>
                  <c:pt idx="0">
                    <c:v>186.91494999999992</c:v>
                  </c:pt>
                  <c:pt idx="1">
                    <c:v>83</c:v>
                  </c:pt>
                  <c:pt idx="2">
                    <c:v>161</c:v>
                  </c:pt>
                  <c:pt idx="3">
                    <c:v>232.29729999999995</c:v>
                  </c:pt>
                  <c:pt idx="4">
                    <c:v>202.54422500000004</c:v>
                  </c:pt>
                </c:numCache>
              </c:numRef>
            </c:minus>
          </c:errBars>
          <c:cat>
            <c:strRef>
              <c:f>('All LCL'!$F$1,'All LCL'!$J$1,'All LCL'!$K$1,'All LCL'!$M$1,'All LCL'!$N$1)</c:f>
              <c:strCache>
                <c:ptCount val="5"/>
                <c:pt idx="0">
                  <c:v>QLCS</c:v>
                </c:pt>
                <c:pt idx="1">
                  <c:v>QLCS Tor T12</c:v>
                </c:pt>
                <c:pt idx="2">
                  <c:v>QLCS Notor T12</c:v>
                </c:pt>
                <c:pt idx="3">
                  <c:v>BowEcho</c:v>
                </c:pt>
                <c:pt idx="4">
                  <c:v>Linear</c:v>
                </c:pt>
              </c:strCache>
            </c:strRef>
          </c:cat>
          <c:val>
            <c:numRef>
              <c:f>('All LCL'!$F$11,'All LCL'!$J$11,'All LCL'!$K$11,'All LCL'!$M$11,'All LCL'!$N$11)</c:f>
              <c:numCache>
                <c:formatCode>General</c:formatCode>
                <c:ptCount val="5"/>
                <c:pt idx="0">
                  <c:v>186.91494999999992</c:v>
                </c:pt>
                <c:pt idx="1">
                  <c:v>83</c:v>
                </c:pt>
                <c:pt idx="2">
                  <c:v>161</c:v>
                </c:pt>
                <c:pt idx="3">
                  <c:v>232.29729999999995</c:v>
                </c:pt>
                <c:pt idx="4">
                  <c:v>202.54422500000004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A6C-42D0-95BD-5C266ECECA0B}"/>
            </c:ext>
          </c:extLst>
        </c:ser>
        <c:ser>
          <c:idx val="2"/>
          <c:order val="2"/>
          <c:spPr>
            <a:solidFill>
              <a:sysClr val="window" lastClr="FFFFFF">
                <a:lumMod val="75000"/>
              </a:sysClr>
            </a:solidFill>
            <a:ln>
              <a:solidFill>
                <a:sysClr val="windowText" lastClr="000000">
                  <a:shade val="95000"/>
                  <a:satMod val="105000"/>
                </a:sysClr>
              </a:solidFill>
            </a:ln>
          </c:spPr>
          <c:invertIfNegative val="0"/>
          <c:cat>
            <c:strRef>
              <c:f>('All LCL'!$F$1,'All LCL'!$J$1,'All LCL'!$K$1,'All LCL'!$M$1,'All LCL'!$N$1)</c:f>
              <c:strCache>
                <c:ptCount val="5"/>
                <c:pt idx="0">
                  <c:v>QLCS</c:v>
                </c:pt>
                <c:pt idx="1">
                  <c:v>QLCS Tor T12</c:v>
                </c:pt>
                <c:pt idx="2">
                  <c:v>QLCS Notor T12</c:v>
                </c:pt>
                <c:pt idx="3">
                  <c:v>BowEcho</c:v>
                </c:pt>
                <c:pt idx="4">
                  <c:v>Linear</c:v>
                </c:pt>
              </c:strCache>
            </c:strRef>
          </c:cat>
          <c:val>
            <c:numRef>
              <c:f>('All LCL'!$F$12,'All LCL'!$J$12,'All LCL'!$K$12,'All LCL'!$M$12,'All LCL'!$N$12)</c:f>
              <c:numCache>
                <c:formatCode>General</c:formatCode>
                <c:ptCount val="5"/>
                <c:pt idx="0">
                  <c:v>131.47995000000003</c:v>
                </c:pt>
                <c:pt idx="1">
                  <c:v>209</c:v>
                </c:pt>
                <c:pt idx="2">
                  <c:v>280</c:v>
                </c:pt>
                <c:pt idx="3">
                  <c:v>150.63240000000008</c:v>
                </c:pt>
                <c:pt idx="4">
                  <c:v>135.35327499999994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A6C-42D0-95BD-5C266ECECA0B}"/>
            </c:ext>
          </c:extLst>
        </c:ser>
        <c:ser>
          <c:idx val="3"/>
          <c:order val="3"/>
          <c:spPr>
            <a:solidFill>
              <a:sysClr val="window" lastClr="FFFFFF">
                <a:lumMod val="75000"/>
              </a:sysClr>
            </a:solidFill>
            <a:ln>
              <a:solidFill>
                <a:sysClr val="windowText" lastClr="000000">
                  <a:shade val="95000"/>
                  <a:satMod val="105000"/>
                </a:sysClr>
              </a:solidFill>
            </a:ln>
          </c:spPr>
          <c:invertIfNegative val="0"/>
          <c:errBars>
            <c:errBarType val="plus"/>
            <c:errValType val="cust"/>
            <c:noEndCap val="0"/>
            <c:plus>
              <c:numRef>
                <c:f>('All LCL'!$F$14,'All LCL'!$J$14,'All LCL'!$K$14,'All LCL'!$M$14,'All LCL'!$N$14)</c:f>
                <c:numCache>
                  <c:formatCode>General</c:formatCode>
                  <c:ptCount val="5"/>
                  <c:pt idx="0">
                    <c:v>650.85157500000014</c:v>
                  </c:pt>
                  <c:pt idx="1">
                    <c:v>319</c:v>
                  </c:pt>
                  <c:pt idx="2">
                    <c:v>392</c:v>
                  </c:pt>
                  <c:pt idx="3">
                    <c:v>336.90480000000002</c:v>
                  </c:pt>
                  <c:pt idx="4">
                    <c:v>658.22234000000003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('All LCL'!$F$1,'All LCL'!$J$1,'All LCL'!$K$1,'All LCL'!$M$1,'All LCL'!$N$1)</c:f>
              <c:strCache>
                <c:ptCount val="5"/>
                <c:pt idx="0">
                  <c:v>QLCS</c:v>
                </c:pt>
                <c:pt idx="1">
                  <c:v>QLCS Tor T12</c:v>
                </c:pt>
                <c:pt idx="2">
                  <c:v>QLCS Notor T12</c:v>
                </c:pt>
                <c:pt idx="3">
                  <c:v>BowEcho</c:v>
                </c:pt>
                <c:pt idx="4">
                  <c:v>Linear</c:v>
                </c:pt>
              </c:strCache>
            </c:strRef>
          </c:cat>
          <c:val>
            <c:numRef>
              <c:f>('All LCL'!$F$13,'All LCL'!$J$13,'All LCL'!$K$13,'All LCL'!$M$13,'All LCL'!$N$13)</c:f>
              <c:numCache>
                <c:formatCode>General</c:formatCode>
                <c:ptCount val="5"/>
                <c:pt idx="0">
                  <c:v>218.39702499999999</c:v>
                </c:pt>
                <c:pt idx="1">
                  <c:v>286</c:v>
                </c:pt>
                <c:pt idx="2">
                  <c:v>318</c:v>
                </c:pt>
                <c:pt idx="3">
                  <c:v>98.775700000000029</c:v>
                </c:pt>
                <c:pt idx="4">
                  <c:v>240.82979999999998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A6C-42D0-95BD-5C266ECECA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48877312"/>
        <c:axId val="448878848"/>
      </c:barChart>
      <c:catAx>
        <c:axId val="4488773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48878848"/>
        <c:crosses val="autoZero"/>
        <c:auto val="1"/>
        <c:lblAlgn val="ctr"/>
        <c:lblOffset val="100"/>
        <c:noMultiLvlLbl val="0"/>
      </c:catAx>
      <c:valAx>
        <c:axId val="448878848"/>
        <c:scaling>
          <c:orientation val="minMax"/>
          <c:max val="2000"/>
          <c:min val="0"/>
        </c:scaling>
        <c:delete val="0"/>
        <c:axPos val="l"/>
        <c:majorGridlines/>
        <c:title>
          <c:tx>
            <c:rich>
              <a:bodyPr anchor="t" anchorCtr="0"/>
              <a:lstStyle/>
              <a:p>
                <a:pPr>
                  <a:defRPr/>
                </a:pPr>
                <a:r>
                  <a:rPr lang="en-US" sz="1600"/>
                  <a:t>Meters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48877312"/>
        <c:crosses val="autoZero"/>
        <c:crossBetween val="between"/>
        <c:majorUnit val="250"/>
      </c:valAx>
    </c:plotArea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ESRH of</a:t>
            </a:r>
            <a:r>
              <a:rPr lang="en-US" baseline="0"/>
              <a:t> Unwarned Linear Events vs T12</a:t>
            </a:r>
            <a:endParaRPr lang="en-US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7.4041265675123938E-2"/>
          <c:y val="0.13568596894138232"/>
          <c:w val="0.90281058617672783"/>
          <c:h val="0.76691245625546822"/>
        </c:manualLayout>
      </c:layout>
      <c:barChart>
        <c:barDir val="col"/>
        <c:grouping val="stacked"/>
        <c:varyColors val="0"/>
        <c:ser>
          <c:idx val="1"/>
          <c:order val="0"/>
          <c:spPr>
            <a:noFill/>
          </c:spPr>
          <c:invertIfNegative val="0"/>
          <c:cat>
            <c:strRef>
              <c:f>('All ESRH'!$G$1,'All ESRH'!$H$1,'All ESRH'!$I$1,'All ESRH'!$M$1,'All ESRH'!$N$1)</c:f>
              <c:strCache>
                <c:ptCount val="5"/>
                <c:pt idx="0">
                  <c:v>QLCS</c:v>
                </c:pt>
                <c:pt idx="1">
                  <c:v>BowEcho</c:v>
                </c:pt>
                <c:pt idx="2">
                  <c:v>Linear</c:v>
                </c:pt>
                <c:pt idx="3">
                  <c:v>QLCS Tor T12</c:v>
                </c:pt>
                <c:pt idx="4">
                  <c:v>QLCS Notor T12</c:v>
                </c:pt>
              </c:strCache>
            </c:strRef>
          </c:cat>
          <c:val>
            <c:numRef>
              <c:f>('All ESRH'!$G$10,'All ESRH'!$H$10,'All ESRH'!$I$10,'All ESRH'!$M$10,'All ESRH'!$N$10)</c:f>
              <c:numCache>
                <c:formatCode>General</c:formatCode>
                <c:ptCount val="5"/>
                <c:pt idx="0">
                  <c:v>22.832850000000001</c:v>
                </c:pt>
                <c:pt idx="1">
                  <c:v>88.817499999999995</c:v>
                </c:pt>
                <c:pt idx="2">
                  <c:v>63.001899999999999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CA-4A8F-B6BC-EC1FD60A44EF}"/>
            </c:ext>
          </c:extLst>
        </c:ser>
        <c:ser>
          <c:idx val="0"/>
          <c:order val="1"/>
          <c:spPr>
            <a:noFill/>
          </c:spPr>
          <c:invertIfNegative val="0"/>
          <c:errBars>
            <c:errBarType val="minus"/>
            <c:errValType val="cust"/>
            <c:noEndCap val="0"/>
            <c:plus>
              <c:numLit>
                <c:formatCode>General</c:formatCode>
                <c:ptCount val="1"/>
                <c:pt idx="0">
                  <c:v>1</c:v>
                </c:pt>
              </c:numLit>
            </c:plus>
            <c:minus>
              <c:numRef>
                <c:f>('All ESRH'!$G$11,'All ESRH'!$H$11,'All ESRH'!$I$11,'All ESRH'!$M$11,'All ESRH'!$N$11)</c:f>
                <c:numCache>
                  <c:formatCode>General</c:formatCode>
                  <c:ptCount val="5"/>
                  <c:pt idx="0">
                    <c:v>87.524499999999989</c:v>
                  </c:pt>
                  <c:pt idx="1">
                    <c:v>194.43707499999999</c:v>
                  </c:pt>
                  <c:pt idx="2">
                    <c:v>170.6061</c:v>
                  </c:pt>
                  <c:pt idx="3">
                    <c:v>64</c:v>
                  </c:pt>
                  <c:pt idx="4">
                    <c:v>20</c:v>
                  </c:pt>
                </c:numCache>
              </c:numRef>
            </c:minus>
          </c:errBars>
          <c:cat>
            <c:strRef>
              <c:f>('All ESRH'!$G$1,'All ESRH'!$H$1,'All ESRH'!$I$1,'All ESRH'!$M$1,'All ESRH'!$N$1)</c:f>
              <c:strCache>
                <c:ptCount val="5"/>
                <c:pt idx="0">
                  <c:v>QLCS</c:v>
                </c:pt>
                <c:pt idx="1">
                  <c:v>BowEcho</c:v>
                </c:pt>
                <c:pt idx="2">
                  <c:v>Linear</c:v>
                </c:pt>
                <c:pt idx="3">
                  <c:v>QLCS Tor T12</c:v>
                </c:pt>
                <c:pt idx="4">
                  <c:v>QLCS Notor T12</c:v>
                </c:pt>
              </c:strCache>
            </c:strRef>
          </c:cat>
          <c:val>
            <c:numRef>
              <c:f>('All ESRH'!$G$11,'All ESRH'!$H$11,'All ESRH'!$I$11,'All ESRH'!$M$11,'All ESRH'!$N$11)</c:f>
              <c:numCache>
                <c:formatCode>General</c:formatCode>
                <c:ptCount val="5"/>
                <c:pt idx="0">
                  <c:v>87.524499999999989</c:v>
                </c:pt>
                <c:pt idx="1">
                  <c:v>194.43707499999999</c:v>
                </c:pt>
                <c:pt idx="2">
                  <c:v>170.6061</c:v>
                </c:pt>
                <c:pt idx="3">
                  <c:v>64</c:v>
                </c:pt>
                <c:pt idx="4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6CA-4A8F-B6BC-EC1FD60A44EF}"/>
            </c:ext>
          </c:extLst>
        </c:ser>
        <c:ser>
          <c:idx val="2"/>
          <c:order val="2"/>
          <c:spPr>
            <a:solidFill>
              <a:sysClr val="window" lastClr="FFFFFF">
                <a:lumMod val="75000"/>
              </a:sysClr>
            </a:solidFill>
            <a:ln>
              <a:solidFill>
                <a:sysClr val="windowText" lastClr="000000">
                  <a:shade val="95000"/>
                  <a:satMod val="105000"/>
                </a:sysClr>
              </a:solidFill>
            </a:ln>
          </c:spPr>
          <c:invertIfNegative val="0"/>
          <c:cat>
            <c:strRef>
              <c:f>('All ESRH'!$G$1,'All ESRH'!$H$1,'All ESRH'!$I$1,'All ESRH'!$M$1,'All ESRH'!$N$1)</c:f>
              <c:strCache>
                <c:ptCount val="5"/>
                <c:pt idx="0">
                  <c:v>QLCS</c:v>
                </c:pt>
                <c:pt idx="1">
                  <c:v>BowEcho</c:v>
                </c:pt>
                <c:pt idx="2">
                  <c:v>Linear</c:v>
                </c:pt>
                <c:pt idx="3">
                  <c:v>QLCS Tor T12</c:v>
                </c:pt>
                <c:pt idx="4">
                  <c:v>QLCS Notor T12</c:v>
                </c:pt>
              </c:strCache>
            </c:strRef>
          </c:cat>
          <c:val>
            <c:numRef>
              <c:f>('All ESRH'!$G$12,'All ESRH'!$H$12,'All ESRH'!$I$12,'All ESRH'!$M$12,'All ESRH'!$N$12)</c:f>
              <c:numCache>
                <c:formatCode>General</c:formatCode>
                <c:ptCount val="5"/>
                <c:pt idx="0">
                  <c:v>107.85105000000001</c:v>
                </c:pt>
                <c:pt idx="1">
                  <c:v>78.157224999999983</c:v>
                </c:pt>
                <c:pt idx="2">
                  <c:v>99.221900000000005</c:v>
                </c:pt>
                <c:pt idx="3">
                  <c:v>117</c:v>
                </c:pt>
                <c:pt idx="4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6CA-4A8F-B6BC-EC1FD60A44EF}"/>
            </c:ext>
          </c:extLst>
        </c:ser>
        <c:ser>
          <c:idx val="3"/>
          <c:order val="3"/>
          <c:spPr>
            <a:solidFill>
              <a:sysClr val="window" lastClr="FFFFFF">
                <a:lumMod val="75000"/>
              </a:sysClr>
            </a:solidFill>
            <a:ln>
              <a:solidFill>
                <a:sysClr val="windowText" lastClr="000000">
                  <a:shade val="95000"/>
                  <a:satMod val="105000"/>
                </a:sysClr>
              </a:solidFill>
            </a:ln>
          </c:spPr>
          <c:invertIfNegative val="0"/>
          <c:errBars>
            <c:errBarType val="plus"/>
            <c:errValType val="cust"/>
            <c:noEndCap val="0"/>
            <c:plus>
              <c:numRef>
                <c:f>('All ESRH'!$G$14,'All ESRH'!$H$14,'All ESRH'!$I$14,'All ESRH'!$M$14,'All ESRH'!$N$14)</c:f>
                <c:numCache>
                  <c:formatCode>General</c:formatCode>
                  <c:ptCount val="5"/>
                  <c:pt idx="0">
                    <c:v>294.00450000000001</c:v>
                  </c:pt>
                  <c:pt idx="1">
                    <c:v>109.401025</c:v>
                  </c:pt>
                  <c:pt idx="2">
                    <c:v>248.31720000000001</c:v>
                  </c:pt>
                  <c:pt idx="3">
                    <c:v>198</c:v>
                  </c:pt>
                  <c:pt idx="4">
                    <c:v>121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('All ESRH'!$G$1,'All ESRH'!$H$1,'All ESRH'!$I$1,'All ESRH'!$M$1,'All ESRH'!$N$1)</c:f>
              <c:strCache>
                <c:ptCount val="5"/>
                <c:pt idx="0">
                  <c:v>QLCS</c:v>
                </c:pt>
                <c:pt idx="1">
                  <c:v>BowEcho</c:v>
                </c:pt>
                <c:pt idx="2">
                  <c:v>Linear</c:v>
                </c:pt>
                <c:pt idx="3">
                  <c:v>QLCS Tor T12</c:v>
                </c:pt>
                <c:pt idx="4">
                  <c:v>QLCS Notor T12</c:v>
                </c:pt>
              </c:strCache>
            </c:strRef>
          </c:cat>
          <c:val>
            <c:numRef>
              <c:f>('All ESRH'!$G$13,'All ESRH'!$H$13,'All ESRH'!$I$13,'All ESRH'!$M$13,'All ESRH'!$N$13)</c:f>
              <c:numCache>
                <c:formatCode>General</c:formatCode>
                <c:ptCount val="5"/>
                <c:pt idx="0">
                  <c:v>141.69460000000001</c:v>
                </c:pt>
                <c:pt idx="1">
                  <c:v>112.86187500000005</c:v>
                </c:pt>
                <c:pt idx="2">
                  <c:v>72.760400000000004</c:v>
                </c:pt>
                <c:pt idx="3">
                  <c:v>184</c:v>
                </c:pt>
                <c:pt idx="4">
                  <c:v>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6CA-4A8F-B6BC-EC1FD60A44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48877312"/>
        <c:axId val="448878848"/>
      </c:barChart>
      <c:catAx>
        <c:axId val="4488773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48878848"/>
        <c:crosses val="autoZero"/>
        <c:auto val="1"/>
        <c:lblAlgn val="ctr"/>
        <c:lblOffset val="100"/>
        <c:noMultiLvlLbl val="0"/>
      </c:catAx>
      <c:valAx>
        <c:axId val="448878848"/>
        <c:scaling>
          <c:orientation val="minMax"/>
          <c:max val="800"/>
          <c:min val="0"/>
        </c:scaling>
        <c:delete val="0"/>
        <c:axPos val="l"/>
        <c:majorGridlines/>
        <c:title>
          <c:tx>
            <c:rich>
              <a:bodyPr anchor="t" anchorCtr="0"/>
              <a:lstStyle/>
              <a:p>
                <a:pPr>
                  <a:defRPr/>
                </a:pPr>
                <a:r>
                  <a:rPr lang="en-US" sz="1600"/>
                  <a:t>m</a:t>
                </a:r>
                <a:r>
                  <a:rPr lang="en-US" sz="1600" baseline="30000"/>
                  <a:t>2</a:t>
                </a:r>
                <a:r>
                  <a:rPr lang="en-US" sz="1600"/>
                  <a:t>/s</a:t>
                </a:r>
                <a:r>
                  <a:rPr lang="en-US" sz="1600" baseline="30000"/>
                  <a:t>2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4887731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0-1</a:t>
            </a:r>
            <a:r>
              <a:rPr lang="en-US" baseline="0"/>
              <a:t> km Bulk Shear</a:t>
            </a:r>
            <a:r>
              <a:rPr lang="en-US"/>
              <a:t> of</a:t>
            </a:r>
            <a:r>
              <a:rPr lang="en-US" baseline="0"/>
              <a:t> Unwarned Linear Events vs T12</a:t>
            </a:r>
            <a:endParaRPr lang="en-US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7.4041265675123938E-2"/>
          <c:y val="0.13568596894138232"/>
          <c:w val="0.90281058617672783"/>
          <c:h val="0.76691245625546822"/>
        </c:manualLayout>
      </c:layout>
      <c:barChart>
        <c:barDir val="col"/>
        <c:grouping val="stacked"/>
        <c:varyColors val="0"/>
        <c:ser>
          <c:idx val="1"/>
          <c:order val="0"/>
          <c:spPr>
            <a:noFill/>
          </c:spPr>
          <c:invertIfNegative val="0"/>
          <c:cat>
            <c:strRef>
              <c:f>('All 1km Shear'!$F$1,'All 1km Shear'!$M$1,'All 1km Shear'!$N$1,'All 1km Shear'!$J$1,'All 1km Shear'!$K$1)</c:f>
              <c:strCache>
                <c:ptCount val="5"/>
                <c:pt idx="0">
                  <c:v>QLCS</c:v>
                </c:pt>
                <c:pt idx="1">
                  <c:v>BowEcho</c:v>
                </c:pt>
                <c:pt idx="2">
                  <c:v>Linear</c:v>
                </c:pt>
                <c:pt idx="3">
                  <c:v>QLCS Tor T12</c:v>
                </c:pt>
                <c:pt idx="4">
                  <c:v>QLCS Notor T12</c:v>
                </c:pt>
              </c:strCache>
            </c:strRef>
          </c:cat>
          <c:val>
            <c:numRef>
              <c:f>('All 1km Shear'!$F$10,'All 1km Shear'!$M$10,'All 1km Shear'!$N$10,'All 1km Shear'!$J$10,'All 1km Shear'!$K$10)</c:f>
              <c:numCache>
                <c:formatCode>General</c:formatCode>
                <c:ptCount val="5"/>
                <c:pt idx="0">
                  <c:v>16.335979999999999</c:v>
                </c:pt>
                <c:pt idx="1">
                  <c:v>11.40878</c:v>
                </c:pt>
                <c:pt idx="2">
                  <c:v>17.77833</c:v>
                </c:pt>
                <c:pt idx="3">
                  <c:v>11</c:v>
                </c:pt>
                <c:pt idx="4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87-4C3D-A89B-A9EBC0108168}"/>
            </c:ext>
          </c:extLst>
        </c:ser>
        <c:ser>
          <c:idx val="0"/>
          <c:order val="1"/>
          <c:spPr>
            <a:noFill/>
          </c:spPr>
          <c:invertIfNegative val="0"/>
          <c:errBars>
            <c:errBarType val="minus"/>
            <c:errValType val="cust"/>
            <c:noEndCap val="0"/>
            <c:plus>
              <c:numLit>
                <c:formatCode>General</c:formatCode>
                <c:ptCount val="1"/>
                <c:pt idx="0">
                  <c:v>1</c:v>
                </c:pt>
              </c:numLit>
            </c:plus>
            <c:minus>
              <c:numRef>
                <c:f>('All 1km Shear'!$F$11,'All 1km Shear'!$M$11,'All 1km Shear'!$N$11,'All 1km Shear'!$J$11,'All 1km Shear'!$K$11)</c:f>
                <c:numCache>
                  <c:formatCode>General</c:formatCode>
                  <c:ptCount val="5"/>
                  <c:pt idx="0">
                    <c:v>10.5805425</c:v>
                  </c:pt>
                  <c:pt idx="1">
                    <c:v>17.935639999999999</c:v>
                  </c:pt>
                  <c:pt idx="2">
                    <c:v>11.674387499999998</c:v>
                  </c:pt>
                  <c:pt idx="3">
                    <c:v>7</c:v>
                  </c:pt>
                  <c:pt idx="4">
                    <c:v>5</c:v>
                  </c:pt>
                </c:numCache>
              </c:numRef>
            </c:minus>
          </c:errBars>
          <c:cat>
            <c:strRef>
              <c:f>('All 1km Shear'!$F$1,'All 1km Shear'!$M$1,'All 1km Shear'!$N$1,'All 1km Shear'!$J$1,'All 1km Shear'!$K$1)</c:f>
              <c:strCache>
                <c:ptCount val="5"/>
                <c:pt idx="0">
                  <c:v>QLCS</c:v>
                </c:pt>
                <c:pt idx="1">
                  <c:v>BowEcho</c:v>
                </c:pt>
                <c:pt idx="2">
                  <c:v>Linear</c:v>
                </c:pt>
                <c:pt idx="3">
                  <c:v>QLCS Tor T12</c:v>
                </c:pt>
                <c:pt idx="4">
                  <c:v>QLCS Notor T12</c:v>
                </c:pt>
              </c:strCache>
            </c:strRef>
          </c:cat>
          <c:val>
            <c:numRef>
              <c:f>('All 1km Shear'!$F$11,'All 1km Shear'!$M$11,'All 1km Shear'!$N$11,'All 1km Shear'!$J$11,'All 1km Shear'!$K$11)</c:f>
              <c:numCache>
                <c:formatCode>General</c:formatCode>
                <c:ptCount val="5"/>
                <c:pt idx="0">
                  <c:v>10.5805425</c:v>
                </c:pt>
                <c:pt idx="1">
                  <c:v>17.935639999999999</c:v>
                </c:pt>
                <c:pt idx="2">
                  <c:v>11.674387499999998</c:v>
                </c:pt>
                <c:pt idx="3">
                  <c:v>7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87-4C3D-A89B-A9EBC0108168}"/>
            </c:ext>
          </c:extLst>
        </c:ser>
        <c:ser>
          <c:idx val="2"/>
          <c:order val="2"/>
          <c:spPr>
            <a:solidFill>
              <a:sysClr val="window" lastClr="FFFFFF">
                <a:lumMod val="75000"/>
              </a:sysClr>
            </a:solidFill>
            <a:ln>
              <a:solidFill>
                <a:sysClr val="windowText" lastClr="000000">
                  <a:shade val="95000"/>
                  <a:satMod val="105000"/>
                </a:sysClr>
              </a:solidFill>
            </a:ln>
          </c:spPr>
          <c:invertIfNegative val="0"/>
          <c:cat>
            <c:strRef>
              <c:f>('All 1km Shear'!$F$1,'All 1km Shear'!$M$1,'All 1km Shear'!$N$1,'All 1km Shear'!$J$1,'All 1km Shear'!$K$1)</c:f>
              <c:strCache>
                <c:ptCount val="5"/>
                <c:pt idx="0">
                  <c:v>QLCS</c:v>
                </c:pt>
                <c:pt idx="1">
                  <c:v>BowEcho</c:v>
                </c:pt>
                <c:pt idx="2">
                  <c:v>Linear</c:v>
                </c:pt>
                <c:pt idx="3">
                  <c:v>QLCS Tor T12</c:v>
                </c:pt>
                <c:pt idx="4">
                  <c:v>QLCS Notor T12</c:v>
                </c:pt>
              </c:strCache>
            </c:strRef>
          </c:cat>
          <c:val>
            <c:numRef>
              <c:f>('All 1km Shear'!$F$12,'All 1km Shear'!$M$12,'All 1km Shear'!$N$12,'All 1km Shear'!$J$12,'All 1km Shear'!$K$12)</c:f>
              <c:numCache>
                <c:formatCode>General</c:formatCode>
                <c:ptCount val="5"/>
                <c:pt idx="0">
                  <c:v>5.9751674999999977</c:v>
                </c:pt>
                <c:pt idx="1">
                  <c:v>1.761020000000002</c:v>
                </c:pt>
                <c:pt idx="2">
                  <c:v>3.6257725000000036</c:v>
                </c:pt>
                <c:pt idx="3">
                  <c:v>10</c:v>
                </c:pt>
                <c:pt idx="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187-4C3D-A89B-A9EBC0108168}"/>
            </c:ext>
          </c:extLst>
        </c:ser>
        <c:ser>
          <c:idx val="3"/>
          <c:order val="3"/>
          <c:spPr>
            <a:solidFill>
              <a:sysClr val="window" lastClr="FFFFFF">
                <a:lumMod val="75000"/>
              </a:sysClr>
            </a:solidFill>
            <a:ln>
              <a:solidFill>
                <a:sysClr val="windowText" lastClr="000000">
                  <a:shade val="95000"/>
                  <a:satMod val="105000"/>
                </a:sysClr>
              </a:solidFill>
            </a:ln>
          </c:spPr>
          <c:invertIfNegative val="0"/>
          <c:errBars>
            <c:errBarType val="plus"/>
            <c:errValType val="cust"/>
            <c:noEndCap val="0"/>
            <c:plus>
              <c:numRef>
                <c:f>('All 1km Shear'!$F$14,'All 1km Shear'!$M$14,'All 1km Shear'!$N$14,'All 1km Shear'!$J$14,'All 1km Shear'!$K$14)</c:f>
                <c:numCache>
                  <c:formatCode>General</c:formatCode>
                  <c:ptCount val="5"/>
                  <c:pt idx="0">
                    <c:v>19.460902499999996</c:v>
                  </c:pt>
                  <c:pt idx="1">
                    <c:v>6.6047750000000036</c:v>
                  </c:pt>
                  <c:pt idx="2">
                    <c:v>17.215690000000002</c:v>
                  </c:pt>
                  <c:pt idx="3">
                    <c:v>8</c:v>
                  </c:pt>
                  <c:pt idx="4">
                    <c:v>11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('All 1km Shear'!$F$1,'All 1km Shear'!$M$1,'All 1km Shear'!$N$1,'All 1km Shear'!$J$1,'All 1km Shear'!$K$1)</c:f>
              <c:strCache>
                <c:ptCount val="5"/>
                <c:pt idx="0">
                  <c:v>QLCS</c:v>
                </c:pt>
                <c:pt idx="1">
                  <c:v>BowEcho</c:v>
                </c:pt>
                <c:pt idx="2">
                  <c:v>Linear</c:v>
                </c:pt>
                <c:pt idx="3">
                  <c:v>QLCS Tor T12</c:v>
                </c:pt>
                <c:pt idx="4">
                  <c:v>QLCS Notor T12</c:v>
                </c:pt>
              </c:strCache>
            </c:strRef>
          </c:cat>
          <c:val>
            <c:numRef>
              <c:f>('All 1km Shear'!$F$13,'All 1km Shear'!$M$13,'All 1km Shear'!$N$13,'All 1km Shear'!$J$13,'All 1km Shear'!$K$13)</c:f>
              <c:numCache>
                <c:formatCode>General</c:formatCode>
                <c:ptCount val="5"/>
                <c:pt idx="0">
                  <c:v>2.6825975000000071</c:v>
                </c:pt>
                <c:pt idx="1">
                  <c:v>5.2554949999999963</c:v>
                </c:pt>
                <c:pt idx="2">
                  <c:v>4.7410099999999957</c:v>
                </c:pt>
                <c:pt idx="3">
                  <c:v>13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187-4C3D-A89B-A9EBC01081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48877312"/>
        <c:axId val="448878848"/>
      </c:barChart>
      <c:catAx>
        <c:axId val="4488773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48878848"/>
        <c:crosses val="autoZero"/>
        <c:auto val="1"/>
        <c:lblAlgn val="ctr"/>
        <c:lblOffset val="100"/>
        <c:noMultiLvlLbl val="0"/>
      </c:catAx>
      <c:valAx>
        <c:axId val="448878848"/>
        <c:scaling>
          <c:orientation val="minMax"/>
          <c:max val="60"/>
          <c:min val="0"/>
        </c:scaling>
        <c:delete val="0"/>
        <c:axPos val="l"/>
        <c:majorGridlines/>
        <c:title>
          <c:tx>
            <c:rich>
              <a:bodyPr anchor="t" anchorCtr="0"/>
              <a:lstStyle/>
              <a:p>
                <a:pPr>
                  <a:defRPr/>
                </a:pPr>
                <a:r>
                  <a:rPr lang="en-US" sz="1600"/>
                  <a:t>m</a:t>
                </a:r>
                <a:r>
                  <a:rPr lang="en-US" sz="1600" baseline="30000"/>
                  <a:t>2</a:t>
                </a:r>
                <a:r>
                  <a:rPr lang="en-US" sz="1600"/>
                  <a:t>/s</a:t>
                </a:r>
                <a:r>
                  <a:rPr lang="en-US" sz="1600" baseline="30000"/>
                  <a:t>2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48877312"/>
        <c:crosses val="autoZero"/>
        <c:crossBetween val="between"/>
        <c:majorUnit val="5"/>
      </c:valAx>
    </c:plotArea>
    <c:plotVisOnly val="1"/>
    <c:dispBlanksAs val="gap"/>
    <c:showDLblsOverMax val="0"/>
  </c:chart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3200" dirty="0"/>
              <a:t>Effective SRH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7.4041265675123938E-2"/>
          <c:y val="0.13568596894138232"/>
          <c:w val="0.90281058617672783"/>
          <c:h val="0.76691245625546822"/>
        </c:manualLayout>
      </c:layout>
      <c:barChart>
        <c:barDir val="col"/>
        <c:grouping val="stacked"/>
        <c:varyColors val="0"/>
        <c:ser>
          <c:idx val="1"/>
          <c:order val="0"/>
          <c:spPr>
            <a:noFill/>
          </c:spPr>
          <c:invertIfNegative val="0"/>
          <c:cat>
            <c:strRef>
              <c:f>('All ESRH'!$E$1,'All ESRH'!$I$1,'All ESRH'!$J$1)</c:f>
              <c:strCache>
                <c:ptCount val="3"/>
                <c:pt idx="0">
                  <c:v>QLCS Unwarned</c:v>
                </c:pt>
                <c:pt idx="1">
                  <c:v>QLCS Tor T12</c:v>
                </c:pt>
                <c:pt idx="2">
                  <c:v>QLCS Notor T12</c:v>
                </c:pt>
              </c:strCache>
            </c:strRef>
          </c:cat>
          <c:val>
            <c:numRef>
              <c:f>('All ESRH'!$E$10,'All ESRH'!$I$10,'All ESRH'!$J$10)</c:f>
              <c:numCache>
                <c:formatCode>General</c:formatCode>
                <c:ptCount val="3"/>
                <c:pt idx="0">
                  <c:v>22.832850000000001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31-4E4B-9E95-0173A0B58718}"/>
            </c:ext>
          </c:extLst>
        </c:ser>
        <c:ser>
          <c:idx val="0"/>
          <c:order val="1"/>
          <c:spPr>
            <a:noFill/>
          </c:spPr>
          <c:invertIfNegative val="0"/>
          <c:errBars>
            <c:errBarType val="minus"/>
            <c:errValType val="cust"/>
            <c:noEndCap val="0"/>
            <c:plus>
              <c:numLit>
                <c:formatCode>General</c:formatCode>
                <c:ptCount val="1"/>
                <c:pt idx="0">
                  <c:v>1</c:v>
                </c:pt>
              </c:numLit>
            </c:plus>
            <c:minus>
              <c:numRef>
                <c:f>('All ESRH'!$D$11,'All ESRH'!$E$11,'All ESRH'!$G$11,'All ESRH'!$H$11,'All ESRH'!$I$11,'All ESRH'!$J$11)</c:f>
                <c:numCache>
                  <c:formatCode>General</c:formatCode>
                  <c:ptCount val="6"/>
                  <c:pt idx="0">
                    <c:v>109.73021</c:v>
                  </c:pt>
                  <c:pt idx="1">
                    <c:v>127.24044999999998</c:v>
                  </c:pt>
                  <c:pt idx="2">
                    <c:v>69</c:v>
                  </c:pt>
                  <c:pt idx="3">
                    <c:v>44</c:v>
                  </c:pt>
                  <c:pt idx="4">
                    <c:v>64</c:v>
                  </c:pt>
                  <c:pt idx="5">
                    <c:v>20</c:v>
                  </c:pt>
                </c:numCache>
              </c:numRef>
            </c:minus>
          </c:errBars>
          <c:cat>
            <c:strRef>
              <c:f>('All ESRH'!$E$1,'All ESRH'!$I$1,'All ESRH'!$J$1)</c:f>
              <c:strCache>
                <c:ptCount val="3"/>
                <c:pt idx="0">
                  <c:v>QLCS Unwarned</c:v>
                </c:pt>
                <c:pt idx="1">
                  <c:v>QLCS Tor T12</c:v>
                </c:pt>
                <c:pt idx="2">
                  <c:v>QLCS Notor T12</c:v>
                </c:pt>
              </c:strCache>
            </c:strRef>
          </c:cat>
          <c:val>
            <c:numRef>
              <c:f>('All ESRH'!$E$11,'All ESRH'!$I$11,'All ESRH'!$J$11)</c:f>
              <c:numCache>
                <c:formatCode>General</c:formatCode>
                <c:ptCount val="3"/>
                <c:pt idx="0">
                  <c:v>127.24044999999998</c:v>
                </c:pt>
                <c:pt idx="1">
                  <c:v>64</c:v>
                </c:pt>
                <c:pt idx="2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31-4E4B-9E95-0173A0B58718}"/>
            </c:ext>
          </c:extLst>
        </c:ser>
        <c:ser>
          <c:idx val="2"/>
          <c:order val="2"/>
          <c:spPr>
            <a:solidFill>
              <a:sysClr val="window" lastClr="FFFFFF">
                <a:lumMod val="75000"/>
              </a:sysClr>
            </a:solidFill>
            <a:ln>
              <a:solidFill>
                <a:sysClr val="windowText" lastClr="000000">
                  <a:shade val="95000"/>
                  <a:satMod val="105000"/>
                </a:sysClr>
              </a:solidFill>
            </a:ln>
          </c:spPr>
          <c:invertIfNegative val="0"/>
          <c:cat>
            <c:strRef>
              <c:f>('All ESRH'!$E$1,'All ESRH'!$I$1,'All ESRH'!$J$1)</c:f>
              <c:strCache>
                <c:ptCount val="3"/>
                <c:pt idx="0">
                  <c:v>QLCS Unwarned</c:v>
                </c:pt>
                <c:pt idx="1">
                  <c:v>QLCS Tor T12</c:v>
                </c:pt>
                <c:pt idx="2">
                  <c:v>QLCS Notor T12</c:v>
                </c:pt>
              </c:strCache>
            </c:strRef>
          </c:cat>
          <c:val>
            <c:numRef>
              <c:f>('All ESRH'!$E$12,'All ESRH'!$I$12,'All ESRH'!$J$12)</c:f>
              <c:numCache>
                <c:formatCode>General</c:formatCode>
                <c:ptCount val="3"/>
                <c:pt idx="0">
                  <c:v>132.46799999999999</c:v>
                </c:pt>
                <c:pt idx="1">
                  <c:v>117</c:v>
                </c:pt>
                <c:pt idx="2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B31-4E4B-9E95-0173A0B58718}"/>
            </c:ext>
          </c:extLst>
        </c:ser>
        <c:ser>
          <c:idx val="3"/>
          <c:order val="3"/>
          <c:spPr>
            <a:solidFill>
              <a:sysClr val="window" lastClr="FFFFFF">
                <a:lumMod val="75000"/>
              </a:sysClr>
            </a:solidFill>
            <a:ln>
              <a:solidFill>
                <a:sysClr val="windowText" lastClr="000000">
                  <a:shade val="95000"/>
                  <a:satMod val="105000"/>
                </a:sysClr>
              </a:solidFill>
            </a:ln>
          </c:spPr>
          <c:invertIfNegative val="0"/>
          <c:errBars>
            <c:errBarType val="plus"/>
            <c:errValType val="cust"/>
            <c:noEndCap val="0"/>
            <c:plus>
              <c:numRef>
                <c:f>('All ESRH'!$D$14,'All ESRH'!$E$14,'All ESRH'!$G$14,'All ESRH'!$H$14,'All ESRH'!$I$14,'All ESRH'!$J$14)</c:f>
                <c:numCache>
                  <c:formatCode>General</c:formatCode>
                  <c:ptCount val="6"/>
                  <c:pt idx="0">
                    <c:v>450.14923000000005</c:v>
                  </c:pt>
                  <c:pt idx="1">
                    <c:v>257.41340000000002</c:v>
                  </c:pt>
                  <c:pt idx="2">
                    <c:v>191</c:v>
                  </c:pt>
                  <c:pt idx="3">
                    <c:v>106</c:v>
                  </c:pt>
                  <c:pt idx="4">
                    <c:v>198</c:v>
                  </c:pt>
                  <c:pt idx="5">
                    <c:v>121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('All ESRH'!$E$1,'All ESRH'!$I$1,'All ESRH'!$J$1)</c:f>
              <c:strCache>
                <c:ptCount val="3"/>
                <c:pt idx="0">
                  <c:v>QLCS Unwarned</c:v>
                </c:pt>
                <c:pt idx="1">
                  <c:v>QLCS Tor T12</c:v>
                </c:pt>
                <c:pt idx="2">
                  <c:v>QLCS Notor T12</c:v>
                </c:pt>
              </c:strCache>
            </c:strRef>
          </c:cat>
          <c:val>
            <c:numRef>
              <c:f>('All ESRH'!$E$13,'All ESRH'!$I$13,'All ESRH'!$J$13)</c:f>
              <c:numCache>
                <c:formatCode>General</c:formatCode>
                <c:ptCount val="3"/>
                <c:pt idx="0">
                  <c:v>113.95280000000002</c:v>
                </c:pt>
                <c:pt idx="1">
                  <c:v>184</c:v>
                </c:pt>
                <c:pt idx="2">
                  <c:v>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B31-4E4B-9E95-0173A0B587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2634496"/>
        <c:axId val="132636032"/>
      </c:barChart>
      <c:catAx>
        <c:axId val="1326344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32636032"/>
        <c:crosses val="autoZero"/>
        <c:auto val="1"/>
        <c:lblAlgn val="ctr"/>
        <c:lblOffset val="100"/>
        <c:noMultiLvlLbl val="0"/>
      </c:catAx>
      <c:valAx>
        <c:axId val="132636032"/>
        <c:scaling>
          <c:orientation val="minMax"/>
          <c:max val="8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2634496"/>
        <c:crosses val="autoZero"/>
        <c:crossBetween val="between"/>
        <c:majorUnit val="50"/>
      </c:valAx>
    </c:plotArea>
    <c:plotVisOnly val="1"/>
    <c:dispBlanksAs val="gap"/>
    <c:showDLblsOverMax val="0"/>
  </c:chart>
  <c:externalData r:id="rId2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0.00586</cdr:x>
      <cdr:y>0.92022</cdr:y>
    </cdr:from>
    <cdr:to>
      <cdr:x>0.2401</cdr:x>
      <cdr:y>0.98884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0800" y="5791200"/>
          <a:ext cx="2032000" cy="4318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US" sz="2000" b="1" i="1" dirty="0"/>
            <a:t>(294 C</a:t>
          </a:r>
          <a:r>
            <a:rPr lang="en-US" sz="2000" b="1" i="1" baseline="0" dirty="0"/>
            <a:t>ases)</a:t>
          </a:r>
          <a:endParaRPr lang="en-US" sz="2400" b="1" i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44929-5C57-41E5-BFFE-554C4F1A42C2}" type="datetimeFigureOut">
              <a:rPr lang="en-US" smtClean="0"/>
              <a:pPr/>
              <a:t>3/8/2017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CD0366-9156-48BA-95E7-D725A5C5C1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082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11B203-2F5C-47B9-93D0-727409AF0F2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6532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D0366-9156-48BA-95E7-D725A5C5C1D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138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D0366-9156-48BA-95E7-D725A5C5C1D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715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D0366-9156-48BA-95E7-D725A5C5C1D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673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D0366-9156-48BA-95E7-D725A5C5C1D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443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D0366-9156-48BA-95E7-D725A5C5C1D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4877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D0366-9156-48BA-95E7-D725A5C5C1D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565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D0366-9156-48BA-95E7-D725A5C5C1D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9773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D0366-9156-48BA-95E7-D725A5C5C1D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2461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D0366-9156-48BA-95E7-D725A5C5C1D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6807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D0366-9156-48BA-95E7-D725A5C5C1D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466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D0366-9156-48BA-95E7-D725A5C5C1D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3767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D0366-9156-48BA-95E7-D725A5C5C1D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5694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D0366-9156-48BA-95E7-D725A5C5C1D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51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D0366-9156-48BA-95E7-D725A5C5C1D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5601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D0366-9156-48BA-95E7-D725A5C5C1D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5601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D0366-9156-48BA-95E7-D725A5C5C1D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5601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11B203-2F5C-47B9-93D0-727409AF0F23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4252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11B203-2F5C-47B9-93D0-727409AF0F23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0657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11B203-2F5C-47B9-93D0-727409AF0F23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9812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11B203-2F5C-47B9-93D0-727409AF0F23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1263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11B203-2F5C-47B9-93D0-727409AF0F23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301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D0366-9156-48BA-95E7-D725A5C5C1D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0707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11B203-2F5C-47B9-93D0-727409AF0F23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9041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11B203-2F5C-47B9-93D0-727409AF0F23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276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11B203-2F5C-47B9-93D0-727409AF0F23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2046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11B203-2F5C-47B9-93D0-727409AF0F23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5637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11B203-2F5C-47B9-93D0-727409AF0F23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7296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11B203-2F5C-47B9-93D0-727409AF0F23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9371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11B203-2F5C-47B9-93D0-727409AF0F23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8806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11B203-2F5C-47B9-93D0-727409AF0F23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1412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11B203-2F5C-47B9-93D0-727409AF0F23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3201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11B203-2F5C-47B9-93D0-727409AF0F23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612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D0366-9156-48BA-95E7-D725A5C5C1D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8499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11B203-2F5C-47B9-93D0-727409AF0F23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49294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11B203-2F5C-47B9-93D0-727409AF0F23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5419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11B203-2F5C-47B9-93D0-727409AF0F23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31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D0366-9156-48BA-95E7-D725A5C5C1D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028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D0366-9156-48BA-95E7-D725A5C5C1D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376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D0366-9156-48BA-95E7-D725A5C5C1D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164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D0366-9156-48BA-95E7-D725A5C5C1D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9044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D0366-9156-48BA-95E7-D725A5C5C1D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917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FE9F5-B9B8-409B-895E-665A23658E08}" type="datetimeFigureOut">
              <a:rPr lang="en-US" smtClean="0"/>
              <a:pPr/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01A65-8827-4DD1-97D9-054FF05D7A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94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FE9F5-B9B8-409B-895E-665A23658E08}" type="datetimeFigureOut">
              <a:rPr lang="en-US" smtClean="0"/>
              <a:pPr/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01A65-8827-4DD1-97D9-054FF05D7A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72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FE9F5-B9B8-409B-895E-665A23658E08}" type="datetimeFigureOut">
              <a:rPr lang="en-US" smtClean="0"/>
              <a:pPr/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01A65-8827-4DD1-97D9-054FF05D7A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95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FE9F5-B9B8-409B-895E-665A23658E08}" type="datetimeFigureOut">
              <a:rPr lang="en-US" smtClean="0"/>
              <a:pPr/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01A65-8827-4DD1-97D9-054FF05D7A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019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FE9F5-B9B8-409B-895E-665A23658E08}" type="datetimeFigureOut">
              <a:rPr lang="en-US" smtClean="0"/>
              <a:pPr/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01A65-8827-4DD1-97D9-054FF05D7A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576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FE9F5-B9B8-409B-895E-665A23658E08}" type="datetimeFigureOut">
              <a:rPr lang="en-US" smtClean="0"/>
              <a:pPr/>
              <a:t>3/8/2017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01A65-8827-4DD1-97D9-054FF05D7A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160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FE9F5-B9B8-409B-895E-665A23658E08}" type="datetimeFigureOut">
              <a:rPr lang="en-US" smtClean="0"/>
              <a:pPr/>
              <a:t>3/8/2017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01A65-8827-4DD1-97D9-054FF05D7A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480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FE9F5-B9B8-409B-895E-665A23658E08}" type="datetimeFigureOut">
              <a:rPr lang="en-US" smtClean="0"/>
              <a:pPr/>
              <a:t>3/8/2017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01A65-8827-4DD1-97D9-054FF05D7A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643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FE9F5-B9B8-409B-895E-665A23658E08}" type="datetimeFigureOut">
              <a:rPr lang="en-US" smtClean="0"/>
              <a:pPr/>
              <a:t>3/8/2017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01A65-8827-4DD1-97D9-054FF05D7A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007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FE9F5-B9B8-409B-895E-665A23658E08}" type="datetimeFigureOut">
              <a:rPr lang="en-US" smtClean="0"/>
              <a:pPr/>
              <a:t>3/8/2017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01A65-8827-4DD1-97D9-054FF05D7A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714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FE9F5-B9B8-409B-895E-665A23658E08}" type="datetimeFigureOut">
              <a:rPr lang="en-US" smtClean="0"/>
              <a:pPr/>
              <a:t>3/8/2017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01A65-8827-4DD1-97D9-054FF05D7A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79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8FE9F5-B9B8-409B-895E-665A23658E08}" type="datetimeFigureOut">
              <a:rPr lang="en-US" smtClean="0"/>
              <a:pPr/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201A65-8827-4DD1-97D9-054FF05D7A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660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0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1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0"/>
            <a:ext cx="8458200" cy="1470025"/>
          </a:xfrm>
          <a:noFill/>
          <a:ln>
            <a:noFill/>
          </a:ln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itchFamily="34" charset="0"/>
              </a:rPr>
              <a:t>Analysis of Unwarned Tornado Events  from</a:t>
            </a:r>
            <a:b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itchFamily="34" charset="0"/>
              </a:rPr>
            </a:b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itchFamily="34" charset="0"/>
              </a:rPr>
              <a:t> 2014-2015 Across the NWS Central Region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276600"/>
            <a:ext cx="7543800" cy="28194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3</a:t>
            </a:r>
            <a:r>
              <a:rPr lang="en-US" baseline="30000" dirty="0">
                <a:solidFill>
                  <a:schemeClr val="bg1"/>
                </a:solidFill>
              </a:rPr>
              <a:t>rd</a:t>
            </a:r>
            <a:r>
              <a:rPr lang="en-US" dirty="0">
                <a:solidFill>
                  <a:schemeClr val="bg1"/>
                </a:solidFill>
              </a:rPr>
              <a:t> Midwest Bow Echo Workshop, St. Louis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Rod Donavon, NOAA/NWS Des Moines, IA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Fred H. Glass,  NOAA/NWS St. Louis, MO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Jacob </a:t>
            </a:r>
            <a:r>
              <a:rPr lang="en-US" dirty="0" err="1">
                <a:solidFill>
                  <a:schemeClr val="bg1"/>
                </a:solidFill>
              </a:rPr>
              <a:t>Beitlich</a:t>
            </a:r>
            <a:r>
              <a:rPr lang="en-US" dirty="0">
                <a:solidFill>
                  <a:schemeClr val="bg1"/>
                </a:solidFill>
              </a:rPr>
              <a:t>, NOAA/NWS Chanhassen, MN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Craig </a:t>
            </a:r>
            <a:r>
              <a:rPr lang="en-US" dirty="0" err="1">
                <a:solidFill>
                  <a:schemeClr val="bg1"/>
                </a:solidFill>
              </a:rPr>
              <a:t>Cogil</a:t>
            </a:r>
            <a:r>
              <a:rPr lang="en-US" dirty="0">
                <a:solidFill>
                  <a:schemeClr val="bg1"/>
                </a:solidFill>
              </a:rPr>
              <a:t>, NOAA/NWS Des Moines, IA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Kevin </a:t>
            </a:r>
            <a:r>
              <a:rPr lang="en-US" dirty="0" err="1">
                <a:solidFill>
                  <a:schemeClr val="bg1"/>
                </a:solidFill>
              </a:rPr>
              <a:t>Deitsch</a:t>
            </a:r>
            <a:r>
              <a:rPr lang="en-US" dirty="0">
                <a:solidFill>
                  <a:schemeClr val="bg1"/>
                </a:solidFill>
              </a:rPr>
              <a:t>, NOAA/NWS St. Louis, MO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Alexander Gibbs, NOAA/NWS Davenport, IA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Aaron Johnson, NOAA/NWS Dodge City, KS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Ray Wolf, NOAA/NWS Davenport, IA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Andrew R. Dean, NOAA/NWS/NCEP/Storm Prediction Center Norman, OK</a:t>
            </a:r>
          </a:p>
          <a:p>
            <a:pPr algn="l"/>
            <a:endParaRPr lang="en-US" dirty="0">
              <a:solidFill>
                <a:schemeClr val="bg1"/>
              </a:solidFill>
            </a:endParaRPr>
          </a:p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04800" y="6019800"/>
            <a:ext cx="8229600" cy="381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endParaRPr lang="en-US" altLang="en-US" sz="1400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en-US" sz="1400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4800" dirty="0">
                <a:solidFill>
                  <a:srgbClr val="0000FF"/>
                </a:solidFill>
              </a:rPr>
              <a:t>             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4800" dirty="0">
                <a:solidFill>
                  <a:srgbClr val="0000FF"/>
                </a:solidFill>
              </a:rPr>
              <a:t>                 </a:t>
            </a:r>
            <a:r>
              <a:rPr lang="en-US" altLang="en-US" sz="4800" dirty="0">
                <a:solidFill>
                  <a:schemeClr val="bg1"/>
                </a:solidFill>
              </a:rPr>
              <a:t>The views expressed are those of the author and do not necessarily represent those of the National Weather Service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1000" dirty="0">
              <a:solidFill>
                <a:srgbClr val="00FF00"/>
              </a:solidFill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6126480"/>
            <a:ext cx="640080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12480" y="6126480"/>
            <a:ext cx="640080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651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65000">
              <a:schemeClr val="tx2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Perpetua" panose="02020502060401020303" pitchFamily="18" charset="0"/>
              </a:rPr>
              <a:t>Radar Data Observations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81600"/>
          </a:xfrm>
        </p:spPr>
        <p:txBody>
          <a:bodyPr>
            <a:normAutofit fontScale="92500"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Bad data due to range folding – VCP212 Adaptive PRF an issue?</a:t>
            </a:r>
          </a:p>
          <a:p>
            <a:r>
              <a:rPr lang="en-US" sz="2400" dirty="0">
                <a:solidFill>
                  <a:schemeClr val="bg1"/>
                </a:solidFill>
              </a:rPr>
              <a:t>Big change from TOP data and TDS for awhile, great example for using multiple radars</a:t>
            </a:r>
          </a:p>
          <a:p>
            <a:r>
              <a:rPr lang="en-US" sz="2400" dirty="0" err="1">
                <a:solidFill>
                  <a:schemeClr val="bg1"/>
                </a:solidFill>
              </a:rPr>
              <a:t>Landspout</a:t>
            </a:r>
            <a:r>
              <a:rPr lang="en-US" sz="2400" dirty="0">
                <a:solidFill>
                  <a:schemeClr val="bg1"/>
                </a:solidFill>
              </a:rPr>
              <a:t>, difficult to see anything</a:t>
            </a:r>
          </a:p>
          <a:p>
            <a:r>
              <a:rPr lang="en-US" sz="2400" dirty="0">
                <a:solidFill>
                  <a:schemeClr val="bg1"/>
                </a:solidFill>
              </a:rPr>
              <a:t>This was not a tornado, the damage was almost totally removed from the western part of the storm</a:t>
            </a:r>
          </a:p>
          <a:p>
            <a:r>
              <a:rPr lang="en-US" sz="2400" dirty="0">
                <a:solidFill>
                  <a:schemeClr val="bg1"/>
                </a:solidFill>
              </a:rPr>
              <a:t>Rotation looks a lot better at 0.9 and aloft before it shows up at 0.5, close proximity to the radar means that higher tilts should be used for warning decisions</a:t>
            </a:r>
          </a:p>
          <a:p>
            <a:r>
              <a:rPr lang="en-US" sz="2400" dirty="0" err="1">
                <a:solidFill>
                  <a:schemeClr val="bg1"/>
                </a:solidFill>
              </a:rPr>
              <a:t>Dealiasing</a:t>
            </a:r>
            <a:r>
              <a:rPr lang="en-US" sz="2400" dirty="0">
                <a:solidFill>
                  <a:schemeClr val="bg1"/>
                </a:solidFill>
              </a:rPr>
              <a:t> issues on scans previous to tornado</a:t>
            </a:r>
          </a:p>
          <a:p>
            <a:r>
              <a:rPr lang="en-US" sz="2400" dirty="0">
                <a:solidFill>
                  <a:schemeClr val="bg1"/>
                </a:solidFill>
              </a:rPr>
              <a:t>Very strong sig within 3.5 nm of the RDA. Once polygon issued, storm motion way off</a:t>
            </a:r>
          </a:p>
          <a:p>
            <a:r>
              <a:rPr lang="en-US" sz="2400" dirty="0">
                <a:solidFill>
                  <a:schemeClr val="bg1"/>
                </a:solidFill>
              </a:rPr>
              <a:t>Using VCP 121!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6126480"/>
            <a:ext cx="640080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12480" y="6126480"/>
            <a:ext cx="640080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0421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65000">
              <a:schemeClr val="tx2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1371600"/>
            <a:ext cx="8961120" cy="4929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  <a:latin typeface="Perpetua" panose="02020502060401020303" pitchFamily="18" charset="0"/>
              </a:rPr>
              <a:t>Unwarned Tornado Review - Findings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" y="1383268"/>
            <a:ext cx="52770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" y="5943600"/>
            <a:ext cx="55976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ZDR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55132" y="1371600"/>
            <a:ext cx="61266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SRM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36272" y="5943600"/>
            <a:ext cx="43152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CC</a:t>
            </a:r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6248400" y="4724400"/>
            <a:ext cx="685800" cy="685800"/>
          </a:xfrm>
          <a:prstGeom prst="ellipse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1828800" y="4724400"/>
            <a:ext cx="685800" cy="685800"/>
          </a:xfrm>
          <a:prstGeom prst="ellipse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1828800" y="2209800"/>
            <a:ext cx="685800" cy="685800"/>
          </a:xfrm>
          <a:prstGeom prst="ellipse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6248400" y="2209800"/>
            <a:ext cx="685800" cy="685800"/>
          </a:xfrm>
          <a:prstGeom prst="ellipse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228600" y="914400"/>
            <a:ext cx="86106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  <a:latin typeface="Perpetua" panose="02020502060401020303" pitchFamily="18" charset="0"/>
              </a:rPr>
              <a:t>Storm Structure from Home Radar:  Range 100 nm  Beam Height 12.4 </a:t>
            </a:r>
            <a:r>
              <a:rPr lang="en-US" sz="2000" b="1" dirty="0" err="1">
                <a:solidFill>
                  <a:schemeClr val="bg1"/>
                </a:solidFill>
                <a:latin typeface="Perpetua" panose="02020502060401020303" pitchFamily="18" charset="0"/>
              </a:rPr>
              <a:t>kft</a:t>
            </a:r>
            <a:endParaRPr lang="en-US" sz="2000" b="1" dirty="0">
              <a:solidFill>
                <a:schemeClr val="bg1"/>
              </a:solidFill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430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65000">
              <a:schemeClr val="tx2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1371600"/>
            <a:ext cx="8975408" cy="49377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  <a:latin typeface="Perpetua" panose="02020502060401020303" pitchFamily="18" charset="0"/>
              </a:rPr>
              <a:t>Unwarned Tornado Review - Findings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" y="1383268"/>
            <a:ext cx="52770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" y="5943600"/>
            <a:ext cx="55976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ZDR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55132" y="1371600"/>
            <a:ext cx="61266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SRM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36272" y="5943600"/>
            <a:ext cx="43152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CC</a:t>
            </a:r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6400800" y="4800600"/>
            <a:ext cx="685800" cy="685800"/>
          </a:xfrm>
          <a:prstGeom prst="ellipse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1981200" y="4800600"/>
            <a:ext cx="685800" cy="685800"/>
          </a:xfrm>
          <a:prstGeom prst="ellipse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1981200" y="2286000"/>
            <a:ext cx="685800" cy="685800"/>
          </a:xfrm>
          <a:prstGeom prst="ellipse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6400800" y="2286000"/>
            <a:ext cx="685800" cy="685800"/>
          </a:xfrm>
          <a:prstGeom prst="ellipse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228600" y="914400"/>
            <a:ext cx="86106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  <a:latin typeface="Perpetua" panose="02020502060401020303" pitchFamily="18" charset="0"/>
              </a:rPr>
              <a:t>Storm Structure from Other Radar:  Range 30 nm  Beam Height 2.2 </a:t>
            </a:r>
            <a:r>
              <a:rPr lang="en-US" sz="2000" b="1" dirty="0" err="1">
                <a:solidFill>
                  <a:schemeClr val="bg1"/>
                </a:solidFill>
                <a:latin typeface="Perpetua" panose="02020502060401020303" pitchFamily="18" charset="0"/>
              </a:rPr>
              <a:t>kft</a:t>
            </a:r>
            <a:endParaRPr lang="en-US" sz="2000" b="1" dirty="0">
              <a:solidFill>
                <a:schemeClr val="bg1"/>
              </a:solidFill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533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65000">
              <a:schemeClr val="tx2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1371600"/>
            <a:ext cx="8975407" cy="49377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  <a:latin typeface="Perpetua" panose="02020502060401020303" pitchFamily="18" charset="0"/>
              </a:rPr>
              <a:t>Unwarned Tornado Review - Findings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" y="1383268"/>
            <a:ext cx="52770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" y="5943600"/>
            <a:ext cx="55976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ZDR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55132" y="1371600"/>
            <a:ext cx="61266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SRM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36272" y="5943600"/>
            <a:ext cx="43152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CC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91439" y="990600"/>
            <a:ext cx="8975407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  <a:latin typeface="Perpetua" panose="02020502060401020303" pitchFamily="18" charset="0"/>
              </a:rPr>
              <a:t>Storm Structure Close to the RDA:  0.5</a:t>
            </a:r>
            <a:r>
              <a:rPr lang="en-US" sz="2000" b="1" baseline="30000" dirty="0">
                <a:solidFill>
                  <a:schemeClr val="bg1"/>
                </a:solidFill>
                <a:latin typeface="Perpetua" panose="02020502060401020303" pitchFamily="18" charset="0"/>
              </a:rPr>
              <a:t>o</a:t>
            </a:r>
            <a:r>
              <a:rPr lang="en-US" sz="2000" b="1" dirty="0">
                <a:solidFill>
                  <a:schemeClr val="bg1"/>
                </a:solidFill>
                <a:latin typeface="Perpetua" panose="02020502060401020303" pitchFamily="18" charset="0"/>
              </a:rPr>
              <a:t> Elevation 13 minutes Prior to Tornado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84152" y="6324600"/>
            <a:ext cx="4828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Perpetua" panose="02020502060401020303" pitchFamily="18" charset="0"/>
              </a:rPr>
              <a:t>Range 22 nm     Beam Height 1.5 </a:t>
            </a:r>
            <a:r>
              <a:rPr lang="en-US" sz="2400" b="1" dirty="0" err="1">
                <a:latin typeface="Perpetua" panose="02020502060401020303" pitchFamily="18" charset="0"/>
              </a:rPr>
              <a:t>kft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94997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65000">
              <a:schemeClr val="tx2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1371600"/>
            <a:ext cx="8975408" cy="49377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  <a:latin typeface="Perpetua" panose="02020502060401020303" pitchFamily="18" charset="0"/>
              </a:rPr>
              <a:t>Unwarned Tornado Review - Findings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" y="1383268"/>
            <a:ext cx="52770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" y="5943600"/>
            <a:ext cx="55976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ZDR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55132" y="1371600"/>
            <a:ext cx="61266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SRM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36272" y="5943600"/>
            <a:ext cx="43152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CC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91439" y="990600"/>
            <a:ext cx="8975407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  <a:latin typeface="Perpetua" panose="02020502060401020303" pitchFamily="18" charset="0"/>
              </a:rPr>
              <a:t>Storm Structure Close to the RDA:  0.9</a:t>
            </a:r>
            <a:r>
              <a:rPr lang="en-US" sz="2000" b="1" baseline="30000" dirty="0">
                <a:solidFill>
                  <a:schemeClr val="bg1"/>
                </a:solidFill>
                <a:latin typeface="Perpetua" panose="02020502060401020303" pitchFamily="18" charset="0"/>
              </a:rPr>
              <a:t>o</a:t>
            </a:r>
            <a:r>
              <a:rPr lang="en-US" sz="2000" b="1" dirty="0">
                <a:solidFill>
                  <a:schemeClr val="bg1"/>
                </a:solidFill>
                <a:latin typeface="Perpetua" panose="02020502060401020303" pitchFamily="18" charset="0"/>
              </a:rPr>
              <a:t> Elevation 12 minutes Prior to Tornado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84152" y="6324600"/>
            <a:ext cx="4828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Perpetua" panose="02020502060401020303" pitchFamily="18" charset="0"/>
              </a:rPr>
              <a:t>Range 22 nm     Beam Height 2.3 </a:t>
            </a:r>
            <a:r>
              <a:rPr lang="en-US" sz="2400" b="1" dirty="0" err="1">
                <a:latin typeface="Perpetua" panose="02020502060401020303" pitchFamily="18" charset="0"/>
              </a:rPr>
              <a:t>kft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31917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65000">
              <a:schemeClr val="tx2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1" y="1371600"/>
            <a:ext cx="8975408" cy="49377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  <a:latin typeface="Perpetua" panose="02020502060401020303" pitchFamily="18" charset="0"/>
              </a:rPr>
              <a:t>Unwarned Tornado Review - Findings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" y="1383268"/>
            <a:ext cx="52770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" y="5943600"/>
            <a:ext cx="55976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ZDR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55132" y="1371600"/>
            <a:ext cx="61266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SRM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36272" y="5943600"/>
            <a:ext cx="43152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CC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91439" y="990600"/>
            <a:ext cx="8975407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  <a:latin typeface="Perpetua" panose="02020502060401020303" pitchFamily="18" charset="0"/>
              </a:rPr>
              <a:t>Storm Structure Close to the RDA:  1.3</a:t>
            </a:r>
            <a:r>
              <a:rPr lang="en-US" sz="2000" b="1" baseline="30000" dirty="0">
                <a:solidFill>
                  <a:schemeClr val="bg1"/>
                </a:solidFill>
                <a:latin typeface="Perpetua" panose="02020502060401020303" pitchFamily="18" charset="0"/>
              </a:rPr>
              <a:t>o</a:t>
            </a:r>
            <a:r>
              <a:rPr lang="en-US" sz="2000" b="1" dirty="0">
                <a:solidFill>
                  <a:schemeClr val="bg1"/>
                </a:solidFill>
                <a:latin typeface="Perpetua" panose="02020502060401020303" pitchFamily="18" charset="0"/>
              </a:rPr>
              <a:t> Elevation 11 minutes Prior to Tornado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84152" y="6324600"/>
            <a:ext cx="4828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Perpetua" panose="02020502060401020303" pitchFamily="18" charset="0"/>
              </a:rPr>
              <a:t>Range 22 nm     Beam Height 3.3 </a:t>
            </a:r>
            <a:r>
              <a:rPr lang="en-US" sz="2400" b="1" dirty="0" err="1">
                <a:latin typeface="Perpetua" panose="02020502060401020303" pitchFamily="18" charset="0"/>
              </a:rPr>
              <a:t>kft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3260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65000">
              <a:schemeClr val="tx2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1371600"/>
            <a:ext cx="8975408" cy="49377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  <a:latin typeface="Perpetua" panose="02020502060401020303" pitchFamily="18" charset="0"/>
              </a:rPr>
              <a:t>Unwarned Tornado Review - Findings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" y="1383268"/>
            <a:ext cx="52770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" y="5943600"/>
            <a:ext cx="55976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ZDR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55132" y="1371600"/>
            <a:ext cx="61266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SRM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36272" y="5943600"/>
            <a:ext cx="43152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CC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91439" y="990600"/>
            <a:ext cx="8975407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  <a:latin typeface="Perpetua" panose="02020502060401020303" pitchFamily="18" charset="0"/>
              </a:rPr>
              <a:t>Storm Structure Close to the RDA:  1.8</a:t>
            </a:r>
            <a:r>
              <a:rPr lang="en-US" sz="2000" b="1" baseline="30000" dirty="0">
                <a:solidFill>
                  <a:schemeClr val="bg1"/>
                </a:solidFill>
                <a:latin typeface="Perpetua" panose="02020502060401020303" pitchFamily="18" charset="0"/>
              </a:rPr>
              <a:t>o</a:t>
            </a:r>
            <a:r>
              <a:rPr lang="en-US" sz="2000" b="1" dirty="0">
                <a:solidFill>
                  <a:schemeClr val="bg1"/>
                </a:solidFill>
                <a:latin typeface="Perpetua" panose="02020502060401020303" pitchFamily="18" charset="0"/>
              </a:rPr>
              <a:t> Elevation 11 minutes Prior to Tornado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13620" y="6324600"/>
            <a:ext cx="4969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Perpetua" panose="02020502060401020303" pitchFamily="18" charset="0"/>
              </a:rPr>
              <a:t>Range 22 nm     Beam Height 4.5 </a:t>
            </a:r>
            <a:r>
              <a:rPr lang="en-US" sz="2400" b="1" dirty="0" err="1">
                <a:latin typeface="Perpetua" panose="02020502060401020303" pitchFamily="18" charset="0"/>
              </a:rPr>
              <a:t>kft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5162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>
          <a:gsLst>
            <a:gs pos="0">
              <a:schemeClr val="tx2"/>
            </a:gs>
            <a:gs pos="65000">
              <a:schemeClr val="tx2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1371600"/>
            <a:ext cx="8975408" cy="49377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  <a:latin typeface="Perpetua" panose="02020502060401020303" pitchFamily="18" charset="0"/>
              </a:rPr>
              <a:t>Unwarned Tornado Review - Findings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" y="1383268"/>
            <a:ext cx="52770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" y="5943600"/>
            <a:ext cx="55976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ZDR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55132" y="1371600"/>
            <a:ext cx="61266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SRM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36272" y="5943600"/>
            <a:ext cx="43152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CC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91439" y="990600"/>
            <a:ext cx="8975407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Perpetua" panose="02020502060401020303" pitchFamily="18" charset="0"/>
              </a:rPr>
              <a:t>VCP 212:  Adaptive PRF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84152" y="6324600"/>
            <a:ext cx="4828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Perpetua" panose="02020502060401020303" pitchFamily="18" charset="0"/>
              </a:rPr>
              <a:t>Range 67 nm     Beam Height 6.7 </a:t>
            </a:r>
            <a:r>
              <a:rPr lang="en-US" sz="2400" b="1" dirty="0" err="1">
                <a:latin typeface="Perpetua" panose="02020502060401020303" pitchFamily="18" charset="0"/>
              </a:rPr>
              <a:t>kft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30652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65000">
              <a:schemeClr val="tx2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1371600"/>
            <a:ext cx="8975408" cy="49377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  <a:latin typeface="Perpetua" panose="02020502060401020303" pitchFamily="18" charset="0"/>
              </a:rPr>
              <a:t>Unwarned Tornado Review - Findings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" y="1383268"/>
            <a:ext cx="52770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REF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55132" y="1371600"/>
            <a:ext cx="61266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SRM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91439" y="990600"/>
            <a:ext cx="8975407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Perpetua" panose="02020502060401020303" pitchFamily="18" charset="0"/>
              </a:rPr>
              <a:t>VCP 212:  Adaptive PRF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84152" y="6324600"/>
            <a:ext cx="4828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Perpetua" panose="02020502060401020303" pitchFamily="18" charset="0"/>
              </a:rPr>
              <a:t>Range 67 nm     Beam Height 6.7 </a:t>
            </a:r>
            <a:r>
              <a:rPr lang="en-US" sz="2400" b="1" dirty="0" err="1">
                <a:latin typeface="Perpetua" panose="02020502060401020303" pitchFamily="18" charset="0"/>
              </a:rPr>
              <a:t>kft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13984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65000">
              <a:schemeClr val="tx2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Methodology (NSE)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2440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Methodology and use of SPC </a:t>
            </a:r>
            <a:r>
              <a:rPr lang="en-US" dirty="0" err="1">
                <a:solidFill>
                  <a:schemeClr val="bg1"/>
                </a:solidFill>
              </a:rPr>
              <a:t>Mesoscale</a:t>
            </a:r>
            <a:r>
              <a:rPr lang="en-US" dirty="0">
                <a:solidFill>
                  <a:schemeClr val="bg1"/>
                </a:solidFill>
              </a:rPr>
              <a:t> Analysis parameters similar to Thompson et al. (2012) (T12)</a:t>
            </a:r>
          </a:p>
          <a:p>
            <a:r>
              <a:rPr lang="en-US" dirty="0">
                <a:solidFill>
                  <a:schemeClr val="bg1"/>
                </a:solidFill>
              </a:rPr>
              <a:t>NSE data was taken at point of initial tornado touchdown.  </a:t>
            </a:r>
          </a:p>
          <a:p>
            <a:r>
              <a:rPr lang="en-US" dirty="0">
                <a:solidFill>
                  <a:schemeClr val="bg1"/>
                </a:solidFill>
              </a:rPr>
              <a:t>NSE data was sampled in the pre-storm environment to prevent contamination of storm/boundary passages.  Therefore, previous top of the hour data.  Ex, a 2223z event would use 22z data.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6126480"/>
            <a:ext cx="640080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12480" y="6126480"/>
            <a:ext cx="640080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79359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648488" y="0"/>
            <a:ext cx="3495512" cy="622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P:\JBeitlich\NRAP\Weather Ready Nation Toolkits\SafetyPages\Tornadoes\Tab1_TornadoPhoto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34" t="21475" r="30782"/>
          <a:stretch/>
        </p:blipFill>
        <p:spPr bwMode="auto">
          <a:xfrm>
            <a:off x="5648489" y="0"/>
            <a:ext cx="3505037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0" y="1499617"/>
            <a:ext cx="5639862" cy="3758184"/>
          </a:xfrm>
          <a:prstGeom prst="rect">
            <a:avLst/>
          </a:prstGeom>
        </p:spPr>
        <p:txBody>
          <a:bodyPr vert="horz" lIns="81639" tIns="40819" rIns="81639" bIns="40819" rtlCol="0">
            <a:noAutofit/>
          </a:bodyPr>
          <a:lstStyle>
            <a:defPPr>
              <a:defRPr lang="en-US"/>
            </a:defPPr>
            <a:lvl1pPr marL="304800" indent="-247650"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  <a:lvl2pPr marL="344488" lvl="1" indent="-231775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75000"/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cs typeface="Leelawadee" panose="020B0502040204020203" pitchFamily="34" charset="-34"/>
              </a:defRPr>
            </a:lvl2pPr>
            <a:lvl3pPr marL="1020485" indent="-204097">
              <a:spcBef>
                <a:spcPct val="20000"/>
              </a:spcBef>
              <a:buFont typeface="Arial" panose="020B0604020202020204" pitchFamily="34" charset="0"/>
              <a:buChar char="•"/>
              <a:defRPr sz="2100"/>
            </a:lvl3pPr>
            <a:lvl4pPr marL="1428679" indent="-204097">
              <a:spcBef>
                <a:spcPct val="20000"/>
              </a:spcBef>
              <a:buFont typeface="Arial" panose="020B0604020202020204" pitchFamily="34" charset="0"/>
              <a:buChar char="–"/>
              <a:defRPr sz="1800"/>
            </a:lvl4pPr>
            <a:lvl5pPr marL="1836873" indent="-204097">
              <a:spcBef>
                <a:spcPct val="20000"/>
              </a:spcBef>
              <a:buFont typeface="Arial" panose="020B0604020202020204" pitchFamily="34" charset="0"/>
              <a:buChar char="»"/>
              <a:defRPr sz="1800"/>
            </a:lvl5pPr>
            <a:lvl6pPr marL="2245066" indent="-204097">
              <a:spcBef>
                <a:spcPct val="20000"/>
              </a:spcBef>
              <a:buFont typeface="Arial" panose="020B0604020202020204" pitchFamily="34" charset="0"/>
              <a:buChar char="•"/>
              <a:defRPr sz="1800"/>
            </a:lvl6pPr>
            <a:lvl7pPr marL="2653260" indent="-204097">
              <a:spcBef>
                <a:spcPct val="20000"/>
              </a:spcBef>
              <a:buFont typeface="Arial" panose="020B0604020202020204" pitchFamily="34" charset="0"/>
              <a:buChar char="•"/>
              <a:defRPr sz="1800"/>
            </a:lvl7pPr>
            <a:lvl8pPr marL="3061454" indent="-204097">
              <a:spcBef>
                <a:spcPct val="20000"/>
              </a:spcBef>
              <a:buFont typeface="Arial" panose="020B0604020202020204" pitchFamily="34" charset="0"/>
              <a:buChar char="•"/>
              <a:defRPr sz="1800"/>
            </a:lvl8pPr>
            <a:lvl9pPr marL="3469648" indent="-204097">
              <a:spcBef>
                <a:spcPct val="20000"/>
              </a:spcBef>
              <a:buFont typeface="Arial" panose="020B0604020202020204" pitchFamily="34" charset="0"/>
              <a:buChar char="•"/>
              <a:defRPr sz="1800"/>
            </a:lvl9pPr>
          </a:lstStyle>
          <a:p>
            <a:pPr marL="284163" indent="-171450">
              <a:lnSpc>
                <a:spcPct val="90000"/>
              </a:lnSpc>
              <a:spcAft>
                <a:spcPts val="1800"/>
              </a:spcAft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Assembled by CR SSD/Consistency Team</a:t>
            </a:r>
          </a:p>
          <a:p>
            <a:pPr marL="284163" indent="-171450"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Significant regional differences in tornado warning POD/FAR and IDSS due to: </a:t>
            </a:r>
          </a:p>
          <a:p>
            <a:pPr marL="517525" lvl="1" indent="-233363">
              <a:spcAft>
                <a:spcPts val="600"/>
              </a:spcAft>
              <a:buClr>
                <a:schemeClr val="tx1"/>
              </a:buClr>
              <a:buSzPct val="70000"/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Inconsistent education and experience</a:t>
            </a:r>
          </a:p>
          <a:p>
            <a:pPr marL="517525" lvl="1" indent="-233363">
              <a:spcAft>
                <a:spcPts val="600"/>
              </a:spcAft>
              <a:buClr>
                <a:schemeClr val="tx1"/>
              </a:buClr>
              <a:buSzPct val="70000"/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Varied or improper radar/NSE data usage</a:t>
            </a:r>
          </a:p>
          <a:p>
            <a:pPr marL="517525" lvl="1" indent="-233363">
              <a:spcAft>
                <a:spcPts val="600"/>
              </a:spcAft>
              <a:buClr>
                <a:schemeClr val="tx1"/>
              </a:buClr>
              <a:buSzPct val="70000"/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Philosophical differences in QLCS warning paradigm</a:t>
            </a:r>
          </a:p>
          <a:p>
            <a:pPr marL="517525" lvl="1" indent="-233363">
              <a:spcAft>
                <a:spcPts val="600"/>
              </a:spcAft>
              <a:buClr>
                <a:schemeClr val="tx1"/>
              </a:buClr>
              <a:buSzPct val="70000"/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</a:rPr>
              <a:t>Human factors (behavior, personal bias, etc.)</a:t>
            </a:r>
          </a:p>
          <a:p>
            <a:pPr marL="517525" lvl="1" indent="-233363">
              <a:spcAft>
                <a:spcPts val="600"/>
              </a:spcAft>
              <a:buClr>
                <a:schemeClr val="tx1"/>
              </a:buClr>
              <a:buSzPct val="70000"/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</a:rPr>
              <a:t>Office culture/operational environment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9525" y="6375400"/>
            <a:ext cx="9163050" cy="498929"/>
          </a:xfrm>
          <a:prstGeom prst="rect">
            <a:avLst/>
          </a:prstGeom>
          <a:solidFill>
            <a:srgbClr val="1E48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4186735" y="6346140"/>
            <a:ext cx="4876800" cy="508001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200" i="1" dirty="0">
                <a:solidFill>
                  <a:schemeClr val="bg1"/>
                </a:solidFill>
                <a:cs typeface="Leelawadee" panose="020B0502040204020203" pitchFamily="34" charset="-34"/>
              </a:rPr>
              <a:t>Focused on the tornado warning process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9525" y="109301"/>
            <a:ext cx="5649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Creation of TWIP Team</a:t>
            </a:r>
          </a:p>
        </p:txBody>
      </p:sp>
    </p:spTree>
    <p:extLst>
      <p:ext uri="{BB962C8B-B14F-4D97-AF65-F5344CB8AC3E}">
        <p14:creationId xmlns:p14="http://schemas.microsoft.com/office/powerpoint/2010/main" val="300058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6126480"/>
            <a:ext cx="640080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12480" y="6126480"/>
            <a:ext cx="640080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9BE22231-5E11-4BB1-9F5A-CF222DB635C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5332351"/>
              </p:ext>
            </p:extLst>
          </p:nvPr>
        </p:nvGraphicFramePr>
        <p:xfrm>
          <a:off x="0" y="0"/>
          <a:ext cx="9144000" cy="594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8349549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6126480"/>
            <a:ext cx="640080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12480" y="6126480"/>
            <a:ext cx="640080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AC8AE55-58D0-41E5-92C2-EDB9EEA40E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3768693"/>
              </p:ext>
            </p:extLst>
          </p:nvPr>
        </p:nvGraphicFramePr>
        <p:xfrm>
          <a:off x="0" y="-1"/>
          <a:ext cx="9144000" cy="594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0993476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6126480"/>
            <a:ext cx="640080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12480" y="6126480"/>
            <a:ext cx="640080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C84C3F86-AB2E-4CCE-825E-471AD095B4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2079514"/>
              </p:ext>
            </p:extLst>
          </p:nvPr>
        </p:nvGraphicFramePr>
        <p:xfrm>
          <a:off x="0" y="-1"/>
          <a:ext cx="9144000" cy="594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9947846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6126480"/>
            <a:ext cx="640080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12480" y="6126480"/>
            <a:ext cx="640080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3F948C03-809F-4281-98D4-EF19607D84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0020332"/>
              </p:ext>
            </p:extLst>
          </p:nvPr>
        </p:nvGraphicFramePr>
        <p:xfrm>
          <a:off x="0" y="-1"/>
          <a:ext cx="9144000" cy="594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4145930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6126480"/>
            <a:ext cx="640080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12480" y="6126480"/>
            <a:ext cx="640080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5EAE0B8-76D3-466B-92ED-F9C17FE5EF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8367036"/>
              </p:ext>
            </p:extLst>
          </p:nvPr>
        </p:nvGraphicFramePr>
        <p:xfrm>
          <a:off x="-2" y="-1"/>
          <a:ext cx="9144000" cy="594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8758551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6126480"/>
            <a:ext cx="640080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12480" y="6126480"/>
            <a:ext cx="640080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2F85812-B93C-4797-8BFD-AC360C091E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0560797"/>
              </p:ext>
            </p:extLst>
          </p:nvPr>
        </p:nvGraphicFramePr>
        <p:xfrm>
          <a:off x="0" y="-1"/>
          <a:ext cx="9144000" cy="594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5735153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6126480"/>
            <a:ext cx="640080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12480" y="6126480"/>
            <a:ext cx="640080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F222A6A-6F06-4E3C-B9F7-DB35B7F263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6684920"/>
              </p:ext>
            </p:extLst>
          </p:nvPr>
        </p:nvGraphicFramePr>
        <p:xfrm>
          <a:off x="0" y="-1"/>
          <a:ext cx="9144000" cy="594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7192238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6126480"/>
            <a:ext cx="640080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12480" y="6126480"/>
            <a:ext cx="640080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ACC48EC1-D1CE-475D-9BC1-F8FCE129B7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8085874"/>
              </p:ext>
            </p:extLst>
          </p:nvPr>
        </p:nvGraphicFramePr>
        <p:xfrm>
          <a:off x="0" y="-1"/>
          <a:ext cx="9144000" cy="594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5017635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0454228"/>
              </p:ext>
            </p:extLst>
          </p:nvPr>
        </p:nvGraphicFramePr>
        <p:xfrm>
          <a:off x="0" y="0"/>
          <a:ext cx="9144000" cy="594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 rot="16200000">
            <a:off x="-167354" y="2453354"/>
            <a:ext cx="704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</a:t>
            </a:r>
            <a:r>
              <a:rPr lang="en-US" baseline="30000" dirty="0"/>
              <a:t>2 </a:t>
            </a:r>
            <a:r>
              <a:rPr lang="en-US" dirty="0"/>
              <a:t>s</a:t>
            </a:r>
            <a:r>
              <a:rPr lang="en-US" baseline="30000" dirty="0"/>
              <a:t>2</a:t>
            </a:r>
            <a:r>
              <a:rPr lang="en-US" dirty="0"/>
              <a:t> </a:t>
            </a: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6126480"/>
            <a:ext cx="640080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12480" y="6126480"/>
            <a:ext cx="640080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34663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6126480"/>
            <a:ext cx="640080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12480" y="6126480"/>
            <a:ext cx="640080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7411050"/>
              </p:ext>
            </p:extLst>
          </p:nvPr>
        </p:nvGraphicFramePr>
        <p:xfrm>
          <a:off x="0" y="0"/>
          <a:ext cx="9144000" cy="594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606464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65000">
              <a:schemeClr val="tx2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70560" y="228600"/>
            <a:ext cx="7772400" cy="914400"/>
          </a:xfrm>
        </p:spPr>
        <p:txBody>
          <a:bodyPr anchor="ctr">
            <a:norm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effectLst>
                  <a:outerShdw blurRad="50800" dist="50800" dir="2700000" algn="tl">
                    <a:srgbClr val="000000"/>
                  </a:outerShdw>
                </a:effectLst>
                <a:latin typeface="Perpetua" panose="02020502060401020303" pitchFamily="18" charset="0"/>
                <a:ea typeface="Tahoma" pitchFamily="34" charset="0"/>
                <a:cs typeface="Arial" pitchFamily="34" charset="0"/>
              </a:rPr>
              <a:t>Purpose and Motivation</a:t>
            </a:r>
            <a:endParaRPr lang="en-US" b="1" i="1" dirty="0">
              <a:solidFill>
                <a:srgbClr val="FFFF00"/>
              </a:solidFill>
              <a:latin typeface="Perpetua" panose="02020502060401020303" pitchFamily="18" charset="0"/>
              <a:cs typeface="Arial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04800" y="1371600"/>
            <a:ext cx="8382000" cy="4572000"/>
          </a:xfrm>
          <a:prstGeom prst="rect">
            <a:avLst/>
          </a:prstGeom>
        </p:spPr>
        <p:txBody>
          <a:bodyPr/>
          <a:lstStyle/>
          <a:p>
            <a:pPr marL="411163" indent="-342900" eaLnBrk="1" hangingPunct="1">
              <a:spcBef>
                <a:spcPts val="700"/>
              </a:spcBef>
              <a:spcAft>
                <a:spcPts val="1800"/>
              </a:spcAft>
              <a:buClr>
                <a:schemeClr val="tx2"/>
              </a:buClr>
              <a:buSzPct val="95000"/>
              <a:buFont typeface="Wingdings" pitchFamily="2" charset="2"/>
              <a:buChar char=""/>
            </a:pPr>
            <a:r>
              <a:rPr lang="en-US" sz="25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Batang" pitchFamily="18" charset="-127"/>
                <a:cs typeface="Arial" pitchFamily="34" charset="0"/>
              </a:rPr>
              <a:t>Examine the unwarned and partially warned tornadoes in the NWS Central Region for 2014-15 </a:t>
            </a:r>
          </a:p>
          <a:p>
            <a:pPr marL="411163" lvl="0" indent="-342900" eaLnBrk="1" hangingPunct="1">
              <a:spcBef>
                <a:spcPts val="700"/>
              </a:spcBef>
              <a:spcAft>
                <a:spcPts val="1800"/>
              </a:spcAft>
              <a:buClr>
                <a:schemeClr val="tx2"/>
              </a:buClr>
              <a:buSzPct val="95000"/>
              <a:buFont typeface="Wingdings" pitchFamily="2" charset="2"/>
              <a:buChar char=""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Batang" pitchFamily="18" charset="-127"/>
                <a:cs typeface="Arial" pitchFamily="34" charset="0"/>
              </a:rPr>
              <a:t>Determine if there are </a:t>
            </a:r>
            <a:r>
              <a:rPr kumimoji="0" lang="en-US" sz="250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Batang" pitchFamily="18" charset="-127"/>
                <a:cs typeface="Arial" pitchFamily="34" charset="0"/>
              </a:rPr>
              <a:t>any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Batang" pitchFamily="18" charset="-127"/>
                <a:cs typeface="Arial" pitchFamily="34" charset="0"/>
              </a:rPr>
              <a:t> common elements or factors that may have contributed to the lack of advanced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Batang" pitchFamily="18" charset="-127"/>
                <a:cs typeface="Arial" pitchFamily="34" charset="0"/>
              </a:rPr>
              <a:t> warning</a:t>
            </a:r>
          </a:p>
          <a:p>
            <a:pPr marL="411163" lvl="0" indent="-342900" eaLnBrk="1" hangingPunct="1">
              <a:spcBef>
                <a:spcPts val="700"/>
              </a:spcBef>
              <a:spcAft>
                <a:spcPts val="1800"/>
              </a:spcAft>
              <a:buClr>
                <a:schemeClr val="tx2"/>
              </a:buClr>
              <a:buSzPct val="95000"/>
              <a:buFont typeface="Wingdings" pitchFamily="2" charset="2"/>
              <a:buChar char=""/>
            </a:pPr>
            <a:r>
              <a:rPr lang="en-US" sz="2500" b="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Batang" pitchFamily="18" charset="-127"/>
                <a:cs typeface="Arial" pitchFamily="34" charset="0"/>
              </a:rPr>
              <a:t>The</a:t>
            </a:r>
            <a:r>
              <a:rPr lang="en-US" sz="25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Batang" pitchFamily="18" charset="-127"/>
                <a:cs typeface="Arial" pitchFamily="34" charset="0"/>
              </a:rPr>
              <a:t> ultimate goal is to leverage the results to identify training needs, minimizing these events in the future and improving warning operations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itchFamily="34" charset="0"/>
              <a:ea typeface="Batang" pitchFamily="18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5087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6126480"/>
            <a:ext cx="640080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12480" y="6126480"/>
            <a:ext cx="640080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5214248"/>
              </p:ext>
            </p:extLst>
          </p:nvPr>
        </p:nvGraphicFramePr>
        <p:xfrm>
          <a:off x="0" y="0"/>
          <a:ext cx="9144000" cy="594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0691560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65000">
              <a:schemeClr val="tx2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04800" y="1295400"/>
            <a:ext cx="8382000" cy="4572000"/>
          </a:xfrm>
          <a:prstGeom prst="rect">
            <a:avLst/>
          </a:prstGeom>
        </p:spPr>
        <p:txBody>
          <a:bodyPr/>
          <a:lstStyle/>
          <a:p>
            <a:pPr marL="411163" lvl="0" indent="-342900" eaLnBrk="1" hangingPunct="1">
              <a:spcBef>
                <a:spcPts val="700"/>
              </a:spcBef>
              <a:spcAft>
                <a:spcPts val="1500"/>
              </a:spcAft>
              <a:buClr>
                <a:schemeClr val="tx2"/>
              </a:buClr>
              <a:buSzPct val="95000"/>
              <a:buFont typeface="Wingdings" pitchFamily="2" charset="2"/>
              <a:buChar char=""/>
            </a:pPr>
            <a:r>
              <a:rPr lang="en-US" sz="25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Batang" pitchFamily="18" charset="-127"/>
                <a:cs typeface="Arial" pitchFamily="34" charset="0"/>
              </a:rPr>
              <a:t>Examined some of the general statistics of the unwarned and partially warned tornadoes such </a:t>
            </a:r>
            <a:r>
              <a:rPr lang="en-US" sz="25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as EF scale, path length, duration, time of day, month of year, and distance from the radar</a:t>
            </a:r>
          </a:p>
          <a:p>
            <a:pPr marL="411163" lvl="0" indent="-342900" eaLnBrk="1" hangingPunct="1">
              <a:spcBef>
                <a:spcPts val="700"/>
              </a:spcBef>
              <a:spcAft>
                <a:spcPts val="1500"/>
              </a:spcAft>
              <a:buClr>
                <a:schemeClr val="tx2"/>
              </a:buClr>
              <a:buSzPct val="95000"/>
              <a:buFont typeface="Wingdings" pitchFamily="2" charset="2"/>
              <a:buChar char=""/>
            </a:pPr>
            <a:r>
              <a:rPr lang="en-US" sz="25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Stratified the unwarned and partially warned events by convective mode and examined attributes of the tornado producing storm such as low-level (0.5⁰) Vr and NROT magnitude of the parent circulation/mesovortex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itchFamily="34" charset="0"/>
              <a:ea typeface="Batang" pitchFamily="18" charset="-127"/>
              <a:cs typeface="Arial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70560" y="228600"/>
            <a:ext cx="8077200" cy="914400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effectLst>
                  <a:outerShdw blurRad="50800" dist="50800" dir="2700000" algn="tl">
                    <a:srgbClr val="000000"/>
                  </a:outerShdw>
                </a:effectLst>
                <a:latin typeface="Perpetua" panose="02020502060401020303" pitchFamily="18" charset="0"/>
                <a:ea typeface="Tahoma" pitchFamily="34" charset="0"/>
                <a:cs typeface="Arial" pitchFamily="34" charset="0"/>
              </a:rPr>
              <a:t>Methodology (Radar Interrogation)</a:t>
            </a:r>
            <a:endParaRPr lang="en-US" b="1" i="1" dirty="0">
              <a:solidFill>
                <a:srgbClr val="FFFF00"/>
              </a:solidFill>
              <a:latin typeface="Perpetua" panose="02020502060401020303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1102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65000">
              <a:schemeClr val="tx2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70560" y="228600"/>
            <a:ext cx="8077200" cy="914400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effectLst>
                  <a:outerShdw blurRad="50800" dist="50800" dir="2700000" algn="tl">
                    <a:srgbClr val="000000"/>
                  </a:outerShdw>
                </a:effectLst>
                <a:latin typeface="Perpetua" panose="02020502060401020303" pitchFamily="18" charset="0"/>
                <a:ea typeface="Tahoma" pitchFamily="34" charset="0"/>
                <a:cs typeface="Arial" pitchFamily="34" charset="0"/>
              </a:rPr>
              <a:t>Methodology (Radar Interrogation)</a:t>
            </a:r>
            <a:endParaRPr lang="en-US" b="1" i="1" dirty="0">
              <a:solidFill>
                <a:srgbClr val="FFFF00"/>
              </a:solidFill>
              <a:latin typeface="Perpetua" panose="02020502060401020303" pitchFamily="18" charset="0"/>
              <a:cs typeface="Arial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65760" y="1295400"/>
            <a:ext cx="8382000" cy="4572000"/>
          </a:xfrm>
          <a:prstGeom prst="rect">
            <a:avLst/>
          </a:prstGeom>
        </p:spPr>
        <p:txBody>
          <a:bodyPr/>
          <a:lstStyle/>
          <a:p>
            <a:pPr marL="411163" lvl="0" indent="-342900" eaLnBrk="1" hangingPunct="1">
              <a:spcBef>
                <a:spcPts val="700"/>
              </a:spcBef>
              <a:spcAft>
                <a:spcPts val="1500"/>
              </a:spcAft>
              <a:buClr>
                <a:schemeClr val="tx2"/>
              </a:buClr>
              <a:buSzPct val="95000"/>
              <a:buFont typeface="Wingdings" pitchFamily="2" charset="2"/>
              <a:buChar char=""/>
            </a:pPr>
            <a:r>
              <a:rPr lang="en-US" sz="25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Batang" pitchFamily="18" charset="-127"/>
                <a:cs typeface="Arial" pitchFamily="34" charset="0"/>
              </a:rPr>
              <a:t>There were 490 unwarned or partially warned events </a:t>
            </a:r>
          </a:p>
          <a:p>
            <a:pPr marL="411163" lvl="0" indent="-342900" eaLnBrk="1" hangingPunct="1">
              <a:spcBef>
                <a:spcPts val="700"/>
              </a:spcBef>
              <a:spcAft>
                <a:spcPts val="1500"/>
              </a:spcAft>
              <a:buClr>
                <a:schemeClr val="tx2"/>
              </a:buClr>
              <a:buSzPct val="95000"/>
              <a:buFont typeface="Wingdings" pitchFamily="2" charset="2"/>
              <a:buChar char=""/>
            </a:pPr>
            <a:r>
              <a:rPr lang="en-US" sz="25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Batang" pitchFamily="18" charset="-127"/>
                <a:cs typeface="Arial" pitchFamily="34" charset="0"/>
              </a:rPr>
              <a:t>294 events (60%) </a:t>
            </a:r>
            <a:r>
              <a:rPr lang="en-US" sz="25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Batang" pitchFamily="18" charset="-127"/>
                <a:cs typeface="Arial" pitchFamily="34" charset="0"/>
              </a:rPr>
              <a:t>were available for this </a:t>
            </a:r>
            <a:r>
              <a:rPr lang="en-US" sz="25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Batang" pitchFamily="18" charset="-127"/>
                <a:cs typeface="Arial" pitchFamily="34" charset="0"/>
              </a:rPr>
              <a:t>preliminary</a:t>
            </a:r>
            <a:r>
              <a:rPr lang="en-US" sz="25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Batang" pitchFamily="18" charset="-127"/>
                <a:cs typeface="Arial" pitchFamily="34" charset="0"/>
              </a:rPr>
              <a:t> </a:t>
            </a:r>
            <a:r>
              <a:rPr lang="en-US" sz="25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Batang" pitchFamily="18" charset="-127"/>
                <a:cs typeface="Arial" pitchFamily="34" charset="0"/>
              </a:rPr>
              <a:t>analysis</a:t>
            </a:r>
          </a:p>
          <a:p>
            <a:pPr marL="411163" lvl="0" indent="-342900" eaLnBrk="1" hangingPunct="1">
              <a:spcBef>
                <a:spcPts val="700"/>
              </a:spcBef>
              <a:spcAft>
                <a:spcPts val="1500"/>
              </a:spcAft>
              <a:buClr>
                <a:schemeClr val="tx2"/>
              </a:buClr>
              <a:buSzPct val="95000"/>
              <a:buFont typeface="Wingdings" pitchFamily="2" charset="2"/>
              <a:buChar char=""/>
            </a:pPr>
            <a:r>
              <a:rPr lang="en-US" sz="25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Batang" pitchFamily="18" charset="-127"/>
                <a:cs typeface="Arial" pitchFamily="34" charset="0"/>
              </a:rPr>
              <a:t>The total number was reduced from 490 to 294 due to:</a:t>
            </a:r>
          </a:p>
          <a:p>
            <a:pPr marL="868363" lvl="1" indent="-342900" eaLnBrk="1" hangingPunct="1">
              <a:spcBef>
                <a:spcPts val="700"/>
              </a:spcBef>
              <a:spcAft>
                <a:spcPts val="900"/>
              </a:spcAft>
              <a:buClr>
                <a:schemeClr val="tx2"/>
              </a:buClr>
              <a:buSzPct val="95000"/>
              <a:buFont typeface="Courier New" panose="02070309020205020404" pitchFamily="49" charset="0"/>
              <a:buChar char="o"/>
            </a:pPr>
            <a:r>
              <a:rPr lang="en-US" sz="2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CR CWA’s where analysis has yet to be completed</a:t>
            </a:r>
          </a:p>
          <a:p>
            <a:pPr marL="868363" lvl="1" indent="-342900" eaLnBrk="1" hangingPunct="1">
              <a:spcBef>
                <a:spcPts val="700"/>
              </a:spcBef>
              <a:spcAft>
                <a:spcPts val="900"/>
              </a:spcAft>
              <a:buClr>
                <a:schemeClr val="tx2"/>
              </a:buClr>
              <a:buSzPct val="95000"/>
              <a:buFont typeface="Courier New" panose="02070309020205020404" pitchFamily="49" charset="0"/>
              <a:buChar char="o"/>
            </a:pPr>
            <a:r>
              <a:rPr lang="en-US" sz="2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Cases were no radar data was available</a:t>
            </a:r>
          </a:p>
          <a:p>
            <a:pPr marL="868363" lvl="1" indent="-342900" eaLnBrk="1" hangingPunct="1">
              <a:spcBef>
                <a:spcPts val="700"/>
              </a:spcBef>
              <a:spcAft>
                <a:spcPts val="900"/>
              </a:spcAft>
              <a:buClr>
                <a:schemeClr val="tx2"/>
              </a:buClr>
              <a:buSzPct val="95000"/>
              <a:buFont typeface="Courier New" panose="02070309020205020404" pitchFamily="49" charset="0"/>
              <a:buChar char="o"/>
            </a:pPr>
            <a:r>
              <a:rPr lang="en-US" sz="2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Cases with bad radar data</a:t>
            </a:r>
          </a:p>
          <a:p>
            <a:pPr marL="868363" lvl="1" indent="-342900" eaLnBrk="1" hangingPunct="1">
              <a:spcBef>
                <a:spcPts val="700"/>
              </a:spcBef>
              <a:spcAft>
                <a:spcPts val="900"/>
              </a:spcAft>
              <a:buClr>
                <a:schemeClr val="tx2"/>
              </a:buClr>
              <a:buSzPct val="95000"/>
              <a:buFont typeface="Courier New" panose="02070309020205020404" pitchFamily="49" charset="0"/>
              <a:buChar char="o"/>
            </a:pPr>
            <a:r>
              <a:rPr lang="en-US" sz="2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Single cell and </a:t>
            </a:r>
            <a:r>
              <a:rPr lang="en-US" sz="24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landspout</a:t>
            </a:r>
            <a:r>
              <a:rPr lang="en-US" sz="2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/boundary cases</a:t>
            </a:r>
          </a:p>
          <a:p>
            <a:pPr marL="868363" lvl="1" indent="-342900" eaLnBrk="1" hangingPunct="1">
              <a:spcBef>
                <a:spcPts val="700"/>
              </a:spcBef>
              <a:spcAft>
                <a:spcPts val="1500"/>
              </a:spcAft>
              <a:buClr>
                <a:schemeClr val="tx2"/>
              </a:buClr>
              <a:buSzPct val="95000"/>
              <a:buFont typeface="Wingdings" pitchFamily="2" charset="2"/>
              <a:buChar char=""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itchFamily="34" charset="0"/>
              <a:ea typeface="Batang" pitchFamily="18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0334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65000">
              <a:schemeClr val="tx2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91440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Tahoma" pitchFamily="34" charset="0"/>
                <a:cs typeface="Tahoma" pitchFamily="34" charset="0"/>
              </a:rPr>
              <a:t>Convective Mode Classification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3000" y="5257800"/>
            <a:ext cx="23278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Supercell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05400" y="5257800"/>
            <a:ext cx="34593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Mini-supercell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746" y="1160933"/>
            <a:ext cx="3828620" cy="40968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9511" y="1160933"/>
            <a:ext cx="3883489" cy="409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572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65000">
              <a:schemeClr val="tx2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91440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Tahoma" pitchFamily="34" charset="0"/>
                <a:cs typeface="Tahoma" pitchFamily="34" charset="0"/>
              </a:rPr>
              <a:t>Convective Mode Classification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63987" y="5257800"/>
            <a:ext cx="13567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QLCS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55156" y="5257800"/>
            <a:ext cx="24205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Bow Echo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143000"/>
            <a:ext cx="3487214" cy="41212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921" y="1143000"/>
            <a:ext cx="3407959" cy="41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579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65000">
              <a:schemeClr val="tx2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91440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Tahoma" pitchFamily="34" charset="0"/>
                <a:cs typeface="Tahoma" pitchFamily="34" charset="0"/>
              </a:rPr>
              <a:t>Convective Mode Classification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5257800"/>
            <a:ext cx="41869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MC Line Segment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77037" y="5257800"/>
            <a:ext cx="27001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MC Cluster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875" y="1143000"/>
            <a:ext cx="3468925" cy="4127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8530" y="1143000"/>
            <a:ext cx="3389670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4574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65000">
              <a:schemeClr val="tx2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91440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Tahoma" pitchFamily="34" charset="0"/>
                <a:cs typeface="Tahoma" pitchFamily="34" charset="0"/>
              </a:rPr>
              <a:t>Convective Mode Classification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91126" y="5257800"/>
            <a:ext cx="25170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Single Cell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96560" y="5257800"/>
            <a:ext cx="262238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Boundary/</a:t>
            </a:r>
          </a:p>
          <a:p>
            <a:pPr algn="ctr"/>
            <a:r>
              <a:rPr lang="en-US" sz="44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Landspout</a:t>
            </a:r>
            <a:endParaRPr lang="en-US" sz="4400" b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143000"/>
            <a:ext cx="3468925" cy="41212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958" y="1143000"/>
            <a:ext cx="3438442" cy="41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076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65000">
              <a:schemeClr val="tx2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/>
          <p:nvPr/>
        </p:nvSpPr>
        <p:spPr>
          <a:xfrm>
            <a:off x="1518155" y="152400"/>
            <a:ext cx="6101845" cy="448536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Distribution </a:t>
            </a:r>
            <a:r>
              <a:rPr lang="en-US" sz="3000" b="1" baseline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By Convective Mode</a:t>
            </a:r>
            <a:endParaRPr lang="en-US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</a:endParaRPr>
          </a:p>
        </p:txBody>
      </p:sp>
      <p:graphicFrame>
        <p:nvGraphicFramePr>
          <p:cNvPr id="5" name="Chart 4"/>
          <p:cNvGraphicFramePr>
            <a:graphicFrameLocks noGrp="1"/>
          </p:cNvGraphicFramePr>
          <p:nvPr>
            <p:extLst/>
          </p:nvPr>
        </p:nvGraphicFramePr>
        <p:xfrm>
          <a:off x="574927" y="838200"/>
          <a:ext cx="7988300" cy="5659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086848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65000">
              <a:schemeClr val="tx2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/>
          <p:nvPr/>
        </p:nvSpPr>
        <p:spPr>
          <a:xfrm>
            <a:off x="1524000" y="6019800"/>
            <a:ext cx="6101845" cy="448536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43% of the tornadoes were associated with linear</a:t>
            </a:r>
          </a:p>
          <a:p>
            <a:pPr algn="ctr"/>
            <a:r>
              <a:rPr lang="en-US" sz="2000" b="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convective modes – QLCS, bow echo, MC line segment</a:t>
            </a:r>
          </a:p>
        </p:txBody>
      </p:sp>
      <p:graphicFrame>
        <p:nvGraphicFramePr>
          <p:cNvPr id="7" name="Chart 6"/>
          <p:cNvGraphicFramePr>
            <a:graphicFrameLocks noGrp="1"/>
          </p:cNvGraphicFramePr>
          <p:nvPr>
            <p:extLst/>
          </p:nvPr>
        </p:nvGraphicFramePr>
        <p:xfrm>
          <a:off x="238377" y="352764"/>
          <a:ext cx="8661400" cy="6290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Oval 1"/>
          <p:cNvSpPr/>
          <p:nvPr/>
        </p:nvSpPr>
        <p:spPr>
          <a:xfrm>
            <a:off x="5181600" y="2133600"/>
            <a:ext cx="2667000" cy="14478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1"/>
          <p:cNvSpPr txBox="1"/>
          <p:nvPr/>
        </p:nvSpPr>
        <p:spPr>
          <a:xfrm>
            <a:off x="1518155" y="152400"/>
            <a:ext cx="6101845" cy="448536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Distribution </a:t>
            </a:r>
            <a:r>
              <a:rPr lang="en-US" sz="3000" b="1" baseline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petua" panose="02020502060401020303" pitchFamily="18" charset="0"/>
              </a:rPr>
              <a:t>By Convective Mode</a:t>
            </a:r>
            <a:endParaRPr lang="en-US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28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65000">
              <a:schemeClr val="tx2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51460" y="5715000"/>
            <a:ext cx="8610600" cy="1752600"/>
          </a:xfrm>
          <a:prstGeom prst="rect">
            <a:avLst/>
          </a:prstGeom>
        </p:spPr>
        <p:txBody>
          <a:bodyPr/>
          <a:lstStyle/>
          <a:p>
            <a:pPr marL="411163" lvl="0" indent="-342900" eaLnBrk="1" hangingPunct="1">
              <a:spcBef>
                <a:spcPts val="0"/>
              </a:spcBef>
              <a:spcAft>
                <a:spcPts val="900"/>
              </a:spcAft>
              <a:buClr>
                <a:schemeClr val="tx2"/>
              </a:buClr>
              <a:buSzPct val="95000"/>
              <a:buFont typeface="Wingdings" pitchFamily="2" charset="2"/>
              <a:buChar char=""/>
            </a:pPr>
            <a:r>
              <a:rPr lang="en-US" sz="26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Batang" pitchFamily="18" charset="-127"/>
                <a:cs typeface="Arial" pitchFamily="34" charset="0"/>
              </a:rPr>
              <a:t>121 of the 125 tornadoes or 97% were weak</a:t>
            </a:r>
            <a:endParaRPr lang="en-US" sz="2600" b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411163" lvl="0" indent="-342900" eaLnBrk="1" hangingPunct="1">
              <a:spcBef>
                <a:spcPts val="0"/>
              </a:spcBef>
              <a:spcAft>
                <a:spcPts val="900"/>
              </a:spcAft>
              <a:buClr>
                <a:schemeClr val="tx2"/>
              </a:buClr>
              <a:buSzPct val="95000"/>
              <a:buFont typeface="Wingdings" pitchFamily="2" charset="2"/>
              <a:buChar char=""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Batang" pitchFamily="18" charset="-127"/>
                <a:cs typeface="Arial" pitchFamily="34" charset="0"/>
              </a:rPr>
              <a:t>4 of the 125 tornadoes or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  <a:ea typeface="Batang" pitchFamily="18" charset="-127"/>
                <a:cs typeface="Arial" pitchFamily="34" charset="0"/>
              </a:rPr>
              <a:t> 3</a:t>
            </a:r>
            <a:r>
              <a:rPr lang="en-US" sz="26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Batang" pitchFamily="18" charset="-127"/>
                <a:cs typeface="Arial" pitchFamily="34" charset="0"/>
              </a:rPr>
              <a:t>% were strong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itchFamily="34" charset="0"/>
              <a:ea typeface="Batang" pitchFamily="18" charset="-127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660" y="1143000"/>
            <a:ext cx="6779340" cy="450533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007659" y="4991100"/>
            <a:ext cx="2421466" cy="676418"/>
            <a:chOff x="1921934" y="6002869"/>
            <a:chExt cx="1447800" cy="676418"/>
          </a:xfrm>
        </p:grpSpPr>
        <p:sp>
          <p:nvSpPr>
            <p:cNvPr id="11" name="Right Bracket 10"/>
            <p:cNvSpPr/>
            <p:nvPr/>
          </p:nvSpPr>
          <p:spPr>
            <a:xfrm rot="5400000">
              <a:off x="2531534" y="5393269"/>
              <a:ext cx="228600" cy="1447800"/>
            </a:xfrm>
            <a:prstGeom prst="rightBracket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426485" y="6248400"/>
              <a:ext cx="44778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97%</a:t>
              </a: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670560" y="152400"/>
            <a:ext cx="7772400" cy="9144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0" spc="-100" dirty="0">
                <a:solidFill>
                  <a:srgbClr val="FFFF00"/>
                </a:solidFill>
                <a:effectLst>
                  <a:outerShdw blurRad="50800" dist="50800" dir="2700000" algn="tl">
                    <a:srgbClr val="000000"/>
                  </a:outerShdw>
                </a:effectLst>
                <a:latin typeface="Perpetua" panose="02020502060401020303" pitchFamily="18" charset="0"/>
                <a:ea typeface="Tahoma" pitchFamily="34" charset="0"/>
                <a:cs typeface="Arial" pitchFamily="34" charset="0"/>
              </a:rPr>
              <a:t>EF Scale Distribution</a:t>
            </a:r>
            <a:endParaRPr kumimoji="0" lang="en-US" sz="3600" b="0" i="1" u="none" strike="noStrike" kern="1200" cap="none" spc="-1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erpetua" panose="02020502060401020303" pitchFamily="18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39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65000">
              <a:schemeClr val="tx2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00"/>
                </a:solidFill>
                <a:latin typeface="Perpetua" panose="02020502060401020303" pitchFamily="18" charset="0"/>
              </a:rPr>
              <a:t>NWS CR Verification Stats</a:t>
            </a:r>
            <a:br>
              <a:rPr lang="en-US" b="1" dirty="0">
                <a:solidFill>
                  <a:srgbClr val="FFFF00"/>
                </a:solidFill>
                <a:latin typeface="Perpetua" panose="02020502060401020303" pitchFamily="18" charset="0"/>
              </a:rPr>
            </a:br>
            <a:r>
              <a:rPr lang="en-US" b="1" dirty="0">
                <a:solidFill>
                  <a:srgbClr val="FFFF00"/>
                </a:solidFill>
                <a:latin typeface="Perpetua" panose="02020502060401020303" pitchFamily="18" charset="0"/>
              </a:rPr>
              <a:t>2014-2015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621 Unwarned Tornado events (county based and includes 174 partial warned events)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Database narrowed to 495 consolidating border crossers</a:t>
            </a:r>
          </a:p>
          <a:p>
            <a:r>
              <a:rPr lang="en-US" dirty="0">
                <a:solidFill>
                  <a:schemeClr val="bg1"/>
                </a:solidFill>
              </a:rPr>
              <a:t>POD per EF scale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EF0 – 0.509 (301 unwarned, 75 partial warned)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EF1 – 0.557 (145 unwarned, 79 partial warned)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EF2 – 0.812 (10 unwarned, 14 partial warned)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EF3 – 0.876 (5 unwarned, 1 partial warned)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EF4 – 0.936 (0 unwarned, 1 partial warned)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8641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65000">
              <a:schemeClr val="tx2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70560" y="152400"/>
            <a:ext cx="7772400" cy="9144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0" spc="-100" dirty="0">
                <a:solidFill>
                  <a:srgbClr val="FFFF00"/>
                </a:solidFill>
                <a:effectLst>
                  <a:outerShdw blurRad="50800" dist="50800" dir="2700000" algn="tl">
                    <a:srgbClr val="000000"/>
                  </a:outerShdw>
                </a:effectLst>
                <a:latin typeface="Perpetua" panose="02020502060401020303" pitchFamily="18" charset="0"/>
                <a:ea typeface="Tahoma" pitchFamily="34" charset="0"/>
                <a:cs typeface="Arial" pitchFamily="34" charset="0"/>
              </a:rPr>
              <a:t>Monthly Distribution</a:t>
            </a:r>
            <a:endParaRPr kumimoji="0" lang="en-US" sz="4400" b="0" i="1" u="none" strike="noStrike" kern="1200" cap="none" spc="-1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erpetua" panose="02020502060401020303" pitchFamily="18" charset="0"/>
              <a:ea typeface="+mj-ea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710" y="1295400"/>
            <a:ext cx="7236579" cy="505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7938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65000">
              <a:schemeClr val="tx2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225" y="1333500"/>
            <a:ext cx="7083849" cy="4922141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70560" y="152400"/>
            <a:ext cx="7772400" cy="9144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spc="-100" dirty="0">
                <a:solidFill>
                  <a:srgbClr val="FFFF00"/>
                </a:solidFill>
                <a:effectLst>
                  <a:outerShdw blurRad="50800" dist="50800" dir="2700000" algn="tl">
                    <a:srgbClr val="000000"/>
                  </a:outerShdw>
                </a:effectLst>
                <a:latin typeface="Perpetua" panose="02020502060401020303" pitchFamily="18" charset="0"/>
                <a:ea typeface="Tahoma" pitchFamily="34" charset="0"/>
                <a:cs typeface="Arial" pitchFamily="34" charset="0"/>
              </a:rPr>
              <a:t>Hourl</a:t>
            </a:r>
            <a:r>
              <a:rPr lang="en-US" sz="4400" b="0" spc="-100" dirty="0">
                <a:solidFill>
                  <a:srgbClr val="FFFF00"/>
                </a:solidFill>
                <a:effectLst>
                  <a:outerShdw blurRad="50800" dist="50800" dir="2700000" algn="tl">
                    <a:srgbClr val="000000"/>
                  </a:outerShdw>
                </a:effectLst>
                <a:latin typeface="Perpetua" panose="02020502060401020303" pitchFamily="18" charset="0"/>
                <a:ea typeface="Tahoma" pitchFamily="34" charset="0"/>
                <a:cs typeface="Arial" pitchFamily="34" charset="0"/>
              </a:rPr>
              <a:t>y Distribution</a:t>
            </a:r>
            <a:endParaRPr kumimoji="0" lang="en-US" sz="4400" b="0" i="1" u="none" strike="noStrike" kern="1200" cap="none" spc="-1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erpetua" panose="02020502060401020303" pitchFamily="18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2601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65000">
              <a:schemeClr val="tx2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5257800" y="1066800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0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	</a:t>
            </a:r>
            <a:r>
              <a:rPr lang="en-US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Path Length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(miles)</a:t>
            </a:r>
          </a:p>
          <a:p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	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Median: 1.70</a:t>
            </a:r>
          </a:p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	Shortest: 0.04</a:t>
            </a:r>
          </a:p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	Longest: 45.68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57800" y="434465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0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	</a:t>
            </a:r>
            <a:r>
              <a:rPr lang="en-US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Tornado Duration (mins)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	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Median: 3</a:t>
            </a:r>
          </a:p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	Shortest: ~0</a:t>
            </a:r>
          </a:p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	Longest: 43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7886392" y="5996970"/>
            <a:ext cx="1143000" cy="784830"/>
            <a:chOff x="7162800" y="1981202"/>
            <a:chExt cx="1676400" cy="966844"/>
          </a:xfrm>
        </p:grpSpPr>
        <p:sp>
          <p:nvSpPr>
            <p:cNvPr id="29" name="TextBox 28"/>
            <p:cNvSpPr txBox="1"/>
            <p:nvPr/>
          </p:nvSpPr>
          <p:spPr>
            <a:xfrm>
              <a:off x="7162800" y="1981202"/>
              <a:ext cx="1676400" cy="966844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  <a:ln w="19050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Arial" pitchFamily="34" charset="0"/>
                  <a:cs typeface="Arial" pitchFamily="34" charset="0"/>
                </a:rPr>
                <a:t>Maximum    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Arial" pitchFamily="34" charset="0"/>
                  <a:cs typeface="Arial" pitchFamily="34" charset="0"/>
                </a:rPr>
                <a:t>75</a:t>
              </a:r>
              <a:r>
                <a:rPr kumimoji="0" lang="en-US" sz="90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Arial" pitchFamily="34" charset="0"/>
                  <a:cs typeface="Arial" pitchFamily="34" charset="0"/>
                </a:rPr>
                <a:t>th</a:t>
              </a:r>
              <a:r>
                <a:rPr kumimoji="0" lang="en-US" sz="9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Arial" pitchFamily="34" charset="0"/>
                  <a:cs typeface="Arial" pitchFamily="34" charset="0"/>
                </a:rPr>
                <a:t> Percentile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Arial" pitchFamily="34" charset="0"/>
                  <a:cs typeface="Arial" pitchFamily="34" charset="0"/>
                </a:rPr>
                <a:t>Median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Arial" pitchFamily="34" charset="0"/>
                  <a:cs typeface="Arial" pitchFamily="34" charset="0"/>
                </a:rPr>
                <a:t>25</a:t>
              </a:r>
              <a:r>
                <a:rPr kumimoji="0" lang="en-US" sz="90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Arial" pitchFamily="34" charset="0"/>
                  <a:cs typeface="Arial" pitchFamily="34" charset="0"/>
                </a:rPr>
                <a:t>th</a:t>
              </a:r>
              <a:r>
                <a:rPr kumimoji="0" lang="en-US" sz="9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Arial" pitchFamily="34" charset="0"/>
                  <a:cs typeface="Arial" pitchFamily="34" charset="0"/>
                </a:rPr>
                <a:t> Percentile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Arial" pitchFamily="34" charset="0"/>
                  <a:cs typeface="Arial" pitchFamily="34" charset="0"/>
                </a:rPr>
                <a:t>Minimum</a:t>
              </a: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8534400" y="2057400"/>
              <a:ext cx="141593" cy="55886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1489075" marR="0" lvl="0" indent="-1489075" algn="l" defTabSz="396875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8534400" y="2438400"/>
              <a:ext cx="141593" cy="5588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1489075" marR="0" lvl="0" indent="-1489075" algn="l" defTabSz="396875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8534400" y="2819400"/>
              <a:ext cx="141593" cy="55886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1489075" marR="0" lvl="0" indent="-1489075" algn="l" defTabSz="396875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28600"/>
            <a:ext cx="4602853" cy="3133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581400"/>
            <a:ext cx="4588669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4007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65000">
              <a:schemeClr val="tx2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670560" y="152400"/>
            <a:ext cx="7772400" cy="9144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0" spc="-100" noProof="0" dirty="0">
                <a:solidFill>
                  <a:srgbClr val="FFFF00"/>
                </a:solidFill>
                <a:effectLst>
                  <a:outerShdw blurRad="50800" dist="50800" dir="2700000" algn="tl">
                    <a:srgbClr val="000000"/>
                  </a:outerShdw>
                </a:effectLst>
                <a:latin typeface="Perpetua" panose="02020502060401020303" pitchFamily="18" charset="0"/>
                <a:ea typeface="Tahoma" pitchFamily="34" charset="0"/>
                <a:cs typeface="Arial" pitchFamily="34" charset="0"/>
              </a:rPr>
              <a:t>Tornado Location vs. Radar Range</a:t>
            </a:r>
            <a:endParaRPr kumimoji="0" lang="en-US" sz="4400" b="0" i="1" u="none" strike="noStrike" kern="1200" cap="none" spc="-1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erpetua" panose="02020502060401020303" pitchFamily="18" charset="0"/>
              <a:ea typeface="+mj-ea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42" y="1763246"/>
            <a:ext cx="7904258" cy="357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52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65000">
              <a:schemeClr val="tx2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670560" y="-152400"/>
            <a:ext cx="7772400" cy="91440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0" spc="-100" noProof="0" dirty="0">
                <a:solidFill>
                  <a:srgbClr val="FFFF00"/>
                </a:solidFill>
                <a:effectLst>
                  <a:outerShdw blurRad="50800" dist="50800" dir="2700000" algn="tl">
                    <a:srgbClr val="000000"/>
                  </a:outerShdw>
                </a:effectLst>
                <a:latin typeface="Perpetua" panose="02020502060401020303" pitchFamily="18" charset="0"/>
                <a:ea typeface="Tahoma" pitchFamily="34" charset="0"/>
                <a:cs typeface="Arial" pitchFamily="34" charset="0"/>
              </a:rPr>
              <a:t>Tornado Location vs. Radar Range/Beam Height</a:t>
            </a:r>
            <a:endParaRPr kumimoji="0" lang="en-US" sz="3200" b="0" i="1" u="none" strike="noStrike" kern="1200" cap="none" spc="-1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Perpetua" panose="02020502060401020303" pitchFamily="18" charset="0"/>
              <a:ea typeface="+mj-ea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67920" y="1295400"/>
            <a:ext cx="3918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0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    </a:t>
            </a:r>
            <a:r>
              <a:rPr lang="en-US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Distance From Radar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(nm)</a:t>
            </a:r>
          </a:p>
          <a:p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	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Median: 39               </a:t>
            </a:r>
          </a:p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	Closest to radar: 4</a:t>
            </a:r>
          </a:p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	Farthest from radar: 105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35" y="685800"/>
            <a:ext cx="4296225" cy="29250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160" y="3779520"/>
            <a:ext cx="4297680" cy="29260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70120" y="4438471"/>
            <a:ext cx="3918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    Radar Beam Height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ft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ARL)</a:t>
            </a:r>
          </a:p>
          <a:p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	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Median: 3045               </a:t>
            </a:r>
          </a:p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	Closest:  230</a:t>
            </a:r>
          </a:p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	Farthest: 12635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9760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65000">
              <a:schemeClr val="tx2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497159" y="30519727"/>
            <a:ext cx="731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Cases a mesocyclone/mesovortex was identifiable in the volume scan immediately prior to the tornado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0136" y="159603"/>
            <a:ext cx="7543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erpetua" panose="02020502060401020303" pitchFamily="18" charset="0"/>
              </a:rPr>
              <a:t>Vr Magnitude/Mesovortex Strength (V</a:t>
            </a:r>
            <a:r>
              <a:rPr lang="en-US" sz="2800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erpetua" panose="02020502060401020303" pitchFamily="18" charset="0"/>
              </a:rPr>
              <a:t>r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erpetua" panose="02020502060401020303" pitchFamily="18" charset="0"/>
              </a:rPr>
              <a:t>)</a:t>
            </a:r>
          </a:p>
          <a:p>
            <a:pPr algn="ctr"/>
            <a:r>
              <a:rPr 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Volume scan nearest tornado time and</a:t>
            </a:r>
          </a:p>
          <a:p>
            <a:pPr algn="ctr"/>
            <a:r>
              <a:rPr 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volume scan prior to the tornado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872" y="1371600"/>
            <a:ext cx="7236328" cy="525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9083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65000">
              <a:schemeClr val="tx2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497159" y="30519727"/>
            <a:ext cx="731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Cases a mesocyclone/mesovortex was identifiable in the volume scan immediately prior to the tornado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0136" y="159603"/>
            <a:ext cx="7543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erpetua" panose="02020502060401020303" pitchFamily="18" charset="0"/>
              </a:rPr>
              <a:t>NROT Magnitude</a:t>
            </a:r>
          </a:p>
          <a:p>
            <a:pPr algn="ctr"/>
            <a:r>
              <a:rPr 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Volume scan nearest tornado time and</a:t>
            </a:r>
          </a:p>
          <a:p>
            <a:pPr algn="ctr"/>
            <a:r>
              <a:rPr lang="en-US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volume scan prior to the tornado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074" y="1371600"/>
            <a:ext cx="7233923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1826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65000">
              <a:schemeClr val="tx2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133600" y="12954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368" y="280143"/>
            <a:ext cx="8669263" cy="629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3700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65000">
              <a:schemeClr val="tx2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04800" y="1600200"/>
            <a:ext cx="8534400" cy="4572000"/>
          </a:xfrm>
          <a:prstGeom prst="rect">
            <a:avLst/>
          </a:prstGeom>
        </p:spPr>
        <p:txBody>
          <a:bodyPr/>
          <a:lstStyle/>
          <a:p>
            <a:pPr marL="411163" indent="-342900" eaLnBrk="1" hangingPunct="1">
              <a:spcBef>
                <a:spcPts val="700"/>
              </a:spcBef>
              <a:spcAft>
                <a:spcPts val="700"/>
              </a:spcAft>
              <a:buClr>
                <a:schemeClr val="tx2"/>
              </a:buClr>
              <a:buSzPct val="95000"/>
              <a:buFont typeface="Wingdings" pitchFamily="2" charset="2"/>
              <a:buChar char=""/>
            </a:pPr>
            <a:r>
              <a:rPr lang="en-US" sz="2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The vast majority of the unwarned and partially warned tornadoes were weak (97%) and short-lived with a median path length of 1.7 miles and median duration of ~ 3 minutes.</a:t>
            </a:r>
          </a:p>
          <a:p>
            <a:pPr marL="411163" indent="-342900" eaLnBrk="1" hangingPunct="1">
              <a:spcBef>
                <a:spcPts val="700"/>
              </a:spcBef>
              <a:spcAft>
                <a:spcPts val="700"/>
              </a:spcAft>
              <a:buClr>
                <a:schemeClr val="tx2"/>
              </a:buClr>
              <a:buSzPct val="95000"/>
              <a:buFont typeface="Wingdings" pitchFamily="2" charset="2"/>
              <a:buChar char=""/>
            </a:pPr>
            <a:r>
              <a:rPr lang="en-US" sz="2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Most of the events occur in the late Spring-early Summer during the evening hours.</a:t>
            </a:r>
          </a:p>
          <a:p>
            <a:pPr marL="411163" indent="-342900" eaLnBrk="1" hangingPunct="1">
              <a:spcBef>
                <a:spcPts val="700"/>
              </a:spcBef>
              <a:spcAft>
                <a:spcPts val="700"/>
              </a:spcAft>
              <a:buClr>
                <a:schemeClr val="tx2"/>
              </a:buClr>
              <a:buSzPct val="95000"/>
              <a:buFont typeface="Wingdings" pitchFamily="2" charset="2"/>
              <a:buChar char=""/>
            </a:pPr>
            <a:r>
              <a:rPr lang="en-US" sz="2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Radar range does not appear to significantly impact the lack of warning in </a:t>
            </a:r>
            <a:r>
              <a:rPr lang="en-US" sz="2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all</a:t>
            </a:r>
            <a:r>
              <a:rPr lang="en-US" sz="2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cases; median range is 39 nm and beam height 3045 </a:t>
            </a:r>
            <a:r>
              <a:rPr lang="en-US" sz="22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ft</a:t>
            </a:r>
            <a:r>
              <a:rPr lang="en-US" sz="2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ARL, 34% of the events were &lt; 30 nm, and 64% of the events were &lt; 60 nm</a:t>
            </a:r>
          </a:p>
          <a:p>
            <a:pPr marL="411163" indent="-342900" eaLnBrk="1" hangingPunct="1">
              <a:spcBef>
                <a:spcPts val="700"/>
              </a:spcBef>
              <a:spcAft>
                <a:spcPts val="700"/>
              </a:spcAft>
              <a:buClr>
                <a:schemeClr val="tx2"/>
              </a:buClr>
              <a:buSzPct val="95000"/>
              <a:buFont typeface="Wingdings" pitchFamily="2" charset="2"/>
              <a:buChar char=""/>
            </a:pPr>
            <a:r>
              <a:rPr lang="en-US" sz="2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In general the Vr and NROT were 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increasing</a:t>
            </a:r>
            <a:r>
              <a:rPr lang="en-US" sz="2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at tornado time;  the 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median</a:t>
            </a:r>
            <a:r>
              <a:rPr lang="en-US" sz="2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magnitude could be characterized as weak </a:t>
            </a:r>
            <a:r>
              <a:rPr lang="en-US" sz="2200" b="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(range dependent)</a:t>
            </a:r>
          </a:p>
          <a:p>
            <a:pPr marL="411163" indent="-342900" eaLnBrk="1" hangingPunct="1">
              <a:spcBef>
                <a:spcPts val="700"/>
              </a:spcBef>
              <a:spcAft>
                <a:spcPts val="700"/>
              </a:spcAft>
              <a:buClr>
                <a:schemeClr val="tx2"/>
              </a:buClr>
              <a:buSzPct val="95000"/>
              <a:buFont typeface="Wingdings" pitchFamily="2" charset="2"/>
              <a:buChar char=""/>
            </a:pPr>
            <a:endParaRPr lang="en-US" sz="2200" b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411163" indent="-342900" eaLnBrk="1" hangingPunct="1">
              <a:spcBef>
                <a:spcPts val="700"/>
              </a:spcBef>
              <a:spcAft>
                <a:spcPts val="700"/>
              </a:spcAft>
              <a:buClr>
                <a:schemeClr val="tx2"/>
              </a:buClr>
              <a:buSzPct val="95000"/>
              <a:buFont typeface="Wingdings" pitchFamily="2" charset="2"/>
              <a:buChar char=""/>
            </a:pPr>
            <a:endParaRPr lang="en-US" sz="2600" b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Batang" pitchFamily="18" charset="-127"/>
              <a:cs typeface="Arial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85800" y="152400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0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erpetua" panose="02020502060401020303" pitchFamily="18" charset="0"/>
                <a:ea typeface="Tahoma" pitchFamily="34" charset="0"/>
                <a:cs typeface="Tahoma" pitchFamily="34" charset="0"/>
              </a:rPr>
              <a:t>Summary/Concluding Remarks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spc="-1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Tahoma" pitchFamily="34" charset="0"/>
                <a:cs typeface="Tahoma" pitchFamily="34" charset="0"/>
              </a:rPr>
              <a:t>For Linear Modes</a:t>
            </a:r>
            <a:r>
              <a:rPr kumimoji="0" lang="en-US" sz="4000" b="1" i="0" u="none" strike="noStrike" kern="1200" cap="none" spc="-10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itchFamily="34" charset="0"/>
                <a:ea typeface="Tahoma" pitchFamily="34" charset="0"/>
                <a:cs typeface="Tahoma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1221990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Arial Narrow" pitchFamily="34" charset="0"/>
              </a:rPr>
              <a:t>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24400"/>
            <a:ext cx="8229600" cy="12192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          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              	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Arial Narrow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Arial Narrow" pitchFamily="34" charset="0"/>
            </a:endParaRPr>
          </a:p>
          <a:p>
            <a:pPr marL="0" indent="0" algn="ctr">
              <a:buNone/>
            </a:pPr>
            <a:endParaRPr lang="en-US" sz="11200" dirty="0">
              <a:solidFill>
                <a:schemeClr val="bg1"/>
              </a:solidFill>
              <a:latin typeface="Arial Narrow" pitchFamily="34" charset="0"/>
            </a:endParaRPr>
          </a:p>
          <a:p>
            <a:pPr marL="0" indent="0" algn="ctr">
              <a:buNone/>
            </a:pPr>
            <a:endParaRPr lang="en-US" sz="11200" dirty="0">
              <a:solidFill>
                <a:schemeClr val="bg1"/>
              </a:solidFill>
              <a:latin typeface="Arial Narrow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           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endParaRPr lang="en-US" sz="2000" i="1" dirty="0">
              <a:solidFill>
                <a:schemeClr val="bg1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en-US" sz="2000" i="1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6126480"/>
            <a:ext cx="640080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12480" y="6126480"/>
            <a:ext cx="640080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286000" y="3570982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 Narrow" pitchFamily="34" charset="0"/>
              </a:rPr>
              <a:t>rodney.donavon@noaa.gov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 Narrow" pitchFamily="34" charset="0"/>
              </a:rPr>
              <a:t>fred.glass@noaa.gov</a:t>
            </a:r>
          </a:p>
        </p:txBody>
      </p:sp>
    </p:spTree>
    <p:extLst>
      <p:ext uri="{BB962C8B-B14F-4D97-AF65-F5344CB8AC3E}">
        <p14:creationId xmlns:p14="http://schemas.microsoft.com/office/powerpoint/2010/main" val="950759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65000">
              <a:schemeClr val="tx2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Perpetua" panose="02020502060401020303" pitchFamily="18" charset="0"/>
              </a:rPr>
              <a:t>Storm Data Quality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8160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26 Unwarned Tornadoes were actually WARNED!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	-   Impacts POD, FAR and CSI</a:t>
            </a:r>
          </a:p>
          <a:p>
            <a:r>
              <a:rPr lang="en-US" sz="2800" dirty="0">
                <a:solidFill>
                  <a:schemeClr val="bg1"/>
                </a:solidFill>
              </a:rPr>
              <a:t>37 more Tornadoes had incorrect time and/or placement errors</a:t>
            </a:r>
          </a:p>
          <a:p>
            <a:r>
              <a:rPr lang="en-US" sz="2800" dirty="0">
                <a:solidFill>
                  <a:schemeClr val="bg1"/>
                </a:solidFill>
              </a:rPr>
              <a:t>At least 11% of the events had time/placement errors</a:t>
            </a:r>
          </a:p>
          <a:p>
            <a:r>
              <a:rPr lang="en-US" sz="2800" dirty="0">
                <a:solidFill>
                  <a:schemeClr val="bg1"/>
                </a:solidFill>
              </a:rPr>
              <a:t>Other errors include TDSs prior to Storm Data start time</a:t>
            </a:r>
          </a:p>
          <a:p>
            <a:r>
              <a:rPr lang="en-US" sz="2800" dirty="0">
                <a:solidFill>
                  <a:schemeClr val="bg1"/>
                </a:solidFill>
              </a:rPr>
              <a:t>Storm Data Entry Training is needed.  All Storm Data entries should undergo a rigorous QC process before being finalized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6126480"/>
            <a:ext cx="640080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12480" y="6126480"/>
            <a:ext cx="640080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8487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65000">
              <a:schemeClr val="tx2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1371600"/>
            <a:ext cx="8975408" cy="49377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  <a:latin typeface="Perpetua" panose="02020502060401020303" pitchFamily="18" charset="0"/>
              </a:rPr>
              <a:t>Unwarned Tornado Review - Findings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" y="1383268"/>
            <a:ext cx="52770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" y="5943600"/>
            <a:ext cx="55976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ZDR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55132" y="1371600"/>
            <a:ext cx="61266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SRM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36272" y="5943600"/>
            <a:ext cx="43152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CC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228600" y="914400"/>
            <a:ext cx="86106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Perpetua" panose="02020502060401020303" pitchFamily="18" charset="0"/>
              </a:rPr>
              <a:t>Storm Data Errors:  Common Time Errors 1-2 hours</a:t>
            </a:r>
            <a:endParaRPr lang="en-US" sz="2000" b="1" dirty="0">
              <a:solidFill>
                <a:schemeClr val="bg1"/>
              </a:solidFill>
              <a:latin typeface="Perpetua" panose="02020502060401020303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04401" y="6324600"/>
            <a:ext cx="5388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Perpetua" panose="02020502060401020303" pitchFamily="18" charset="0"/>
              </a:rPr>
              <a:t>2 hours too early, 75 nm from any storm</a:t>
            </a:r>
            <a:r>
              <a:rPr lang="en-US" sz="2400" dirty="0"/>
              <a:t> </a:t>
            </a:r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2468880" y="1920240"/>
            <a:ext cx="381000" cy="381000"/>
          </a:xfrm>
          <a:prstGeom prst="ellipse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04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65000">
              <a:schemeClr val="tx2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  <a:latin typeface="Perpetua" panose="02020502060401020303" pitchFamily="18" charset="0"/>
              </a:rPr>
              <a:t>Unwarned Tornado Review - Findings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" y="1383268"/>
            <a:ext cx="52770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" y="5943600"/>
            <a:ext cx="55976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ZDR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55132" y="1371600"/>
            <a:ext cx="61266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SRM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36272" y="5943600"/>
            <a:ext cx="43152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CC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228600" y="914400"/>
            <a:ext cx="86106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Perpetua" panose="02020502060401020303" pitchFamily="18" charset="0"/>
              </a:rPr>
              <a:t>Storm Data Errors:  Common Time Errors 1-2 hours</a:t>
            </a:r>
            <a:endParaRPr lang="en-US" sz="2000" b="1" dirty="0">
              <a:solidFill>
                <a:schemeClr val="bg1"/>
              </a:solidFill>
              <a:latin typeface="Perpetua" panose="02020502060401020303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19720" y="6324600"/>
            <a:ext cx="7357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Perpetua" panose="02020502060401020303" pitchFamily="18" charset="0"/>
              </a:rPr>
              <a:t>Correct Time that SHOULD be in Storm Data 2 </a:t>
            </a:r>
            <a:r>
              <a:rPr lang="en-US" sz="2400" b="1" dirty="0" err="1">
                <a:latin typeface="Perpetua" panose="02020502060401020303" pitchFamily="18" charset="0"/>
              </a:rPr>
              <a:t>hrs</a:t>
            </a:r>
            <a:r>
              <a:rPr lang="en-US" sz="2400" b="1" dirty="0">
                <a:latin typeface="Perpetua" panose="02020502060401020303" pitchFamily="18" charset="0"/>
              </a:rPr>
              <a:t> later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1371600"/>
            <a:ext cx="8975408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307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>
          <a:gsLst>
            <a:gs pos="0">
              <a:schemeClr val="tx2"/>
            </a:gs>
            <a:gs pos="65000">
              <a:schemeClr val="tx2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  <a:latin typeface="Perpetua" panose="02020502060401020303" pitchFamily="18" charset="0"/>
              </a:rPr>
              <a:t>Unwarned Tornado Review - Findings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" y="1383268"/>
            <a:ext cx="52770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" y="5943600"/>
            <a:ext cx="55976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ZDR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55132" y="1371600"/>
            <a:ext cx="61266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SRM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36272" y="5943600"/>
            <a:ext cx="43152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CC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228600" y="914400"/>
            <a:ext cx="86106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Perpetua" panose="02020502060401020303" pitchFamily="18" charset="0"/>
              </a:rPr>
              <a:t>Storm Data Errors:  Incorrect Location</a:t>
            </a:r>
            <a:endParaRPr lang="en-US" sz="2000" b="1" dirty="0">
              <a:solidFill>
                <a:schemeClr val="bg1"/>
              </a:solidFill>
              <a:latin typeface="Perpetua" panose="02020502060401020303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83838" y="6324600"/>
            <a:ext cx="6829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Perpetua" panose="02020502060401020303" pitchFamily="18" charset="0"/>
              </a:rPr>
              <a:t>Red Dot is Storm Data Location/Icon LSR Location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1371600"/>
            <a:ext cx="8975408" cy="4937760"/>
          </a:xfrm>
          <a:prstGeom prst="rect">
            <a:avLst/>
          </a:prstGeom>
        </p:spPr>
      </p:pic>
      <p:sp>
        <p:nvSpPr>
          <p:cNvPr id="11" name="Oval 10"/>
          <p:cNvSpPr>
            <a:spLocks noChangeAspect="1"/>
          </p:cNvSpPr>
          <p:nvPr/>
        </p:nvSpPr>
        <p:spPr>
          <a:xfrm>
            <a:off x="762000" y="2209800"/>
            <a:ext cx="685800" cy="685800"/>
          </a:xfrm>
          <a:prstGeom prst="ellipse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02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65000">
              <a:schemeClr val="tx2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  <a:latin typeface="Perpetua" panose="02020502060401020303" pitchFamily="18" charset="0"/>
              </a:rPr>
              <a:t>Unwarned Tornado Review - Findings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" y="1383268"/>
            <a:ext cx="52770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" y="5943600"/>
            <a:ext cx="55976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ZDR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55132" y="1371600"/>
            <a:ext cx="61266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SRM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36272" y="5943600"/>
            <a:ext cx="43152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CC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228600" y="914400"/>
            <a:ext cx="86106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Perpetua" panose="02020502060401020303" pitchFamily="18" charset="0"/>
              </a:rPr>
              <a:t>Storm Data Errors:  Incorrect Location</a:t>
            </a:r>
            <a:endParaRPr lang="en-US" sz="2000" b="1" dirty="0">
              <a:solidFill>
                <a:schemeClr val="bg1"/>
              </a:solidFill>
              <a:latin typeface="Perpetua" panose="02020502060401020303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83838" y="6324600"/>
            <a:ext cx="6829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Perpetua" panose="02020502060401020303" pitchFamily="18" charset="0"/>
              </a:rPr>
              <a:t>Red Dot is Storm Data Location/Icon LSR Location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1371600"/>
            <a:ext cx="8975408" cy="4937760"/>
          </a:xfrm>
          <a:prstGeom prst="rect">
            <a:avLst/>
          </a:prstGeom>
        </p:spPr>
      </p:pic>
      <p:sp>
        <p:nvSpPr>
          <p:cNvPr id="11" name="Oval 10"/>
          <p:cNvSpPr>
            <a:spLocks noChangeAspect="1"/>
          </p:cNvSpPr>
          <p:nvPr/>
        </p:nvSpPr>
        <p:spPr>
          <a:xfrm>
            <a:off x="1676400" y="3352800"/>
            <a:ext cx="838200" cy="838200"/>
          </a:xfrm>
          <a:prstGeom prst="ellipse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19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13537</TotalTime>
  <Words>1546</Words>
  <Application>Microsoft Office PowerPoint</Application>
  <PresentationFormat>On-screen Show (4:3)</PresentationFormat>
  <Paragraphs>317</Paragraphs>
  <Slides>49</Slides>
  <Notes>42</Notes>
  <HiddenSlides>5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9" baseType="lpstr">
      <vt:lpstr>Arial</vt:lpstr>
      <vt:lpstr>Arial Narrow</vt:lpstr>
      <vt:lpstr>Batang</vt:lpstr>
      <vt:lpstr>Calibri</vt:lpstr>
      <vt:lpstr>Courier New</vt:lpstr>
      <vt:lpstr>Leelawadee</vt:lpstr>
      <vt:lpstr>Perpetua</vt:lpstr>
      <vt:lpstr>Tahoma</vt:lpstr>
      <vt:lpstr>Wingdings</vt:lpstr>
      <vt:lpstr>Office Theme</vt:lpstr>
      <vt:lpstr>Analysis of Unwarned Tornado Events  from  2014-2015 Across the NWS Central Region</vt:lpstr>
      <vt:lpstr>PowerPoint Presentation</vt:lpstr>
      <vt:lpstr>Purpose and Motivation</vt:lpstr>
      <vt:lpstr>NWS CR Verification Stats 2014-2015</vt:lpstr>
      <vt:lpstr>Storm Data Quality</vt:lpstr>
      <vt:lpstr>Unwarned Tornado Review - Findings</vt:lpstr>
      <vt:lpstr>Unwarned Tornado Review - Findings</vt:lpstr>
      <vt:lpstr>Unwarned Tornado Review - Findings</vt:lpstr>
      <vt:lpstr>Unwarned Tornado Review - Findings</vt:lpstr>
      <vt:lpstr>Radar Data Observations</vt:lpstr>
      <vt:lpstr>Unwarned Tornado Review - Findings</vt:lpstr>
      <vt:lpstr>Unwarned Tornado Review - Findings</vt:lpstr>
      <vt:lpstr>Unwarned Tornado Review - Findings</vt:lpstr>
      <vt:lpstr>Unwarned Tornado Review - Findings</vt:lpstr>
      <vt:lpstr>Unwarned Tornado Review - Findings</vt:lpstr>
      <vt:lpstr>Unwarned Tornado Review - Findings</vt:lpstr>
      <vt:lpstr>Unwarned Tornado Review - Findings</vt:lpstr>
      <vt:lpstr>Unwarned Tornado Review - Findings</vt:lpstr>
      <vt:lpstr>Methodology (NSE)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Methodology (Radar Interrogation)</vt:lpstr>
      <vt:lpstr>Methodology (Radar Interrogation)</vt:lpstr>
      <vt:lpstr>Convective Mode Classification</vt:lpstr>
      <vt:lpstr>Convective Mode Classification</vt:lpstr>
      <vt:lpstr>Convective Mode Classification</vt:lpstr>
      <vt:lpstr>Convective Mode Classification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</vt:lpstr>
    </vt:vector>
  </TitlesOfParts>
  <Company>NWS CR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Rodney Donavon</dc:creator>
  <cp:lastModifiedBy>Rod Donavon</cp:lastModifiedBy>
  <cp:revision>345</cp:revision>
  <dcterms:created xsi:type="dcterms:W3CDTF">2012-03-11T16:42:55Z</dcterms:created>
  <dcterms:modified xsi:type="dcterms:W3CDTF">2017-03-09T05:30:13Z</dcterms:modified>
</cp:coreProperties>
</file>