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6" r:id="rId2"/>
    <p:sldId id="266" r:id="rId3"/>
    <p:sldId id="273" r:id="rId4"/>
    <p:sldId id="274" r:id="rId5"/>
    <p:sldId id="275" r:id="rId6"/>
    <p:sldId id="276" r:id="rId7"/>
    <p:sldId id="329" r:id="rId8"/>
    <p:sldId id="278" r:id="rId9"/>
    <p:sldId id="262" r:id="rId10"/>
    <p:sldId id="265" r:id="rId11"/>
    <p:sldId id="330" r:id="rId12"/>
    <p:sldId id="269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6" r:id="rId32"/>
    <p:sldId id="307" r:id="rId33"/>
    <p:sldId id="308" r:id="rId34"/>
    <p:sldId id="336" r:id="rId35"/>
    <p:sldId id="257" r:id="rId36"/>
    <p:sldId id="335" r:id="rId37"/>
    <p:sldId id="267" r:id="rId38"/>
    <p:sldId id="270" r:id="rId39"/>
    <p:sldId id="258" r:id="rId40"/>
    <p:sldId id="282" r:id="rId41"/>
    <p:sldId id="271" r:id="rId42"/>
    <p:sldId id="281" r:id="rId43"/>
    <p:sldId id="259" r:id="rId44"/>
    <p:sldId id="309" r:id="rId45"/>
    <p:sldId id="310" r:id="rId46"/>
    <p:sldId id="305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34" r:id="rId55"/>
    <p:sldId id="318" r:id="rId56"/>
    <p:sldId id="319" r:id="rId57"/>
    <p:sldId id="320" r:id="rId58"/>
    <p:sldId id="322" r:id="rId59"/>
    <p:sldId id="323" r:id="rId60"/>
    <p:sldId id="324" r:id="rId61"/>
    <p:sldId id="325" r:id="rId62"/>
    <p:sldId id="321" r:id="rId63"/>
    <p:sldId id="326" r:id="rId64"/>
    <p:sldId id="332" r:id="rId65"/>
    <p:sldId id="272" r:id="rId66"/>
    <p:sldId id="261" r:id="rId67"/>
    <p:sldId id="331" r:id="rId68"/>
    <p:sldId id="283" r:id="rId69"/>
    <p:sldId id="333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3A063-44AB-48A2-AB19-A8B1C3A8B62B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1C592-C764-4289-9024-2D53EE4FCB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1C592-C764-4289-9024-2D53EE4FCBD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57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98D1-E9FE-492C-A778-8A80A5E92021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8F4C-08CF-4EE4-ABBC-0E594BF155A0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98D1-E9FE-492C-A778-8A80A5E92021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8F4C-08CF-4EE4-ABBC-0E594BF155A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98D1-E9FE-492C-A778-8A80A5E92021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8F4C-08CF-4EE4-ABBC-0E594BF155A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98D1-E9FE-492C-A778-8A80A5E92021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8F4C-08CF-4EE4-ABBC-0E594BF155A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98D1-E9FE-492C-A778-8A80A5E92021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8F4C-08CF-4EE4-ABBC-0E594BF155A0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98D1-E9FE-492C-A778-8A80A5E92021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8F4C-08CF-4EE4-ABBC-0E594BF155A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98D1-E9FE-492C-A778-8A80A5E92021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8F4C-08CF-4EE4-ABBC-0E594BF155A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98D1-E9FE-492C-A778-8A80A5E92021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738F4C-08CF-4EE4-ABBC-0E594BF155A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98D1-E9FE-492C-A778-8A80A5E92021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8F4C-08CF-4EE4-ABBC-0E594BF155A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98D1-E9FE-492C-A778-8A80A5E92021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D9738F4C-08CF-4EE4-ABBC-0E594BF155A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D3398D1-E9FE-492C-A778-8A80A5E92021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8F4C-08CF-4EE4-ABBC-0E594BF155A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D3398D1-E9FE-492C-A778-8A80A5E92021}" type="datetimeFigureOut">
              <a:rPr lang="en-US" smtClean="0"/>
              <a:t>3/7/2017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9738F4C-08CF-4EE4-ABBC-0E594BF155A0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685801"/>
            <a:ext cx="9144000" cy="2514600"/>
          </a:xfrm>
        </p:spPr>
        <p:txBody>
          <a:bodyPr>
            <a:normAutofit fontScale="90000"/>
          </a:bodyPr>
          <a:lstStyle/>
          <a:p>
            <a:r>
              <a:rPr lang="en-US" sz="4200" b="1" dirty="0"/>
              <a:t>Quasi-Linear Convective System (QLCS) </a:t>
            </a:r>
            <a:r>
              <a:rPr lang="en-US" sz="4200" dirty="0"/>
              <a:t>&amp;</a:t>
            </a:r>
            <a:r>
              <a:rPr lang="en-US" sz="4200" b="1" dirty="0" smtClean="0"/>
              <a:t> </a:t>
            </a:r>
            <a:r>
              <a:rPr lang="en-US" sz="4200" b="1" dirty="0"/>
              <a:t>Non-Supercell (Landspout) Tornadoes </a:t>
            </a:r>
            <a:r>
              <a:rPr lang="en-US" sz="4200" dirty="0"/>
              <a:t/>
            </a:r>
            <a:br>
              <a:rPr lang="en-US" sz="4200" dirty="0"/>
            </a:br>
            <a:r>
              <a:rPr lang="en-US" sz="4200" b="1" dirty="0"/>
              <a:t>Across Eastern Kentucky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572000"/>
            <a:ext cx="8077200" cy="1752600"/>
          </a:xfrm>
        </p:spPr>
        <p:txBody>
          <a:bodyPr>
            <a:normAutofit lnSpcReduction="10000"/>
          </a:bodyPr>
          <a:lstStyle/>
          <a:p>
            <a:r>
              <a:rPr lang="en-US" b="1" i="1" dirty="0" smtClean="0">
                <a:latin typeface="Castellar" panose="020A0402060406010301" pitchFamily="18" charset="0"/>
              </a:rPr>
              <a:t>Jonathan Guseman</a:t>
            </a:r>
            <a:endParaRPr lang="en-US" b="1" i="1" dirty="0">
              <a:latin typeface="Castellar" panose="020A0402060406010301" pitchFamily="18" charset="0"/>
            </a:endParaRPr>
          </a:p>
          <a:p>
            <a:r>
              <a:rPr lang="en-US" b="1" i="1" dirty="0" smtClean="0">
                <a:latin typeface="Castellar" panose="020A0402060406010301" pitchFamily="18" charset="0"/>
              </a:rPr>
              <a:t>Barrett Goudeau</a:t>
            </a:r>
          </a:p>
          <a:p>
            <a:r>
              <a:rPr lang="en-US" b="1" i="1" dirty="0" smtClean="0">
                <a:latin typeface="Castellar" panose="020A0402060406010301" pitchFamily="18" charset="0"/>
              </a:rPr>
              <a:t>Edward Ray</a:t>
            </a:r>
            <a:endParaRPr lang="en-US" b="1" dirty="0">
              <a:latin typeface="Castellar" panose="020A0402060406010301" pitchFamily="18" charset="0"/>
            </a:endParaRPr>
          </a:p>
          <a:p>
            <a:r>
              <a:rPr lang="en-US" b="1" dirty="0">
                <a:latin typeface="Castellar" panose="020A0402060406010301" pitchFamily="18" charset="0"/>
              </a:rPr>
              <a:t> </a:t>
            </a:r>
          </a:p>
          <a:p>
            <a:r>
              <a:rPr lang="en-US" b="1" dirty="0">
                <a:latin typeface="Castellar" panose="020A0402060406010301" pitchFamily="18" charset="0"/>
              </a:rPr>
              <a:t>National Weather </a:t>
            </a:r>
            <a:r>
              <a:rPr lang="en-US" b="1" dirty="0" smtClean="0">
                <a:latin typeface="Castellar" panose="020A0402060406010301" pitchFamily="18" charset="0"/>
              </a:rPr>
              <a:t>Service - </a:t>
            </a:r>
            <a:r>
              <a:rPr lang="en-US" b="1" dirty="0">
                <a:latin typeface="Castellar" panose="020A0402060406010301" pitchFamily="18" charset="0"/>
              </a:rPr>
              <a:t>Jackson, Kentucky</a:t>
            </a:r>
          </a:p>
          <a:p>
            <a:endParaRPr lang="en-US" b="1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7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5" y="553422"/>
            <a:ext cx="8130975" cy="607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71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75585"/>
            <a:ext cx="6019800" cy="494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April 9, 2011 QLCS Tornado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76" y="76200"/>
            <a:ext cx="5313131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40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U:\Projects\TOR\QLCS_landspouts\20110409\kjkl_20110409_1739_SRV_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5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:\Projects\TOR\QLCS_landspouts\20110409\kjkl_20110409_1744_SRV_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71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:\Projects\TOR\QLCS_landspouts\20110409\kjkl_20110409_1752_SRV_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71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U:\Projects\TOR\QLCS_landspouts\20110409\kjkl_20110409_1753_SRV_0.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71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U:\Projects\TOR\QLCS_landspouts\20110409\kjkl_20110409_1753_SRV_1.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71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:\Projects\TOR\QLCS_landspouts\20110409\kjkl_20110409_1756_SRV_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71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U:\Projects\TOR\QLCS_landspouts\20110409\kjkl_20110409_1757_SRV_0.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71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Difficult/impossible </a:t>
            </a:r>
            <a:r>
              <a:rPr lang="en-US" dirty="0"/>
              <a:t>to </a:t>
            </a:r>
            <a:r>
              <a:rPr lang="en-US" dirty="0" smtClean="0"/>
              <a:t>detect </a:t>
            </a:r>
            <a:r>
              <a:rPr lang="en-US" dirty="0"/>
              <a:t>rotation on </a:t>
            </a:r>
            <a:r>
              <a:rPr lang="en-US" dirty="0" smtClean="0"/>
              <a:t>radar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Features </a:t>
            </a:r>
            <a:r>
              <a:rPr lang="en-US" dirty="0" smtClean="0"/>
              <a:t>typically </a:t>
            </a:r>
            <a:r>
              <a:rPr lang="en-US" dirty="0"/>
              <a:t>shallow &amp;</a:t>
            </a:r>
            <a:r>
              <a:rPr lang="en-US" dirty="0" smtClean="0"/>
              <a:t> </a:t>
            </a:r>
            <a:r>
              <a:rPr lang="en-US" dirty="0"/>
              <a:t>not linked to </a:t>
            </a:r>
            <a:r>
              <a:rPr lang="en-US" dirty="0" smtClean="0"/>
              <a:t>mesocyclone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Normally short-lived (a few </a:t>
            </a:r>
            <a:r>
              <a:rPr lang="en-US" dirty="0" smtClean="0"/>
              <a:t>minutes)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Lifetime </a:t>
            </a:r>
            <a:r>
              <a:rPr lang="en-US" dirty="0"/>
              <a:t>dependent on </a:t>
            </a:r>
            <a:r>
              <a:rPr lang="en-US" dirty="0" smtClean="0"/>
              <a:t>balance between updraft </a:t>
            </a:r>
            <a:r>
              <a:rPr lang="en-US" dirty="0"/>
              <a:t>(shear) and cold pool </a:t>
            </a:r>
            <a:r>
              <a:rPr lang="en-US" dirty="0" smtClean="0"/>
              <a:t>generation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Verification Statistics (2011-2016)</a:t>
            </a:r>
          </a:p>
          <a:p>
            <a:pPr lvl="1"/>
            <a:r>
              <a:rPr lang="en-US" dirty="0" smtClean="0"/>
              <a:t>QLCS             </a:t>
            </a:r>
            <a:r>
              <a:rPr lang="en-US" dirty="0"/>
              <a:t>POD:  0.714     FAR:  0.855 </a:t>
            </a:r>
            <a:endParaRPr lang="en-US" dirty="0" smtClean="0"/>
          </a:p>
          <a:p>
            <a:pPr lvl="1"/>
            <a:r>
              <a:rPr lang="en-US" dirty="0" smtClean="0"/>
              <a:t>Supercells      POD:  0.923     FAR:  0.815</a:t>
            </a:r>
          </a:p>
          <a:p>
            <a:pPr lvl="1"/>
            <a:r>
              <a:rPr lang="en-US" dirty="0" smtClean="0"/>
              <a:t>Total               POD:  0.800     FAR:  0.840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11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U:\Projects\TOR\QLCS_landspouts\20110409\kjkl_20110409_1757_SRV_1.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71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U:\Projects\TOR\QLCS_landspouts\20110409\kjkl_20110409_1800_SRV_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sosceles Triangle 2"/>
          <p:cNvSpPr/>
          <p:nvPr/>
        </p:nvSpPr>
        <p:spPr>
          <a:xfrm flipH="1" flipV="1">
            <a:off x="2286000" y="1809750"/>
            <a:ext cx="190500" cy="1524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 flipH="1" flipV="1">
            <a:off x="5715000" y="4914900"/>
            <a:ext cx="190500" cy="1524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Isosceles Triangle 4"/>
          <p:cNvSpPr/>
          <p:nvPr/>
        </p:nvSpPr>
        <p:spPr>
          <a:xfrm flipH="1" flipV="1">
            <a:off x="2286000" y="4914900"/>
            <a:ext cx="190500" cy="1524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/>
          <p:cNvSpPr/>
          <p:nvPr/>
        </p:nvSpPr>
        <p:spPr>
          <a:xfrm flipH="1" flipV="1">
            <a:off x="5715000" y="1810512"/>
            <a:ext cx="190500" cy="1524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71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U:\Projects\TOR\QLCS_landspouts\20110409\kjkl_20110409_1801_SRV_0.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91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U:\Projects\TOR\QLCS_landspouts\20110409\kjkl_20110409_1801_SRV_1.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91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U:\Projects\TOR\QLCS_landspouts\20110409\kjkl_20110409_1805_SRV_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sosceles Triangle 2"/>
          <p:cNvSpPr/>
          <p:nvPr/>
        </p:nvSpPr>
        <p:spPr>
          <a:xfrm flipH="1" flipV="1">
            <a:off x="2571750" y="1876425"/>
            <a:ext cx="190500" cy="1524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 flipH="1" flipV="1">
            <a:off x="5981700" y="4956048"/>
            <a:ext cx="190500" cy="1524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Isosceles Triangle 4"/>
          <p:cNvSpPr/>
          <p:nvPr/>
        </p:nvSpPr>
        <p:spPr>
          <a:xfrm flipH="1" flipV="1">
            <a:off x="2569464" y="4953000"/>
            <a:ext cx="190500" cy="1524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/>
          <p:cNvSpPr/>
          <p:nvPr/>
        </p:nvSpPr>
        <p:spPr>
          <a:xfrm flipH="1" flipV="1">
            <a:off x="5981700" y="1874520"/>
            <a:ext cx="190500" cy="1524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1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U:\Projects\TOR\QLCS_landspouts\20110409\kjkl_20110409_1805_SRV_0.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91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U:\Projects\TOR\QLCS_landspouts\20110409\kjkl_20110409_1806_SRV_1.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91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U:\Projects\TOR\QLCS_landspouts\20110409\kjkl_20110409_1809_SRV_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sosceles Triangle 2"/>
          <p:cNvSpPr/>
          <p:nvPr/>
        </p:nvSpPr>
        <p:spPr>
          <a:xfrm flipH="1" flipV="1">
            <a:off x="2857500" y="1905000"/>
            <a:ext cx="190500" cy="1524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 flipH="1" flipV="1">
            <a:off x="6286500" y="4956048"/>
            <a:ext cx="190500" cy="1524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Isosceles Triangle 4"/>
          <p:cNvSpPr/>
          <p:nvPr/>
        </p:nvSpPr>
        <p:spPr>
          <a:xfrm flipH="1" flipV="1">
            <a:off x="2862072" y="4953000"/>
            <a:ext cx="190500" cy="1524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/>
          <p:cNvSpPr/>
          <p:nvPr/>
        </p:nvSpPr>
        <p:spPr>
          <a:xfrm flipH="1" flipV="1">
            <a:off x="6286500" y="1901952"/>
            <a:ext cx="190500" cy="1524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1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U:\Projects\TOR\QLCS_landspouts\20110409\kjkl_20110409_1809_SRV_0.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91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U:\Projects\TOR\QLCS_landspouts\20110409\kjkl_20110409_1810_SRV_1.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91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Varying Terrain</a:t>
            </a:r>
            <a:endParaRPr lang="en-US" dirty="0"/>
          </a:p>
        </p:txBody>
      </p:sp>
      <p:pic>
        <p:nvPicPr>
          <p:cNvPr id="1026" name="Picture 2" descr="U:\KY\jkltop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47801"/>
            <a:ext cx="5859553" cy="471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82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U:\Projects\TOR\QLCS_landspouts\20110409\kjkl_20110409_1813_SRV_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91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U:\Projects\TOR\QLCS_landspouts\20110409\kjkl_20110409_1814_SRV_0.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74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U:\Projects\TOR\QLCS_landspouts\20110409\kjkl_20110409_1814_SRV_1.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74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EF-0 from southeast Menifee County into northern Wolfe County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9</a:t>
            </a:r>
            <a:r>
              <a:rPr lang="en-US" dirty="0" smtClean="0"/>
              <a:t> minutes, ~ 1/2 mile path length, 100 - 250 yards wide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Winds ~ 80 - 85 mph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Numerous trees uprooted, moved well-constructed barn, destroyed/tossed well-anchored carport, minor house/car damage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16 minute lead time</a:t>
            </a:r>
          </a:p>
          <a:p>
            <a:endParaRPr lang="en-US" dirty="0"/>
          </a:p>
          <a:p>
            <a:r>
              <a:rPr lang="en-US" dirty="0" smtClean="0"/>
              <a:t>Radar beam 1500’ above ground level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April 9, 2011 QLCS Tornado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74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AwipsToLan\Screenshot-Soundin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 t="12500" r="15072" b="8611"/>
          <a:stretch/>
        </p:blipFill>
        <p:spPr bwMode="auto">
          <a:xfrm>
            <a:off x="1962150" y="1219200"/>
            <a:ext cx="70294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8" b="5881"/>
          <a:stretch/>
        </p:blipFill>
        <p:spPr bwMode="auto">
          <a:xfrm>
            <a:off x="152400" y="2692626"/>
            <a:ext cx="2971800" cy="218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0-3 km Bulk Shear - RAP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0-3 km Line Normal Shear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1439280"/>
            <a:ext cx="4695823" cy="519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57800" y="180801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 = 42 knots from 260°</a:t>
            </a:r>
          </a:p>
          <a:p>
            <a:r>
              <a:rPr lang="el-GR" dirty="0" smtClean="0"/>
              <a:t>Θ</a:t>
            </a:r>
            <a:r>
              <a:rPr lang="en-US" dirty="0" smtClean="0"/>
              <a:t> = 80°</a:t>
            </a:r>
            <a:endParaRPr lang="en-US" dirty="0"/>
          </a:p>
          <a:p>
            <a:r>
              <a:rPr lang="el-GR" dirty="0" smtClean="0"/>
              <a:t>Δ</a:t>
            </a:r>
            <a:r>
              <a:rPr lang="en-US" dirty="0" smtClean="0"/>
              <a:t>u = sin(80°)*42 = 41.4 knots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562600" y="4876800"/>
            <a:ext cx="2895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62600" y="3581400"/>
            <a:ext cx="0" cy="1905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562600" y="4876800"/>
            <a:ext cx="2895600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562600" y="4876800"/>
            <a:ext cx="228600" cy="1905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Arc 17"/>
          <p:cNvSpPr/>
          <p:nvPr/>
        </p:nvSpPr>
        <p:spPr>
          <a:xfrm rot="20026365">
            <a:off x="5380893" y="5353175"/>
            <a:ext cx="524995" cy="334528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38800" y="4996934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Θ</a:t>
            </a:r>
            <a:r>
              <a:rPr lang="en-US" dirty="0" smtClean="0"/>
              <a:t> = 80°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781801" y="5254387"/>
            <a:ext cx="127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 = 42 kts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772025" y="4267201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UDCZ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260306" y="4451866"/>
            <a:ext cx="166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u = 41.4 kts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1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AwipsToLan\Screenshot-RadarBulkShea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5" t="11806" r="1057" b="8889"/>
          <a:stretch/>
        </p:blipFill>
        <p:spPr bwMode="auto">
          <a:xfrm>
            <a:off x="685800" y="346749"/>
            <a:ext cx="7772400" cy="59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943600" y="3657600"/>
            <a:ext cx="457200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33981" y="32004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41 kts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7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Landspout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</a:t>
            </a:r>
            <a:r>
              <a:rPr lang="en-US" dirty="0" smtClean="0"/>
              <a:t>ornado formed along </a:t>
            </a:r>
            <a:r>
              <a:rPr lang="en-US" dirty="0"/>
              <a:t>weak </a:t>
            </a:r>
            <a:r>
              <a:rPr lang="en-US" dirty="0" smtClean="0"/>
              <a:t>boundary underneath </a:t>
            </a:r>
            <a:r>
              <a:rPr lang="en-US" dirty="0"/>
              <a:t>cumulus </a:t>
            </a:r>
            <a:r>
              <a:rPr lang="en-US" dirty="0" smtClean="0"/>
              <a:t>cloud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dirty="0"/>
              <a:t>no organized large-scale </a:t>
            </a:r>
            <a:r>
              <a:rPr lang="en-US" dirty="0" smtClean="0"/>
              <a:t>rotation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Pre-existing rotation (vorticity) </a:t>
            </a:r>
            <a:r>
              <a:rPr lang="en-US" dirty="0" smtClean="0"/>
              <a:t>near </a:t>
            </a:r>
            <a:r>
              <a:rPr lang="en-US" dirty="0"/>
              <a:t>ground </a:t>
            </a:r>
            <a:r>
              <a:rPr lang="en-US" dirty="0" smtClean="0"/>
              <a:t>stretched vertically upward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Different from </a:t>
            </a:r>
            <a:r>
              <a:rPr lang="en-US" dirty="0"/>
              <a:t>typical tornado, </a:t>
            </a:r>
            <a:r>
              <a:rPr lang="en-US" dirty="0" smtClean="0"/>
              <a:t>where </a:t>
            </a:r>
            <a:r>
              <a:rPr lang="en-US" dirty="0"/>
              <a:t>circulation forms well </a:t>
            </a:r>
            <a:r>
              <a:rPr lang="en-US" dirty="0" smtClean="0"/>
              <a:t>above </a:t>
            </a:r>
            <a:r>
              <a:rPr lang="en-US" dirty="0"/>
              <a:t>ground </a:t>
            </a:r>
            <a:r>
              <a:rPr lang="en-US" dirty="0" smtClean="0"/>
              <a:t>within </a:t>
            </a:r>
            <a:r>
              <a:rPr lang="en-US" dirty="0"/>
              <a:t>parent </a:t>
            </a:r>
            <a:r>
              <a:rPr lang="en-US" dirty="0" smtClean="0"/>
              <a:t>storm/mesocyclone</a:t>
            </a:r>
          </a:p>
        </p:txBody>
      </p:sp>
    </p:spTree>
    <p:extLst>
      <p:ext uri="{BB962C8B-B14F-4D97-AF65-F5344CB8AC3E}">
        <p14:creationId xmlns:p14="http://schemas.microsoft.com/office/powerpoint/2010/main" val="157994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906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Boundary layer vorticity stretched vertically </a:t>
            </a:r>
            <a:r>
              <a:rPr lang="en-US" dirty="0" smtClean="0"/>
              <a:t>underneath </a:t>
            </a:r>
            <a:r>
              <a:rPr lang="en-US" dirty="0"/>
              <a:t>funnel cloud </a:t>
            </a:r>
            <a:r>
              <a:rPr lang="en-US" dirty="0" smtClean="0"/>
              <a:t>in </a:t>
            </a:r>
            <a:r>
              <a:rPr lang="en-US" dirty="0"/>
              <a:t>moist environment with light </a:t>
            </a:r>
            <a:r>
              <a:rPr lang="en-US" dirty="0" smtClean="0"/>
              <a:t>winds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Column of air reaches </a:t>
            </a:r>
            <a:r>
              <a:rPr lang="en-US" dirty="0" smtClean="0"/>
              <a:t>from </a:t>
            </a:r>
            <a:r>
              <a:rPr lang="en-US" dirty="0"/>
              <a:t>ground </a:t>
            </a:r>
            <a:r>
              <a:rPr lang="en-US" dirty="0" smtClean="0"/>
              <a:t>to </a:t>
            </a:r>
            <a:r>
              <a:rPr lang="en-US" dirty="0"/>
              <a:t>funnel </a:t>
            </a:r>
            <a:r>
              <a:rPr lang="en-US" dirty="0" smtClean="0"/>
              <a:t>cloud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Good directional wind shear</a:t>
            </a:r>
            <a:r>
              <a:rPr lang="en-US" dirty="0" smtClean="0"/>
              <a:t>, </a:t>
            </a:r>
            <a:r>
              <a:rPr lang="en-US" dirty="0"/>
              <a:t>low wind speeds </a:t>
            </a:r>
            <a:r>
              <a:rPr lang="en-US" dirty="0" smtClean="0"/>
              <a:t>overall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Modestly steep low to mid-level lapse </a:t>
            </a:r>
            <a:r>
              <a:rPr lang="en-US" dirty="0" smtClean="0"/>
              <a:t>rates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Minor localized or no damage.  Rare instance of up to F3 damage </a:t>
            </a:r>
            <a:r>
              <a:rPr lang="en-US" dirty="0" smtClean="0"/>
              <a:t>on </a:t>
            </a:r>
            <a:r>
              <a:rPr lang="en-US" dirty="0"/>
              <a:t>periphery </a:t>
            </a:r>
            <a:r>
              <a:rPr lang="en-US" dirty="0" smtClean="0"/>
              <a:t>of </a:t>
            </a:r>
            <a:r>
              <a:rPr lang="en-US" dirty="0"/>
              <a:t>microburst on 6 August 1977 east of Springfield, IL (Forbes and Wakimoto, 1983</a:t>
            </a:r>
            <a:r>
              <a:rPr lang="en-US" dirty="0" smtClean="0"/>
              <a:t>).</a:t>
            </a:r>
          </a:p>
          <a:p>
            <a:pPr marL="400050" lvl="1" indent="0">
              <a:buNone/>
            </a:pPr>
            <a:r>
              <a:rPr lang="en-US" dirty="0" smtClean="0"/>
              <a:t>F3:  158-206 mph                               EF3:  136-165 mph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Winds </a:t>
            </a:r>
            <a:r>
              <a:rPr lang="en-US" dirty="0"/>
              <a:t>commonly </a:t>
            </a:r>
            <a:r>
              <a:rPr lang="en-US" dirty="0" smtClean="0"/>
              <a:t>on </a:t>
            </a:r>
            <a:r>
              <a:rPr lang="en-US" dirty="0"/>
              <a:t>order of 60 mph or less – below </a:t>
            </a:r>
            <a:r>
              <a:rPr lang="en-US" dirty="0" smtClean="0"/>
              <a:t>EF-0 estimated damage threshold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82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35" r="819" b="1327"/>
          <a:stretch/>
        </p:blipFill>
        <p:spPr bwMode="auto">
          <a:xfrm>
            <a:off x="533401" y="1943100"/>
            <a:ext cx="8068937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3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Local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1"/>
            <a:ext cx="8382000" cy="452596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NWS </a:t>
            </a:r>
            <a:r>
              <a:rPr lang="en-US" dirty="0" smtClean="0"/>
              <a:t>Jackson, KY county warning area </a:t>
            </a:r>
            <a:r>
              <a:rPr lang="en-US" dirty="0"/>
              <a:t>experiences ~</a:t>
            </a:r>
            <a:r>
              <a:rPr lang="en-US" dirty="0" smtClean="0"/>
              <a:t> </a:t>
            </a:r>
            <a:r>
              <a:rPr lang="en-US" dirty="0"/>
              <a:t>2.2 tornado </a:t>
            </a:r>
            <a:r>
              <a:rPr lang="en-US" dirty="0" smtClean="0"/>
              <a:t>days/year</a:t>
            </a:r>
            <a:r>
              <a:rPr lang="en-US" dirty="0"/>
              <a:t>, or </a:t>
            </a:r>
            <a:r>
              <a:rPr lang="en-US" dirty="0" smtClean="0"/>
              <a:t>        ~ 3.37 </a:t>
            </a:r>
            <a:r>
              <a:rPr lang="en-US" dirty="0"/>
              <a:t>tornadoes per year over a 30 year </a:t>
            </a:r>
            <a:r>
              <a:rPr lang="en-US" dirty="0" smtClean="0"/>
              <a:t>climatology (1987-2016)</a:t>
            </a:r>
            <a:endParaRPr lang="en-US" dirty="0"/>
          </a:p>
          <a:p>
            <a:pPr lvl="1"/>
            <a:r>
              <a:rPr lang="en-US" dirty="0" smtClean="0"/>
              <a:t>25.1 Tornado Warnings issued </a:t>
            </a:r>
            <a:r>
              <a:rPr lang="en-US" dirty="0"/>
              <a:t>per </a:t>
            </a:r>
            <a:r>
              <a:rPr lang="en-US" dirty="0" smtClean="0"/>
              <a:t>year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/>
              <a:t>Goal -</a:t>
            </a:r>
            <a:r>
              <a:rPr lang="en-US" b="1" dirty="0" smtClean="0"/>
              <a:t> </a:t>
            </a:r>
            <a:r>
              <a:rPr lang="en-US" b="1" dirty="0"/>
              <a:t>improve Tornado Warning </a:t>
            </a:r>
            <a:r>
              <a:rPr lang="en-US" b="1" dirty="0" smtClean="0"/>
              <a:t>performance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58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Characteristics – Dust Whirl/Tube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1493837"/>
            <a:ext cx="4648200" cy="4525963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Tend to begin as an intense rotating whirl/tube of dust at ground (sometimes hollow or soda-straw like appearance)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Warm unstable near-surface air produces thermal overturning and vorticity, which gets stretched vertically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Form beneath and attached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to developing cumulus cloud</a:t>
            </a:r>
          </a:p>
        </p:txBody>
      </p:sp>
      <p:pic>
        <p:nvPicPr>
          <p:cNvPr id="8" name="Picture 6" descr="http://weather.uwyo.edu/upperair/images/2007122800.72265.skew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90600"/>
            <a:ext cx="3771899" cy="3017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andspout Torn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1"/>
            <a:ext cx="1752600" cy="262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31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Formation/Detection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Often develop along a </a:t>
            </a:r>
            <a:r>
              <a:rPr lang="en-US" dirty="0" smtClean="0"/>
              <a:t>boundary/fine-line</a:t>
            </a:r>
            <a:r>
              <a:rPr lang="en-US" dirty="0"/>
              <a:t> </a:t>
            </a:r>
            <a:r>
              <a:rPr lang="en-US" dirty="0" smtClean="0"/>
              <a:t>- research </a:t>
            </a:r>
            <a:r>
              <a:rPr lang="en-US" dirty="0"/>
              <a:t>suggests NE/SW orientation </a:t>
            </a:r>
            <a:r>
              <a:rPr lang="en-US" dirty="0" smtClean="0"/>
              <a:t>is favorable </a:t>
            </a:r>
            <a:r>
              <a:rPr lang="en-US" dirty="0"/>
              <a:t>(Conder et al. 2007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Colliding boundaries enhance low-level </a:t>
            </a:r>
            <a:r>
              <a:rPr lang="en-US" dirty="0" smtClean="0"/>
              <a:t>vorticity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Perpendicular intersection of west-east propagating outflow boundary &amp;</a:t>
            </a:r>
            <a:r>
              <a:rPr lang="en-US" dirty="0" smtClean="0"/>
              <a:t> </a:t>
            </a:r>
            <a:r>
              <a:rPr lang="en-US" dirty="0"/>
              <a:t>south-north moving storm stretches low-level vorticity vertically (Guseman, 2012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Strengthening radar signatures </a:t>
            </a:r>
            <a:r>
              <a:rPr lang="en-US" dirty="0" smtClean="0"/>
              <a:t>in </a:t>
            </a:r>
            <a:r>
              <a:rPr lang="en-US" dirty="0"/>
              <a:t>presence </a:t>
            </a:r>
            <a:r>
              <a:rPr lang="en-US" dirty="0" smtClean="0"/>
              <a:t>of </a:t>
            </a:r>
            <a:r>
              <a:rPr lang="en-US" dirty="0"/>
              <a:t>well-defined boundary indicate potential landspout </a:t>
            </a:r>
            <a:r>
              <a:rPr lang="en-US" dirty="0" smtClean="0"/>
              <a:t>formation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72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6" r="25640" b="42614"/>
          <a:stretch/>
        </p:blipFill>
        <p:spPr bwMode="auto">
          <a:xfrm>
            <a:off x="1066800" y="577458"/>
            <a:ext cx="7019927" cy="544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46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July 1, 2015 Landspout Tornado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00200"/>
            <a:ext cx="391856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3505201"/>
            <a:ext cx="104298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483" y="43243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905000"/>
            <a:ext cx="447562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98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U:\Projects\TOR\QLCS_landspouts\20150701\kjkl_20150701_1947_ZDR_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74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U:\Projects\TOR\QLCS_landspouts\20150701\kjkl_20150701_1949_ZDR_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74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U:\Projects\TOR\QLCS_landspouts\20150701\kjkl_20150701_1952_ZDR_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91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U:\Projects\TOR\QLCS_landspouts\20150701\kjkl_20150701_1954_ZDR_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24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U:\Projects\TOR\QLCS_landspouts\20150701\kjkl_20150701_1955_ZDR_0.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24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U:\Projects\TOR\QLCS_landspouts\20150701\kjkl_20150701_1955_ZDR_1.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2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Local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All Tornado Warnings 2011-2016</a:t>
            </a:r>
            <a:br>
              <a:rPr lang="en-US" sz="2600" dirty="0" smtClean="0"/>
            </a:br>
            <a:endParaRPr lang="en-US" sz="2600" dirty="0" smtClean="0"/>
          </a:p>
          <a:p>
            <a:r>
              <a:rPr lang="en-US" sz="2600" dirty="0" smtClean="0"/>
              <a:t>Radar data used to determine storm mode/orientation</a:t>
            </a:r>
            <a:br>
              <a:rPr lang="en-US" sz="2600" dirty="0" smtClean="0"/>
            </a:br>
            <a:endParaRPr lang="en-US" sz="2600" dirty="0" smtClean="0"/>
          </a:p>
          <a:p>
            <a:r>
              <a:rPr lang="en-US" sz="2600" dirty="0" smtClean="0"/>
              <a:t>RUC/RAP BUFKIT soundings from most representative near-storm environment used</a:t>
            </a:r>
          </a:p>
          <a:p>
            <a:pPr lvl="1"/>
            <a:r>
              <a:rPr lang="en-US" sz="2400" dirty="0" smtClean="0"/>
              <a:t>Avoided convective contamination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sz="2600" dirty="0" smtClean="0"/>
              <a:t>Separated QLCS/Supercell warned storms &amp; those that did/did not produce a tornado</a:t>
            </a:r>
          </a:p>
        </p:txBody>
      </p:sp>
    </p:spTree>
    <p:extLst>
      <p:ext uri="{BB962C8B-B14F-4D97-AF65-F5344CB8AC3E}">
        <p14:creationId xmlns:p14="http://schemas.microsoft.com/office/powerpoint/2010/main" val="269526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U:\Projects\TOR\QLCS_landspouts\20150701\kjkl_20150701_1957_ZDR_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2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U:\Projects\TOR\QLCS_landspouts\20150701\kjkl_20150701_1959_ZDR_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/>
          <p:cNvSpPr/>
          <p:nvPr/>
        </p:nvSpPr>
        <p:spPr>
          <a:xfrm flipH="1" flipV="1">
            <a:off x="1790700" y="2209800"/>
            <a:ext cx="190500" cy="1524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 flipH="1" flipV="1">
            <a:off x="5181600" y="2209800"/>
            <a:ext cx="190500" cy="1524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Isosceles Triangle 4"/>
          <p:cNvSpPr/>
          <p:nvPr/>
        </p:nvSpPr>
        <p:spPr>
          <a:xfrm flipH="1" flipV="1">
            <a:off x="5181600" y="5285232"/>
            <a:ext cx="190500" cy="1524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/>
          <p:cNvSpPr/>
          <p:nvPr/>
        </p:nvSpPr>
        <p:spPr>
          <a:xfrm flipH="1" flipV="1">
            <a:off x="1790700" y="5286375"/>
            <a:ext cx="190500" cy="1524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24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U:\Projects\TOR\QLCS_landspouts\20150701\kjkl_20150701_2000_ZDR_0.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2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U:\Projects\TOR\QLCS_landspouts\20150701\kjkl_20150701_2000_ZDR_1.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2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Projects\TOR\QLCS_landspouts\20150701\zdr_xsection_195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0749"/>
            <a:ext cx="9144000" cy="448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ZDR Column Preceding Landspout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5560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U:\Projects\TOR\QLCS_landspouts\20150701\kjkl_20150701_2001_ZDR_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2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U:\Projects\TOR\QLCS_landspouts\20150701\kjkl_20150701_2004_ZDR_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2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U:\Projects\TOR\QLCS_landspouts\20150701\kjkl_20150701_2004_ZDR_0.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2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U:\Projects\TOR\QLCS_landspouts\20150701\kjkl_20150701_2005_ZDR_1.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62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U:\Projects\TOR\QLCS_landspouts\20150701\kjkl_20150701_2006_ZDR_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62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038600" cy="5669316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buNone/>
            </a:pPr>
            <a:r>
              <a:rPr lang="en-US" sz="4200" dirty="0" smtClean="0"/>
              <a:t>Data Collected: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2">
              <a:buClr>
                <a:schemeClr val="accent1"/>
              </a:buClr>
            </a:pPr>
            <a:r>
              <a:rPr lang="en-US" b="1" dirty="0" smtClean="0">
                <a:solidFill>
                  <a:srgbClr val="FFFF00"/>
                </a:solidFill>
              </a:rPr>
              <a:t>0-1</a:t>
            </a:r>
            <a:r>
              <a:rPr lang="en-US" dirty="0" smtClean="0"/>
              <a:t>, 0-3, </a:t>
            </a:r>
            <a:r>
              <a:rPr lang="en-US" dirty="0"/>
              <a:t>0-6 </a:t>
            </a:r>
            <a:r>
              <a:rPr lang="en-US" dirty="0" smtClean="0"/>
              <a:t>km bulk </a:t>
            </a:r>
            <a:r>
              <a:rPr lang="en-US" dirty="0"/>
              <a:t>wind shear (kts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/>
          </a:p>
          <a:p>
            <a:pPr lvl="2">
              <a:buClr>
                <a:schemeClr val="accent1"/>
              </a:buClr>
            </a:pPr>
            <a:r>
              <a:rPr lang="en-US" b="1" dirty="0">
                <a:solidFill>
                  <a:srgbClr val="FFFF00"/>
                </a:solidFill>
              </a:rPr>
              <a:t>0-1</a:t>
            </a:r>
            <a:r>
              <a:rPr lang="en-US" b="1" dirty="0" smtClean="0">
                <a:solidFill>
                  <a:srgbClr val="FFFF00"/>
                </a:solidFill>
              </a:rPr>
              <a:t>, 0-3 km, </a:t>
            </a:r>
            <a:r>
              <a:rPr lang="en-US" b="1" dirty="0">
                <a:solidFill>
                  <a:srgbClr val="FFFF00"/>
                </a:solidFill>
              </a:rPr>
              <a:t>e</a:t>
            </a:r>
            <a:r>
              <a:rPr lang="en-US" b="1" dirty="0" smtClean="0">
                <a:solidFill>
                  <a:srgbClr val="FFFF00"/>
                </a:solidFill>
              </a:rPr>
              <a:t>ffective </a:t>
            </a:r>
            <a:r>
              <a:rPr lang="en-US" b="1" dirty="0">
                <a:solidFill>
                  <a:srgbClr val="FFFF00"/>
                </a:solidFill>
              </a:rPr>
              <a:t>SRH (</a:t>
            </a:r>
            <a:r>
              <a:rPr lang="en-US" b="1" dirty="0" smtClean="0">
                <a:solidFill>
                  <a:srgbClr val="FFFF00"/>
                </a:solidFill>
              </a:rPr>
              <a:t>m</a:t>
            </a:r>
            <a:r>
              <a:rPr lang="en-US" b="1" baseline="30000" dirty="0" smtClean="0">
                <a:solidFill>
                  <a:srgbClr val="FFFF00"/>
                </a:solidFill>
              </a:rPr>
              <a:t>2</a:t>
            </a:r>
            <a:r>
              <a:rPr lang="en-US" b="1" dirty="0" smtClean="0">
                <a:solidFill>
                  <a:srgbClr val="FFFF00"/>
                </a:solidFill>
              </a:rPr>
              <a:t>/s</a:t>
            </a:r>
            <a:r>
              <a:rPr lang="en-US" b="1" baseline="30000" dirty="0">
                <a:solidFill>
                  <a:srgbClr val="FFFF00"/>
                </a:solidFill>
              </a:rPr>
              <a:t>2</a:t>
            </a:r>
            <a:r>
              <a:rPr lang="en-US" b="1" dirty="0" smtClean="0">
                <a:solidFill>
                  <a:srgbClr val="FFFF00"/>
                </a:solidFill>
              </a:rPr>
              <a:t>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lvl="2">
              <a:buClr>
                <a:schemeClr val="accent1"/>
              </a:buClr>
            </a:pPr>
            <a:r>
              <a:rPr lang="en-US" dirty="0"/>
              <a:t>MLCAPE, </a:t>
            </a:r>
            <a:r>
              <a:rPr lang="en-US" b="1" dirty="0">
                <a:solidFill>
                  <a:srgbClr val="FFFF00"/>
                </a:solidFill>
              </a:rPr>
              <a:t>SBCAPE</a:t>
            </a:r>
            <a:r>
              <a:rPr lang="en-US" dirty="0"/>
              <a:t>, 0-3 </a:t>
            </a:r>
            <a:r>
              <a:rPr lang="en-US" dirty="0" smtClean="0"/>
              <a:t>km MLCAPE </a:t>
            </a:r>
            <a:r>
              <a:rPr lang="en-US" dirty="0"/>
              <a:t>(J/kg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/>
          </a:p>
          <a:p>
            <a:pPr lvl="2">
              <a:buClr>
                <a:schemeClr val="accent1"/>
              </a:buClr>
            </a:pPr>
            <a:r>
              <a:rPr lang="en-US" b="1" dirty="0">
                <a:solidFill>
                  <a:srgbClr val="FFFF00"/>
                </a:solidFill>
              </a:rPr>
              <a:t>Lifted Condensation Level (m</a:t>
            </a:r>
            <a:r>
              <a:rPr lang="en-US" b="1" dirty="0" smtClean="0">
                <a:solidFill>
                  <a:srgbClr val="FFFF00"/>
                </a:solidFill>
              </a:rPr>
              <a:t>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lvl="2">
              <a:buClr>
                <a:schemeClr val="accent1"/>
              </a:buClr>
            </a:pPr>
            <a:r>
              <a:rPr lang="en-US" dirty="0" smtClean="0"/>
              <a:t>0-3 km Low-Level </a:t>
            </a:r>
            <a:r>
              <a:rPr lang="en-US" dirty="0"/>
              <a:t>L</a:t>
            </a:r>
            <a:r>
              <a:rPr lang="en-US" dirty="0" smtClean="0"/>
              <a:t>apse </a:t>
            </a:r>
            <a:r>
              <a:rPr lang="en-US" dirty="0"/>
              <a:t>Rate </a:t>
            </a:r>
            <a:r>
              <a:rPr lang="en-US" dirty="0" smtClean="0"/>
              <a:t>(°C/km)</a:t>
            </a:r>
            <a:br>
              <a:rPr lang="en-US" dirty="0" smtClean="0"/>
            </a:br>
            <a:endParaRPr lang="en-US" dirty="0" smtClean="0"/>
          </a:p>
          <a:p>
            <a:pPr lvl="2">
              <a:buClr>
                <a:schemeClr val="accent1"/>
              </a:buClr>
            </a:pPr>
            <a:r>
              <a:rPr lang="en-US" dirty="0" smtClean="0"/>
              <a:t>UDCZ Orientation</a:t>
            </a:r>
            <a:br>
              <a:rPr lang="en-US" dirty="0" smtClean="0"/>
            </a:br>
            <a:endParaRPr lang="en-US" dirty="0" smtClean="0"/>
          </a:p>
          <a:p>
            <a:pPr lvl="2">
              <a:buClr>
                <a:schemeClr val="accent1"/>
              </a:buClr>
            </a:pPr>
            <a:r>
              <a:rPr lang="en-US" dirty="0" smtClean="0"/>
              <a:t>0-3 km shear vector (magnitude &amp; direction)</a:t>
            </a:r>
            <a:br>
              <a:rPr lang="en-US" dirty="0" smtClean="0"/>
            </a:br>
            <a:endParaRPr lang="en-US" dirty="0" smtClean="0"/>
          </a:p>
          <a:p>
            <a:pPr lvl="2">
              <a:buClr>
                <a:schemeClr val="accent1"/>
              </a:buClr>
            </a:pPr>
            <a:r>
              <a:rPr lang="en-US" b="1" dirty="0" smtClean="0">
                <a:solidFill>
                  <a:srgbClr val="FFFF00"/>
                </a:solidFill>
              </a:rPr>
              <a:t>0-3 km line normal shear (kts)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3892"/>
            <a:ext cx="4572000" cy="663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8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U:\Projects\TOR\QLCS_landspouts\20150701\kjkl_20150701_2009_ZDR_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62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U:\Projects\TOR\QLCS_landspouts\20150701\kjkl_20150701_2009_ZDR_0.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62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U:\Projects\TOR\QLCS_landspouts\20150701\kjkl_20150701_2010_ZDR_1.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24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U:\Projects\TOR\QLCS_landspouts\20150701\kjkl_20150701_2011_ZDR_0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9" y="0"/>
            <a:ext cx="854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01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EF-0 just southwest of Nancy, KY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1 minute, 3/10 mile path length, 100 yards wide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Winds ~ 75 mph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Minor tree damage &amp; structural damage to old barn/house, few tombstones overturned in cemetery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NO LIGHTNING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25 second lead time from correlation coefficient</a:t>
            </a:r>
          </a:p>
          <a:p>
            <a:endParaRPr lang="en-US" dirty="0"/>
          </a:p>
          <a:p>
            <a:r>
              <a:rPr lang="en-US" dirty="0" smtClean="0"/>
              <a:t>Radar beam 8300 – 8400’ above ground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July 1, 2015 Landspout Tornado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95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The Landspout Menace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Landspouts officially get documented as tornado events in Storm </a:t>
            </a:r>
            <a:r>
              <a:rPr lang="en-US" dirty="0" smtClean="0"/>
              <a:t>Data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High FAR if a Tornado Warning is issued for every possible landspout </a:t>
            </a:r>
            <a:r>
              <a:rPr lang="en-US" dirty="0" smtClean="0"/>
              <a:t>case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Special Weather Statement alerts the public, while not </a:t>
            </a:r>
            <a:r>
              <a:rPr lang="en-US" dirty="0" smtClean="0"/>
              <a:t>over-warning</a:t>
            </a:r>
          </a:p>
          <a:p>
            <a:pPr lvl="1"/>
            <a:r>
              <a:rPr lang="en-US" dirty="0" smtClean="0"/>
              <a:t>NWS </a:t>
            </a:r>
            <a:r>
              <a:rPr lang="en-US" dirty="0"/>
              <a:t>way of highlighting significant but not yet severe weather </a:t>
            </a:r>
            <a:r>
              <a:rPr lang="en-US" dirty="0" smtClean="0"/>
              <a:t>phenomena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If further growth leads to imminent danger, a Tornado Warning could be </a:t>
            </a:r>
            <a:r>
              <a:rPr lang="en-US" dirty="0" smtClean="0"/>
              <a:t>issued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8458200" cy="3840480"/>
          </a:xfr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/>
              <a:t>...Special Weather Statement for |insert area</a:t>
            </a:r>
            <a:r>
              <a:rPr lang="en-US" dirty="0" smtClean="0"/>
              <a:t>|...</a:t>
            </a:r>
            <a:br>
              <a:rPr lang="en-US" dirty="0" smtClean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At |</a:t>
            </a:r>
            <a:r>
              <a:rPr lang="en-US" dirty="0" smtClean="0"/>
              <a:t>time|, National </a:t>
            </a:r>
            <a:r>
              <a:rPr lang="en-US" dirty="0"/>
              <a:t>Weather Service </a:t>
            </a:r>
            <a:r>
              <a:rPr lang="en-US" dirty="0" smtClean="0"/>
              <a:t>Doppler </a:t>
            </a:r>
            <a:r>
              <a:rPr lang="en-US" dirty="0"/>
              <a:t>radar indicated |strong/rapidly developing storms| over |</a:t>
            </a:r>
            <a:r>
              <a:rPr lang="en-US" dirty="0" smtClean="0"/>
              <a:t>location|, moving |direction and </a:t>
            </a:r>
            <a:r>
              <a:rPr lang="en-US" dirty="0"/>
              <a:t>speed|. Conditions are becoming more favorable for the possibility of funnel clouds or weak tornadoes. A funnel cloud can occasionally briefly reach the ground and become a weak short-lived </a:t>
            </a:r>
            <a:r>
              <a:rPr lang="en-US" dirty="0" smtClean="0"/>
              <a:t>tornado, capable </a:t>
            </a:r>
            <a:r>
              <a:rPr lang="en-US" dirty="0"/>
              <a:t>of producing minor damage and injuries in its direct path. Get inside a sturdy structure and stay alert for any possible warnings.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077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Special Weather Statement – Conditions Favorable</a:t>
            </a:r>
          </a:p>
        </p:txBody>
      </p:sp>
    </p:spTree>
    <p:extLst>
      <p:ext uri="{BB962C8B-B14F-4D97-AF65-F5344CB8AC3E}">
        <p14:creationId xmlns:p14="http://schemas.microsoft.com/office/powerpoint/2010/main" val="34959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8458200" cy="3840480"/>
          </a:xfr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/>
              <a:t>...Special Weather Statement for weak short-lived tornadoes reported in |insert area</a:t>
            </a:r>
            <a:r>
              <a:rPr lang="en-US" dirty="0" smtClean="0"/>
              <a:t>|...</a:t>
            </a:r>
            <a:br>
              <a:rPr lang="en-US" dirty="0" smtClean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At |time|, the National Weather Service in Jackson received reports of a weak short-lived tornado over |area|, moving |direction and speed|. Although this tornado has since dissipated, additional funnel clouds and weak short-lived tornadoes may be possible. Any that develop will be capable of producing minor damage and injuries in their direct path. If you observe a funnel cloud or weak short-lived tornado, take shelter in a sturdy building.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077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Special Weather Statement – </a:t>
            </a:r>
            <a:r>
              <a:rPr lang="en-US" dirty="0" smtClean="0"/>
              <a:t>Reports Received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91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Operational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648200"/>
          </a:xfrm>
        </p:spPr>
        <p:txBody>
          <a:bodyPr>
            <a:normAutofit fontScale="70000" lnSpcReduction="20000"/>
          </a:bodyPr>
          <a:lstStyle/>
          <a:p>
            <a:r>
              <a:rPr lang="en-US" sz="3600" dirty="0" smtClean="0"/>
              <a:t>Be aware of environment</a:t>
            </a:r>
          </a:p>
          <a:p>
            <a:pPr lvl="1"/>
            <a:r>
              <a:rPr lang="en-US" sz="2900" dirty="0" smtClean="0"/>
              <a:t>Moist &amp; light winds for funnel clouds and landspouts along boundaries</a:t>
            </a:r>
          </a:p>
          <a:p>
            <a:pPr lvl="1"/>
            <a:r>
              <a:rPr lang="en-US" sz="2900" dirty="0" smtClean="0"/>
              <a:t>Primed </a:t>
            </a:r>
            <a:r>
              <a:rPr lang="en-US" sz="2900" dirty="0"/>
              <a:t>for generating numerous mesoscale </a:t>
            </a:r>
            <a:r>
              <a:rPr lang="en-US" sz="2900" dirty="0" smtClean="0"/>
              <a:t>boundaries, supporting </a:t>
            </a:r>
            <a:r>
              <a:rPr lang="en-US" sz="2900" dirty="0"/>
              <a:t>rapid </a:t>
            </a:r>
            <a:r>
              <a:rPr lang="en-US" sz="2900" dirty="0" smtClean="0"/>
              <a:t>storm growth</a:t>
            </a:r>
          </a:p>
          <a:p>
            <a:pPr lvl="1"/>
            <a:r>
              <a:rPr lang="en-US" sz="2900" dirty="0"/>
              <a:t>Hot &amp;</a:t>
            </a:r>
            <a:r>
              <a:rPr lang="en-US" sz="2900" dirty="0" smtClean="0"/>
              <a:t> </a:t>
            </a:r>
            <a:r>
              <a:rPr lang="en-US" sz="2900" dirty="0"/>
              <a:t>dry with ample shear underneath developing </a:t>
            </a:r>
            <a:r>
              <a:rPr lang="en-US" sz="2900" dirty="0" smtClean="0"/>
              <a:t>cumulus</a:t>
            </a:r>
            <a:br>
              <a:rPr lang="en-US" sz="29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sz="3600" dirty="0"/>
              <a:t>Remain vigilant for strong downdrafts in boundary-rich environments </a:t>
            </a:r>
            <a:r>
              <a:rPr lang="en-US" sz="3600" dirty="0" smtClean="0"/>
              <a:t>&amp; processes </a:t>
            </a:r>
            <a:r>
              <a:rPr lang="en-US" sz="3600" dirty="0"/>
              <a:t>that accentuate them</a:t>
            </a:r>
          </a:p>
          <a:p>
            <a:pPr lvl="1"/>
            <a:r>
              <a:rPr lang="en-US" sz="2900" dirty="0"/>
              <a:t>Pulse storm downdrafts resulting from precipitation loading &amp; evaporative cooling</a:t>
            </a:r>
          </a:p>
          <a:p>
            <a:pPr lvl="1"/>
            <a:r>
              <a:rPr lang="en-US" sz="2900" dirty="0"/>
              <a:t>Outflows </a:t>
            </a:r>
            <a:r>
              <a:rPr lang="en-US" sz="2900" dirty="0" smtClean="0"/>
              <a:t>interacting with </a:t>
            </a:r>
            <a:r>
              <a:rPr lang="en-US" sz="2900" dirty="0"/>
              <a:t>other boundaries to </a:t>
            </a:r>
            <a:r>
              <a:rPr lang="en-US" sz="2900" dirty="0" smtClean="0"/>
              <a:t>quickly </a:t>
            </a:r>
            <a:r>
              <a:rPr lang="en-US" sz="2900" dirty="0"/>
              <a:t>stretch vorticity in secondary </a:t>
            </a:r>
            <a:r>
              <a:rPr lang="en-US" sz="2900" dirty="0" smtClean="0"/>
              <a:t>convection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0647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077200" cy="4830763"/>
          </a:xfrm>
        </p:spPr>
        <p:txBody>
          <a:bodyPr>
            <a:normAutofit fontScale="62500" lnSpcReduction="20000"/>
          </a:bodyPr>
          <a:lstStyle/>
          <a:p>
            <a:r>
              <a:rPr lang="en-US" sz="3600" dirty="0"/>
              <a:t>Watch for rapid cell growth along boundaries &amp; boundary “intersections” as opposed to boundary “collisions”</a:t>
            </a:r>
          </a:p>
          <a:p>
            <a:pPr lvl="1"/>
            <a:r>
              <a:rPr lang="en-US" sz="3200" dirty="0"/>
              <a:t>Near-perpendicular intersection of 2 boundaries allows for localized lift in presence of aggressive turning of low-level winds, leading to brief spin-ups</a:t>
            </a:r>
          </a:p>
          <a:p>
            <a:pPr lvl="1"/>
            <a:r>
              <a:rPr lang="en-US" sz="3200" dirty="0"/>
              <a:t>Head-on (parallel) collisions of boundaries result in broader &amp; more linear-shaped clusters, intensifying then weakening once temporary source of convergence is lost</a:t>
            </a:r>
            <a:br>
              <a:rPr lang="en-US" sz="3200" dirty="0"/>
            </a:br>
            <a:endParaRPr lang="en-US" sz="3200" dirty="0"/>
          </a:p>
          <a:p>
            <a:r>
              <a:rPr lang="en-US" sz="3600" dirty="0"/>
              <a:t>Circulations associated with landspouts order of magnitude smaller than highest resolution available from any radar product, causing circulations to be virtually unresolvable</a:t>
            </a:r>
            <a:br>
              <a:rPr lang="en-US" sz="3600" dirty="0"/>
            </a:br>
            <a:endParaRPr lang="en-US" sz="3600" dirty="0"/>
          </a:p>
          <a:p>
            <a:r>
              <a:rPr lang="en-US" sz="3600" dirty="0"/>
              <a:t>Issue SPS to alert public, or TOR if </a:t>
            </a:r>
            <a:r>
              <a:rPr lang="en-US" sz="3600" dirty="0" smtClean="0"/>
              <a:t>confidence </a:t>
            </a:r>
            <a:r>
              <a:rPr lang="en-US" sz="3600" dirty="0"/>
              <a:t>very high (report)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Operational Considerations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720" y="60960"/>
            <a:ext cx="5918880" cy="51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14400" y="5257800"/>
            <a:ext cx="72797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https://docs.google.com/a/noaa.gov/forms/d/e/1FAIpQLSc-K2nxlHS-dUcDC7tUqnGgTJu3P4QNPkdBmiknBg-q2_TYQA/viewform?fbzx=8252566990121517000</a:t>
            </a:r>
          </a:p>
        </p:txBody>
      </p:sp>
    </p:spTree>
    <p:extLst>
      <p:ext uri="{BB962C8B-B14F-4D97-AF65-F5344CB8AC3E}">
        <p14:creationId xmlns:p14="http://schemas.microsoft.com/office/powerpoint/2010/main" val="255058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0"/>
            <a:ext cx="7886700" cy="1905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Current Understanding of Mesocyclone-Induced Tornadogenesis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6" y="1905000"/>
            <a:ext cx="5667375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17223" y="6550838"/>
            <a:ext cx="2874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Markowski and Richardson, 2010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0086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" y="557784"/>
            <a:ext cx="8088863" cy="608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99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1959</TotalTime>
  <Words>405</Words>
  <Application>Microsoft Office PowerPoint</Application>
  <PresentationFormat>On-screen Show (4:3)</PresentationFormat>
  <Paragraphs>118</Paragraphs>
  <Slides>69</Slides>
  <Notes>1</Notes>
  <HiddenSlides>12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Technic</vt:lpstr>
      <vt:lpstr>Quasi-Linear Convective System (QLCS) &amp; Non-Supercell (Landspout) Tornadoes  Across Eastern Kentucky </vt:lpstr>
      <vt:lpstr>The Problem</vt:lpstr>
      <vt:lpstr>Varying Terrain</vt:lpstr>
      <vt:lpstr>Local Study</vt:lpstr>
      <vt:lpstr>Local Study</vt:lpstr>
      <vt:lpstr>PowerPoint Presentation</vt:lpstr>
      <vt:lpstr>PowerPoint Presentation</vt:lpstr>
      <vt:lpstr>Current Understanding of Mesocyclone-Induced Tornadogenesis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0-3 km Bulk Shear - RAP</vt:lpstr>
      <vt:lpstr>0-3 km Line Normal Shear</vt:lpstr>
      <vt:lpstr>PowerPoint Presentation</vt:lpstr>
      <vt:lpstr>Landspout Definition</vt:lpstr>
      <vt:lpstr>Characteristics</vt:lpstr>
      <vt:lpstr>PowerPoint Presentation</vt:lpstr>
      <vt:lpstr>Characteristics – Dust Whirl/Tube</vt:lpstr>
      <vt:lpstr>Formation/Detection</vt:lpstr>
      <vt:lpstr>PowerPoint Presentation</vt:lpstr>
      <vt:lpstr>July 1, 2015 Landspout Tornado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ZDR Column Preceding Landspout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July 1, 2015 Landspout Tornado</vt:lpstr>
      <vt:lpstr>The Landspout Menace</vt:lpstr>
      <vt:lpstr>Special Weather Statement – Conditions Favorable</vt:lpstr>
      <vt:lpstr>Special Weather Statement – Reports Received</vt:lpstr>
      <vt:lpstr>Operational Considerations</vt:lpstr>
      <vt:lpstr>Operational Considerations</vt:lpstr>
    </vt:vector>
  </TitlesOfParts>
  <Company>NWS CR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Guseman</dc:creator>
  <cp:lastModifiedBy>Jonathan Guseman</cp:lastModifiedBy>
  <cp:revision>59</cp:revision>
  <dcterms:created xsi:type="dcterms:W3CDTF">2017-01-21T02:25:20Z</dcterms:created>
  <dcterms:modified xsi:type="dcterms:W3CDTF">2017-03-07T20:25:42Z</dcterms:modified>
</cp:coreProperties>
</file>