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1" r:id="rId4"/>
    <p:sldId id="257" r:id="rId5"/>
    <p:sldId id="265" r:id="rId6"/>
    <p:sldId id="274" r:id="rId7"/>
    <p:sldId id="266" r:id="rId8"/>
    <p:sldId id="275" r:id="rId9"/>
    <p:sldId id="277" r:id="rId10"/>
    <p:sldId id="279" r:id="rId11"/>
    <p:sldId id="280" r:id="rId12"/>
    <p:sldId id="276" r:id="rId13"/>
    <p:sldId id="278" r:id="rId14"/>
    <p:sldId id="268" r:id="rId15"/>
    <p:sldId id="269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95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50AF-689A-4C28-BA19-DF959D06CAB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4BB2-D42E-46CD-BA2F-FADCCB1D5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8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50AF-689A-4C28-BA19-DF959D06CAB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4BB2-D42E-46CD-BA2F-FADCCB1D5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0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50AF-689A-4C28-BA19-DF959D06CAB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4BB2-D42E-46CD-BA2F-FADCCB1D5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6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50AF-689A-4C28-BA19-DF959D06CAB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4BB2-D42E-46CD-BA2F-FADCCB1D5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8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50AF-689A-4C28-BA19-DF959D06CAB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4BB2-D42E-46CD-BA2F-FADCCB1D5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6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50AF-689A-4C28-BA19-DF959D06CAB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4BB2-D42E-46CD-BA2F-FADCCB1D5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3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50AF-689A-4C28-BA19-DF959D06CAB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4BB2-D42E-46CD-BA2F-FADCCB1D5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4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50AF-689A-4C28-BA19-DF959D06CAB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4BB2-D42E-46CD-BA2F-FADCCB1D5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4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50AF-689A-4C28-BA19-DF959D06CAB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4BB2-D42E-46CD-BA2F-FADCCB1D5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05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50AF-689A-4C28-BA19-DF959D06CAB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4BB2-D42E-46CD-BA2F-FADCCB1D5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8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50AF-689A-4C28-BA19-DF959D06CAB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4BB2-D42E-46CD-BA2F-FADCCB1D5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0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250AF-689A-4C28-BA19-DF959D06CAB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4BB2-D42E-46CD-BA2F-FADCCB1D5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232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102" y="2133600"/>
            <a:ext cx="7467600" cy="1470025"/>
          </a:xfrm>
        </p:spPr>
        <p:txBody>
          <a:bodyPr>
            <a:noAutofit/>
          </a:bodyPr>
          <a:lstStyle/>
          <a:p>
            <a:r>
              <a:rPr lang="en-US" sz="4000" b="1" dirty="0"/>
              <a:t>An Examination of High-Shear/Low CAPE QLCS Events in the Lower Ohio Valley: Environments and </a:t>
            </a:r>
            <a:r>
              <a:rPr lang="en-US" sz="4000" b="1" dirty="0" err="1"/>
              <a:t>Vr</a:t>
            </a:r>
            <a:r>
              <a:rPr lang="en-US" sz="4000" b="1" dirty="0"/>
              <a:t> Shear Details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613" y="441960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Patrick </a:t>
            </a:r>
            <a:r>
              <a:rPr lang="en-US" dirty="0">
                <a:solidFill>
                  <a:schemeClr val="tx1"/>
                </a:solidFill>
              </a:rPr>
              <a:t>J. </a:t>
            </a:r>
            <a:r>
              <a:rPr lang="en-US" dirty="0" err="1">
                <a:solidFill>
                  <a:schemeClr val="tx1"/>
                </a:solidFill>
              </a:rPr>
              <a:t>Spoden</a:t>
            </a:r>
            <a:r>
              <a:rPr lang="en-US" dirty="0">
                <a:solidFill>
                  <a:schemeClr val="tx1"/>
                </a:solidFill>
              </a:rPr>
              <a:t>, Daniel </a:t>
            </a:r>
            <a:r>
              <a:rPr lang="en-US" dirty="0" err="1">
                <a:solidFill>
                  <a:schemeClr val="tx1"/>
                </a:solidFill>
              </a:rPr>
              <a:t>Spaeth</a:t>
            </a:r>
            <a:r>
              <a:rPr lang="en-US" dirty="0">
                <a:solidFill>
                  <a:schemeClr val="tx1"/>
                </a:solidFill>
              </a:rPr>
              <a:t>, Christine </a:t>
            </a:r>
            <a:r>
              <a:rPr lang="en-US" dirty="0" err="1">
                <a:solidFill>
                  <a:schemeClr val="tx1"/>
                </a:solidFill>
              </a:rPr>
              <a:t>Wielgos</a:t>
            </a:r>
            <a:r>
              <a:rPr lang="en-US" dirty="0">
                <a:solidFill>
                  <a:schemeClr val="tx1"/>
                </a:solidFill>
              </a:rPr>
              <a:t>, Mike York, Robin Smith, Gregory </a:t>
            </a:r>
            <a:r>
              <a:rPr lang="en-US" dirty="0" err="1">
                <a:solidFill>
                  <a:schemeClr val="tx1"/>
                </a:solidFill>
              </a:rPr>
              <a:t>Meffert</a:t>
            </a:r>
            <a:r>
              <a:rPr lang="en-US" dirty="0">
                <a:solidFill>
                  <a:schemeClr val="tx1"/>
                </a:solidFill>
              </a:rPr>
              <a:t>, Ryan J. Presley, Ken </a:t>
            </a:r>
            <a:r>
              <a:rPr lang="en-US" dirty="0" smtClean="0">
                <a:solidFill>
                  <a:schemeClr val="tx1"/>
                </a:solidFill>
              </a:rPr>
              <a:t>Ludington, Brittany Peterson (FGF)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Bow Echo Workshop March 2017</a:t>
            </a:r>
            <a:endParaRPr lang="en-US" i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702" y="0"/>
            <a:ext cx="772297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493" y="0"/>
            <a:ext cx="75184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7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Vortex Progression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8471227" cy="4934490"/>
          </a:xfrm>
        </p:spPr>
      </p:pic>
    </p:spTree>
    <p:extLst>
      <p:ext uri="{BB962C8B-B14F-4D97-AF65-F5344CB8AC3E}">
        <p14:creationId xmlns:p14="http://schemas.microsoft.com/office/powerpoint/2010/main" val="145402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Storm-Relative Vortex Progression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43857"/>
            <a:ext cx="7250720" cy="4223544"/>
          </a:xfrm>
        </p:spPr>
      </p:pic>
    </p:spTree>
    <p:extLst>
      <p:ext uri="{BB962C8B-B14F-4D97-AF65-F5344CB8AC3E}">
        <p14:creationId xmlns:p14="http://schemas.microsoft.com/office/powerpoint/2010/main" val="250862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Spectrum 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dirty="0" smtClean="0"/>
              <a:t>44 of the 46 events showed spectrum width values of 20 </a:t>
            </a:r>
            <a:r>
              <a:rPr lang="en-US" dirty="0" err="1" smtClean="0"/>
              <a:t>kts</a:t>
            </a:r>
            <a:r>
              <a:rPr lang="en-US" dirty="0" smtClean="0"/>
              <a:t> or greater at least once in the 4 volume scans prior to or at the time of tornado formation.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" y="2905760"/>
            <a:ext cx="5943600" cy="3952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0" y="3505200"/>
            <a:ext cx="2548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Tornadoes on the ground</a:t>
            </a:r>
          </a:p>
          <a:p>
            <a:r>
              <a:rPr lang="en-US" dirty="0" smtClean="0"/>
              <a:t>at both locations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37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Colors are Everything!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brightnessContrast bright="-43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95400" cy="6858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493" y="0"/>
            <a:ext cx="751840" cy="76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702" y="0"/>
            <a:ext cx="772297" cy="76200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37"/>
            <a:ext cx="3470910" cy="69246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2938" y="2423130"/>
            <a:ext cx="4980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The ability to spot the circulation early</a:t>
            </a:r>
          </a:p>
          <a:p>
            <a:r>
              <a:rPr lang="en-US" sz="2400" i="1" dirty="0" smtClean="0"/>
              <a:t>depends upon the color scale used</a:t>
            </a:r>
            <a:endParaRPr lang="en-US" sz="2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70910" y="1600200"/>
            <a:ext cx="181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Typical red/green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505200" y="4038600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Bookbinder</a:t>
            </a:r>
            <a:endParaRPr lang="en-US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81400" y="6172200"/>
            <a:ext cx="2906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Local with 25 </a:t>
            </a:r>
            <a:r>
              <a:rPr lang="en-US" i="1" dirty="0" err="1" smtClean="0"/>
              <a:t>kt</a:t>
            </a:r>
            <a:r>
              <a:rPr lang="en-US" i="1" dirty="0" smtClean="0"/>
              <a:t> color change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7894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9248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Strongly think about TOR </a:t>
            </a:r>
          </a:p>
          <a:p>
            <a:pPr lvl="1"/>
            <a:r>
              <a:rPr lang="en-US" dirty="0" smtClean="0"/>
              <a:t>Upper 20s to 30 </a:t>
            </a:r>
            <a:r>
              <a:rPr lang="en-US" dirty="0" err="1" smtClean="0"/>
              <a:t>kt</a:t>
            </a:r>
            <a:r>
              <a:rPr lang="en-US" dirty="0" smtClean="0"/>
              <a:t> of rotation</a:t>
            </a:r>
          </a:p>
          <a:p>
            <a:pPr lvl="1"/>
            <a:r>
              <a:rPr lang="en-US" dirty="0" smtClean="0"/>
              <a:t>2 or more consecutive scans</a:t>
            </a:r>
          </a:p>
          <a:p>
            <a:pPr lvl="1"/>
            <a:r>
              <a:rPr lang="en-US" dirty="0" smtClean="0"/>
              <a:t>Vertical depth</a:t>
            </a:r>
          </a:p>
          <a:p>
            <a:pPr lvl="1"/>
            <a:r>
              <a:rPr lang="en-US" dirty="0" smtClean="0"/>
              <a:t>Plus to have SW values at or above 20 </a:t>
            </a:r>
            <a:r>
              <a:rPr lang="en-US" dirty="0" err="1" smtClean="0"/>
              <a:t>kts</a:t>
            </a:r>
            <a:endParaRPr lang="en-US" dirty="0" smtClean="0"/>
          </a:p>
          <a:p>
            <a:pPr lvl="1"/>
            <a:r>
              <a:rPr lang="en-US" dirty="0" smtClean="0"/>
              <a:t>Toggle between BV and SRM</a:t>
            </a:r>
          </a:p>
          <a:p>
            <a:r>
              <a:rPr lang="en-US" dirty="0" smtClean="0"/>
              <a:t>Use 4 panels (esp. with SAILS)</a:t>
            </a:r>
          </a:p>
          <a:p>
            <a:pPr lvl="1"/>
            <a:r>
              <a:rPr lang="en-US" dirty="0" smtClean="0"/>
              <a:t>Better chance to see highest </a:t>
            </a:r>
            <a:r>
              <a:rPr lang="en-US" dirty="0" err="1" smtClean="0"/>
              <a:t>Vrot</a:t>
            </a:r>
            <a:endParaRPr lang="en-US" dirty="0" smtClean="0"/>
          </a:p>
          <a:p>
            <a:pPr lvl="1"/>
            <a:r>
              <a:rPr lang="en-US" dirty="0" smtClean="0"/>
              <a:t>MERL coming soon to help?</a:t>
            </a:r>
          </a:p>
          <a:p>
            <a:r>
              <a:rPr lang="en-US" dirty="0" smtClean="0"/>
              <a:t>Color Scales are </a:t>
            </a:r>
            <a:r>
              <a:rPr lang="en-US" i="1" dirty="0" smtClean="0"/>
              <a:t>critical</a:t>
            </a:r>
          </a:p>
          <a:p>
            <a:r>
              <a:rPr lang="en-US" dirty="0" smtClean="0"/>
              <a:t>0-6 km Bulk Shear may be the best discriminator between isolated and multiple tornado events.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brightnessContrast bright="-43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95400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493" y="0"/>
            <a:ext cx="751840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702" y="0"/>
            <a:ext cx="772297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2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493" y="0"/>
            <a:ext cx="751840" cy="76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Operational Considerations – Isolated Tornadoes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525963"/>
          </a:xfrm>
        </p:spPr>
        <p:txBody>
          <a:bodyPr/>
          <a:lstStyle/>
          <a:p>
            <a:r>
              <a:rPr lang="en-US" dirty="0" smtClean="0"/>
              <a:t>VIGILANCE is the KEY</a:t>
            </a:r>
          </a:p>
          <a:p>
            <a:r>
              <a:rPr lang="en-US" dirty="0" smtClean="0"/>
              <a:t>Forecasters cannot lean on </a:t>
            </a:r>
          </a:p>
          <a:p>
            <a:pPr lvl="1"/>
            <a:r>
              <a:rPr lang="en-US" dirty="0" smtClean="0"/>
              <a:t>Lightning</a:t>
            </a:r>
          </a:p>
          <a:p>
            <a:pPr lvl="1"/>
            <a:r>
              <a:rPr lang="en-US" dirty="0" smtClean="0"/>
              <a:t>SWOMCD (from SPC)</a:t>
            </a:r>
          </a:p>
          <a:p>
            <a:pPr lvl="1"/>
            <a:r>
              <a:rPr lang="en-US" dirty="0" smtClean="0"/>
              <a:t>Typical severe weather parameters</a:t>
            </a:r>
          </a:p>
          <a:p>
            <a:r>
              <a:rPr lang="en-US" dirty="0" smtClean="0"/>
              <a:t>In these types of environments, even in a large area of showers, one must look for small lines of 40-50 </a:t>
            </a:r>
            <a:r>
              <a:rPr lang="en-US" dirty="0" err="1" smtClean="0"/>
              <a:t>dBZ</a:t>
            </a:r>
            <a:r>
              <a:rPr lang="en-US" dirty="0" smtClean="0"/>
              <a:t> echoes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"/>
                    </a14:imgEffect>
                    <a14:imgEffect>
                      <a14:brightnessContrast bright="-43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95400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702" y="0"/>
            <a:ext cx="772297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9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Pat.Spoden\AppData\Local\Microsoft\Windows\Temporary Internet Files\Content.IE5\P8OGEGMV\questions-to-ask-yourself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03" y="1009098"/>
            <a:ext cx="7431193" cy="483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016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Between 2005 and 2013, we experienced 48 high shear/low CAPE tornadoes. </a:t>
            </a:r>
          </a:p>
          <a:p>
            <a:pPr lvl="1"/>
            <a:r>
              <a:rPr lang="en-US" dirty="0" smtClean="0"/>
              <a:t>We do OK during the outbreaks</a:t>
            </a:r>
          </a:p>
          <a:p>
            <a:pPr lvl="1"/>
            <a:r>
              <a:rPr lang="en-US" dirty="0" smtClean="0"/>
              <a:t>Not so much when we have an isolated event</a:t>
            </a:r>
          </a:p>
          <a:p>
            <a:pPr lvl="1"/>
            <a:r>
              <a:rPr lang="en-US" dirty="0" smtClean="0"/>
              <a:t>These are real tornadoes, CC from dual pol often indicated debris</a:t>
            </a:r>
          </a:p>
          <a:p>
            <a:pPr lvl="1"/>
            <a:r>
              <a:rPr lang="en-US" dirty="0" smtClean="0"/>
              <a:t>Improving? </a:t>
            </a:r>
            <a:r>
              <a:rPr lang="en-US" i="1" dirty="0" smtClean="0"/>
              <a:t>Two isolated tornadoes this winter both had lead times (not QLCS)</a:t>
            </a:r>
          </a:p>
          <a:p>
            <a:r>
              <a:rPr lang="en-US" dirty="0" smtClean="0"/>
              <a:t>5 EF2’s</a:t>
            </a:r>
          </a:p>
          <a:p>
            <a:r>
              <a:rPr lang="en-US" dirty="0" smtClean="0"/>
              <a:t>14 EF0’s</a:t>
            </a:r>
          </a:p>
          <a:p>
            <a:r>
              <a:rPr lang="en-US" dirty="0" smtClean="0"/>
              <a:t>29 EF1’s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91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Reflectivity Patterns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33528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84428"/>
            <a:ext cx="3443437" cy="231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0188"/>
            <a:ext cx="419100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811" y="4619625"/>
            <a:ext cx="3329189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90800"/>
            <a:ext cx="37400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493" y="0"/>
            <a:ext cx="751840" cy="76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702" y="0"/>
            <a:ext cx="772297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5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73914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Analyze all HSLC QLCS tornadoes (no false alarms</a:t>
            </a:r>
            <a:r>
              <a:rPr lang="en-US" dirty="0" smtClean="0"/>
              <a:t>) 2005-2013</a:t>
            </a:r>
          </a:p>
          <a:p>
            <a:pPr lvl="1"/>
            <a:r>
              <a:rPr lang="en-US" dirty="0" smtClean="0"/>
              <a:t>48 tornadoes</a:t>
            </a:r>
            <a:endParaRPr lang="en-US" dirty="0"/>
          </a:p>
          <a:p>
            <a:pPr lvl="1"/>
            <a:r>
              <a:rPr lang="en-US" dirty="0"/>
              <a:t>Create </a:t>
            </a:r>
            <a:r>
              <a:rPr lang="en-US" dirty="0" err="1"/>
              <a:t>Vrot</a:t>
            </a:r>
            <a:r>
              <a:rPr lang="en-US" dirty="0"/>
              <a:t> shear diagrams for </a:t>
            </a:r>
            <a:r>
              <a:rPr lang="en-US" dirty="0" smtClean="0"/>
              <a:t>each </a:t>
            </a:r>
          </a:p>
          <a:p>
            <a:pPr lvl="1"/>
            <a:r>
              <a:rPr lang="en-US" dirty="0" smtClean="0"/>
              <a:t>Analyze </a:t>
            </a:r>
            <a:r>
              <a:rPr lang="en-US" dirty="0"/>
              <a:t>trends</a:t>
            </a:r>
          </a:p>
          <a:p>
            <a:pPr lvl="2"/>
            <a:r>
              <a:rPr lang="en-US" dirty="0"/>
              <a:t>Height of highest </a:t>
            </a:r>
            <a:r>
              <a:rPr lang="en-US" dirty="0" err="1"/>
              <a:t>Vrot</a:t>
            </a:r>
            <a:endParaRPr lang="en-US" dirty="0"/>
          </a:p>
          <a:p>
            <a:pPr lvl="2"/>
            <a:r>
              <a:rPr lang="en-US" dirty="0"/>
              <a:t>Volume scan when it occurred</a:t>
            </a:r>
          </a:p>
          <a:p>
            <a:pPr lvl="2"/>
            <a:r>
              <a:rPr lang="en-US" dirty="0" smtClean="0"/>
              <a:t>Other </a:t>
            </a:r>
            <a:r>
              <a:rPr lang="en-US" dirty="0"/>
              <a:t>general trends</a:t>
            </a:r>
          </a:p>
          <a:p>
            <a:r>
              <a:rPr lang="en-US" dirty="0"/>
              <a:t>Environment – </a:t>
            </a:r>
            <a:r>
              <a:rPr lang="en-US" dirty="0" smtClean="0"/>
              <a:t>Smith et al. (2012) and Thompson et al. (2012) </a:t>
            </a:r>
            <a:r>
              <a:rPr lang="en-US" dirty="0"/>
              <a:t>database</a:t>
            </a:r>
          </a:p>
          <a:p>
            <a:pPr lvl="1"/>
            <a:r>
              <a:rPr lang="en-US" dirty="0"/>
              <a:t>Analyzed isolated vs. multiple tornado events</a:t>
            </a:r>
          </a:p>
          <a:p>
            <a:pPr lvl="2"/>
            <a:r>
              <a:rPr lang="en-US" dirty="0"/>
              <a:t>Numerous box and whisker plots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brightnessContrast bright="-43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95400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493" y="0"/>
            <a:ext cx="751840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702" y="0"/>
            <a:ext cx="772297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0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-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150" y="1350684"/>
            <a:ext cx="8229600" cy="4525963"/>
          </a:xfrm>
        </p:spPr>
        <p:txBody>
          <a:bodyPr/>
          <a:lstStyle/>
          <a:p>
            <a:r>
              <a:rPr lang="en-US" dirty="0" smtClean="0"/>
              <a:t>Bulk Shear  - All Tornadoes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493" y="0"/>
            <a:ext cx="751840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702" y="0"/>
            <a:ext cx="772297" cy="762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2" y="2052638"/>
            <a:ext cx="7591261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75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Findings - </a:t>
            </a:r>
            <a:r>
              <a:rPr lang="en-US" dirty="0" err="1" smtClean="0"/>
              <a:t>Vrot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8600" cy="687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0" y="1660733"/>
            <a:ext cx="5178084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Where </a:t>
            </a:r>
            <a:r>
              <a:rPr lang="en-US" sz="2400" dirty="0"/>
              <a:t>the VS# is the volume scan prior </a:t>
            </a:r>
            <a:endParaRPr lang="en-US" sz="2400" dirty="0" smtClean="0"/>
          </a:p>
          <a:p>
            <a:r>
              <a:rPr lang="en-US" sz="2400" dirty="0" smtClean="0"/>
              <a:t>to </a:t>
            </a:r>
            <a:r>
              <a:rPr lang="en-US" sz="2400" dirty="0"/>
              <a:t>tornado </a:t>
            </a:r>
            <a:r>
              <a:rPr lang="en-US" sz="2400" dirty="0" smtClean="0"/>
              <a:t>formation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Vrot</a:t>
            </a:r>
            <a:r>
              <a:rPr lang="en-US" sz="2400" dirty="0" smtClean="0"/>
              <a:t> All contains </a:t>
            </a:r>
            <a:r>
              <a:rPr lang="en-US" sz="2400" dirty="0"/>
              <a:t>all volume scans for all </a:t>
            </a:r>
            <a:endParaRPr lang="en-US" sz="2400" dirty="0" smtClean="0"/>
          </a:p>
          <a:p>
            <a:r>
              <a:rPr lang="en-US" sz="2400" dirty="0" smtClean="0"/>
              <a:t>tornadoes </a:t>
            </a:r>
            <a:r>
              <a:rPr lang="en-US" sz="2400" dirty="0"/>
              <a:t>in that </a:t>
            </a:r>
            <a:r>
              <a:rPr lang="en-US" sz="2400" dirty="0" smtClean="0"/>
              <a:t>range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Vrot</a:t>
            </a:r>
            <a:r>
              <a:rPr lang="en-US" sz="2400" dirty="0" smtClean="0"/>
              <a:t> NoEF0 contains </a:t>
            </a:r>
            <a:r>
              <a:rPr lang="en-US" sz="2400" dirty="0"/>
              <a:t>all volume scans </a:t>
            </a:r>
            <a:endParaRPr lang="en-US" sz="2400" dirty="0" smtClean="0"/>
          </a:p>
          <a:p>
            <a:r>
              <a:rPr lang="en-US" sz="2400" dirty="0" smtClean="0"/>
              <a:t>for </a:t>
            </a:r>
            <a:r>
              <a:rPr lang="en-US" sz="2400" dirty="0"/>
              <a:t>all non </a:t>
            </a:r>
            <a:r>
              <a:rPr lang="en-US" sz="2400" dirty="0" smtClean="0"/>
              <a:t>EF0 </a:t>
            </a:r>
            <a:r>
              <a:rPr lang="en-US" sz="2400" dirty="0"/>
              <a:t>tornadoes in that range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Red = </a:t>
            </a:r>
            <a:r>
              <a:rPr lang="en-US" dirty="0" smtClean="0"/>
              <a:t># of tornadoes in those ranges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000" b="1" i="1" dirty="0" smtClean="0">
                <a:solidFill>
                  <a:srgbClr val="FFFF00"/>
                </a:solidFill>
              </a:rPr>
              <a:t>Lead time is possible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533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6166" y="2286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6166" y="396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5715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1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-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CAPE – All Tornadoes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493" y="0"/>
            <a:ext cx="751840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702" y="0"/>
            <a:ext cx="772297" cy="762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573" y="1828800"/>
            <a:ext cx="5579427" cy="423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6211669"/>
            <a:ext cx="8606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Comparison </a:t>
            </a:r>
            <a:r>
              <a:rPr lang="en-US" dirty="0"/>
              <a:t>of SBCAPE, MLCAPE, and MUCAPE of all tornadoes. Note that 7 of the cases </a:t>
            </a:r>
            <a:endParaRPr lang="en-US" dirty="0" smtClean="0"/>
          </a:p>
          <a:p>
            <a:r>
              <a:rPr lang="en-US" dirty="0" smtClean="0"/>
              <a:t>had </a:t>
            </a:r>
            <a:r>
              <a:rPr lang="en-US" dirty="0"/>
              <a:t>no SBCAPE and 1 case exhibited no MLCAPE.</a:t>
            </a:r>
          </a:p>
        </p:txBody>
      </p:sp>
    </p:spTree>
    <p:extLst>
      <p:ext uri="{BB962C8B-B14F-4D97-AF65-F5344CB8AC3E}">
        <p14:creationId xmlns:p14="http://schemas.microsoft.com/office/powerpoint/2010/main" val="420209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of this is not new,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also looked at the location within the QLCS where the tornado was located.</a:t>
            </a:r>
          </a:p>
          <a:p>
            <a:pPr lvl="1"/>
            <a:r>
              <a:rPr lang="en-US" dirty="0" smtClean="0"/>
              <a:t>Leading edge</a:t>
            </a:r>
          </a:p>
          <a:p>
            <a:pPr lvl="1"/>
            <a:r>
              <a:rPr lang="en-US" dirty="0" smtClean="0"/>
              <a:t>Embedded within</a:t>
            </a:r>
          </a:p>
          <a:p>
            <a:pPr lvl="1"/>
            <a:r>
              <a:rPr lang="en-US" dirty="0" smtClean="0"/>
              <a:t>Rear flank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84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Where to Look?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2892"/>
            <a:ext cx="8229600" cy="2667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7 multiple tornadic events</a:t>
            </a:r>
          </a:p>
          <a:p>
            <a:pPr lvl="1"/>
            <a:r>
              <a:rPr lang="en-US" dirty="0" smtClean="0"/>
              <a:t>3 events  - all tornadic signatures were along the leading edge</a:t>
            </a:r>
          </a:p>
          <a:p>
            <a:pPr lvl="1"/>
            <a:r>
              <a:rPr lang="en-US" dirty="0" smtClean="0"/>
              <a:t>4 events – mixed mode, some on leading edge, some embedded, some along the rear flank</a:t>
            </a:r>
          </a:p>
          <a:p>
            <a:pPr lvl="2"/>
            <a:r>
              <a:rPr lang="en-US" dirty="0" smtClean="0"/>
              <a:t>This is when the tornadoes occurred. Many (not all) went through the typical start at leading edge and work their way towards the rear flank.</a:t>
            </a:r>
          </a:p>
          <a:p>
            <a:pPr lvl="1"/>
            <a:r>
              <a:rPr lang="en-US" dirty="0" smtClean="0"/>
              <a:t>Have not looked into why the difference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24200"/>
            <a:ext cx="60960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7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1337</TotalTime>
  <Words>591</Words>
  <Application>Microsoft Office PowerPoint</Application>
  <PresentationFormat>On-screen Show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Presentation2</vt:lpstr>
      <vt:lpstr>An Examination of High-Shear/Low CAPE QLCS Events in the Lower Ohio Valley: Environments and Vr Shear Details </vt:lpstr>
      <vt:lpstr>Why?</vt:lpstr>
      <vt:lpstr>Reflectivity Patterns</vt:lpstr>
      <vt:lpstr>Methodology</vt:lpstr>
      <vt:lpstr>Findings - Environment</vt:lpstr>
      <vt:lpstr>                                     Findings - Vrot</vt:lpstr>
      <vt:lpstr>Findings - Environment</vt:lpstr>
      <vt:lpstr>Most of this is not new, so far</vt:lpstr>
      <vt:lpstr>Where to Look?</vt:lpstr>
      <vt:lpstr>Typical Vortex Progression</vt:lpstr>
      <vt:lpstr>Storm-Relative Vortex Progression</vt:lpstr>
      <vt:lpstr>Spectrum Width</vt:lpstr>
      <vt:lpstr>                       Colors are Everything!</vt:lpstr>
      <vt:lpstr>Operational Considerations</vt:lpstr>
      <vt:lpstr>Operational Considerations – Isolated Tornadoes</vt:lpstr>
      <vt:lpstr>PowerPoint Presentation</vt:lpstr>
    </vt:vector>
  </TitlesOfParts>
  <Company>NWS CR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Examination of High-Shear/Low CAPE QLCS Events in the Lower Ohio Valley: Environments and Vr Shear Details</dc:title>
  <dc:creator>Pat Spoden</dc:creator>
  <cp:lastModifiedBy>Pat Spoden</cp:lastModifiedBy>
  <cp:revision>76</cp:revision>
  <dcterms:created xsi:type="dcterms:W3CDTF">2014-09-16T18:43:14Z</dcterms:created>
  <dcterms:modified xsi:type="dcterms:W3CDTF">2017-03-08T17:28:40Z</dcterms:modified>
</cp:coreProperties>
</file>