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61" r:id="rId3"/>
    <p:sldId id="274" r:id="rId4"/>
    <p:sldId id="276" r:id="rId5"/>
    <p:sldId id="277" r:id="rId6"/>
    <p:sldId id="275" r:id="rId7"/>
    <p:sldId id="281" r:id="rId8"/>
    <p:sldId id="262" r:id="rId9"/>
    <p:sldId id="280" r:id="rId10"/>
    <p:sldId id="264" r:id="rId11"/>
    <p:sldId id="269" r:id="rId12"/>
    <p:sldId id="263" r:id="rId13"/>
    <p:sldId id="265" r:id="rId14"/>
    <p:sldId id="270" r:id="rId15"/>
    <p:sldId id="279" r:id="rId16"/>
    <p:sldId id="260" r:id="rId17"/>
    <p:sldId id="266" r:id="rId18"/>
    <p:sldId id="258" r:id="rId19"/>
    <p:sldId id="257" r:id="rId20"/>
    <p:sldId id="273" r:id="rId21"/>
    <p:sldId id="271" r:id="rId22"/>
    <p:sldId id="268" r:id="rId23"/>
    <p:sldId id="282" r:id="rId24"/>
    <p:sldId id="28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7237"/>
    <a:srgbClr val="08E40D"/>
    <a:srgbClr val="591AB6"/>
    <a:srgbClr val="6818B8"/>
    <a:srgbClr val="361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660"/>
  </p:normalViewPr>
  <p:slideViewPr>
    <p:cSldViewPr>
      <p:cViewPr varScale="1">
        <p:scale>
          <a:sx n="70" d="100"/>
          <a:sy n="70" d="100"/>
        </p:scale>
        <p:origin x="140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72634-4A38-4460-8900-921E6FC0E97B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25264-ACD7-404D-B90E-F0635E6B5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08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CC values generally in the 0.85-0.90 range with one value below 0.80. Confirmed</a:t>
            </a:r>
            <a:r>
              <a:rPr lang="en-US" baseline="0" dirty="0" smtClean="0"/>
              <a:t> tornado damage.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Two velocity couplets, most of the debris signature is associated with the northern most couplet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Notice the higher reflectivity values where the debris would be located</a:t>
            </a:r>
          </a:p>
          <a:p>
            <a:pPr marL="0" indent="0">
              <a:buNone/>
            </a:pPr>
            <a:r>
              <a:rPr lang="en-US" baseline="0" dirty="0" smtClean="0"/>
              <a:t>3) Unfortunately, due to SAILS, vertical continuity was unable to be determined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25264-ACD7-404D-B90E-F0635E6B52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6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Multiple areas of lowered CC values generally</a:t>
            </a:r>
            <a:r>
              <a:rPr lang="en-US" baseline="0" dirty="0" smtClean="0"/>
              <a:t> in the 0.85-0.90 range.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No tornadoes were confirmed in this area, but damage occurred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The southern-most signature is the most obvious TDS of the event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25264-ACD7-404D-B90E-F0635E6B52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85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Cross-section was taken from SW to NE</a:t>
            </a:r>
          </a:p>
          <a:p>
            <a:pPr marL="228600" indent="-228600">
              <a:buAutoNum type="arabicParenR"/>
            </a:pPr>
            <a:r>
              <a:rPr lang="en-US" dirty="0" smtClean="0"/>
              <a:t>This</a:t>
            </a:r>
            <a:r>
              <a:rPr lang="en-US" baseline="0" dirty="0" smtClean="0"/>
              <a:t> shows the correct leaning of the TDS signature with height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25264-ACD7-404D-B90E-F0635E6B52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82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TDS has</a:t>
            </a:r>
            <a:r>
              <a:rPr lang="en-US" baseline="0" dirty="0" smtClean="0"/>
              <a:t> vertical continuity up to 1.5 km (5,000 ft.)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Damage was observed in this area, but no confirmed tornado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Best TDS of the case. CC values were in the 0.75-0.85 range but not tornado warning was issued.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25264-ACD7-404D-B90E-F0635E6B52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80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The three signatures from previous scan have all merged in a “debris</a:t>
            </a:r>
            <a:r>
              <a:rPr lang="en-US" baseline="0" dirty="0" smtClean="0"/>
              <a:t> wall”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There are two areas of “low” values, but the general signature is merged together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Once again damage was reported, but not tornadoes were confirmed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25264-ACD7-404D-B90E-F0635E6B52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01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The signature lasts until the 1.9 degree tilt</a:t>
            </a:r>
          </a:p>
          <a:p>
            <a:pPr marL="228600" indent="-228600">
              <a:buAutoNum type="arabicParenR"/>
            </a:pPr>
            <a:r>
              <a:rPr lang="en-US" dirty="0" smtClean="0"/>
              <a:t>The</a:t>
            </a:r>
            <a:r>
              <a:rPr lang="en-US" baseline="0" dirty="0" smtClean="0"/>
              <a:t> higher the tilt, the better you can see two distinctive areas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25264-ACD7-404D-B90E-F0635E6B52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Confirmed tornadoes occur in the first</a:t>
            </a:r>
            <a:r>
              <a:rPr lang="en-US" baseline="0" dirty="0" smtClean="0"/>
              <a:t> two panels.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TDS weakens and then cycles again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Velocity signature becomes broad and then tightens again</a:t>
            </a:r>
          </a:p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25264-ACD7-404D-B90E-F0635E6B52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89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This</a:t>
            </a:r>
            <a:r>
              <a:rPr lang="en-US" baseline="0" dirty="0" smtClean="0"/>
              <a:t> figure is the max height of CC values for each threshold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0443 UTC is when the debris signature first becomes obvious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The signature continues through 0448 UTC where tornado tracks were confirmed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0448 to 0456 UTC, values &lt; 0.85 disappear and max height generally falls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0456 UTC, TDS height rises, velocity couplet/CC signature tightens and 0.85 CC values appear once again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25264-ACD7-404D-B90E-F0635E6B52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0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9B7E9F7-718B-4B7D-9436-3F7E2DCFD94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6E6D93B-D2E7-4EB8-9A44-E40B65FC77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B7E9F7-718B-4B7D-9436-3F7E2DCFD94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E6D93B-D2E7-4EB8-9A44-E40B65FC77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B7E9F7-718B-4B7D-9436-3F7E2DCFD94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E6D93B-D2E7-4EB8-9A44-E40B65FC77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B7E9F7-718B-4B7D-9436-3F7E2DCFD94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E6D93B-D2E7-4EB8-9A44-E40B65FC77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B7E9F7-718B-4B7D-9436-3F7E2DCFD94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E6D93B-D2E7-4EB8-9A44-E40B65FC77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B7E9F7-718B-4B7D-9436-3F7E2DCFD94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E6D93B-D2E7-4EB8-9A44-E40B65FC77B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B7E9F7-718B-4B7D-9436-3F7E2DCFD94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E6D93B-D2E7-4EB8-9A44-E40B65FC77B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B7E9F7-718B-4B7D-9436-3F7E2DCFD94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E6D93B-D2E7-4EB8-9A44-E40B65FC77B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B7E9F7-718B-4B7D-9436-3F7E2DCFD94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E6D93B-D2E7-4EB8-9A44-E40B65FC77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9B7E9F7-718B-4B7D-9436-3F7E2DCFD94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E6D93B-D2E7-4EB8-9A44-E40B65FC77B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9B7E9F7-718B-4B7D-9436-3F7E2DCFD94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6E6D93B-D2E7-4EB8-9A44-E40B65FC77B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9B7E9F7-718B-4B7D-9436-3F7E2DCFD94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6E6D93B-D2E7-4EB8-9A44-E40B65FC77B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829761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Calibri" pitchFamily="34" charset="0"/>
              </a:rPr>
              <a:t>An Analysis of Tornado Debris Signatures in the 30 June – 1 July 2014 Quasi-Linear Convective System Tornado Outbreak</a:t>
            </a:r>
            <a:endParaRPr lang="en-US" sz="3600" dirty="0">
              <a:latin typeface="Calibr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895601"/>
            <a:ext cx="7772400" cy="190500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Adam W. Clayton, Anthony W. Lyza, and Kevin Knupp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 Department of Atmospheric Science, Severe Weather Institute – Radar and Lightning Laboratories, University of Alabama in Huntsville (UAH-SWIRLL)</a:t>
            </a:r>
          </a:p>
          <a:p>
            <a:pPr algn="ctr"/>
            <a:endParaRPr lang="en-US" dirty="0" smtClean="0">
              <a:latin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</a:rPr>
              <a:t>3</a:t>
            </a:r>
            <a:r>
              <a:rPr lang="en-US" baseline="30000" dirty="0" smtClean="0">
                <a:latin typeface="Calibri" pitchFamily="34" charset="0"/>
              </a:rPr>
              <a:t>rd</a:t>
            </a:r>
            <a:r>
              <a:rPr lang="en-US" dirty="0" smtClean="0">
                <a:latin typeface="Calibri" pitchFamily="34" charset="0"/>
              </a:rPr>
              <a:t> Midwestern Bow </a:t>
            </a:r>
            <a:r>
              <a:rPr lang="en-US" dirty="0">
                <a:latin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</a:rPr>
              <a:t>cho Workshop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9 March 2017</a:t>
            </a:r>
          </a:p>
        </p:txBody>
      </p:sp>
    </p:spTree>
    <p:extLst>
      <p:ext uri="{BB962C8B-B14F-4D97-AF65-F5344CB8AC3E}">
        <p14:creationId xmlns:p14="http://schemas.microsoft.com/office/powerpoint/2010/main" val="288759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0" y="1481138"/>
            <a:ext cx="78450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Calibri" pitchFamily="34" charset="0"/>
              </a:rPr>
              <a:t>Multiple TDSs (SW of Warsaw, IN)</a:t>
            </a:r>
            <a:endParaRPr lang="en-US" sz="3200" dirty="0">
              <a:latin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38200" y="1524000"/>
            <a:ext cx="7620000" cy="4474205"/>
            <a:chOff x="838200" y="1524000"/>
            <a:chExt cx="7620000" cy="4474205"/>
          </a:xfrm>
        </p:grpSpPr>
        <p:sp>
          <p:nvSpPr>
            <p:cNvPr id="5" name="TextBox 4"/>
            <p:cNvSpPr txBox="1"/>
            <p:nvPr/>
          </p:nvSpPr>
          <p:spPr>
            <a:xfrm>
              <a:off x="7391400" y="1524000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alibri" pitchFamily="34" charset="0"/>
                </a:rPr>
                <a:t>0456 UTC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38200" y="1524000"/>
              <a:ext cx="1219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Calibri" pitchFamily="34" charset="0"/>
                </a:rPr>
                <a:t>Velocity 0.5</a:t>
              </a:r>
              <a:r>
                <a:rPr lang="en-US" sz="1400" b="1" baseline="30000" dirty="0">
                  <a:solidFill>
                    <a:schemeClr val="bg1"/>
                  </a:solidFill>
                  <a:latin typeface="Matura MT Script Capitals"/>
                </a:rPr>
                <a:t>°</a:t>
              </a:r>
              <a:endParaRPr lang="en-US" sz="1400" b="1" baseline="300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24400" y="3790207"/>
              <a:ext cx="1219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Calibri" pitchFamily="34" charset="0"/>
                </a:rPr>
                <a:t>Z</a:t>
              </a:r>
              <a:r>
                <a:rPr lang="en-US" sz="1400" b="1" baseline="-25000" dirty="0">
                  <a:solidFill>
                    <a:schemeClr val="bg1"/>
                  </a:solidFill>
                  <a:latin typeface="Calibri" pitchFamily="34" charset="0"/>
                </a:rPr>
                <a:t>DR</a:t>
              </a:r>
              <a:r>
                <a:rPr lang="en-US" sz="1400" b="1" dirty="0">
                  <a:solidFill>
                    <a:schemeClr val="bg1"/>
                  </a:solidFill>
                  <a:latin typeface="Calibri" pitchFamily="34" charset="0"/>
                </a:rPr>
                <a:t> 0.5</a:t>
              </a:r>
              <a:r>
                <a:rPr lang="en-US" sz="1400" b="1" baseline="30000" dirty="0">
                  <a:solidFill>
                    <a:schemeClr val="bg1"/>
                  </a:solidFill>
                  <a:latin typeface="Matura MT Script Capitals"/>
                </a:rPr>
                <a:t>°</a:t>
              </a:r>
              <a:endParaRPr lang="en-US" sz="1400" b="1" baseline="300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8200" y="3810000"/>
              <a:ext cx="1219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ρ</a:t>
              </a:r>
              <a:r>
                <a:rPr lang="en-US" sz="1400" b="1" baseline="-25000" dirty="0">
                  <a:solidFill>
                    <a:schemeClr val="bg1"/>
                  </a:solidFill>
                </a:rPr>
                <a:t>hv </a:t>
              </a:r>
              <a:r>
                <a:rPr lang="en-US" sz="1400" b="1" dirty="0">
                  <a:solidFill>
                    <a:schemeClr val="bg1"/>
                  </a:solidFill>
                  <a:latin typeface="Calibri" pitchFamily="34" charset="0"/>
                </a:rPr>
                <a:t>0.5</a:t>
              </a:r>
              <a:r>
                <a:rPr lang="en-US" sz="1400" b="1" baseline="30000" dirty="0">
                  <a:solidFill>
                    <a:schemeClr val="bg1"/>
                  </a:solidFill>
                  <a:latin typeface="Matura MT Script Capitals"/>
                </a:rPr>
                <a:t>°</a:t>
              </a:r>
              <a:endParaRPr lang="en-US" sz="1400" b="1" baseline="300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68932" y="1539387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Calibri" pitchFamily="34" charset="0"/>
                </a:rPr>
                <a:t>Reflectivity 0.5</a:t>
              </a:r>
              <a:r>
                <a:rPr lang="en-US" sz="1400" b="1" baseline="30000" dirty="0">
                  <a:solidFill>
                    <a:schemeClr val="bg1"/>
                  </a:solidFill>
                  <a:latin typeface="Matura MT Script Capitals"/>
                </a:rPr>
                <a:t>°</a:t>
              </a:r>
              <a:endParaRPr lang="en-US" sz="1400" b="1" baseline="300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981200" y="3962400"/>
              <a:ext cx="533400" cy="457200"/>
            </a:xfrm>
            <a:prstGeom prst="ellipse">
              <a:avLst/>
            </a:prstGeom>
            <a:noFill/>
            <a:ln w="158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0" y="4344010"/>
              <a:ext cx="609600" cy="532790"/>
            </a:xfrm>
            <a:prstGeom prst="ellipse">
              <a:avLst/>
            </a:prstGeom>
            <a:noFill/>
            <a:ln w="158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667000" y="5181600"/>
              <a:ext cx="533400" cy="457200"/>
            </a:xfrm>
            <a:prstGeom prst="ellipse">
              <a:avLst/>
            </a:prstGeom>
            <a:noFill/>
            <a:ln w="158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867400" y="3963888"/>
              <a:ext cx="533400" cy="457200"/>
            </a:xfrm>
            <a:prstGeom prst="ellipse">
              <a:avLst/>
            </a:prstGeom>
            <a:noFill/>
            <a:ln w="158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216732" y="4495800"/>
              <a:ext cx="533400" cy="457200"/>
            </a:xfrm>
            <a:prstGeom prst="ellipse">
              <a:avLst/>
            </a:prstGeom>
            <a:noFill/>
            <a:ln w="158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629400" y="5212307"/>
              <a:ext cx="533400" cy="457200"/>
            </a:xfrm>
            <a:prstGeom prst="ellipse">
              <a:avLst/>
            </a:prstGeom>
            <a:noFill/>
            <a:ln w="158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679510" y="2899012"/>
              <a:ext cx="533400" cy="457200"/>
            </a:xfrm>
            <a:prstGeom prst="ellipse">
              <a:avLst/>
            </a:prstGeom>
            <a:noFill/>
            <a:ln w="158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266097" y="2209800"/>
              <a:ext cx="533400" cy="457200"/>
            </a:xfrm>
            <a:prstGeom prst="ellipse">
              <a:avLst/>
            </a:prstGeom>
            <a:noFill/>
            <a:ln w="158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058537" y="1685316"/>
              <a:ext cx="533400" cy="457200"/>
            </a:xfrm>
            <a:prstGeom prst="ellipse">
              <a:avLst/>
            </a:prstGeom>
            <a:noFill/>
            <a:ln w="158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575946" y="2899012"/>
              <a:ext cx="533400" cy="457200"/>
            </a:xfrm>
            <a:prstGeom prst="ellipse">
              <a:avLst/>
            </a:prstGeom>
            <a:noFill/>
            <a:ln w="158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183573" y="2209800"/>
              <a:ext cx="533400" cy="457200"/>
            </a:xfrm>
            <a:prstGeom prst="ellipse">
              <a:avLst/>
            </a:prstGeom>
            <a:noFill/>
            <a:ln w="158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943600" y="1752600"/>
              <a:ext cx="533400" cy="457200"/>
            </a:xfrm>
            <a:prstGeom prst="ellipse">
              <a:avLst/>
            </a:prstGeom>
            <a:noFill/>
            <a:ln w="158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914400" y="5867400"/>
              <a:ext cx="461805" cy="0"/>
            </a:xfrm>
            <a:prstGeom prst="line">
              <a:avLst/>
            </a:prstGeom>
            <a:ln w="31750" cap="rnd">
              <a:solidFill>
                <a:schemeClr val="bg1"/>
              </a:solidFill>
              <a:headEnd type="oval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14399" y="3581400"/>
              <a:ext cx="461805" cy="0"/>
            </a:xfrm>
            <a:prstGeom prst="line">
              <a:avLst/>
            </a:prstGeom>
            <a:ln w="31750" cap="rnd">
              <a:solidFill>
                <a:schemeClr val="bg1"/>
              </a:solidFill>
              <a:headEnd type="oval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872195" y="5867400"/>
              <a:ext cx="461805" cy="0"/>
            </a:xfrm>
            <a:prstGeom prst="line">
              <a:avLst/>
            </a:prstGeom>
            <a:ln w="31750" cap="rnd">
              <a:solidFill>
                <a:schemeClr val="bg1"/>
              </a:solidFill>
              <a:headEnd type="oval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872194" y="3629167"/>
              <a:ext cx="461805" cy="0"/>
            </a:xfrm>
            <a:prstGeom prst="line">
              <a:avLst/>
            </a:prstGeom>
            <a:ln w="31750" cap="rnd">
              <a:solidFill>
                <a:schemeClr val="bg1"/>
              </a:solidFill>
              <a:headEnd type="oval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403501" y="3458289"/>
              <a:ext cx="533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Calibri" pitchFamily="34" charset="0"/>
                </a:rPr>
                <a:t>2 km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413612" y="5736595"/>
              <a:ext cx="533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Calibri" pitchFamily="34" charset="0"/>
                </a:rPr>
                <a:t>2 km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13612" y="3496930"/>
              <a:ext cx="533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Calibri" pitchFamily="34" charset="0"/>
                </a:rPr>
                <a:t>2 km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47800" y="5736595"/>
              <a:ext cx="533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Calibri" pitchFamily="34" charset="0"/>
                </a:rPr>
                <a:t>2 km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97256" y="4744429"/>
            <a:ext cx="179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Range from Radar: ~20 nm/ 37 km 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7256" y="5198216"/>
            <a:ext cx="179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Height: 1400 </a:t>
            </a:r>
            <a:r>
              <a:rPr lang="en-US" sz="1200" b="1" dirty="0" err="1" smtClean="0">
                <a:solidFill>
                  <a:schemeClr val="bg1"/>
                </a:solidFill>
              </a:rPr>
              <a:t>ft</a:t>
            </a:r>
            <a:r>
              <a:rPr lang="en-US" sz="1200" b="1" dirty="0" smtClean="0">
                <a:solidFill>
                  <a:schemeClr val="bg1"/>
                </a:solidFill>
              </a:rPr>
              <a:t> / 0.43 km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9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2" y="1481138"/>
            <a:ext cx="8175316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Cross-section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7434049" y="1610456"/>
            <a:ext cx="228600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548349" y="1621859"/>
            <a:ext cx="114300" cy="218344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09600" y="1562718"/>
            <a:ext cx="7930873" cy="4489348"/>
            <a:chOff x="609600" y="1562718"/>
            <a:chExt cx="7930873" cy="448934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7662649" y="5867400"/>
              <a:ext cx="877824" cy="0"/>
            </a:xfrm>
            <a:prstGeom prst="line">
              <a:avLst/>
            </a:prstGeom>
            <a:ln w="38100">
              <a:solidFill>
                <a:schemeClr val="bg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629400" y="5682734"/>
              <a:ext cx="976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1 km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762000" y="1562718"/>
              <a:ext cx="0" cy="554969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09600" y="2117687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N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658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alibri" pitchFamily="34" charset="0"/>
              </a:rPr>
              <a:t>“Mesovortex Z” unconfirmed tornado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"/>
          <a:stretch/>
        </p:blipFill>
        <p:spPr bwMode="auto">
          <a:xfrm>
            <a:off x="1828800" y="1171574"/>
            <a:ext cx="5486400" cy="519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 rot="19742175">
            <a:off x="4081324" y="5291070"/>
            <a:ext cx="1221502" cy="601137"/>
          </a:xfrm>
          <a:prstGeom prst="ellipse">
            <a:avLst/>
          </a:prstGeom>
          <a:noFill/>
          <a:ln w="3175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905000" y="1186934"/>
            <a:ext cx="5354101" cy="4285536"/>
            <a:chOff x="1905000" y="1186934"/>
            <a:chExt cx="5354101" cy="4285536"/>
          </a:xfrm>
        </p:grpSpPr>
        <p:sp>
          <p:nvSpPr>
            <p:cNvPr id="6" name="TextBox 5"/>
            <p:cNvSpPr txBox="1"/>
            <p:nvPr/>
          </p:nvSpPr>
          <p:spPr>
            <a:xfrm>
              <a:off x="1905000" y="1186934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ρ</a:t>
              </a:r>
              <a:r>
                <a:rPr lang="en-US" b="1" baseline="-25000" dirty="0">
                  <a:solidFill>
                    <a:schemeClr val="bg1"/>
                  </a:solidFill>
                </a:rPr>
                <a:t>hv </a:t>
              </a:r>
              <a:r>
                <a:rPr lang="en-US" b="1" baseline="-25000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smtClean="0">
                  <a:solidFill>
                    <a:schemeClr val="bg1"/>
                  </a:solidFill>
                  <a:latin typeface="Calibri" pitchFamily="34" charset="0"/>
                </a:rPr>
                <a:t>0.5</a:t>
              </a:r>
              <a:r>
                <a:rPr lang="en-US" b="1" baseline="30000" dirty="0">
                  <a:solidFill>
                    <a:schemeClr val="bg1"/>
                  </a:solidFill>
                  <a:latin typeface="Matura MT Script Capitals"/>
                </a:rPr>
                <a:t>°</a:t>
              </a:r>
              <a:endParaRPr lang="en-US" b="1" baseline="300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72200" y="1186934"/>
              <a:ext cx="10869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Calibri" pitchFamily="34" charset="0"/>
                </a:rPr>
                <a:t>0456 UTC</a:t>
              </a:r>
              <a:endParaRPr lang="en-US" b="1" baseline="300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cxnSp>
          <p:nvCxnSpPr>
            <p:cNvPr id="10" name="Straight Arrow Connector 9"/>
            <p:cNvCxnSpPr>
              <a:stCxn id="12" idx="3"/>
            </p:cNvCxnSpPr>
            <p:nvPr/>
          </p:nvCxnSpPr>
          <p:spPr>
            <a:xfrm>
              <a:off x="4103007" y="5318582"/>
              <a:ext cx="87993" cy="9161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2302129" y="5164693"/>
              <a:ext cx="18008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Calibri" pitchFamily="34" charset="0"/>
                </a:rPr>
                <a:t>Likely Tornadic Debris</a:t>
              </a:r>
              <a:endParaRPr lang="en-US" sz="1400" b="1" baseline="300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437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8175316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TDSs Merge (Warsaw, IN)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29540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Velocity 0.5</a:t>
            </a:r>
            <a:r>
              <a:rPr lang="en-US" sz="1400" b="1" baseline="30000" dirty="0">
                <a:solidFill>
                  <a:schemeClr val="bg1"/>
                </a:solidFill>
                <a:latin typeface="Matura MT Script Capitals"/>
              </a:rPr>
              <a:t>°</a:t>
            </a:r>
            <a:endParaRPr lang="en-US" sz="1400" b="1" baseline="30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350520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</a:rPr>
              <a:t>ρ</a:t>
            </a:r>
            <a:r>
              <a:rPr lang="en-US" sz="1400" b="1" baseline="-25000" dirty="0">
                <a:solidFill>
                  <a:schemeClr val="bg1"/>
                </a:solidFill>
              </a:rPr>
              <a:t>hv </a:t>
            </a: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0.5</a:t>
            </a:r>
            <a:r>
              <a:rPr lang="en-US" sz="1400" b="1" baseline="30000" dirty="0">
                <a:solidFill>
                  <a:schemeClr val="bg1"/>
                </a:solidFill>
                <a:latin typeface="Matura MT Script Capitals"/>
              </a:rPr>
              <a:t>°</a:t>
            </a:r>
            <a:endParaRPr lang="en-US" sz="1400" b="1" baseline="30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12954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Reflectivity 0.5</a:t>
            </a:r>
            <a:r>
              <a:rPr lang="en-US" sz="1400" b="1" baseline="30000" dirty="0">
                <a:solidFill>
                  <a:schemeClr val="bg1"/>
                </a:solidFill>
                <a:latin typeface="Matura MT Script Capitals"/>
              </a:rPr>
              <a:t>°</a:t>
            </a:r>
            <a:endParaRPr lang="en-US" sz="1400" b="1" baseline="30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350520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Z</a:t>
            </a:r>
            <a:r>
              <a:rPr lang="en-US" sz="1400" b="1" baseline="-25000" dirty="0">
                <a:solidFill>
                  <a:schemeClr val="bg1"/>
                </a:solidFill>
                <a:latin typeface="Calibri" pitchFamily="34" charset="0"/>
              </a:rPr>
              <a:t>DR</a:t>
            </a: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 0.5</a:t>
            </a:r>
            <a:r>
              <a:rPr lang="en-US" sz="1400" b="1" baseline="30000" dirty="0">
                <a:solidFill>
                  <a:schemeClr val="bg1"/>
                </a:solidFill>
                <a:latin typeface="Matura MT Script Capitals"/>
              </a:rPr>
              <a:t>°</a:t>
            </a:r>
            <a:endParaRPr lang="en-US" sz="1400" b="1" baseline="30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0" y="1280011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alibri" pitchFamily="34" charset="0"/>
              </a:rPr>
              <a:t>0500 UTC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71726" y="3276600"/>
            <a:ext cx="461805" cy="0"/>
          </a:xfrm>
          <a:prstGeom prst="line">
            <a:avLst/>
          </a:prstGeom>
          <a:ln w="31750" cap="rnd">
            <a:solidFill>
              <a:schemeClr val="bg1"/>
            </a:soli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76800" y="3279648"/>
            <a:ext cx="461805" cy="0"/>
          </a:xfrm>
          <a:prstGeom prst="line">
            <a:avLst/>
          </a:prstGeom>
          <a:ln w="31750" cap="rnd">
            <a:solidFill>
              <a:schemeClr val="bg1"/>
            </a:soli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41145" y="5562600"/>
            <a:ext cx="461805" cy="0"/>
          </a:xfrm>
          <a:prstGeom prst="line">
            <a:avLst/>
          </a:prstGeom>
          <a:ln w="31750" cap="rnd">
            <a:solidFill>
              <a:schemeClr val="bg1"/>
            </a:soli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71726" y="5562600"/>
            <a:ext cx="461805" cy="0"/>
          </a:xfrm>
          <a:prstGeom prst="line">
            <a:avLst/>
          </a:prstGeom>
          <a:ln w="31750" cap="rnd">
            <a:solidFill>
              <a:schemeClr val="bg1"/>
            </a:soli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02950" y="5431795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alibri" pitchFamily="34" charset="0"/>
              </a:rPr>
              <a:t>2 km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02950" y="3148843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alibri" pitchFamily="34" charset="0"/>
              </a:rPr>
              <a:t>2 km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47800" y="5431795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alibri" pitchFamily="34" charset="0"/>
              </a:rPr>
              <a:t>2 km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47800" y="3145795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alibri" pitchFamily="34" charset="0"/>
              </a:rPr>
              <a:t>2 km</a:t>
            </a:r>
          </a:p>
        </p:txBody>
      </p:sp>
      <p:sp>
        <p:nvSpPr>
          <p:cNvPr id="18" name="Oval 17"/>
          <p:cNvSpPr/>
          <p:nvPr/>
        </p:nvSpPr>
        <p:spPr>
          <a:xfrm>
            <a:off x="2518272" y="4315967"/>
            <a:ext cx="838200" cy="762000"/>
          </a:xfrm>
          <a:prstGeom prst="ellipse">
            <a:avLst/>
          </a:prstGeom>
          <a:noFill/>
          <a:ln w="158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176089" y="3795907"/>
            <a:ext cx="629503" cy="530423"/>
          </a:xfrm>
          <a:prstGeom prst="ellipse">
            <a:avLst/>
          </a:prstGeom>
          <a:noFill/>
          <a:ln w="158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690194" y="1981200"/>
            <a:ext cx="838200" cy="762000"/>
          </a:xfrm>
          <a:prstGeom prst="ellipse">
            <a:avLst/>
          </a:prstGeom>
          <a:noFill/>
          <a:ln w="158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203520" y="1524000"/>
            <a:ext cx="629503" cy="530423"/>
          </a:xfrm>
          <a:prstGeom prst="ellipse">
            <a:avLst/>
          </a:prstGeom>
          <a:noFill/>
          <a:ln w="158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324600" y="3785544"/>
            <a:ext cx="629503" cy="530423"/>
          </a:xfrm>
          <a:prstGeom prst="ellipse">
            <a:avLst/>
          </a:prstGeom>
          <a:noFill/>
          <a:ln w="158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86433" y="1480109"/>
            <a:ext cx="629503" cy="530423"/>
          </a:xfrm>
          <a:prstGeom prst="ellipse">
            <a:avLst/>
          </a:prstGeom>
          <a:noFill/>
          <a:ln w="158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639351" y="4315967"/>
            <a:ext cx="838200" cy="762000"/>
          </a:xfrm>
          <a:prstGeom prst="ellipse">
            <a:avLst/>
          </a:prstGeom>
          <a:noFill/>
          <a:ln w="158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6639380" y="2024553"/>
            <a:ext cx="838200" cy="762000"/>
          </a:xfrm>
          <a:prstGeom prst="ellipse">
            <a:avLst/>
          </a:prstGeom>
          <a:noFill/>
          <a:ln w="158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6124" y="3871310"/>
            <a:ext cx="179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Range from Radar: ~17 nm/ 31 km 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6124" y="4391308"/>
            <a:ext cx="179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Height: 1100 </a:t>
            </a:r>
            <a:r>
              <a:rPr lang="en-US" sz="1200" b="1" dirty="0" err="1" smtClean="0">
                <a:solidFill>
                  <a:schemeClr val="bg1"/>
                </a:solidFill>
              </a:rPr>
              <a:t>ft</a:t>
            </a:r>
            <a:r>
              <a:rPr lang="en-US" sz="1200" b="1" dirty="0" smtClean="0">
                <a:solidFill>
                  <a:schemeClr val="bg1"/>
                </a:solidFill>
              </a:rPr>
              <a:t> / 0.34 km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1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Content Placeholder 3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45" y="2227264"/>
            <a:ext cx="9287988" cy="238283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Continuity 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990600" y="2819400"/>
            <a:ext cx="533400" cy="2286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1371600" y="3429000"/>
            <a:ext cx="533400" cy="5334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38300" y="2926080"/>
            <a:ext cx="152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Two distinct regions</a:t>
            </a:r>
            <a:endParaRPr lang="en-US" sz="1100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276600" y="2697480"/>
            <a:ext cx="533400" cy="2286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505200" y="3356967"/>
            <a:ext cx="533400" cy="2286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943600" y="3027223"/>
            <a:ext cx="533400" cy="2286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8305800" y="3048000"/>
            <a:ext cx="533400" cy="2286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29400" y="2664470"/>
            <a:ext cx="152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One distinct region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15300" y="2285613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~1 km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0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Plymouth, IN EF-1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17" y="1481138"/>
            <a:ext cx="7828565" cy="4525962"/>
          </a:xfrm>
        </p:spPr>
      </p:pic>
      <p:cxnSp>
        <p:nvCxnSpPr>
          <p:cNvPr id="7" name="Straight Connector 6"/>
          <p:cNvCxnSpPr/>
          <p:nvPr/>
        </p:nvCxnSpPr>
        <p:spPr>
          <a:xfrm flipV="1">
            <a:off x="4526280" y="3924300"/>
            <a:ext cx="228600" cy="457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8200" y="1524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Reflectivity 0.5°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1524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0439 UTC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990600" y="1893332"/>
            <a:ext cx="0" cy="54506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2000" y="2438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35780" y="3798570"/>
            <a:ext cx="838200" cy="342900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7559040" y="5867400"/>
            <a:ext cx="822960" cy="0"/>
          </a:xfrm>
          <a:prstGeom prst="line">
            <a:avLst/>
          </a:prstGeom>
          <a:ln w="381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92240" y="5682734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50 km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9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Plymouth, IN EF-1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7455642" cy="536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57225" y="1257300"/>
            <a:ext cx="6886575" cy="2998232"/>
            <a:chOff x="657225" y="1257300"/>
            <a:chExt cx="6886575" cy="2998232"/>
          </a:xfrm>
        </p:grpSpPr>
        <p:sp>
          <p:nvSpPr>
            <p:cNvPr id="5" name="TextBox 4"/>
            <p:cNvSpPr txBox="1"/>
            <p:nvPr/>
          </p:nvSpPr>
          <p:spPr>
            <a:xfrm>
              <a:off x="657225" y="12573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libri" pitchFamily="34" charset="0"/>
                </a:rPr>
                <a:t>0439 UTC</a:t>
              </a:r>
              <a:endParaRPr lang="en-US" b="1" dirty="0">
                <a:latin typeface="Calibri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14600" y="12573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libri" pitchFamily="34" charset="0"/>
                </a:rPr>
                <a:t>0443 UTC</a:t>
              </a:r>
              <a:endParaRPr lang="en-US" b="1" dirty="0">
                <a:latin typeface="Calibr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24600" y="12573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libri" pitchFamily="34" charset="0"/>
                </a:rPr>
                <a:t>0456 UTC</a:t>
              </a:r>
              <a:endParaRPr lang="en-US" b="1" dirty="0">
                <a:latin typeface="Calibri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19600" y="12573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libri" pitchFamily="34" charset="0"/>
                </a:rPr>
                <a:t>0448 UTC</a:t>
              </a:r>
              <a:endParaRPr lang="en-US" b="1" dirty="0">
                <a:latin typeface="Calibri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7225" y="38862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Calibri" pitchFamily="34" charset="0"/>
                </a:rPr>
                <a:t>0439 UTC</a:t>
              </a:r>
              <a:endParaRPr lang="en-US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14600" y="38862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Calibri" pitchFamily="34" charset="0"/>
                </a:rPr>
                <a:t>0443 UTC</a:t>
              </a:r>
              <a:endParaRPr lang="en-US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19600" y="38862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Calibri" pitchFamily="34" charset="0"/>
                </a:rPr>
                <a:t>0448 UTC</a:t>
              </a:r>
              <a:endParaRPr lang="en-US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24600" y="38862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Calibri" pitchFamily="34" charset="0"/>
                </a:rPr>
                <a:t>0456 UTC</a:t>
              </a:r>
              <a:endParaRPr lang="en-US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 flipV="1">
            <a:off x="676275" y="5334001"/>
            <a:ext cx="1762125" cy="266699"/>
          </a:xfrm>
          <a:prstGeom prst="line">
            <a:avLst/>
          </a:prstGeom>
          <a:ln w="38100">
            <a:solidFill>
              <a:srgbClr val="0272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95325" y="2619375"/>
            <a:ext cx="1800225" cy="276225"/>
          </a:xfrm>
          <a:prstGeom prst="line">
            <a:avLst/>
          </a:prstGeom>
          <a:ln w="38100">
            <a:solidFill>
              <a:srgbClr val="0272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352800" y="2524125"/>
            <a:ext cx="133350" cy="157163"/>
          </a:xfrm>
          <a:prstGeom prst="line">
            <a:avLst/>
          </a:prstGeom>
          <a:ln w="38100">
            <a:solidFill>
              <a:srgbClr val="0272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219450" y="5176837"/>
            <a:ext cx="133350" cy="157163"/>
          </a:xfrm>
          <a:prstGeom prst="line">
            <a:avLst/>
          </a:prstGeom>
          <a:ln w="38100">
            <a:solidFill>
              <a:srgbClr val="0272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75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30" y="1493838"/>
            <a:ext cx="606494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Mesovortex “M” TDS </a:t>
            </a:r>
            <a:r>
              <a:rPr lang="en-US" dirty="0"/>
              <a:t>H</a:t>
            </a:r>
            <a:r>
              <a:rPr lang="en-US" dirty="0" smtClean="0"/>
              <a:t>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26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7862074"/>
              </p:ext>
            </p:extLst>
          </p:nvPr>
        </p:nvGraphicFramePr>
        <p:xfrm>
          <a:off x="381000" y="1143000"/>
          <a:ext cx="8229600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Ryzhkov</a:t>
                      </a:r>
                      <a:r>
                        <a:rPr lang="en-US" baseline="0" dirty="0" smtClean="0"/>
                        <a:t> et al. 2005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Schultz</a:t>
                      </a:r>
                      <a:r>
                        <a:rPr lang="en-US" baseline="0" dirty="0" smtClean="0"/>
                        <a:t> et al. 2012 (C-band)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WDTD (S-Band)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My TDS Criteria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Poss. TDS Criteria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Velocity</a:t>
                      </a:r>
                      <a:r>
                        <a:rPr lang="en-US" baseline="0" dirty="0" smtClean="0"/>
                        <a:t> Couplet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Velocity</a:t>
                      </a:r>
                      <a:r>
                        <a:rPr lang="en-US" baseline="0" dirty="0" smtClean="0"/>
                        <a:t> Couplet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Velocity</a:t>
                      </a:r>
                      <a:r>
                        <a:rPr lang="en-US" baseline="0" dirty="0" smtClean="0"/>
                        <a:t> Couplet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Velocity</a:t>
                      </a:r>
                      <a:r>
                        <a:rPr lang="en-US" baseline="0" dirty="0" smtClean="0"/>
                        <a:t> Couplet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Velocity</a:t>
                      </a:r>
                      <a:r>
                        <a:rPr lang="en-US" baseline="0" dirty="0" smtClean="0"/>
                        <a:t> Couplet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Reflectivity:</a:t>
                      </a:r>
                      <a:r>
                        <a:rPr lang="en-US" baseline="0" dirty="0" smtClean="0"/>
                        <a:t> 45 ≤ x ≤ 55 dBZ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Reflectivity: ≥ 30 dBZ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Reflectivity:≥ 35 dBZ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Reflectivity: ≥ 30 dBZ</a:t>
                      </a:r>
                    </a:p>
                    <a:p>
                      <a:r>
                        <a:rPr lang="en-US" dirty="0" smtClean="0"/>
                        <a:t>(Schultz</a:t>
                      </a:r>
                      <a:r>
                        <a:rPr lang="en-US" baseline="0" dirty="0" smtClean="0"/>
                        <a:t> et al. 2012)</a:t>
                      </a:r>
                      <a:r>
                        <a:rPr lang="en-US" dirty="0" smtClean="0"/>
                        <a:t>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Reflectivity: ≥ 30 dBZ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ρ</a:t>
                      </a:r>
                      <a:r>
                        <a:rPr lang="en-US" baseline="-25000" dirty="0" smtClean="0"/>
                        <a:t>hv</a:t>
                      </a:r>
                      <a:r>
                        <a:rPr lang="en-US" dirty="0" smtClean="0"/>
                        <a:t> ≤ 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ρ</a:t>
                      </a:r>
                      <a:r>
                        <a:rPr lang="en-US" baseline="-25000" dirty="0" smtClean="0"/>
                        <a:t>hv</a:t>
                      </a:r>
                      <a:r>
                        <a:rPr lang="en-US" dirty="0" smtClean="0"/>
                        <a:t> ≤ 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ρ</a:t>
                      </a:r>
                      <a:r>
                        <a:rPr lang="en-US" baseline="-25000" dirty="0" smtClean="0"/>
                        <a:t>hv</a:t>
                      </a:r>
                      <a:r>
                        <a:rPr lang="en-US" dirty="0" smtClean="0"/>
                        <a:t> ≤ 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ρ</a:t>
                      </a:r>
                      <a:r>
                        <a:rPr lang="en-US" baseline="-25000" dirty="0" smtClean="0"/>
                        <a:t>hv</a:t>
                      </a:r>
                      <a:r>
                        <a:rPr lang="en-US" dirty="0" smtClean="0"/>
                        <a:t> ≤ 0.90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ρ</a:t>
                      </a:r>
                      <a:r>
                        <a:rPr lang="en-US" baseline="-25000" dirty="0" smtClean="0"/>
                        <a:t>hv</a:t>
                      </a:r>
                      <a:r>
                        <a:rPr lang="en-US" dirty="0" smtClean="0"/>
                        <a:t> 0.9</a:t>
                      </a:r>
                      <a:r>
                        <a:rPr lang="en-US" baseline="0" dirty="0" smtClean="0"/>
                        <a:t> ≤ x ≤ 0.95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Z</a:t>
                      </a:r>
                      <a:r>
                        <a:rPr lang="en-US" baseline="-25000" dirty="0" smtClean="0"/>
                        <a:t>DR</a:t>
                      </a:r>
                      <a:r>
                        <a:rPr lang="en-US" dirty="0" smtClean="0"/>
                        <a:t> ~ 0 dB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Z</a:t>
                      </a:r>
                      <a:r>
                        <a:rPr lang="en-US" baseline="-25000" dirty="0" smtClean="0"/>
                        <a:t>DR </a:t>
                      </a:r>
                      <a:r>
                        <a:rPr lang="en-US" dirty="0" smtClean="0"/>
                        <a:t>~ 0</a:t>
                      </a:r>
                      <a:r>
                        <a:rPr lang="en-US" baseline="0" dirty="0" smtClean="0"/>
                        <a:t> dB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Z</a:t>
                      </a:r>
                      <a:r>
                        <a:rPr lang="en-US" baseline="-25000" dirty="0" smtClean="0"/>
                        <a:t>DR </a:t>
                      </a:r>
                      <a:r>
                        <a:rPr lang="en-US" dirty="0" smtClean="0"/>
                        <a:t>~ 0</a:t>
                      </a:r>
                      <a:r>
                        <a:rPr lang="en-US" baseline="0" dirty="0" smtClean="0"/>
                        <a:t> dB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My TDS Criteria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" y="50292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N/A for ZDR because large raindrops contaminate the TDS in rain-wrapped tornadoes, there it is only used to add confidence for the presence of debris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43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1130911"/>
            <a:ext cx="7620002" cy="522641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0237 UTC AMDAR Sounding (Midway)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38800" y="3664789"/>
            <a:ext cx="1219200" cy="152400"/>
          </a:xfrm>
          <a:prstGeom prst="rect">
            <a:avLst/>
          </a:prstGeom>
          <a:noFill/>
          <a:ln w="254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9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Since the NWS dual-polarization upgrade from 2011 to 2013, the identification of tornado debris signatures (TDS) has become common practice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Research regarding TDSs for tornadoes producing EF-3 or greater damage has been well-documented (e.g., Ryzkhov et al. 2005; Kumjian and Ryzkhov 2008; Schultz et al. 2012 a,b)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However, research regarding TDSs for tornadoes of lesser strength are not well documented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Furthermore, TDSs in QLCSs are difficult to analyze during an event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TDSs from this case are associated with tornadoes that produced EF-1 or lesser damage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QLCS TDSs are different than supercell TDSs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QLCS updrafts are not as strong, deep, or persistent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Background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57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1216826"/>
              </p:ext>
            </p:extLst>
          </p:nvPr>
        </p:nvGraphicFramePr>
        <p:xfrm>
          <a:off x="609600" y="1600200"/>
          <a:ext cx="7541008" cy="4038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291146"/>
                <a:gridCol w="1411796"/>
                <a:gridCol w="1535748"/>
                <a:gridCol w="1656398"/>
              </a:tblGrid>
              <a:tr h="96157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Mean</a:t>
                      </a:r>
                      <a:r>
                        <a:rPr lang="en-US" sz="2000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sz="2000" baseline="0" smtClean="0">
                          <a:latin typeface="Calibri" pitchFamily="34" charset="0"/>
                        </a:rPr>
                        <a:t>Height 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Median </a:t>
                      </a:r>
                      <a:r>
                        <a:rPr lang="en-US" sz="2000" smtClean="0">
                          <a:latin typeface="Calibri" pitchFamily="34" charset="0"/>
                        </a:rPr>
                        <a:t>Height 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Mean Diameter 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Median Diameter 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102567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libri" pitchFamily="34" charset="0"/>
                        </a:rPr>
                        <a:t>&lt;0.85</a:t>
                      </a:r>
                      <a:endParaRPr lang="en-US" sz="32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957 m</a:t>
                      </a:r>
                      <a:endParaRPr lang="en-US" sz="2000" baseline="0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000" baseline="0" dirty="0" smtClean="0">
                          <a:latin typeface="Calibri" pitchFamily="34" charset="0"/>
                        </a:rPr>
                        <a:t>(3140 ft.)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latin typeface="Calibri" pitchFamily="34" charset="0"/>
                        </a:rPr>
                        <a:t>1012 m </a:t>
                      </a:r>
                      <a:endParaRPr lang="en-US" sz="2000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000" smtClean="0">
                          <a:latin typeface="Calibri" pitchFamily="34" charset="0"/>
                        </a:rPr>
                        <a:t>(3320</a:t>
                      </a:r>
                      <a:r>
                        <a:rPr lang="en-US" sz="2000" baseline="0" smtClean="0">
                          <a:latin typeface="Calibri" pitchFamily="34" charset="0"/>
                        </a:rPr>
                        <a:t> </a:t>
                      </a:r>
                      <a:r>
                        <a:rPr lang="en-US" sz="2000" smtClean="0">
                          <a:latin typeface="Calibri" pitchFamily="34" charset="0"/>
                        </a:rPr>
                        <a:t>ft</a:t>
                      </a:r>
                      <a:r>
                        <a:rPr lang="en-US" sz="2000" dirty="0" smtClean="0">
                          <a:latin typeface="Calibri" pitchFamily="34" charset="0"/>
                        </a:rPr>
                        <a:t>.)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0.81 km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(0.44 n mi)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0.75 km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(0.40</a:t>
                      </a:r>
                      <a:r>
                        <a:rPr lang="en-US" sz="2000" baseline="0" dirty="0" smtClean="0">
                          <a:latin typeface="Calibri" pitchFamily="34" charset="0"/>
                        </a:rPr>
                        <a:t> n mi)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102567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libri" pitchFamily="34" charset="0"/>
                        </a:rPr>
                        <a:t>&lt;0.90</a:t>
                      </a:r>
                      <a:endParaRPr lang="en-US" sz="32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923 m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(3028</a:t>
                      </a:r>
                      <a:r>
                        <a:rPr lang="en-US" sz="2000" baseline="0" dirty="0" smtClean="0">
                          <a:latin typeface="Calibri" pitchFamily="34" charset="0"/>
                        </a:rPr>
                        <a:t> ft.)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927 m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(3041</a:t>
                      </a:r>
                      <a:r>
                        <a:rPr lang="en-US" sz="2000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sz="2000" dirty="0" smtClean="0">
                          <a:latin typeface="Calibri" pitchFamily="34" charset="0"/>
                        </a:rPr>
                        <a:t>ft.)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1.52 km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(0.82 n mi)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1.01 km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(0.55 n mi)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102567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libri" pitchFamily="34" charset="0"/>
                        </a:rPr>
                        <a:t>&lt;0.95</a:t>
                      </a:r>
                      <a:endParaRPr lang="en-US" sz="32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994 m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(3261 ft.)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1012 m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(3320 ft.)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2.12 km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(1.14 n mi)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1.51 km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(0.82 n mi)</a:t>
                      </a:r>
                      <a:endParaRPr lang="en-US" sz="200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TDS Statistics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</a:rPr>
              <a:t>Pure rain generally has </a:t>
            </a:r>
            <a:r>
              <a:rPr lang="el-GR" sz="2400" dirty="0" smtClean="0">
                <a:latin typeface="Calibri" pitchFamily="34" charset="0"/>
              </a:rPr>
              <a:t>ρ</a:t>
            </a:r>
            <a:r>
              <a:rPr lang="en-US" sz="2400" baseline="-25000" dirty="0" smtClean="0">
                <a:latin typeface="Calibri" pitchFamily="34" charset="0"/>
              </a:rPr>
              <a:t>hv </a:t>
            </a:r>
            <a:r>
              <a:rPr lang="en-US" sz="2400" dirty="0" smtClean="0">
                <a:latin typeface="Calibri" pitchFamily="34" charset="0"/>
              </a:rPr>
              <a:t>values of &gt; 0.98 (Kumjian 2013)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</a:rPr>
              <a:t>Rain mixed with hail has 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l-GR" sz="2400" dirty="0">
                <a:latin typeface="Calibri" pitchFamily="34" charset="0"/>
              </a:rPr>
              <a:t>ρ</a:t>
            </a:r>
            <a:r>
              <a:rPr lang="en-US" sz="2400" baseline="-25000" dirty="0">
                <a:latin typeface="Calibri" pitchFamily="34" charset="0"/>
              </a:rPr>
              <a:t>hv </a:t>
            </a:r>
            <a:r>
              <a:rPr lang="en-US" sz="2400" baseline="-25000" dirty="0" smtClean="0">
                <a:latin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</a:rPr>
              <a:t>values &lt; 0.95 (Kumjian 2013)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</a:rPr>
              <a:t>WBZ </a:t>
            </a:r>
            <a:r>
              <a:rPr lang="en-US" sz="2400" dirty="0">
                <a:latin typeface="Calibri" pitchFamily="34" charset="0"/>
              </a:rPr>
              <a:t>height was around 4.7 km while most of the TDSs occurred below 1.5 </a:t>
            </a:r>
            <a:r>
              <a:rPr lang="en-US" sz="2400" dirty="0" smtClean="0">
                <a:latin typeface="Calibri" pitchFamily="34" charset="0"/>
              </a:rPr>
              <a:t>km, therefore </a:t>
            </a:r>
            <a:r>
              <a:rPr lang="en-US" sz="2400" dirty="0">
                <a:latin typeface="Calibri" pitchFamily="34" charset="0"/>
              </a:rPr>
              <a:t>hail is likely not contaminating the </a:t>
            </a:r>
            <a:r>
              <a:rPr lang="en-US" sz="2400" dirty="0" smtClean="0">
                <a:latin typeface="Calibri" pitchFamily="34" charset="0"/>
              </a:rPr>
              <a:t>TDSs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</a:rPr>
              <a:t>The “possible” criteria was used to test the &lt; 0.80 threshold that has been documented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</a:rPr>
              <a:t>Tornadoes in this case featured signatures that generally had 0.85 to 0.90 </a:t>
            </a:r>
            <a:r>
              <a:rPr lang="el-GR" sz="2400" dirty="0">
                <a:latin typeface="Calibri" pitchFamily="34" charset="0"/>
              </a:rPr>
              <a:t>ρ</a:t>
            </a:r>
            <a:r>
              <a:rPr lang="en-US" sz="2400" baseline="-25000" dirty="0">
                <a:latin typeface="Calibri" pitchFamily="34" charset="0"/>
              </a:rPr>
              <a:t>hv </a:t>
            </a:r>
            <a:r>
              <a:rPr lang="en-US" sz="2400" dirty="0" smtClean="0">
                <a:latin typeface="Calibri" pitchFamily="34" charset="0"/>
              </a:rPr>
              <a:t>values, likely because the tornadoes were EF-1 or weaker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</a:rPr>
              <a:t>However, these signatures occurred in areas with known </a:t>
            </a:r>
            <a:r>
              <a:rPr lang="en-US" sz="2400" dirty="0" smtClean="0">
                <a:latin typeface="Calibri" pitchFamily="34" charset="0"/>
              </a:rPr>
              <a:t>damage and velocity couplets; therefore, </a:t>
            </a:r>
            <a:r>
              <a:rPr lang="en-US" sz="2400" dirty="0">
                <a:latin typeface="Calibri" pitchFamily="34" charset="0"/>
              </a:rPr>
              <a:t>confidence is </a:t>
            </a:r>
            <a:r>
              <a:rPr lang="en-US" sz="2400" dirty="0" smtClean="0">
                <a:latin typeface="Calibri" pitchFamily="34" charset="0"/>
              </a:rPr>
              <a:t>high that these signatures were associated with tornadoes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</a:rPr>
              <a:t>The thresholds used in this study have shown the importance of the environment in which severe weather is happening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Significance of thresholds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97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en-US" sz="2400" dirty="0" smtClean="0">
                    <a:latin typeface="Calibri" pitchFamily="34" charset="0"/>
                  </a:rPr>
                  <a:t>My criteria for this case changed after analyzing the TDSs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2400" dirty="0" smtClean="0">
                    <a:latin typeface="Calibri" pitchFamily="34" charset="0"/>
                  </a:rPr>
                  <a:t>New Criteria:</a:t>
                </a:r>
              </a:p>
              <a:p>
                <a:pPr marL="880110" lvl="1" indent="-514350">
                  <a:buFont typeface="+mj-lt"/>
                  <a:buAutoNum type="arabicPeriod"/>
                </a:pPr>
                <a:r>
                  <a:rPr lang="en-US" sz="2400" dirty="0" smtClean="0">
                    <a:latin typeface="Calibri" pitchFamily="34" charset="0"/>
                  </a:rPr>
                  <a:t>Velocity Couplet</a:t>
                </a:r>
              </a:p>
              <a:p>
                <a:pPr marL="880110" lvl="1" indent="-514350">
                  <a:buFont typeface="+mj-lt"/>
                  <a:buAutoNum type="arabicPeriod"/>
                </a:pPr>
                <a:r>
                  <a:rPr lang="en-US" sz="2400" dirty="0" smtClean="0">
                    <a:latin typeface="Calibri" pitchFamily="34" charset="0"/>
                  </a:rPr>
                  <a:t>Reflectivity &gt; 30 dBZ</a:t>
                </a:r>
              </a:p>
              <a:p>
                <a:pPr marL="880110" lvl="1" indent="-514350">
                  <a:buFont typeface="+mj-lt"/>
                  <a:buAutoNum type="arabicPeriod"/>
                </a:pPr>
                <a:r>
                  <a:rPr lang="en-US" sz="2400" dirty="0">
                    <a:latin typeface="Calibri" pitchFamily="34" charset="0"/>
                  </a:rPr>
                  <a:t> </a:t>
                </a:r>
                <a:r>
                  <a:rPr lang="el-GR" sz="2400" dirty="0">
                    <a:latin typeface="Calibri" pitchFamily="34" charset="0"/>
                  </a:rPr>
                  <a:t>ρ</a:t>
                </a:r>
                <a:r>
                  <a:rPr lang="en-US" sz="2400" baseline="-25000" dirty="0">
                    <a:latin typeface="Calibri" pitchFamily="34" charset="0"/>
                  </a:rPr>
                  <a:t>hv </a:t>
                </a:r>
                <a:r>
                  <a:rPr lang="en-US" sz="2400" dirty="0" smtClean="0">
                    <a:latin typeface="Calibri" pitchFamily="34" charset="0"/>
                  </a:rPr>
                  <a:t>values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/>
                      </a:rPr>
                      <m:t>≤</m:t>
                    </m:r>
                  </m:oMath>
                </a14:m>
                <a:r>
                  <a:rPr lang="en-US" sz="2400" dirty="0" smtClean="0">
                    <a:latin typeface="Calibri" pitchFamily="34" charset="0"/>
                  </a:rPr>
                  <a:t> 0.95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2400" dirty="0" smtClean="0">
                    <a:latin typeface="Calibri" pitchFamily="34" charset="0"/>
                  </a:rPr>
                  <a:t>Note: Criteria is specifically for THIS event, but WOULD apply to other events with similar environments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2800" dirty="0" smtClean="0">
                    <a:solidFill>
                      <a:srgbClr val="FF0000"/>
                    </a:solidFill>
                    <a:latin typeface="Calibri" pitchFamily="34" charset="0"/>
                  </a:rPr>
                  <a:t>If the previous literature criteria had been implemented most of these signatures from this event would not have been realized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2800" dirty="0" smtClean="0">
                    <a:solidFill>
                      <a:srgbClr val="FF0000"/>
                    </a:solidFill>
                    <a:latin typeface="Calibri" pitchFamily="34" charset="0"/>
                  </a:rPr>
                  <a:t>TDS criteria should be “loose” in environments where hail is unlikely</a:t>
                </a:r>
                <a:endParaRPr lang="en-US" sz="2800" dirty="0">
                  <a:solidFill>
                    <a:srgbClr val="FF0000"/>
                  </a:solidFill>
                  <a:latin typeface="Calibri" pitchFamily="34" charset="0"/>
                </a:endParaRPr>
              </a:p>
              <a:p>
                <a:pPr marL="109728" indent="0">
                  <a:buNone/>
                </a:pPr>
                <a:endParaRPr lang="en-US" dirty="0" smtClean="0">
                  <a:latin typeface="Calibri" pitchFamily="34" charset="0"/>
                </a:endParaRPr>
              </a:p>
              <a:p>
                <a:pPr>
                  <a:buFont typeface="Arial" pitchFamily="34" charset="0"/>
                  <a:buChar char="•"/>
                </a:pPr>
                <a:endParaRPr lang="en-US" dirty="0" smtClean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1617" r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New Criteria for TDS Detection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01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sz="1800" dirty="0" smtClean="0"/>
              <a:t>Partial funding for this work was supplied by the UAH Research and Creative Experience for Undergraduates (RCEU) program, NSF grant number AGS-1359771, NOAA/OAR through agreement number 2586DE-01-UAH from Dauphin Island Sea Lab, NOAA/OAR grant number NA16OAR4590216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58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07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7945980"/>
              </p:ext>
            </p:extLst>
          </p:nvPr>
        </p:nvGraphicFramePr>
        <p:xfrm>
          <a:off x="457200" y="1481138"/>
          <a:ext cx="82296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Ryzhkov et al. 2005 (S-band)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Schultz</a:t>
                      </a:r>
                      <a:r>
                        <a:rPr lang="en-US" baseline="0" dirty="0" smtClean="0"/>
                        <a:t> et al. 2012 (C-band)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WDTD (S-Band)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Velocity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Velocity</a:t>
                      </a:r>
                      <a:r>
                        <a:rPr lang="en-US" baseline="0" dirty="0" smtClean="0"/>
                        <a:t> Couplet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Velocity</a:t>
                      </a:r>
                      <a:r>
                        <a:rPr lang="en-US" baseline="0" dirty="0" smtClean="0"/>
                        <a:t> Couplet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Velocity</a:t>
                      </a:r>
                      <a:r>
                        <a:rPr lang="en-US" baseline="0" dirty="0" smtClean="0"/>
                        <a:t> Couplet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Reflectivity (dBZ)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 ≤ x ≤ 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≥ 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≥ 35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ρ</a:t>
                      </a:r>
                      <a:r>
                        <a:rPr lang="en-US" baseline="-25000" dirty="0" smtClean="0"/>
                        <a:t>hv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≤ 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≤ 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≤ 0.8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Z</a:t>
                      </a:r>
                      <a:r>
                        <a:rPr lang="en-US" baseline="-25000" dirty="0" smtClean="0"/>
                        <a:t>DR</a:t>
                      </a:r>
                      <a:r>
                        <a:rPr lang="en-US" dirty="0" smtClean="0"/>
                        <a:t> (dB)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~0</a:t>
                      </a:r>
                      <a:r>
                        <a:rPr lang="en-US" baseline="0" dirty="0" smtClean="0"/>
                        <a:t>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~0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Comparing TDS Criteria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7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Earlville TDS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2" y="1481138"/>
            <a:ext cx="8175316" cy="4525962"/>
          </a:xfrm>
        </p:spPr>
      </p:pic>
      <p:sp>
        <p:nvSpPr>
          <p:cNvPr id="9" name="TextBox 8"/>
          <p:cNvSpPr txBox="1"/>
          <p:nvPr/>
        </p:nvSpPr>
        <p:spPr>
          <a:xfrm>
            <a:off x="685800" y="1495425"/>
            <a:ext cx="2133600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Reflectivity 0.5°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1508641"/>
            <a:ext cx="2133600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0218 UTC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8534400" y="1981200"/>
            <a:ext cx="0" cy="685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420100" y="2710934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025640" y="5791200"/>
            <a:ext cx="1508760" cy="0"/>
          </a:xfrm>
          <a:prstGeom prst="line">
            <a:avLst/>
          </a:prstGeom>
          <a:ln w="381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91200" y="5638800"/>
            <a:ext cx="110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50 km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538341" y="3635161"/>
            <a:ext cx="100977" cy="22439"/>
          </a:xfrm>
          <a:prstGeom prst="line">
            <a:avLst/>
          </a:prstGeom>
          <a:ln w="25400">
            <a:solidFill>
              <a:srgbClr val="08E40D"/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4776291" y="3733800"/>
            <a:ext cx="533400" cy="304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105400" y="4191000"/>
            <a:ext cx="2209800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EF-1 Tornado Track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029" name="Group 1028"/>
          <p:cNvGrpSpPr/>
          <p:nvPr/>
        </p:nvGrpSpPr>
        <p:grpSpPr>
          <a:xfrm>
            <a:off x="600076" y="3657600"/>
            <a:ext cx="4039242" cy="2333624"/>
            <a:chOff x="600076" y="3657600"/>
            <a:chExt cx="4039242" cy="2333624"/>
          </a:xfrm>
        </p:grpSpPr>
        <p:grpSp>
          <p:nvGrpSpPr>
            <p:cNvPr id="1027" name="Group 1026"/>
            <p:cNvGrpSpPr/>
            <p:nvPr/>
          </p:nvGrpSpPr>
          <p:grpSpPr>
            <a:xfrm>
              <a:off x="600076" y="3657600"/>
              <a:ext cx="4039242" cy="2333624"/>
              <a:chOff x="600076" y="3657600"/>
              <a:chExt cx="4039242" cy="2333624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600076" y="3838574"/>
                <a:ext cx="2866225" cy="2152650"/>
                <a:chOff x="600076" y="3838574"/>
                <a:chExt cx="2866225" cy="2152650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9600" y="3857625"/>
                  <a:ext cx="2856701" cy="2133599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28" name="Rectangle 27"/>
                <p:cNvSpPr/>
                <p:nvPr/>
              </p:nvSpPr>
              <p:spPr>
                <a:xfrm>
                  <a:off x="600076" y="3838574"/>
                  <a:ext cx="2856700" cy="2143125"/>
                </a:xfrm>
                <a:prstGeom prst="rect">
                  <a:avLst/>
                </a:prstGeom>
                <a:noFill/>
                <a:ln cmpd="sng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1" name="Straight Connector 30"/>
              <p:cNvCxnSpPr/>
              <p:nvPr/>
            </p:nvCxnSpPr>
            <p:spPr>
              <a:xfrm flipH="1">
                <a:off x="3466301" y="3657600"/>
                <a:ext cx="1072040" cy="180974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5" name="Straight Connector 1024"/>
              <p:cNvCxnSpPr/>
              <p:nvPr/>
            </p:nvCxnSpPr>
            <p:spPr>
              <a:xfrm flipH="1">
                <a:off x="3456776" y="3657600"/>
                <a:ext cx="1182542" cy="2324099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8" name="TextBox 1027"/>
            <p:cNvSpPr txBox="1"/>
            <p:nvPr/>
          </p:nvSpPr>
          <p:spPr>
            <a:xfrm>
              <a:off x="647700" y="3886200"/>
              <a:ext cx="1714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NWS Chicago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3624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0" y="1481138"/>
            <a:ext cx="8219059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Earlville TDS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838200" y="5867400"/>
            <a:ext cx="457200" cy="0"/>
          </a:xfrm>
          <a:prstGeom prst="line">
            <a:avLst/>
          </a:prstGeom>
          <a:ln w="381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47800" y="5682734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 km</a:t>
            </a:r>
            <a:endParaRPr lang="en-US" b="1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8534400" y="1733550"/>
            <a:ext cx="0" cy="5334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420100" y="22860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0" y="2286000"/>
            <a:ext cx="179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Range from Radar: ~37 nm/ 68 km 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2078" y="2747665"/>
            <a:ext cx="179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Height: ~2900 </a:t>
            </a:r>
            <a:r>
              <a:rPr lang="en-US" sz="1200" b="1" dirty="0" err="1" smtClean="0">
                <a:solidFill>
                  <a:schemeClr val="bg1"/>
                </a:solidFill>
              </a:rPr>
              <a:t>ft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</a:rPr>
              <a:t>/ 0.88 km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02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7639275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Kankakee County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33800" y="3429000"/>
            <a:ext cx="838200" cy="304800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8200" y="12954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0.5° Reflectivity</a:t>
            </a:r>
          </a:p>
          <a:p>
            <a:r>
              <a:rPr lang="en-US" b="1" dirty="0" smtClean="0"/>
              <a:t>0327 UTC</a:t>
            </a:r>
            <a:endParaRPr lang="en-US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010400" y="5574030"/>
            <a:ext cx="381000" cy="0"/>
          </a:xfrm>
          <a:prstGeom prst="line">
            <a:avLst/>
          </a:prstGeom>
          <a:ln w="38100" cap="rnd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91400" y="5387459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10 km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990600" y="1912473"/>
            <a:ext cx="0" cy="64906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90575" y="2561541"/>
            <a:ext cx="4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638800" y="3595300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Area of Interest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876800" y="3733800"/>
            <a:ext cx="1066800" cy="304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53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Kankakee County Tornadoes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62" y="1481138"/>
            <a:ext cx="7639275" cy="4525962"/>
          </a:xfrm>
        </p:spPr>
      </p:pic>
      <p:cxnSp>
        <p:nvCxnSpPr>
          <p:cNvPr id="8" name="Straight Connector 7"/>
          <p:cNvCxnSpPr/>
          <p:nvPr/>
        </p:nvCxnSpPr>
        <p:spPr>
          <a:xfrm>
            <a:off x="7315200" y="5867400"/>
            <a:ext cx="914400" cy="0"/>
          </a:xfrm>
          <a:prstGeom prst="line">
            <a:avLst/>
          </a:prstGeom>
          <a:ln w="381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72200" y="5682734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10 km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5867400"/>
            <a:ext cx="533400" cy="0"/>
          </a:xfrm>
          <a:prstGeom prst="line">
            <a:avLst/>
          </a:prstGeom>
          <a:ln w="38100">
            <a:solidFill>
              <a:srgbClr val="08E4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71600" y="568273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E40D"/>
                </a:solidFill>
              </a:rPr>
              <a:t>EF-1 Tornado Track</a:t>
            </a:r>
            <a:endParaRPr lang="en-US" b="1" dirty="0">
              <a:solidFill>
                <a:srgbClr val="08E40D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71800" y="3429000"/>
            <a:ext cx="1752600" cy="609600"/>
          </a:xfrm>
          <a:prstGeom prst="rect">
            <a:avLst/>
          </a:prstGeom>
          <a:noFill/>
          <a:ln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819400" y="26670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TDS associated with these tracks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990600" y="1600200"/>
            <a:ext cx="0" cy="6096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2000" y="22098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70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2" y="1481138"/>
            <a:ext cx="8175316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Kankakee County (NW of Grant Park)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984794" y="4419600"/>
            <a:ext cx="910806" cy="872706"/>
          </a:xfrm>
          <a:prstGeom prst="ellipse">
            <a:avLst/>
          </a:prstGeom>
          <a:noFill/>
          <a:ln w="254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19800" y="2133600"/>
            <a:ext cx="910806" cy="872706"/>
          </a:xfrm>
          <a:prstGeom prst="ellipse">
            <a:avLst/>
          </a:prstGeom>
          <a:noFill/>
          <a:ln w="254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19800" y="4419600"/>
            <a:ext cx="910806" cy="872706"/>
          </a:xfrm>
          <a:prstGeom prst="ellipse">
            <a:avLst/>
          </a:prstGeom>
          <a:noFill/>
          <a:ln w="254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5798" y="1524000"/>
            <a:ext cx="1738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</a:rPr>
              <a:t>Velocity (m/s)</a:t>
            </a:r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797" y="3733800"/>
            <a:ext cx="1738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chemeClr val="bg1"/>
                </a:solidFill>
                <a:latin typeface="Calibri" pitchFamily="34" charset="0"/>
              </a:rPr>
              <a:t>ρ</a:t>
            </a:r>
            <a:r>
              <a:rPr lang="en-US" sz="1600" b="1" baseline="-25000" dirty="0" smtClean="0">
                <a:solidFill>
                  <a:schemeClr val="bg1"/>
                </a:solidFill>
                <a:latin typeface="Calibri" pitchFamily="34" charset="0"/>
              </a:rPr>
              <a:t>hv </a:t>
            </a:r>
            <a:endParaRPr lang="en-US" sz="1600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00600" y="1524000"/>
            <a:ext cx="1738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</a:rPr>
              <a:t>Reflectivity (dBZ)</a:t>
            </a:r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0599" y="3733800"/>
            <a:ext cx="1738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</a:rPr>
              <a:t>Z</a:t>
            </a:r>
            <a:r>
              <a:rPr lang="en-US" sz="1600" b="1" baseline="-25000" dirty="0" smtClean="0">
                <a:solidFill>
                  <a:schemeClr val="bg1"/>
                </a:solidFill>
                <a:latin typeface="Calibri" pitchFamily="34" charset="0"/>
              </a:rPr>
              <a:t>DR</a:t>
            </a:r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</a:rPr>
              <a:t> (dB)</a:t>
            </a:r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14800" y="15240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</a:rPr>
              <a:t>0.5</a:t>
            </a:r>
            <a:r>
              <a:rPr lang="en-US" sz="1600" b="1" baseline="30000" dirty="0" smtClean="0">
                <a:solidFill>
                  <a:schemeClr val="bg1"/>
                </a:solidFill>
                <a:latin typeface="Matura MT Script Capitals"/>
              </a:rPr>
              <a:t>° </a:t>
            </a:r>
            <a:endParaRPr lang="en-US" sz="1600" b="1" baseline="30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58100" y="15240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</a:rPr>
              <a:t>0327 UTC</a:t>
            </a:r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475672" y="1862554"/>
            <a:ext cx="0" cy="499646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371436" y="2362200"/>
            <a:ext cx="208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</a:rPr>
              <a:t>N</a:t>
            </a:r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9109" y="2856635"/>
            <a:ext cx="1264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Two tornadoes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1253" y="5243899"/>
            <a:ext cx="1432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ρ</a:t>
            </a:r>
            <a:r>
              <a:rPr lang="en-US" sz="1200" b="1" baseline="-25000" dirty="0" smtClean="0">
                <a:solidFill>
                  <a:schemeClr val="bg1"/>
                </a:solidFill>
              </a:rPr>
              <a:t>hv  </a:t>
            </a:r>
            <a:r>
              <a:rPr lang="en-US" b="1" baseline="-25000" dirty="0" smtClean="0">
                <a:solidFill>
                  <a:schemeClr val="bg1"/>
                </a:solidFill>
              </a:rPr>
              <a:t>values ~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</a:rPr>
              <a:t>0.75 to 0.85</a:t>
            </a:r>
            <a:r>
              <a:rPr lang="en-US" sz="1200" b="1" baseline="-25000" dirty="0" smtClean="0">
                <a:solidFill>
                  <a:schemeClr val="bg1"/>
                </a:solidFill>
              </a:rPr>
              <a:t> </a:t>
            </a:r>
            <a:endParaRPr lang="en-US" sz="1200" b="1" baseline="-250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800596" y="3179801"/>
            <a:ext cx="1738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35-45 dBZ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137765" y="2209801"/>
            <a:ext cx="453035" cy="393239"/>
          </a:xfrm>
          <a:prstGeom prst="ellipse">
            <a:avLst/>
          </a:prstGeom>
          <a:noFill/>
          <a:ln w="254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261561" y="2653353"/>
            <a:ext cx="547061" cy="498900"/>
          </a:xfrm>
          <a:prstGeom prst="ellipse">
            <a:avLst/>
          </a:prstGeom>
          <a:noFill/>
          <a:ln w="254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371600" y="2569953"/>
            <a:ext cx="766165" cy="33285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828800" y="3006306"/>
            <a:ext cx="432761" cy="17349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186896" y="1860295"/>
            <a:ext cx="179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Range from Radar: ~26 nm/ 48 km 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26986" y="2305211"/>
            <a:ext cx="179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Height: 1800 </a:t>
            </a:r>
            <a:r>
              <a:rPr lang="en-US" sz="1200" b="1" dirty="0" err="1" smtClean="0">
                <a:solidFill>
                  <a:schemeClr val="bg1"/>
                </a:solidFill>
              </a:rPr>
              <a:t>ft</a:t>
            </a:r>
            <a:r>
              <a:rPr lang="en-US" sz="1200" b="1" dirty="0" smtClean="0">
                <a:solidFill>
                  <a:schemeClr val="bg1"/>
                </a:solidFill>
              </a:rPr>
              <a:t> /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0.55 km  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4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17" y="1481138"/>
            <a:ext cx="7828565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Warsaw, IN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81800" y="1524000"/>
            <a:ext cx="1676400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0456 UTC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1524000"/>
            <a:ext cx="1981200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Reflectivity 0.5°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543800" y="5791200"/>
            <a:ext cx="777240" cy="0"/>
          </a:xfrm>
          <a:prstGeom prst="line">
            <a:avLst/>
          </a:prstGeom>
          <a:ln w="381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96000" y="5606534"/>
            <a:ext cx="141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50 km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8138160" y="1981200"/>
            <a:ext cx="0" cy="5334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016240" y="2529840"/>
            <a:ext cx="24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438900" y="5486400"/>
            <a:ext cx="685800" cy="0"/>
          </a:xfrm>
          <a:prstGeom prst="line">
            <a:avLst/>
          </a:prstGeom>
          <a:ln w="38100">
            <a:solidFill>
              <a:srgbClr val="591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239000" y="5260062"/>
            <a:ext cx="11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Mesovortex Track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6600" y="4267200"/>
            <a:ext cx="914400" cy="304800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343400" y="4572000"/>
            <a:ext cx="609600" cy="3810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029200" y="4762500"/>
            <a:ext cx="2057400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Area of interest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9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1646</TotalTime>
  <Words>1356</Words>
  <Application>Microsoft Office PowerPoint</Application>
  <PresentationFormat>On-screen Show (4:3)</PresentationFormat>
  <Paragraphs>242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Cambria Math</vt:lpstr>
      <vt:lpstr>Lucida Sans Unicode</vt:lpstr>
      <vt:lpstr>Matura MT Script Capitals</vt:lpstr>
      <vt:lpstr>Verdana</vt:lpstr>
      <vt:lpstr>Wingdings 2</vt:lpstr>
      <vt:lpstr>Wingdings 3</vt:lpstr>
      <vt:lpstr>Concourse</vt:lpstr>
      <vt:lpstr>An Analysis of Tornado Debris Signatures in the 30 June – 1 July 2014 Quasi-Linear Convective System Tornado Outbreak</vt:lpstr>
      <vt:lpstr>Background</vt:lpstr>
      <vt:lpstr>Comparing TDS Criteria</vt:lpstr>
      <vt:lpstr>Earlville TDS</vt:lpstr>
      <vt:lpstr>Earlville TDS</vt:lpstr>
      <vt:lpstr>Kankakee County </vt:lpstr>
      <vt:lpstr>Kankakee County Tornadoes</vt:lpstr>
      <vt:lpstr>Kankakee County (NW of Grant Park)</vt:lpstr>
      <vt:lpstr>Warsaw, IN</vt:lpstr>
      <vt:lpstr>Multiple TDSs (SW of Warsaw, IN)</vt:lpstr>
      <vt:lpstr>Cross-section</vt:lpstr>
      <vt:lpstr>“Mesovortex Z” unconfirmed tornado</vt:lpstr>
      <vt:lpstr>TDSs Merge (Warsaw, IN)</vt:lpstr>
      <vt:lpstr>Vertical Continuity </vt:lpstr>
      <vt:lpstr>Plymouth, IN EF-1</vt:lpstr>
      <vt:lpstr>Plymouth, IN EF-1</vt:lpstr>
      <vt:lpstr>Mesovortex “M” TDS Height</vt:lpstr>
      <vt:lpstr>My TDS Criteria</vt:lpstr>
      <vt:lpstr>0237 UTC AMDAR Sounding (Midway)</vt:lpstr>
      <vt:lpstr>TDS Statistics</vt:lpstr>
      <vt:lpstr>Significance of thresholds</vt:lpstr>
      <vt:lpstr>New Criteria for TDS Detection</vt:lpstr>
      <vt:lpstr>Acknowledgements </vt:lpstr>
      <vt:lpstr>Questions?</vt:lpstr>
    </vt:vector>
  </TitlesOfParts>
  <Company>ESSC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Clayton</dc:creator>
  <cp:lastModifiedBy>Adam Clayton</cp:lastModifiedBy>
  <cp:revision>95</cp:revision>
  <dcterms:created xsi:type="dcterms:W3CDTF">2016-08-10T15:03:46Z</dcterms:created>
  <dcterms:modified xsi:type="dcterms:W3CDTF">2017-03-08T17:22:05Z</dcterms:modified>
</cp:coreProperties>
</file>