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24" r:id="rId2"/>
    <p:sldId id="369" r:id="rId3"/>
    <p:sldId id="370" r:id="rId4"/>
    <p:sldId id="371" r:id="rId5"/>
    <p:sldId id="345" r:id="rId6"/>
    <p:sldId id="346" r:id="rId7"/>
    <p:sldId id="347" r:id="rId8"/>
    <p:sldId id="348" r:id="rId9"/>
    <p:sldId id="349" r:id="rId10"/>
    <p:sldId id="350" r:id="rId11"/>
    <p:sldId id="351" r:id="rId12"/>
    <p:sldId id="333" r:id="rId13"/>
    <p:sldId id="343" r:id="rId14"/>
    <p:sldId id="344" r:id="rId15"/>
    <p:sldId id="358" r:id="rId16"/>
    <p:sldId id="331" r:id="rId17"/>
    <p:sldId id="338" r:id="rId18"/>
    <p:sldId id="332" r:id="rId19"/>
    <p:sldId id="339" r:id="rId20"/>
    <p:sldId id="372" r:id="rId21"/>
    <p:sldId id="341" r:id="rId22"/>
    <p:sldId id="342" r:id="rId23"/>
    <p:sldId id="352" r:id="rId24"/>
    <p:sldId id="353" r:id="rId25"/>
    <p:sldId id="354" r:id="rId26"/>
    <p:sldId id="355" r:id="rId27"/>
    <p:sldId id="337" r:id="rId28"/>
    <p:sldId id="328" r:id="rId29"/>
    <p:sldId id="330" r:id="rId30"/>
    <p:sldId id="334" r:id="rId31"/>
    <p:sldId id="335" r:id="rId32"/>
    <p:sldId id="359" r:id="rId33"/>
    <p:sldId id="360" r:id="rId34"/>
    <p:sldId id="361" r:id="rId35"/>
    <p:sldId id="362" r:id="rId36"/>
    <p:sldId id="363" r:id="rId37"/>
    <p:sldId id="364" r:id="rId38"/>
    <p:sldId id="365" r:id="rId39"/>
    <p:sldId id="366" r:id="rId40"/>
    <p:sldId id="367" r:id="rId41"/>
    <p:sldId id="373" r:id="rId42"/>
    <p:sldId id="374" r:id="rId43"/>
    <p:sldId id="375" r:id="rId44"/>
    <p:sldId id="35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0" autoAdjust="0"/>
    <p:restoredTop sz="87413" autoAdjust="0"/>
  </p:normalViewPr>
  <p:slideViewPr>
    <p:cSldViewPr>
      <p:cViewPr varScale="1">
        <p:scale>
          <a:sx n="83" d="100"/>
          <a:sy n="83" d="100"/>
        </p:scale>
        <p:origin x="17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44929-5C57-41E5-BFFE-554C4F1A42C2}" type="datetimeFigureOut">
              <a:rPr lang="en-US" smtClean="0"/>
              <a:pPr/>
              <a:t>3/8/2017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D0366-9156-48BA-95E7-D725A5C5C1DB}" type="slidenum">
              <a:rPr lang="en-US" smtClean="0"/>
              <a:pPr/>
              <a:t>‹#›</a:t>
            </a:fld>
            <a:endParaRPr lang="en-US"/>
          </a:p>
        </p:txBody>
      </p:sp>
    </p:spTree>
    <p:extLst>
      <p:ext uri="{BB962C8B-B14F-4D97-AF65-F5344CB8AC3E}">
        <p14:creationId xmlns:p14="http://schemas.microsoft.com/office/powerpoint/2010/main" val="428008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ACAC3-C543-4131-A1A6-2F54D3795403}" type="slidenum">
              <a:rPr lang="en-US" smtClean="0"/>
              <a:t>2</a:t>
            </a:fld>
            <a:endParaRPr lang="en-US" dirty="0"/>
          </a:p>
        </p:txBody>
      </p:sp>
    </p:spTree>
    <p:extLst>
      <p:ext uri="{BB962C8B-B14F-4D97-AF65-F5344CB8AC3E}">
        <p14:creationId xmlns:p14="http://schemas.microsoft.com/office/powerpoint/2010/main" val="3476800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High-based ceilings</a:t>
            </a:r>
            <a:r>
              <a:rPr lang="en-US" baseline="0" dirty="0"/>
              <a:t> = lots of photos of this tornado.</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11</a:t>
            </a:fld>
            <a:endParaRPr lang="en-US" dirty="0"/>
          </a:p>
        </p:txBody>
      </p:sp>
    </p:spTree>
    <p:extLst>
      <p:ext uri="{BB962C8B-B14F-4D97-AF65-F5344CB8AC3E}">
        <p14:creationId xmlns:p14="http://schemas.microsoft.com/office/powerpoint/2010/main" val="86662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a:t>So how would August 31, 2014 stand up to the current product-based TDS identification techniques? We identified 12 point-source correlation coefficient minima and tied 11 of them to tracks, with imagery for the twelfth track was compromised due to field harvesting. There was wind damage noted before and after the track area. However, there was not a radar-resolvable couplet visible for five of the 12 CC minima, meaning that they would not have met any of the previous product-based criteria. In some cases, the CC values in the minima were above those proposed in most if not all of the previously listed studies.</a:t>
            </a:r>
          </a:p>
          <a:p>
            <a:pPr defTabSz="897301">
              <a:defRPr/>
            </a:pPr>
            <a:endParaRPr lang="en-US" baseline="0" dirty="0"/>
          </a:p>
          <a:p>
            <a:pPr defTabSz="897301">
              <a:defRPr/>
            </a:pPr>
            <a:r>
              <a:rPr lang="en-US" baseline="0" dirty="0"/>
              <a:t>Z values for all of these CC depressions were between 40-55 </a:t>
            </a:r>
            <a:r>
              <a:rPr lang="en-US" baseline="0" dirty="0" err="1"/>
              <a:t>dBz</a:t>
            </a:r>
            <a:r>
              <a:rPr lang="en-US" baseline="0" dirty="0"/>
              <a:t>.</a:t>
            </a:r>
          </a:p>
        </p:txBody>
      </p:sp>
      <p:sp>
        <p:nvSpPr>
          <p:cNvPr id="4" name="Slide Number Placeholder 3"/>
          <p:cNvSpPr>
            <a:spLocks noGrp="1"/>
          </p:cNvSpPr>
          <p:nvPr>
            <p:ph type="sldNum" sz="quarter" idx="10"/>
          </p:nvPr>
        </p:nvSpPr>
        <p:spPr/>
        <p:txBody>
          <a:bodyPr/>
          <a:lstStyle/>
          <a:p>
            <a:fld id="{D8EACAC3-C543-4131-A1A6-2F54D3795403}" type="slidenum">
              <a:rPr lang="en-US" smtClean="0"/>
              <a:t>20</a:t>
            </a:fld>
            <a:endParaRPr lang="en-US" dirty="0"/>
          </a:p>
        </p:txBody>
      </p:sp>
    </p:spTree>
    <p:extLst>
      <p:ext uri="{BB962C8B-B14F-4D97-AF65-F5344CB8AC3E}">
        <p14:creationId xmlns:p14="http://schemas.microsoft.com/office/powerpoint/2010/main" val="3476800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0366-9156-48BA-95E7-D725A5C5C1DB}" type="slidenum">
              <a:rPr lang="en-US" smtClean="0"/>
              <a:pPr/>
              <a:t>28</a:t>
            </a:fld>
            <a:endParaRPr lang="en-US"/>
          </a:p>
        </p:txBody>
      </p:sp>
    </p:spTree>
    <p:extLst>
      <p:ext uri="{BB962C8B-B14F-4D97-AF65-F5344CB8AC3E}">
        <p14:creationId xmlns:p14="http://schemas.microsoft.com/office/powerpoint/2010/main" val="1629160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0366-9156-48BA-95E7-D725A5C5C1DB}" type="slidenum">
              <a:rPr lang="en-US" smtClean="0"/>
              <a:pPr/>
              <a:t>44</a:t>
            </a:fld>
            <a:endParaRPr lang="en-US"/>
          </a:p>
        </p:txBody>
      </p:sp>
    </p:spTree>
    <p:extLst>
      <p:ext uri="{BB962C8B-B14F-4D97-AF65-F5344CB8AC3E}">
        <p14:creationId xmlns:p14="http://schemas.microsoft.com/office/powerpoint/2010/main" val="162916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ACAC3-C543-4131-A1A6-2F54D3795403}" type="slidenum">
              <a:rPr lang="en-US" smtClean="0"/>
              <a:t>3</a:t>
            </a:fld>
            <a:endParaRPr lang="en-US" dirty="0"/>
          </a:p>
        </p:txBody>
      </p:sp>
    </p:spTree>
    <p:extLst>
      <p:ext uri="{BB962C8B-B14F-4D97-AF65-F5344CB8AC3E}">
        <p14:creationId xmlns:p14="http://schemas.microsoft.com/office/powerpoint/2010/main" val="3476800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ACAC3-C543-4131-A1A6-2F54D3795403}" type="slidenum">
              <a:rPr lang="en-US" smtClean="0"/>
              <a:t>4</a:t>
            </a:fld>
            <a:endParaRPr lang="en-US" dirty="0"/>
          </a:p>
        </p:txBody>
      </p:sp>
    </p:spTree>
    <p:extLst>
      <p:ext uri="{BB962C8B-B14F-4D97-AF65-F5344CB8AC3E}">
        <p14:creationId xmlns:p14="http://schemas.microsoft.com/office/powerpoint/2010/main" val="347680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landspout environment in this</a:t>
            </a:r>
            <a:r>
              <a:rPr lang="en-US" baseline="0" dirty="0"/>
              <a:t> area. Extremely unstable with 5,000-6000 J/kg of MLCAPE (150 J/kg of 0-3 km MLCAPE), ample surface vorticity along this cold frontal boundary augmented by several outflow boundaries that had developed in the last hour as older convection dissipated. Low-level (0-1km) shear was a modest 15 kts and 0-6 km shear was about 30 kts. LCLs were around 1000m. The large radar image on the left shows the main cold front pushing in from the northwest, but note how the synoptic boundary is distorted in the middle by a series of outflow boundaries from previous convection. We will be focusing on one particular outflow boundary in the middle of this segment shown by the circle in the second smaller radar image.</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5</a:t>
            </a:fld>
            <a:endParaRPr lang="en-US" dirty="0"/>
          </a:p>
        </p:txBody>
      </p:sp>
    </p:spTree>
    <p:extLst>
      <p:ext uri="{BB962C8B-B14F-4D97-AF65-F5344CB8AC3E}">
        <p14:creationId xmlns:p14="http://schemas.microsoft.com/office/powerpoint/2010/main" val="2106596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a:t>
            </a:r>
            <a:r>
              <a:rPr lang="en-US" baseline="0" dirty="0"/>
              <a:t> panel base reflectivity data at 8:42pm CDT. Nothing to note yet.</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6</a:t>
            </a:fld>
            <a:endParaRPr lang="en-US" dirty="0"/>
          </a:p>
        </p:txBody>
      </p:sp>
    </p:spTree>
    <p:extLst>
      <p:ext uri="{BB962C8B-B14F-4D97-AF65-F5344CB8AC3E}">
        <p14:creationId xmlns:p14="http://schemas.microsoft.com/office/powerpoint/2010/main" val="194180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TDS</a:t>
            </a:r>
            <a:r>
              <a:rPr lang="en-US" baseline="0" dirty="0"/>
              <a:t> at onset is</a:t>
            </a:r>
            <a:r>
              <a:rPr lang="en-US" dirty="0"/>
              <a:t> 5-6 km away</a:t>
            </a:r>
            <a:r>
              <a:rPr lang="en-US" baseline="0" dirty="0"/>
              <a:t> from any precip echoes. Reflectivity values at center of TDS are at about 40 dBZ. </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7</a:t>
            </a:fld>
            <a:endParaRPr lang="en-US" dirty="0"/>
          </a:p>
        </p:txBody>
      </p:sp>
    </p:spTree>
    <p:extLst>
      <p:ext uri="{BB962C8B-B14F-4D97-AF65-F5344CB8AC3E}">
        <p14:creationId xmlns:p14="http://schemas.microsoft.com/office/powerpoint/2010/main" val="57073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a:t>
            </a:r>
            <a:r>
              <a:rPr lang="en-US" baseline="0" dirty="0"/>
              <a:t> next full volume scan, the TDS is fully established up to almost 3 km (9,200 ft), with absolutely no evidence of any precip echoes overhead (aka a developing cumulonimbus). This landspout simply developed from an ordinary TCU that never went on to put down any precip.</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8</a:t>
            </a:fld>
            <a:endParaRPr lang="en-US" dirty="0"/>
          </a:p>
        </p:txBody>
      </p:sp>
    </p:spTree>
    <p:extLst>
      <p:ext uri="{BB962C8B-B14F-4D97-AF65-F5344CB8AC3E}">
        <p14:creationId xmlns:p14="http://schemas.microsoft.com/office/powerpoint/2010/main" val="154332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CC to validate the notion</a:t>
            </a:r>
            <a:r>
              <a:rPr lang="en-US" baseline="0" dirty="0"/>
              <a:t> made with reflectivity that this in indeed a debris plume. CC was noisy at the surface, but the further aloft one goes the better resolved the signal becomes. ZDR (not shown), was on the high side with values of 3-4 dB. Not sure why it was so high. It was still quite a bit lower than with smoke plumes, which are generally in the 5-7 dB range.</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9</a:t>
            </a:fld>
            <a:endParaRPr lang="en-US" dirty="0"/>
          </a:p>
        </p:txBody>
      </p:sp>
    </p:spTree>
    <p:extLst>
      <p:ext uri="{BB962C8B-B14F-4D97-AF65-F5344CB8AC3E}">
        <p14:creationId xmlns:p14="http://schemas.microsoft.com/office/powerpoint/2010/main" val="311616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everything together</a:t>
            </a:r>
            <a:r>
              <a:rPr lang="en-US" baseline="0" dirty="0"/>
              <a:t> in a f</a:t>
            </a:r>
            <a:r>
              <a:rPr lang="en-US" dirty="0"/>
              <a:t>ull Loop. It passes</a:t>
            </a:r>
            <a:r>
              <a:rPr lang="en-US" baseline="0" dirty="0"/>
              <a:t> the plume test. Storm Data track does not take it across I-80 since any close up photo/video evidence puts it north of the interstate, but based on the TDS the tornado may have ventured south of I-80. The 0.5 degree CC/ZDR are pretty noisy and SRM yields little clues other than the location of the boundaries. Good old reflectivity is the best product to use here.</a:t>
            </a:r>
            <a:endParaRPr lang="en-US" dirty="0"/>
          </a:p>
        </p:txBody>
      </p:sp>
      <p:sp>
        <p:nvSpPr>
          <p:cNvPr id="4" name="Slide Number Placeholder 3"/>
          <p:cNvSpPr>
            <a:spLocks noGrp="1"/>
          </p:cNvSpPr>
          <p:nvPr>
            <p:ph type="sldNum" sz="quarter" idx="10"/>
          </p:nvPr>
        </p:nvSpPr>
        <p:spPr/>
        <p:txBody>
          <a:bodyPr/>
          <a:lstStyle/>
          <a:p>
            <a:fld id="{FE92CACA-4D1A-4526-9F4A-3E0DC3BF00EF}" type="slidenum">
              <a:rPr lang="en-US" smtClean="0"/>
              <a:t>10</a:t>
            </a:fld>
            <a:endParaRPr lang="en-US" dirty="0"/>
          </a:p>
        </p:txBody>
      </p:sp>
    </p:spTree>
    <p:extLst>
      <p:ext uri="{BB962C8B-B14F-4D97-AF65-F5344CB8AC3E}">
        <p14:creationId xmlns:p14="http://schemas.microsoft.com/office/powerpoint/2010/main" val="416762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8FE9F5-B9B8-409B-895E-665A23658E08}"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2981594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8FE9F5-B9B8-409B-895E-665A23658E08}"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148777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8FE9F5-B9B8-409B-895E-665A23658E08}"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140595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http://www.nssl.noaa.gov/news/logos/noaa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0464" y="6437970"/>
            <a:ext cx="300992" cy="300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upload.wikimedia.org/wikipedia/commons/thumb/f/ff/US-NationalWeatherService-Logo.svg/1000px-US-NationalWeatherService-Logo.sv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7823" y="6430536"/>
            <a:ext cx="308037" cy="308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856060" y="6353721"/>
            <a:ext cx="3639740" cy="461665"/>
          </a:xfrm>
          <a:prstGeom prst="rect">
            <a:avLst/>
          </a:prstGeom>
          <a:noFill/>
        </p:spPr>
        <p:txBody>
          <a:bodyPr wrap="square" rtlCol="0" anchor="ctr">
            <a:spAutoFit/>
          </a:bodyPr>
          <a:lstStyle/>
          <a:p>
            <a: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t>Storm Surveying in the 21</a:t>
            </a:r>
            <a:r>
              <a:rPr lang="en-US" sz="1200" b="1" spc="150" baseline="30000" dirty="0">
                <a:solidFill>
                  <a:schemeClr val="tx1">
                    <a:lumMod val="65000"/>
                    <a:lumOff val="35000"/>
                  </a:schemeClr>
                </a:solidFill>
                <a:latin typeface="Segoe UI Light" panose="020B0502040204020203" pitchFamily="34" charset="0"/>
                <a:cs typeface="Segoe UI Light" panose="020B0502040204020203" pitchFamily="34" charset="0"/>
              </a:rPr>
              <a:t>st</a:t>
            </a:r>
            <a: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t> Century:  </a:t>
            </a:r>
            <a:b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br>
            <a: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t>     New Tools, Technology, and Findings</a:t>
            </a:r>
          </a:p>
        </p:txBody>
      </p:sp>
    </p:spTree>
    <p:extLst>
      <p:ext uri="{BB962C8B-B14F-4D97-AF65-F5344CB8AC3E}">
        <p14:creationId xmlns:p14="http://schemas.microsoft.com/office/powerpoint/2010/main" val="96739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descr="http://www.nssl.noaa.gov/news/logos/noaa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0464" y="6437970"/>
            <a:ext cx="300992" cy="300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upload.wikimedia.org/wikipedia/commons/thumb/f/ff/US-NationalWeatherService-Logo.svg/1000px-US-NationalWeatherService-Logo.sv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7823" y="6430536"/>
            <a:ext cx="308037" cy="308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856060" y="6353721"/>
            <a:ext cx="3639740" cy="461665"/>
          </a:xfrm>
          <a:prstGeom prst="rect">
            <a:avLst/>
          </a:prstGeom>
          <a:noFill/>
        </p:spPr>
        <p:txBody>
          <a:bodyPr wrap="square" rtlCol="0" anchor="ctr">
            <a:spAutoFit/>
          </a:bodyPr>
          <a:lstStyle/>
          <a:p>
            <a: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t>Storm Surveying in the 21</a:t>
            </a:r>
            <a:r>
              <a:rPr lang="en-US" sz="1200" b="1" spc="150" baseline="30000" dirty="0">
                <a:solidFill>
                  <a:schemeClr val="tx1">
                    <a:lumMod val="65000"/>
                    <a:lumOff val="35000"/>
                  </a:schemeClr>
                </a:solidFill>
                <a:latin typeface="Segoe UI Light" panose="020B0502040204020203" pitchFamily="34" charset="0"/>
                <a:cs typeface="Segoe UI Light" panose="020B0502040204020203" pitchFamily="34" charset="0"/>
              </a:rPr>
              <a:t>st</a:t>
            </a:r>
            <a: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t> Century:  </a:t>
            </a:r>
            <a:b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br>
            <a:r>
              <a:rPr lang="en-US" sz="1200" b="1" spc="150" dirty="0">
                <a:solidFill>
                  <a:schemeClr val="tx1">
                    <a:lumMod val="65000"/>
                    <a:lumOff val="35000"/>
                  </a:schemeClr>
                </a:solidFill>
                <a:latin typeface="Segoe UI Light" panose="020B0502040204020203" pitchFamily="34" charset="0"/>
                <a:cs typeface="Segoe UI Light" panose="020B0502040204020203" pitchFamily="34" charset="0"/>
              </a:rPr>
              <a:t>     New Tools, Technology, and Findings</a:t>
            </a:r>
          </a:p>
        </p:txBody>
      </p:sp>
    </p:spTree>
    <p:extLst>
      <p:ext uri="{BB962C8B-B14F-4D97-AF65-F5344CB8AC3E}">
        <p14:creationId xmlns:p14="http://schemas.microsoft.com/office/powerpoint/2010/main" val="229080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8FE9F5-B9B8-409B-895E-665A23658E08}"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346901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FE9F5-B9B8-409B-895E-665A23658E08}"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363457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FE9F5-B9B8-409B-895E-665A23658E08}"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73916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8FE9F5-B9B8-409B-895E-665A23658E08}" type="datetimeFigureOut">
              <a:rPr lang="en-US" smtClean="0"/>
              <a:pPr/>
              <a:t>3/8/2017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220648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8FE9F5-B9B8-409B-895E-665A23658E08}" type="datetimeFigureOut">
              <a:rPr lang="en-US" smtClean="0"/>
              <a:pPr/>
              <a:t>3/8/2017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368364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FE9F5-B9B8-409B-895E-665A23658E08}" type="datetimeFigureOut">
              <a:rPr lang="en-US" smtClean="0"/>
              <a:pPr/>
              <a:t>3/8/2017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413600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8FE9F5-B9B8-409B-895E-665A23658E08}"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241571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8FE9F5-B9B8-409B-895E-665A23658E08}"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01A65-8827-4DD1-97D9-054FF05D7A4C}" type="slidenum">
              <a:rPr lang="en-US" smtClean="0"/>
              <a:pPr/>
              <a:t>‹#›</a:t>
            </a:fld>
            <a:endParaRPr lang="en-US"/>
          </a:p>
        </p:txBody>
      </p:sp>
    </p:spTree>
    <p:extLst>
      <p:ext uri="{BB962C8B-B14F-4D97-AF65-F5344CB8AC3E}">
        <p14:creationId xmlns:p14="http://schemas.microsoft.com/office/powerpoint/2010/main" val="225447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FE9F5-B9B8-409B-895E-665A23658E08}" type="datetimeFigureOut">
              <a:rPr lang="en-US" smtClean="0"/>
              <a:pPr/>
              <a:t>3/8/2017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01A65-8827-4DD1-97D9-054FF05D7A4C}" type="slidenum">
              <a:rPr lang="en-US" smtClean="0"/>
              <a:pPr/>
              <a:t>‹#›</a:t>
            </a:fld>
            <a:endParaRPr lang="en-US"/>
          </a:p>
        </p:txBody>
      </p:sp>
    </p:spTree>
    <p:extLst>
      <p:ext uri="{BB962C8B-B14F-4D97-AF65-F5344CB8AC3E}">
        <p14:creationId xmlns:p14="http://schemas.microsoft.com/office/powerpoint/2010/main" val="1446660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gif"/><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2.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jpeg"/><Relationship Id="rId10" Type="http://schemas.openxmlformats.org/officeDocument/2006/relationships/image" Target="../media/image27.jpeg"/><Relationship Id="rId4" Type="http://schemas.openxmlformats.org/officeDocument/2006/relationships/image" Target="../media/image23.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5029200"/>
            <a:ext cx="5334000" cy="1524000"/>
          </a:xfrm>
        </p:spPr>
        <p:txBody>
          <a:bodyPr>
            <a:normAutofit/>
          </a:bodyPr>
          <a:lstStyle/>
          <a:p>
            <a:pPr algn="l"/>
            <a:r>
              <a:rPr lang="en-US" sz="2200" b="1" dirty="0">
                <a:solidFill>
                  <a:schemeClr val="bg1"/>
                </a:solidFill>
                <a:effectLst>
                  <a:outerShdw blurRad="38100" dist="38100" dir="2700000" algn="tl">
                    <a:srgbClr val="000000">
                      <a:alpha val="43137"/>
                    </a:srgbClr>
                  </a:outerShdw>
                </a:effectLst>
              </a:rPr>
              <a:t>3</a:t>
            </a:r>
            <a:r>
              <a:rPr lang="en-US" sz="2200" b="1" baseline="30000" dirty="0">
                <a:solidFill>
                  <a:schemeClr val="bg1"/>
                </a:solidFill>
                <a:effectLst>
                  <a:outerShdw blurRad="38100" dist="38100" dir="2700000" algn="tl">
                    <a:srgbClr val="000000">
                      <a:alpha val="43137"/>
                    </a:srgbClr>
                  </a:outerShdw>
                </a:effectLst>
              </a:rPr>
              <a:t>rd</a:t>
            </a:r>
            <a:r>
              <a:rPr lang="en-US" sz="2200" b="1" dirty="0">
                <a:solidFill>
                  <a:schemeClr val="bg1"/>
                </a:solidFill>
                <a:effectLst>
                  <a:outerShdw blurRad="38100" dist="38100" dir="2700000" algn="tl">
                    <a:srgbClr val="000000">
                      <a:alpha val="43137"/>
                    </a:srgbClr>
                  </a:outerShdw>
                </a:effectLst>
              </a:rPr>
              <a:t> Midwest Bow Echo Workshop, St. Louis</a:t>
            </a:r>
          </a:p>
          <a:p>
            <a:pPr algn="l"/>
            <a:r>
              <a:rPr lang="en-US" sz="2200" dirty="0">
                <a:solidFill>
                  <a:schemeClr val="bg1"/>
                </a:solidFill>
              </a:rPr>
              <a:t>Rod Donavon, NOAA/NWS Des Moines, IA</a:t>
            </a:r>
          </a:p>
          <a:p>
            <a:pPr algn="l"/>
            <a:r>
              <a:rPr lang="en-US" sz="2200" dirty="0">
                <a:solidFill>
                  <a:schemeClr val="bg1"/>
                </a:solidFill>
              </a:rPr>
              <a:t>Kevin </a:t>
            </a:r>
            <a:r>
              <a:rPr lang="en-US" sz="2200" dirty="0" err="1">
                <a:solidFill>
                  <a:schemeClr val="bg1"/>
                </a:solidFill>
              </a:rPr>
              <a:t>Skow</a:t>
            </a:r>
            <a:r>
              <a:rPr lang="en-US" sz="2200" dirty="0">
                <a:solidFill>
                  <a:schemeClr val="bg1"/>
                </a:solidFill>
              </a:rPr>
              <a:t>, NOAA/NWS Topeka, KS</a:t>
            </a:r>
          </a:p>
          <a:p>
            <a:pPr algn="l"/>
            <a:endParaRPr lang="en-US" dirty="0">
              <a:solidFill>
                <a:schemeClr val="bg1"/>
              </a:solidFill>
            </a:endParaRPr>
          </a:p>
          <a:p>
            <a:pPr algn="l"/>
            <a:endParaRPr lang="en-US" dirty="0">
              <a:solidFill>
                <a:schemeClr val="bg1"/>
              </a:solidFill>
            </a:endParaRPr>
          </a:p>
        </p:txBody>
      </p:sp>
      <p:sp>
        <p:nvSpPr>
          <p:cNvPr id="4" name="Rectangle 3"/>
          <p:cNvSpPr txBox="1">
            <a:spLocks noChangeArrowheads="1"/>
          </p:cNvSpPr>
          <p:nvPr/>
        </p:nvSpPr>
        <p:spPr>
          <a:xfrm>
            <a:off x="304800" y="6019800"/>
            <a:ext cx="8229600" cy="83820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buFontTx/>
              <a:buNone/>
            </a:pPr>
            <a:endParaRPr lang="en-US" altLang="en-US" sz="1400" dirty="0">
              <a:solidFill>
                <a:srgbClr val="FF0000"/>
              </a:solidFill>
            </a:endParaRPr>
          </a:p>
          <a:p>
            <a:pPr>
              <a:lnSpc>
                <a:spcPct val="80000"/>
              </a:lnSpc>
              <a:buFontTx/>
              <a:buNone/>
            </a:pPr>
            <a:endParaRPr lang="en-US" altLang="en-US" sz="1400" dirty="0">
              <a:solidFill>
                <a:srgbClr val="FF0000"/>
              </a:solidFill>
            </a:endParaRPr>
          </a:p>
          <a:p>
            <a:pPr>
              <a:lnSpc>
                <a:spcPct val="80000"/>
              </a:lnSpc>
              <a:spcBef>
                <a:spcPct val="50000"/>
              </a:spcBef>
              <a:buFontTx/>
              <a:buNone/>
            </a:pPr>
            <a:r>
              <a:rPr lang="en-US" altLang="en-US" sz="4800" dirty="0">
                <a:solidFill>
                  <a:srgbClr val="0000FF"/>
                </a:solidFill>
              </a:rPr>
              <a:t>              </a:t>
            </a:r>
          </a:p>
          <a:p>
            <a:pPr>
              <a:lnSpc>
                <a:spcPct val="80000"/>
              </a:lnSpc>
              <a:spcBef>
                <a:spcPct val="50000"/>
              </a:spcBef>
              <a:buFontTx/>
              <a:buNone/>
            </a:pPr>
            <a:r>
              <a:rPr lang="en-US" altLang="en-US" sz="4800" dirty="0">
                <a:solidFill>
                  <a:srgbClr val="0000FF"/>
                </a:solidFill>
              </a:rPr>
              <a:t>                 </a:t>
            </a:r>
            <a:r>
              <a:rPr lang="en-US" altLang="en-US" sz="4800" dirty="0">
                <a:solidFill>
                  <a:schemeClr val="bg1"/>
                </a:solidFill>
              </a:rPr>
              <a:t>The views expressed are those of the author and do not necessarily represent those of the National Weather Service</a:t>
            </a:r>
          </a:p>
          <a:p>
            <a:pPr>
              <a:lnSpc>
                <a:spcPct val="80000"/>
              </a:lnSpc>
              <a:buFontTx/>
              <a:buNone/>
            </a:pPr>
            <a:endParaRPr lang="en-US" altLang="en-US" sz="1000" dirty="0">
              <a:solidFill>
                <a:srgbClr val="00FF00"/>
              </a:solidFill>
            </a:endParaRPr>
          </a:p>
        </p:txBody>
      </p:sp>
      <p:sp>
        <p:nvSpPr>
          <p:cNvPr id="7" name="Title 1"/>
          <p:cNvSpPr txBox="1">
            <a:spLocks/>
          </p:cNvSpPr>
          <p:nvPr/>
        </p:nvSpPr>
        <p:spPr>
          <a:xfrm>
            <a:off x="457200" y="304800"/>
            <a:ext cx="82296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effectLst>
                  <a:glow rad="228600">
                    <a:schemeClr val="tx1">
                      <a:alpha val="40000"/>
                    </a:schemeClr>
                  </a:glow>
                </a:effectLst>
                <a:latin typeface="Perpetua" panose="02020502060401020303" pitchFamily="18" charset="0"/>
              </a:rPr>
              <a:t>Tornadic Debris Signatures Associated with Quasi-Linear Convective Systems</a:t>
            </a:r>
          </a:p>
        </p:txBody>
      </p:sp>
      <p:pic>
        <p:nvPicPr>
          <p:cNvPr id="5" name="Picture 4" descr="http://www.nssl.noaa.gov/news/logos/noaa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64" y="6437970"/>
            <a:ext cx="300992" cy="300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upload.wikimedia.org/wikipedia/commons/thumb/f/ff/US-NationalWeatherService-Logo.svg/1000px-US-NationalWeatherService-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23" y="6430536"/>
            <a:ext cx="308037" cy="30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X-S-FILESVR\home\Kevin.Skow\My Documents\Kevin Documents\Research Projects\2015 KDMX TDS Frequencies\2014-07-06\Landspout\Loo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162800" cy="5185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MX-S-FILESVR\home\Kevin.Skow\My Documents\Kevin Documents\Research Projects\2015 KDMX TDS Frequencies\CC-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44136"/>
          <a:stretch/>
        </p:blipFill>
        <p:spPr bwMode="auto">
          <a:xfrm>
            <a:off x="919234" y="4040327"/>
            <a:ext cx="223903" cy="2586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19234" y="1447800"/>
            <a:ext cx="223903" cy="2592526"/>
            <a:chOff x="2794650" y="1545887"/>
            <a:chExt cx="309034" cy="3087722"/>
          </a:xfrm>
        </p:grpSpPr>
        <p:pic>
          <p:nvPicPr>
            <p:cNvPr id="10" name="Picture 3" descr="\\DMX-S-FILESVR\home\Kevin.Skow\My Documents\Kevin Documents\Research Projects\2015 KDMX TDS Frequencies\Z-ColorTable.JPG"/>
            <p:cNvPicPr>
              <a:picLocks noChangeAspect="1" noChangeArrowheads="1"/>
            </p:cNvPicPr>
            <p:nvPr/>
          </p:nvPicPr>
          <p:blipFill rotWithShape="1">
            <a:blip r:embed="rId5">
              <a:extLst>
                <a:ext uri="{28A0092B-C50C-407E-A947-70E740481C1C}">
                  <a14:useLocalDpi xmlns:a14="http://schemas.microsoft.com/office/drawing/2010/main" val="0"/>
                </a:ext>
              </a:extLst>
            </a:blip>
            <a:srcRect t="21235" b="31510"/>
            <a:stretch/>
          </p:blipFill>
          <p:spPr bwMode="auto">
            <a:xfrm>
              <a:off x="2794651" y="1676400"/>
              <a:ext cx="309033" cy="29572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MX-S-FILESVR\home\Kevin.Skow\My Documents\Kevin Documents\Research Projects\2015 KDMX TDS Frequencies\Z-ColorTable.JPG"/>
            <p:cNvPicPr>
              <a:picLocks noChangeAspect="1" noChangeArrowheads="1"/>
            </p:cNvPicPr>
            <p:nvPr/>
          </p:nvPicPr>
          <p:blipFill rotWithShape="1">
            <a:blip r:embed="rId5">
              <a:extLst>
                <a:ext uri="{28A0092B-C50C-407E-A947-70E740481C1C}">
                  <a14:useLocalDpi xmlns:a14="http://schemas.microsoft.com/office/drawing/2010/main" val="0"/>
                </a:ext>
              </a:extLst>
            </a:blip>
            <a:srcRect b="97642"/>
            <a:stretch/>
          </p:blipFill>
          <p:spPr bwMode="auto">
            <a:xfrm>
              <a:off x="2794650" y="1545887"/>
              <a:ext cx="309033" cy="147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495799" y="4040326"/>
            <a:ext cx="230601" cy="2586001"/>
            <a:chOff x="2097727" y="2092680"/>
            <a:chExt cx="390526" cy="5523588"/>
          </a:xfrm>
        </p:grpSpPr>
        <p:pic>
          <p:nvPicPr>
            <p:cNvPr id="13" name="Picture 4" descr="\\DMX-S-FILESVR\home\Kevin.Skow\My Documents\Kevin Documents\Research Projects\2015 KDMX TDS Frequencies\ZDR-ColorTable.JPG"/>
            <p:cNvPicPr>
              <a:picLocks noChangeAspect="1" noChangeArrowheads="1"/>
            </p:cNvPicPr>
            <p:nvPr/>
          </p:nvPicPr>
          <p:blipFill rotWithShape="1">
            <a:blip r:embed="rId6">
              <a:extLst>
                <a:ext uri="{28A0092B-C50C-407E-A947-70E740481C1C}">
                  <a14:useLocalDpi xmlns:a14="http://schemas.microsoft.com/office/drawing/2010/main" val="0"/>
                </a:ext>
              </a:extLst>
            </a:blip>
            <a:srcRect t="24210" b="12752"/>
            <a:stretch/>
          </p:blipFill>
          <p:spPr bwMode="auto">
            <a:xfrm>
              <a:off x="2097728" y="2278316"/>
              <a:ext cx="390525" cy="5337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MX-S-FILESVR\home\Kevin.Skow\My Documents\Kevin Documents\Research Projects\2015 KDMX TDS Frequencies\ZDR-ColorTable.JPG"/>
            <p:cNvPicPr>
              <a:picLocks noChangeAspect="1" noChangeArrowheads="1"/>
            </p:cNvPicPr>
            <p:nvPr/>
          </p:nvPicPr>
          <p:blipFill rotWithShape="1">
            <a:blip r:embed="rId6">
              <a:extLst>
                <a:ext uri="{28A0092B-C50C-407E-A947-70E740481C1C}">
                  <a14:useLocalDpi xmlns:a14="http://schemas.microsoft.com/office/drawing/2010/main" val="0"/>
                </a:ext>
              </a:extLst>
            </a:blip>
            <a:srcRect b="97808"/>
            <a:stretch/>
          </p:blipFill>
          <p:spPr bwMode="auto">
            <a:xfrm>
              <a:off x="2097727" y="2092680"/>
              <a:ext cx="390525" cy="185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495799" y="1475231"/>
            <a:ext cx="230601" cy="2565096"/>
            <a:chOff x="1981199" y="2068893"/>
            <a:chExt cx="428626" cy="6027322"/>
          </a:xfrm>
        </p:grpSpPr>
        <p:pic>
          <p:nvPicPr>
            <p:cNvPr id="16" name="Picture 5" descr="\\DMX-S-FILESVR\home\Kevin.Skow\My Documents\Kevin Documents\Research Projects\2015 KDMX TDS Frequencies\SRM-ColorTab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473" b="14799"/>
            <a:stretch/>
          </p:blipFill>
          <p:spPr bwMode="auto">
            <a:xfrm>
              <a:off x="1981199" y="2276573"/>
              <a:ext cx="428626" cy="58196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MX-S-FILESVR\home\Kevin.Skow\My Documents\Kevin Documents\Research Projects\2015 KDMX TDS Frequencies\SRM-ColorTabl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7547"/>
            <a:stretch/>
          </p:blipFill>
          <p:spPr bwMode="auto">
            <a:xfrm>
              <a:off x="1981200" y="2068893"/>
              <a:ext cx="428625" cy="20768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ounded Rectangle 5"/>
          <p:cNvSpPr/>
          <p:nvPr/>
        </p:nvSpPr>
        <p:spPr>
          <a:xfrm>
            <a:off x="2971800" y="3747861"/>
            <a:ext cx="3048000" cy="52402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Perpetua" panose="02020502060401020303" pitchFamily="18" charset="0"/>
              </a:rPr>
              <a:t>8:37pm – 9:13pm CDT</a:t>
            </a:r>
          </a:p>
        </p:txBody>
      </p:sp>
      <p:sp>
        <p:nvSpPr>
          <p:cNvPr id="18" name="Title 1"/>
          <p:cNvSpPr txBox="1">
            <a:spLocks/>
          </p:cNvSpPr>
          <p:nvPr/>
        </p:nvSpPr>
        <p:spPr>
          <a:xfrm>
            <a:off x="914400" y="1524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Landspout on Boundary</a:t>
            </a:r>
          </a:p>
        </p:txBody>
      </p:sp>
      <p:sp>
        <p:nvSpPr>
          <p:cNvPr id="19"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spTree>
    <p:extLst>
      <p:ext uri="{BB962C8B-B14F-4D97-AF65-F5344CB8AC3E}">
        <p14:creationId xmlns:p14="http://schemas.microsoft.com/office/powerpoint/2010/main" val="139528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Storm Images and Videos\Photos\2014\(07-06-2014) Landspout and Tor Fest\Stuart_near_Uloc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5735" r="35524" b="29499"/>
          <a:stretch/>
        </p:blipFill>
        <p:spPr bwMode="auto">
          <a:xfrm>
            <a:off x="304800" y="1394460"/>
            <a:ext cx="2655570" cy="376047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051" name="Picture 3" descr="S:\Storm Images and Videos\Photos\2014\(07-06-2014) Landspout and Tor Fest\Stuart_Uloc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2533" t="16577" r="15307" b="30924"/>
          <a:stretch/>
        </p:blipFill>
        <p:spPr bwMode="auto">
          <a:xfrm>
            <a:off x="6851830" y="1417320"/>
            <a:ext cx="1863090" cy="280035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053" name="Picture 5" descr="S:\Storm Images and Videos\Photos\2014\(07-06-2014) Landspout and Tor Fest\Madison_County_Ulocal.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9000" contrast="16000"/>
                    </a14:imgEffect>
                  </a14:imgLayer>
                </a14:imgProps>
              </a:ext>
              <a:ext uri="{28A0092B-C50C-407E-A947-70E740481C1C}">
                <a14:useLocalDpi xmlns:a14="http://schemas.microsoft.com/office/drawing/2010/main" val="0"/>
              </a:ext>
            </a:extLst>
          </a:blip>
          <a:srcRect l="10709" t="20214" r="10950" b="25143"/>
          <a:stretch/>
        </p:blipFill>
        <p:spPr bwMode="auto">
          <a:xfrm>
            <a:off x="2635490" y="1775460"/>
            <a:ext cx="2347990" cy="291465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descr="S:\Storm Images and Videos\Photos\2014\(07-06-2014) Landspout and Tor Fest\Menlo_Ulocal.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4000" contrast="21000"/>
                    </a14:imgEffect>
                  </a14:imgLayer>
                </a14:imgProps>
              </a:ext>
              <a:ext uri="{28A0092B-C50C-407E-A947-70E740481C1C}">
                <a14:useLocalDpi xmlns:a14="http://schemas.microsoft.com/office/drawing/2010/main" val="0"/>
              </a:ext>
            </a:extLst>
          </a:blip>
          <a:srcRect l="23512" t="3922" r="25559" b="9291"/>
          <a:stretch/>
        </p:blipFill>
        <p:spPr bwMode="auto">
          <a:xfrm>
            <a:off x="4890614" y="1417320"/>
            <a:ext cx="2052489" cy="349758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S:\Storm Images and Videos\Photos\2014\(07-06-2014) Landspout and Tor Fest\Earlham_Just_West_Ulocal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4065270"/>
            <a:ext cx="3115007" cy="233553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055" name="Picture 7" descr="S:\Storm Images and Videos\Photos\2014\(07-06-2014) Landspout and Tor Fest\Dexter_South_Uloca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8715" y="4483416"/>
            <a:ext cx="3254770" cy="194119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0755" y="5410200"/>
            <a:ext cx="1147045" cy="461665"/>
          </a:xfrm>
          <a:prstGeom prst="rect">
            <a:avLst/>
          </a:prstGeom>
          <a:noFill/>
        </p:spPr>
        <p:txBody>
          <a:bodyPr wrap="none" rtlCol="0">
            <a:spAutoFit/>
          </a:bodyPr>
          <a:lstStyle/>
          <a:p>
            <a:r>
              <a:rPr lang="en-US" sz="1200" dirty="0">
                <a:solidFill>
                  <a:schemeClr val="bg1"/>
                </a:solidFill>
                <a:latin typeface="Perpetua" panose="02020502060401020303" pitchFamily="18" charset="0"/>
              </a:rPr>
              <a:t>Photos Courtesy </a:t>
            </a:r>
            <a:br>
              <a:rPr lang="en-US" sz="1200" dirty="0">
                <a:solidFill>
                  <a:schemeClr val="bg1"/>
                </a:solidFill>
                <a:latin typeface="Perpetua" panose="02020502060401020303" pitchFamily="18" charset="0"/>
              </a:rPr>
            </a:br>
            <a:r>
              <a:rPr lang="en-US" sz="1200" dirty="0">
                <a:solidFill>
                  <a:schemeClr val="bg1"/>
                </a:solidFill>
                <a:latin typeface="Perpetua" panose="02020502060401020303" pitchFamily="18" charset="0"/>
              </a:rPr>
              <a:t>KCCI uLocal</a:t>
            </a:r>
          </a:p>
        </p:txBody>
      </p:sp>
      <p:sp>
        <p:nvSpPr>
          <p:cNvPr id="12" name="Title 1"/>
          <p:cNvSpPr txBox="1">
            <a:spLocks/>
          </p:cNvSpPr>
          <p:nvPr/>
        </p:nvSpPr>
        <p:spPr>
          <a:xfrm>
            <a:off x="914400" y="1524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Landspout on Boundary - Photos</a:t>
            </a:r>
          </a:p>
        </p:txBody>
      </p:sp>
      <p:sp>
        <p:nvSpPr>
          <p:cNvPr id="13"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spTree>
    <p:extLst>
      <p:ext uri="{BB962C8B-B14F-4D97-AF65-F5344CB8AC3E}">
        <p14:creationId xmlns:p14="http://schemas.microsoft.com/office/powerpoint/2010/main" val="6756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5943600"/>
            <a:ext cx="4419600" cy="1143000"/>
          </a:xfrm>
        </p:spPr>
        <p:txBody>
          <a:bodyPr>
            <a:normAutofit/>
          </a:bodyPr>
          <a:lstStyle/>
          <a:p>
            <a:r>
              <a:rPr lang="en-US" sz="2000" dirty="0">
                <a:solidFill>
                  <a:srgbClr val="FFFF00"/>
                </a:solidFill>
              </a:rPr>
              <a:t>September 1, 2014 00:28-00:44 </a:t>
            </a:r>
          </a:p>
        </p:txBody>
      </p:sp>
      <p:pic>
        <p:nvPicPr>
          <p:cNvPr id="3" name="Dayton_TwoTDS.wmv">
            <a:hlinkClick r:id="" action="ppaction://media"/>
          </p:cNvPr>
          <p:cNvPicPr>
            <a:picLocks noChangeAspect="1"/>
          </p:cNvPicPr>
          <p:nvPr>
            <a:videoFile r:link="rId1"/>
            <p:extLst>
              <p:ext uri="{DAA4B4D4-6D71-4841-9C94-3DE7FCFB9230}">
                <p14:media xmlns:p14="http://schemas.microsoft.com/office/powerpoint/2010/main" r:embed="rId2">
                  <p14:trim end="11905.68"/>
                </p14:media>
              </p:ext>
            </p:extLst>
          </p:nvPr>
        </p:nvPicPr>
        <p:blipFill>
          <a:blip r:embed="rId4"/>
          <a:stretch>
            <a:fillRect/>
          </a:stretch>
        </p:blipFill>
        <p:spPr>
          <a:xfrm>
            <a:off x="851294" y="1295400"/>
            <a:ext cx="7454506" cy="5029200"/>
          </a:xfrm>
          <a:prstGeom prst="rect">
            <a:avLst/>
          </a:prstGeom>
          <a:ln w="38100">
            <a:solidFill>
              <a:schemeClr val="bg1"/>
            </a:solidFill>
          </a:ln>
        </p:spPr>
      </p:pic>
      <p:sp>
        <p:nvSpPr>
          <p:cNvPr id="4" name="Title 1"/>
          <p:cNvSpPr txBox="1">
            <a:spLocks/>
          </p:cNvSpPr>
          <p:nvPr/>
        </p:nvSpPr>
        <p:spPr>
          <a:xfrm>
            <a:off x="990600" y="2286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The Event- August 31, 2014</a:t>
            </a:r>
          </a:p>
        </p:txBody>
      </p:sp>
      <p:sp>
        <p:nvSpPr>
          <p:cNvPr id="5" name="Title 1"/>
          <p:cNvSpPr txBox="1">
            <a:spLocks/>
          </p:cNvSpPr>
          <p:nvPr/>
        </p:nvSpPr>
        <p:spPr>
          <a:xfrm>
            <a:off x="762000" y="9906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QLCS  TDS  That Started the Search </a:t>
            </a:r>
          </a:p>
        </p:txBody>
      </p:sp>
      <p:sp>
        <p:nvSpPr>
          <p:cNvPr id="6" name="TextBox 5"/>
          <p:cNvSpPr txBox="1"/>
          <p:nvPr/>
        </p:nvSpPr>
        <p:spPr>
          <a:xfrm>
            <a:off x="4267200" y="914400"/>
            <a:ext cx="4648200" cy="400110"/>
          </a:xfrm>
          <a:prstGeom prst="rect">
            <a:avLst/>
          </a:prstGeom>
          <a:solidFill>
            <a:schemeClr val="bg1">
              <a:alpha val="0"/>
            </a:schemeClr>
          </a:solidFill>
        </p:spPr>
        <p:txBody>
          <a:bodyPr wrap="square" rtlCol="0">
            <a:spAutoFit/>
          </a:bodyPr>
          <a:lstStyle/>
          <a:p>
            <a:pPr algn="ctr"/>
            <a:r>
              <a:rPr lang="en-US" sz="2000" dirty="0">
                <a:solidFill>
                  <a:schemeClr val="bg1"/>
                </a:solidFill>
                <a:latin typeface="Perpetua" panose="02020502060401020303" pitchFamily="18" charset="0"/>
              </a:rPr>
              <a:t>Range: 37 nm  Beam Height: 2800 ft ARL</a:t>
            </a:r>
          </a:p>
        </p:txBody>
      </p:sp>
    </p:spTree>
    <p:extLst>
      <p:ext uri="{BB962C8B-B14F-4D97-AF65-F5344CB8AC3E}">
        <p14:creationId xmlns:p14="http://schemas.microsoft.com/office/powerpoint/2010/main" val="7146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FFFF00"/>
                </a:solidFill>
                <a:latin typeface="Perpetua" panose="02020502060401020303" pitchFamily="18" charset="0"/>
              </a:rPr>
              <a:t>August 31, 2014</a:t>
            </a:r>
            <a:br>
              <a:rPr lang="en-US" dirty="0">
                <a:solidFill>
                  <a:srgbClr val="FFFF00"/>
                </a:solidFill>
                <a:latin typeface="Perpetua" panose="02020502060401020303" pitchFamily="18" charset="0"/>
              </a:rPr>
            </a:br>
            <a:r>
              <a:rPr lang="en-US" dirty="0">
                <a:solidFill>
                  <a:srgbClr val="FFFF00"/>
                </a:solidFill>
                <a:latin typeface="Perpetua" panose="02020502060401020303" pitchFamily="18" charset="0"/>
              </a:rPr>
              <a:t>The Initial Ground Survey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584960"/>
            <a:ext cx="3972258" cy="2377440"/>
          </a:xfrm>
          <a:prstGeom prst="rect">
            <a:avLst/>
          </a:prstGeom>
          <a:ln w="38100">
            <a:solidFill>
              <a:schemeClr val="bg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2213" b="12716"/>
          <a:stretch/>
        </p:blipFill>
        <p:spPr>
          <a:xfrm>
            <a:off x="4953000" y="4191000"/>
            <a:ext cx="3977640" cy="1990725"/>
          </a:xfrm>
          <a:prstGeom prst="rect">
            <a:avLst/>
          </a:prstGeom>
          <a:ln w="38100">
            <a:solidFill>
              <a:schemeClr val="bg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2286000"/>
            <a:ext cx="4725514" cy="3200400"/>
          </a:xfrm>
          <a:prstGeom prst="rect">
            <a:avLst/>
          </a:prstGeom>
          <a:ln w="38100">
            <a:solidFill>
              <a:schemeClr val="bg1"/>
            </a:solidFill>
          </a:ln>
        </p:spPr>
      </p:pic>
      <p:sp>
        <p:nvSpPr>
          <p:cNvPr id="8" name="TextBox 7"/>
          <p:cNvSpPr txBox="1"/>
          <p:nvPr/>
        </p:nvSpPr>
        <p:spPr>
          <a:xfrm>
            <a:off x="76200" y="5638800"/>
            <a:ext cx="2456782" cy="261610"/>
          </a:xfrm>
          <a:prstGeom prst="rect">
            <a:avLst/>
          </a:prstGeom>
          <a:solidFill>
            <a:schemeClr val="tx1">
              <a:alpha val="68000"/>
            </a:schemeClr>
          </a:solidFill>
        </p:spPr>
        <p:txBody>
          <a:bodyPr wrap="square" rtlCol="0">
            <a:spAutoFit/>
          </a:bodyPr>
          <a:lstStyle/>
          <a:p>
            <a:r>
              <a:rPr lang="en-US" sz="1100" b="1" spc="70" dirty="0">
                <a:solidFill>
                  <a:schemeClr val="bg1"/>
                </a:solidFill>
                <a:effectLst>
                  <a:outerShdw blurRad="38100" dist="38100" dir="2700000" algn="tl">
                    <a:srgbClr val="000000">
                      <a:alpha val="43137"/>
                    </a:srgbClr>
                  </a:outerShdw>
                </a:effectLst>
                <a:latin typeface="Segoe UI Light" panose="020B0502040204020203" pitchFamily="34" charset="0"/>
              </a:rPr>
              <a:t>Photos by Kevin </a:t>
            </a:r>
            <a:r>
              <a:rPr lang="en-US" sz="1100" b="1" spc="70" dirty="0" err="1">
                <a:solidFill>
                  <a:schemeClr val="bg1"/>
                </a:solidFill>
                <a:effectLst>
                  <a:outerShdw blurRad="38100" dist="38100" dir="2700000" algn="tl">
                    <a:srgbClr val="000000">
                      <a:alpha val="43137"/>
                    </a:srgbClr>
                  </a:outerShdw>
                </a:effectLst>
                <a:latin typeface="Segoe UI Light" panose="020B0502040204020203" pitchFamily="34" charset="0"/>
              </a:rPr>
              <a:t>Skow</a:t>
            </a:r>
            <a:endParaRPr lang="en-US" sz="1100" b="1" spc="70" dirty="0">
              <a:solidFill>
                <a:schemeClr val="bg1"/>
              </a:solidFill>
              <a:effectLst>
                <a:outerShdw blurRad="38100" dist="38100" dir="2700000" algn="tl">
                  <a:srgbClr val="000000">
                    <a:alpha val="43137"/>
                  </a:srgbClr>
                </a:outerShdw>
              </a:effectLst>
              <a:latin typeface="Segoe UI Light" panose="020B0502040204020203" pitchFamily="34" charset="0"/>
            </a:endParaRPr>
          </a:p>
        </p:txBody>
      </p:sp>
    </p:spTree>
    <p:extLst>
      <p:ext uri="{BB962C8B-B14F-4D97-AF65-F5344CB8AC3E}">
        <p14:creationId xmlns:p14="http://schemas.microsoft.com/office/powerpoint/2010/main" val="3620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August 31, 2014 Aerial Data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371600"/>
            <a:ext cx="6405482" cy="5029200"/>
          </a:xfrm>
          <a:prstGeom prst="rect">
            <a:avLst/>
          </a:prstGeom>
          <a:ln w="38100">
            <a:solidFill>
              <a:schemeClr val="bg1"/>
            </a:solidFill>
          </a:ln>
        </p:spPr>
      </p:pic>
      <p:sp>
        <p:nvSpPr>
          <p:cNvPr id="8" name="TextBox 7"/>
          <p:cNvSpPr txBox="1"/>
          <p:nvPr/>
        </p:nvSpPr>
        <p:spPr>
          <a:xfrm>
            <a:off x="6543218" y="1371600"/>
            <a:ext cx="1233864" cy="369332"/>
          </a:xfrm>
          <a:prstGeom prst="rect">
            <a:avLst/>
          </a:prstGeom>
          <a:solidFill>
            <a:schemeClr val="bg1">
              <a:alpha val="0"/>
            </a:schemeClr>
          </a:solidFill>
        </p:spPr>
        <p:txBody>
          <a:bodyPr wrap="none" rtlCol="0">
            <a:spAutoFit/>
          </a:bodyPr>
          <a:lstStyle/>
          <a:p>
            <a:r>
              <a:rPr lang="en-US" dirty="0">
                <a:solidFill>
                  <a:schemeClr val="bg1"/>
                </a:solidFill>
                <a:latin typeface="Perpetua" panose="02020502060401020303" pitchFamily="18" charset="0"/>
              </a:rPr>
              <a:t>USDA NAIP</a:t>
            </a:r>
          </a:p>
        </p:txBody>
      </p:sp>
    </p:spTree>
    <p:extLst>
      <p:ext uri="{BB962C8B-B14F-4D97-AF65-F5344CB8AC3E}">
        <p14:creationId xmlns:p14="http://schemas.microsoft.com/office/powerpoint/2010/main" val="3157887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August 31, 2014 Aerial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160"/>
            <a:ext cx="9144000" cy="3963640"/>
          </a:xfrm>
          <a:prstGeom prst="rect">
            <a:avLst/>
          </a:prstGeom>
        </p:spPr>
      </p:pic>
      <p:sp>
        <p:nvSpPr>
          <p:cNvPr id="5" name="TextBox 4"/>
          <p:cNvSpPr txBox="1"/>
          <p:nvPr/>
        </p:nvSpPr>
        <p:spPr>
          <a:xfrm>
            <a:off x="7391400" y="5638800"/>
            <a:ext cx="1233864" cy="369332"/>
          </a:xfrm>
          <a:prstGeom prst="rect">
            <a:avLst/>
          </a:prstGeom>
          <a:solidFill>
            <a:schemeClr val="bg1">
              <a:alpha val="0"/>
            </a:schemeClr>
          </a:solidFill>
        </p:spPr>
        <p:txBody>
          <a:bodyPr wrap="none" rtlCol="0">
            <a:spAutoFit/>
          </a:bodyPr>
          <a:lstStyle/>
          <a:p>
            <a:r>
              <a:rPr lang="en-US" dirty="0">
                <a:solidFill>
                  <a:schemeClr val="bg1"/>
                </a:solidFill>
                <a:latin typeface="Perpetua" panose="02020502060401020303" pitchFamily="18" charset="0"/>
              </a:rPr>
              <a:t>USDA NAIP</a:t>
            </a:r>
          </a:p>
        </p:txBody>
      </p:sp>
    </p:spTree>
    <p:extLst>
      <p:ext uri="{BB962C8B-B14F-4D97-AF65-F5344CB8AC3E}">
        <p14:creationId xmlns:p14="http://schemas.microsoft.com/office/powerpoint/2010/main" val="48583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943600"/>
            <a:ext cx="3352800" cy="1143000"/>
          </a:xfrm>
        </p:spPr>
        <p:txBody>
          <a:bodyPr>
            <a:normAutofit/>
          </a:bodyPr>
          <a:lstStyle/>
          <a:p>
            <a:r>
              <a:rPr lang="en-US" sz="2000" dirty="0">
                <a:solidFill>
                  <a:srgbClr val="FFFF00"/>
                </a:solidFill>
              </a:rPr>
              <a:t>September 1, 2014 01:17z</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60" y="1280160"/>
            <a:ext cx="7457810" cy="5029200"/>
          </a:xfrm>
        </p:spPr>
      </p:pic>
      <p:sp>
        <p:nvSpPr>
          <p:cNvPr id="5" name="TextBox 4"/>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6" name="TextBox 5"/>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7" name="TextBox 6"/>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sp>
        <p:nvSpPr>
          <p:cNvPr id="8" name="TextBox 7"/>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9" name="TextBox 8"/>
          <p:cNvSpPr txBox="1"/>
          <p:nvPr/>
        </p:nvSpPr>
        <p:spPr>
          <a:xfrm>
            <a:off x="838200" y="6324600"/>
            <a:ext cx="2471318" cy="461665"/>
          </a:xfrm>
          <a:prstGeom prst="rect">
            <a:avLst/>
          </a:prstGeom>
          <a:solidFill>
            <a:schemeClr val="tx1"/>
          </a:solidFill>
        </p:spPr>
        <p:txBody>
          <a:bodyPr wrap="none" rtlCol="0">
            <a:spAutoFit/>
          </a:bodyPr>
          <a:lstStyle/>
          <a:p>
            <a:r>
              <a:rPr lang="en-US" sz="2400" dirty="0">
                <a:solidFill>
                  <a:srgbClr val="FFFF00"/>
                </a:solidFill>
              </a:rPr>
              <a:t>Where is the TDS?</a:t>
            </a:r>
          </a:p>
        </p:txBody>
      </p:sp>
      <p:cxnSp>
        <p:nvCxnSpPr>
          <p:cNvPr id="10" name="Straight Arrow Connector 9"/>
          <p:cNvCxnSpPr/>
          <p:nvPr/>
        </p:nvCxnSpPr>
        <p:spPr>
          <a:xfrm flipH="1">
            <a:off x="5867400" y="4343400"/>
            <a:ext cx="3810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990600" y="2286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The Event- August 31, 2014</a:t>
            </a:r>
          </a:p>
        </p:txBody>
      </p:sp>
    </p:spTree>
    <p:extLst>
      <p:ext uri="{BB962C8B-B14F-4D97-AF65-F5344CB8AC3E}">
        <p14:creationId xmlns:p14="http://schemas.microsoft.com/office/powerpoint/2010/main" val="152979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September 1, 2014 01:17z</a:t>
            </a:r>
          </a:p>
        </p:txBody>
      </p:sp>
      <p:sp>
        <p:nvSpPr>
          <p:cNvPr id="5" name="TextBox 4"/>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6" name="TextBox 5"/>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7" name="TextBox 6"/>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sp>
        <p:nvSpPr>
          <p:cNvPr id="8" name="TextBox 7"/>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9" name="TextBox 8"/>
          <p:cNvSpPr txBox="1"/>
          <p:nvPr/>
        </p:nvSpPr>
        <p:spPr>
          <a:xfrm>
            <a:off x="3200400" y="6324600"/>
            <a:ext cx="2471318" cy="461665"/>
          </a:xfrm>
          <a:prstGeom prst="rect">
            <a:avLst/>
          </a:prstGeom>
          <a:solidFill>
            <a:schemeClr val="tx1"/>
          </a:solidFill>
        </p:spPr>
        <p:txBody>
          <a:bodyPr wrap="none" rtlCol="0">
            <a:spAutoFit/>
          </a:bodyPr>
          <a:lstStyle/>
          <a:p>
            <a:r>
              <a:rPr lang="en-US" sz="2400" dirty="0">
                <a:solidFill>
                  <a:srgbClr val="FFFF00"/>
                </a:solidFill>
              </a:rPr>
              <a:t>Where is the TDS?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8" cy="5029200"/>
          </a:xfrm>
          <a:prstGeom prst="rect">
            <a:avLst/>
          </a:prstGeom>
        </p:spPr>
      </p:pic>
      <p:sp>
        <p:nvSpPr>
          <p:cNvPr id="12" name="Oval 11"/>
          <p:cNvSpPr>
            <a:spLocks noChangeAspect="1"/>
          </p:cNvSpPr>
          <p:nvPr/>
        </p:nvSpPr>
        <p:spPr>
          <a:xfrm>
            <a:off x="5943600" y="47244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2209800" y="47244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209800" y="22098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5943600" y="22098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21489" y="3962400"/>
            <a:ext cx="955711" cy="369332"/>
          </a:xfrm>
          <a:prstGeom prst="rect">
            <a:avLst/>
          </a:prstGeom>
          <a:noFill/>
        </p:spPr>
        <p:txBody>
          <a:bodyPr wrap="none" rtlCol="0">
            <a:spAutoFit/>
          </a:bodyPr>
          <a:lstStyle/>
          <a:p>
            <a:r>
              <a:rPr lang="en-US" dirty="0">
                <a:solidFill>
                  <a:schemeClr val="bg1"/>
                </a:solidFill>
              </a:rPr>
              <a:t>CC: 0.83</a:t>
            </a:r>
          </a:p>
        </p:txBody>
      </p:sp>
      <p:sp>
        <p:nvSpPr>
          <p:cNvPr id="17" name="TextBox 16"/>
          <p:cNvSpPr txBox="1"/>
          <p:nvPr/>
        </p:nvSpPr>
        <p:spPr>
          <a:xfrm>
            <a:off x="3048000" y="3962400"/>
            <a:ext cx="1380506" cy="369332"/>
          </a:xfrm>
          <a:prstGeom prst="rect">
            <a:avLst/>
          </a:prstGeom>
          <a:solidFill>
            <a:schemeClr val="tx1">
              <a:alpha val="64000"/>
            </a:schemeClr>
          </a:solidFill>
        </p:spPr>
        <p:txBody>
          <a:bodyPr wrap="none" rtlCol="0">
            <a:spAutoFit/>
          </a:bodyPr>
          <a:lstStyle/>
          <a:p>
            <a:r>
              <a:rPr lang="en-US" dirty="0">
                <a:solidFill>
                  <a:schemeClr val="bg1"/>
                </a:solidFill>
              </a:rPr>
              <a:t>ZDR: 1.75 </a:t>
            </a:r>
            <a:r>
              <a:rPr lang="en-US" dirty="0" err="1">
                <a:solidFill>
                  <a:schemeClr val="bg1"/>
                </a:solidFill>
              </a:rPr>
              <a:t>db</a:t>
            </a:r>
            <a:endParaRPr lang="en-US" dirty="0">
              <a:solidFill>
                <a:schemeClr val="bg1"/>
              </a:solidFill>
            </a:endParaRPr>
          </a:p>
        </p:txBody>
      </p:sp>
      <p:sp>
        <p:nvSpPr>
          <p:cNvPr id="19" name="TextBox 18"/>
          <p:cNvSpPr txBox="1"/>
          <p:nvPr/>
        </p:nvSpPr>
        <p:spPr>
          <a:xfrm>
            <a:off x="7010400" y="1371600"/>
            <a:ext cx="1062727" cy="369332"/>
          </a:xfrm>
          <a:prstGeom prst="rect">
            <a:avLst/>
          </a:prstGeom>
          <a:noFill/>
        </p:spPr>
        <p:txBody>
          <a:bodyPr wrap="none" rtlCol="0">
            <a:spAutoFit/>
          </a:bodyPr>
          <a:lstStyle/>
          <a:p>
            <a:r>
              <a:rPr lang="en-US" dirty="0" err="1">
                <a:solidFill>
                  <a:schemeClr val="bg1"/>
                </a:solidFill>
              </a:rPr>
              <a:t>Vr</a:t>
            </a:r>
            <a:r>
              <a:rPr lang="en-US" dirty="0">
                <a:solidFill>
                  <a:schemeClr val="bg1"/>
                </a:solidFill>
              </a:rPr>
              <a:t>: 33 </a:t>
            </a:r>
            <a:r>
              <a:rPr lang="en-US" dirty="0" err="1">
                <a:solidFill>
                  <a:schemeClr val="bg1"/>
                </a:solidFill>
              </a:rPr>
              <a:t>kts</a:t>
            </a:r>
            <a:endParaRPr lang="en-US" dirty="0">
              <a:solidFill>
                <a:schemeClr val="bg1"/>
              </a:solidFill>
            </a:endParaRPr>
          </a:p>
        </p:txBody>
      </p:sp>
    </p:spTree>
    <p:extLst>
      <p:ext uri="{BB962C8B-B14F-4D97-AF65-F5344CB8AC3E}">
        <p14:creationId xmlns:p14="http://schemas.microsoft.com/office/powerpoint/2010/main" val="1090044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8" cy="5029200"/>
          </a:xfrm>
          <a:prstGeom prst="rect">
            <a:avLst/>
          </a:prstGeom>
        </p:spPr>
      </p:pic>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September 1, 2014 01:20z</a:t>
            </a:r>
          </a:p>
        </p:txBody>
      </p:sp>
      <p:sp>
        <p:nvSpPr>
          <p:cNvPr id="5" name="TextBox 4"/>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6" name="TextBox 5"/>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7" name="TextBox 6"/>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sp>
        <p:nvSpPr>
          <p:cNvPr id="8" name="TextBox 7"/>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9" name="TextBox 8"/>
          <p:cNvSpPr txBox="1"/>
          <p:nvPr/>
        </p:nvSpPr>
        <p:spPr>
          <a:xfrm>
            <a:off x="3200400" y="6324600"/>
            <a:ext cx="2471318" cy="461665"/>
          </a:xfrm>
          <a:prstGeom prst="rect">
            <a:avLst/>
          </a:prstGeom>
          <a:solidFill>
            <a:schemeClr val="tx1"/>
          </a:solidFill>
        </p:spPr>
        <p:txBody>
          <a:bodyPr wrap="none" rtlCol="0">
            <a:spAutoFit/>
          </a:bodyPr>
          <a:lstStyle/>
          <a:p>
            <a:r>
              <a:rPr lang="en-US" sz="2400" dirty="0">
                <a:solidFill>
                  <a:srgbClr val="FFFF00"/>
                </a:solidFill>
              </a:rPr>
              <a:t>Where is the TDS?</a:t>
            </a:r>
          </a:p>
        </p:txBody>
      </p:sp>
    </p:spTree>
    <p:extLst>
      <p:ext uri="{BB962C8B-B14F-4D97-AF65-F5344CB8AC3E}">
        <p14:creationId xmlns:p14="http://schemas.microsoft.com/office/powerpoint/2010/main" val="283059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8" cy="5029200"/>
          </a:xfrm>
          <a:prstGeom prst="rect">
            <a:avLst/>
          </a:prstGeom>
        </p:spPr>
      </p:pic>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September 1, 2014 01:20z</a:t>
            </a:r>
          </a:p>
        </p:txBody>
      </p:sp>
      <p:sp>
        <p:nvSpPr>
          <p:cNvPr id="5" name="TextBox 4"/>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6" name="TextBox 5"/>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7" name="TextBox 6"/>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sp>
        <p:nvSpPr>
          <p:cNvPr id="8" name="TextBox 7"/>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9" name="TextBox 8"/>
          <p:cNvSpPr txBox="1"/>
          <p:nvPr/>
        </p:nvSpPr>
        <p:spPr>
          <a:xfrm>
            <a:off x="3200400" y="6324600"/>
            <a:ext cx="2471318" cy="461665"/>
          </a:xfrm>
          <a:prstGeom prst="rect">
            <a:avLst/>
          </a:prstGeom>
          <a:solidFill>
            <a:schemeClr val="tx1"/>
          </a:solidFill>
        </p:spPr>
        <p:txBody>
          <a:bodyPr wrap="none" rtlCol="0">
            <a:spAutoFit/>
          </a:bodyPr>
          <a:lstStyle/>
          <a:p>
            <a:r>
              <a:rPr lang="en-US" sz="2400" dirty="0">
                <a:solidFill>
                  <a:srgbClr val="FFFF00"/>
                </a:solidFill>
              </a:rPr>
              <a:t>Where is the TDS?</a:t>
            </a:r>
          </a:p>
        </p:txBody>
      </p:sp>
      <p:sp>
        <p:nvSpPr>
          <p:cNvPr id="12" name="Oval 11"/>
          <p:cNvSpPr>
            <a:spLocks noChangeAspect="1"/>
          </p:cNvSpPr>
          <p:nvPr/>
        </p:nvSpPr>
        <p:spPr>
          <a:xfrm>
            <a:off x="5943600" y="47244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2209800" y="47244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209800" y="22098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5943600" y="2209800"/>
            <a:ext cx="685800" cy="685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91891" y="3962400"/>
            <a:ext cx="955711" cy="369332"/>
          </a:xfrm>
          <a:prstGeom prst="rect">
            <a:avLst/>
          </a:prstGeom>
          <a:noFill/>
        </p:spPr>
        <p:txBody>
          <a:bodyPr wrap="none" rtlCol="0">
            <a:spAutoFit/>
          </a:bodyPr>
          <a:lstStyle/>
          <a:p>
            <a:r>
              <a:rPr lang="en-US" dirty="0">
                <a:solidFill>
                  <a:schemeClr val="bg1"/>
                </a:solidFill>
              </a:rPr>
              <a:t>CC: 0.69</a:t>
            </a:r>
          </a:p>
        </p:txBody>
      </p:sp>
      <p:sp>
        <p:nvSpPr>
          <p:cNvPr id="17" name="TextBox 16"/>
          <p:cNvSpPr txBox="1"/>
          <p:nvPr/>
        </p:nvSpPr>
        <p:spPr>
          <a:xfrm>
            <a:off x="3048000" y="3962400"/>
            <a:ext cx="1334020" cy="369332"/>
          </a:xfrm>
          <a:prstGeom prst="rect">
            <a:avLst/>
          </a:prstGeom>
          <a:solidFill>
            <a:schemeClr val="tx1">
              <a:alpha val="64000"/>
            </a:schemeClr>
          </a:solidFill>
        </p:spPr>
        <p:txBody>
          <a:bodyPr wrap="none" rtlCol="0">
            <a:spAutoFit/>
          </a:bodyPr>
          <a:lstStyle/>
          <a:p>
            <a:r>
              <a:rPr lang="en-US" dirty="0">
                <a:solidFill>
                  <a:schemeClr val="bg1"/>
                </a:solidFill>
              </a:rPr>
              <a:t>ZDR: -1.5 </a:t>
            </a:r>
            <a:r>
              <a:rPr lang="en-US" dirty="0" err="1">
                <a:solidFill>
                  <a:schemeClr val="bg1"/>
                </a:solidFill>
              </a:rPr>
              <a:t>db</a:t>
            </a:r>
            <a:endParaRPr lang="en-US" dirty="0">
              <a:solidFill>
                <a:schemeClr val="bg1"/>
              </a:solidFill>
            </a:endParaRPr>
          </a:p>
        </p:txBody>
      </p:sp>
      <p:sp>
        <p:nvSpPr>
          <p:cNvPr id="19" name="TextBox 18"/>
          <p:cNvSpPr txBox="1"/>
          <p:nvPr/>
        </p:nvSpPr>
        <p:spPr>
          <a:xfrm>
            <a:off x="7010400" y="1371600"/>
            <a:ext cx="1168525" cy="369332"/>
          </a:xfrm>
          <a:prstGeom prst="rect">
            <a:avLst/>
          </a:prstGeom>
          <a:noFill/>
        </p:spPr>
        <p:txBody>
          <a:bodyPr wrap="none" rtlCol="0">
            <a:spAutoFit/>
          </a:bodyPr>
          <a:lstStyle/>
          <a:p>
            <a:r>
              <a:rPr lang="en-US" dirty="0" err="1">
                <a:solidFill>
                  <a:schemeClr val="bg1"/>
                </a:solidFill>
              </a:rPr>
              <a:t>Vr</a:t>
            </a:r>
            <a:r>
              <a:rPr lang="en-US" dirty="0">
                <a:solidFill>
                  <a:schemeClr val="bg1"/>
                </a:solidFill>
              </a:rPr>
              <a:t> – 15 </a:t>
            </a:r>
            <a:r>
              <a:rPr lang="en-US" dirty="0" err="1">
                <a:solidFill>
                  <a:schemeClr val="bg1"/>
                </a:solidFill>
              </a:rPr>
              <a:t>kts</a:t>
            </a:r>
            <a:endParaRPr lang="en-US"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1280160"/>
            <a:ext cx="7457808" cy="5029200"/>
          </a:xfrm>
          <a:prstGeom prst="rect">
            <a:avLst/>
          </a:prstGeom>
        </p:spPr>
      </p:pic>
      <p:cxnSp>
        <p:nvCxnSpPr>
          <p:cNvPr id="18" name="Straight Arrow Connector 17"/>
          <p:cNvCxnSpPr/>
          <p:nvPr/>
        </p:nvCxnSpPr>
        <p:spPr>
          <a:xfrm flipH="1" flipV="1">
            <a:off x="1981200" y="3581400"/>
            <a:ext cx="3048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286000" y="3124200"/>
            <a:ext cx="3048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590800" y="2819400"/>
            <a:ext cx="3048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819400" y="2514600"/>
            <a:ext cx="3048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3048000" y="2209800"/>
            <a:ext cx="3048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276600" y="1905000"/>
            <a:ext cx="3048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2124995982"/>
              </p:ext>
            </p:extLst>
          </p:nvPr>
        </p:nvGraphicFramePr>
        <p:xfrm>
          <a:off x="203685" y="1782778"/>
          <a:ext cx="8686800" cy="2332022"/>
        </p:xfrm>
        <a:graphic>
          <a:graphicData uri="http://schemas.openxmlformats.org/drawingml/2006/table">
            <a:tbl>
              <a:tblPr firstRow="1" bandRow="1">
                <a:tableStyleId>{073A0DAA-6AF3-43AB-8588-CEC1D06C72B9}</a:tableStyleId>
              </a:tblPr>
              <a:tblGrid>
                <a:gridCol w="2481943">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gridCol w="979714">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347898">
                <a:tc>
                  <a:txBody>
                    <a:bodyPr/>
                    <a:lstStyle/>
                    <a:p>
                      <a:pPr algn="ctr"/>
                      <a:r>
                        <a:rPr lang="en-US" sz="1800" b="1" dirty="0">
                          <a:latin typeface="Segoe UI Light" panose="020B0502040204020203" pitchFamily="34" charset="0"/>
                        </a:rPr>
                        <a:t>Source</a:t>
                      </a:r>
                    </a:p>
                  </a:txBody>
                  <a:tcPr/>
                </a:tc>
                <a:tc>
                  <a:txBody>
                    <a:bodyPr/>
                    <a:lstStyle/>
                    <a:p>
                      <a:pPr algn="ctr"/>
                      <a:r>
                        <a:rPr lang="en-US" sz="1800" b="1" dirty="0">
                          <a:latin typeface="Segoe UI Light" panose="020B0502040204020203" pitchFamily="34" charset="0"/>
                        </a:rPr>
                        <a:t>Z</a:t>
                      </a:r>
                      <a:r>
                        <a:rPr lang="en-US" sz="1800" b="1" baseline="-25000" dirty="0">
                          <a:latin typeface="Segoe UI Light" panose="020B0502040204020203" pitchFamily="34" charset="0"/>
                        </a:rPr>
                        <a:t>HH</a:t>
                      </a:r>
                    </a:p>
                  </a:txBody>
                  <a:tcPr/>
                </a:tc>
                <a:tc>
                  <a:txBody>
                    <a:bodyPr/>
                    <a:lstStyle/>
                    <a:p>
                      <a:pPr algn="ctr"/>
                      <a:r>
                        <a:rPr lang="en-US" sz="1800" b="1" dirty="0">
                          <a:latin typeface="Segoe UI Light" panose="020B0502040204020203" pitchFamily="34" charset="0"/>
                        </a:rPr>
                        <a:t>SRM</a:t>
                      </a:r>
                    </a:p>
                  </a:txBody>
                  <a:tcPr/>
                </a:tc>
                <a:tc>
                  <a:txBody>
                    <a:bodyPr/>
                    <a:lstStyle/>
                    <a:p>
                      <a:pPr algn="ctr"/>
                      <a:r>
                        <a:rPr lang="el-GR" sz="1800" b="1" dirty="0">
                          <a:latin typeface="Segoe UI Light" panose="020B0502040204020203" pitchFamily="34" charset="0"/>
                          <a:cs typeface="Times New Roman"/>
                        </a:rPr>
                        <a:t>ρ</a:t>
                      </a:r>
                      <a:r>
                        <a:rPr lang="en-US" sz="1800" b="1" baseline="-25000" dirty="0" err="1">
                          <a:latin typeface="Segoe UI Light" panose="020B0502040204020203" pitchFamily="34" charset="0"/>
                          <a:cs typeface="Times New Roman"/>
                        </a:rPr>
                        <a:t>hv</a:t>
                      </a:r>
                      <a:endParaRPr lang="en-US" sz="1800" b="1" baseline="-25000" dirty="0">
                        <a:latin typeface="Segoe UI Light" panose="020B0502040204020203" pitchFamily="34" charset="0"/>
                      </a:endParaRPr>
                    </a:p>
                  </a:txBody>
                  <a:tcPr/>
                </a:tc>
                <a:tc>
                  <a:txBody>
                    <a:bodyPr/>
                    <a:lstStyle/>
                    <a:p>
                      <a:pPr algn="ctr"/>
                      <a:r>
                        <a:rPr lang="en-US" sz="1800" b="1" dirty="0">
                          <a:latin typeface="Segoe UI Light" panose="020B0502040204020203" pitchFamily="34" charset="0"/>
                        </a:rPr>
                        <a:t>Z</a:t>
                      </a:r>
                      <a:r>
                        <a:rPr lang="en-US" sz="1800" b="1" baseline="-25000" dirty="0">
                          <a:latin typeface="Segoe UI Light" panose="020B0502040204020203" pitchFamily="34" charset="0"/>
                        </a:rPr>
                        <a:t>DR</a:t>
                      </a:r>
                    </a:p>
                  </a:txBody>
                  <a:tcPr/>
                </a:tc>
                <a:extLst>
                  <a:ext uri="{0D108BD9-81ED-4DB2-BD59-A6C34878D82A}">
                    <a16:rowId xmlns:a16="http://schemas.microsoft.com/office/drawing/2014/main" val="10000"/>
                  </a:ext>
                </a:extLst>
              </a:tr>
              <a:tr h="347898">
                <a:tc>
                  <a:txBody>
                    <a:bodyPr/>
                    <a:lstStyle/>
                    <a:p>
                      <a:pPr algn="ctr"/>
                      <a:r>
                        <a:rPr lang="en-US" sz="1600" dirty="0">
                          <a:solidFill>
                            <a:schemeClr val="tx1"/>
                          </a:solidFill>
                          <a:latin typeface="Segoe UI Light" panose="020B0502040204020203" pitchFamily="34" charset="0"/>
                        </a:rPr>
                        <a:t>Ryzhkov et al. (2002)</a:t>
                      </a:r>
                    </a:p>
                  </a:txBody>
                  <a:tcPr anchor="ctr"/>
                </a:tc>
                <a:tc>
                  <a:txBody>
                    <a:bodyPr/>
                    <a:lstStyle/>
                    <a:p>
                      <a:pPr algn="ctr"/>
                      <a:r>
                        <a:rPr lang="en-US" sz="1600" dirty="0">
                          <a:solidFill>
                            <a:schemeClr val="tx1"/>
                          </a:solidFill>
                          <a:latin typeface="Segoe UI Light" panose="020B0502040204020203" pitchFamily="34" charset="0"/>
                        </a:rPr>
                        <a:t>&gt; 45 dBZ &amp;</a:t>
                      </a:r>
                      <a:r>
                        <a:rPr lang="en-US" sz="1600" baseline="0" dirty="0">
                          <a:solidFill>
                            <a:schemeClr val="tx1"/>
                          </a:solidFill>
                          <a:latin typeface="Segoe UI Light" panose="020B0502040204020203" pitchFamily="34" charset="0"/>
                        </a:rPr>
                        <a:t> </a:t>
                      </a:r>
                      <a:r>
                        <a:rPr lang="en-US" sz="1600" dirty="0">
                          <a:solidFill>
                            <a:schemeClr val="tx1"/>
                          </a:solidFill>
                          <a:latin typeface="Segoe UI Light" panose="020B0502040204020203" pitchFamily="34" charset="0"/>
                        </a:rPr>
                        <a:t>Hook Echo</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Couplet</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&lt; 0.80</a:t>
                      </a:r>
                    </a:p>
                  </a:txBody>
                  <a:tcPr anchor="ctr">
                    <a:solidFill>
                      <a:srgbClr val="4DD350"/>
                    </a:solidFill>
                  </a:tcPr>
                </a:tc>
                <a:tc>
                  <a:txBody>
                    <a:bodyPr/>
                    <a:lstStyle/>
                    <a:p>
                      <a:pPr algn="ctr"/>
                      <a:r>
                        <a:rPr lang="en-US" sz="1600" baseline="0" dirty="0">
                          <a:solidFill>
                            <a:schemeClr val="tx1"/>
                          </a:solidFill>
                          <a:latin typeface="Segoe UI Light" panose="020B0502040204020203" pitchFamily="34" charset="0"/>
                        </a:rPr>
                        <a:t>&lt;</a:t>
                      </a:r>
                      <a:r>
                        <a:rPr lang="en-US" sz="1600" dirty="0">
                          <a:solidFill>
                            <a:schemeClr val="tx1"/>
                          </a:solidFill>
                          <a:latin typeface="Segoe UI Light" panose="020B0502040204020203" pitchFamily="34" charset="0"/>
                        </a:rPr>
                        <a:t> 0.5 dB</a:t>
                      </a:r>
                    </a:p>
                  </a:txBody>
                  <a:tcPr anchor="ctr">
                    <a:solidFill>
                      <a:srgbClr val="4DD350"/>
                    </a:solidFill>
                  </a:tcPr>
                </a:tc>
                <a:extLst>
                  <a:ext uri="{0D108BD9-81ED-4DB2-BD59-A6C34878D82A}">
                    <a16:rowId xmlns:a16="http://schemas.microsoft.com/office/drawing/2014/main" val="10001"/>
                  </a:ext>
                </a:extLst>
              </a:tr>
              <a:tr h="615512">
                <a:tc>
                  <a:txBody>
                    <a:bodyPr/>
                    <a:lstStyle/>
                    <a:p>
                      <a:pPr algn="ctr"/>
                      <a:r>
                        <a:rPr lang="en-US" sz="1600" dirty="0">
                          <a:solidFill>
                            <a:schemeClr val="tx1"/>
                          </a:solidFill>
                          <a:latin typeface="Segoe UI Light" panose="020B0502040204020203" pitchFamily="34" charset="0"/>
                        </a:rPr>
                        <a:t>Schultz</a:t>
                      </a:r>
                      <a:r>
                        <a:rPr lang="en-US" sz="1600" baseline="0" dirty="0">
                          <a:solidFill>
                            <a:schemeClr val="tx1"/>
                          </a:solidFill>
                          <a:latin typeface="Segoe UI Light" panose="020B0502040204020203" pitchFamily="34" charset="0"/>
                        </a:rPr>
                        <a:t> et al. (2012)</a:t>
                      </a:r>
                      <a:endParaRPr lang="en-US" sz="1600" dirty="0">
                        <a:solidFill>
                          <a:schemeClr val="tx1"/>
                        </a:solidFill>
                        <a:latin typeface="Segoe UI Light" panose="020B0502040204020203" pitchFamily="34" charset="0"/>
                      </a:endParaRPr>
                    </a:p>
                  </a:txBody>
                  <a:tcPr anchor="ctr"/>
                </a:tc>
                <a:tc>
                  <a:txBody>
                    <a:bodyPr/>
                    <a:lstStyle/>
                    <a:p>
                      <a:pPr algn="ctr"/>
                      <a:r>
                        <a:rPr lang="en-US" sz="1600" dirty="0">
                          <a:solidFill>
                            <a:schemeClr val="tx1"/>
                          </a:solidFill>
                          <a:latin typeface="Segoe UI Light" panose="020B0502040204020203" pitchFamily="34" charset="0"/>
                        </a:rPr>
                        <a:t>&gt; 30 dBZ</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Couplet</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 0.70</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Local Minimum</a:t>
                      </a:r>
                      <a:r>
                        <a:rPr lang="en-US" sz="1600" baseline="0" dirty="0">
                          <a:solidFill>
                            <a:schemeClr val="tx1"/>
                          </a:solidFill>
                          <a:latin typeface="Segoe UI Light" panose="020B0502040204020203" pitchFamily="34" charset="0"/>
                        </a:rPr>
                        <a:t> when ɸ</a:t>
                      </a:r>
                      <a:r>
                        <a:rPr lang="en-US" sz="1600" baseline="-25000" dirty="0">
                          <a:solidFill>
                            <a:schemeClr val="tx1"/>
                          </a:solidFill>
                          <a:latin typeface="Segoe UI Light" panose="020B0502040204020203" pitchFamily="34" charset="0"/>
                        </a:rPr>
                        <a:t>dp</a:t>
                      </a:r>
                      <a:r>
                        <a:rPr lang="en-US" sz="1600" baseline="0" dirty="0">
                          <a:solidFill>
                            <a:schemeClr val="tx1"/>
                          </a:solidFill>
                          <a:latin typeface="Segoe UI Light" panose="020B0502040204020203" pitchFamily="34" charset="0"/>
                        </a:rPr>
                        <a:t> &lt; 15°</a:t>
                      </a:r>
                      <a:endParaRPr lang="en-US" sz="1600" dirty="0">
                        <a:solidFill>
                          <a:schemeClr val="tx1"/>
                        </a:solidFill>
                        <a:latin typeface="Segoe UI Light" panose="020B0502040204020203" pitchFamily="34" charset="0"/>
                      </a:endParaRPr>
                    </a:p>
                  </a:txBody>
                  <a:tcPr anchor="ctr">
                    <a:solidFill>
                      <a:schemeClr val="accent4">
                        <a:lumMod val="40000"/>
                        <a:lumOff val="60000"/>
                      </a:schemeClr>
                    </a:solidFill>
                  </a:tcPr>
                </a:tc>
                <a:extLst>
                  <a:ext uri="{0D108BD9-81ED-4DB2-BD59-A6C34878D82A}">
                    <a16:rowId xmlns:a16="http://schemas.microsoft.com/office/drawing/2014/main" val="10002"/>
                  </a:ext>
                </a:extLst>
              </a:tr>
              <a:tr h="654101">
                <a:tc>
                  <a:txBody>
                    <a:bodyPr/>
                    <a:lstStyle/>
                    <a:p>
                      <a:pPr algn="ctr"/>
                      <a:r>
                        <a:rPr lang="en-US" sz="1600" dirty="0">
                          <a:solidFill>
                            <a:schemeClr val="tx1"/>
                          </a:solidFill>
                          <a:latin typeface="Segoe UI Light" panose="020B0502040204020203" pitchFamily="34" charset="0"/>
                        </a:rPr>
                        <a:t>NWS Warning Decision Training</a:t>
                      </a:r>
                      <a:r>
                        <a:rPr lang="en-US" sz="1600" baseline="0" dirty="0">
                          <a:solidFill>
                            <a:schemeClr val="tx1"/>
                          </a:solidFill>
                          <a:latin typeface="Segoe UI Light" panose="020B0502040204020203" pitchFamily="34" charset="0"/>
                        </a:rPr>
                        <a:t> Division (2013)</a:t>
                      </a:r>
                      <a:endParaRPr lang="en-US" sz="1600" dirty="0">
                        <a:solidFill>
                          <a:schemeClr val="tx1"/>
                        </a:solidFill>
                        <a:latin typeface="Segoe UI Light" panose="020B0502040204020203" pitchFamily="34" charset="0"/>
                      </a:endParaRPr>
                    </a:p>
                  </a:txBody>
                  <a:tcPr anchor="ctr"/>
                </a:tc>
                <a:tc>
                  <a:txBody>
                    <a:bodyPr/>
                    <a:lstStyle/>
                    <a:p>
                      <a:pPr algn="ctr"/>
                      <a:r>
                        <a:rPr lang="en-US" sz="1600" dirty="0">
                          <a:solidFill>
                            <a:schemeClr val="tx1"/>
                          </a:solidFill>
                          <a:latin typeface="Segoe UI Light" panose="020B0502040204020203" pitchFamily="34" charset="0"/>
                        </a:rPr>
                        <a:t>&gt; 20 dBZ</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Couplet</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 0.95</a:t>
                      </a:r>
                      <a:br>
                        <a:rPr lang="en-US" sz="1600" dirty="0">
                          <a:solidFill>
                            <a:schemeClr val="tx1"/>
                          </a:solidFill>
                          <a:latin typeface="Segoe UI Light" panose="020B0502040204020203" pitchFamily="34" charset="0"/>
                        </a:rPr>
                      </a:br>
                      <a:r>
                        <a:rPr lang="en-US" sz="1600" dirty="0">
                          <a:solidFill>
                            <a:schemeClr val="tx1"/>
                          </a:solidFill>
                          <a:latin typeface="Segoe UI Light" panose="020B0502040204020203" pitchFamily="34" charset="0"/>
                        </a:rPr>
                        <a:t>(0.80)</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Local Minimum</a:t>
                      </a:r>
                      <a:br>
                        <a:rPr lang="en-US" sz="1600" dirty="0">
                          <a:solidFill>
                            <a:schemeClr val="tx1"/>
                          </a:solidFill>
                          <a:latin typeface="Segoe UI Light" panose="020B0502040204020203" pitchFamily="34" charset="0"/>
                        </a:rPr>
                      </a:br>
                      <a:r>
                        <a:rPr lang="en-US" sz="1600" dirty="0">
                          <a:solidFill>
                            <a:schemeClr val="tx1"/>
                          </a:solidFill>
                          <a:latin typeface="Segoe UI Light" panose="020B0502040204020203" pitchFamily="34" charset="0"/>
                        </a:rPr>
                        <a:t>(Near 0 dB)</a:t>
                      </a:r>
                    </a:p>
                  </a:txBody>
                  <a:tcPr anchor="ctr">
                    <a:solidFill>
                      <a:schemeClr val="accent4">
                        <a:lumMod val="40000"/>
                        <a:lumOff val="60000"/>
                      </a:schemeClr>
                    </a:solidFill>
                  </a:tcPr>
                </a:tc>
                <a:extLst>
                  <a:ext uri="{0D108BD9-81ED-4DB2-BD59-A6C34878D82A}">
                    <a16:rowId xmlns:a16="http://schemas.microsoft.com/office/drawing/2014/main" val="10003"/>
                  </a:ext>
                </a:extLst>
              </a:tr>
              <a:tr h="348751">
                <a:tc>
                  <a:txBody>
                    <a:bodyPr/>
                    <a:lstStyle/>
                    <a:p>
                      <a:pPr algn="ctr"/>
                      <a:r>
                        <a:rPr lang="en-US" sz="1600" dirty="0">
                          <a:solidFill>
                            <a:schemeClr val="tx1"/>
                          </a:solidFill>
                          <a:latin typeface="Segoe UI Light" panose="020B0502040204020203" pitchFamily="34" charset="0"/>
                        </a:rPr>
                        <a:t>Van Den Broeke (2014)</a:t>
                      </a:r>
                    </a:p>
                  </a:txBody>
                  <a:tcPr anchor="ctr"/>
                </a:tc>
                <a:tc>
                  <a:txBody>
                    <a:bodyPr/>
                    <a:lstStyle/>
                    <a:p>
                      <a:pPr algn="ctr"/>
                      <a:r>
                        <a:rPr lang="en-US" sz="1600" dirty="0">
                          <a:solidFill>
                            <a:schemeClr val="tx1"/>
                          </a:solidFill>
                          <a:latin typeface="Segoe UI Light" panose="020B0502040204020203" pitchFamily="34" charset="0"/>
                        </a:rPr>
                        <a:t>&gt; 20 dBZ</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Couplet</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 0.80*</a:t>
                      </a:r>
                    </a:p>
                  </a:txBody>
                  <a:tcPr anchor="ctr">
                    <a:solidFill>
                      <a:srgbClr val="4DD350"/>
                    </a:solidFill>
                  </a:tcPr>
                </a:tc>
                <a:tc>
                  <a:txBody>
                    <a:bodyPr/>
                    <a:lstStyle/>
                    <a:p>
                      <a:pPr algn="ctr"/>
                      <a:r>
                        <a:rPr lang="en-US" sz="1600" dirty="0">
                          <a:solidFill>
                            <a:schemeClr val="tx1"/>
                          </a:solidFill>
                          <a:latin typeface="Segoe UI Light" panose="020B0502040204020203" pitchFamily="34" charset="0"/>
                        </a:rPr>
                        <a:t>≤ </a:t>
                      </a:r>
                      <a:r>
                        <a:rPr lang="en-US" sz="1600" baseline="0" dirty="0">
                          <a:solidFill>
                            <a:schemeClr val="tx1"/>
                          </a:solidFill>
                          <a:latin typeface="Segoe UI Light" panose="020B0502040204020203" pitchFamily="34" charset="0"/>
                        </a:rPr>
                        <a:t> 0.5 dB</a:t>
                      </a:r>
                      <a:endParaRPr lang="en-US" sz="1600" dirty="0">
                        <a:solidFill>
                          <a:schemeClr val="tx1"/>
                        </a:solidFill>
                        <a:latin typeface="Segoe UI Light" panose="020B0502040204020203" pitchFamily="34" charset="0"/>
                      </a:endParaRPr>
                    </a:p>
                  </a:txBody>
                  <a:tcPr anchor="ctr">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
        <p:nvSpPr>
          <p:cNvPr id="24" name="Content Placeholder 2"/>
          <p:cNvSpPr txBox="1">
            <a:spLocks/>
          </p:cNvSpPr>
          <p:nvPr/>
        </p:nvSpPr>
        <p:spPr>
          <a:xfrm>
            <a:off x="2332161" y="4279488"/>
            <a:ext cx="4324276" cy="2045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4488" indent="-227013">
              <a:tabLst>
                <a:tab pos="569913" algn="l"/>
              </a:tabLst>
            </a:pPr>
            <a:r>
              <a:rPr lang="en-US" sz="2000" b="1"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Open Sans Semibold" panose="020B0706030804020204" pitchFamily="34" charset="0"/>
              </a:rPr>
              <a:t>All use product-based thresholds</a:t>
            </a:r>
          </a:p>
          <a:p>
            <a:pPr marL="344488" indent="-227013">
              <a:tabLst>
                <a:tab pos="569913" algn="l"/>
              </a:tabLst>
            </a:pPr>
            <a:r>
              <a:rPr lang="en-US" sz="2000"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Open Sans Semibold" panose="020B0706030804020204" pitchFamily="34" charset="0"/>
              </a:rPr>
              <a:t>All require the presence of a radar-resolved couplet</a:t>
            </a:r>
          </a:p>
          <a:p>
            <a:pPr marL="344488" indent="-227013">
              <a:tabLst>
                <a:tab pos="569913" algn="l"/>
              </a:tabLst>
            </a:pPr>
            <a:r>
              <a:rPr lang="en-US" sz="2000"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Open Sans Semibold" panose="020B0706030804020204" pitchFamily="34" charset="0"/>
              </a:rPr>
              <a:t>Upper-bound criteria for </a:t>
            </a:r>
            <a:r>
              <a:rPr lang="el-GR" sz="2000"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Times New Roman"/>
              </a:rPr>
              <a:t>ρ</a:t>
            </a:r>
            <a:r>
              <a:rPr lang="en-US" sz="2000" baseline="-25000" dirty="0" err="1">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Times New Roman"/>
              </a:rPr>
              <a:t>hv</a:t>
            </a:r>
            <a:r>
              <a:rPr lang="en-US" sz="2000"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Times New Roman"/>
              </a:rPr>
              <a:t> varies; recognition growing that outliers exist</a:t>
            </a:r>
            <a:endParaRPr lang="en-US" sz="2000"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Open Sans Semibold" panose="020B0706030804020204" pitchFamily="34" charset="0"/>
            </a:endParaRPr>
          </a:p>
        </p:txBody>
      </p:sp>
      <p:sp>
        <p:nvSpPr>
          <p:cNvPr id="25" name="Rectangle 24"/>
          <p:cNvSpPr/>
          <p:nvPr/>
        </p:nvSpPr>
        <p:spPr>
          <a:xfrm>
            <a:off x="7086600" y="4367976"/>
            <a:ext cx="1676400" cy="495300"/>
          </a:xfrm>
          <a:prstGeom prst="rect">
            <a:avLst/>
          </a:prstGeom>
          <a:solidFill>
            <a:srgbClr val="33CC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Segoe UI Light" panose="020B0502040204020203" pitchFamily="34" charset="0"/>
                <a:cs typeface="Arial" panose="020B0604020202020204" pitchFamily="34" charset="0"/>
              </a:rPr>
              <a:t>Required</a:t>
            </a:r>
          </a:p>
        </p:txBody>
      </p:sp>
      <p:sp>
        <p:nvSpPr>
          <p:cNvPr id="26" name="Rectangle 25"/>
          <p:cNvSpPr/>
          <p:nvPr/>
        </p:nvSpPr>
        <p:spPr>
          <a:xfrm>
            <a:off x="7086600" y="4901376"/>
            <a:ext cx="1676400" cy="495300"/>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Segoe UI Light" panose="020B0502040204020203" pitchFamily="34" charset="0"/>
                <a:cs typeface="Arial" panose="020B0604020202020204" pitchFamily="34" charset="0"/>
              </a:rPr>
              <a:t>Optional</a:t>
            </a:r>
          </a:p>
        </p:txBody>
      </p:sp>
      <p:sp>
        <p:nvSpPr>
          <p:cNvPr id="27" name="TextBox 26"/>
          <p:cNvSpPr txBox="1"/>
          <p:nvPr/>
        </p:nvSpPr>
        <p:spPr>
          <a:xfrm>
            <a:off x="6907160" y="5493768"/>
            <a:ext cx="1954061" cy="338554"/>
          </a:xfrm>
          <a:prstGeom prst="rect">
            <a:avLst/>
          </a:prstGeom>
          <a:noFill/>
        </p:spPr>
        <p:txBody>
          <a:bodyPr wrap="none" rtlCol="0">
            <a:spAutoFit/>
          </a:bodyPr>
          <a:lstStyle/>
          <a:p>
            <a:r>
              <a:rPr lang="en-US" sz="1600" dirty="0">
                <a:solidFill>
                  <a:schemeClr val="bg1"/>
                </a:solidFill>
                <a:latin typeface="Segoe UI Light" panose="020B0502040204020203" pitchFamily="34" charset="0"/>
              </a:rPr>
              <a:t>( ): Two set of criteria</a:t>
            </a:r>
          </a:p>
        </p:txBody>
      </p:sp>
      <p:cxnSp>
        <p:nvCxnSpPr>
          <p:cNvPr id="28" name="Straight Connector 27"/>
          <p:cNvCxnSpPr/>
          <p:nvPr/>
        </p:nvCxnSpPr>
        <p:spPr>
          <a:xfrm>
            <a:off x="6695768" y="4267200"/>
            <a:ext cx="0" cy="2133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923841" y="5798568"/>
            <a:ext cx="2117963" cy="584775"/>
          </a:xfrm>
          <a:prstGeom prst="rect">
            <a:avLst/>
          </a:prstGeom>
          <a:noFill/>
        </p:spPr>
        <p:txBody>
          <a:bodyPr wrap="square" rtlCol="0">
            <a:spAutoFit/>
          </a:bodyPr>
          <a:lstStyle/>
          <a:p>
            <a:r>
              <a:rPr lang="en-US" sz="1600" dirty="0">
                <a:solidFill>
                  <a:schemeClr val="bg1"/>
                </a:solidFill>
                <a:latin typeface="Segoe UI Light" panose="020B0502040204020203" pitchFamily="34" charset="0"/>
              </a:rPr>
              <a:t> *: Occasional   </a:t>
            </a:r>
            <a:br>
              <a:rPr lang="en-US" sz="1600" dirty="0">
                <a:solidFill>
                  <a:schemeClr val="bg1"/>
                </a:solidFill>
                <a:latin typeface="Segoe UI Light" panose="020B0502040204020203" pitchFamily="34" charset="0"/>
              </a:rPr>
            </a:br>
            <a:r>
              <a:rPr lang="en-US" sz="1600" dirty="0">
                <a:solidFill>
                  <a:schemeClr val="bg1"/>
                </a:solidFill>
                <a:latin typeface="Segoe UI Light" panose="020B0502040204020203" pitchFamily="34" charset="0"/>
              </a:rPr>
              <a:t>     deviations made</a:t>
            </a:r>
          </a:p>
        </p:txBody>
      </p:sp>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32" y="4326211"/>
            <a:ext cx="2074100" cy="18020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Lst>
        </p:spPr>
      </p:pic>
      <p:sp>
        <p:nvSpPr>
          <p:cNvPr id="31" name="Content Placeholder 2"/>
          <p:cNvSpPr txBox="1">
            <a:spLocks/>
          </p:cNvSpPr>
          <p:nvPr/>
        </p:nvSpPr>
        <p:spPr>
          <a:xfrm>
            <a:off x="177489" y="1143000"/>
            <a:ext cx="8730537" cy="602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effectLst>
                  <a:outerShdw blurRad="38100" dist="38100" dir="2700000" algn="tl">
                    <a:srgbClr val="000000">
                      <a:alpha val="43137"/>
                    </a:srgbClr>
                  </a:outerShdw>
                </a:effectLst>
                <a:latin typeface="Segoe UI Light" panose="020B0502040204020203" pitchFamily="34" charset="0"/>
                <a:ea typeface="Open Sans Semibold" panose="020B0706030804020204" pitchFamily="34" charset="0"/>
                <a:cs typeface="Open Sans Semibold" panose="020B0706030804020204" pitchFamily="34" charset="0"/>
              </a:rPr>
              <a:t>Criteria in Flux!</a:t>
            </a:r>
            <a:endParaRPr lang="en-US"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1143000" y="873478"/>
            <a:ext cx="2795918" cy="261610"/>
          </a:xfrm>
          <a:prstGeom prst="rect">
            <a:avLst/>
          </a:prstGeom>
          <a:noFill/>
        </p:spPr>
        <p:txBody>
          <a:bodyPr wrap="square" rtlCol="0" anchor="ctr">
            <a:spAutoFit/>
          </a:bodyPr>
          <a:lstStyle/>
          <a:p>
            <a:r>
              <a:rPr lang="en-US" sz="1050" spc="300" dirty="0">
                <a:solidFill>
                  <a:schemeClr val="bg1"/>
                </a:solidFill>
                <a:latin typeface="Segoe UI Light" panose="020B0502040204020203" pitchFamily="34" charset="0"/>
                <a:cs typeface="Segoe UI Light" panose="020B0502040204020203" pitchFamily="34" charset="0"/>
              </a:rPr>
              <a:t>Background</a:t>
            </a:r>
          </a:p>
        </p:txBody>
      </p:sp>
      <p:sp>
        <p:nvSpPr>
          <p:cNvPr id="15" name="Title 1"/>
          <p:cNvSpPr txBox="1">
            <a:spLocks/>
          </p:cNvSpPr>
          <p:nvPr/>
        </p:nvSpPr>
        <p:spPr>
          <a:xfrm>
            <a:off x="990600" y="228600"/>
            <a:ext cx="7010400" cy="77568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Cross Section of</a:t>
            </a:r>
            <a:r>
              <a:rPr lang="en-US" sz="2000" dirty="0">
                <a:solidFill>
                  <a:srgbClr val="FFFF00"/>
                </a:solidFill>
                <a:latin typeface="Perpetua" panose="02020502060401020303" pitchFamily="18" charset="0"/>
              </a:rPr>
              <a:t>  </a:t>
            </a:r>
            <a:r>
              <a:rPr lang="en-US" dirty="0">
                <a:solidFill>
                  <a:srgbClr val="FFFF00"/>
                </a:solidFill>
                <a:latin typeface="Perpetua" panose="02020502060401020303" pitchFamily="18" charset="0"/>
              </a:rPr>
              <a:t>TDS Studies</a:t>
            </a:r>
          </a:p>
        </p:txBody>
      </p:sp>
    </p:spTree>
    <p:extLst>
      <p:ext uri="{BB962C8B-B14F-4D97-AF65-F5344CB8AC3E}">
        <p14:creationId xmlns:p14="http://schemas.microsoft.com/office/powerpoint/2010/main" val="119789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751873" y="1371600"/>
            <a:ext cx="3352799" cy="4648200"/>
          </a:xfrm>
          <a:prstGeom prst="round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Kevin.Skow\Downloads\Figure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841" y="1347018"/>
            <a:ext cx="5414260" cy="47784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751873" y="1735392"/>
            <a:ext cx="3352799" cy="4031873"/>
          </a:xfrm>
          <a:prstGeom prst="rect">
            <a:avLst/>
          </a:prstGeom>
        </p:spPr>
        <p:txBody>
          <a:bodyPr wrap="square">
            <a:spAutoFit/>
          </a:bodyPr>
          <a:lstStyle/>
          <a:p>
            <a:pPr algn="ctr"/>
            <a:r>
              <a:rPr lang="en-US" sz="2000" dirty="0">
                <a:solidFill>
                  <a:schemeClr val="bg1"/>
                </a:solidFill>
                <a:latin typeface="Segoe UI Light" panose="020B0502040204020203" pitchFamily="34" charset="0"/>
              </a:rPr>
              <a:t>12 point-source </a:t>
            </a:r>
            <a:r>
              <a:rPr lang="en-US" sz="2000" dirty="0">
                <a:solidFill>
                  <a:schemeClr val="bg1"/>
                </a:solidFill>
                <a:latin typeface="Segoe UI Light" panose="020B0502040204020203" pitchFamily="34" charset="0"/>
                <a:cs typeface="Times New Roman"/>
              </a:rPr>
              <a:t>CC </a:t>
            </a:r>
            <a:r>
              <a:rPr lang="en-US" sz="2000" dirty="0">
                <a:solidFill>
                  <a:schemeClr val="bg1"/>
                </a:solidFill>
                <a:latin typeface="Segoe UI Light" panose="020B0502040204020203" pitchFamily="34" charset="0"/>
              </a:rPr>
              <a:t>minima</a:t>
            </a:r>
          </a:p>
          <a:p>
            <a:pPr algn="ctr"/>
            <a:r>
              <a:rPr lang="en-US" sz="2400" dirty="0">
                <a:solidFill>
                  <a:schemeClr val="bg1"/>
                </a:solidFill>
                <a:latin typeface="Segoe UI Light" panose="020B0502040204020203" pitchFamily="34" charset="0"/>
              </a:rPr>
              <a:t> </a:t>
            </a:r>
            <a:r>
              <a:rPr lang="en-US" sz="2000" dirty="0">
                <a:solidFill>
                  <a:schemeClr val="bg1"/>
                </a:solidFill>
                <a:latin typeface="Segoe UI Light" panose="020B0502040204020203" pitchFamily="34" charset="0"/>
              </a:rPr>
              <a:t>11 matched to tracks* </a:t>
            </a:r>
            <a:br>
              <a:rPr lang="en-US" sz="2400" dirty="0">
                <a:solidFill>
                  <a:schemeClr val="bg1"/>
                </a:solidFill>
                <a:latin typeface="Segoe UI Light" panose="020B0502040204020203" pitchFamily="34" charset="0"/>
              </a:rPr>
            </a:br>
            <a:endParaRPr lang="en-US" sz="2400" dirty="0">
              <a:solidFill>
                <a:schemeClr val="bg1"/>
              </a:solidFill>
              <a:latin typeface="Segoe UI Light" panose="020B0502040204020203" pitchFamily="34" charset="0"/>
            </a:endParaRPr>
          </a:p>
          <a:p>
            <a:pPr algn="ctr"/>
            <a:r>
              <a:rPr lang="en-US" sz="2000" dirty="0">
                <a:solidFill>
                  <a:srgbClr val="FFFF00"/>
                </a:solidFill>
                <a:latin typeface="Segoe UI Light" panose="020B0502040204020203" pitchFamily="34" charset="0"/>
              </a:rPr>
              <a:t>Five minima did </a:t>
            </a:r>
            <a:r>
              <a:rPr lang="en-US" sz="2000" b="1" u="sng" dirty="0">
                <a:solidFill>
                  <a:srgbClr val="FFFF00"/>
                </a:solidFill>
                <a:latin typeface="Segoe UI Light" panose="020B0502040204020203" pitchFamily="34" charset="0"/>
              </a:rPr>
              <a:t>NOT</a:t>
            </a:r>
            <a:r>
              <a:rPr lang="en-US" sz="2000" dirty="0">
                <a:solidFill>
                  <a:srgbClr val="FFFF00"/>
                </a:solidFill>
                <a:latin typeface="Segoe UI Light" panose="020B0502040204020203" pitchFamily="34" charset="0"/>
              </a:rPr>
              <a:t> have a radar-resolvable couplet. </a:t>
            </a:r>
            <a:r>
              <a:rPr lang="en-US" sz="2000" b="1" i="1" dirty="0">
                <a:solidFill>
                  <a:schemeClr val="accent4">
                    <a:lumMod val="40000"/>
                    <a:lumOff val="60000"/>
                  </a:schemeClr>
                </a:solidFill>
                <a:latin typeface="Segoe UI Light" panose="020B0502040204020203" pitchFamily="34" charset="0"/>
              </a:rPr>
              <a:t>Would not meet </a:t>
            </a:r>
            <a:br>
              <a:rPr lang="en-US" sz="2000" b="1" i="1" dirty="0">
                <a:solidFill>
                  <a:schemeClr val="accent4">
                    <a:lumMod val="40000"/>
                    <a:lumOff val="60000"/>
                  </a:schemeClr>
                </a:solidFill>
                <a:latin typeface="Segoe UI Light" panose="020B0502040204020203" pitchFamily="34" charset="0"/>
              </a:rPr>
            </a:br>
            <a:r>
              <a:rPr lang="en-US" sz="2000" b="1" i="1" dirty="0">
                <a:solidFill>
                  <a:schemeClr val="accent4">
                    <a:lumMod val="40000"/>
                    <a:lumOff val="60000"/>
                  </a:schemeClr>
                </a:solidFill>
                <a:latin typeface="Segoe UI Light" panose="020B0502040204020203" pitchFamily="34" charset="0"/>
              </a:rPr>
              <a:t>product-based criteria.</a:t>
            </a:r>
          </a:p>
          <a:p>
            <a:endParaRPr lang="en-US" sz="2400" dirty="0">
              <a:solidFill>
                <a:srgbClr val="FFFF00"/>
              </a:solidFill>
              <a:latin typeface="Segoe UI Light" panose="020B0502040204020203" pitchFamily="34" charset="0"/>
            </a:endParaRPr>
          </a:p>
          <a:p>
            <a:pPr algn="ctr"/>
            <a:r>
              <a:rPr lang="en-US" sz="2000" dirty="0">
                <a:solidFill>
                  <a:schemeClr val="bg1"/>
                </a:solidFill>
                <a:latin typeface="Segoe UI Light" panose="020B0502040204020203" pitchFamily="34" charset="0"/>
              </a:rPr>
              <a:t>Remaining 7 couplets oftentimes weak and difficult to differentiate from the convergence zone</a:t>
            </a:r>
          </a:p>
        </p:txBody>
      </p:sp>
      <p:sp>
        <p:nvSpPr>
          <p:cNvPr id="7" name="Title 1"/>
          <p:cNvSpPr txBox="1">
            <a:spLocks/>
          </p:cNvSpPr>
          <p:nvPr/>
        </p:nvSpPr>
        <p:spPr>
          <a:xfrm>
            <a:off x="457200" y="350838"/>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latin typeface="Perpetua" panose="02020502060401020303" pitchFamily="18" charset="0"/>
              </a:rPr>
              <a:t>August 31, 2014 TDS Statistics</a:t>
            </a:r>
          </a:p>
        </p:txBody>
      </p:sp>
    </p:spTree>
    <p:extLst>
      <p:ext uri="{BB962C8B-B14F-4D97-AF65-F5344CB8AC3E}">
        <p14:creationId xmlns:p14="http://schemas.microsoft.com/office/powerpoint/2010/main" val="147411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cxnSp>
        <p:nvCxnSpPr>
          <p:cNvPr id="41" name="Straight Arrow Connector 40"/>
          <p:cNvCxnSpPr/>
          <p:nvPr/>
        </p:nvCxnSpPr>
        <p:spPr>
          <a:xfrm flipH="1" flipV="1">
            <a:off x="7696200" y="838200"/>
            <a:ext cx="228600" cy="12192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495800" y="3581400"/>
            <a:ext cx="838200" cy="4572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57200" y="6629400"/>
            <a:ext cx="2438400" cy="762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676400" y="5486400"/>
            <a:ext cx="1447800" cy="2286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0"/>
            <a:ext cx="5638800" cy="1143000"/>
          </a:xfrm>
        </p:spPr>
        <p:txBody>
          <a:bodyPr>
            <a:normAutofit/>
          </a:bodyPr>
          <a:lstStyle/>
          <a:p>
            <a:r>
              <a:rPr lang="en-US" sz="3600" dirty="0">
                <a:solidFill>
                  <a:srgbClr val="FFFF00"/>
                </a:solidFill>
                <a:latin typeface="Perpetua" panose="02020502060401020303" pitchFamily="18" charset="0"/>
              </a:rPr>
              <a:t>Oct 6, 2016 Near Muscatine, IA</a:t>
            </a:r>
          </a:p>
        </p:txBody>
      </p:sp>
      <p:pic>
        <p:nvPicPr>
          <p:cNvPr id="20" name="Picture 1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733800" y="5791200"/>
            <a:ext cx="1097280" cy="109728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520" y="5791200"/>
            <a:ext cx="1097280" cy="1097280"/>
          </a:xfrm>
          <a:prstGeom prst="rect">
            <a:avLst/>
          </a:prstGeom>
        </p:spPr>
      </p:pic>
      <p:pic>
        <p:nvPicPr>
          <p:cNvPr id="25" name="Picture 2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14800" y="4724400"/>
            <a:ext cx="1097280" cy="109728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4724400"/>
            <a:ext cx="1097280" cy="109728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3581400"/>
            <a:ext cx="1097280" cy="109728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1120" y="3581400"/>
            <a:ext cx="1097280" cy="1097280"/>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6720" y="1950720"/>
            <a:ext cx="1097280" cy="1097280"/>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4200" y="1950720"/>
            <a:ext cx="1097280" cy="1097280"/>
          </a:xfrm>
          <a:prstGeom prst="rect">
            <a:avLst/>
          </a:prstGeom>
        </p:spPr>
      </p:pic>
      <p:sp>
        <p:nvSpPr>
          <p:cNvPr id="46" name="Freeform 45"/>
          <p:cNvSpPr/>
          <p:nvPr/>
        </p:nvSpPr>
        <p:spPr>
          <a:xfrm>
            <a:off x="266700" y="-57150"/>
            <a:ext cx="8924925" cy="6886575"/>
          </a:xfrm>
          <a:custGeom>
            <a:avLst/>
            <a:gdLst>
              <a:gd name="connsiteX0" fmla="*/ 76200 w 8924925"/>
              <a:gd name="connsiteY0" fmla="*/ 6886575 h 6886575"/>
              <a:gd name="connsiteX1" fmla="*/ 5086350 w 8924925"/>
              <a:gd name="connsiteY1" fmla="*/ 2924175 h 6886575"/>
              <a:gd name="connsiteX2" fmla="*/ 5648325 w 8924925"/>
              <a:gd name="connsiteY2" fmla="*/ 2809875 h 6886575"/>
              <a:gd name="connsiteX3" fmla="*/ 6334125 w 8924925"/>
              <a:gd name="connsiteY3" fmla="*/ 2362200 h 6886575"/>
              <a:gd name="connsiteX4" fmla="*/ 7905750 w 8924925"/>
              <a:gd name="connsiteY4" fmla="*/ 1485900 h 6886575"/>
              <a:gd name="connsiteX5" fmla="*/ 8924925 w 8924925"/>
              <a:gd name="connsiteY5" fmla="*/ 390525 h 6886575"/>
              <a:gd name="connsiteX6" fmla="*/ 8915400 w 8924925"/>
              <a:gd name="connsiteY6" fmla="*/ 19050 h 6886575"/>
              <a:gd name="connsiteX7" fmla="*/ 6543675 w 8924925"/>
              <a:gd name="connsiteY7" fmla="*/ 0 h 6886575"/>
              <a:gd name="connsiteX8" fmla="*/ 6276975 w 8924925"/>
              <a:gd name="connsiteY8" fmla="*/ 923925 h 6886575"/>
              <a:gd name="connsiteX9" fmla="*/ 5676900 w 8924925"/>
              <a:gd name="connsiteY9" fmla="*/ 1676400 h 6886575"/>
              <a:gd name="connsiteX10" fmla="*/ 5162550 w 8924925"/>
              <a:gd name="connsiteY10" fmla="*/ 2571750 h 6886575"/>
              <a:gd name="connsiteX11" fmla="*/ 4705350 w 8924925"/>
              <a:gd name="connsiteY11" fmla="*/ 2971800 h 6886575"/>
              <a:gd name="connsiteX12" fmla="*/ 3781425 w 8924925"/>
              <a:gd name="connsiteY12" fmla="*/ 3619500 h 6886575"/>
              <a:gd name="connsiteX13" fmla="*/ 3390900 w 8924925"/>
              <a:gd name="connsiteY13" fmla="*/ 4095750 h 6886575"/>
              <a:gd name="connsiteX14" fmla="*/ 0 w 8924925"/>
              <a:gd name="connsiteY14" fmla="*/ 6772275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24925" h="6886575">
                <a:moveTo>
                  <a:pt x="76200" y="6886575"/>
                </a:moveTo>
                <a:lnTo>
                  <a:pt x="5086350" y="2924175"/>
                </a:lnTo>
                <a:lnTo>
                  <a:pt x="5648325" y="2809875"/>
                </a:lnTo>
                <a:lnTo>
                  <a:pt x="6334125" y="2362200"/>
                </a:lnTo>
                <a:lnTo>
                  <a:pt x="7905750" y="1485900"/>
                </a:lnTo>
                <a:lnTo>
                  <a:pt x="8924925" y="390525"/>
                </a:lnTo>
                <a:lnTo>
                  <a:pt x="8915400" y="19050"/>
                </a:lnTo>
                <a:lnTo>
                  <a:pt x="6543675" y="0"/>
                </a:lnTo>
                <a:lnTo>
                  <a:pt x="6276975" y="923925"/>
                </a:lnTo>
                <a:lnTo>
                  <a:pt x="5676900" y="1676400"/>
                </a:lnTo>
                <a:lnTo>
                  <a:pt x="5162550" y="2571750"/>
                </a:lnTo>
                <a:lnTo>
                  <a:pt x="4705350" y="2971800"/>
                </a:lnTo>
                <a:lnTo>
                  <a:pt x="3781425" y="3619500"/>
                </a:lnTo>
                <a:lnTo>
                  <a:pt x="3390900" y="4095750"/>
                </a:lnTo>
                <a:lnTo>
                  <a:pt x="0" y="677227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0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June 7, 2015 06:36z</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8" cy="5029200"/>
          </a:xfrm>
          <a:prstGeom prst="rect">
            <a:avLst/>
          </a:prstGeom>
          <a:ln w="38100">
            <a:solidFill>
              <a:schemeClr val="tx1"/>
            </a:solidFill>
          </a:ln>
        </p:spPr>
      </p:pic>
      <p:sp>
        <p:nvSpPr>
          <p:cNvPr id="4" name="Oval 3"/>
          <p:cNvSpPr>
            <a:spLocks/>
          </p:cNvSpPr>
          <p:nvPr/>
        </p:nvSpPr>
        <p:spPr>
          <a:xfrm>
            <a:off x="5227320" y="23622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p:cNvSpPr>
          <p:nvPr/>
        </p:nvSpPr>
        <p:spPr>
          <a:xfrm>
            <a:off x="1447800" y="23622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1447800" y="47701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p:cNvSpPr>
          <p:nvPr/>
        </p:nvSpPr>
        <p:spPr>
          <a:xfrm>
            <a:off x="5227320" y="47701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11" name="TextBox 10"/>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12" name="TextBox 11"/>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Tree>
    <p:extLst>
      <p:ext uri="{BB962C8B-B14F-4D97-AF65-F5344CB8AC3E}">
        <p14:creationId xmlns:p14="http://schemas.microsoft.com/office/powerpoint/2010/main" val="30747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9" cy="5029200"/>
          </a:xfrm>
          <a:prstGeom prst="rect">
            <a:avLst/>
          </a:prstGeom>
          <a:ln w="38100">
            <a:solidFill>
              <a:schemeClr val="tx1"/>
            </a:solidFill>
          </a:ln>
        </p:spPr>
      </p:pic>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June 7, 2015 06:38z</a:t>
            </a:r>
          </a:p>
        </p:txBody>
      </p:sp>
      <p:sp>
        <p:nvSpPr>
          <p:cNvPr id="4" name="Oval 3"/>
          <p:cNvSpPr>
            <a:spLocks/>
          </p:cNvSpPr>
          <p:nvPr/>
        </p:nvSpPr>
        <p:spPr>
          <a:xfrm>
            <a:off x="5715000" y="22860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p:cNvSpPr>
          <p:nvPr/>
        </p:nvSpPr>
        <p:spPr>
          <a:xfrm>
            <a:off x="1950720" y="22860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1950720" y="47244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p:cNvSpPr>
          <p:nvPr/>
        </p:nvSpPr>
        <p:spPr>
          <a:xfrm>
            <a:off x="5715000" y="47244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11" name="TextBox 10"/>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12" name="TextBox 11"/>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Tree>
    <p:extLst>
      <p:ext uri="{BB962C8B-B14F-4D97-AF65-F5344CB8AC3E}">
        <p14:creationId xmlns:p14="http://schemas.microsoft.com/office/powerpoint/2010/main" val="356402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9" cy="5029200"/>
          </a:xfrm>
          <a:prstGeom prst="rect">
            <a:avLst/>
          </a:prstGeom>
          <a:ln w="38100">
            <a:solidFill>
              <a:schemeClr val="tx1"/>
            </a:solidFill>
          </a:ln>
        </p:spPr>
      </p:pic>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June 7, 2015 06:41z</a:t>
            </a:r>
          </a:p>
        </p:txBody>
      </p:sp>
      <p:sp>
        <p:nvSpPr>
          <p:cNvPr id="4" name="Oval 3"/>
          <p:cNvSpPr>
            <a:spLocks/>
          </p:cNvSpPr>
          <p:nvPr/>
        </p:nvSpPr>
        <p:spPr>
          <a:xfrm>
            <a:off x="6141720" y="22098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p:cNvSpPr>
          <p:nvPr/>
        </p:nvSpPr>
        <p:spPr>
          <a:xfrm>
            <a:off x="2407920" y="22098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2407920" y="46482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p:cNvSpPr>
          <p:nvPr/>
        </p:nvSpPr>
        <p:spPr>
          <a:xfrm>
            <a:off x="6141720" y="46482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11" name="TextBox 10"/>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12" name="TextBox 11"/>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13" name="TextBox 12"/>
          <p:cNvSpPr txBox="1"/>
          <p:nvPr/>
        </p:nvSpPr>
        <p:spPr>
          <a:xfrm>
            <a:off x="3048000" y="3962400"/>
            <a:ext cx="1263487" cy="369332"/>
          </a:xfrm>
          <a:prstGeom prst="rect">
            <a:avLst/>
          </a:prstGeom>
          <a:solidFill>
            <a:schemeClr val="tx1">
              <a:alpha val="64000"/>
            </a:schemeClr>
          </a:solidFill>
        </p:spPr>
        <p:txBody>
          <a:bodyPr wrap="none" rtlCol="0">
            <a:spAutoFit/>
          </a:bodyPr>
          <a:lstStyle/>
          <a:p>
            <a:r>
              <a:rPr lang="en-US" dirty="0">
                <a:solidFill>
                  <a:schemeClr val="bg1"/>
                </a:solidFill>
              </a:rPr>
              <a:t>ZDR: 1.3 </a:t>
            </a:r>
            <a:r>
              <a:rPr lang="en-US" dirty="0" err="1">
                <a:solidFill>
                  <a:schemeClr val="bg1"/>
                </a:solidFill>
              </a:rPr>
              <a:t>db</a:t>
            </a:r>
            <a:endParaRPr lang="en-US" dirty="0">
              <a:solidFill>
                <a:schemeClr val="bg1"/>
              </a:solidFill>
            </a:endParaRPr>
          </a:p>
        </p:txBody>
      </p:sp>
      <p:sp>
        <p:nvSpPr>
          <p:cNvPr id="14" name="TextBox 13"/>
          <p:cNvSpPr txBox="1"/>
          <p:nvPr/>
        </p:nvSpPr>
        <p:spPr>
          <a:xfrm>
            <a:off x="7010400" y="1371600"/>
            <a:ext cx="1009828" cy="369332"/>
          </a:xfrm>
          <a:prstGeom prst="rect">
            <a:avLst/>
          </a:prstGeom>
          <a:noFill/>
        </p:spPr>
        <p:txBody>
          <a:bodyPr wrap="none" rtlCol="0">
            <a:spAutoFit/>
          </a:bodyPr>
          <a:lstStyle/>
          <a:p>
            <a:r>
              <a:rPr lang="en-US" dirty="0" err="1">
                <a:solidFill>
                  <a:schemeClr val="bg1"/>
                </a:solidFill>
              </a:rPr>
              <a:t>Vr</a:t>
            </a:r>
            <a:r>
              <a:rPr lang="en-US" dirty="0">
                <a:solidFill>
                  <a:schemeClr val="bg1"/>
                </a:solidFill>
              </a:rPr>
              <a:t>: 34kts</a:t>
            </a:r>
          </a:p>
        </p:txBody>
      </p:sp>
      <p:sp>
        <p:nvSpPr>
          <p:cNvPr id="15" name="TextBox 14"/>
          <p:cNvSpPr txBox="1"/>
          <p:nvPr/>
        </p:nvSpPr>
        <p:spPr>
          <a:xfrm>
            <a:off x="7091891" y="3962400"/>
            <a:ext cx="955711" cy="369332"/>
          </a:xfrm>
          <a:prstGeom prst="rect">
            <a:avLst/>
          </a:prstGeom>
          <a:noFill/>
        </p:spPr>
        <p:txBody>
          <a:bodyPr wrap="none" rtlCol="0">
            <a:spAutoFit/>
          </a:bodyPr>
          <a:lstStyle/>
          <a:p>
            <a:r>
              <a:rPr lang="en-US" dirty="0">
                <a:solidFill>
                  <a:schemeClr val="bg1"/>
                </a:solidFill>
              </a:rPr>
              <a:t>CC: 0.95</a:t>
            </a:r>
          </a:p>
        </p:txBody>
      </p:sp>
    </p:spTree>
    <p:extLst>
      <p:ext uri="{BB962C8B-B14F-4D97-AF65-F5344CB8AC3E}">
        <p14:creationId xmlns:p14="http://schemas.microsoft.com/office/powerpoint/2010/main" val="224949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9" cy="5029200"/>
          </a:xfrm>
          <a:prstGeom prst="rect">
            <a:avLst/>
          </a:prstGeom>
          <a:ln w="38100">
            <a:solidFill>
              <a:schemeClr val="tx1"/>
            </a:solidFill>
          </a:ln>
        </p:spPr>
      </p:pic>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June 7, 2015 06:44z</a:t>
            </a:r>
          </a:p>
        </p:txBody>
      </p:sp>
      <p:sp>
        <p:nvSpPr>
          <p:cNvPr id="4" name="Oval 3"/>
          <p:cNvSpPr>
            <a:spLocks/>
          </p:cNvSpPr>
          <p:nvPr/>
        </p:nvSpPr>
        <p:spPr>
          <a:xfrm>
            <a:off x="6598920" y="22098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p:cNvSpPr>
          <p:nvPr/>
        </p:nvSpPr>
        <p:spPr>
          <a:xfrm>
            <a:off x="2865120" y="22098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2865120" y="46482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p:cNvSpPr>
          <p:nvPr/>
        </p:nvSpPr>
        <p:spPr>
          <a:xfrm>
            <a:off x="6598920" y="46482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11" name="TextBox 10"/>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12" name="TextBox 11"/>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13" name="TextBox 12"/>
          <p:cNvSpPr txBox="1"/>
          <p:nvPr/>
        </p:nvSpPr>
        <p:spPr>
          <a:xfrm>
            <a:off x="7091891" y="3962400"/>
            <a:ext cx="955711" cy="369332"/>
          </a:xfrm>
          <a:prstGeom prst="rect">
            <a:avLst/>
          </a:prstGeom>
          <a:noFill/>
        </p:spPr>
        <p:txBody>
          <a:bodyPr wrap="none" rtlCol="0">
            <a:spAutoFit/>
          </a:bodyPr>
          <a:lstStyle/>
          <a:p>
            <a:r>
              <a:rPr lang="en-US" dirty="0">
                <a:solidFill>
                  <a:schemeClr val="bg1"/>
                </a:solidFill>
              </a:rPr>
              <a:t>CC: 0.92</a:t>
            </a:r>
          </a:p>
        </p:txBody>
      </p:sp>
      <p:sp>
        <p:nvSpPr>
          <p:cNvPr id="14" name="TextBox 13"/>
          <p:cNvSpPr txBox="1"/>
          <p:nvPr/>
        </p:nvSpPr>
        <p:spPr>
          <a:xfrm>
            <a:off x="7010400" y="1371600"/>
            <a:ext cx="1062727" cy="369332"/>
          </a:xfrm>
          <a:prstGeom prst="rect">
            <a:avLst/>
          </a:prstGeom>
          <a:noFill/>
        </p:spPr>
        <p:txBody>
          <a:bodyPr wrap="none" rtlCol="0">
            <a:spAutoFit/>
          </a:bodyPr>
          <a:lstStyle/>
          <a:p>
            <a:r>
              <a:rPr lang="en-US" dirty="0" err="1">
                <a:solidFill>
                  <a:schemeClr val="bg1"/>
                </a:solidFill>
              </a:rPr>
              <a:t>Vr</a:t>
            </a:r>
            <a:r>
              <a:rPr lang="en-US" dirty="0">
                <a:solidFill>
                  <a:schemeClr val="bg1"/>
                </a:solidFill>
              </a:rPr>
              <a:t>: 22 </a:t>
            </a:r>
            <a:r>
              <a:rPr lang="en-US" dirty="0" err="1">
                <a:solidFill>
                  <a:schemeClr val="bg1"/>
                </a:solidFill>
              </a:rPr>
              <a:t>kts</a:t>
            </a:r>
            <a:endParaRPr lang="en-US" dirty="0">
              <a:solidFill>
                <a:schemeClr val="bg1"/>
              </a:solidFill>
            </a:endParaRPr>
          </a:p>
        </p:txBody>
      </p:sp>
      <p:sp>
        <p:nvSpPr>
          <p:cNvPr id="15" name="TextBox 14"/>
          <p:cNvSpPr txBox="1"/>
          <p:nvPr/>
        </p:nvSpPr>
        <p:spPr>
          <a:xfrm>
            <a:off x="3048000" y="3962400"/>
            <a:ext cx="1263487" cy="369332"/>
          </a:xfrm>
          <a:prstGeom prst="rect">
            <a:avLst/>
          </a:prstGeom>
          <a:solidFill>
            <a:schemeClr val="tx1">
              <a:alpha val="64000"/>
            </a:schemeClr>
          </a:solidFill>
        </p:spPr>
        <p:txBody>
          <a:bodyPr wrap="none" rtlCol="0">
            <a:spAutoFit/>
          </a:bodyPr>
          <a:lstStyle/>
          <a:p>
            <a:r>
              <a:rPr lang="en-US" dirty="0">
                <a:solidFill>
                  <a:schemeClr val="bg1"/>
                </a:solidFill>
              </a:rPr>
              <a:t>ZDR: 0.3 </a:t>
            </a:r>
            <a:r>
              <a:rPr lang="en-US" dirty="0" err="1">
                <a:solidFill>
                  <a:schemeClr val="bg1"/>
                </a:solidFill>
              </a:rPr>
              <a:t>db</a:t>
            </a:r>
            <a:endParaRPr lang="en-US" dirty="0">
              <a:solidFill>
                <a:schemeClr val="bg1"/>
              </a:solidFill>
            </a:endParaRPr>
          </a:p>
        </p:txBody>
      </p:sp>
    </p:spTree>
    <p:extLst>
      <p:ext uri="{BB962C8B-B14F-4D97-AF65-F5344CB8AC3E}">
        <p14:creationId xmlns:p14="http://schemas.microsoft.com/office/powerpoint/2010/main" val="23669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29600" y="1295400"/>
            <a:ext cx="612668" cy="369332"/>
          </a:xfrm>
          <a:prstGeom prst="rect">
            <a:avLst/>
          </a:prstGeom>
          <a:solidFill>
            <a:schemeClr val="tx1"/>
          </a:solidFill>
        </p:spPr>
        <p:txBody>
          <a:bodyPr wrap="none" rtlCol="0">
            <a:spAutoFit/>
          </a:bodyPr>
          <a:lstStyle/>
          <a:p>
            <a:r>
              <a:rPr lang="en-US" dirty="0">
                <a:solidFill>
                  <a:schemeClr val="bg1"/>
                </a:solidFill>
              </a:rPr>
              <a:t>SRM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280160"/>
            <a:ext cx="7457809" cy="5029200"/>
          </a:xfrm>
          <a:prstGeom prst="rect">
            <a:avLst/>
          </a:prstGeom>
          <a:ln w="38100">
            <a:solidFill>
              <a:schemeClr val="tx1"/>
            </a:solidFill>
          </a:ln>
        </p:spPr>
      </p:pic>
      <p:sp>
        <p:nvSpPr>
          <p:cNvPr id="2" name="Title 1"/>
          <p:cNvSpPr>
            <a:spLocks noGrp="1"/>
          </p:cNvSpPr>
          <p:nvPr>
            <p:ph type="title"/>
          </p:nvPr>
        </p:nvSpPr>
        <p:spPr/>
        <p:txBody>
          <a:bodyPr>
            <a:normAutofit/>
          </a:bodyPr>
          <a:lstStyle/>
          <a:p>
            <a:r>
              <a:rPr lang="en-US" dirty="0">
                <a:solidFill>
                  <a:srgbClr val="FFFF00"/>
                </a:solidFill>
                <a:latin typeface="Perpetua" panose="02020502060401020303" pitchFamily="18" charset="0"/>
              </a:rPr>
              <a:t>June 7, 2015 06:44z</a:t>
            </a:r>
          </a:p>
        </p:txBody>
      </p:sp>
      <p:sp>
        <p:nvSpPr>
          <p:cNvPr id="4" name="Oval 3"/>
          <p:cNvSpPr>
            <a:spLocks/>
          </p:cNvSpPr>
          <p:nvPr/>
        </p:nvSpPr>
        <p:spPr>
          <a:xfrm>
            <a:off x="6903720" y="22555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p:cNvSpPr>
          <p:nvPr/>
        </p:nvSpPr>
        <p:spPr>
          <a:xfrm>
            <a:off x="3169920" y="22555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3169920" y="46939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p:cNvSpPr>
          <p:nvPr/>
        </p:nvSpPr>
        <p:spPr>
          <a:xfrm>
            <a:off x="6903720" y="46939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1295400"/>
            <a:ext cx="527709" cy="369332"/>
          </a:xfrm>
          <a:prstGeom prst="rect">
            <a:avLst/>
          </a:prstGeom>
          <a:solidFill>
            <a:schemeClr val="tx1"/>
          </a:solidFill>
        </p:spPr>
        <p:txBody>
          <a:bodyPr wrap="none" rtlCol="0">
            <a:spAutoFit/>
          </a:bodyPr>
          <a:lstStyle/>
          <a:p>
            <a:r>
              <a:rPr lang="en-US" dirty="0">
                <a:solidFill>
                  <a:schemeClr val="bg1"/>
                </a:solidFill>
              </a:rPr>
              <a:t>REF</a:t>
            </a:r>
          </a:p>
        </p:txBody>
      </p:sp>
      <p:sp>
        <p:nvSpPr>
          <p:cNvPr id="11" name="TextBox 10"/>
          <p:cNvSpPr txBox="1"/>
          <p:nvPr/>
        </p:nvSpPr>
        <p:spPr>
          <a:xfrm>
            <a:off x="278431" y="5943600"/>
            <a:ext cx="559769" cy="369332"/>
          </a:xfrm>
          <a:prstGeom prst="rect">
            <a:avLst/>
          </a:prstGeom>
          <a:solidFill>
            <a:schemeClr val="tx1"/>
          </a:solidFill>
        </p:spPr>
        <p:txBody>
          <a:bodyPr wrap="none" rtlCol="0">
            <a:spAutoFit/>
          </a:bodyPr>
          <a:lstStyle/>
          <a:p>
            <a:r>
              <a:rPr lang="en-US" dirty="0">
                <a:solidFill>
                  <a:schemeClr val="bg1"/>
                </a:solidFill>
              </a:rPr>
              <a:t>ZDR</a:t>
            </a:r>
          </a:p>
        </p:txBody>
      </p:sp>
      <p:sp>
        <p:nvSpPr>
          <p:cNvPr id="12" name="TextBox 11"/>
          <p:cNvSpPr txBox="1"/>
          <p:nvPr/>
        </p:nvSpPr>
        <p:spPr>
          <a:xfrm>
            <a:off x="8279431" y="5943600"/>
            <a:ext cx="431528" cy="369332"/>
          </a:xfrm>
          <a:prstGeom prst="rect">
            <a:avLst/>
          </a:prstGeom>
          <a:solidFill>
            <a:schemeClr val="tx1"/>
          </a:solidFill>
        </p:spPr>
        <p:txBody>
          <a:bodyPr wrap="none" rtlCol="0">
            <a:spAutoFit/>
          </a:bodyPr>
          <a:lstStyle/>
          <a:p>
            <a:r>
              <a:rPr lang="en-US" dirty="0">
                <a:solidFill>
                  <a:schemeClr val="bg1"/>
                </a:solidFill>
              </a:rPr>
              <a:t>CC</a:t>
            </a:r>
          </a:p>
        </p:txBody>
      </p:sp>
      <p:sp>
        <p:nvSpPr>
          <p:cNvPr id="13" name="TextBox 12"/>
          <p:cNvSpPr txBox="1"/>
          <p:nvPr/>
        </p:nvSpPr>
        <p:spPr>
          <a:xfrm>
            <a:off x="7091891" y="3962400"/>
            <a:ext cx="955711" cy="369332"/>
          </a:xfrm>
          <a:prstGeom prst="rect">
            <a:avLst/>
          </a:prstGeom>
          <a:noFill/>
        </p:spPr>
        <p:txBody>
          <a:bodyPr wrap="none" rtlCol="0">
            <a:spAutoFit/>
          </a:bodyPr>
          <a:lstStyle/>
          <a:p>
            <a:r>
              <a:rPr lang="en-US" dirty="0">
                <a:solidFill>
                  <a:schemeClr val="bg1"/>
                </a:solidFill>
              </a:rPr>
              <a:t>CC: 0.94</a:t>
            </a:r>
          </a:p>
        </p:txBody>
      </p:sp>
      <p:sp>
        <p:nvSpPr>
          <p:cNvPr id="14" name="TextBox 13"/>
          <p:cNvSpPr txBox="1"/>
          <p:nvPr/>
        </p:nvSpPr>
        <p:spPr>
          <a:xfrm>
            <a:off x="7010400" y="1371600"/>
            <a:ext cx="1062727" cy="369332"/>
          </a:xfrm>
          <a:prstGeom prst="rect">
            <a:avLst/>
          </a:prstGeom>
          <a:noFill/>
        </p:spPr>
        <p:txBody>
          <a:bodyPr wrap="none" rtlCol="0">
            <a:spAutoFit/>
          </a:bodyPr>
          <a:lstStyle/>
          <a:p>
            <a:r>
              <a:rPr lang="en-US" dirty="0" err="1">
                <a:solidFill>
                  <a:schemeClr val="bg1"/>
                </a:solidFill>
              </a:rPr>
              <a:t>Vr</a:t>
            </a:r>
            <a:r>
              <a:rPr lang="en-US" dirty="0">
                <a:solidFill>
                  <a:schemeClr val="bg1"/>
                </a:solidFill>
              </a:rPr>
              <a:t>: 21 </a:t>
            </a:r>
            <a:r>
              <a:rPr lang="en-US" dirty="0" err="1">
                <a:solidFill>
                  <a:schemeClr val="bg1"/>
                </a:solidFill>
              </a:rPr>
              <a:t>kts</a:t>
            </a:r>
            <a:endParaRPr lang="en-US" dirty="0">
              <a:solidFill>
                <a:schemeClr val="bg1"/>
              </a:solidFill>
            </a:endParaRPr>
          </a:p>
        </p:txBody>
      </p:sp>
      <p:sp>
        <p:nvSpPr>
          <p:cNvPr id="15" name="TextBox 14"/>
          <p:cNvSpPr txBox="1"/>
          <p:nvPr/>
        </p:nvSpPr>
        <p:spPr>
          <a:xfrm>
            <a:off x="3048000" y="3962400"/>
            <a:ext cx="1263487" cy="369332"/>
          </a:xfrm>
          <a:prstGeom prst="rect">
            <a:avLst/>
          </a:prstGeom>
          <a:solidFill>
            <a:schemeClr val="tx1">
              <a:alpha val="64000"/>
            </a:schemeClr>
          </a:solidFill>
        </p:spPr>
        <p:txBody>
          <a:bodyPr wrap="none" rtlCol="0">
            <a:spAutoFit/>
          </a:bodyPr>
          <a:lstStyle/>
          <a:p>
            <a:r>
              <a:rPr lang="en-US" dirty="0">
                <a:solidFill>
                  <a:schemeClr val="bg1"/>
                </a:solidFill>
              </a:rPr>
              <a:t>ZDR: 0.5 </a:t>
            </a:r>
            <a:r>
              <a:rPr lang="en-US" dirty="0" err="1">
                <a:solidFill>
                  <a:schemeClr val="bg1"/>
                </a:solidFill>
              </a:rPr>
              <a:t>db</a:t>
            </a:r>
            <a:endParaRPr lang="en-US" dirty="0">
              <a:solidFill>
                <a:schemeClr val="bg1"/>
              </a:solidFill>
            </a:endParaRPr>
          </a:p>
        </p:txBody>
      </p:sp>
    </p:spTree>
    <p:extLst>
      <p:ext uri="{BB962C8B-B14F-4D97-AF65-F5344CB8AC3E}">
        <p14:creationId xmlns:p14="http://schemas.microsoft.com/office/powerpoint/2010/main" val="37658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799" y="1295400"/>
            <a:ext cx="4389120" cy="2468880"/>
          </a:xfrm>
          <a:prstGeom prst="rect">
            <a:avLst/>
          </a:prstGeom>
        </p:spPr>
      </p:pic>
      <p:sp>
        <p:nvSpPr>
          <p:cNvPr id="2"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June 7, 2015 Survey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142026"/>
            <a:ext cx="9144000" cy="271597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344" r="8009"/>
          <a:stretch/>
        </p:blipFill>
        <p:spPr>
          <a:xfrm>
            <a:off x="5839776" y="1295400"/>
            <a:ext cx="3291840" cy="2468880"/>
          </a:xfrm>
          <a:prstGeom prst="rect">
            <a:avLst/>
          </a:prstGeom>
        </p:spPr>
      </p:pic>
      <p:cxnSp>
        <p:nvCxnSpPr>
          <p:cNvPr id="12" name="Straight Arrow Connector 11"/>
          <p:cNvCxnSpPr/>
          <p:nvPr/>
        </p:nvCxnSpPr>
        <p:spPr>
          <a:xfrm>
            <a:off x="2133600" y="3733800"/>
            <a:ext cx="685800" cy="176621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648200" y="3733800"/>
            <a:ext cx="2514600" cy="1905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39000" y="3733800"/>
            <a:ext cx="609600" cy="1600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7406" r="8640"/>
          <a:stretch/>
        </p:blipFill>
        <p:spPr>
          <a:xfrm>
            <a:off x="0" y="1295400"/>
            <a:ext cx="3108960" cy="2468880"/>
          </a:xfrm>
          <a:prstGeom prst="rect">
            <a:avLst/>
          </a:prstGeom>
        </p:spPr>
      </p:pic>
    </p:spTree>
    <p:extLst>
      <p:ext uri="{BB962C8B-B14F-4D97-AF65-F5344CB8AC3E}">
        <p14:creationId xmlns:p14="http://schemas.microsoft.com/office/powerpoint/2010/main" val="104759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i="1" dirty="0">
                <a:solidFill>
                  <a:srgbClr val="FFFF00"/>
                </a:solidFill>
                <a:latin typeface="Perpetua" panose="02020502060401020303" pitchFamily="18" charset="0"/>
              </a:rPr>
              <a:t>TDS Material Based on Season (Central US)</a:t>
            </a:r>
          </a:p>
        </p:txBody>
      </p:sp>
      <p:sp>
        <p:nvSpPr>
          <p:cNvPr id="3" name="Content Placeholder 2"/>
          <p:cNvSpPr>
            <a:spLocks noGrp="1"/>
          </p:cNvSpPr>
          <p:nvPr>
            <p:ph idx="1"/>
          </p:nvPr>
        </p:nvSpPr>
        <p:spPr>
          <a:xfrm>
            <a:off x="1828800" y="5562600"/>
            <a:ext cx="6200776" cy="762000"/>
          </a:xfrm>
        </p:spPr>
        <p:txBody>
          <a:bodyPr>
            <a:noAutofit/>
          </a:bodyPr>
          <a:lstStyle/>
          <a:p>
            <a:pPr marL="0" indent="0" algn="ctr">
              <a:buNone/>
            </a:pPr>
            <a:r>
              <a:rPr lang="en-US" sz="1800" dirty="0">
                <a:solidFill>
                  <a:schemeClr val="bg1"/>
                </a:solidFill>
                <a:latin typeface="Arial Narrow" pitchFamily="34" charset="0"/>
              </a:rPr>
              <a:t>Crop and leaf debris especially reflective to radar energy, not as attenuated in precipitation as dust</a:t>
            </a:r>
            <a:endParaRPr lang="en-US" sz="6600" dirty="0">
              <a:solidFill>
                <a:schemeClr val="bg1"/>
              </a:solidFill>
              <a:latin typeface="Arial Narrow" pitchFamily="34" charset="0"/>
            </a:endParaRPr>
          </a:p>
        </p:txBody>
      </p:sp>
      <p:pic>
        <p:nvPicPr>
          <p:cNvPr id="5" name="Picture 2"/>
          <p:cNvPicPr>
            <a:picLocks noChangeAspect="1"/>
          </p:cNvPicPr>
          <p:nvPr/>
        </p:nvPicPr>
        <p:blipFill>
          <a:blip r:embed="rId3" cstate="print"/>
          <a:srcRect/>
          <a:stretch>
            <a:fillRect/>
          </a:stretch>
        </p:blipFill>
        <p:spPr bwMode="auto">
          <a:xfrm>
            <a:off x="76200" y="6126480"/>
            <a:ext cx="640080" cy="640080"/>
          </a:xfrm>
          <a:prstGeom prst="rect">
            <a:avLst/>
          </a:prstGeom>
          <a:noFill/>
          <a:ln w="9525">
            <a:noFill/>
            <a:miter lim="800000"/>
            <a:headEnd/>
            <a:tailEnd/>
          </a:ln>
        </p:spPr>
      </p:pic>
      <p:pic>
        <p:nvPicPr>
          <p:cNvPr id="6" name="Picture 3"/>
          <p:cNvPicPr>
            <a:picLocks noChangeAspect="1"/>
          </p:cNvPicPr>
          <p:nvPr/>
        </p:nvPicPr>
        <p:blipFill>
          <a:blip r:embed="rId4" cstate="print"/>
          <a:srcRect/>
          <a:stretch>
            <a:fillRect/>
          </a:stretch>
        </p:blipFill>
        <p:spPr bwMode="auto">
          <a:xfrm>
            <a:off x="8412480" y="6126480"/>
            <a:ext cx="640080" cy="640080"/>
          </a:xfrm>
          <a:prstGeom prst="rect">
            <a:avLst/>
          </a:prstGeom>
          <a:noFill/>
          <a:ln w="9525">
            <a:noFill/>
            <a:miter lim="800000"/>
            <a:headEnd/>
            <a:tailEnd/>
          </a:ln>
        </p:spPr>
      </p:pic>
      <p:cxnSp>
        <p:nvCxnSpPr>
          <p:cNvPr id="10" name="Straight Connector 9"/>
          <p:cNvCxnSpPr/>
          <p:nvPr/>
        </p:nvCxnSpPr>
        <p:spPr>
          <a:xfrm>
            <a:off x="6096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954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1200" y="1852309"/>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670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52800" y="1852309"/>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386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24400" y="1852309"/>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340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19800" y="1852309"/>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05600" y="1852309"/>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914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610600" y="1828800"/>
            <a:ext cx="0" cy="3581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6280" y="1676400"/>
            <a:ext cx="490840" cy="369332"/>
          </a:xfrm>
          <a:prstGeom prst="rect">
            <a:avLst/>
          </a:prstGeom>
          <a:noFill/>
        </p:spPr>
        <p:txBody>
          <a:bodyPr wrap="none" rtlCol="0">
            <a:spAutoFit/>
          </a:bodyPr>
          <a:lstStyle/>
          <a:p>
            <a:r>
              <a:rPr lang="en-US" dirty="0">
                <a:solidFill>
                  <a:schemeClr val="bg1"/>
                </a:solidFill>
              </a:rPr>
              <a:t>Jan</a:t>
            </a:r>
          </a:p>
        </p:txBody>
      </p:sp>
      <p:sp>
        <p:nvSpPr>
          <p:cNvPr id="28" name="TextBox 27"/>
          <p:cNvSpPr txBox="1"/>
          <p:nvPr/>
        </p:nvSpPr>
        <p:spPr>
          <a:xfrm>
            <a:off x="1371600" y="1676400"/>
            <a:ext cx="524311" cy="369332"/>
          </a:xfrm>
          <a:prstGeom prst="rect">
            <a:avLst/>
          </a:prstGeom>
          <a:noFill/>
        </p:spPr>
        <p:txBody>
          <a:bodyPr wrap="none" rtlCol="0">
            <a:spAutoFit/>
          </a:bodyPr>
          <a:lstStyle/>
          <a:p>
            <a:r>
              <a:rPr lang="en-US" dirty="0">
                <a:solidFill>
                  <a:schemeClr val="bg1"/>
                </a:solidFill>
              </a:rPr>
              <a:t>Feb</a:t>
            </a:r>
          </a:p>
        </p:txBody>
      </p:sp>
      <p:sp>
        <p:nvSpPr>
          <p:cNvPr id="29" name="TextBox 28"/>
          <p:cNvSpPr txBox="1"/>
          <p:nvPr/>
        </p:nvSpPr>
        <p:spPr>
          <a:xfrm>
            <a:off x="2048311" y="1679323"/>
            <a:ext cx="572593" cy="369332"/>
          </a:xfrm>
          <a:prstGeom prst="rect">
            <a:avLst/>
          </a:prstGeom>
          <a:noFill/>
        </p:spPr>
        <p:txBody>
          <a:bodyPr wrap="none" rtlCol="0">
            <a:spAutoFit/>
          </a:bodyPr>
          <a:lstStyle/>
          <a:p>
            <a:r>
              <a:rPr lang="en-US" dirty="0">
                <a:solidFill>
                  <a:schemeClr val="bg1"/>
                </a:solidFill>
              </a:rPr>
              <a:t>Mar</a:t>
            </a:r>
          </a:p>
        </p:txBody>
      </p:sp>
      <p:sp>
        <p:nvSpPr>
          <p:cNvPr id="7" name="Rectangle 6"/>
          <p:cNvSpPr/>
          <p:nvPr/>
        </p:nvSpPr>
        <p:spPr>
          <a:xfrm>
            <a:off x="609600" y="2133600"/>
            <a:ext cx="8001000" cy="457200"/>
          </a:xfrm>
          <a:prstGeom prst="rect">
            <a:avLst/>
          </a:prstGeom>
          <a:gradFill>
            <a:gsLst>
              <a:gs pos="0">
                <a:schemeClr val="bg2">
                  <a:lumMod val="50000"/>
                </a:schemeClr>
              </a:gs>
              <a:gs pos="50000">
                <a:schemeClr val="bg1"/>
              </a:gs>
              <a:gs pos="100000">
                <a:schemeClr val="bg2">
                  <a:lumMod val="7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Dust</a:t>
            </a:r>
          </a:p>
        </p:txBody>
      </p:sp>
      <p:sp>
        <p:nvSpPr>
          <p:cNvPr id="8" name="Rectangle 7"/>
          <p:cNvSpPr/>
          <p:nvPr/>
        </p:nvSpPr>
        <p:spPr>
          <a:xfrm>
            <a:off x="3017859" y="2743200"/>
            <a:ext cx="3916342" cy="457200"/>
          </a:xfrm>
          <a:prstGeom prst="rect">
            <a:avLst/>
          </a:prstGeom>
          <a:gradFill>
            <a:gsLst>
              <a:gs pos="0">
                <a:srgbClr val="00B050"/>
              </a:gs>
              <a:gs pos="50000">
                <a:schemeClr val="bg1"/>
              </a:gs>
              <a:gs pos="100000">
                <a:srgbClr val="00B050"/>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Trees (Leaves)</a:t>
            </a:r>
          </a:p>
        </p:txBody>
      </p:sp>
      <p:sp>
        <p:nvSpPr>
          <p:cNvPr id="32" name="TextBox 31"/>
          <p:cNvSpPr txBox="1"/>
          <p:nvPr/>
        </p:nvSpPr>
        <p:spPr>
          <a:xfrm>
            <a:off x="2758012" y="1676400"/>
            <a:ext cx="519694" cy="369332"/>
          </a:xfrm>
          <a:prstGeom prst="rect">
            <a:avLst/>
          </a:prstGeom>
          <a:noFill/>
        </p:spPr>
        <p:txBody>
          <a:bodyPr wrap="none" rtlCol="0">
            <a:spAutoFit/>
          </a:bodyPr>
          <a:lstStyle/>
          <a:p>
            <a:r>
              <a:rPr lang="en-US" dirty="0">
                <a:solidFill>
                  <a:schemeClr val="bg1"/>
                </a:solidFill>
              </a:rPr>
              <a:t>Apr</a:t>
            </a:r>
          </a:p>
        </p:txBody>
      </p:sp>
      <p:sp>
        <p:nvSpPr>
          <p:cNvPr id="33" name="TextBox 32"/>
          <p:cNvSpPr txBox="1"/>
          <p:nvPr/>
        </p:nvSpPr>
        <p:spPr>
          <a:xfrm>
            <a:off x="3429000" y="1679323"/>
            <a:ext cx="592342" cy="369332"/>
          </a:xfrm>
          <a:prstGeom prst="rect">
            <a:avLst/>
          </a:prstGeom>
          <a:noFill/>
        </p:spPr>
        <p:txBody>
          <a:bodyPr wrap="none" rtlCol="0">
            <a:spAutoFit/>
          </a:bodyPr>
          <a:lstStyle/>
          <a:p>
            <a:r>
              <a:rPr lang="en-US" dirty="0">
                <a:solidFill>
                  <a:schemeClr val="bg1"/>
                </a:solidFill>
              </a:rPr>
              <a:t>May</a:t>
            </a:r>
          </a:p>
        </p:txBody>
      </p:sp>
      <p:sp>
        <p:nvSpPr>
          <p:cNvPr id="34" name="TextBox 33"/>
          <p:cNvSpPr txBox="1"/>
          <p:nvPr/>
        </p:nvSpPr>
        <p:spPr>
          <a:xfrm>
            <a:off x="4224876" y="1679323"/>
            <a:ext cx="502061" cy="369332"/>
          </a:xfrm>
          <a:prstGeom prst="rect">
            <a:avLst/>
          </a:prstGeom>
          <a:noFill/>
        </p:spPr>
        <p:txBody>
          <a:bodyPr wrap="none" rtlCol="0">
            <a:spAutoFit/>
          </a:bodyPr>
          <a:lstStyle/>
          <a:p>
            <a:r>
              <a:rPr lang="en-US" dirty="0">
                <a:solidFill>
                  <a:schemeClr val="bg1"/>
                </a:solidFill>
              </a:rPr>
              <a:t>Jun</a:t>
            </a:r>
          </a:p>
        </p:txBody>
      </p:sp>
      <p:sp>
        <p:nvSpPr>
          <p:cNvPr id="35" name="Rectangle 34"/>
          <p:cNvSpPr/>
          <p:nvPr/>
        </p:nvSpPr>
        <p:spPr>
          <a:xfrm>
            <a:off x="4724400" y="3349557"/>
            <a:ext cx="2693918" cy="457200"/>
          </a:xfrm>
          <a:prstGeom prst="rect">
            <a:avLst/>
          </a:prstGeom>
          <a:gradFill>
            <a:gsLst>
              <a:gs pos="0">
                <a:srgbClr val="C00000"/>
              </a:gs>
              <a:gs pos="50000">
                <a:schemeClr val="bg1"/>
              </a:gs>
              <a:gs pos="100000">
                <a:srgbClr val="C00000"/>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Maturing Crops</a:t>
            </a:r>
            <a:endParaRPr lang="en-US" sz="1200" dirty="0">
              <a:solidFill>
                <a:schemeClr val="tx1"/>
              </a:solidFill>
            </a:endParaRPr>
          </a:p>
        </p:txBody>
      </p:sp>
      <p:sp>
        <p:nvSpPr>
          <p:cNvPr id="36" name="TextBox 35"/>
          <p:cNvSpPr txBox="1"/>
          <p:nvPr/>
        </p:nvSpPr>
        <p:spPr>
          <a:xfrm>
            <a:off x="4876800" y="1679323"/>
            <a:ext cx="433132" cy="369332"/>
          </a:xfrm>
          <a:prstGeom prst="rect">
            <a:avLst/>
          </a:prstGeom>
          <a:noFill/>
        </p:spPr>
        <p:txBody>
          <a:bodyPr wrap="none" rtlCol="0">
            <a:spAutoFit/>
          </a:bodyPr>
          <a:lstStyle/>
          <a:p>
            <a:r>
              <a:rPr lang="en-US" dirty="0">
                <a:solidFill>
                  <a:schemeClr val="bg1"/>
                </a:solidFill>
              </a:rPr>
              <a:t>Jul</a:t>
            </a:r>
          </a:p>
        </p:txBody>
      </p:sp>
      <p:sp>
        <p:nvSpPr>
          <p:cNvPr id="37" name="TextBox 36"/>
          <p:cNvSpPr txBox="1"/>
          <p:nvPr/>
        </p:nvSpPr>
        <p:spPr>
          <a:xfrm>
            <a:off x="5410200" y="1679323"/>
            <a:ext cx="548548" cy="369332"/>
          </a:xfrm>
          <a:prstGeom prst="rect">
            <a:avLst/>
          </a:prstGeom>
          <a:noFill/>
        </p:spPr>
        <p:txBody>
          <a:bodyPr wrap="none" rtlCol="0">
            <a:spAutoFit/>
          </a:bodyPr>
          <a:lstStyle/>
          <a:p>
            <a:r>
              <a:rPr lang="en-US" dirty="0">
                <a:solidFill>
                  <a:schemeClr val="bg1"/>
                </a:solidFill>
              </a:rPr>
              <a:t>Aug</a:t>
            </a:r>
          </a:p>
        </p:txBody>
      </p:sp>
      <p:sp>
        <p:nvSpPr>
          <p:cNvPr id="38" name="Rectangle 37"/>
          <p:cNvSpPr/>
          <p:nvPr/>
        </p:nvSpPr>
        <p:spPr>
          <a:xfrm>
            <a:off x="6858000" y="3959157"/>
            <a:ext cx="1771650" cy="457200"/>
          </a:xfrm>
          <a:prstGeom prst="rect">
            <a:avLst/>
          </a:prstGeom>
          <a:gradFill>
            <a:gsLst>
              <a:gs pos="0">
                <a:srgbClr val="FFFF00"/>
              </a:gs>
              <a:gs pos="50000">
                <a:schemeClr val="bg1"/>
              </a:gs>
              <a:gs pos="100000">
                <a:srgbClr val="FFFF00"/>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Crop Debris</a:t>
            </a:r>
          </a:p>
        </p:txBody>
      </p:sp>
      <p:sp>
        <p:nvSpPr>
          <p:cNvPr id="39" name="TextBox 38"/>
          <p:cNvSpPr txBox="1"/>
          <p:nvPr/>
        </p:nvSpPr>
        <p:spPr>
          <a:xfrm>
            <a:off x="6101691" y="1676400"/>
            <a:ext cx="527709" cy="369332"/>
          </a:xfrm>
          <a:prstGeom prst="rect">
            <a:avLst/>
          </a:prstGeom>
          <a:noFill/>
        </p:spPr>
        <p:txBody>
          <a:bodyPr wrap="none" rtlCol="0">
            <a:spAutoFit/>
          </a:bodyPr>
          <a:lstStyle/>
          <a:p>
            <a:r>
              <a:rPr lang="en-US" dirty="0">
                <a:solidFill>
                  <a:schemeClr val="bg1"/>
                </a:solidFill>
              </a:rPr>
              <a:t>Sep</a:t>
            </a:r>
          </a:p>
        </p:txBody>
      </p:sp>
      <p:sp>
        <p:nvSpPr>
          <p:cNvPr id="40" name="TextBox 39"/>
          <p:cNvSpPr txBox="1"/>
          <p:nvPr/>
        </p:nvSpPr>
        <p:spPr>
          <a:xfrm>
            <a:off x="6781800" y="1679323"/>
            <a:ext cx="511679" cy="369332"/>
          </a:xfrm>
          <a:prstGeom prst="rect">
            <a:avLst/>
          </a:prstGeom>
          <a:noFill/>
        </p:spPr>
        <p:txBody>
          <a:bodyPr wrap="none" rtlCol="0">
            <a:spAutoFit/>
          </a:bodyPr>
          <a:lstStyle/>
          <a:p>
            <a:r>
              <a:rPr lang="en-US" dirty="0">
                <a:solidFill>
                  <a:schemeClr val="bg1"/>
                </a:solidFill>
              </a:rPr>
              <a:t>Oct</a:t>
            </a:r>
          </a:p>
        </p:txBody>
      </p:sp>
      <p:sp>
        <p:nvSpPr>
          <p:cNvPr id="41" name="Rectangle 40"/>
          <p:cNvSpPr/>
          <p:nvPr/>
        </p:nvSpPr>
        <p:spPr>
          <a:xfrm>
            <a:off x="609599" y="3962400"/>
            <a:ext cx="3115571" cy="457200"/>
          </a:xfrm>
          <a:prstGeom prst="rect">
            <a:avLst/>
          </a:prstGeom>
          <a:gradFill>
            <a:gsLst>
              <a:gs pos="0">
                <a:schemeClr val="tx1">
                  <a:lumMod val="75000"/>
                  <a:lumOff val="25000"/>
                </a:schemeClr>
              </a:gs>
              <a:gs pos="50000">
                <a:schemeClr val="bg1"/>
              </a:gs>
              <a:gs pos="100000">
                <a:schemeClr val="tx1">
                  <a:lumMod val="75000"/>
                  <a:lumOff val="2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Crop Debris/Plowed Fields</a:t>
            </a:r>
          </a:p>
        </p:txBody>
      </p:sp>
      <p:sp>
        <p:nvSpPr>
          <p:cNvPr id="42" name="TextBox 41"/>
          <p:cNvSpPr txBox="1"/>
          <p:nvPr/>
        </p:nvSpPr>
        <p:spPr>
          <a:xfrm>
            <a:off x="7391400" y="1679323"/>
            <a:ext cx="558743" cy="369332"/>
          </a:xfrm>
          <a:prstGeom prst="rect">
            <a:avLst/>
          </a:prstGeom>
          <a:noFill/>
        </p:spPr>
        <p:txBody>
          <a:bodyPr wrap="none" rtlCol="0">
            <a:spAutoFit/>
          </a:bodyPr>
          <a:lstStyle/>
          <a:p>
            <a:r>
              <a:rPr lang="en-US" dirty="0">
                <a:solidFill>
                  <a:schemeClr val="bg1"/>
                </a:solidFill>
              </a:rPr>
              <a:t>Nov</a:t>
            </a:r>
          </a:p>
        </p:txBody>
      </p:sp>
      <p:sp>
        <p:nvSpPr>
          <p:cNvPr id="43" name="TextBox 42"/>
          <p:cNvSpPr txBox="1"/>
          <p:nvPr/>
        </p:nvSpPr>
        <p:spPr>
          <a:xfrm>
            <a:off x="8070907" y="1679323"/>
            <a:ext cx="540533" cy="369332"/>
          </a:xfrm>
          <a:prstGeom prst="rect">
            <a:avLst/>
          </a:prstGeom>
          <a:noFill/>
        </p:spPr>
        <p:txBody>
          <a:bodyPr wrap="none" rtlCol="0">
            <a:spAutoFit/>
          </a:bodyPr>
          <a:lstStyle/>
          <a:p>
            <a:r>
              <a:rPr lang="en-US" dirty="0">
                <a:solidFill>
                  <a:schemeClr val="bg1"/>
                </a:solidFill>
              </a:rPr>
              <a:t>Dec</a:t>
            </a:r>
          </a:p>
        </p:txBody>
      </p:sp>
    </p:spTree>
    <p:extLst>
      <p:ext uri="{BB962C8B-B14F-4D97-AF65-F5344CB8AC3E}">
        <p14:creationId xmlns:p14="http://schemas.microsoft.com/office/powerpoint/2010/main" val="9507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7805" y="1194637"/>
            <a:ext cx="4225195" cy="5587163"/>
          </a:xfrm>
          <a:ln w="25400">
            <a:solidFill>
              <a:schemeClr val="bg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012" r="23984" b="14347"/>
          <a:stretch/>
        </p:blipFill>
        <p:spPr>
          <a:xfrm>
            <a:off x="396240" y="1371600"/>
            <a:ext cx="4023360" cy="5120640"/>
          </a:xfrm>
          <a:prstGeom prst="rect">
            <a:avLst/>
          </a:prstGeom>
          <a:ln w="25400">
            <a:solidFill>
              <a:schemeClr val="bg1"/>
            </a:solidFill>
          </a:ln>
        </p:spPr>
      </p:pic>
      <p:sp>
        <p:nvSpPr>
          <p:cNvPr id="6" name="TextBox 5"/>
          <p:cNvSpPr txBox="1"/>
          <p:nvPr/>
        </p:nvSpPr>
        <p:spPr>
          <a:xfrm>
            <a:off x="6808362" y="6400800"/>
            <a:ext cx="1954638" cy="369332"/>
          </a:xfrm>
          <a:prstGeom prst="rect">
            <a:avLst/>
          </a:prstGeom>
          <a:noFill/>
        </p:spPr>
        <p:txBody>
          <a:bodyPr wrap="none" rtlCol="0">
            <a:spAutoFit/>
          </a:bodyPr>
          <a:lstStyle/>
          <a:p>
            <a:r>
              <a:rPr lang="en-US" dirty="0">
                <a:solidFill>
                  <a:schemeClr val="bg1"/>
                </a:solidFill>
              </a:rPr>
              <a:t>Courtesy Jake Wolf</a:t>
            </a:r>
          </a:p>
        </p:txBody>
      </p:sp>
      <p:sp>
        <p:nvSpPr>
          <p:cNvPr id="7" name="TextBox 6"/>
          <p:cNvSpPr txBox="1"/>
          <p:nvPr/>
        </p:nvSpPr>
        <p:spPr>
          <a:xfrm>
            <a:off x="4572000" y="3273623"/>
            <a:ext cx="4039567" cy="307777"/>
          </a:xfrm>
          <a:prstGeom prst="rect">
            <a:avLst/>
          </a:prstGeom>
          <a:noFill/>
        </p:spPr>
        <p:txBody>
          <a:bodyPr wrap="none" rtlCol="0">
            <a:spAutoFit/>
          </a:bodyPr>
          <a:lstStyle/>
          <a:p>
            <a:r>
              <a:rPr lang="en-US" sz="1400" dirty="0">
                <a:solidFill>
                  <a:schemeClr val="bg1"/>
                </a:solidFill>
              </a:rPr>
              <a:t>Courtesy Andrew Pritchard – </a:t>
            </a:r>
            <a:r>
              <a:rPr lang="en-US" sz="1400" dirty="0" err="1">
                <a:solidFill>
                  <a:schemeClr val="bg1"/>
                </a:solidFill>
              </a:rPr>
              <a:t>skydrama.photography</a:t>
            </a:r>
            <a:r>
              <a:rPr lang="en-US" sz="1400" dirty="0">
                <a:solidFill>
                  <a:schemeClr val="bg1"/>
                </a:solidFill>
              </a:rPr>
              <a:t> </a:t>
            </a:r>
          </a:p>
        </p:txBody>
      </p:sp>
      <p:sp>
        <p:nvSpPr>
          <p:cNvPr id="8" name="Title 1"/>
          <p:cNvSpPr>
            <a:spLocks noGrp="1"/>
          </p:cNvSpPr>
          <p:nvPr>
            <p:ph type="title"/>
          </p:nvPr>
        </p:nvSpPr>
        <p:spPr>
          <a:xfrm>
            <a:off x="457200" y="152400"/>
            <a:ext cx="8229600" cy="1143000"/>
          </a:xfrm>
        </p:spPr>
        <p:txBody>
          <a:bodyPr>
            <a:normAutofit/>
          </a:bodyPr>
          <a:lstStyle/>
          <a:p>
            <a:r>
              <a:rPr lang="en-US" dirty="0">
                <a:solidFill>
                  <a:srgbClr val="FFFF00"/>
                </a:solidFill>
                <a:latin typeface="Perpetua" panose="02020502060401020303" pitchFamily="18" charset="0"/>
              </a:rPr>
              <a:t>Supercell TDS – Homer, IL Sep 9, 2016</a:t>
            </a:r>
          </a:p>
        </p:txBody>
      </p:sp>
    </p:spTree>
    <p:extLst>
      <p:ext uri="{BB962C8B-B14F-4D97-AF65-F5344CB8AC3E}">
        <p14:creationId xmlns:p14="http://schemas.microsoft.com/office/powerpoint/2010/main" val="664776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7489" y="1339956"/>
            <a:ext cx="8890311" cy="5137044"/>
          </a:xfrm>
          <a:prstGeom prst="round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00" y="873478"/>
            <a:ext cx="2795918" cy="261610"/>
          </a:xfrm>
          <a:prstGeom prst="rect">
            <a:avLst/>
          </a:prstGeom>
          <a:noFill/>
        </p:spPr>
        <p:txBody>
          <a:bodyPr wrap="square" rtlCol="0" anchor="ctr">
            <a:spAutoFit/>
          </a:bodyPr>
          <a:lstStyle/>
          <a:p>
            <a:r>
              <a:rPr lang="en-US" sz="1050" spc="300" dirty="0">
                <a:solidFill>
                  <a:schemeClr val="bg1"/>
                </a:solidFill>
                <a:latin typeface="Segoe UI Light" panose="020B0502040204020203" pitchFamily="34" charset="0"/>
                <a:cs typeface="Segoe UI Light" panose="020B0502040204020203" pitchFamily="34" charset="0"/>
              </a:rPr>
              <a:t>Background</a:t>
            </a:r>
          </a:p>
        </p:txBody>
      </p:sp>
      <p:sp>
        <p:nvSpPr>
          <p:cNvPr id="15" name="Title 1"/>
          <p:cNvSpPr txBox="1">
            <a:spLocks/>
          </p:cNvSpPr>
          <p:nvPr/>
        </p:nvSpPr>
        <p:spPr>
          <a:xfrm>
            <a:off x="990600" y="228600"/>
            <a:ext cx="7010400" cy="914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Introducing the “CC Plume”</a:t>
            </a:r>
          </a:p>
        </p:txBody>
      </p:sp>
      <p:sp>
        <p:nvSpPr>
          <p:cNvPr id="16" name="TextBox 15"/>
          <p:cNvSpPr txBox="1"/>
          <p:nvPr/>
        </p:nvSpPr>
        <p:spPr>
          <a:xfrm>
            <a:off x="381000" y="1568556"/>
            <a:ext cx="5105400" cy="4196020"/>
          </a:xfrm>
          <a:prstGeom prst="rect">
            <a:avLst/>
          </a:prstGeom>
          <a:noFill/>
        </p:spPr>
        <p:txBody>
          <a:bodyPr wrap="square" rtlCol="0">
            <a:spAutoFit/>
          </a:bodyPr>
          <a:lstStyle/>
          <a:p>
            <a:pPr marL="285750" indent="-285750">
              <a:spcAft>
                <a:spcPts val="800"/>
              </a:spcAft>
              <a:buSzPct val="75000"/>
              <a:buFont typeface="Wingdings" panose="05000000000000000000" pitchFamily="2" charset="2"/>
              <a:buChar char="Ø"/>
            </a:pPr>
            <a:r>
              <a:rPr lang="en-US" sz="2400" b="1" spc="150" dirty="0">
                <a:solidFill>
                  <a:srgbClr val="FF33CC"/>
                </a:solidFill>
                <a:latin typeface="Segoe UI Light" panose="020B0502040204020203" pitchFamily="34" charset="0"/>
                <a:cs typeface="Segoe UI Light" panose="020B0502040204020203" pitchFamily="34" charset="0"/>
              </a:rPr>
              <a:t>Relativity: </a:t>
            </a:r>
            <a:r>
              <a:rPr lang="en-US" sz="2000" dirty="0">
                <a:solidFill>
                  <a:schemeClr val="bg1"/>
                </a:solidFill>
                <a:latin typeface="Segoe UI Light" panose="020B0502040204020203" pitchFamily="34" charset="0"/>
                <a:cs typeface="Segoe UI Light" panose="020B0502040204020203" pitchFamily="34" charset="0"/>
              </a:rPr>
              <a:t>Semi-circular region* of reduced CC** compared to surrounding echoes</a:t>
            </a:r>
          </a:p>
          <a:p>
            <a:pPr marL="285750" indent="-285750">
              <a:spcAft>
                <a:spcPts val="800"/>
              </a:spcAft>
              <a:buSzPct val="75000"/>
              <a:buFont typeface="Wingdings" panose="05000000000000000000" pitchFamily="2" charset="2"/>
              <a:buChar char="Ø"/>
            </a:pPr>
            <a:r>
              <a:rPr lang="en-US" sz="2400" b="1" spc="150" dirty="0">
                <a:solidFill>
                  <a:srgbClr val="FF33CC"/>
                </a:solidFill>
                <a:latin typeface="Segoe UI Light" panose="020B0502040204020203" pitchFamily="34" charset="0"/>
                <a:cs typeface="Segoe UI Light" panose="020B0502040204020203" pitchFamily="34" charset="0"/>
              </a:rPr>
              <a:t>Location</a:t>
            </a:r>
            <a:r>
              <a:rPr lang="en-US" sz="2400" b="1" dirty="0">
                <a:solidFill>
                  <a:srgbClr val="FF33CC"/>
                </a:solidFill>
                <a:latin typeface="Segoe UI Light" panose="020B0502040204020203" pitchFamily="34" charset="0"/>
                <a:cs typeface="Segoe UI Light" panose="020B0502040204020203" pitchFamily="34" charset="0"/>
              </a:rPr>
              <a:t>: </a:t>
            </a:r>
            <a:r>
              <a:rPr lang="en-US" sz="2000" dirty="0">
                <a:solidFill>
                  <a:schemeClr val="bg1"/>
                </a:solidFill>
                <a:latin typeface="Segoe UI Light" panose="020B0502040204020203" pitchFamily="34" charset="0"/>
                <a:cs typeface="Segoe UI Light" panose="020B0502040204020203" pitchFamily="34" charset="0"/>
              </a:rPr>
              <a:t>Couplet </a:t>
            </a:r>
            <a:r>
              <a:rPr lang="en-US" sz="2000" u="sng" dirty="0">
                <a:solidFill>
                  <a:schemeClr val="bg1"/>
                </a:solidFill>
                <a:latin typeface="Segoe UI Light" panose="020B0502040204020203" pitchFamily="34" charset="0"/>
                <a:cs typeface="Segoe UI Light" panose="020B0502040204020203" pitchFamily="34" charset="0"/>
              </a:rPr>
              <a:t>or</a:t>
            </a:r>
            <a:r>
              <a:rPr lang="en-US" sz="2000" dirty="0">
                <a:solidFill>
                  <a:schemeClr val="bg1"/>
                </a:solidFill>
                <a:latin typeface="Segoe UI Light" panose="020B0502040204020203" pitchFamily="34" charset="0"/>
                <a:cs typeface="Segoe UI Light" panose="020B0502040204020203" pitchFamily="34" charset="0"/>
              </a:rPr>
              <a:t> convergence zone</a:t>
            </a:r>
          </a:p>
          <a:p>
            <a:pPr marL="285750" indent="-285750">
              <a:spcAft>
                <a:spcPts val="800"/>
              </a:spcAft>
              <a:buSzPct val="75000"/>
              <a:buFont typeface="Wingdings" panose="05000000000000000000" pitchFamily="2" charset="2"/>
              <a:buChar char="Ø"/>
            </a:pPr>
            <a:r>
              <a:rPr lang="en-US" sz="2400" b="1" spc="150" dirty="0">
                <a:solidFill>
                  <a:srgbClr val="FF33CC"/>
                </a:solidFill>
                <a:latin typeface="Segoe UI Light" panose="020B0502040204020203" pitchFamily="34" charset="0"/>
                <a:cs typeface="Segoe UI Light" panose="020B0502040204020203" pitchFamily="34" charset="0"/>
              </a:rPr>
              <a:t>Continuity: </a:t>
            </a:r>
            <a:r>
              <a:rPr lang="en-US" sz="2000" dirty="0">
                <a:solidFill>
                  <a:schemeClr val="bg1"/>
                </a:solidFill>
                <a:latin typeface="Segoe UI Light" panose="020B0502040204020203" pitchFamily="34" charset="0"/>
                <a:cs typeface="Segoe UI Light" panose="020B0502040204020203" pitchFamily="34" charset="0"/>
              </a:rPr>
              <a:t>In at least two tilts or scans (SAILS inclusive)</a:t>
            </a:r>
          </a:p>
          <a:p>
            <a:pPr marL="285750" indent="-285750">
              <a:spcAft>
                <a:spcPts val="800"/>
              </a:spcAft>
              <a:buSzPct val="75000"/>
              <a:buFont typeface="Wingdings" panose="05000000000000000000" pitchFamily="2" charset="2"/>
              <a:buChar char="Ø"/>
            </a:pPr>
            <a:r>
              <a:rPr lang="en-US" sz="2400" b="1" spc="150" dirty="0">
                <a:solidFill>
                  <a:srgbClr val="FF33CC"/>
                </a:solidFill>
                <a:latin typeface="Segoe UI Light" panose="020B0502040204020203" pitchFamily="34" charset="0"/>
                <a:cs typeface="Segoe UI Light" panose="020B0502040204020203" pitchFamily="34" charset="0"/>
              </a:rPr>
              <a:t>Behavior: </a:t>
            </a:r>
            <a:r>
              <a:rPr lang="en-US" sz="2000" dirty="0">
                <a:solidFill>
                  <a:schemeClr val="bg1"/>
                </a:solidFill>
                <a:latin typeface="Segoe UI Light" panose="020B0502040204020203" pitchFamily="34" charset="0"/>
                <a:cs typeface="Segoe UI Light" panose="020B0502040204020203" pitchFamily="34" charset="0"/>
              </a:rPr>
              <a:t>Concentrated surface origin, spreads out aloft (a plume!)</a:t>
            </a:r>
          </a:p>
          <a:p>
            <a:pPr marL="285750" indent="-285750">
              <a:spcAft>
                <a:spcPts val="800"/>
              </a:spcAft>
              <a:buSzPct val="75000"/>
              <a:buFont typeface="Wingdings" panose="05000000000000000000" pitchFamily="2" charset="2"/>
              <a:buChar char="Ø"/>
            </a:pPr>
            <a:r>
              <a:rPr lang="en-US" sz="2400" b="1" spc="150" dirty="0">
                <a:solidFill>
                  <a:srgbClr val="FF33CC"/>
                </a:solidFill>
                <a:latin typeface="Segoe UI Light" panose="020B0502040204020203" pitchFamily="34" charset="0"/>
                <a:cs typeface="Segoe UI Light" panose="020B0502040204020203" pitchFamily="34" charset="0"/>
              </a:rPr>
              <a:t>Product Criteria: </a:t>
            </a:r>
            <a:r>
              <a:rPr lang="en-US" sz="2000" dirty="0">
                <a:solidFill>
                  <a:schemeClr val="bg1"/>
                </a:solidFill>
                <a:latin typeface="Segoe UI Light" panose="020B0502040204020203" pitchFamily="34" charset="0"/>
                <a:cs typeface="Segoe UI Light" panose="020B0502040204020203" pitchFamily="34" charset="0"/>
              </a:rPr>
              <a:t>WDTB/Van Den </a:t>
            </a:r>
            <a:r>
              <a:rPr lang="en-US" sz="2000" dirty="0" err="1">
                <a:solidFill>
                  <a:schemeClr val="bg1"/>
                </a:solidFill>
                <a:latin typeface="Segoe UI Light" panose="020B0502040204020203" pitchFamily="34" charset="0"/>
                <a:cs typeface="Segoe UI Light" panose="020B0502040204020203" pitchFamily="34" charset="0"/>
              </a:rPr>
              <a:t>Broeke</a:t>
            </a:r>
            <a:r>
              <a:rPr lang="en-US" sz="2000" dirty="0">
                <a:solidFill>
                  <a:schemeClr val="bg1"/>
                </a:solidFill>
                <a:latin typeface="Segoe UI Light" panose="020B0502040204020203" pitchFamily="34" charset="0"/>
                <a:cs typeface="Segoe UI Light" panose="020B0502040204020203" pitchFamily="34" charset="0"/>
              </a:rPr>
              <a:t> reflectivity threshold ideal, no other product-based thresholds</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01253" y="1922563"/>
            <a:ext cx="1604013" cy="1781103"/>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66995" y="1909060"/>
            <a:ext cx="1517011" cy="1784222"/>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97557" y="3860741"/>
            <a:ext cx="1628346" cy="1738400"/>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39000" y="3854714"/>
            <a:ext cx="1557203" cy="1738983"/>
          </a:xfrm>
          <a:prstGeom prst="rect">
            <a:avLst/>
          </a:prstGeom>
        </p:spPr>
      </p:pic>
      <p:sp>
        <p:nvSpPr>
          <p:cNvPr id="21" name="TextBox 20"/>
          <p:cNvSpPr txBox="1"/>
          <p:nvPr/>
        </p:nvSpPr>
        <p:spPr>
          <a:xfrm>
            <a:off x="5486400" y="1922564"/>
            <a:ext cx="816167" cy="261610"/>
          </a:xfrm>
          <a:prstGeom prst="rect">
            <a:avLst/>
          </a:prstGeom>
          <a:solidFill>
            <a:schemeClr val="dk1"/>
          </a:solidFill>
        </p:spPr>
        <p:txBody>
          <a:bodyPr wrap="square" rtlCol="0">
            <a:spAutoFit/>
          </a:bodyPr>
          <a:lstStyle/>
          <a:p>
            <a:pPr>
              <a:spcAft>
                <a:spcPts val="200"/>
              </a:spcAft>
              <a:buSzPct val="75000"/>
            </a:pPr>
            <a:r>
              <a:rPr lang="en-US" sz="1100" dirty="0">
                <a:solidFill>
                  <a:schemeClr val="bg1"/>
                </a:solidFill>
                <a:latin typeface="Segoe UI Light" panose="020B0502040204020203" pitchFamily="34" charset="0"/>
                <a:cs typeface="Segoe UI Light" panose="020B0502040204020203" pitchFamily="34" charset="0"/>
              </a:rPr>
              <a:t>T+0 min</a:t>
            </a:r>
          </a:p>
        </p:txBody>
      </p:sp>
      <p:sp>
        <p:nvSpPr>
          <p:cNvPr id="22" name="TextBox 21"/>
          <p:cNvSpPr txBox="1"/>
          <p:nvPr/>
        </p:nvSpPr>
        <p:spPr>
          <a:xfrm>
            <a:off x="7238999" y="1905000"/>
            <a:ext cx="816167" cy="261610"/>
          </a:xfrm>
          <a:prstGeom prst="rect">
            <a:avLst/>
          </a:prstGeom>
          <a:solidFill>
            <a:schemeClr val="dk1"/>
          </a:solidFill>
        </p:spPr>
        <p:txBody>
          <a:bodyPr wrap="square" rtlCol="0">
            <a:spAutoFit/>
          </a:bodyPr>
          <a:lstStyle/>
          <a:p>
            <a:pPr>
              <a:spcAft>
                <a:spcPts val="200"/>
              </a:spcAft>
              <a:buSzPct val="75000"/>
            </a:pPr>
            <a:r>
              <a:rPr lang="en-US" sz="1100" dirty="0">
                <a:solidFill>
                  <a:schemeClr val="bg1"/>
                </a:solidFill>
                <a:latin typeface="Segoe UI Light" panose="020B0502040204020203" pitchFamily="34" charset="0"/>
                <a:cs typeface="Segoe UI Light" panose="020B0502040204020203" pitchFamily="34" charset="0"/>
              </a:rPr>
              <a:t>T+5 min</a:t>
            </a:r>
          </a:p>
        </p:txBody>
      </p:sp>
      <p:sp>
        <p:nvSpPr>
          <p:cNvPr id="32" name="TextBox 31"/>
          <p:cNvSpPr txBox="1"/>
          <p:nvPr/>
        </p:nvSpPr>
        <p:spPr>
          <a:xfrm>
            <a:off x="5486400" y="3853539"/>
            <a:ext cx="897585" cy="261610"/>
          </a:xfrm>
          <a:prstGeom prst="rect">
            <a:avLst/>
          </a:prstGeom>
          <a:solidFill>
            <a:schemeClr val="dk1"/>
          </a:solidFill>
        </p:spPr>
        <p:txBody>
          <a:bodyPr wrap="square" rtlCol="0">
            <a:spAutoFit/>
          </a:bodyPr>
          <a:lstStyle/>
          <a:p>
            <a:pPr>
              <a:spcAft>
                <a:spcPts val="200"/>
              </a:spcAft>
              <a:buSzPct val="75000"/>
            </a:pPr>
            <a:r>
              <a:rPr lang="en-US" sz="1100" dirty="0">
                <a:solidFill>
                  <a:schemeClr val="bg1"/>
                </a:solidFill>
                <a:latin typeface="Segoe UI Light" panose="020B0502040204020203" pitchFamily="34" charset="0"/>
                <a:cs typeface="Segoe UI Light" panose="020B0502040204020203" pitchFamily="34" charset="0"/>
              </a:rPr>
              <a:t>T+10 min</a:t>
            </a:r>
          </a:p>
        </p:txBody>
      </p:sp>
      <p:sp>
        <p:nvSpPr>
          <p:cNvPr id="33" name="TextBox 32"/>
          <p:cNvSpPr txBox="1"/>
          <p:nvPr/>
        </p:nvSpPr>
        <p:spPr>
          <a:xfrm>
            <a:off x="7216584" y="3846847"/>
            <a:ext cx="897585" cy="261610"/>
          </a:xfrm>
          <a:prstGeom prst="rect">
            <a:avLst/>
          </a:prstGeom>
          <a:solidFill>
            <a:schemeClr val="dk1"/>
          </a:solidFill>
        </p:spPr>
        <p:txBody>
          <a:bodyPr wrap="square" rtlCol="0">
            <a:spAutoFit/>
          </a:bodyPr>
          <a:lstStyle/>
          <a:p>
            <a:pPr>
              <a:spcAft>
                <a:spcPts val="200"/>
              </a:spcAft>
              <a:buSzPct val="75000"/>
            </a:pPr>
            <a:r>
              <a:rPr lang="en-US" sz="1100" dirty="0">
                <a:solidFill>
                  <a:schemeClr val="bg1"/>
                </a:solidFill>
                <a:latin typeface="Segoe UI Light" panose="020B0502040204020203" pitchFamily="34" charset="0"/>
                <a:cs typeface="Segoe UI Light" panose="020B0502040204020203" pitchFamily="34" charset="0"/>
              </a:rPr>
              <a:t>T+15 min</a:t>
            </a:r>
          </a:p>
        </p:txBody>
      </p:sp>
      <p:sp>
        <p:nvSpPr>
          <p:cNvPr id="34" name="TextBox 33"/>
          <p:cNvSpPr txBox="1"/>
          <p:nvPr/>
        </p:nvSpPr>
        <p:spPr>
          <a:xfrm>
            <a:off x="762000" y="5835756"/>
            <a:ext cx="6841398" cy="564257"/>
          </a:xfrm>
          <a:prstGeom prst="rect">
            <a:avLst/>
          </a:prstGeom>
          <a:noFill/>
        </p:spPr>
        <p:txBody>
          <a:bodyPr wrap="square" rtlCol="0">
            <a:spAutoFit/>
          </a:bodyPr>
          <a:lstStyle/>
          <a:p>
            <a:pPr>
              <a:spcAft>
                <a:spcPts val="800"/>
              </a:spcAft>
              <a:buSzPct val="75000"/>
            </a:pPr>
            <a:r>
              <a:rPr lang="en-US" sz="1200" dirty="0">
                <a:solidFill>
                  <a:schemeClr val="bg1"/>
                </a:solidFill>
                <a:latin typeface="Segoe UI Light" panose="020B0502040204020203" pitchFamily="34" charset="0"/>
                <a:cs typeface="Segoe UI Light" panose="020B0502040204020203" pitchFamily="34" charset="0"/>
              </a:rPr>
              <a:t>* Can start as small as 4 super-resolution range gates, but always grows larger</a:t>
            </a:r>
          </a:p>
          <a:p>
            <a:pPr>
              <a:spcAft>
                <a:spcPts val="800"/>
              </a:spcAft>
              <a:buSzPct val="75000"/>
            </a:pPr>
            <a:r>
              <a:rPr lang="en-US" sz="1200" dirty="0">
                <a:solidFill>
                  <a:schemeClr val="bg1"/>
                </a:solidFill>
                <a:latin typeface="Segoe UI Light" panose="020B0502040204020203" pitchFamily="34" charset="0"/>
                <a:cs typeface="Segoe UI Light" panose="020B0502040204020203" pitchFamily="34" charset="0"/>
              </a:rPr>
              <a:t>** Difference of at least 0.04 compared to surrounding data field  </a:t>
            </a:r>
          </a:p>
        </p:txBody>
      </p:sp>
    </p:spTree>
    <p:extLst>
      <p:ext uri="{BB962C8B-B14F-4D97-AF65-F5344CB8AC3E}">
        <p14:creationId xmlns:p14="http://schemas.microsoft.com/office/powerpoint/2010/main" val="36141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652" y="1219200"/>
            <a:ext cx="7320148" cy="5486400"/>
          </a:xfrm>
          <a:ln w="25400">
            <a:solidFill>
              <a:schemeClr val="bg1"/>
            </a:solidFill>
          </a:ln>
        </p:spPr>
      </p:pic>
      <p:sp>
        <p:nvSpPr>
          <p:cNvPr id="6" name="TextBox 5"/>
          <p:cNvSpPr txBox="1"/>
          <p:nvPr/>
        </p:nvSpPr>
        <p:spPr>
          <a:xfrm>
            <a:off x="6351162" y="6324600"/>
            <a:ext cx="1954638" cy="369332"/>
          </a:xfrm>
          <a:prstGeom prst="rect">
            <a:avLst/>
          </a:prstGeom>
          <a:noFill/>
        </p:spPr>
        <p:txBody>
          <a:bodyPr wrap="none" rtlCol="0">
            <a:spAutoFit/>
          </a:bodyPr>
          <a:lstStyle/>
          <a:p>
            <a:r>
              <a:rPr lang="en-US" dirty="0">
                <a:solidFill>
                  <a:schemeClr val="bg1"/>
                </a:solidFill>
              </a:rPr>
              <a:t>Courtesy Jake Wolf</a:t>
            </a:r>
          </a:p>
        </p:txBody>
      </p:sp>
      <p:sp>
        <p:nvSpPr>
          <p:cNvPr id="7" name="Title 1"/>
          <p:cNvSpPr>
            <a:spLocks noGrp="1"/>
          </p:cNvSpPr>
          <p:nvPr>
            <p:ph type="title"/>
          </p:nvPr>
        </p:nvSpPr>
        <p:spPr>
          <a:xfrm>
            <a:off x="457200" y="152400"/>
            <a:ext cx="8229600" cy="1143000"/>
          </a:xfrm>
        </p:spPr>
        <p:txBody>
          <a:bodyPr>
            <a:normAutofit/>
          </a:bodyPr>
          <a:lstStyle/>
          <a:p>
            <a:r>
              <a:rPr lang="en-US" dirty="0">
                <a:solidFill>
                  <a:srgbClr val="FFFF00"/>
                </a:solidFill>
                <a:latin typeface="Perpetua" panose="02020502060401020303" pitchFamily="18" charset="0"/>
              </a:rPr>
              <a:t>Land use – Homer, IL Sep 9, 2016</a:t>
            </a:r>
          </a:p>
        </p:txBody>
      </p:sp>
    </p:spTree>
    <p:extLst>
      <p:ext uri="{BB962C8B-B14F-4D97-AF65-F5344CB8AC3E}">
        <p14:creationId xmlns:p14="http://schemas.microsoft.com/office/powerpoint/2010/main" val="1510660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solidFill>
                  <a:srgbClr val="FFFF00"/>
                </a:solidFill>
                <a:latin typeface="Perpetua" panose="02020502060401020303" pitchFamily="18" charset="0"/>
              </a:rPr>
              <a:t>Land use – Homer, IL Sep 9, 2016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5620362"/>
          </a:xfrm>
          <a:ln w="38100">
            <a:solidFill>
              <a:schemeClr val="bg1"/>
            </a:solidFill>
          </a:ln>
        </p:spPr>
      </p:pic>
      <p:cxnSp>
        <p:nvCxnSpPr>
          <p:cNvPr id="5" name="Straight Arrow Connector 4"/>
          <p:cNvCxnSpPr/>
          <p:nvPr/>
        </p:nvCxnSpPr>
        <p:spPr>
          <a:xfrm flipV="1">
            <a:off x="1752600" y="50292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971800" y="44196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33800" y="41910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410200" y="35052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553200" y="32766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467600" y="3200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305800" y="31242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648200" y="3810000"/>
            <a:ext cx="0" cy="685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905000"/>
            <a:ext cx="5086408" cy="3657600"/>
          </a:xfrm>
          <a:prstGeom prst="rect">
            <a:avLst/>
          </a:prstGeom>
          <a:ln w="38100">
            <a:solidFill>
              <a:schemeClr val="bg1"/>
            </a:solidFill>
          </a:ln>
        </p:spPr>
      </p:pic>
    </p:spTree>
    <p:extLst>
      <p:ext uri="{BB962C8B-B14F-4D97-AF65-F5344CB8AC3E}">
        <p14:creationId xmlns:p14="http://schemas.microsoft.com/office/powerpoint/2010/main" val="233988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720" y="1371600"/>
            <a:ext cx="6899651" cy="5029200"/>
          </a:xfrm>
        </p:spPr>
      </p:pic>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 Loop</a:t>
            </a:r>
          </a:p>
        </p:txBody>
      </p:sp>
      <p:sp>
        <p:nvSpPr>
          <p:cNvPr id="6" name="Title 1"/>
          <p:cNvSpPr txBox="1">
            <a:spLocks/>
          </p:cNvSpPr>
          <p:nvPr/>
        </p:nvSpPr>
        <p:spPr>
          <a:xfrm>
            <a:off x="1219200" y="11430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KSGF Case - March  1, 2017</a:t>
            </a:r>
          </a:p>
        </p:txBody>
      </p:sp>
    </p:spTree>
    <p:extLst>
      <p:ext uri="{BB962C8B-B14F-4D97-AF65-F5344CB8AC3E}">
        <p14:creationId xmlns:p14="http://schemas.microsoft.com/office/powerpoint/2010/main" val="335925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sp>
        <p:nvSpPr>
          <p:cNvPr id="6"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0540z March 1, 2017</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Tree>
    <p:extLst>
      <p:ext uri="{BB962C8B-B14F-4D97-AF65-F5344CB8AC3E}">
        <p14:creationId xmlns:p14="http://schemas.microsoft.com/office/powerpoint/2010/main" val="999941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0542z March 1, 2017</a:t>
            </a:r>
          </a:p>
        </p:txBody>
      </p:sp>
    </p:spTree>
    <p:extLst>
      <p:ext uri="{BB962C8B-B14F-4D97-AF65-F5344CB8AC3E}">
        <p14:creationId xmlns:p14="http://schemas.microsoft.com/office/powerpoint/2010/main" val="219075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7"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0543z March 1, 2017</a:t>
            </a:r>
          </a:p>
        </p:txBody>
      </p:sp>
    </p:spTree>
    <p:extLst>
      <p:ext uri="{BB962C8B-B14F-4D97-AF65-F5344CB8AC3E}">
        <p14:creationId xmlns:p14="http://schemas.microsoft.com/office/powerpoint/2010/main" val="1087775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0545z March 1, 2017</a:t>
            </a:r>
          </a:p>
        </p:txBody>
      </p:sp>
    </p:spTree>
    <p:extLst>
      <p:ext uri="{BB962C8B-B14F-4D97-AF65-F5344CB8AC3E}">
        <p14:creationId xmlns:p14="http://schemas.microsoft.com/office/powerpoint/2010/main" val="720607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7"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0.9</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0546z March 1, 2017</a:t>
            </a:r>
          </a:p>
        </p:txBody>
      </p:sp>
    </p:spTree>
    <p:extLst>
      <p:ext uri="{BB962C8B-B14F-4D97-AF65-F5344CB8AC3E}">
        <p14:creationId xmlns:p14="http://schemas.microsoft.com/office/powerpoint/2010/main" val="1762272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1.3</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0547z March 1, 2017</a:t>
            </a:r>
          </a:p>
        </p:txBody>
      </p:sp>
    </p:spTree>
    <p:extLst>
      <p:ext uri="{BB962C8B-B14F-4D97-AF65-F5344CB8AC3E}">
        <p14:creationId xmlns:p14="http://schemas.microsoft.com/office/powerpoint/2010/main" val="774491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7"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1.8</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0548z March 1, 2017</a:t>
            </a:r>
          </a:p>
        </p:txBody>
      </p:sp>
    </p:spTree>
    <p:extLst>
      <p:ext uri="{BB962C8B-B14F-4D97-AF65-F5344CB8AC3E}">
        <p14:creationId xmlns:p14="http://schemas.microsoft.com/office/powerpoint/2010/main" val="30799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53689" y="1295400"/>
            <a:ext cx="8661711" cy="5105400"/>
          </a:xfrm>
          <a:prstGeom prst="round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00" y="873478"/>
            <a:ext cx="2795918" cy="261610"/>
          </a:xfrm>
          <a:prstGeom prst="rect">
            <a:avLst/>
          </a:prstGeom>
          <a:noFill/>
        </p:spPr>
        <p:txBody>
          <a:bodyPr wrap="square" rtlCol="0" anchor="ctr">
            <a:spAutoFit/>
          </a:bodyPr>
          <a:lstStyle/>
          <a:p>
            <a:r>
              <a:rPr lang="en-US" sz="1050" spc="300" dirty="0">
                <a:solidFill>
                  <a:schemeClr val="bg1"/>
                </a:solidFill>
                <a:latin typeface="Segoe UI Light" panose="020B0502040204020203" pitchFamily="34" charset="0"/>
                <a:cs typeface="Segoe UI Light" panose="020B0502040204020203" pitchFamily="34" charset="0"/>
              </a:rPr>
              <a:t>Background</a:t>
            </a:r>
          </a:p>
        </p:txBody>
      </p:sp>
      <p:sp>
        <p:nvSpPr>
          <p:cNvPr id="15" name="Title 1"/>
          <p:cNvSpPr txBox="1">
            <a:spLocks/>
          </p:cNvSpPr>
          <p:nvPr/>
        </p:nvSpPr>
        <p:spPr>
          <a:xfrm>
            <a:off x="914400" y="228600"/>
            <a:ext cx="7010400" cy="914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Why the CC Plume?</a:t>
            </a:r>
          </a:p>
        </p:txBody>
      </p:sp>
      <p:sp>
        <p:nvSpPr>
          <p:cNvPr id="16" name="TextBox 15"/>
          <p:cNvSpPr txBox="1"/>
          <p:nvPr/>
        </p:nvSpPr>
        <p:spPr>
          <a:xfrm>
            <a:off x="457200" y="1486714"/>
            <a:ext cx="8458200" cy="4750018"/>
          </a:xfrm>
          <a:prstGeom prst="rect">
            <a:avLst/>
          </a:prstGeom>
          <a:noFill/>
        </p:spPr>
        <p:txBody>
          <a:bodyPr wrap="square" rtlCol="0">
            <a:spAutoFit/>
          </a:bodyPr>
          <a:lstStyle/>
          <a:p>
            <a:pPr marL="285750" indent="-285750">
              <a:spcAft>
                <a:spcPts val="800"/>
              </a:spcAft>
              <a:buSzPct val="75000"/>
              <a:buFont typeface="Wingdings" panose="05000000000000000000" pitchFamily="2" charset="2"/>
              <a:buChar char="Ø"/>
            </a:pPr>
            <a:r>
              <a:rPr lang="en-US" sz="2400" dirty="0">
                <a:solidFill>
                  <a:schemeClr val="bg1"/>
                </a:solidFill>
                <a:latin typeface="Segoe UI Light" panose="020B0502040204020203" pitchFamily="34" charset="0"/>
                <a:cs typeface="Segoe UI Light" panose="020B0502040204020203" pitchFamily="34" charset="0"/>
              </a:rPr>
              <a:t>Based on a TDS verification study in the Des Moines CWA from 2013 to 2016.</a:t>
            </a:r>
          </a:p>
          <a:p>
            <a:pPr marL="742950" lvl="1" indent="-285750">
              <a:spcAft>
                <a:spcPts val="800"/>
              </a:spcAft>
              <a:buSzPct val="75000"/>
              <a:buFont typeface="Wingdings" panose="05000000000000000000" pitchFamily="2" charset="2"/>
              <a:buChar char="Ø"/>
            </a:pPr>
            <a:r>
              <a:rPr lang="en-US" sz="2000" dirty="0">
                <a:solidFill>
                  <a:schemeClr val="bg1"/>
                </a:solidFill>
                <a:latin typeface="Segoe UI Light" panose="020B0502040204020203" pitchFamily="34" charset="0"/>
                <a:cs typeface="Segoe UI Light" panose="020B0502040204020203" pitchFamily="34" charset="0"/>
              </a:rPr>
              <a:t>Used KDMX WSR-88D radar data to locate possible TDSs, then leveraged all means of surveying to document the associated surface wind patterns (next presentation).</a:t>
            </a:r>
          </a:p>
          <a:p>
            <a:pPr marL="285750" indent="-285750">
              <a:spcAft>
                <a:spcPts val="800"/>
              </a:spcAft>
              <a:buSzPct val="75000"/>
              <a:buFont typeface="Wingdings" panose="05000000000000000000" pitchFamily="2" charset="2"/>
              <a:buChar char="Ø"/>
            </a:pPr>
            <a:r>
              <a:rPr lang="en-US" sz="2400" dirty="0">
                <a:solidFill>
                  <a:schemeClr val="bg1"/>
                </a:solidFill>
                <a:latin typeface="Segoe UI Light" panose="020B0502040204020203" pitchFamily="34" charset="0"/>
                <a:cs typeface="Segoe UI Light" panose="020B0502040204020203" pitchFamily="34" charset="0"/>
              </a:rPr>
              <a:t>Revealed debris signatures not meeting criteria outlined in multiple studies, especially with QLCS and landspout tornadoes.</a:t>
            </a:r>
          </a:p>
          <a:p>
            <a:pPr marL="285750" indent="-285750">
              <a:spcAft>
                <a:spcPts val="800"/>
              </a:spcAft>
              <a:buSzPct val="75000"/>
              <a:buFont typeface="Wingdings" panose="05000000000000000000" pitchFamily="2" charset="2"/>
              <a:buChar char="Ø"/>
            </a:pPr>
            <a:r>
              <a:rPr lang="en-US" sz="2400" dirty="0">
                <a:solidFill>
                  <a:schemeClr val="bg1"/>
                </a:solidFill>
                <a:latin typeface="Segoe UI Light" panose="020B0502040204020203" pitchFamily="34" charset="0"/>
                <a:cs typeface="Segoe UI Light" panose="020B0502040204020203" pitchFamily="34" charset="0"/>
              </a:rPr>
              <a:t>CC plume technique was developed to account for these signatures, NOT discredit previous TDS study criteria.</a:t>
            </a:r>
          </a:p>
          <a:p>
            <a:pPr marL="285750" indent="-285750">
              <a:spcAft>
                <a:spcPts val="800"/>
              </a:spcAft>
              <a:buSzPct val="75000"/>
              <a:buFont typeface="Wingdings" panose="05000000000000000000" pitchFamily="2" charset="2"/>
              <a:buChar char="Ø"/>
            </a:pPr>
            <a:r>
              <a:rPr lang="en-US" sz="2400" dirty="0">
                <a:solidFill>
                  <a:schemeClr val="bg1"/>
                </a:solidFill>
                <a:latin typeface="Segoe UI Light" panose="020B0502040204020203" pitchFamily="34" charset="0"/>
                <a:cs typeface="Segoe UI Light" panose="020B0502040204020203" pitchFamily="34" charset="0"/>
              </a:rPr>
              <a:t>First formalized TDS criteria known to utilize CC behavior trends, easier to assess with SAILS/MESO-SAILS.</a:t>
            </a:r>
          </a:p>
        </p:txBody>
      </p:sp>
    </p:spTree>
    <p:extLst>
      <p:ext uri="{BB962C8B-B14F-4D97-AF65-F5344CB8AC3E}">
        <p14:creationId xmlns:p14="http://schemas.microsoft.com/office/powerpoint/2010/main" val="16384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TDS False Alarm</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2" y="1600200"/>
            <a:ext cx="7879396" cy="4525963"/>
          </a:xfrm>
        </p:spPr>
      </p:pic>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KSGF Case – 2.4</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0549z March 1, 2017</a:t>
            </a:r>
          </a:p>
        </p:txBody>
      </p:sp>
    </p:spTree>
    <p:extLst>
      <p:ext uri="{BB962C8B-B14F-4D97-AF65-F5344CB8AC3E}">
        <p14:creationId xmlns:p14="http://schemas.microsoft.com/office/powerpoint/2010/main" val="2358804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The Search Continues…</a:t>
            </a:r>
          </a:p>
        </p:txBody>
      </p:sp>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KDMX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0038z March 7, 2017</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1600200"/>
            <a:ext cx="7959543" cy="4572000"/>
          </a:xfrm>
          <a:prstGeom prst="rect">
            <a:avLst/>
          </a:prstGeom>
        </p:spPr>
      </p:pic>
      <p:sp>
        <p:nvSpPr>
          <p:cNvPr id="7" name="Oval 6"/>
          <p:cNvSpPr>
            <a:spLocks/>
          </p:cNvSpPr>
          <p:nvPr/>
        </p:nvSpPr>
        <p:spPr>
          <a:xfrm>
            <a:off x="5943600" y="25146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p:cNvSpPr>
          <p:nvPr/>
        </p:nvSpPr>
        <p:spPr>
          <a:xfrm>
            <a:off x="5913120" y="48006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6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The Search Continues…</a:t>
            </a:r>
          </a:p>
        </p:txBody>
      </p:sp>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KDMX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0039z March 7, 2017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1600200"/>
            <a:ext cx="7959543" cy="4572000"/>
          </a:xfrm>
          <a:prstGeom prst="rect">
            <a:avLst/>
          </a:prstGeom>
        </p:spPr>
      </p:pic>
      <p:sp>
        <p:nvSpPr>
          <p:cNvPr id="6" name="Oval 5"/>
          <p:cNvSpPr>
            <a:spLocks/>
          </p:cNvSpPr>
          <p:nvPr/>
        </p:nvSpPr>
        <p:spPr>
          <a:xfrm>
            <a:off x="6324600" y="228600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6324600" y="46177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91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r>
              <a:rPr lang="en-US" dirty="0">
                <a:solidFill>
                  <a:srgbClr val="FFFF00"/>
                </a:solidFill>
                <a:latin typeface="Perpetua" panose="02020502060401020303" pitchFamily="18" charset="0"/>
              </a:rPr>
              <a:t>The Search Continues…</a:t>
            </a:r>
          </a:p>
        </p:txBody>
      </p:sp>
      <p:sp>
        <p:nvSpPr>
          <p:cNvPr id="5" name="Title 1"/>
          <p:cNvSpPr txBox="1">
            <a:spLocks/>
          </p:cNvSpPr>
          <p:nvPr/>
        </p:nvSpPr>
        <p:spPr>
          <a:xfrm>
            <a:off x="1219200" y="1143000"/>
            <a:ext cx="46482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Perpetua" panose="02020502060401020303" pitchFamily="18" charset="0"/>
              </a:rPr>
              <a:t>KDMX Case – 0.5</a:t>
            </a:r>
            <a:r>
              <a:rPr lang="en-US" sz="2000" b="1" baseline="30000" dirty="0">
                <a:solidFill>
                  <a:schemeClr val="bg1"/>
                </a:solidFill>
                <a:latin typeface="Perpetua" panose="02020502060401020303" pitchFamily="18" charset="0"/>
              </a:rPr>
              <a:t>o</a:t>
            </a:r>
            <a:r>
              <a:rPr lang="en-US" sz="2000" b="1" dirty="0">
                <a:solidFill>
                  <a:schemeClr val="bg1"/>
                </a:solidFill>
                <a:latin typeface="Perpetua" panose="02020502060401020303" pitchFamily="18" charset="0"/>
              </a:rPr>
              <a:t>  0041z March 7, 2017</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1600200"/>
            <a:ext cx="7959543" cy="4572000"/>
          </a:xfrm>
          <a:prstGeom prst="rect">
            <a:avLst/>
          </a:prstGeom>
        </p:spPr>
      </p:pic>
      <p:sp>
        <p:nvSpPr>
          <p:cNvPr id="6" name="Oval 5"/>
          <p:cNvSpPr>
            <a:spLocks/>
          </p:cNvSpPr>
          <p:nvPr/>
        </p:nvSpPr>
        <p:spPr>
          <a:xfrm>
            <a:off x="6781800" y="20269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p:cNvSpPr>
          <p:nvPr/>
        </p:nvSpPr>
        <p:spPr>
          <a:xfrm>
            <a:off x="6781800" y="4312920"/>
            <a:ext cx="640080" cy="6400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32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solidFill>
                  <a:srgbClr val="FFFF00"/>
                </a:solidFill>
                <a:latin typeface="Arial Narrow" pitchFamily="34" charset="0"/>
              </a:rPr>
              <a:t>Questions!</a:t>
            </a:r>
          </a:p>
        </p:txBody>
      </p:sp>
      <p:pic>
        <p:nvPicPr>
          <p:cNvPr id="5" name="Picture 2"/>
          <p:cNvPicPr>
            <a:picLocks noChangeAspect="1"/>
          </p:cNvPicPr>
          <p:nvPr/>
        </p:nvPicPr>
        <p:blipFill>
          <a:blip r:embed="rId3" cstate="print"/>
          <a:srcRect/>
          <a:stretch>
            <a:fillRect/>
          </a:stretch>
        </p:blipFill>
        <p:spPr bwMode="auto">
          <a:xfrm>
            <a:off x="0" y="6172200"/>
            <a:ext cx="640080" cy="640080"/>
          </a:xfrm>
          <a:prstGeom prst="rect">
            <a:avLst/>
          </a:prstGeom>
          <a:noFill/>
          <a:ln w="9525">
            <a:noFill/>
            <a:miter lim="800000"/>
            <a:headEnd/>
            <a:tailEnd/>
          </a:ln>
        </p:spPr>
      </p:pic>
      <p:pic>
        <p:nvPicPr>
          <p:cNvPr id="6" name="Picture 3"/>
          <p:cNvPicPr>
            <a:picLocks noChangeAspect="1"/>
          </p:cNvPicPr>
          <p:nvPr/>
        </p:nvPicPr>
        <p:blipFill>
          <a:blip r:embed="rId4" cstate="print"/>
          <a:srcRect/>
          <a:stretch>
            <a:fillRect/>
          </a:stretch>
        </p:blipFill>
        <p:spPr bwMode="auto">
          <a:xfrm>
            <a:off x="8503920" y="6217920"/>
            <a:ext cx="640080" cy="640080"/>
          </a:xfrm>
          <a:prstGeom prst="rect">
            <a:avLst/>
          </a:prstGeom>
          <a:noFill/>
          <a:ln w="9525">
            <a:noFill/>
            <a:miter lim="800000"/>
            <a:headEnd/>
            <a:tailEnd/>
          </a:ln>
        </p:spPr>
      </p:pic>
      <p:sp>
        <p:nvSpPr>
          <p:cNvPr id="3" name="TextBox 2"/>
          <p:cNvSpPr txBox="1"/>
          <p:nvPr/>
        </p:nvSpPr>
        <p:spPr>
          <a:xfrm>
            <a:off x="2971800" y="3962400"/>
            <a:ext cx="3626314" cy="461665"/>
          </a:xfrm>
          <a:prstGeom prst="rect">
            <a:avLst/>
          </a:prstGeom>
          <a:noFill/>
        </p:spPr>
        <p:txBody>
          <a:bodyPr wrap="none" rtlCol="0">
            <a:spAutoFit/>
          </a:bodyPr>
          <a:lstStyle/>
          <a:p>
            <a:r>
              <a:rPr lang="en-US" sz="2400" dirty="0">
                <a:solidFill>
                  <a:schemeClr val="bg1"/>
                </a:solidFill>
              </a:rPr>
              <a:t>rodney.donavon@noaa.gov</a:t>
            </a:r>
          </a:p>
        </p:txBody>
      </p:sp>
      <p:sp>
        <p:nvSpPr>
          <p:cNvPr id="7" name="TextBox 6"/>
          <p:cNvSpPr txBox="1"/>
          <p:nvPr/>
        </p:nvSpPr>
        <p:spPr>
          <a:xfrm>
            <a:off x="3286435" y="4338935"/>
            <a:ext cx="2961965" cy="461665"/>
          </a:xfrm>
          <a:prstGeom prst="rect">
            <a:avLst/>
          </a:prstGeom>
          <a:noFill/>
        </p:spPr>
        <p:txBody>
          <a:bodyPr wrap="none" rtlCol="0">
            <a:spAutoFit/>
          </a:bodyPr>
          <a:lstStyle/>
          <a:p>
            <a:r>
              <a:rPr lang="en-US" sz="2400" dirty="0">
                <a:solidFill>
                  <a:schemeClr val="bg1"/>
                </a:solidFill>
              </a:rPr>
              <a:t>kevin.skow@noaa.gov</a:t>
            </a:r>
          </a:p>
        </p:txBody>
      </p:sp>
    </p:spTree>
    <p:extLst>
      <p:ext uri="{BB962C8B-B14F-4D97-AF65-F5344CB8AC3E}">
        <p14:creationId xmlns:p14="http://schemas.microsoft.com/office/powerpoint/2010/main" val="4286326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086600" cy="914400"/>
          </a:xfrm>
        </p:spPr>
        <p:txBody>
          <a:bodyPr>
            <a:normAutofit/>
          </a:bodyPr>
          <a:lstStyle/>
          <a:p>
            <a:pPr algn="l"/>
            <a:r>
              <a:rPr lang="en-US" dirty="0">
                <a:solidFill>
                  <a:srgbClr val="FFFF00"/>
                </a:solidFill>
                <a:latin typeface="Perpetua" panose="02020502060401020303" pitchFamily="18" charset="0"/>
              </a:rPr>
              <a:t>Landspout on Boundary</a:t>
            </a:r>
          </a:p>
        </p:txBody>
      </p:sp>
      <p:sp>
        <p:nvSpPr>
          <p:cNvPr id="8"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pic>
        <p:nvPicPr>
          <p:cNvPr id="9" name="Picture 2" descr="\\DMX-S-FILESVR\home\Kevin.Skow\My Documents\Kevin Documents\Research Projects\2015 KDMX TDS Frequencies\2014-07-06\Landspout\0129_Front_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0587"/>
            <a:ext cx="5843903" cy="44196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 name="Picture 3" descr="\\DMX-S-FILESVR\home\Kevin.Skow\My Documents\Kevin Documents\Research Projects\2015 KDMX TDS Frequencies\2014-07-06\Landspout\0137_Front_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500820"/>
            <a:ext cx="3733800" cy="2823780"/>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400800" y="1201986"/>
            <a:ext cx="2514600" cy="205740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erpetua" panose="02020502060401020303" pitchFamily="18" charset="0"/>
              </a:rPr>
              <a:t>Synoptic &amp;</a:t>
            </a:r>
            <a:br>
              <a:rPr lang="en-US" sz="3600" dirty="0">
                <a:latin typeface="Perpetua" panose="02020502060401020303" pitchFamily="18" charset="0"/>
              </a:rPr>
            </a:br>
            <a:r>
              <a:rPr lang="en-US" sz="3600" dirty="0">
                <a:latin typeface="Perpetua" panose="02020502060401020303" pitchFamily="18" charset="0"/>
              </a:rPr>
              <a:t>Mesoscale Boundaries</a:t>
            </a:r>
          </a:p>
        </p:txBody>
      </p:sp>
      <p:sp>
        <p:nvSpPr>
          <p:cNvPr id="17" name="Freeform 16"/>
          <p:cNvSpPr/>
          <p:nvPr/>
        </p:nvSpPr>
        <p:spPr>
          <a:xfrm>
            <a:off x="2379785" y="3331678"/>
            <a:ext cx="1140588" cy="564000"/>
          </a:xfrm>
          <a:custGeom>
            <a:avLst/>
            <a:gdLst>
              <a:gd name="connsiteX0" fmla="*/ 0 w 1140588"/>
              <a:gd name="connsiteY0" fmla="*/ 472831 h 564000"/>
              <a:gd name="connsiteX1" fmla="*/ 156307 w 1140588"/>
              <a:gd name="connsiteY1" fmla="*/ 562708 h 564000"/>
              <a:gd name="connsiteX2" fmla="*/ 289169 w 1140588"/>
              <a:gd name="connsiteY2" fmla="*/ 519723 h 564000"/>
              <a:gd name="connsiteX3" fmla="*/ 402492 w 1140588"/>
              <a:gd name="connsiteY3" fmla="*/ 433754 h 564000"/>
              <a:gd name="connsiteX4" fmla="*/ 465015 w 1140588"/>
              <a:gd name="connsiteY4" fmla="*/ 382954 h 564000"/>
              <a:gd name="connsiteX5" fmla="*/ 500184 w 1140588"/>
              <a:gd name="connsiteY5" fmla="*/ 382954 h 564000"/>
              <a:gd name="connsiteX6" fmla="*/ 547077 w 1140588"/>
              <a:gd name="connsiteY6" fmla="*/ 468923 h 564000"/>
              <a:gd name="connsiteX7" fmla="*/ 586153 w 1140588"/>
              <a:gd name="connsiteY7" fmla="*/ 500185 h 564000"/>
              <a:gd name="connsiteX8" fmla="*/ 652584 w 1140588"/>
              <a:gd name="connsiteY8" fmla="*/ 496277 h 564000"/>
              <a:gd name="connsiteX9" fmla="*/ 754184 w 1140588"/>
              <a:gd name="connsiteY9" fmla="*/ 433754 h 564000"/>
              <a:gd name="connsiteX10" fmla="*/ 777630 w 1140588"/>
              <a:gd name="connsiteY10" fmla="*/ 347785 h 564000"/>
              <a:gd name="connsiteX11" fmla="*/ 844061 w 1140588"/>
              <a:gd name="connsiteY11" fmla="*/ 289170 h 564000"/>
              <a:gd name="connsiteX12" fmla="*/ 906584 w 1140588"/>
              <a:gd name="connsiteY12" fmla="*/ 281354 h 564000"/>
              <a:gd name="connsiteX13" fmla="*/ 1035538 w 1140588"/>
              <a:gd name="connsiteY13" fmla="*/ 238370 h 564000"/>
              <a:gd name="connsiteX14" fmla="*/ 1137138 w 1140588"/>
              <a:gd name="connsiteY14" fmla="*/ 144585 h 564000"/>
              <a:gd name="connsiteX15" fmla="*/ 1117600 w 1140588"/>
              <a:gd name="connsiteY15" fmla="*/ 35170 h 564000"/>
              <a:gd name="connsiteX16" fmla="*/ 1125415 w 1140588"/>
              <a:gd name="connsiteY16" fmla="*/ 0 h 5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0588" h="564000">
                <a:moveTo>
                  <a:pt x="0" y="472831"/>
                </a:moveTo>
                <a:cubicBezTo>
                  <a:pt x="54056" y="513862"/>
                  <a:pt x="108112" y="554893"/>
                  <a:pt x="156307" y="562708"/>
                </a:cubicBezTo>
                <a:cubicBezTo>
                  <a:pt x="204502" y="570523"/>
                  <a:pt x="248138" y="541215"/>
                  <a:pt x="289169" y="519723"/>
                </a:cubicBezTo>
                <a:cubicBezTo>
                  <a:pt x="330200" y="498231"/>
                  <a:pt x="373184" y="456549"/>
                  <a:pt x="402492" y="433754"/>
                </a:cubicBezTo>
                <a:cubicBezTo>
                  <a:pt x="431800" y="410959"/>
                  <a:pt x="448733" y="391421"/>
                  <a:pt x="465015" y="382954"/>
                </a:cubicBezTo>
                <a:cubicBezTo>
                  <a:pt x="481297" y="374487"/>
                  <a:pt x="486507" y="368626"/>
                  <a:pt x="500184" y="382954"/>
                </a:cubicBezTo>
                <a:cubicBezTo>
                  <a:pt x="513861" y="397282"/>
                  <a:pt x="532749" y="449385"/>
                  <a:pt x="547077" y="468923"/>
                </a:cubicBezTo>
                <a:cubicBezTo>
                  <a:pt x="561405" y="488461"/>
                  <a:pt x="568569" y="495626"/>
                  <a:pt x="586153" y="500185"/>
                </a:cubicBezTo>
                <a:cubicBezTo>
                  <a:pt x="603737" y="504744"/>
                  <a:pt x="624579" y="507349"/>
                  <a:pt x="652584" y="496277"/>
                </a:cubicBezTo>
                <a:cubicBezTo>
                  <a:pt x="680589" y="485205"/>
                  <a:pt x="733343" y="458503"/>
                  <a:pt x="754184" y="433754"/>
                </a:cubicBezTo>
                <a:cubicBezTo>
                  <a:pt x="775025" y="409005"/>
                  <a:pt x="762651" y="371882"/>
                  <a:pt x="777630" y="347785"/>
                </a:cubicBezTo>
                <a:cubicBezTo>
                  <a:pt x="792609" y="323688"/>
                  <a:pt x="822569" y="300242"/>
                  <a:pt x="844061" y="289170"/>
                </a:cubicBezTo>
                <a:cubicBezTo>
                  <a:pt x="865553" y="278098"/>
                  <a:pt x="874671" y="289821"/>
                  <a:pt x="906584" y="281354"/>
                </a:cubicBezTo>
                <a:cubicBezTo>
                  <a:pt x="938497" y="272887"/>
                  <a:pt x="997112" y="261165"/>
                  <a:pt x="1035538" y="238370"/>
                </a:cubicBezTo>
                <a:cubicBezTo>
                  <a:pt x="1073964" y="215575"/>
                  <a:pt x="1123461" y="178452"/>
                  <a:pt x="1137138" y="144585"/>
                </a:cubicBezTo>
                <a:cubicBezTo>
                  <a:pt x="1150815" y="110718"/>
                  <a:pt x="1119554" y="59267"/>
                  <a:pt x="1117600" y="35170"/>
                </a:cubicBezTo>
                <a:cubicBezTo>
                  <a:pt x="1115646" y="11073"/>
                  <a:pt x="1120530" y="5536"/>
                  <a:pt x="1125415" y="0"/>
                </a:cubicBezTo>
              </a:path>
            </a:pathLst>
          </a:custGeom>
          <a:noFill/>
          <a:ln w="5080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95111" y="1897406"/>
            <a:ext cx="5743735" cy="2917212"/>
            <a:chOff x="395111" y="2219420"/>
            <a:chExt cx="5743735" cy="2917212"/>
          </a:xfrm>
        </p:grpSpPr>
        <p:sp>
          <p:nvSpPr>
            <p:cNvPr id="3" name="Freeform 2"/>
            <p:cNvSpPr/>
            <p:nvPr/>
          </p:nvSpPr>
          <p:spPr>
            <a:xfrm>
              <a:off x="395111" y="4154311"/>
              <a:ext cx="1941689" cy="846667"/>
            </a:xfrm>
            <a:custGeom>
              <a:avLst/>
              <a:gdLst>
                <a:gd name="connsiteX0" fmla="*/ 0 w 1941689"/>
                <a:gd name="connsiteY0" fmla="*/ 846667 h 846667"/>
                <a:gd name="connsiteX1" fmla="*/ 880533 w 1941689"/>
                <a:gd name="connsiteY1" fmla="*/ 372533 h 846667"/>
                <a:gd name="connsiteX2" fmla="*/ 1941689 w 1941689"/>
                <a:gd name="connsiteY2" fmla="*/ 0 h 846667"/>
                <a:gd name="connsiteX0" fmla="*/ 0 w 1941689"/>
                <a:gd name="connsiteY0" fmla="*/ 846667 h 846667"/>
                <a:gd name="connsiteX1" fmla="*/ 884343 w 1941689"/>
                <a:gd name="connsiteY1" fmla="*/ 387773 h 846667"/>
                <a:gd name="connsiteX2" fmla="*/ 1941689 w 1941689"/>
                <a:gd name="connsiteY2" fmla="*/ 0 h 846667"/>
              </a:gdLst>
              <a:ahLst/>
              <a:cxnLst>
                <a:cxn ang="0">
                  <a:pos x="connsiteX0" y="connsiteY0"/>
                </a:cxn>
                <a:cxn ang="0">
                  <a:pos x="connsiteX1" y="connsiteY1"/>
                </a:cxn>
                <a:cxn ang="0">
                  <a:pos x="connsiteX2" y="connsiteY2"/>
                </a:cxn>
              </a:cxnLst>
              <a:rect l="l" t="t" r="r" b="b"/>
              <a:pathLst>
                <a:path w="1941689" h="846667">
                  <a:moveTo>
                    <a:pt x="0" y="846667"/>
                  </a:moveTo>
                  <a:cubicBezTo>
                    <a:pt x="278459" y="680155"/>
                    <a:pt x="560728" y="528884"/>
                    <a:pt x="884343" y="387773"/>
                  </a:cubicBezTo>
                  <a:cubicBezTo>
                    <a:pt x="1207958" y="246662"/>
                    <a:pt x="1572918" y="115711"/>
                    <a:pt x="1941689" y="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3533421" y="2219420"/>
              <a:ext cx="2605425" cy="1426891"/>
            </a:xfrm>
            <a:custGeom>
              <a:avLst/>
              <a:gdLst>
                <a:gd name="connsiteX0" fmla="*/ 0 w 2619022"/>
                <a:gd name="connsiteY0" fmla="*/ 1433689 h 1433689"/>
                <a:gd name="connsiteX1" fmla="*/ 790222 w 2619022"/>
                <a:gd name="connsiteY1" fmla="*/ 1038578 h 1433689"/>
                <a:gd name="connsiteX2" fmla="*/ 1614311 w 2619022"/>
                <a:gd name="connsiteY2" fmla="*/ 587022 h 1433689"/>
                <a:gd name="connsiteX3" fmla="*/ 2133600 w 2619022"/>
                <a:gd name="connsiteY3" fmla="*/ 304800 h 1433689"/>
                <a:gd name="connsiteX4" fmla="*/ 2619022 w 2619022"/>
                <a:gd name="connsiteY4" fmla="*/ 0 h 1433689"/>
                <a:gd name="connsiteX0" fmla="*/ 0 w 2605425"/>
                <a:gd name="connsiteY0" fmla="*/ 1426891 h 1426891"/>
                <a:gd name="connsiteX1" fmla="*/ 790222 w 2605425"/>
                <a:gd name="connsiteY1" fmla="*/ 1031780 h 1426891"/>
                <a:gd name="connsiteX2" fmla="*/ 1614311 w 2605425"/>
                <a:gd name="connsiteY2" fmla="*/ 580224 h 1426891"/>
                <a:gd name="connsiteX3" fmla="*/ 2133600 w 2605425"/>
                <a:gd name="connsiteY3" fmla="*/ 298002 h 1426891"/>
                <a:gd name="connsiteX4" fmla="*/ 2605425 w 2605425"/>
                <a:gd name="connsiteY4" fmla="*/ 0 h 14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425" h="1426891">
                  <a:moveTo>
                    <a:pt x="0" y="1426891"/>
                  </a:moveTo>
                  <a:cubicBezTo>
                    <a:pt x="260585" y="1299891"/>
                    <a:pt x="521170" y="1172891"/>
                    <a:pt x="790222" y="1031780"/>
                  </a:cubicBezTo>
                  <a:cubicBezTo>
                    <a:pt x="1059274" y="890669"/>
                    <a:pt x="1614311" y="580224"/>
                    <a:pt x="1614311" y="580224"/>
                  </a:cubicBezTo>
                  <a:cubicBezTo>
                    <a:pt x="1838207" y="457928"/>
                    <a:pt x="1968414" y="394706"/>
                    <a:pt x="2133600" y="298002"/>
                  </a:cubicBezTo>
                  <a:cubicBezTo>
                    <a:pt x="2298786" y="201298"/>
                    <a:pt x="2446440" y="103481"/>
                    <a:pt x="2605425" y="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9746055">
              <a:off x="2042607" y="4211803"/>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9332547">
              <a:off x="1717758" y="4324689"/>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5621">
              <a:off x="1413831" y="4462412"/>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9335621">
              <a:off x="1091418" y="4590845"/>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9335621">
              <a:off x="765550" y="4761712"/>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8976742">
              <a:off x="455682" y="4930165"/>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9335621">
              <a:off x="3612022" y="3575410"/>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9370074">
              <a:off x="3916824" y="3425760"/>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9223634">
              <a:off x="4235729" y="3253115"/>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9223634">
              <a:off x="4559353" y="3096940"/>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8872752">
              <a:off x="4877211" y="2916989"/>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9124678">
              <a:off x="5194351" y="2749806"/>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9124678">
              <a:off x="5507720" y="2565640"/>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8814636">
              <a:off x="5824415" y="2387179"/>
              <a:ext cx="269315" cy="20646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5809701" y="4243631"/>
            <a:ext cx="1429299" cy="130175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36830" y="1430587"/>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8:29pm CDT</a:t>
            </a:r>
            <a:endParaRPr lang="en-US" sz="1600" dirty="0">
              <a:solidFill>
                <a:schemeClr val="bg1"/>
              </a:solidFill>
              <a:latin typeface="Perpetua" panose="02020502060401020303" pitchFamily="18" charset="0"/>
            </a:endParaRPr>
          </a:p>
        </p:txBody>
      </p:sp>
      <p:sp>
        <p:nvSpPr>
          <p:cNvPr id="29" name="Rectangle 28"/>
          <p:cNvSpPr/>
          <p:nvPr/>
        </p:nvSpPr>
        <p:spPr>
          <a:xfrm>
            <a:off x="7208922" y="3495568"/>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8:37pm CDT</a:t>
            </a:r>
            <a:endParaRPr lang="en-US" sz="1600" dirty="0">
              <a:solidFill>
                <a:schemeClr val="bg1"/>
              </a:solidFill>
              <a:latin typeface="Perpetua" panose="02020502060401020303" pitchFamily="18" charset="0"/>
            </a:endParaRPr>
          </a:p>
        </p:txBody>
      </p:sp>
      <p:grpSp>
        <p:nvGrpSpPr>
          <p:cNvPr id="30" name="Group 29"/>
          <p:cNvGrpSpPr/>
          <p:nvPr/>
        </p:nvGrpSpPr>
        <p:grpSpPr>
          <a:xfrm>
            <a:off x="304799" y="1430587"/>
            <a:ext cx="442333" cy="4419600"/>
            <a:chOff x="2794650" y="1545887"/>
            <a:chExt cx="309034" cy="3087722"/>
          </a:xfrm>
        </p:grpSpPr>
        <p:pic>
          <p:nvPicPr>
            <p:cNvPr id="31" name="Picture 3" descr="\\DMX-S-FILESVR\home\Kevin.Skow\My Documents\Kevin Documents\Research Projects\2015 KDMX TDS Frequencies\Z-ColorTable.JPG"/>
            <p:cNvPicPr>
              <a:picLocks noChangeAspect="1" noChangeArrowheads="1"/>
            </p:cNvPicPr>
            <p:nvPr/>
          </p:nvPicPr>
          <p:blipFill rotWithShape="1">
            <a:blip r:embed="rId5">
              <a:extLst>
                <a:ext uri="{28A0092B-C50C-407E-A947-70E740481C1C}">
                  <a14:useLocalDpi xmlns:a14="http://schemas.microsoft.com/office/drawing/2010/main" val="0"/>
                </a:ext>
              </a:extLst>
            </a:blip>
            <a:srcRect t="21235" b="31510"/>
            <a:stretch/>
          </p:blipFill>
          <p:spPr bwMode="auto">
            <a:xfrm>
              <a:off x="2794651" y="1676400"/>
              <a:ext cx="309033" cy="29572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DMX-S-FILESVR\home\Kevin.Skow\My Documents\Kevin Documents\Research Projects\2015 KDMX TDS Frequencies\Z-ColorTable.JPG"/>
            <p:cNvPicPr>
              <a:picLocks noChangeAspect="1" noChangeArrowheads="1"/>
            </p:cNvPicPr>
            <p:nvPr/>
          </p:nvPicPr>
          <p:blipFill rotWithShape="1">
            <a:blip r:embed="rId5">
              <a:extLst>
                <a:ext uri="{28A0092B-C50C-407E-A947-70E740481C1C}">
                  <a14:useLocalDpi xmlns:a14="http://schemas.microsoft.com/office/drawing/2010/main" val="0"/>
                </a:ext>
              </a:extLst>
            </a:blip>
            <a:srcRect b="97642"/>
            <a:stretch/>
          </p:blipFill>
          <p:spPr bwMode="auto">
            <a:xfrm>
              <a:off x="2794650" y="1545887"/>
              <a:ext cx="309033" cy="147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105401" y="3506278"/>
            <a:ext cx="282070" cy="2818321"/>
            <a:chOff x="2794650" y="1545887"/>
            <a:chExt cx="309034" cy="3087722"/>
          </a:xfrm>
        </p:grpSpPr>
        <p:pic>
          <p:nvPicPr>
            <p:cNvPr id="34" name="Picture 3" descr="\\DMX-S-FILESVR\home\Kevin.Skow\My Documents\Kevin Documents\Research Projects\2015 KDMX TDS Frequencies\Z-ColorTable.JPG"/>
            <p:cNvPicPr>
              <a:picLocks noChangeAspect="1" noChangeArrowheads="1"/>
            </p:cNvPicPr>
            <p:nvPr/>
          </p:nvPicPr>
          <p:blipFill rotWithShape="1">
            <a:blip r:embed="rId5">
              <a:extLst>
                <a:ext uri="{28A0092B-C50C-407E-A947-70E740481C1C}">
                  <a14:useLocalDpi xmlns:a14="http://schemas.microsoft.com/office/drawing/2010/main" val="0"/>
                </a:ext>
              </a:extLst>
            </a:blip>
            <a:srcRect t="21235" b="31510"/>
            <a:stretch/>
          </p:blipFill>
          <p:spPr bwMode="auto">
            <a:xfrm>
              <a:off x="2794651" y="1676400"/>
              <a:ext cx="309033" cy="29572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DMX-S-FILESVR\home\Kevin.Skow\My Documents\Kevin Documents\Research Projects\2015 KDMX TDS Frequencies\Z-ColorTable.JPG"/>
            <p:cNvPicPr>
              <a:picLocks noChangeAspect="1" noChangeArrowheads="1"/>
            </p:cNvPicPr>
            <p:nvPr/>
          </p:nvPicPr>
          <p:blipFill rotWithShape="1">
            <a:blip r:embed="rId5">
              <a:extLst>
                <a:ext uri="{28A0092B-C50C-407E-A947-70E740481C1C}">
                  <a14:useLocalDpi xmlns:a14="http://schemas.microsoft.com/office/drawing/2010/main" val="0"/>
                </a:ext>
              </a:extLst>
            </a:blip>
            <a:srcRect b="97642"/>
            <a:stretch/>
          </p:blipFill>
          <p:spPr bwMode="auto">
            <a:xfrm>
              <a:off x="2794650" y="1545887"/>
              <a:ext cx="309033" cy="147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415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369" y="1371600"/>
            <a:ext cx="6736966"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46814" y="1389614"/>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0.5</a:t>
            </a:r>
            <a:r>
              <a:rPr lang="en-US" sz="2000" b="1" dirty="0">
                <a:solidFill>
                  <a:schemeClr val="bg1"/>
                </a:solidFill>
                <a:latin typeface="Calibri"/>
              </a:rPr>
              <a:t>°</a:t>
            </a:r>
            <a:r>
              <a:rPr lang="en-US" sz="2000" b="1" dirty="0">
                <a:solidFill>
                  <a:schemeClr val="bg1"/>
                </a:solidFill>
                <a:latin typeface="Perpetua" panose="02020502060401020303" pitchFamily="18" charset="0"/>
              </a:rPr>
              <a:t>/ 1.9 kft</a:t>
            </a:r>
            <a:endParaRPr lang="en-US" sz="1600" dirty="0">
              <a:solidFill>
                <a:schemeClr val="bg1"/>
              </a:solidFill>
              <a:latin typeface="Perpetua" panose="02020502060401020303" pitchFamily="18" charset="0"/>
            </a:endParaRPr>
          </a:p>
        </p:txBody>
      </p:sp>
      <p:sp>
        <p:nvSpPr>
          <p:cNvPr id="6" name="Rectangle 5"/>
          <p:cNvSpPr/>
          <p:nvPr/>
        </p:nvSpPr>
        <p:spPr>
          <a:xfrm>
            <a:off x="5388829" y="1399715"/>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0.9</a:t>
            </a:r>
            <a:r>
              <a:rPr lang="en-US" sz="2000" b="1" dirty="0">
                <a:solidFill>
                  <a:schemeClr val="bg1"/>
                </a:solidFill>
                <a:latin typeface="Calibri"/>
              </a:rPr>
              <a:t>°</a:t>
            </a:r>
            <a:r>
              <a:rPr lang="en-US" sz="2000" b="1" dirty="0">
                <a:solidFill>
                  <a:schemeClr val="bg1"/>
                </a:solidFill>
                <a:latin typeface="Perpetua" panose="02020502060401020303" pitchFamily="18" charset="0"/>
              </a:rPr>
              <a:t>/ 3.0 kft</a:t>
            </a:r>
            <a:endParaRPr lang="en-US" sz="1600" dirty="0">
              <a:solidFill>
                <a:schemeClr val="bg1"/>
              </a:solidFill>
              <a:latin typeface="Perpetua" panose="02020502060401020303" pitchFamily="18" charset="0"/>
            </a:endParaRPr>
          </a:p>
        </p:txBody>
      </p:sp>
      <p:sp>
        <p:nvSpPr>
          <p:cNvPr id="7" name="Rectangle 6"/>
          <p:cNvSpPr/>
          <p:nvPr/>
        </p:nvSpPr>
        <p:spPr>
          <a:xfrm>
            <a:off x="2046814" y="3832920"/>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1.3</a:t>
            </a:r>
            <a:r>
              <a:rPr lang="en-US" sz="2000" b="1" dirty="0">
                <a:solidFill>
                  <a:schemeClr val="bg1"/>
                </a:solidFill>
                <a:latin typeface="Calibri"/>
              </a:rPr>
              <a:t>°</a:t>
            </a:r>
            <a:r>
              <a:rPr lang="en-US" sz="2000" b="1" dirty="0">
                <a:solidFill>
                  <a:schemeClr val="bg1"/>
                </a:solidFill>
                <a:latin typeface="Perpetua" panose="02020502060401020303" pitchFamily="18" charset="0"/>
              </a:rPr>
              <a:t>/ 4.3 kft</a:t>
            </a:r>
            <a:endParaRPr lang="en-US" sz="1600" dirty="0">
              <a:solidFill>
                <a:schemeClr val="bg1"/>
              </a:solidFill>
              <a:latin typeface="Perpetua" panose="02020502060401020303" pitchFamily="18" charset="0"/>
            </a:endParaRPr>
          </a:p>
        </p:txBody>
      </p:sp>
      <p:sp>
        <p:nvSpPr>
          <p:cNvPr id="9" name="Rectangle 8"/>
          <p:cNvSpPr/>
          <p:nvPr/>
        </p:nvSpPr>
        <p:spPr>
          <a:xfrm>
            <a:off x="5388829" y="3832920"/>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1.8</a:t>
            </a:r>
            <a:r>
              <a:rPr lang="en-US" sz="2000" b="1" dirty="0">
                <a:solidFill>
                  <a:schemeClr val="bg1"/>
                </a:solidFill>
                <a:latin typeface="Calibri"/>
              </a:rPr>
              <a:t>°</a:t>
            </a:r>
            <a:r>
              <a:rPr lang="en-US" sz="2000" b="1" dirty="0">
                <a:solidFill>
                  <a:schemeClr val="bg1"/>
                </a:solidFill>
                <a:latin typeface="Perpetua" panose="02020502060401020303" pitchFamily="18" charset="0"/>
              </a:rPr>
              <a:t>/ 5.6 kft</a:t>
            </a:r>
            <a:endParaRPr lang="en-US" sz="1600" dirty="0">
              <a:solidFill>
                <a:schemeClr val="bg1"/>
              </a:solidFill>
              <a:latin typeface="Perpetua" panose="02020502060401020303" pitchFamily="18" charset="0"/>
            </a:endParaRPr>
          </a:p>
        </p:txBody>
      </p:sp>
      <p:sp>
        <p:nvSpPr>
          <p:cNvPr id="10" name="Rounded Rectangle 9"/>
          <p:cNvSpPr/>
          <p:nvPr/>
        </p:nvSpPr>
        <p:spPr>
          <a:xfrm>
            <a:off x="7147560" y="3162085"/>
            <a:ext cx="1905000" cy="12958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erpetua" panose="02020502060401020303" pitchFamily="18" charset="0"/>
              </a:rPr>
              <a:t>8:42pm CDT</a:t>
            </a:r>
          </a:p>
        </p:txBody>
      </p:sp>
      <p:grpSp>
        <p:nvGrpSpPr>
          <p:cNvPr id="14" name="Group 13"/>
          <p:cNvGrpSpPr/>
          <p:nvPr/>
        </p:nvGrpSpPr>
        <p:grpSpPr>
          <a:xfrm>
            <a:off x="228600" y="1389614"/>
            <a:ext cx="486289" cy="4858786"/>
            <a:chOff x="2794650" y="1545887"/>
            <a:chExt cx="309034" cy="3087722"/>
          </a:xfrm>
        </p:grpSpPr>
        <p:pic>
          <p:nvPicPr>
            <p:cNvPr id="15" name="Picture 3" descr="\\DMX-S-FILESVR\home\Kevin.Skow\My Documents\Kevin Documents\Research Projects\2015 KDMX TDS Frequencies\Z-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t="21235" b="31510"/>
            <a:stretch/>
          </p:blipFill>
          <p:spPr bwMode="auto">
            <a:xfrm>
              <a:off x="2794651" y="1676400"/>
              <a:ext cx="309033" cy="2957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MX-S-FILESVR\home\Kevin.Skow\My Documents\Kevin Documents\Research Projects\2015 KDMX TDS Frequencies\Z-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97642"/>
            <a:stretch/>
          </p:blipFill>
          <p:spPr bwMode="auto">
            <a:xfrm>
              <a:off x="2794650" y="1545887"/>
              <a:ext cx="309033" cy="14753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p:cNvSpPr txBox="1">
            <a:spLocks/>
          </p:cNvSpPr>
          <p:nvPr/>
        </p:nvSpPr>
        <p:spPr>
          <a:xfrm>
            <a:off x="914400" y="1524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Landspout on Boundary</a:t>
            </a:r>
          </a:p>
        </p:txBody>
      </p:sp>
      <p:sp>
        <p:nvSpPr>
          <p:cNvPr id="18"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spTree>
    <p:extLst>
      <p:ext uri="{BB962C8B-B14F-4D97-AF65-F5344CB8AC3E}">
        <p14:creationId xmlns:p14="http://schemas.microsoft.com/office/powerpoint/2010/main" val="318175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369" y="1371600"/>
            <a:ext cx="6736966" cy="4876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46814" y="1389614"/>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0.5</a:t>
            </a:r>
            <a:r>
              <a:rPr lang="en-US" sz="2000" b="1" dirty="0">
                <a:solidFill>
                  <a:schemeClr val="bg1"/>
                </a:solidFill>
                <a:latin typeface="Calibri"/>
              </a:rPr>
              <a:t>°</a:t>
            </a:r>
            <a:r>
              <a:rPr lang="en-US" sz="2000" b="1" dirty="0">
                <a:solidFill>
                  <a:schemeClr val="bg1"/>
                </a:solidFill>
                <a:latin typeface="Perpetua" panose="02020502060401020303" pitchFamily="18" charset="0"/>
              </a:rPr>
              <a:t>/ 1.9 kft</a:t>
            </a:r>
            <a:endParaRPr lang="en-US" sz="1600" dirty="0">
              <a:solidFill>
                <a:schemeClr val="bg1"/>
              </a:solidFill>
              <a:latin typeface="Perpetua" panose="02020502060401020303" pitchFamily="18" charset="0"/>
            </a:endParaRPr>
          </a:p>
        </p:txBody>
      </p:sp>
      <p:sp>
        <p:nvSpPr>
          <p:cNvPr id="11" name="Rectangle 10"/>
          <p:cNvSpPr/>
          <p:nvPr/>
        </p:nvSpPr>
        <p:spPr>
          <a:xfrm>
            <a:off x="5388829" y="1399715"/>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0.9</a:t>
            </a:r>
            <a:r>
              <a:rPr lang="en-US" sz="2000" b="1" dirty="0">
                <a:solidFill>
                  <a:schemeClr val="bg1"/>
                </a:solidFill>
                <a:latin typeface="Calibri"/>
              </a:rPr>
              <a:t>°</a:t>
            </a:r>
            <a:r>
              <a:rPr lang="en-US" sz="2000" b="1" dirty="0">
                <a:solidFill>
                  <a:schemeClr val="bg1"/>
                </a:solidFill>
                <a:latin typeface="Perpetua" panose="02020502060401020303" pitchFamily="18" charset="0"/>
              </a:rPr>
              <a:t>/ 3.0 kft</a:t>
            </a:r>
            <a:endParaRPr lang="en-US" sz="1600" dirty="0">
              <a:solidFill>
                <a:schemeClr val="bg1"/>
              </a:solidFill>
              <a:latin typeface="Perpetua" panose="02020502060401020303" pitchFamily="18" charset="0"/>
            </a:endParaRPr>
          </a:p>
        </p:txBody>
      </p:sp>
      <p:sp>
        <p:nvSpPr>
          <p:cNvPr id="12" name="Rectangle 11"/>
          <p:cNvSpPr/>
          <p:nvPr/>
        </p:nvSpPr>
        <p:spPr>
          <a:xfrm>
            <a:off x="2046814" y="3832920"/>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1.3</a:t>
            </a:r>
            <a:r>
              <a:rPr lang="en-US" sz="2000" b="1" dirty="0">
                <a:solidFill>
                  <a:schemeClr val="bg1"/>
                </a:solidFill>
                <a:latin typeface="Calibri"/>
              </a:rPr>
              <a:t>°</a:t>
            </a:r>
            <a:r>
              <a:rPr lang="en-US" sz="2000" b="1" dirty="0">
                <a:solidFill>
                  <a:schemeClr val="bg1"/>
                </a:solidFill>
                <a:latin typeface="Perpetua" panose="02020502060401020303" pitchFamily="18" charset="0"/>
              </a:rPr>
              <a:t>/ 4.3 kft</a:t>
            </a:r>
            <a:endParaRPr lang="en-US" sz="1600" dirty="0">
              <a:solidFill>
                <a:schemeClr val="bg1"/>
              </a:solidFill>
              <a:latin typeface="Perpetua" panose="02020502060401020303" pitchFamily="18" charset="0"/>
            </a:endParaRPr>
          </a:p>
        </p:txBody>
      </p:sp>
      <p:sp>
        <p:nvSpPr>
          <p:cNvPr id="13" name="Rectangle 12"/>
          <p:cNvSpPr/>
          <p:nvPr/>
        </p:nvSpPr>
        <p:spPr>
          <a:xfrm>
            <a:off x="5388829" y="3832920"/>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1.8</a:t>
            </a:r>
            <a:r>
              <a:rPr lang="en-US" sz="2000" b="1" dirty="0">
                <a:solidFill>
                  <a:schemeClr val="bg1"/>
                </a:solidFill>
                <a:latin typeface="Calibri"/>
              </a:rPr>
              <a:t>°</a:t>
            </a:r>
            <a:r>
              <a:rPr lang="en-US" sz="2000" b="1" dirty="0">
                <a:solidFill>
                  <a:schemeClr val="bg1"/>
                </a:solidFill>
                <a:latin typeface="Perpetua" panose="02020502060401020303" pitchFamily="18" charset="0"/>
              </a:rPr>
              <a:t>/ 5.6 kft</a:t>
            </a:r>
            <a:endParaRPr lang="en-US" sz="1600" dirty="0">
              <a:solidFill>
                <a:schemeClr val="bg1"/>
              </a:solidFill>
              <a:latin typeface="Perpetua" panose="02020502060401020303" pitchFamily="18" charset="0"/>
            </a:endParaRPr>
          </a:p>
        </p:txBody>
      </p:sp>
      <p:sp>
        <p:nvSpPr>
          <p:cNvPr id="14" name="Rounded Rectangle 13"/>
          <p:cNvSpPr/>
          <p:nvPr/>
        </p:nvSpPr>
        <p:spPr>
          <a:xfrm>
            <a:off x="7147560" y="1524000"/>
            <a:ext cx="1905000" cy="4572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dirty="0">
                <a:latin typeface="Perpetua" panose="02020502060401020303" pitchFamily="18" charset="0"/>
              </a:rPr>
              <a:t>8:45pm CDT</a:t>
            </a:r>
          </a:p>
          <a:p>
            <a:pPr algn="ctr">
              <a:spcAft>
                <a:spcPts val="1800"/>
              </a:spcAft>
            </a:pPr>
            <a:r>
              <a:rPr lang="en-US" sz="3000" dirty="0">
                <a:latin typeface="Perpetua" panose="02020502060401020303" pitchFamily="18" charset="0"/>
              </a:rPr>
              <a:t>SAILS Cut</a:t>
            </a:r>
          </a:p>
          <a:p>
            <a:pPr algn="ctr">
              <a:spcAft>
                <a:spcPts val="1800"/>
              </a:spcAft>
            </a:pPr>
            <a:r>
              <a:rPr lang="en-US" sz="3000" dirty="0">
                <a:latin typeface="Perpetua" panose="02020502060401020303" pitchFamily="18" charset="0"/>
              </a:rPr>
              <a:t>TDS in Center</a:t>
            </a:r>
          </a:p>
          <a:p>
            <a:pPr algn="ctr"/>
            <a:r>
              <a:rPr lang="en-US" sz="3000" dirty="0">
                <a:latin typeface="Perpetua" panose="02020502060401020303" pitchFamily="18" charset="0"/>
              </a:rPr>
              <a:t>5 km from precip</a:t>
            </a:r>
          </a:p>
        </p:txBody>
      </p:sp>
      <p:sp>
        <p:nvSpPr>
          <p:cNvPr id="3" name="Oval 2"/>
          <p:cNvSpPr/>
          <p:nvPr/>
        </p:nvSpPr>
        <p:spPr>
          <a:xfrm>
            <a:off x="1295400" y="2286000"/>
            <a:ext cx="685800" cy="609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28600" y="1389614"/>
            <a:ext cx="486289" cy="4858786"/>
            <a:chOff x="2794650" y="1545887"/>
            <a:chExt cx="309034" cy="3087722"/>
          </a:xfrm>
        </p:grpSpPr>
        <p:pic>
          <p:nvPicPr>
            <p:cNvPr id="16" name="Picture 3" descr="\\DMX-S-FILESVR\home\Kevin.Skow\My Documents\Kevin Documents\Research Projects\2015 KDMX TDS Frequencies\Z-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t="21235" b="31510"/>
            <a:stretch/>
          </p:blipFill>
          <p:spPr bwMode="auto">
            <a:xfrm>
              <a:off x="2794651" y="1676400"/>
              <a:ext cx="309033" cy="29572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MX-S-FILESVR\home\Kevin.Skow\My Documents\Kevin Documents\Research Projects\2015 KDMX TDS Frequencies\Z-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97642"/>
            <a:stretch/>
          </p:blipFill>
          <p:spPr bwMode="auto">
            <a:xfrm>
              <a:off x="2794650" y="1545887"/>
              <a:ext cx="309033" cy="1475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itle 1"/>
          <p:cNvSpPr txBox="1">
            <a:spLocks/>
          </p:cNvSpPr>
          <p:nvPr/>
        </p:nvSpPr>
        <p:spPr>
          <a:xfrm>
            <a:off x="914400" y="1524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Landspout on Boundary</a:t>
            </a:r>
          </a:p>
        </p:txBody>
      </p:sp>
      <p:sp>
        <p:nvSpPr>
          <p:cNvPr id="19"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spTree>
    <p:extLst>
      <p:ext uri="{BB962C8B-B14F-4D97-AF65-F5344CB8AC3E}">
        <p14:creationId xmlns:p14="http://schemas.microsoft.com/office/powerpoint/2010/main" val="4541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369" y="1371600"/>
            <a:ext cx="6736966" cy="48767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046814" y="1389614"/>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0.5</a:t>
            </a:r>
            <a:r>
              <a:rPr lang="en-US" sz="2000" b="1" dirty="0">
                <a:solidFill>
                  <a:schemeClr val="bg1"/>
                </a:solidFill>
                <a:latin typeface="Calibri"/>
              </a:rPr>
              <a:t>°</a:t>
            </a:r>
            <a:r>
              <a:rPr lang="en-US" sz="2000" b="1" dirty="0">
                <a:solidFill>
                  <a:schemeClr val="bg1"/>
                </a:solidFill>
                <a:latin typeface="Perpetua" panose="02020502060401020303" pitchFamily="18" charset="0"/>
              </a:rPr>
              <a:t>/ 1.9 kft</a:t>
            </a:r>
            <a:endParaRPr lang="en-US" sz="1600" dirty="0">
              <a:solidFill>
                <a:schemeClr val="bg1"/>
              </a:solidFill>
              <a:latin typeface="Perpetua" panose="02020502060401020303" pitchFamily="18" charset="0"/>
            </a:endParaRPr>
          </a:p>
        </p:txBody>
      </p:sp>
      <p:sp>
        <p:nvSpPr>
          <p:cNvPr id="15" name="Rectangle 14"/>
          <p:cNvSpPr/>
          <p:nvPr/>
        </p:nvSpPr>
        <p:spPr>
          <a:xfrm>
            <a:off x="5388829" y="1399715"/>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0.9</a:t>
            </a:r>
            <a:r>
              <a:rPr lang="en-US" sz="2000" b="1" dirty="0">
                <a:solidFill>
                  <a:schemeClr val="bg1"/>
                </a:solidFill>
                <a:latin typeface="Calibri"/>
              </a:rPr>
              <a:t>°</a:t>
            </a:r>
            <a:r>
              <a:rPr lang="en-US" sz="2000" b="1" dirty="0">
                <a:solidFill>
                  <a:schemeClr val="bg1"/>
                </a:solidFill>
                <a:latin typeface="Perpetua" panose="02020502060401020303" pitchFamily="18" charset="0"/>
              </a:rPr>
              <a:t>/ 3.0 kft</a:t>
            </a:r>
            <a:endParaRPr lang="en-US" sz="1600" dirty="0">
              <a:solidFill>
                <a:schemeClr val="bg1"/>
              </a:solidFill>
              <a:latin typeface="Perpetua" panose="02020502060401020303" pitchFamily="18" charset="0"/>
            </a:endParaRPr>
          </a:p>
        </p:txBody>
      </p:sp>
      <p:sp>
        <p:nvSpPr>
          <p:cNvPr id="16" name="Rectangle 15"/>
          <p:cNvSpPr/>
          <p:nvPr/>
        </p:nvSpPr>
        <p:spPr>
          <a:xfrm>
            <a:off x="2046814" y="3832920"/>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1.3</a:t>
            </a:r>
            <a:r>
              <a:rPr lang="en-US" sz="2000" b="1" dirty="0">
                <a:solidFill>
                  <a:schemeClr val="bg1"/>
                </a:solidFill>
                <a:latin typeface="Calibri"/>
              </a:rPr>
              <a:t>°</a:t>
            </a:r>
            <a:r>
              <a:rPr lang="en-US" sz="2000" b="1" dirty="0">
                <a:solidFill>
                  <a:schemeClr val="bg1"/>
                </a:solidFill>
                <a:latin typeface="Perpetua" panose="02020502060401020303" pitchFamily="18" charset="0"/>
              </a:rPr>
              <a:t>/ 4.3 kft</a:t>
            </a:r>
            <a:endParaRPr lang="en-US" sz="1600" dirty="0">
              <a:solidFill>
                <a:schemeClr val="bg1"/>
              </a:solidFill>
              <a:latin typeface="Perpetua" panose="02020502060401020303" pitchFamily="18" charset="0"/>
            </a:endParaRPr>
          </a:p>
        </p:txBody>
      </p:sp>
      <p:sp>
        <p:nvSpPr>
          <p:cNvPr id="17" name="Rectangle 16"/>
          <p:cNvSpPr/>
          <p:nvPr/>
        </p:nvSpPr>
        <p:spPr>
          <a:xfrm>
            <a:off x="5388829" y="3832920"/>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1.8</a:t>
            </a:r>
            <a:r>
              <a:rPr lang="en-US" sz="2000" b="1" dirty="0">
                <a:solidFill>
                  <a:schemeClr val="bg1"/>
                </a:solidFill>
                <a:latin typeface="Calibri"/>
              </a:rPr>
              <a:t>°</a:t>
            </a:r>
            <a:r>
              <a:rPr lang="en-US" sz="2000" b="1" dirty="0">
                <a:solidFill>
                  <a:schemeClr val="bg1"/>
                </a:solidFill>
                <a:latin typeface="Perpetua" panose="02020502060401020303" pitchFamily="18" charset="0"/>
              </a:rPr>
              <a:t>/ 5.6 kft</a:t>
            </a:r>
            <a:endParaRPr lang="en-US" sz="1600" dirty="0">
              <a:solidFill>
                <a:schemeClr val="bg1"/>
              </a:solidFill>
              <a:latin typeface="Perpetua" panose="02020502060401020303" pitchFamily="18" charset="0"/>
            </a:endParaRPr>
          </a:p>
        </p:txBody>
      </p:sp>
      <p:sp>
        <p:nvSpPr>
          <p:cNvPr id="18" name="Rounded Rectangle 17"/>
          <p:cNvSpPr/>
          <p:nvPr/>
        </p:nvSpPr>
        <p:spPr>
          <a:xfrm>
            <a:off x="6080760" y="4495800"/>
            <a:ext cx="2971800" cy="1371600"/>
          </a:xfrm>
          <a:prstGeom prst="roundRect">
            <a:avLst/>
          </a:prstGeom>
          <a:gradFill>
            <a:gsLst>
              <a:gs pos="2000">
                <a:srgbClr val="C00000"/>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a:solidFill>
                  <a:srgbClr val="FFFF00"/>
                </a:solidFill>
                <a:latin typeface="Perpetua" panose="02020502060401020303" pitchFamily="18" charset="0"/>
              </a:rPr>
              <a:t>Height: </a:t>
            </a:r>
            <a:r>
              <a:rPr lang="en-US" sz="3200" dirty="0">
                <a:latin typeface="Perpetua" panose="02020502060401020303" pitchFamily="18" charset="0"/>
              </a:rPr>
              <a:t>2.8 km</a:t>
            </a:r>
          </a:p>
          <a:p>
            <a:pPr algn="ctr"/>
            <a:r>
              <a:rPr lang="en-US" sz="3200" dirty="0">
                <a:solidFill>
                  <a:srgbClr val="FFFF00"/>
                </a:solidFill>
                <a:latin typeface="Perpetua" panose="02020502060401020303" pitchFamily="18" charset="0"/>
              </a:rPr>
              <a:t>Debris: </a:t>
            </a:r>
            <a:r>
              <a:rPr lang="en-US" sz="3200" dirty="0">
                <a:latin typeface="Perpetua" panose="02020502060401020303" pitchFamily="18" charset="0"/>
              </a:rPr>
              <a:t>Crops?</a:t>
            </a:r>
            <a:endParaRPr lang="en-US" dirty="0"/>
          </a:p>
        </p:txBody>
      </p:sp>
      <p:sp>
        <p:nvSpPr>
          <p:cNvPr id="19" name="Rounded Rectangle 18"/>
          <p:cNvSpPr/>
          <p:nvPr/>
        </p:nvSpPr>
        <p:spPr>
          <a:xfrm>
            <a:off x="7147560" y="1371600"/>
            <a:ext cx="1905000" cy="286748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dirty="0">
                <a:latin typeface="Perpetua" panose="02020502060401020303" pitchFamily="18" charset="0"/>
              </a:rPr>
              <a:t>8:47pm CDT</a:t>
            </a:r>
          </a:p>
          <a:p>
            <a:pPr algn="ctr">
              <a:spcAft>
                <a:spcPts val="1200"/>
              </a:spcAft>
            </a:pPr>
            <a:r>
              <a:rPr lang="en-US" sz="3000" dirty="0">
                <a:latin typeface="Perpetua" panose="02020502060401020303" pitchFamily="18" charset="0"/>
              </a:rPr>
              <a:t>Extends to full height</a:t>
            </a:r>
          </a:p>
        </p:txBody>
      </p:sp>
      <p:grpSp>
        <p:nvGrpSpPr>
          <p:cNvPr id="11" name="Group 10"/>
          <p:cNvGrpSpPr/>
          <p:nvPr/>
        </p:nvGrpSpPr>
        <p:grpSpPr>
          <a:xfrm>
            <a:off x="228600" y="1389614"/>
            <a:ext cx="486289" cy="4858786"/>
            <a:chOff x="2794650" y="1545887"/>
            <a:chExt cx="309034" cy="3087722"/>
          </a:xfrm>
        </p:grpSpPr>
        <p:pic>
          <p:nvPicPr>
            <p:cNvPr id="12" name="Picture 3" descr="\\DMX-S-FILESVR\home\Kevin.Skow\My Documents\Kevin Documents\Research Projects\2015 KDMX TDS Frequencies\Z-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t="21235" b="31510"/>
            <a:stretch/>
          </p:blipFill>
          <p:spPr bwMode="auto">
            <a:xfrm>
              <a:off x="2794651" y="1676400"/>
              <a:ext cx="309033" cy="29572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MX-S-FILESVR\home\Kevin.Skow\My Documents\Kevin Documents\Research Projects\2015 KDMX TDS Frequencies\Z-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97642"/>
            <a:stretch/>
          </p:blipFill>
          <p:spPr bwMode="auto">
            <a:xfrm>
              <a:off x="2794650" y="1545887"/>
              <a:ext cx="309033" cy="14753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itle 1"/>
          <p:cNvSpPr txBox="1">
            <a:spLocks/>
          </p:cNvSpPr>
          <p:nvPr/>
        </p:nvSpPr>
        <p:spPr>
          <a:xfrm>
            <a:off x="914400" y="1524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Landspout on Boundary</a:t>
            </a:r>
          </a:p>
        </p:txBody>
      </p:sp>
      <p:sp>
        <p:nvSpPr>
          <p:cNvPr id="21"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spTree>
    <p:extLst>
      <p:ext uri="{BB962C8B-B14F-4D97-AF65-F5344CB8AC3E}">
        <p14:creationId xmlns:p14="http://schemas.microsoft.com/office/powerpoint/2010/main" val="34221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369" y="1389477"/>
            <a:ext cx="6736965" cy="48767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47800" y="2227677"/>
            <a:ext cx="4495800" cy="3249930"/>
            <a:chOff x="1447800" y="2514600"/>
            <a:chExt cx="4495800" cy="3249930"/>
          </a:xfrm>
        </p:grpSpPr>
        <p:sp>
          <p:nvSpPr>
            <p:cNvPr id="11" name="Oval 10"/>
            <p:cNvSpPr/>
            <p:nvPr/>
          </p:nvSpPr>
          <p:spPr>
            <a:xfrm>
              <a:off x="1447800" y="2514600"/>
              <a:ext cx="914400" cy="762000"/>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6800" y="2514600"/>
              <a:ext cx="914400" cy="762000"/>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89614" y="4953000"/>
              <a:ext cx="914400" cy="762000"/>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29200" y="5002530"/>
              <a:ext cx="914400" cy="762000"/>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2046814" y="1407491"/>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0.5</a:t>
            </a:r>
            <a:r>
              <a:rPr lang="en-US" sz="2000" b="1" dirty="0">
                <a:solidFill>
                  <a:schemeClr val="bg1"/>
                </a:solidFill>
                <a:latin typeface="Calibri"/>
              </a:rPr>
              <a:t>°</a:t>
            </a:r>
            <a:r>
              <a:rPr lang="en-US" sz="2000" b="1" dirty="0">
                <a:solidFill>
                  <a:schemeClr val="bg1"/>
                </a:solidFill>
                <a:latin typeface="Perpetua" panose="02020502060401020303" pitchFamily="18" charset="0"/>
              </a:rPr>
              <a:t>/ 1.9 kft</a:t>
            </a:r>
            <a:endParaRPr lang="en-US" sz="1600" dirty="0">
              <a:solidFill>
                <a:schemeClr val="bg1"/>
              </a:solidFill>
              <a:latin typeface="Perpetua" panose="02020502060401020303" pitchFamily="18" charset="0"/>
            </a:endParaRPr>
          </a:p>
        </p:txBody>
      </p:sp>
      <p:sp>
        <p:nvSpPr>
          <p:cNvPr id="16" name="Rectangle 15"/>
          <p:cNvSpPr/>
          <p:nvPr/>
        </p:nvSpPr>
        <p:spPr>
          <a:xfrm>
            <a:off x="5388829" y="1417592"/>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0.9</a:t>
            </a:r>
            <a:r>
              <a:rPr lang="en-US" sz="2000" b="1" dirty="0">
                <a:solidFill>
                  <a:schemeClr val="bg1"/>
                </a:solidFill>
                <a:latin typeface="Calibri"/>
              </a:rPr>
              <a:t>°</a:t>
            </a:r>
            <a:r>
              <a:rPr lang="en-US" sz="2000" b="1" dirty="0">
                <a:solidFill>
                  <a:schemeClr val="bg1"/>
                </a:solidFill>
                <a:latin typeface="Perpetua" panose="02020502060401020303" pitchFamily="18" charset="0"/>
              </a:rPr>
              <a:t>/ 3.0 kft</a:t>
            </a:r>
            <a:endParaRPr lang="en-US" sz="1600" dirty="0">
              <a:solidFill>
                <a:schemeClr val="bg1"/>
              </a:solidFill>
              <a:latin typeface="Perpetua" panose="02020502060401020303" pitchFamily="18" charset="0"/>
            </a:endParaRPr>
          </a:p>
        </p:txBody>
      </p:sp>
      <p:sp>
        <p:nvSpPr>
          <p:cNvPr id="17" name="Rectangle 16"/>
          <p:cNvSpPr/>
          <p:nvPr/>
        </p:nvSpPr>
        <p:spPr>
          <a:xfrm>
            <a:off x="2046814" y="3850797"/>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1.3</a:t>
            </a:r>
            <a:r>
              <a:rPr lang="en-US" sz="2000" b="1" dirty="0">
                <a:solidFill>
                  <a:schemeClr val="bg1"/>
                </a:solidFill>
                <a:latin typeface="Calibri"/>
              </a:rPr>
              <a:t>°</a:t>
            </a:r>
            <a:r>
              <a:rPr lang="en-US" sz="2000" b="1" dirty="0">
                <a:solidFill>
                  <a:schemeClr val="bg1"/>
                </a:solidFill>
                <a:latin typeface="Perpetua" panose="02020502060401020303" pitchFamily="18" charset="0"/>
              </a:rPr>
              <a:t>/ 4.3 kft</a:t>
            </a:r>
            <a:endParaRPr lang="en-US" sz="1600" dirty="0">
              <a:solidFill>
                <a:schemeClr val="bg1"/>
              </a:solidFill>
              <a:latin typeface="Perpetua" panose="02020502060401020303" pitchFamily="18" charset="0"/>
            </a:endParaRPr>
          </a:p>
        </p:txBody>
      </p:sp>
      <p:sp>
        <p:nvSpPr>
          <p:cNvPr id="18" name="Rectangle 17"/>
          <p:cNvSpPr/>
          <p:nvPr/>
        </p:nvSpPr>
        <p:spPr>
          <a:xfrm>
            <a:off x="5388829" y="3850797"/>
            <a:ext cx="1615038" cy="400110"/>
          </a:xfrm>
          <a:prstGeom prst="rect">
            <a:avLst/>
          </a:prstGeom>
          <a:solidFill>
            <a:schemeClr val="tx1"/>
          </a:solidFill>
        </p:spPr>
        <p:txBody>
          <a:bodyPr wrap="square">
            <a:spAutoFit/>
          </a:bodyPr>
          <a:lstStyle/>
          <a:p>
            <a:pPr algn="ctr"/>
            <a:r>
              <a:rPr lang="en-US" sz="2000" b="1" dirty="0">
                <a:solidFill>
                  <a:schemeClr val="bg1"/>
                </a:solidFill>
                <a:latin typeface="Perpetua" panose="02020502060401020303" pitchFamily="18" charset="0"/>
              </a:rPr>
              <a:t>1.8</a:t>
            </a:r>
            <a:r>
              <a:rPr lang="en-US" sz="2000" b="1" dirty="0">
                <a:solidFill>
                  <a:schemeClr val="bg1"/>
                </a:solidFill>
                <a:latin typeface="Calibri"/>
              </a:rPr>
              <a:t>°</a:t>
            </a:r>
            <a:r>
              <a:rPr lang="en-US" sz="2000" b="1" dirty="0">
                <a:solidFill>
                  <a:schemeClr val="bg1"/>
                </a:solidFill>
                <a:latin typeface="Perpetua" panose="02020502060401020303" pitchFamily="18" charset="0"/>
              </a:rPr>
              <a:t>/ 5.6 kft</a:t>
            </a:r>
            <a:endParaRPr lang="en-US" sz="1600" dirty="0">
              <a:solidFill>
                <a:schemeClr val="bg1"/>
              </a:solidFill>
              <a:latin typeface="Perpetua" panose="02020502060401020303" pitchFamily="18" charset="0"/>
            </a:endParaRPr>
          </a:p>
        </p:txBody>
      </p:sp>
      <p:sp>
        <p:nvSpPr>
          <p:cNvPr id="19" name="Rounded Rectangle 18"/>
          <p:cNvSpPr/>
          <p:nvPr/>
        </p:nvSpPr>
        <p:spPr>
          <a:xfrm>
            <a:off x="7147560" y="1541877"/>
            <a:ext cx="1905000" cy="4572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dirty="0">
                <a:latin typeface="Perpetua" panose="02020502060401020303" pitchFamily="18" charset="0"/>
              </a:rPr>
              <a:t>8:47pm CDT</a:t>
            </a:r>
          </a:p>
          <a:p>
            <a:pPr algn="ctr">
              <a:spcAft>
                <a:spcPts val="1800"/>
              </a:spcAft>
            </a:pPr>
            <a:r>
              <a:rPr lang="en-US" sz="3000" dirty="0">
                <a:latin typeface="Perpetua" panose="02020502060401020303" pitchFamily="18" charset="0"/>
              </a:rPr>
              <a:t>CC shows TDS well</a:t>
            </a:r>
          </a:p>
          <a:p>
            <a:pPr algn="ctr">
              <a:spcAft>
                <a:spcPts val="1800"/>
              </a:spcAft>
            </a:pPr>
            <a:r>
              <a:rPr lang="en-US" sz="3000" dirty="0">
                <a:latin typeface="Perpetua" panose="02020502060401020303" pitchFamily="18" charset="0"/>
              </a:rPr>
              <a:t>ZDR high (3-4 dB)</a:t>
            </a:r>
          </a:p>
        </p:txBody>
      </p:sp>
      <p:pic>
        <p:nvPicPr>
          <p:cNvPr id="20" name="Picture 19" descr="\\DMX-S-FILESVR\home\Kevin.Skow\My Documents\Kevin Documents\Research Projects\2015 KDMX TDS Frequencies\CC-Color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44136"/>
          <a:stretch/>
        </p:blipFill>
        <p:spPr bwMode="auto">
          <a:xfrm>
            <a:off x="228599" y="1353725"/>
            <a:ext cx="457201" cy="491255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914400" y="152400"/>
            <a:ext cx="7086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latin typeface="Perpetua" panose="02020502060401020303" pitchFamily="18" charset="0"/>
              </a:rPr>
              <a:t>Landspout on Boundary</a:t>
            </a:r>
          </a:p>
        </p:txBody>
      </p:sp>
      <p:sp>
        <p:nvSpPr>
          <p:cNvPr id="22" name="Title 1"/>
          <p:cNvSpPr txBox="1">
            <a:spLocks/>
          </p:cNvSpPr>
          <p:nvPr/>
        </p:nvSpPr>
        <p:spPr>
          <a:xfrm>
            <a:off x="1219200" y="914400"/>
            <a:ext cx="3733800" cy="304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Perpetua" panose="02020502060401020303" pitchFamily="18" charset="0"/>
              </a:rPr>
              <a:t>TDS Example Case - July  6, 2014</a:t>
            </a:r>
          </a:p>
        </p:txBody>
      </p:sp>
    </p:spTree>
    <p:extLst>
      <p:ext uri="{BB962C8B-B14F-4D97-AF65-F5344CB8AC3E}">
        <p14:creationId xmlns:p14="http://schemas.microsoft.com/office/powerpoint/2010/main" val="231887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15150</TotalTime>
  <Words>1634</Words>
  <Application>Microsoft Office PowerPoint</Application>
  <PresentationFormat>On-screen Show (4:3)</PresentationFormat>
  <Paragraphs>268</Paragraphs>
  <Slides>44</Slides>
  <Notes>13</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Arial Narrow</vt:lpstr>
      <vt:lpstr>Calibri</vt:lpstr>
      <vt:lpstr>Open Sans Semibold</vt:lpstr>
      <vt:lpstr>Perpetua</vt:lpstr>
      <vt:lpstr>Segoe UI Light</vt:lpstr>
      <vt:lpstr>Times New Roman</vt:lpstr>
      <vt:lpstr>Wingdings</vt:lpstr>
      <vt:lpstr>Office Theme</vt:lpstr>
      <vt:lpstr>PowerPoint Presentation</vt:lpstr>
      <vt:lpstr>PowerPoint Presentation</vt:lpstr>
      <vt:lpstr>PowerPoint Presentation</vt:lpstr>
      <vt:lpstr>PowerPoint Presentation</vt:lpstr>
      <vt:lpstr>Landspout on Boundary</vt:lpstr>
      <vt:lpstr>PowerPoint Presentation</vt:lpstr>
      <vt:lpstr>PowerPoint Presentation</vt:lpstr>
      <vt:lpstr>PowerPoint Presentation</vt:lpstr>
      <vt:lpstr>PowerPoint Presentation</vt:lpstr>
      <vt:lpstr>PowerPoint Presentation</vt:lpstr>
      <vt:lpstr>PowerPoint Presentation</vt:lpstr>
      <vt:lpstr>September 1, 2014 00:28-00:44 </vt:lpstr>
      <vt:lpstr>August 31, 2014 The Initial Ground Survey</vt:lpstr>
      <vt:lpstr>August 31, 2014 Aerial Data</vt:lpstr>
      <vt:lpstr>August 31, 2014 Aerial Data</vt:lpstr>
      <vt:lpstr>September 1, 2014 01:17z</vt:lpstr>
      <vt:lpstr>September 1, 2014 01:17z</vt:lpstr>
      <vt:lpstr>September 1, 2014 01:20z</vt:lpstr>
      <vt:lpstr>September 1, 2014 01:20z</vt:lpstr>
      <vt:lpstr>PowerPoint Presentation</vt:lpstr>
      <vt:lpstr>Oct 6, 2016 Near Muscatine, IA</vt:lpstr>
      <vt:lpstr>June 7, 2015 06:36z</vt:lpstr>
      <vt:lpstr>June 7, 2015 06:38z</vt:lpstr>
      <vt:lpstr>June 7, 2015 06:41z</vt:lpstr>
      <vt:lpstr>June 7, 2015 06:44z</vt:lpstr>
      <vt:lpstr>June 7, 2015 06:44z</vt:lpstr>
      <vt:lpstr>June 7, 2015 Survey</vt:lpstr>
      <vt:lpstr>TDS Material Based on Season (Central US)</vt:lpstr>
      <vt:lpstr>Supercell TDS – Homer, IL Sep 9, 2016</vt:lpstr>
      <vt:lpstr>Land use – Homer, IL Sep 9, 2016</vt:lpstr>
      <vt:lpstr>Land use – Homer, IL Sep 9, 2016</vt:lpstr>
      <vt:lpstr>TDS False Alarm- Loop</vt:lpstr>
      <vt:lpstr>TDS False Alarm</vt:lpstr>
      <vt:lpstr>TDS False Alarm</vt:lpstr>
      <vt:lpstr>TDS False Alarm</vt:lpstr>
      <vt:lpstr>TDS False Alarm</vt:lpstr>
      <vt:lpstr>TDS False Alarm</vt:lpstr>
      <vt:lpstr>TDS False Alarm</vt:lpstr>
      <vt:lpstr>TDS False Alarm</vt:lpstr>
      <vt:lpstr>TDS False Alarm</vt:lpstr>
      <vt:lpstr>The Search Continues…</vt:lpstr>
      <vt:lpstr>The Search Continues…</vt:lpstr>
      <vt:lpstr>The Search Continues…</vt:lpstr>
      <vt:lpstr>Questions!</vt:lpstr>
    </vt:vector>
  </TitlesOfParts>
  <Company>NWS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Rodney Donavon</dc:creator>
  <cp:lastModifiedBy>Rod Donavon</cp:lastModifiedBy>
  <cp:revision>383</cp:revision>
  <dcterms:created xsi:type="dcterms:W3CDTF">2012-03-11T16:42:55Z</dcterms:created>
  <dcterms:modified xsi:type="dcterms:W3CDTF">2017-03-09T05:27:03Z</dcterms:modified>
</cp:coreProperties>
</file>