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61" r:id="rId4"/>
    <p:sldId id="264" r:id="rId5"/>
    <p:sldId id="262" r:id="rId6"/>
    <p:sldId id="277" r:id="rId7"/>
    <p:sldId id="258" r:id="rId8"/>
    <p:sldId id="259" r:id="rId9"/>
    <p:sldId id="276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8" r:id="rId22"/>
    <p:sldId id="274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314" y="-3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6CC5B-08F9-41C1-8E04-4D320C496FCF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6CDD37-D8B2-464A-A7D8-D47979D99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405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B533A-E56C-446B-BFD1-F3D3C3FDB996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69E7-6BF4-46C6-8444-391BB4E49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62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B533A-E56C-446B-BFD1-F3D3C3FDB996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69E7-6BF4-46C6-8444-391BB4E49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8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B533A-E56C-446B-BFD1-F3D3C3FDB996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69E7-6BF4-46C6-8444-391BB4E49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67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B533A-E56C-446B-BFD1-F3D3C3FDB996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69E7-6BF4-46C6-8444-391BB4E49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50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B533A-E56C-446B-BFD1-F3D3C3FDB996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69E7-6BF4-46C6-8444-391BB4E49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64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B533A-E56C-446B-BFD1-F3D3C3FDB996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69E7-6BF4-46C6-8444-391BB4E49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3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B533A-E56C-446B-BFD1-F3D3C3FDB996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69E7-6BF4-46C6-8444-391BB4E49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944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B533A-E56C-446B-BFD1-F3D3C3FDB996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69E7-6BF4-46C6-8444-391BB4E49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523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B533A-E56C-446B-BFD1-F3D3C3FDB996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69E7-6BF4-46C6-8444-391BB4E49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23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B533A-E56C-446B-BFD1-F3D3C3FDB996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69E7-6BF4-46C6-8444-391BB4E49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709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B533A-E56C-446B-BFD1-F3D3C3FDB996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69E7-6BF4-46C6-8444-391BB4E49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15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B533A-E56C-446B-BFD1-F3D3C3FDB996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269E7-6BF4-46C6-8444-391BB4E49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81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50800" dist="50800" dir="5400000" algn="ctr" rotWithShape="0">
                    <a:schemeClr val="accent6">
                      <a:lumMod val="75000"/>
                    </a:schemeClr>
                  </a:outerShdw>
                </a:effectLst>
              </a:rPr>
              <a:t>Education and Science Sharing to our Core Partners</a:t>
            </a:r>
            <a:endParaRPr lang="en-US" b="1" dirty="0">
              <a:solidFill>
                <a:schemeClr val="bg1"/>
              </a:solidFill>
              <a:effectLst>
                <a:glow rad="127000">
                  <a:schemeClr val="tx1"/>
                </a:glow>
                <a:outerShdw blurRad="50800" dist="50800" dir="5400000" algn="ctr" rotWithShape="0">
                  <a:schemeClr val="accent6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Doug Cramer</a:t>
            </a:r>
          </a:p>
          <a:p>
            <a:r>
              <a:rPr lang="en-US" dirty="0" smtClean="0"/>
              <a:t>NWS Springfield 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00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50800" dist="50800" dir="5400000" algn="ctr" rotWithShape="0">
                    <a:schemeClr val="accent6">
                      <a:lumMod val="75000"/>
                    </a:schemeClr>
                  </a:outerShdw>
                </a:effectLst>
              </a:rPr>
              <a:t>TDS Catalog</a:t>
            </a:r>
            <a:endParaRPr lang="en-US" dirty="0">
              <a:solidFill>
                <a:schemeClr val="bg1"/>
              </a:solidFill>
              <a:effectLst>
                <a:glow rad="127000">
                  <a:schemeClr val="tx1"/>
                </a:glow>
                <a:outerShdw blurRad="50800" dist="50800" dir="5400000" algn="ctr" rotWithShape="0">
                  <a:schemeClr val="accent6">
                    <a:lumMod val="75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0"/>
            <a:ext cx="2895600" cy="54292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86200" y="1905000"/>
            <a:ext cx="44893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>
                    <a:lumMod val="75000"/>
                  </a:schemeClr>
                </a:solidFill>
              </a:rPr>
              <a:t>A Historical Archive of all Tornado Debris Signatures</a:t>
            </a:r>
            <a:endParaRPr lang="en-US" sz="44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59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9200"/>
            <a:ext cx="9144000" cy="2133599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rgbClr val="FF0000"/>
                </a:solidFill>
                <a:effectLst>
                  <a:glow rad="127000">
                    <a:schemeClr val="tx1"/>
                  </a:glow>
                  <a:outerShdw blurRad="50800" dist="50800" dir="5400000" algn="ctr" rotWithShape="0">
                    <a:schemeClr val="bg1"/>
                  </a:outerShdw>
                </a:effectLst>
              </a:rPr>
              <a:t>BUFFALO, MO</a:t>
            </a:r>
            <a:endParaRPr lang="en-US" sz="7200" dirty="0">
              <a:solidFill>
                <a:srgbClr val="FF0000"/>
              </a:solidFill>
              <a:effectLst>
                <a:glow rad="127000">
                  <a:schemeClr val="tx1"/>
                </a:glow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14800"/>
            <a:ext cx="6400800" cy="1752600"/>
          </a:xfrm>
          <a:noFill/>
        </p:spPr>
        <p:txBody>
          <a:bodyPr>
            <a:normAutofit/>
          </a:bodyPr>
          <a:lstStyle/>
          <a:p>
            <a:r>
              <a:rPr lang="en-US" sz="9600" dirty="0" smtClean="0">
                <a:solidFill>
                  <a:schemeClr val="bg1">
                    <a:lumMod val="75000"/>
                  </a:schemeClr>
                </a:solidFill>
                <a:effectLst>
                  <a:glow rad="1270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EF -2</a:t>
            </a:r>
            <a:endParaRPr lang="en-US" sz="9600" dirty="0">
              <a:solidFill>
                <a:schemeClr val="bg1">
                  <a:lumMod val="75000"/>
                </a:schemeClr>
              </a:solidFill>
              <a:effectLst>
                <a:glow rad="1270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971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97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924800" y="0"/>
            <a:ext cx="1219200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2/29/12</a:t>
            </a:r>
          </a:p>
          <a:p>
            <a:pPr algn="ctr"/>
            <a:endParaRPr lang="en-US" sz="2000" b="1" dirty="0" smtClean="0"/>
          </a:p>
          <a:p>
            <a:pPr algn="ctr"/>
            <a:endParaRPr lang="en-US" sz="2000" b="1" dirty="0" smtClean="0"/>
          </a:p>
          <a:p>
            <a:pPr algn="ctr"/>
            <a:endParaRPr lang="en-US" sz="2000" b="1" dirty="0"/>
          </a:p>
          <a:p>
            <a:pPr algn="ctr"/>
            <a:endParaRPr lang="en-US" sz="2000" b="1" dirty="0" smtClean="0"/>
          </a:p>
          <a:p>
            <a:pPr algn="ctr"/>
            <a:r>
              <a:rPr lang="en-US" sz="2000" b="1" dirty="0" smtClean="0"/>
              <a:t>Z   / SRM</a:t>
            </a:r>
          </a:p>
          <a:p>
            <a:pPr algn="ctr"/>
            <a:endParaRPr lang="en-US" sz="2000" b="1" dirty="0"/>
          </a:p>
          <a:p>
            <a:pPr algn="ctr"/>
            <a:endParaRPr lang="en-US" sz="2000" b="1" dirty="0" smtClean="0"/>
          </a:p>
          <a:p>
            <a:pPr algn="ctr"/>
            <a:endParaRPr lang="en-US" sz="2000" b="1" dirty="0"/>
          </a:p>
          <a:p>
            <a:pPr algn="ctr"/>
            <a:endParaRPr lang="en-US" sz="2000" b="1" dirty="0" smtClean="0"/>
          </a:p>
          <a:p>
            <a:pPr algn="ctr"/>
            <a:endParaRPr lang="en-US" sz="2000" b="1" dirty="0"/>
          </a:p>
          <a:p>
            <a:pPr algn="ctr"/>
            <a:endParaRPr lang="en-US" sz="2000" b="1" dirty="0" smtClean="0"/>
          </a:p>
          <a:p>
            <a:pPr algn="ctr"/>
            <a:endParaRPr lang="en-US" sz="2000" b="1" dirty="0"/>
          </a:p>
          <a:p>
            <a:pPr algn="ctr"/>
            <a:endParaRPr lang="en-US" sz="2000" b="1" dirty="0" smtClean="0"/>
          </a:p>
          <a:p>
            <a:pPr algn="ctr"/>
            <a:endParaRPr lang="en-US" sz="2000" b="1" dirty="0"/>
          </a:p>
          <a:p>
            <a:pPr algn="ctr"/>
            <a:endParaRPr lang="en-US" sz="2000" b="1" dirty="0" smtClean="0"/>
          </a:p>
          <a:p>
            <a:pPr algn="ctr"/>
            <a:r>
              <a:rPr lang="en-US" sz="2000" b="1" dirty="0" smtClean="0"/>
              <a:t>0.9  / 0.5</a:t>
            </a:r>
          </a:p>
          <a:p>
            <a:pPr algn="ctr"/>
            <a:r>
              <a:rPr lang="en-US" sz="2000" b="1" dirty="0" smtClean="0"/>
              <a:t>CC  /  CC</a:t>
            </a:r>
          </a:p>
          <a:p>
            <a:pPr algn="ctr"/>
            <a:endParaRPr lang="en-US" sz="2000" b="1" dirty="0"/>
          </a:p>
          <a:p>
            <a:pPr algn="ctr"/>
            <a:endParaRPr lang="en-US" sz="1400" b="1" dirty="0" smtClean="0"/>
          </a:p>
          <a:p>
            <a:pPr algn="ctr"/>
            <a:endParaRPr lang="en-US" sz="1400" b="1" dirty="0"/>
          </a:p>
          <a:p>
            <a:pPr algn="ctr"/>
            <a:r>
              <a:rPr lang="en-US" sz="1400" b="1" dirty="0" smtClean="0">
                <a:solidFill>
                  <a:srgbClr val="29FF8A"/>
                </a:solidFill>
              </a:rPr>
              <a:t>CONFIRMED</a:t>
            </a:r>
          </a:p>
          <a:p>
            <a:pPr algn="ctr"/>
            <a:r>
              <a:rPr lang="en-US" sz="1400" b="1" dirty="0" smtClean="0">
                <a:solidFill>
                  <a:srgbClr val="29FF8A"/>
                </a:solidFill>
              </a:rPr>
              <a:t>EF-2</a:t>
            </a:r>
            <a:endParaRPr lang="en-US" sz="1400" b="1" dirty="0">
              <a:solidFill>
                <a:srgbClr val="29FF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00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01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924800" y="0"/>
            <a:ext cx="1219200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2/29/12</a:t>
            </a:r>
          </a:p>
          <a:p>
            <a:pPr algn="ctr"/>
            <a:endParaRPr lang="en-US" sz="2000" b="1" dirty="0" smtClean="0"/>
          </a:p>
          <a:p>
            <a:pPr algn="ctr"/>
            <a:endParaRPr lang="en-US" sz="2000" b="1" dirty="0" smtClean="0"/>
          </a:p>
          <a:p>
            <a:pPr algn="ctr"/>
            <a:endParaRPr lang="en-US" sz="2000" b="1" dirty="0"/>
          </a:p>
          <a:p>
            <a:pPr algn="ctr"/>
            <a:endParaRPr lang="en-US" sz="2000" b="1" dirty="0" smtClean="0"/>
          </a:p>
          <a:p>
            <a:pPr algn="ctr"/>
            <a:r>
              <a:rPr lang="en-US" sz="2000" b="1" dirty="0" smtClean="0"/>
              <a:t>Z   / SRM</a:t>
            </a:r>
          </a:p>
          <a:p>
            <a:pPr algn="ctr"/>
            <a:endParaRPr lang="en-US" sz="2000" b="1" dirty="0"/>
          </a:p>
          <a:p>
            <a:pPr algn="ctr"/>
            <a:endParaRPr lang="en-US" sz="2000" b="1" dirty="0" smtClean="0"/>
          </a:p>
          <a:p>
            <a:pPr algn="ctr"/>
            <a:endParaRPr lang="en-US" sz="2000" b="1" dirty="0"/>
          </a:p>
          <a:p>
            <a:pPr algn="ctr"/>
            <a:endParaRPr lang="en-US" sz="2000" b="1" dirty="0" smtClean="0"/>
          </a:p>
          <a:p>
            <a:pPr algn="ctr"/>
            <a:endParaRPr lang="en-US" sz="2000" b="1" dirty="0"/>
          </a:p>
          <a:p>
            <a:pPr algn="ctr"/>
            <a:endParaRPr lang="en-US" sz="2000" b="1" dirty="0" smtClean="0"/>
          </a:p>
          <a:p>
            <a:pPr algn="ctr"/>
            <a:endParaRPr lang="en-US" sz="2000" b="1" dirty="0"/>
          </a:p>
          <a:p>
            <a:pPr algn="ctr"/>
            <a:endParaRPr lang="en-US" sz="2000" b="1" dirty="0" smtClean="0"/>
          </a:p>
          <a:p>
            <a:pPr algn="ctr"/>
            <a:endParaRPr lang="en-US" sz="2000" b="1" dirty="0"/>
          </a:p>
          <a:p>
            <a:pPr algn="ctr"/>
            <a:endParaRPr lang="en-US" sz="2000" b="1" dirty="0" smtClean="0"/>
          </a:p>
          <a:p>
            <a:pPr algn="ctr"/>
            <a:r>
              <a:rPr lang="en-US" sz="2000" b="1" dirty="0" smtClean="0"/>
              <a:t>0.9  / 0.5</a:t>
            </a:r>
          </a:p>
          <a:p>
            <a:pPr algn="ctr"/>
            <a:r>
              <a:rPr lang="en-US" sz="2000" b="1" dirty="0" smtClean="0"/>
              <a:t>CC  /  CC</a:t>
            </a:r>
          </a:p>
          <a:p>
            <a:pPr algn="ctr"/>
            <a:endParaRPr lang="en-US" sz="2000" b="1" dirty="0"/>
          </a:p>
          <a:p>
            <a:pPr algn="ctr"/>
            <a:endParaRPr lang="en-US" sz="1400" b="1" dirty="0" smtClean="0"/>
          </a:p>
          <a:p>
            <a:pPr algn="ctr"/>
            <a:endParaRPr lang="en-US" sz="1400" b="1" dirty="0"/>
          </a:p>
          <a:p>
            <a:pPr algn="ctr"/>
            <a:r>
              <a:rPr lang="en-US" sz="1400" b="1" dirty="0" smtClean="0">
                <a:solidFill>
                  <a:srgbClr val="29FF8A"/>
                </a:solidFill>
              </a:rPr>
              <a:t>CONFIRMED</a:t>
            </a:r>
          </a:p>
          <a:p>
            <a:pPr algn="ctr"/>
            <a:r>
              <a:rPr lang="en-US" sz="1400" b="1" dirty="0" smtClean="0">
                <a:solidFill>
                  <a:srgbClr val="29FF8A"/>
                </a:solidFill>
              </a:rPr>
              <a:t>EF-2</a:t>
            </a:r>
            <a:endParaRPr lang="en-US" sz="1400" b="1" dirty="0">
              <a:solidFill>
                <a:srgbClr val="29FF8A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4876800" y="5029200"/>
            <a:ext cx="466165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14400" y="5029200"/>
            <a:ext cx="466165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93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089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924800" y="0"/>
            <a:ext cx="1219200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2/29/12</a:t>
            </a:r>
          </a:p>
          <a:p>
            <a:pPr algn="ctr"/>
            <a:endParaRPr lang="en-US" sz="2000" b="1" dirty="0" smtClean="0"/>
          </a:p>
          <a:p>
            <a:pPr algn="ctr"/>
            <a:endParaRPr lang="en-US" sz="2000" b="1" dirty="0" smtClean="0"/>
          </a:p>
          <a:p>
            <a:pPr algn="ctr"/>
            <a:endParaRPr lang="en-US" sz="2000" b="1" dirty="0"/>
          </a:p>
          <a:p>
            <a:pPr algn="ctr"/>
            <a:endParaRPr lang="en-US" sz="2000" b="1" dirty="0" smtClean="0"/>
          </a:p>
          <a:p>
            <a:pPr algn="ctr"/>
            <a:r>
              <a:rPr lang="en-US" sz="2000" b="1" dirty="0" smtClean="0"/>
              <a:t>Z   / SRM</a:t>
            </a:r>
          </a:p>
          <a:p>
            <a:pPr algn="ctr"/>
            <a:endParaRPr lang="en-US" sz="2000" b="1" dirty="0"/>
          </a:p>
          <a:p>
            <a:pPr algn="ctr"/>
            <a:endParaRPr lang="en-US" sz="2000" b="1" dirty="0" smtClean="0"/>
          </a:p>
          <a:p>
            <a:pPr algn="ctr"/>
            <a:endParaRPr lang="en-US" sz="2000" b="1" dirty="0"/>
          </a:p>
          <a:p>
            <a:pPr algn="ctr"/>
            <a:endParaRPr lang="en-US" sz="2000" b="1" dirty="0" smtClean="0"/>
          </a:p>
          <a:p>
            <a:pPr algn="ctr"/>
            <a:endParaRPr lang="en-US" sz="2000" b="1" dirty="0"/>
          </a:p>
          <a:p>
            <a:pPr algn="ctr"/>
            <a:endParaRPr lang="en-US" sz="2000" b="1" dirty="0" smtClean="0"/>
          </a:p>
          <a:p>
            <a:pPr algn="ctr"/>
            <a:endParaRPr lang="en-US" sz="2000" b="1" dirty="0"/>
          </a:p>
          <a:p>
            <a:pPr algn="ctr"/>
            <a:endParaRPr lang="en-US" sz="2000" b="1" dirty="0" smtClean="0"/>
          </a:p>
          <a:p>
            <a:pPr algn="ctr"/>
            <a:endParaRPr lang="en-US" sz="2000" b="1" dirty="0"/>
          </a:p>
          <a:p>
            <a:pPr algn="ctr"/>
            <a:endParaRPr lang="en-US" sz="2000" b="1" dirty="0" smtClean="0"/>
          </a:p>
          <a:p>
            <a:pPr algn="ctr"/>
            <a:r>
              <a:rPr lang="en-US" sz="2000" b="1" dirty="0" smtClean="0"/>
              <a:t>0.9  / 0.5</a:t>
            </a:r>
          </a:p>
          <a:p>
            <a:pPr algn="ctr"/>
            <a:r>
              <a:rPr lang="en-US" sz="2000" b="1" dirty="0" smtClean="0"/>
              <a:t>CC  /  CC</a:t>
            </a:r>
          </a:p>
          <a:p>
            <a:pPr algn="ctr"/>
            <a:endParaRPr lang="en-US" sz="2000" b="1" dirty="0"/>
          </a:p>
          <a:p>
            <a:pPr algn="ctr"/>
            <a:endParaRPr lang="en-US" sz="1400" b="1" dirty="0" smtClean="0"/>
          </a:p>
          <a:p>
            <a:pPr algn="ctr"/>
            <a:endParaRPr lang="en-US" sz="1400" b="1" dirty="0"/>
          </a:p>
          <a:p>
            <a:pPr algn="ctr"/>
            <a:r>
              <a:rPr lang="en-US" sz="1400" b="1" dirty="0" smtClean="0">
                <a:solidFill>
                  <a:srgbClr val="29FF8A"/>
                </a:solidFill>
              </a:rPr>
              <a:t>CONFIRMED</a:t>
            </a:r>
          </a:p>
          <a:p>
            <a:pPr algn="ctr"/>
            <a:r>
              <a:rPr lang="en-US" sz="1400" b="1" dirty="0" smtClean="0">
                <a:solidFill>
                  <a:srgbClr val="29FF8A"/>
                </a:solidFill>
              </a:rPr>
              <a:t>EF-2</a:t>
            </a:r>
            <a:endParaRPr lang="en-US" sz="1400" b="1" dirty="0">
              <a:solidFill>
                <a:srgbClr val="29FF8A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5181600" y="4800600"/>
            <a:ext cx="466165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219200" y="4800600"/>
            <a:ext cx="466165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6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089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924800" y="0"/>
            <a:ext cx="1219200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2/29/12</a:t>
            </a:r>
          </a:p>
          <a:p>
            <a:pPr algn="ctr"/>
            <a:endParaRPr lang="en-US" sz="2000" b="1" dirty="0" smtClean="0"/>
          </a:p>
          <a:p>
            <a:pPr algn="ctr"/>
            <a:endParaRPr lang="en-US" sz="2000" b="1" dirty="0" smtClean="0"/>
          </a:p>
          <a:p>
            <a:pPr algn="ctr"/>
            <a:endParaRPr lang="en-US" sz="2000" b="1" dirty="0"/>
          </a:p>
          <a:p>
            <a:pPr algn="ctr"/>
            <a:endParaRPr lang="en-US" sz="2000" b="1" dirty="0" smtClean="0"/>
          </a:p>
          <a:p>
            <a:pPr algn="ctr"/>
            <a:r>
              <a:rPr lang="en-US" sz="2000" b="1" dirty="0" smtClean="0"/>
              <a:t>Z   / SRM</a:t>
            </a:r>
          </a:p>
          <a:p>
            <a:pPr algn="ctr"/>
            <a:endParaRPr lang="en-US" sz="2000" b="1" dirty="0"/>
          </a:p>
          <a:p>
            <a:pPr algn="ctr"/>
            <a:endParaRPr lang="en-US" sz="2000" b="1" dirty="0" smtClean="0"/>
          </a:p>
          <a:p>
            <a:pPr algn="ctr"/>
            <a:endParaRPr lang="en-US" sz="2000" b="1" dirty="0"/>
          </a:p>
          <a:p>
            <a:pPr algn="ctr"/>
            <a:endParaRPr lang="en-US" sz="2000" b="1" dirty="0" smtClean="0"/>
          </a:p>
          <a:p>
            <a:pPr algn="ctr"/>
            <a:endParaRPr lang="en-US" sz="2000" b="1" dirty="0"/>
          </a:p>
          <a:p>
            <a:pPr algn="ctr"/>
            <a:endParaRPr lang="en-US" sz="2000" b="1" dirty="0" smtClean="0"/>
          </a:p>
          <a:p>
            <a:pPr algn="ctr"/>
            <a:endParaRPr lang="en-US" sz="2000" b="1" dirty="0"/>
          </a:p>
          <a:p>
            <a:pPr algn="ctr"/>
            <a:endParaRPr lang="en-US" sz="2000" b="1" dirty="0" smtClean="0"/>
          </a:p>
          <a:p>
            <a:pPr algn="ctr"/>
            <a:endParaRPr lang="en-US" sz="2000" b="1" dirty="0"/>
          </a:p>
          <a:p>
            <a:pPr algn="ctr"/>
            <a:endParaRPr lang="en-US" sz="2000" b="1" dirty="0" smtClean="0"/>
          </a:p>
          <a:p>
            <a:pPr algn="ctr"/>
            <a:r>
              <a:rPr lang="en-US" sz="2000" b="1" dirty="0" smtClean="0"/>
              <a:t>0.9  / 0.5</a:t>
            </a:r>
          </a:p>
          <a:p>
            <a:pPr algn="ctr"/>
            <a:r>
              <a:rPr lang="en-US" sz="2000" b="1" dirty="0" smtClean="0"/>
              <a:t>CC  /  CC</a:t>
            </a:r>
          </a:p>
          <a:p>
            <a:pPr algn="ctr"/>
            <a:endParaRPr lang="en-US" sz="2000" b="1" dirty="0"/>
          </a:p>
          <a:p>
            <a:pPr algn="ctr"/>
            <a:endParaRPr lang="en-US" sz="1400" b="1" dirty="0" smtClean="0"/>
          </a:p>
          <a:p>
            <a:pPr algn="ctr"/>
            <a:endParaRPr lang="en-US" sz="1400" b="1" dirty="0"/>
          </a:p>
          <a:p>
            <a:pPr algn="ctr"/>
            <a:r>
              <a:rPr lang="en-US" sz="1400" b="1" dirty="0" smtClean="0">
                <a:solidFill>
                  <a:srgbClr val="29FF8A"/>
                </a:solidFill>
              </a:rPr>
              <a:t>CONFIRMED</a:t>
            </a:r>
          </a:p>
          <a:p>
            <a:pPr algn="ctr"/>
            <a:r>
              <a:rPr lang="en-US" sz="1400" b="1" dirty="0" smtClean="0">
                <a:solidFill>
                  <a:srgbClr val="29FF8A"/>
                </a:solidFill>
              </a:rPr>
              <a:t>EF-2</a:t>
            </a:r>
            <a:endParaRPr lang="en-US" sz="1400" b="1" dirty="0">
              <a:solidFill>
                <a:srgbClr val="29FF8A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5562600" y="4634753"/>
            <a:ext cx="466165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600200" y="4684059"/>
            <a:ext cx="466165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69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The NWS will communicate this on NWS Chat.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If the NWS is not 100% sure it’s a TDS, we will discuss this uncertainty, and tell our partners that damage reports from the area of concern are greatly appreciated. 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50800" dist="50800" dir="5400000" algn="ctr" rotWithShape="0">
                    <a:schemeClr val="accent6">
                      <a:lumMod val="75000"/>
                    </a:schemeClr>
                  </a:outerShdw>
                </a:effectLst>
              </a:rPr>
              <a:t>IF A TDS IS IDENTIFIED</a:t>
            </a:r>
            <a:endParaRPr lang="en-US" dirty="0">
              <a:solidFill>
                <a:schemeClr val="bg1"/>
              </a:solidFill>
              <a:effectLst>
                <a:glow rad="127000">
                  <a:schemeClr val="tx1"/>
                </a:glow>
                <a:outerShdw blurRad="50800" dist="50800" dir="5400000" algn="ctr" rotWithShape="0">
                  <a:schemeClr val="accent6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216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023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50800" dist="50800" dir="5400000" algn="ctr" rotWithShape="0">
                    <a:schemeClr val="accent6">
                      <a:lumMod val="75000"/>
                    </a:schemeClr>
                  </a:outerShdw>
                </a:effectLst>
              </a:rPr>
              <a:t>The NWS in Springfield Missouri  will only document tornadoes based off of real damage.  A TDS alone does not officially verify a tornado. </a:t>
            </a:r>
            <a:endParaRPr lang="en-US" dirty="0">
              <a:solidFill>
                <a:schemeClr val="bg1"/>
              </a:solidFill>
              <a:effectLst>
                <a:glow rad="127000">
                  <a:schemeClr val="tx1"/>
                </a:glow>
                <a:outerShdw blurRad="50800" dist="50800" dir="5400000" algn="ctr" rotWithShape="0">
                  <a:schemeClr val="accent6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903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023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50800" dist="50800" dir="5400000" algn="ctr" rotWithShape="0">
                    <a:schemeClr val="accent6">
                      <a:lumMod val="75000"/>
                    </a:schemeClr>
                  </a:outerShdw>
                </a:effectLst>
              </a:rPr>
              <a:t>We discuss that several tornadoes have been documented without a TDS.  So the lack of a TDS does not guarantee a tornado does not exist.</a:t>
            </a:r>
            <a:endParaRPr lang="en-US" dirty="0">
              <a:solidFill>
                <a:schemeClr val="bg1"/>
              </a:solidFill>
              <a:effectLst>
                <a:glow rad="127000">
                  <a:schemeClr val="tx1"/>
                </a:glow>
                <a:outerShdw blurRad="50800" dist="50800" dir="5400000" algn="ctr" rotWithShape="0">
                  <a:schemeClr val="accent6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850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023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50800" dist="50800" dir="5400000" algn="ctr" rotWithShape="0">
                    <a:schemeClr val="accent6">
                      <a:lumMod val="75000"/>
                    </a:schemeClr>
                  </a:outerShdw>
                </a:effectLst>
              </a:rPr>
              <a:t>A TDS can and often will appear even after the tornado dissipates.</a:t>
            </a:r>
            <a:endParaRPr lang="en-US" dirty="0">
              <a:solidFill>
                <a:schemeClr val="bg1"/>
              </a:solidFill>
              <a:effectLst>
                <a:glow rad="127000">
                  <a:schemeClr val="tx1"/>
                </a:glow>
                <a:outerShdw blurRad="50800" dist="50800" dir="5400000" algn="ctr" rotWithShape="0">
                  <a:schemeClr val="accent6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472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50800" dist="50800" dir="5400000" algn="ctr" rotWithShape="0">
                    <a:schemeClr val="accent6">
                      <a:lumMod val="75000"/>
                    </a:schemeClr>
                  </a:outerShdw>
                </a:effectLst>
              </a:rPr>
              <a:t>Integrated Warning Team </a:t>
            </a:r>
            <a:br>
              <a:rPr lang="en-US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50800" dist="50800" dir="5400000" algn="ctr" rotWithShape="0">
                    <a:schemeClr val="accent6">
                      <a:lumMod val="75000"/>
                    </a:schemeClr>
                  </a:outerShdw>
                </a:effectLst>
              </a:rPr>
            </a:br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50800" dist="50800" dir="5400000" algn="ctr" rotWithShape="0">
                    <a:schemeClr val="accent6">
                      <a:lumMod val="75000"/>
                    </a:schemeClr>
                  </a:outerShdw>
                </a:effectLst>
              </a:rPr>
              <a:t>Springfield, Missouri</a:t>
            </a:r>
            <a:endParaRPr lang="en-US" dirty="0">
              <a:solidFill>
                <a:schemeClr val="bg1"/>
              </a:solidFill>
              <a:effectLst>
                <a:glow rad="127000">
                  <a:schemeClr val="tx1"/>
                </a:glow>
                <a:outerShdw blurRad="50800" dist="50800" dir="5400000" algn="ctr" rotWithShape="0">
                  <a:schemeClr val="accent6">
                    <a:lumMod val="75000"/>
                  </a:schemeClr>
                </a:outerShdw>
              </a:effectLst>
            </a:endParaRPr>
          </a:p>
        </p:txBody>
      </p:sp>
      <p:pic>
        <p:nvPicPr>
          <p:cNvPr id="4" name="Picture 3" descr="S:\WCM\S Drive Outreach Backup\IWT\2014 SGF IWT\IWT Pics\DSC_04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447800"/>
            <a:ext cx="7543800" cy="501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52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1"/>
            <a:ext cx="9144000" cy="42672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QLCS Structure and Tornadoes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(Jason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Schaumann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Radar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(Doug Cramer)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Tactical Spotter Course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(Steve Runnels)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Incident/Fire Weather Ozarks Style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(Drew Albert)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Flash Flooding in the Ozarks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(Doug Cramer, Megan Terry)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Climate in the Ozarks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(Gene Hatch)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50800" dist="50800" dir="5400000" algn="ctr" rotWithShape="0">
                    <a:schemeClr val="accent6">
                      <a:lumMod val="75000"/>
                    </a:schemeClr>
                  </a:outerShdw>
                </a:effectLst>
              </a:rPr>
              <a:t>Springfield Partner Education </a:t>
            </a:r>
            <a:br>
              <a:rPr lang="en-US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50800" dist="50800" dir="5400000" algn="ctr" rotWithShape="0">
                    <a:schemeClr val="accent6">
                      <a:lumMod val="75000"/>
                    </a:schemeClr>
                  </a:outerShdw>
                </a:effectLst>
              </a:rPr>
            </a:br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50800" dist="50800" dir="5400000" algn="ctr" rotWithShape="0">
                    <a:schemeClr val="accent6">
                      <a:lumMod val="75000"/>
                    </a:schemeClr>
                  </a:outerShdw>
                </a:effectLst>
              </a:rPr>
              <a:t>Course Listing (SPECL)</a:t>
            </a:r>
            <a:endParaRPr lang="en-US" dirty="0">
              <a:solidFill>
                <a:schemeClr val="bg1"/>
              </a:solidFill>
              <a:effectLst>
                <a:glow rad="127000">
                  <a:schemeClr val="tx1"/>
                </a:glow>
                <a:outerShdw blurRad="50800" dist="50800" dir="5400000" algn="ctr" rotWithShape="0">
                  <a:schemeClr val="accent6">
                    <a:lumMod val="75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5943600"/>
            <a:ext cx="876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glow rad="127000">
                    <a:schemeClr val="tx1"/>
                  </a:glow>
                  <a:outerShdw blurRad="50800" dist="50800" dir="5400000" algn="ctr" rotWithShape="0">
                    <a:schemeClr val="bg1"/>
                  </a:outerShdw>
                </a:effectLst>
              </a:rPr>
              <a:t>http://www.weather.gov/sgf/specl</a:t>
            </a:r>
            <a:endParaRPr lang="en-US" sz="4400" b="1" dirty="0">
              <a:solidFill>
                <a:srgbClr val="FF0000"/>
              </a:solidFill>
              <a:effectLst>
                <a:glow rad="127000">
                  <a:schemeClr val="tx1"/>
                </a:glow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410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90" y="0"/>
            <a:ext cx="7856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95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02362"/>
          </a:xfrm>
        </p:spPr>
        <p:txBody>
          <a:bodyPr>
            <a:norm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50800" dist="50800" dir="5400000" algn="ctr" rotWithShape="0">
                    <a:schemeClr val="accent6">
                      <a:lumMod val="75000"/>
                    </a:schemeClr>
                  </a:outerShdw>
                </a:effectLst>
              </a:rPr>
              <a:t>QUESTIONS ? </a:t>
            </a:r>
            <a:endParaRPr lang="en-US" sz="9600" dirty="0">
              <a:solidFill>
                <a:schemeClr val="bg1"/>
              </a:solidFill>
              <a:effectLst>
                <a:glow rad="127000">
                  <a:schemeClr val="tx1"/>
                </a:glow>
                <a:outerShdw blurRad="50800" dist="50800" dir="5400000" algn="ctr" rotWithShape="0">
                  <a:schemeClr val="accent6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755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167640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TV meteorologists didn’t understand at times why the NWS was issuing tornado warnings for squall lines and line segments. 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50800" dist="50800" dir="5400000" algn="ctr" rotWithShape="0">
                    <a:schemeClr val="accent6">
                      <a:lumMod val="75000"/>
                    </a:schemeClr>
                  </a:outerShdw>
                </a:effectLst>
              </a:rPr>
              <a:t>Integrated Warning Team Feedback</a:t>
            </a:r>
            <a:endParaRPr lang="en-US" dirty="0">
              <a:solidFill>
                <a:schemeClr val="bg1"/>
              </a:solidFill>
              <a:effectLst>
                <a:glow rad="127000">
                  <a:schemeClr val="tx1"/>
                </a:glow>
                <a:outerShdw blurRad="50800" dist="50800" dir="5400000" algn="ctr" rotWithShape="0">
                  <a:schemeClr val="accent6">
                    <a:lumMod val="75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3099182"/>
            <a:ext cx="6172200" cy="360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5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74" y="1893371"/>
            <a:ext cx="6228572" cy="444285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640357" y="3920067"/>
            <a:ext cx="466165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873440" y="4724400"/>
            <a:ext cx="466165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195482" y="5257800"/>
            <a:ext cx="466165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819400" y="5553075"/>
            <a:ext cx="466165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335741" y="2453752"/>
            <a:ext cx="5358080" cy="3779296"/>
          </a:xfrm>
          <a:custGeom>
            <a:avLst/>
            <a:gdLst>
              <a:gd name="connsiteX0" fmla="*/ 0 w 5248013"/>
              <a:gd name="connsiteY0" fmla="*/ 629895 h 3779296"/>
              <a:gd name="connsiteX1" fmla="*/ 629895 w 5248013"/>
              <a:gd name="connsiteY1" fmla="*/ 0 h 3779296"/>
              <a:gd name="connsiteX2" fmla="*/ 4618118 w 5248013"/>
              <a:gd name="connsiteY2" fmla="*/ 0 h 3779296"/>
              <a:gd name="connsiteX3" fmla="*/ 5248013 w 5248013"/>
              <a:gd name="connsiteY3" fmla="*/ 629895 h 3779296"/>
              <a:gd name="connsiteX4" fmla="*/ 5248013 w 5248013"/>
              <a:gd name="connsiteY4" fmla="*/ 3149401 h 3779296"/>
              <a:gd name="connsiteX5" fmla="*/ 4618118 w 5248013"/>
              <a:gd name="connsiteY5" fmla="*/ 3779296 h 3779296"/>
              <a:gd name="connsiteX6" fmla="*/ 629895 w 5248013"/>
              <a:gd name="connsiteY6" fmla="*/ 3779296 h 3779296"/>
              <a:gd name="connsiteX7" fmla="*/ 0 w 5248013"/>
              <a:gd name="connsiteY7" fmla="*/ 3149401 h 3779296"/>
              <a:gd name="connsiteX8" fmla="*/ 0 w 5248013"/>
              <a:gd name="connsiteY8" fmla="*/ 629895 h 3779296"/>
              <a:gd name="connsiteX0" fmla="*/ 0 w 5248013"/>
              <a:gd name="connsiteY0" fmla="*/ 629895 h 3779296"/>
              <a:gd name="connsiteX1" fmla="*/ 2314762 w 5248013"/>
              <a:gd name="connsiteY1" fmla="*/ 304800 h 3779296"/>
              <a:gd name="connsiteX2" fmla="*/ 4618118 w 5248013"/>
              <a:gd name="connsiteY2" fmla="*/ 0 h 3779296"/>
              <a:gd name="connsiteX3" fmla="*/ 5248013 w 5248013"/>
              <a:gd name="connsiteY3" fmla="*/ 629895 h 3779296"/>
              <a:gd name="connsiteX4" fmla="*/ 5248013 w 5248013"/>
              <a:gd name="connsiteY4" fmla="*/ 3149401 h 3779296"/>
              <a:gd name="connsiteX5" fmla="*/ 4618118 w 5248013"/>
              <a:gd name="connsiteY5" fmla="*/ 3779296 h 3779296"/>
              <a:gd name="connsiteX6" fmla="*/ 629895 w 5248013"/>
              <a:gd name="connsiteY6" fmla="*/ 3779296 h 3779296"/>
              <a:gd name="connsiteX7" fmla="*/ 0 w 5248013"/>
              <a:gd name="connsiteY7" fmla="*/ 3149401 h 3779296"/>
              <a:gd name="connsiteX8" fmla="*/ 0 w 5248013"/>
              <a:gd name="connsiteY8" fmla="*/ 629895 h 3779296"/>
              <a:gd name="connsiteX0" fmla="*/ 2065867 w 5248013"/>
              <a:gd name="connsiteY0" fmla="*/ 1857562 h 3779296"/>
              <a:gd name="connsiteX1" fmla="*/ 2314762 w 5248013"/>
              <a:gd name="connsiteY1" fmla="*/ 304800 h 3779296"/>
              <a:gd name="connsiteX2" fmla="*/ 4618118 w 5248013"/>
              <a:gd name="connsiteY2" fmla="*/ 0 h 3779296"/>
              <a:gd name="connsiteX3" fmla="*/ 5248013 w 5248013"/>
              <a:gd name="connsiteY3" fmla="*/ 629895 h 3779296"/>
              <a:gd name="connsiteX4" fmla="*/ 5248013 w 5248013"/>
              <a:gd name="connsiteY4" fmla="*/ 3149401 h 3779296"/>
              <a:gd name="connsiteX5" fmla="*/ 4618118 w 5248013"/>
              <a:gd name="connsiteY5" fmla="*/ 3779296 h 3779296"/>
              <a:gd name="connsiteX6" fmla="*/ 629895 w 5248013"/>
              <a:gd name="connsiteY6" fmla="*/ 3779296 h 3779296"/>
              <a:gd name="connsiteX7" fmla="*/ 0 w 5248013"/>
              <a:gd name="connsiteY7" fmla="*/ 3149401 h 3779296"/>
              <a:gd name="connsiteX8" fmla="*/ 2065867 w 5248013"/>
              <a:gd name="connsiteY8" fmla="*/ 1857562 h 3779296"/>
              <a:gd name="connsiteX0" fmla="*/ 2065867 w 5248013"/>
              <a:gd name="connsiteY0" fmla="*/ 1857562 h 3779296"/>
              <a:gd name="connsiteX1" fmla="*/ 2314762 w 5248013"/>
              <a:gd name="connsiteY1" fmla="*/ 304800 h 3779296"/>
              <a:gd name="connsiteX2" fmla="*/ 4618118 w 5248013"/>
              <a:gd name="connsiteY2" fmla="*/ 0 h 3779296"/>
              <a:gd name="connsiteX3" fmla="*/ 5248013 w 5248013"/>
              <a:gd name="connsiteY3" fmla="*/ 629895 h 3779296"/>
              <a:gd name="connsiteX4" fmla="*/ 5248013 w 5248013"/>
              <a:gd name="connsiteY4" fmla="*/ 3149401 h 3779296"/>
              <a:gd name="connsiteX5" fmla="*/ 4618118 w 5248013"/>
              <a:gd name="connsiteY5" fmla="*/ 3779296 h 3779296"/>
              <a:gd name="connsiteX6" fmla="*/ 629895 w 5248013"/>
              <a:gd name="connsiteY6" fmla="*/ 3779296 h 3779296"/>
              <a:gd name="connsiteX7" fmla="*/ 0 w 5248013"/>
              <a:gd name="connsiteY7" fmla="*/ 3149401 h 3779296"/>
              <a:gd name="connsiteX8" fmla="*/ 2065867 w 5248013"/>
              <a:gd name="connsiteY8" fmla="*/ 1857562 h 3779296"/>
              <a:gd name="connsiteX0" fmla="*/ 2065867 w 5248013"/>
              <a:gd name="connsiteY0" fmla="*/ 1857562 h 3779296"/>
              <a:gd name="connsiteX1" fmla="*/ 2314762 w 5248013"/>
              <a:gd name="connsiteY1" fmla="*/ 304800 h 3779296"/>
              <a:gd name="connsiteX2" fmla="*/ 4618118 w 5248013"/>
              <a:gd name="connsiteY2" fmla="*/ 0 h 3779296"/>
              <a:gd name="connsiteX3" fmla="*/ 5248013 w 5248013"/>
              <a:gd name="connsiteY3" fmla="*/ 629895 h 3779296"/>
              <a:gd name="connsiteX4" fmla="*/ 5248013 w 5248013"/>
              <a:gd name="connsiteY4" fmla="*/ 3149401 h 3779296"/>
              <a:gd name="connsiteX5" fmla="*/ 4618118 w 5248013"/>
              <a:gd name="connsiteY5" fmla="*/ 3779296 h 3779296"/>
              <a:gd name="connsiteX6" fmla="*/ 629895 w 5248013"/>
              <a:gd name="connsiteY6" fmla="*/ 3779296 h 3779296"/>
              <a:gd name="connsiteX7" fmla="*/ 0 w 5248013"/>
              <a:gd name="connsiteY7" fmla="*/ 3149401 h 3779296"/>
              <a:gd name="connsiteX8" fmla="*/ 889000 w 5248013"/>
              <a:gd name="connsiteY8" fmla="*/ 2607733 h 3779296"/>
              <a:gd name="connsiteX9" fmla="*/ 2065867 w 5248013"/>
              <a:gd name="connsiteY9" fmla="*/ 1857562 h 3779296"/>
              <a:gd name="connsiteX0" fmla="*/ 2065867 w 5248013"/>
              <a:gd name="connsiteY0" fmla="*/ 1857562 h 3779296"/>
              <a:gd name="connsiteX1" fmla="*/ 2314762 w 5248013"/>
              <a:gd name="connsiteY1" fmla="*/ 304800 h 3779296"/>
              <a:gd name="connsiteX2" fmla="*/ 4618118 w 5248013"/>
              <a:gd name="connsiteY2" fmla="*/ 0 h 3779296"/>
              <a:gd name="connsiteX3" fmla="*/ 5248013 w 5248013"/>
              <a:gd name="connsiteY3" fmla="*/ 629895 h 3779296"/>
              <a:gd name="connsiteX4" fmla="*/ 5248013 w 5248013"/>
              <a:gd name="connsiteY4" fmla="*/ 3149401 h 3779296"/>
              <a:gd name="connsiteX5" fmla="*/ 4618118 w 5248013"/>
              <a:gd name="connsiteY5" fmla="*/ 3779296 h 3779296"/>
              <a:gd name="connsiteX6" fmla="*/ 629895 w 5248013"/>
              <a:gd name="connsiteY6" fmla="*/ 3779296 h 3779296"/>
              <a:gd name="connsiteX7" fmla="*/ 0 w 5248013"/>
              <a:gd name="connsiteY7" fmla="*/ 3149401 h 3779296"/>
              <a:gd name="connsiteX8" fmla="*/ 626533 w 5248013"/>
              <a:gd name="connsiteY8" fmla="*/ 2116666 h 3779296"/>
              <a:gd name="connsiteX9" fmla="*/ 2065867 w 5248013"/>
              <a:gd name="connsiteY9" fmla="*/ 1857562 h 3779296"/>
              <a:gd name="connsiteX0" fmla="*/ 2175934 w 5358080"/>
              <a:gd name="connsiteY0" fmla="*/ 1857562 h 3779296"/>
              <a:gd name="connsiteX1" fmla="*/ 2424829 w 5358080"/>
              <a:gd name="connsiteY1" fmla="*/ 304800 h 3779296"/>
              <a:gd name="connsiteX2" fmla="*/ 4728185 w 5358080"/>
              <a:gd name="connsiteY2" fmla="*/ 0 h 3779296"/>
              <a:gd name="connsiteX3" fmla="*/ 5358080 w 5358080"/>
              <a:gd name="connsiteY3" fmla="*/ 629895 h 3779296"/>
              <a:gd name="connsiteX4" fmla="*/ 5358080 w 5358080"/>
              <a:gd name="connsiteY4" fmla="*/ 3149401 h 3779296"/>
              <a:gd name="connsiteX5" fmla="*/ 4728185 w 5358080"/>
              <a:gd name="connsiteY5" fmla="*/ 3779296 h 3779296"/>
              <a:gd name="connsiteX6" fmla="*/ 739962 w 5358080"/>
              <a:gd name="connsiteY6" fmla="*/ 3779296 h 3779296"/>
              <a:gd name="connsiteX7" fmla="*/ 0 w 5358080"/>
              <a:gd name="connsiteY7" fmla="*/ 3420334 h 3779296"/>
              <a:gd name="connsiteX8" fmla="*/ 736600 w 5358080"/>
              <a:gd name="connsiteY8" fmla="*/ 2116666 h 3779296"/>
              <a:gd name="connsiteX9" fmla="*/ 2175934 w 5358080"/>
              <a:gd name="connsiteY9" fmla="*/ 1857562 h 3779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8080" h="3779296">
                <a:moveTo>
                  <a:pt x="2175934" y="1857562"/>
                </a:moveTo>
                <a:cubicBezTo>
                  <a:pt x="2175934" y="1509681"/>
                  <a:pt x="2076948" y="304800"/>
                  <a:pt x="2424829" y="304800"/>
                </a:cubicBezTo>
                <a:cubicBezTo>
                  <a:pt x="3754237" y="304800"/>
                  <a:pt x="3398777" y="0"/>
                  <a:pt x="4728185" y="0"/>
                </a:cubicBezTo>
                <a:cubicBezTo>
                  <a:pt x="5076066" y="0"/>
                  <a:pt x="5358080" y="282014"/>
                  <a:pt x="5358080" y="629895"/>
                </a:cubicBezTo>
                <a:lnTo>
                  <a:pt x="5358080" y="3149401"/>
                </a:lnTo>
                <a:cubicBezTo>
                  <a:pt x="5358080" y="3497282"/>
                  <a:pt x="5076066" y="3779296"/>
                  <a:pt x="4728185" y="3779296"/>
                </a:cubicBezTo>
                <a:lnTo>
                  <a:pt x="739962" y="3779296"/>
                </a:lnTo>
                <a:cubicBezTo>
                  <a:pt x="392081" y="3779296"/>
                  <a:pt x="0" y="3768215"/>
                  <a:pt x="0" y="3420334"/>
                </a:cubicBezTo>
                <a:lnTo>
                  <a:pt x="736600" y="2116666"/>
                </a:lnTo>
                <a:lnTo>
                  <a:pt x="2175934" y="1857562"/>
                </a:lnTo>
                <a:close/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50800" dist="50800" dir="5400000" algn="ctr" rotWithShape="0">
                    <a:schemeClr val="accent6">
                      <a:lumMod val="75000"/>
                    </a:schemeClr>
                  </a:outerShdw>
                </a:effectLst>
              </a:rPr>
              <a:t> “I’m not sure what part of the storm the NWS is warning on“ </a:t>
            </a:r>
            <a:endParaRPr lang="en-US" dirty="0">
              <a:solidFill>
                <a:schemeClr val="bg1"/>
              </a:solidFill>
              <a:effectLst>
                <a:glow rad="127000">
                  <a:schemeClr val="tx1"/>
                </a:glow>
                <a:outerShdw blurRad="50800" dist="50800" dir="5400000" algn="ctr" rotWithShape="0">
                  <a:schemeClr val="accent6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43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60019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Based off media input given in NWS chat, tornado debris signatures were not properly identified by TV meteorologists. 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50800" dist="50800" dir="5400000" algn="ctr" rotWithShape="0">
                    <a:schemeClr val="accent6">
                      <a:lumMod val="75000"/>
                    </a:schemeClr>
                  </a:outerShdw>
                </a:effectLst>
              </a:rPr>
              <a:t>Another Observation</a:t>
            </a:r>
            <a:endParaRPr lang="en-US" dirty="0">
              <a:solidFill>
                <a:schemeClr val="bg1"/>
              </a:solidFill>
              <a:effectLst>
                <a:glow rad="127000">
                  <a:schemeClr val="tx1"/>
                </a:glow>
                <a:outerShdw blurRad="50800" dist="50800" dir="5400000" algn="ctr" rotWithShape="0">
                  <a:schemeClr val="accent6">
                    <a:lumMod val="75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0"/>
            <a:ext cx="4495800" cy="3353846"/>
          </a:xfrm>
          <a:prstGeom prst="rect">
            <a:avLst/>
          </a:prstGeom>
        </p:spPr>
      </p:pic>
      <p:pic>
        <p:nvPicPr>
          <p:cNvPr id="6" name="Picture 5" descr="12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64" r="50000" b="2469"/>
          <a:stretch/>
        </p:blipFill>
        <p:spPr>
          <a:xfrm>
            <a:off x="4953000" y="3200400"/>
            <a:ext cx="4191000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val 6"/>
          <p:cNvSpPr/>
          <p:nvPr/>
        </p:nvSpPr>
        <p:spPr>
          <a:xfrm>
            <a:off x="5943600" y="4783667"/>
            <a:ext cx="466165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19800" y="5240867"/>
            <a:ext cx="466165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8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6" t="10745" b="2396"/>
          <a:stretch/>
        </p:blipFill>
        <p:spPr>
          <a:xfrm>
            <a:off x="885825" y="938262"/>
            <a:ext cx="7391400" cy="591973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696200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50800" dist="50800" dir="5400000" algn="ctr" rotWithShape="0">
                    <a:schemeClr val="accent6">
                      <a:lumMod val="75000"/>
                    </a:schemeClr>
                  </a:outerShdw>
                </a:effectLst>
              </a:rPr>
              <a:t>LOW SIGNAL TO NOISE RATIOS</a:t>
            </a:r>
            <a:endParaRPr lang="en-US" dirty="0">
              <a:solidFill>
                <a:schemeClr val="bg1"/>
              </a:solidFill>
              <a:effectLst>
                <a:glow rad="127000">
                  <a:schemeClr val="tx1"/>
                </a:glow>
                <a:outerShdw blurRad="50800" dist="50800" dir="5400000" algn="ctr" rotWithShape="0">
                  <a:schemeClr val="accent6">
                    <a:lumMod val="75000"/>
                  </a:schemeClr>
                </a:out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2714624" y="2438400"/>
            <a:ext cx="304799" cy="304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752722" y="5486400"/>
            <a:ext cx="304799" cy="304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2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50800" dist="50800" dir="5400000" algn="ctr" rotWithShape="0">
                    <a:schemeClr val="accent6">
                      <a:lumMod val="75000"/>
                    </a:schemeClr>
                  </a:outerShdw>
                </a:effectLst>
              </a:rPr>
              <a:t>Two Science Sharing Seminars</a:t>
            </a:r>
            <a:endParaRPr lang="en-US" dirty="0">
              <a:solidFill>
                <a:schemeClr val="bg1"/>
              </a:solidFill>
              <a:effectLst>
                <a:glow rad="127000">
                  <a:schemeClr val="tx1"/>
                </a:glow>
                <a:outerShdw blurRad="50800" dist="50800" dir="5400000" algn="ctr" rotWithShape="0">
                  <a:schemeClr val="accent6">
                    <a:lumMod val="75000"/>
                  </a:schemeClr>
                </a:outerShdw>
              </a:effectLst>
            </a:endParaRPr>
          </a:p>
        </p:txBody>
      </p:sp>
      <p:pic>
        <p:nvPicPr>
          <p:cNvPr id="1026" name="Picture 2" descr="Image may contain: 2 peop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5" b="20601"/>
          <a:stretch/>
        </p:blipFill>
        <p:spPr bwMode="auto">
          <a:xfrm>
            <a:off x="0" y="2328362"/>
            <a:ext cx="3188041" cy="299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33800" y="2057400"/>
            <a:ext cx="5410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Springfield TV Market and area EMDs</a:t>
            </a:r>
          </a:p>
          <a:p>
            <a:endParaRPr lang="en-US" sz="3200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32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3200" b="1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Joplin TV Market and area EMDs</a:t>
            </a:r>
          </a:p>
        </p:txBody>
      </p:sp>
    </p:spTree>
    <p:extLst>
      <p:ext uri="{BB962C8B-B14F-4D97-AF65-F5344CB8AC3E}">
        <p14:creationId xmlns:p14="http://schemas.microsoft.com/office/powerpoint/2010/main" val="284886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50800" dist="50800" dir="5400000" algn="ctr" rotWithShape="0">
                    <a:schemeClr val="accent6">
                      <a:lumMod val="75000"/>
                    </a:schemeClr>
                  </a:outerShdw>
                </a:effectLst>
              </a:rPr>
              <a:t>Science Sharing to Core Partners</a:t>
            </a:r>
            <a:endParaRPr lang="en-US" dirty="0">
              <a:solidFill>
                <a:schemeClr val="bg1"/>
              </a:solidFill>
              <a:effectLst>
                <a:glow rad="127000">
                  <a:schemeClr val="tx1"/>
                </a:glow>
                <a:outerShdw blurRad="50800" dist="50800" dir="5400000" algn="ctr" rotWithShape="0">
                  <a:schemeClr val="accent6">
                    <a:lumMod val="75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6" t="10745" b="2396"/>
          <a:stretch/>
        </p:blipFill>
        <p:spPr>
          <a:xfrm>
            <a:off x="0" y="3262482"/>
            <a:ext cx="4489373" cy="35955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438400"/>
            <a:ext cx="4489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</a:rPr>
              <a:t>Tornado Debris Signature Catalog</a:t>
            </a:r>
            <a:endParaRPr lang="en-US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31297" y="2438399"/>
            <a:ext cx="4299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</a:rPr>
              <a:t>QLCS Structure and Tornadoes</a:t>
            </a:r>
            <a:endParaRPr lang="en-US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050" name="Picture 2" descr="Image result for Super Derec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297" y="3270314"/>
            <a:ext cx="4299848" cy="358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6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50800" dist="50800" dir="5400000" algn="ctr" rotWithShape="0">
                    <a:schemeClr val="accent6">
                      <a:lumMod val="75000"/>
                    </a:schemeClr>
                  </a:outerShdw>
                </a:effectLst>
              </a:rPr>
              <a:t>QLCS Structure and Tornadoes</a:t>
            </a:r>
            <a:endParaRPr lang="en-US" dirty="0">
              <a:solidFill>
                <a:schemeClr val="bg1"/>
              </a:solidFill>
              <a:effectLst>
                <a:glow rad="127000">
                  <a:schemeClr val="tx1"/>
                </a:glow>
                <a:outerShdw blurRad="50800" dist="50800" dir="5400000" algn="ctr" rotWithShape="0">
                  <a:schemeClr val="accent6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utoShape 2" descr="Displaying SuperDerech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isplaying SuperDerecho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isplaying SuperDerecho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98" y="1219200"/>
            <a:ext cx="7542554" cy="5638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117937"/>
            <a:ext cx="4038600" cy="203132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QLCS Structure and what causes those structures. </a:t>
            </a:r>
            <a:endParaRPr lang="en-US" sz="3600" b="1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05400" y="1056382"/>
            <a:ext cx="4038600" cy="212365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Radar signatures that typically lead to QLCS tornadoes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28975" y="3733800"/>
            <a:ext cx="2743200" cy="261610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Office strategies for warning types and polygons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30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372</Words>
  <Application>Microsoft Office PowerPoint</Application>
  <PresentationFormat>On-screen Show (4:3)</PresentationFormat>
  <Paragraphs>135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Education and Science Sharing to our Core Partners</vt:lpstr>
      <vt:lpstr>Integrated Warning Team  Springfield, Missouri</vt:lpstr>
      <vt:lpstr>Integrated Warning Team Feedback</vt:lpstr>
      <vt:lpstr> “I’m not sure what part of the storm the NWS is warning on“ </vt:lpstr>
      <vt:lpstr>Another Observation</vt:lpstr>
      <vt:lpstr>LOW SIGNAL TO NOISE RATIOS</vt:lpstr>
      <vt:lpstr>Two Science Sharing Seminars</vt:lpstr>
      <vt:lpstr>Science Sharing to Core Partners</vt:lpstr>
      <vt:lpstr>QLCS Structure and Tornadoes</vt:lpstr>
      <vt:lpstr>TDS Catalog</vt:lpstr>
      <vt:lpstr>BUFFALO, MO</vt:lpstr>
      <vt:lpstr>PowerPoint Presentation</vt:lpstr>
      <vt:lpstr>PowerPoint Presentation</vt:lpstr>
      <vt:lpstr>PowerPoint Presentation</vt:lpstr>
      <vt:lpstr>PowerPoint Presentation</vt:lpstr>
      <vt:lpstr>IF A TDS IS IDENTIFIED</vt:lpstr>
      <vt:lpstr>The NWS in Springfield Missouri  will only document tornadoes based off of real damage.  A TDS alone does not officially verify a tornado. </vt:lpstr>
      <vt:lpstr>We discuss that several tornadoes have been documented without a TDS.  So the lack of a TDS does not guarantee a tornado does not exist.</vt:lpstr>
      <vt:lpstr>A TDS can and often will appear even after the tornado dissipates.</vt:lpstr>
      <vt:lpstr>Springfield Partner Education  Course Listing (SPECL)</vt:lpstr>
      <vt:lpstr>PowerPoint Presentation</vt:lpstr>
      <vt:lpstr>QUESTIONS ? </vt:lpstr>
    </vt:vector>
  </TitlesOfParts>
  <Company>NWS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 Cramer</dc:creator>
  <cp:lastModifiedBy>Doug Cramer</cp:lastModifiedBy>
  <cp:revision>39</cp:revision>
  <dcterms:created xsi:type="dcterms:W3CDTF">2017-02-25T04:31:06Z</dcterms:created>
  <dcterms:modified xsi:type="dcterms:W3CDTF">2017-03-05T15:46:07Z</dcterms:modified>
</cp:coreProperties>
</file>