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0" r:id="rId3"/>
    <p:sldId id="266" r:id="rId4"/>
    <p:sldId id="265" r:id="rId5"/>
    <p:sldId id="272" r:id="rId6"/>
    <p:sldId id="261" r:id="rId7"/>
    <p:sldId id="264" r:id="rId8"/>
    <p:sldId id="260" r:id="rId9"/>
    <p:sldId id="283" r:id="rId10"/>
    <p:sldId id="258" r:id="rId11"/>
    <p:sldId id="285" r:id="rId12"/>
    <p:sldId id="286" r:id="rId13"/>
    <p:sldId id="267" r:id="rId14"/>
    <p:sldId id="271" r:id="rId15"/>
    <p:sldId id="276" r:id="rId16"/>
    <p:sldId id="280" r:id="rId17"/>
    <p:sldId id="268" r:id="rId18"/>
    <p:sldId id="269" r:id="rId19"/>
    <p:sldId id="274" r:id="rId20"/>
    <p:sldId id="275" r:id="rId21"/>
    <p:sldId id="284" r:id="rId22"/>
    <p:sldId id="281" r:id="rId23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99FF66"/>
    <a:srgbClr val="FF6600"/>
    <a:srgbClr val="FF66CC"/>
    <a:srgbClr val="66FF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0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D69A825-DF51-4080-923B-C3CBD0CF167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4757529F-E21A-4CC7-B8A7-A05AAA23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529F-E21A-4CC7-B8A7-A05AAA2367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529F-E21A-4CC7-B8A7-A05AAA2367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5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40A96-2D72-4488-85F0-CCF230302C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529F-E21A-4CC7-B8A7-A05AAA2367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5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solidFill>
                  <a:srgbClr val="99FF66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rgbClr val="99FF66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082BFDA-06DC-49DC-85EF-B9DD53F49E0C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716662-913A-4A44-83DE-9844D3F2156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solidFill>
            <a:srgbClr val="99FF66"/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99FF66"/>
                </a:solidFill>
                <a:latin typeface="Stencil" panose="040409050D0802020404" pitchFamily="82" charset="0"/>
              </a:rPr>
              <a:t>PARtners</a:t>
            </a:r>
            <a:r>
              <a:rPr lang="en-US" dirty="0">
                <a:solidFill>
                  <a:srgbClr val="99FF66"/>
                </a:solidFill>
                <a:latin typeface="Stencil" panose="040409050D0802020404" pitchFamily="82" charset="0"/>
              </a:rPr>
              <a:t> operational </a:t>
            </a:r>
            <a:r>
              <a:rPr lang="en-US" dirty="0" err="1">
                <a:solidFill>
                  <a:srgbClr val="99FF66"/>
                </a:solidFill>
                <a:latin typeface="Stencil" panose="040409050D0802020404" pitchFamily="82" charset="0"/>
              </a:rPr>
              <a:t>wEATHER</a:t>
            </a:r>
            <a:r>
              <a:rPr lang="en-US" dirty="0">
                <a:solidFill>
                  <a:srgbClr val="99FF66"/>
                </a:solidFill>
                <a:latin typeface="Stencil" panose="040409050D0802020404" pitchFamily="82" charset="0"/>
              </a:rPr>
              <a:t> simulation</a:t>
            </a:r>
            <a:br>
              <a:rPr lang="en-US" dirty="0">
                <a:solidFill>
                  <a:srgbClr val="99FF66"/>
                </a:solidFill>
                <a:latin typeface="Stencil" panose="040409050D0802020404" pitchFamily="82" charset="0"/>
              </a:rPr>
            </a:br>
            <a:r>
              <a:rPr lang="en-US" dirty="0">
                <a:solidFill>
                  <a:srgbClr val="99FF66"/>
                </a:solidFill>
                <a:latin typeface="Stencil" panose="040409050D0802020404" pitchFamily="82" charset="0"/>
              </a:rPr>
              <a:t>(POWs)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65098"/>
            <a:ext cx="6858000" cy="1240302"/>
          </a:xfrm>
        </p:spPr>
        <p:txBody>
          <a:bodyPr/>
          <a:lstStyle/>
          <a:p>
            <a:r>
              <a:rPr lang="en-US" dirty="0"/>
              <a:t>Ryan Sharp and Ted Funk</a:t>
            </a:r>
          </a:p>
          <a:p>
            <a:r>
              <a:rPr lang="en-US" dirty="0"/>
              <a:t>NOAA/NWS Louisville</a:t>
            </a:r>
          </a:p>
        </p:txBody>
      </p:sp>
    </p:spTree>
    <p:extLst>
      <p:ext uri="{BB962C8B-B14F-4D97-AF65-F5344CB8AC3E}">
        <p14:creationId xmlns:p14="http://schemas.microsoft.com/office/powerpoint/2010/main" val="4273698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QLCS Ahead of Cold Front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3450"/>
            <a:ext cx="7696200" cy="5772150"/>
          </a:xfrm>
        </p:spPr>
      </p:pic>
    </p:spTree>
    <p:extLst>
      <p:ext uri="{BB962C8B-B14F-4D97-AF65-F5344CB8AC3E}">
        <p14:creationId xmlns:p14="http://schemas.microsoft.com/office/powerpoint/2010/main" val="210955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6197601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QLCS Ahead of Cold Front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8400" y="1295400"/>
            <a:ext cx="2895600" cy="13715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QLCS had a couple of line breaks</a:t>
            </a:r>
          </a:p>
        </p:txBody>
      </p:sp>
      <p:sp>
        <p:nvSpPr>
          <p:cNvPr id="3" name="Right Arrow 2"/>
          <p:cNvSpPr/>
          <p:nvPr/>
        </p:nvSpPr>
        <p:spPr>
          <a:xfrm rot="21174213">
            <a:off x="1397789" y="2954181"/>
            <a:ext cx="978408" cy="484632"/>
          </a:xfrm>
          <a:prstGeom prst="rightArrow">
            <a:avLst/>
          </a:prstGeom>
          <a:solidFill>
            <a:srgbClr val="FFC000">
              <a:alpha val="65000"/>
            </a:srgbClr>
          </a:solidFill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48400" y="2362200"/>
            <a:ext cx="2895600" cy="28956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Cells in this area took better advantage of available shear</a:t>
            </a:r>
          </a:p>
          <a:p>
            <a:pPr lvl="1"/>
            <a:r>
              <a:rPr lang="en-US" sz="2200" dirty="0"/>
              <a:t>Ended up with 9 TORs (3 EF0s, 5 EF1s, 1 EF2)</a:t>
            </a:r>
          </a:p>
          <a:p>
            <a:r>
              <a:rPr lang="en-US" sz="2200" dirty="0"/>
              <a:t>Also threw in a false report</a:t>
            </a:r>
          </a:p>
          <a:p>
            <a:pPr lvl="1"/>
            <a:endParaRPr lang="en-US" sz="2200" dirty="0"/>
          </a:p>
        </p:txBody>
      </p:sp>
      <p:sp>
        <p:nvSpPr>
          <p:cNvPr id="8" name="Right Arrow 7"/>
          <p:cNvSpPr/>
          <p:nvPr/>
        </p:nvSpPr>
        <p:spPr>
          <a:xfrm rot="21391853">
            <a:off x="2665425" y="1772210"/>
            <a:ext cx="978408" cy="484632"/>
          </a:xfrm>
          <a:prstGeom prst="rightArrow">
            <a:avLst/>
          </a:prstGeom>
          <a:solidFill>
            <a:srgbClr val="FFC000">
              <a:alpha val="65000"/>
            </a:srgbClr>
          </a:solidFill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6197601" cy="46481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QLCS Ahead of Cold Front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8400" y="1447800"/>
            <a:ext cx="2895600" cy="13715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QLCS had a couple of line breaks</a:t>
            </a:r>
          </a:p>
        </p:txBody>
      </p:sp>
      <p:sp>
        <p:nvSpPr>
          <p:cNvPr id="3" name="Right Arrow 2"/>
          <p:cNvSpPr/>
          <p:nvPr/>
        </p:nvSpPr>
        <p:spPr>
          <a:xfrm rot="21174213">
            <a:off x="1397789" y="2954181"/>
            <a:ext cx="978408" cy="484632"/>
          </a:xfrm>
          <a:prstGeom prst="rightArrow">
            <a:avLst/>
          </a:prstGeom>
          <a:solidFill>
            <a:srgbClr val="FFC000">
              <a:alpha val="65000"/>
            </a:srgbClr>
          </a:solidFill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48400" y="2514600"/>
            <a:ext cx="2895600" cy="28956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Cells in this area took better advantage of available shear</a:t>
            </a:r>
          </a:p>
          <a:p>
            <a:pPr lvl="1"/>
            <a:r>
              <a:rPr lang="en-US" sz="2200" dirty="0"/>
              <a:t>Ended up with 9 TORs (3 EF0s, 5 EF1s, 1 EF2)</a:t>
            </a:r>
          </a:p>
          <a:p>
            <a:r>
              <a:rPr lang="en-US" sz="2200" dirty="0"/>
              <a:t>Also threw in a false report</a:t>
            </a:r>
          </a:p>
        </p:txBody>
      </p:sp>
      <p:sp>
        <p:nvSpPr>
          <p:cNvPr id="8" name="Right Arrow 7"/>
          <p:cNvSpPr/>
          <p:nvPr/>
        </p:nvSpPr>
        <p:spPr>
          <a:xfrm rot="21391853">
            <a:off x="2665425" y="1772210"/>
            <a:ext cx="978408" cy="484632"/>
          </a:xfrm>
          <a:prstGeom prst="rightArrow">
            <a:avLst/>
          </a:prstGeom>
          <a:solidFill>
            <a:srgbClr val="FFC000">
              <a:alpha val="65000"/>
            </a:srgbClr>
          </a:solidFill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Verification/NWS Warnings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2500"/>
            <a:ext cx="4745966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27748" r="157" b="17992"/>
          <a:stretch/>
        </p:blipFill>
        <p:spPr bwMode="auto">
          <a:xfrm>
            <a:off x="4822166" y="2895599"/>
            <a:ext cx="4245634" cy="368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52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So, How Did They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229600" cy="4709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General trend to issue larger Severe Thunderstorm Warnings with embedded Tornado Warnings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Helped them to see the thought process that must go into warning locations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Some were cognizant of including Louisville at the end of a polygon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Multiple Tornado Warnings in close proximity made for some interesting polygons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629150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So, How Did They Do?</a:t>
            </a:r>
          </a:p>
        </p:txBody>
      </p:sp>
      <p:pic>
        <p:nvPicPr>
          <p:cNvPr id="1026" name="Picture 2" descr="IMAG0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371600"/>
            <a:ext cx="826346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 rot="10800000">
            <a:off x="3124200" y="2667000"/>
            <a:ext cx="381000" cy="381000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0800000">
            <a:off x="3657600" y="3263901"/>
            <a:ext cx="381000" cy="381000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52800" y="2971801"/>
            <a:ext cx="304800" cy="7620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3263901"/>
            <a:ext cx="990600" cy="381001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383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So, How Did They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09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One made a large Tornado Warning for all of Louisville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i="1" dirty="0"/>
              <a:t>“I’m covered for Louisville, unfortunately I just put 500,000 people in their basements.”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Some knobology concerns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Getting used to our system for moving around radar products and clicking through WarnGen procedures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Did go through a practice warning at                    onset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14800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Quotes from TV Mets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0897" y="1609263"/>
            <a:ext cx="4403103" cy="4334337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i="1" dirty="0"/>
              <a:t>“I have much greater respect for the decisions you all have to make. Having good communication on storm reports is really important to help make some of these decisions easier.” 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i="1" dirty="0"/>
              <a:t>           - John </a:t>
            </a:r>
            <a:r>
              <a:rPr lang="en-US" sz="2000" i="1" dirty="0" err="1"/>
              <a:t>Belski</a:t>
            </a:r>
            <a:r>
              <a:rPr lang="en-US" sz="2000" i="1" dirty="0"/>
              <a:t>, WLKY Louisville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i="1" dirty="0"/>
              <a:t>“I’ve always had a lot of respect for what you guys do, but this gives me a greater sense of appreciation.  Other TV </a:t>
            </a:r>
            <a:r>
              <a:rPr lang="en-US" sz="2000" i="1" dirty="0" err="1"/>
              <a:t>mets</a:t>
            </a:r>
            <a:r>
              <a:rPr lang="en-US" sz="2000" i="1" dirty="0"/>
              <a:t> need to do this.  I’m just glad I didn’t lay an egg.”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i="1" dirty="0"/>
              <a:t>          - T.G. Shuck, WHAS Louisville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4664697" cy="34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98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Knowledge of QLCS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24679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What did they know ahead of time?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Several knew to look for weak, short-lived tornadoes in the line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Recognized that surface-based instability was a big key in getting stronger winds aloft down to the surface as well as rotation</a:t>
            </a:r>
          </a:p>
        </p:txBody>
      </p:sp>
      <p:pic>
        <p:nvPicPr>
          <p:cNvPr id="2050" name="Picture 2" descr="https://lh5.googleusercontent.com/z6ZLkxedCETpkchWQpiZ4JmVaEgaqN1S02cXiN7CIUGWq8QAtgt28S5tUkwGP554LDzAcHzCFkvJpJBTmGwPRyTEFvRB9S9f_BmOkTwMLCBk8seopg6GNW7GDGjlyi9-YLYwAE2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34511"/>
            <a:ext cx="5578850" cy="3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82040"/>
            <a:ext cx="8915400" cy="47091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TV Mets like our outgoing communication during a warning situation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We use NWSChat to provide updates in-between our warnings and follow-up statements. </a:t>
            </a:r>
            <a:r>
              <a:rPr lang="en-US" dirty="0" err="1"/>
              <a:t>MesoAFDs</a:t>
            </a:r>
            <a:r>
              <a:rPr lang="en-US" dirty="0"/>
              <a:t> used too.</a:t>
            </a:r>
          </a:p>
        </p:txBody>
      </p:sp>
      <p:pic>
        <p:nvPicPr>
          <p:cNvPr id="4" name="Picture 3" descr="lmkcha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6"/>
          <a:stretch/>
        </p:blipFill>
        <p:spPr>
          <a:xfrm>
            <a:off x="1849246" y="3048000"/>
            <a:ext cx="5313554" cy="37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0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Benefits </a:t>
            </a:r>
            <a:r>
              <a:rPr lang="en-US" dirty="0">
                <a:latin typeface="Rockwell Extra Bold" panose="02060903040505020403" pitchFamily="18" charset="0"/>
              </a:rPr>
              <a:t>of POWS Program</a:t>
            </a:r>
            <a:endParaRPr lang="en-US" dirty="0">
              <a:solidFill>
                <a:srgbClr val="99FF66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082040"/>
            <a:ext cx="5181600" cy="53949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Provides training in severe and winter storm structure and the warning decision process. Broadcast mets can get certification program credit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Partners experience firsthand the complexity and strategies faced by NWS radar analysts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Enhances relationships via one-to-one interaction, which facilitates greater consistency in potentially life-saving messages to public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Allows us to determine their level of skill in the warning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52600"/>
            <a:ext cx="3962400" cy="29718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4800600"/>
            <a:ext cx="4343400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Idea came from WFO St. Louis </a:t>
            </a:r>
          </a:p>
        </p:txBody>
      </p:sp>
    </p:spTree>
    <p:extLst>
      <p:ext uri="{BB962C8B-B14F-4D97-AF65-F5344CB8AC3E}">
        <p14:creationId xmlns:p14="http://schemas.microsoft.com/office/powerpoint/2010/main" val="283003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Warning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Severe Thunderstorm Warnings do not receive as much attention or coverage in these situations as Tornado Warnings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Unfortunately in these situations, soon after a Tornado Warning is issued, the tornado likely will dissipate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The TV Mets tended to issued more Tornado Warnings once they realized the threat for them was increasing</a:t>
            </a:r>
          </a:p>
        </p:txBody>
      </p:sp>
    </p:spTree>
    <p:extLst>
      <p:ext uri="{BB962C8B-B14F-4D97-AF65-F5344CB8AC3E}">
        <p14:creationId xmlns:p14="http://schemas.microsoft.com/office/powerpoint/2010/main" val="4649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 Extra Bold" panose="02060903040505020403" pitchFamily="18" charset="0"/>
              </a:rPr>
              <a:t>POWS v2.0!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6" y="1447800"/>
            <a:ext cx="6282267" cy="353377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600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WES2 Upgrade, Larger Screens!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Program will be expanded to other area </a:t>
            </a:r>
            <a:r>
              <a:rPr lang="en-US" dirty="0" err="1"/>
              <a:t>mets</a:t>
            </a:r>
            <a:endParaRPr lang="en-US" dirty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Academia, Private Sector, Forecast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Last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105400" cy="3962400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Bill </a:t>
            </a:r>
            <a:r>
              <a:rPr lang="en-US" sz="2400" dirty="0" err="1"/>
              <a:t>Meck</a:t>
            </a:r>
            <a:r>
              <a:rPr lang="en-US" sz="2400" dirty="0"/>
              <a:t>, meteorologist from WLEX in Lexington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Have developed a better relationship over past few years</a:t>
            </a:r>
          </a:p>
          <a:p>
            <a:pPr marL="628650" lvl="1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Did a 5-minute segment on evening news about his POWS experience</a:t>
            </a:r>
          </a:p>
          <a:p>
            <a:pPr marL="628650" lvl="1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He called us “Partners”, which he noted was the first time those words had come from him!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14550"/>
            <a:ext cx="3784600" cy="28384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76200" y="5334000"/>
            <a:ext cx="8763000" cy="137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/>
              <a:t>“</a:t>
            </a:r>
            <a:r>
              <a:rPr lang="en-US" sz="2200" i="1" dirty="0"/>
              <a:t>It’s a terrific tool and one that will prove invaluable to countless others as it’s deployed across the nation and become another tool in our arsenal for saving lives and property.”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6775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Invitations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2209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Invited all TV Meteorologists who cover parts of our forecast area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Emphasized that simulation would be limited to 2 hours (respect their time)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766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7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Case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229600" cy="4709160"/>
          </a:xfrm>
        </p:spPr>
        <p:txBody>
          <a:bodyPr/>
          <a:lstStyle/>
          <a:p>
            <a:r>
              <a:rPr lang="en-US" dirty="0"/>
              <a:t>Wanted a case they would not easily remember</a:t>
            </a:r>
          </a:p>
          <a:p>
            <a:r>
              <a:rPr lang="en-US" dirty="0"/>
              <a:t>Quasi-Linear Convective Systems (QLCS) are  common cool-season events in the Ohio Valley</a:t>
            </a:r>
          </a:p>
          <a:p>
            <a:pPr lvl="1"/>
            <a:r>
              <a:rPr lang="en-US" dirty="0"/>
              <a:t>Typically have weak surface-based instability (high shear, low instability)</a:t>
            </a:r>
          </a:p>
          <a:p>
            <a:pPr lvl="1"/>
            <a:r>
              <a:rPr lang="en-US" dirty="0"/>
              <a:t>Produce wind damage and isolated embedded tornadoes (usually EF0-1)</a:t>
            </a:r>
          </a:p>
          <a:p>
            <a:pPr lvl="1"/>
            <a:r>
              <a:rPr lang="en-US" dirty="0"/>
              <a:t>~3 events each season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0"/>
            <a:ext cx="460570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4648200" cy="715962"/>
          </a:xfrm>
          <a:solidFill>
            <a:schemeClr val="bg1">
              <a:alpha val="56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9933"/>
                </a:solidFill>
                <a:latin typeface="Rockwell Extra Bold" panose="02060903040505020403" pitchFamily="18" charset="0"/>
              </a:rPr>
              <a:t>Case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514600"/>
          </a:xfrm>
          <a:solidFill>
            <a:schemeClr val="bg1">
              <a:alpha val="56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Wanted a local event so they could relate to the cities/counties where warnings are issued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Needed a quick-hitting event to limit total time of simulation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This one had an EF1 Tornado through Louisville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.denman\Desktop\Untitled22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67512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4848" y="228600"/>
            <a:ext cx="235915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Archived SPC analysis for 15z</a:t>
            </a:r>
          </a:p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MSLP (black), temp (red), dewpoint (light blue and contour)</a:t>
            </a:r>
          </a:p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Observations showed SPC model analysis underestimated the feed of warm, moist air into central KY</a:t>
            </a:r>
          </a:p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RUC analyzed 250 J/Kg CAPE nosing northeast across Paducah’s area</a:t>
            </a:r>
          </a:p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002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hn.denman\Desktop\15sound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76201"/>
            <a:ext cx="667512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"/>
            <a:ext cx="2362200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NAM (12 km) 15z forecast sounding</a:t>
            </a:r>
          </a:p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1.8 lifted index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5184622" y="2482911"/>
            <a:ext cx="228600" cy="1143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4933949" y="2451981"/>
            <a:ext cx="114300" cy="1524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1800" y="1447800"/>
            <a:ext cx="2362200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Completely  missed actual temps/</a:t>
            </a:r>
            <a:r>
              <a:rPr lang="en-US" dirty="0" err="1"/>
              <a:t>dewpoints</a:t>
            </a:r>
            <a:r>
              <a:rPr lang="en-US" dirty="0"/>
              <a:t> (represented by gray ovals)</a:t>
            </a:r>
          </a:p>
          <a:p>
            <a:pPr marL="227013" indent="-227013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Storm-Relative Helicity 719 m</a:t>
            </a:r>
            <a:r>
              <a:rPr lang="en-US" baseline="30000" dirty="0"/>
              <a:t>2</a:t>
            </a:r>
            <a:r>
              <a:rPr lang="en-US" dirty="0"/>
              <a:t>/s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56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6675120" cy="6035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4849" y="228600"/>
            <a:ext cx="2359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/>
              <a:t>0 to 1 km helicity showed very high values and spin potential for any surface-based storms that developed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56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9FF66"/>
                </a:solidFill>
                <a:latin typeface="Rockwell Extra Bold" panose="02060903040505020403" pitchFamily="18" charset="0"/>
              </a:rPr>
              <a:t>Pre-Brief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Sent participants a packet 24 hours before their simulation (mentioned that QLCS was coming)</a:t>
            </a:r>
          </a:p>
          <a:p>
            <a:pPr lvl="1"/>
            <a:r>
              <a:rPr lang="en-US" dirty="0"/>
              <a:t>What to expect with WES</a:t>
            </a:r>
          </a:p>
          <a:p>
            <a:pPr lvl="1"/>
            <a:r>
              <a:rPr lang="en-US" dirty="0"/>
              <a:t>Asked if familiar with a typical                               cool-season QLCS</a:t>
            </a:r>
          </a:p>
          <a:p>
            <a:pPr lvl="1"/>
            <a:r>
              <a:rPr lang="en-US" dirty="0"/>
              <a:t>Quick primer on SRM/Velocity</a:t>
            </a:r>
          </a:p>
          <a:p>
            <a:pPr lvl="1"/>
            <a:r>
              <a:rPr lang="en-US" dirty="0"/>
              <a:t>Day 1 SPC Outlook</a:t>
            </a:r>
          </a:p>
          <a:p>
            <a:pPr lvl="2"/>
            <a:r>
              <a:rPr lang="en-US" dirty="0"/>
              <a:t>Tornado/Wind/Hail Probabilities</a:t>
            </a:r>
          </a:p>
          <a:p>
            <a:pPr lvl="2"/>
            <a:r>
              <a:rPr lang="en-US" dirty="0"/>
              <a:t>Took all time references off docs</a:t>
            </a:r>
          </a:p>
          <a:p>
            <a:pPr lvl="1"/>
            <a:r>
              <a:rPr lang="en-US" dirty="0"/>
              <a:t>SPC Mesoscale Convective Discussion</a:t>
            </a:r>
          </a:p>
          <a:p>
            <a:pPr lvl="1"/>
            <a:r>
              <a:rPr lang="en-US" dirty="0"/>
              <a:t>SPC </a:t>
            </a:r>
            <a:r>
              <a:rPr lang="en-US" dirty="0" err="1"/>
              <a:t>Mesoanalysis</a:t>
            </a:r>
            <a:r>
              <a:rPr lang="en-US" dirty="0"/>
              <a:t> from 15 Z</a:t>
            </a:r>
          </a:p>
        </p:txBody>
      </p:sp>
      <p:pic>
        <p:nvPicPr>
          <p:cNvPr id="1026" name="Picture 2" descr="https://lh3.googleusercontent.com/UTa4r0efMiFCHQBbk8_3p-Ps6xz8p5BVCZuJUV1lr1xY9TylvCOTowLDOB-qHP9UXKzkpBRw6vNUKplrl3FPF7UzksNWSqnLHVU45wInaZNIZ8VJk5Ag3pmgWWV5_NZhPNcrzxk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1" t="29848" r="4130" b="7676"/>
          <a:stretch/>
        </p:blipFill>
        <p:spPr bwMode="auto">
          <a:xfrm>
            <a:off x="6096000" y="2362200"/>
            <a:ext cx="28486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0618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1843</TotalTime>
  <Words>883</Words>
  <Application>Microsoft Office PowerPoint</Application>
  <PresentationFormat>On-screen Show (4:3)</PresentationFormat>
  <Paragraphs>95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Book Antiqua</vt:lpstr>
      <vt:lpstr>Calibri</vt:lpstr>
      <vt:lpstr>Lucida Sans</vt:lpstr>
      <vt:lpstr>Rockwell Extra Bold</vt:lpstr>
      <vt:lpstr>Stencil</vt:lpstr>
      <vt:lpstr>Wingdings</vt:lpstr>
      <vt:lpstr>Wingdings 2</vt:lpstr>
      <vt:lpstr>Wingdings 3</vt:lpstr>
      <vt:lpstr>Apex</vt:lpstr>
      <vt:lpstr>PARtners operational wEATHER simulation (POWs)</vt:lpstr>
      <vt:lpstr>Benefits of POWS Program</vt:lpstr>
      <vt:lpstr>Invitations</vt:lpstr>
      <vt:lpstr>Case Selection</vt:lpstr>
      <vt:lpstr>Case Selection</vt:lpstr>
      <vt:lpstr>PowerPoint Presentation</vt:lpstr>
      <vt:lpstr>PowerPoint Presentation</vt:lpstr>
      <vt:lpstr>PowerPoint Presentation</vt:lpstr>
      <vt:lpstr>Pre-Brief</vt:lpstr>
      <vt:lpstr>QLCS Ahead of Cold Front</vt:lpstr>
      <vt:lpstr>QLCS Ahead of Cold Front</vt:lpstr>
      <vt:lpstr>QLCS Ahead of Cold Front</vt:lpstr>
      <vt:lpstr>Verification/NWS Warnings</vt:lpstr>
      <vt:lpstr>So, How Did They Do?</vt:lpstr>
      <vt:lpstr>So, How Did They Do?</vt:lpstr>
      <vt:lpstr>So, How Did They Do?</vt:lpstr>
      <vt:lpstr>Quotes from TV Mets</vt:lpstr>
      <vt:lpstr>Knowledge of QLCS Hazards</vt:lpstr>
      <vt:lpstr>What Have We Learned?</vt:lpstr>
      <vt:lpstr>Warning Challenges</vt:lpstr>
      <vt:lpstr>POWS v2.0!</vt:lpstr>
      <vt:lpstr>Last Thoughts</vt:lpstr>
    </vt:vector>
  </TitlesOfParts>
  <Company>NWS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Broadcast media warning simulation</dc:title>
  <dc:creator>Ryan Sharp</dc:creator>
  <cp:lastModifiedBy>Ryan Sharp</cp:lastModifiedBy>
  <cp:revision>99</cp:revision>
  <cp:lastPrinted>2017-03-05T03:21:59Z</cp:lastPrinted>
  <dcterms:created xsi:type="dcterms:W3CDTF">2016-10-15T22:01:35Z</dcterms:created>
  <dcterms:modified xsi:type="dcterms:W3CDTF">2017-03-09T05:00:54Z</dcterms:modified>
</cp:coreProperties>
</file>