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08" r:id="rId4"/>
    <p:sldMasterId id="2147483720" r:id="rId5"/>
    <p:sldMasterId id="2147483732" r:id="rId6"/>
    <p:sldMasterId id="2147483744" r:id="rId7"/>
    <p:sldMasterId id="2147483756" r:id="rId8"/>
    <p:sldMasterId id="2147483768" r:id="rId9"/>
    <p:sldMasterId id="2147483792" r:id="rId10"/>
    <p:sldMasterId id="2147483804" r:id="rId11"/>
  </p:sldMasterIdLst>
  <p:notesMasterIdLst>
    <p:notesMasterId r:id="rId34"/>
  </p:notesMasterIdLst>
  <p:sldIdLst>
    <p:sldId id="268" r:id="rId12"/>
    <p:sldId id="270" r:id="rId13"/>
    <p:sldId id="271" r:id="rId14"/>
    <p:sldId id="277" r:id="rId15"/>
    <p:sldId id="279" r:id="rId16"/>
    <p:sldId id="280" r:id="rId17"/>
    <p:sldId id="272" r:id="rId18"/>
    <p:sldId id="274" r:id="rId19"/>
    <p:sldId id="273" r:id="rId20"/>
    <p:sldId id="275" r:id="rId21"/>
    <p:sldId id="276" r:id="rId22"/>
    <p:sldId id="258" r:id="rId23"/>
    <p:sldId id="263" r:id="rId24"/>
    <p:sldId id="264" r:id="rId25"/>
    <p:sldId id="265" r:id="rId26"/>
    <p:sldId id="266" r:id="rId27"/>
    <p:sldId id="267" r:id="rId28"/>
    <p:sldId id="261" r:id="rId29"/>
    <p:sldId id="256" r:id="rId30"/>
    <p:sldId id="282" r:id="rId31"/>
    <p:sldId id="283" r:id="rId32"/>
    <p:sldId id="28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06" autoAdjust="0"/>
  </p:normalViewPr>
  <p:slideViewPr>
    <p:cSldViewPr>
      <p:cViewPr varScale="1">
        <p:scale>
          <a:sx n="82" d="100"/>
          <a:sy n="82" d="100"/>
        </p:scale>
        <p:origin x="1315"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682091-C27C-4144-9DDD-BF0A61F292C1}" type="datetimeFigureOut">
              <a:rPr lang="en-US" smtClean="0"/>
              <a:t>3/8/2017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D5CC24-D253-429E-9F53-8E923D5FB2DD}" type="slidenum">
              <a:rPr lang="en-US" smtClean="0"/>
              <a:t>‹#›</a:t>
            </a:fld>
            <a:endParaRPr lang="en-US"/>
          </a:p>
        </p:txBody>
      </p:sp>
    </p:spTree>
    <p:extLst>
      <p:ext uri="{BB962C8B-B14F-4D97-AF65-F5344CB8AC3E}">
        <p14:creationId xmlns:p14="http://schemas.microsoft.com/office/powerpoint/2010/main" val="398887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Balancing</a:t>
            </a:r>
            <a:r>
              <a:rPr lang="en-US" baseline="0" dirty="0"/>
              <a:t> the anticipated high end activity in central KS with “our area could still be bad” was a challenge.</a:t>
            </a:r>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graphic, highlighting one of the most at risk groups. Other groups may be hospitals, nursing homes</a:t>
            </a:r>
            <a:r>
              <a:rPr lang="en-US" baseline="0" dirty="0"/>
              <a:t> and in certain times of the year, late spring and summer, campers and lake visitors. This graphic could used the day before or even the morning of as part of an overall strategy throughout the day.</a:t>
            </a:r>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t>12</a:t>
            </a:fld>
            <a:endParaRPr lang="en-US"/>
          </a:p>
        </p:txBody>
      </p:sp>
    </p:spTree>
    <p:extLst>
      <p:ext uri="{BB962C8B-B14F-4D97-AF65-F5344CB8AC3E}">
        <p14:creationId xmlns:p14="http://schemas.microsoft.com/office/powerpoint/2010/main" val="1333107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has many of the same elements as the previous graphic so I won’t go and explain them.</a:t>
            </a:r>
            <a:r>
              <a:rPr lang="en-US" baseline="0" dirty="0"/>
              <a:t> The main difference is that the image has been replaced with a map with the threat area shaded. Text highlighting the biggest impact, tornadoes, matches the shading and action items for the shaded area follow. Displaying maps isn’t necessarily the best route as we’ve found people don’t know where they are, but many people do at some point the need for an areal extent of the threat is needed. This graphic could be used during an afternoon update, as confidence in areal extent is likely increased. T-6 to T-12 hours, for example.</a:t>
            </a:r>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t>18</a:t>
            </a:fld>
            <a:endParaRPr lang="en-US"/>
          </a:p>
        </p:txBody>
      </p:sp>
    </p:spTree>
    <p:extLst>
      <p:ext uri="{BB962C8B-B14F-4D97-AF65-F5344CB8AC3E}">
        <p14:creationId xmlns:p14="http://schemas.microsoft.com/office/powerpoint/2010/main" val="18531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providing more detailed timing, confidence is</a:t>
            </a:r>
            <a:r>
              <a:rPr lang="en-US" baseline="0" dirty="0"/>
              <a:t> high/storms have developed and can be tracked providing a better ability to provide timing. Highly contrasting color zones separated by a contrasting line. The biggest impact/threat, not the most likely, </a:t>
            </a:r>
            <a:r>
              <a:rPr lang="en-US" baseline="0"/>
              <a:t>remains highlighted.</a:t>
            </a:r>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t>19</a:t>
            </a:fld>
            <a:endParaRPr lang="en-US"/>
          </a:p>
        </p:txBody>
      </p:sp>
    </p:spTree>
    <p:extLst>
      <p:ext uri="{BB962C8B-B14F-4D97-AF65-F5344CB8AC3E}">
        <p14:creationId xmlns:p14="http://schemas.microsoft.com/office/powerpoint/2010/main" val="1315665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a:t>
            </a:r>
            <a:r>
              <a:rPr lang="en-US" baseline="0" dirty="0"/>
              <a:t> awareness is an ongoing process. A continual campaign that pays dividends with increased numbers of people seeing the information we’re providing.</a:t>
            </a:r>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a:t>
            </a:r>
            <a:r>
              <a:rPr lang="en-US" baseline="0" dirty="0"/>
              <a:t> awareness is an ongoing process. A continual campaign that pays dividends with increased numbers of people seeing the information </a:t>
            </a:r>
            <a:r>
              <a:rPr lang="en-US" baseline="0"/>
              <a:t>we’re providing.</a:t>
            </a:r>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turn this into</a:t>
            </a:r>
            <a:r>
              <a:rPr lang="en-US" baseline="0" dirty="0"/>
              <a:t> a post-mortem but this event wasn’t our best performing event, lower than average lead time and missed events.</a:t>
            </a:r>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days out. But no mention of possible threats, vague timing. While</a:t>
            </a:r>
            <a:r>
              <a:rPr lang="en-US" baseline="0" dirty="0"/>
              <a:t> meteorologist and higher end users may like the risk categories, they’re difficult for the public to understand. And in this specific case, can lead to sense of it won’t be that bad with the decreasing categories with eastward extent. </a:t>
            </a:r>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days out. But no mention of possible threats, vague timing. While</a:t>
            </a:r>
            <a:r>
              <a:rPr lang="en-US" baseline="0" dirty="0"/>
              <a:t> meteorologist and higher end users may like the risk categories, they’re difficult for the public to understand. And in this specific case, can lead to sense of it won’t be that bad with the decreasing categories with </a:t>
            </a:r>
            <a:r>
              <a:rPr lang="en-US" baseline="0"/>
              <a:t>eastward extent. </a:t>
            </a:r>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CC24-D253-429E-9F53-8E923D5FB2D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33310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394585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12172854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7631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3422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162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139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4549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7641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1346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449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1390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463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20017635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179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3840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4721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0243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0884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266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0751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6584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7418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800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4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7852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37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343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270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963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316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96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772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694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3050106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351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27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480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94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737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550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233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48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726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544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4243619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491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146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692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019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840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299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115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83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149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809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677278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242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3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026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920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307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063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111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086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231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312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t>3/8/2017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3323802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159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8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298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320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683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325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43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579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4457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59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t>3/8/2017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7277364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5813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242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539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9449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90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624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5263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040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402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454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t>3/8/2017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1349131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8762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3939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0910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9528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506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846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324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4249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121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533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3077158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6735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1836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4800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8000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3610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4936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13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565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512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2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BAEBA-8E2E-4432-BA16-ED4867574AE2}" type="slidenum">
              <a:rPr lang="en-US" smtClean="0"/>
              <a:t>‹#›</a:t>
            </a:fld>
            <a:endParaRPr lang="en-US"/>
          </a:p>
        </p:txBody>
      </p:sp>
    </p:spTree>
    <p:extLst>
      <p:ext uri="{BB962C8B-B14F-4D97-AF65-F5344CB8AC3E}">
        <p14:creationId xmlns:p14="http://schemas.microsoft.com/office/powerpoint/2010/main" val="29062231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8272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4562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1698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9503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719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1105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5979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335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599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028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t>3/8/2017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t>‹#›</a:t>
            </a:fld>
            <a:endParaRPr lang="en-US"/>
          </a:p>
        </p:txBody>
      </p:sp>
    </p:spTree>
    <p:extLst>
      <p:ext uri="{BB962C8B-B14F-4D97-AF65-F5344CB8AC3E}">
        <p14:creationId xmlns:p14="http://schemas.microsoft.com/office/powerpoint/2010/main" val="3055845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67556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3750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501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8455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3475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1607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2059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18667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6373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042B8-336C-4A98-98F7-93BEC83BF397}" type="datetimeFigureOut">
              <a:rPr lang="en-US" smtClean="0">
                <a:solidFill>
                  <a:prstClr val="black">
                    <a:tint val="75000"/>
                  </a:prstClr>
                </a:solidFill>
              </a:rPr>
              <a:pPr/>
              <a:t>3/8/2017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BAEBA-8E2E-4432-BA16-ED4867574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9661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7.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b="1" dirty="0">
                <a:solidFill>
                  <a:prstClr val="white"/>
                </a:solidFill>
                <a:latin typeface="Arial Narrow" panose="020B0606020202030204" pitchFamily="34" charset="0"/>
              </a:rPr>
              <a:t>Messaging a Nocturnal Tornado Producing QLCS</a:t>
            </a:r>
            <a:endParaRPr lang="en-US" dirty="0"/>
          </a:p>
        </p:txBody>
      </p:sp>
      <p:sp>
        <p:nvSpPr>
          <p:cNvPr id="8" name="Subtitle 7"/>
          <p:cNvSpPr>
            <a:spLocks noGrp="1"/>
          </p:cNvSpPr>
          <p:nvPr>
            <p:ph type="subTitle" idx="1"/>
          </p:nvPr>
        </p:nvSpPr>
        <p:spPr>
          <a:xfrm>
            <a:off x="1219200" y="3886200"/>
            <a:ext cx="6705600" cy="1752600"/>
          </a:xfrm>
        </p:spPr>
        <p:txBody>
          <a:bodyPr/>
          <a:lstStyle/>
          <a:p>
            <a:r>
              <a:rPr lang="en-US" dirty="0">
                <a:solidFill>
                  <a:schemeClr val="bg1"/>
                </a:solidFill>
                <a:latin typeface="Arial Narrow" panose="020B0606020202030204" pitchFamily="34" charset="0"/>
              </a:rPr>
              <a:t>Learning from the May 16</a:t>
            </a:r>
            <a:r>
              <a:rPr lang="en-US" baseline="30000" dirty="0">
                <a:solidFill>
                  <a:schemeClr val="bg1"/>
                </a:solidFill>
                <a:latin typeface="Arial Narrow" panose="020B0606020202030204" pitchFamily="34" charset="0"/>
              </a:rPr>
              <a:t>th</a:t>
            </a:r>
            <a:r>
              <a:rPr lang="en-US" dirty="0">
                <a:solidFill>
                  <a:schemeClr val="bg1"/>
                </a:solidFill>
                <a:latin typeface="Arial Narrow" panose="020B0606020202030204" pitchFamily="34" charset="0"/>
              </a:rPr>
              <a:t>, 2015 QLCS</a:t>
            </a:r>
          </a:p>
          <a:p>
            <a:r>
              <a:rPr lang="en-US" sz="2800" dirty="0">
                <a:solidFill>
                  <a:schemeClr val="bg1"/>
                </a:solidFill>
                <a:latin typeface="Arial Narrow" panose="020B0606020202030204" pitchFamily="34" charset="0"/>
              </a:rPr>
              <a:t>Chris Bowman &amp; Jared Leighton</a:t>
            </a:r>
          </a:p>
          <a:p>
            <a:r>
              <a:rPr lang="en-US" sz="2400" dirty="0">
                <a:solidFill>
                  <a:schemeClr val="bg1"/>
                </a:solidFill>
                <a:latin typeface="Arial Narrow" panose="020B0606020202030204" pitchFamily="34" charset="0"/>
              </a:rPr>
              <a:t>National Weather Service – Pleasant Hill, MO</a:t>
            </a:r>
            <a:endParaRPr lang="en-US" dirty="0">
              <a:solidFill>
                <a:schemeClr val="bg1"/>
              </a:solidFill>
            </a:endParaRPr>
          </a:p>
        </p:txBody>
      </p:sp>
    </p:spTree>
    <p:extLst>
      <p:ext uri="{BB962C8B-B14F-4D97-AF65-F5344CB8AC3E}">
        <p14:creationId xmlns:p14="http://schemas.microsoft.com/office/powerpoint/2010/main" val="179407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57200" y="0"/>
            <a:ext cx="8229600" cy="1143000"/>
          </a:xfrm>
        </p:spPr>
        <p:txBody>
          <a:bodyPr>
            <a:normAutofit/>
          </a:bodyPr>
          <a:lstStyle/>
          <a:p>
            <a:r>
              <a:rPr lang="en-US" dirty="0">
                <a:solidFill>
                  <a:prstClr val="white"/>
                </a:solidFill>
                <a:latin typeface="Arial Narrow" panose="020B0606020202030204" pitchFamily="34" charset="0"/>
              </a:rPr>
              <a:t>How the Forecast was Messaged</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3505"/>
          <a:stretch/>
        </p:blipFill>
        <p:spPr>
          <a:xfrm>
            <a:off x="304800" y="2044967"/>
            <a:ext cx="3657600" cy="2768067"/>
          </a:xfrm>
          <a:prstGeom prst="rect">
            <a:avLst/>
          </a:prstGeom>
        </p:spPr>
      </p:pic>
      <p:sp>
        <p:nvSpPr>
          <p:cNvPr id="5" name="TextBox 4"/>
          <p:cNvSpPr txBox="1"/>
          <p:nvPr/>
        </p:nvSpPr>
        <p:spPr>
          <a:xfrm>
            <a:off x="4192621" y="1166843"/>
            <a:ext cx="4951379" cy="4524315"/>
          </a:xfrm>
          <a:prstGeom prst="rect">
            <a:avLst/>
          </a:prstGeom>
          <a:noFill/>
        </p:spPr>
        <p:txBody>
          <a:bodyPr wrap="square" rtlCol="0">
            <a:spAutoFit/>
          </a:bodyPr>
          <a:lstStyle/>
          <a:p>
            <a:r>
              <a:rPr lang="en-US" sz="2400" dirty="0">
                <a:solidFill>
                  <a:prstClr val="white"/>
                </a:solidFill>
                <a:latin typeface="Arial Narrow" panose="020B0606020202030204" pitchFamily="34" charset="0"/>
              </a:rPr>
              <a:t>Graphic issued several hours before </a:t>
            </a:r>
          </a:p>
          <a:p>
            <a:r>
              <a:rPr lang="en-US" sz="2400" dirty="0">
                <a:solidFill>
                  <a:prstClr val="white"/>
                </a:solidFill>
                <a:latin typeface="Arial Narrow" panose="020B0606020202030204" pitchFamily="34" charset="0"/>
              </a:rPr>
              <a:t>event onset:</a:t>
            </a:r>
          </a:p>
          <a:p>
            <a:endParaRPr lang="en-US" sz="2400" dirty="0">
              <a:solidFill>
                <a:prstClr val="white"/>
              </a:solidFill>
              <a:latin typeface="Arial Narrow" panose="020B0606020202030204" pitchFamily="34" charset="0"/>
            </a:endParaRPr>
          </a:p>
          <a:p>
            <a:pPr marL="342900" indent="-342900">
              <a:buFont typeface="Arial" panose="020B0604020202020204" pitchFamily="34" charset="0"/>
              <a:buChar char="•"/>
            </a:pPr>
            <a:r>
              <a:rPr lang="en-US" sz="2400" dirty="0">
                <a:solidFill>
                  <a:prstClr val="white"/>
                </a:solidFill>
                <a:latin typeface="Arial Narrow" panose="020B0606020202030204" pitchFamily="34" charset="0"/>
              </a:rPr>
              <a:t>More detailed hazard information</a:t>
            </a:r>
          </a:p>
          <a:p>
            <a:pPr marL="342900" indent="-342900">
              <a:buFont typeface="Arial" panose="020B0604020202020204" pitchFamily="34" charset="0"/>
              <a:buChar char="•"/>
            </a:pPr>
            <a:endParaRPr lang="en-US" sz="2400" dirty="0">
              <a:solidFill>
                <a:prstClr val="white"/>
              </a:solidFill>
              <a:latin typeface="Arial Narrow" panose="020B0606020202030204" pitchFamily="34" charset="0"/>
            </a:endParaRPr>
          </a:p>
          <a:p>
            <a:pPr marL="342900" indent="-342900">
              <a:buFont typeface="Arial" panose="020B0604020202020204" pitchFamily="34" charset="0"/>
              <a:buChar char="•"/>
            </a:pPr>
            <a:r>
              <a:rPr lang="en-US" sz="2400" dirty="0">
                <a:solidFill>
                  <a:prstClr val="white"/>
                </a:solidFill>
                <a:latin typeface="Arial Narrow" panose="020B0606020202030204" pitchFamily="34" charset="0"/>
              </a:rPr>
              <a:t>Using risk categories as zones, decreasing categorical confusion</a:t>
            </a:r>
          </a:p>
          <a:p>
            <a:endParaRPr lang="en-US" sz="2400" dirty="0">
              <a:solidFill>
                <a:prstClr val="white"/>
              </a:solidFill>
              <a:latin typeface="Arial Narrow" panose="020B0606020202030204" pitchFamily="34" charset="0"/>
            </a:endParaRPr>
          </a:p>
          <a:p>
            <a:pPr marL="342900" indent="-342900">
              <a:buFont typeface="Arial" panose="020B0604020202020204" pitchFamily="34" charset="0"/>
              <a:buChar char="•"/>
            </a:pPr>
            <a:r>
              <a:rPr lang="en-US" sz="2400" dirty="0">
                <a:solidFill>
                  <a:prstClr val="white"/>
                </a:solidFill>
                <a:latin typeface="Arial Narrow" panose="020B0606020202030204" pitchFamily="34" charset="0"/>
              </a:rPr>
              <a:t>Still showing most likely vs most dangerous</a:t>
            </a:r>
          </a:p>
          <a:p>
            <a:pPr marL="342900" indent="-342900">
              <a:buFont typeface="Arial" panose="020B0604020202020204" pitchFamily="34" charset="0"/>
              <a:buChar char="•"/>
            </a:pPr>
            <a:endParaRPr lang="en-US" sz="2400" dirty="0">
              <a:solidFill>
                <a:prstClr val="white"/>
              </a:solidFill>
              <a:latin typeface="Arial Narrow" panose="020B0606020202030204" pitchFamily="34" charset="0"/>
            </a:endParaRPr>
          </a:p>
          <a:p>
            <a:pPr marL="342900" indent="-342900">
              <a:buFont typeface="Arial" panose="020B0604020202020204" pitchFamily="34" charset="0"/>
              <a:buChar char="•"/>
            </a:pPr>
            <a:r>
              <a:rPr lang="en-US" sz="2400" dirty="0">
                <a:solidFill>
                  <a:prstClr val="white"/>
                </a:solidFill>
                <a:latin typeface="Arial Narrow" panose="020B0606020202030204" pitchFamily="34" charset="0"/>
              </a:rPr>
              <a:t>Most dangerous hazard mentioned last</a:t>
            </a:r>
          </a:p>
        </p:txBody>
      </p:sp>
    </p:spTree>
    <p:extLst>
      <p:ext uri="{BB962C8B-B14F-4D97-AF65-F5344CB8AC3E}">
        <p14:creationId xmlns:p14="http://schemas.microsoft.com/office/powerpoint/2010/main" val="3446156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57200" y="377858"/>
            <a:ext cx="8229600" cy="1143000"/>
          </a:xfrm>
        </p:spPr>
        <p:txBody>
          <a:bodyPr>
            <a:normAutofit/>
          </a:bodyPr>
          <a:lstStyle/>
          <a:p>
            <a:r>
              <a:rPr lang="en-US" dirty="0">
                <a:solidFill>
                  <a:prstClr val="white"/>
                </a:solidFill>
                <a:latin typeface="Arial Narrow" panose="020B0606020202030204" pitchFamily="34" charset="0"/>
              </a:rPr>
              <a:t>A Shift Away From Most Likely</a:t>
            </a:r>
            <a:endParaRPr lang="en-US" dirty="0"/>
          </a:p>
        </p:txBody>
      </p:sp>
      <p:sp>
        <p:nvSpPr>
          <p:cNvPr id="5" name="Title 6"/>
          <p:cNvSpPr txBox="1">
            <a:spLocks/>
          </p:cNvSpPr>
          <p:nvPr/>
        </p:nvSpPr>
        <p:spPr>
          <a:xfrm>
            <a:off x="457200" y="281782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white"/>
                </a:solidFill>
                <a:latin typeface="Arial Narrow" panose="020B0606020202030204" pitchFamily="34" charset="0"/>
              </a:rPr>
              <a:t>What’s Most Dangerous?</a:t>
            </a:r>
            <a:endParaRPr lang="en-US" dirty="0"/>
          </a:p>
        </p:txBody>
      </p:sp>
      <p:sp>
        <p:nvSpPr>
          <p:cNvPr id="6" name="Title 6"/>
          <p:cNvSpPr txBox="1">
            <a:spLocks/>
          </p:cNvSpPr>
          <p:nvPr/>
        </p:nvSpPr>
        <p:spPr>
          <a:xfrm>
            <a:off x="457200" y="525780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white"/>
                </a:solidFill>
                <a:latin typeface="Arial Narrow" panose="020B0606020202030204" pitchFamily="34" charset="0"/>
              </a:rPr>
              <a:t>What Actions Can People Take</a:t>
            </a:r>
          </a:p>
          <a:p>
            <a:r>
              <a:rPr lang="en-US" dirty="0">
                <a:solidFill>
                  <a:prstClr val="white"/>
                </a:solidFill>
                <a:latin typeface="Arial Narrow" panose="020B0606020202030204" pitchFamily="34" charset="0"/>
              </a:rPr>
              <a:t>To Minimize Their Risk?</a:t>
            </a:r>
            <a:endParaRPr lang="en-US" dirty="0"/>
          </a:p>
        </p:txBody>
      </p:sp>
      <p:sp>
        <p:nvSpPr>
          <p:cNvPr id="10" name="Title 6"/>
          <p:cNvSpPr txBox="1">
            <a:spLocks/>
          </p:cNvSpPr>
          <p:nvPr/>
        </p:nvSpPr>
        <p:spPr>
          <a:xfrm>
            <a:off x="457200" y="159784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white"/>
                </a:solidFill>
                <a:latin typeface="Arial Narrow" panose="020B0606020202030204" pitchFamily="34" charset="0"/>
              </a:rPr>
              <a:t>to</a:t>
            </a:r>
            <a:endParaRPr lang="en-US" dirty="0"/>
          </a:p>
        </p:txBody>
      </p:sp>
      <p:sp>
        <p:nvSpPr>
          <p:cNvPr id="11" name="Title 6"/>
          <p:cNvSpPr txBox="1">
            <a:spLocks/>
          </p:cNvSpPr>
          <p:nvPr/>
        </p:nvSpPr>
        <p:spPr>
          <a:xfrm>
            <a:off x="476054" y="403781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white"/>
                </a:solidFill>
                <a:latin typeface="Arial Narrow" panose="020B0606020202030204" pitchFamily="34" charset="0"/>
              </a:rPr>
              <a:t>&amp;</a:t>
            </a:r>
            <a:endParaRPr lang="en-US" dirty="0"/>
          </a:p>
        </p:txBody>
      </p:sp>
    </p:spTree>
    <p:extLst>
      <p:ext uri="{BB962C8B-B14F-4D97-AF65-F5344CB8AC3E}">
        <p14:creationId xmlns:p14="http://schemas.microsoft.com/office/powerpoint/2010/main" val="3154727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129391" y="130314"/>
            <a:ext cx="6885219" cy="707886"/>
          </a:xfrm>
          <a:prstGeom prst="rect">
            <a:avLst/>
          </a:prstGeom>
          <a:noFill/>
        </p:spPr>
        <p:txBody>
          <a:bodyPr wrap="none" rtlCol="0">
            <a:spAutoFit/>
          </a:bodyPr>
          <a:lstStyle/>
          <a:p>
            <a:pPr algn="ctr"/>
            <a:r>
              <a:rPr lang="en-US" sz="4000" b="1" dirty="0">
                <a:solidFill>
                  <a:schemeClr val="bg1"/>
                </a:solidFill>
                <a:latin typeface="Arial Narrow" panose="020B0606020202030204" pitchFamily="34" charset="0"/>
              </a:rPr>
              <a:t>Attention Mobile Home Residents</a:t>
            </a:r>
          </a:p>
        </p:txBody>
      </p:sp>
      <p:pic>
        <p:nvPicPr>
          <p:cNvPr id="1026" name="Picture 2" descr="File:Storm cellar north of Sneed, Arkans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29" y="914400"/>
            <a:ext cx="3967209"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43400" y="975067"/>
            <a:ext cx="4724400" cy="5324535"/>
          </a:xfrm>
          <a:prstGeom prst="rect">
            <a:avLst/>
          </a:prstGeom>
        </p:spPr>
        <p:txBody>
          <a:bodyPr wrap="square">
            <a:spAutoFit/>
          </a:bodyPr>
          <a:lstStyle/>
          <a:p>
            <a:pPr marL="457200" indent="-457200">
              <a:buFont typeface="Arial" panose="020B0604020202020204" pitchFamily="34" charset="0"/>
              <a:buChar char="•"/>
            </a:pPr>
            <a:r>
              <a:rPr lang="en-US" sz="2400" dirty="0">
                <a:solidFill>
                  <a:schemeClr val="bg1"/>
                </a:solidFill>
                <a:latin typeface="Arial Narrow" panose="020B0606020202030204" pitchFamily="34" charset="0"/>
              </a:rPr>
              <a:t>Thunderstorms are likely Saturday night.</a:t>
            </a:r>
          </a:p>
          <a:p>
            <a:pPr marL="457200" indent="-457200">
              <a:buFont typeface="Arial" panose="020B0604020202020204" pitchFamily="34" charset="0"/>
              <a:buChar char="•"/>
            </a:pPr>
            <a:endParaRPr lang="en-US" sz="2400" dirty="0">
              <a:solidFill>
                <a:schemeClr val="bg1"/>
              </a:solidFill>
              <a:latin typeface="Arial Narrow" panose="020B0606020202030204" pitchFamily="34" charset="0"/>
            </a:endParaRPr>
          </a:p>
          <a:p>
            <a:pPr marL="457200" indent="-457200">
              <a:buFont typeface="Arial" panose="020B0604020202020204" pitchFamily="34" charset="0"/>
              <a:buChar char="•"/>
            </a:pPr>
            <a:r>
              <a:rPr lang="en-US" sz="2800" u="sng" dirty="0">
                <a:solidFill>
                  <a:schemeClr val="accent2"/>
                </a:solidFill>
                <a:latin typeface="Arial Narrow" panose="020B0606020202030204" pitchFamily="34" charset="0"/>
              </a:rPr>
              <a:t>Tornadoes</a:t>
            </a:r>
            <a:r>
              <a:rPr lang="en-US" sz="2400" dirty="0">
                <a:solidFill>
                  <a:schemeClr val="bg1"/>
                </a:solidFill>
                <a:latin typeface="Arial Narrow" panose="020B0606020202030204" pitchFamily="34" charset="0"/>
              </a:rPr>
              <a:t> are possible, as well as strong, damaging winds.</a:t>
            </a:r>
          </a:p>
          <a:p>
            <a:pPr marL="457200" indent="-457200">
              <a:buFont typeface="Arial" panose="020B0604020202020204" pitchFamily="34" charset="0"/>
              <a:buChar char="•"/>
            </a:pPr>
            <a:endParaRPr lang="en-US" sz="2400" dirty="0">
              <a:solidFill>
                <a:schemeClr val="bg1"/>
              </a:solidFill>
              <a:latin typeface="Arial Narrow" panose="020B0606020202030204" pitchFamily="34" charset="0"/>
            </a:endParaRPr>
          </a:p>
          <a:p>
            <a:pPr marL="457200" indent="-457200">
              <a:buFont typeface="Arial" panose="020B0604020202020204" pitchFamily="34" charset="0"/>
              <a:buChar char="•"/>
            </a:pPr>
            <a:r>
              <a:rPr lang="en-US" sz="2400" dirty="0">
                <a:solidFill>
                  <a:schemeClr val="bg1"/>
                </a:solidFill>
                <a:latin typeface="Arial Narrow" panose="020B0606020202030204" pitchFamily="34" charset="0"/>
              </a:rPr>
              <a:t>Be prepared to move quickly to shelter if severe weather threatens.</a:t>
            </a:r>
          </a:p>
          <a:p>
            <a:pPr marL="457200" indent="-457200">
              <a:buFont typeface="Arial" panose="020B0604020202020204" pitchFamily="34" charset="0"/>
              <a:buChar char="•"/>
            </a:pPr>
            <a:endParaRPr lang="en-US" sz="2400" dirty="0">
              <a:solidFill>
                <a:schemeClr val="bg1"/>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Nighttime tornadoes are difficult to see and can occur with little or no warning. Consider spending the night with a friend or relative in more substantial structure</a:t>
            </a:r>
          </a:p>
        </p:txBody>
      </p:sp>
      <p:sp>
        <p:nvSpPr>
          <p:cNvPr id="5" name="Rectangle 4"/>
          <p:cNvSpPr/>
          <p:nvPr/>
        </p:nvSpPr>
        <p:spPr>
          <a:xfrm>
            <a:off x="346229" y="3886200"/>
            <a:ext cx="3967209" cy="2554545"/>
          </a:xfrm>
          <a:prstGeom prst="rect">
            <a:avLst/>
          </a:prstGeom>
        </p:spPr>
        <p:txBody>
          <a:bodyPr wrap="square">
            <a:spAutoFit/>
          </a:bodyPr>
          <a:lstStyle/>
          <a:p>
            <a:r>
              <a:rPr lang="en-US" sz="2000" b="1" dirty="0">
                <a:solidFill>
                  <a:schemeClr val="bg1"/>
                </a:solidFill>
                <a:latin typeface="Arial Narrow" panose="020B0606020202030204" pitchFamily="34" charset="0"/>
              </a:rPr>
              <a:t>Do you know where to take shelter in the event a tornado threatens your home?</a:t>
            </a:r>
          </a:p>
          <a:p>
            <a:pPr marL="342900" indent="-342900">
              <a:buFont typeface="Arial" panose="020B0604020202020204" pitchFamily="34" charset="0"/>
              <a:buChar char="•"/>
            </a:pPr>
            <a:r>
              <a:rPr lang="en-US" sz="2000" b="1" dirty="0">
                <a:solidFill>
                  <a:schemeClr val="bg1"/>
                </a:solidFill>
                <a:latin typeface="Arial Narrow" panose="020B0606020202030204" pitchFamily="34" charset="0"/>
              </a:rPr>
              <a:t>Have a plan and know where to shelter.</a:t>
            </a:r>
          </a:p>
          <a:p>
            <a:pPr marL="342900" indent="-342900">
              <a:buFont typeface="Arial" panose="020B0604020202020204" pitchFamily="34" charset="0"/>
              <a:buChar char="•"/>
            </a:pPr>
            <a:r>
              <a:rPr lang="en-US" sz="2000" b="1" dirty="0">
                <a:solidFill>
                  <a:schemeClr val="bg1"/>
                </a:solidFill>
                <a:latin typeface="Arial Narrow" panose="020B0606020202030204" pitchFamily="34" charset="0"/>
              </a:rPr>
              <a:t>Have multiple, reliable methods of receiving warnings (weather radio, cell phone apps, etc.)</a:t>
            </a:r>
            <a:endParaRPr lang="en-US" sz="2000" b="1" dirty="0">
              <a:latin typeface="Arial Narrow" panose="020B0606020202030204" pitchFamily="34" charset="0"/>
            </a:endParaRPr>
          </a:p>
        </p:txBody>
      </p:sp>
      <p:sp>
        <p:nvSpPr>
          <p:cNvPr id="6" name="Rectangle 5"/>
          <p:cNvSpPr/>
          <p:nvPr/>
        </p:nvSpPr>
        <p:spPr>
          <a:xfrm>
            <a:off x="346229" y="3516868"/>
            <a:ext cx="3967209" cy="369332"/>
          </a:xfrm>
          <a:prstGeom prst="rect">
            <a:avLst/>
          </a:prstGeom>
          <a:solidFill>
            <a:schemeClr val="tx1">
              <a:lumMod val="50000"/>
              <a:lumOff val="50000"/>
            </a:schemeClr>
          </a:solidFill>
          <a:ln>
            <a:solidFill>
              <a:schemeClr val="tx1"/>
            </a:solidFill>
          </a:ln>
        </p:spPr>
        <p:txBody>
          <a:bodyPr wrap="square">
            <a:spAutoFit/>
          </a:bodyPr>
          <a:lstStyle/>
          <a:p>
            <a:pPr algn="ctr"/>
            <a:r>
              <a:rPr lang="en-US" b="1" dirty="0">
                <a:solidFill>
                  <a:schemeClr val="bg1"/>
                </a:solidFill>
                <a:latin typeface="Arial Narrow" panose="020B0606020202030204" pitchFamily="34" charset="0"/>
              </a:rPr>
              <a:t>Is your shelter ready if you need it?</a:t>
            </a:r>
            <a:endParaRPr lang="en-US" b="1" dirty="0">
              <a:latin typeface="Arial Narrow" panose="020B0606020202030204" pitchFamily="34" charset="0"/>
            </a:endParaRPr>
          </a:p>
        </p:txBody>
      </p:sp>
      <p:sp>
        <p:nvSpPr>
          <p:cNvPr id="3" name="TextBox 2"/>
          <p:cNvSpPr txBox="1"/>
          <p:nvPr/>
        </p:nvSpPr>
        <p:spPr>
          <a:xfrm>
            <a:off x="5943600" y="6302579"/>
            <a:ext cx="3213829" cy="523220"/>
          </a:xfrm>
          <a:prstGeom prst="rect">
            <a:avLst/>
          </a:prstGeom>
          <a:noFill/>
        </p:spPr>
        <p:txBody>
          <a:bodyPr wrap="none" rtlCol="0">
            <a:spAutoFit/>
          </a:bodyPr>
          <a:lstStyle/>
          <a:p>
            <a:r>
              <a:rPr lang="en-US" sz="1400" b="1" dirty="0">
                <a:solidFill>
                  <a:schemeClr val="bg1"/>
                </a:solidFill>
                <a:latin typeface="Arial Narrow" panose="020B0606020202030204" pitchFamily="34" charset="0"/>
              </a:rPr>
              <a:t>National Weather Service </a:t>
            </a:r>
            <a:r>
              <a:rPr lang="en-US" sz="1400" dirty="0">
                <a:solidFill>
                  <a:schemeClr val="bg1"/>
                </a:solidFill>
                <a:latin typeface="Arial Narrow" panose="020B0606020202030204" pitchFamily="34" charset="0"/>
              </a:rPr>
              <a:t>– Kansas City, MO</a:t>
            </a:r>
          </a:p>
          <a:p>
            <a:r>
              <a:rPr lang="en-US" sz="1400" dirty="0">
                <a:solidFill>
                  <a:schemeClr val="bg1"/>
                </a:solidFill>
                <a:latin typeface="Arial Narrow" panose="020B0606020202030204" pitchFamily="34" charset="0"/>
              </a:rPr>
              <a:t>www.weather.gov/kc </a:t>
            </a:r>
          </a:p>
        </p:txBody>
      </p:sp>
    </p:spTree>
    <p:extLst>
      <p:ext uri="{BB962C8B-B14F-4D97-AF65-F5344CB8AC3E}">
        <p14:creationId xmlns:p14="http://schemas.microsoft.com/office/powerpoint/2010/main" val="3776162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129391" y="130314"/>
            <a:ext cx="6885219" cy="707886"/>
          </a:xfrm>
          <a:prstGeom prst="rect">
            <a:avLst/>
          </a:prstGeom>
          <a:noFill/>
        </p:spPr>
        <p:txBody>
          <a:bodyPr wrap="none" rtlCol="0">
            <a:spAutoFit/>
          </a:bodyPr>
          <a:lstStyle/>
          <a:p>
            <a:pPr algn="ctr"/>
            <a:r>
              <a:rPr lang="en-US" sz="4000" b="1" dirty="0">
                <a:solidFill>
                  <a:prstClr val="white"/>
                </a:solidFill>
                <a:latin typeface="Arial Narrow" panose="020B0606020202030204" pitchFamily="34" charset="0"/>
              </a:rPr>
              <a:t>Attention Mobile Home Residents</a:t>
            </a:r>
          </a:p>
        </p:txBody>
      </p:sp>
      <p:pic>
        <p:nvPicPr>
          <p:cNvPr id="1026" name="Picture 2" descr="File:Storm cellar north of Sneed, Arkans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29" y="990600"/>
            <a:ext cx="3967209" cy="2971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6229" y="3593068"/>
            <a:ext cx="3967209" cy="369332"/>
          </a:xfrm>
          <a:prstGeom prst="rect">
            <a:avLst/>
          </a:prstGeom>
          <a:solidFill>
            <a:schemeClr val="tx1">
              <a:lumMod val="50000"/>
              <a:lumOff val="50000"/>
            </a:schemeClr>
          </a:solidFill>
          <a:ln>
            <a:solidFill>
              <a:schemeClr val="tx1"/>
            </a:solidFill>
          </a:ln>
        </p:spPr>
        <p:txBody>
          <a:bodyPr wrap="square">
            <a:spAutoFit/>
          </a:bodyPr>
          <a:lstStyle/>
          <a:p>
            <a:pPr algn="ctr"/>
            <a:r>
              <a:rPr lang="en-US" b="1" dirty="0">
                <a:solidFill>
                  <a:schemeClr val="bg1"/>
                </a:solidFill>
                <a:latin typeface="Arial Narrow" panose="020B0606020202030204" pitchFamily="34" charset="0"/>
              </a:rPr>
              <a:t>Is your shelter ready if you need it?</a:t>
            </a:r>
            <a:endParaRPr lang="en-US" b="1" dirty="0">
              <a:latin typeface="Arial Narrow" panose="020B0606020202030204" pitchFamily="34" charset="0"/>
            </a:endParaRPr>
          </a:p>
        </p:txBody>
      </p:sp>
      <p:sp>
        <p:nvSpPr>
          <p:cNvPr id="4" name="Rectangle 3"/>
          <p:cNvSpPr/>
          <p:nvPr/>
        </p:nvSpPr>
        <p:spPr>
          <a:xfrm>
            <a:off x="4343400" y="975067"/>
            <a:ext cx="4724400" cy="5324535"/>
          </a:xfrm>
          <a:prstGeom prst="rect">
            <a:avLst/>
          </a:prstGeom>
        </p:spPr>
        <p:txBody>
          <a:bodyPr wrap="square">
            <a:spAutoFit/>
          </a:bodyPr>
          <a:lstStyle/>
          <a:p>
            <a:pPr marL="457200" indent="-457200">
              <a:buFont typeface="Arial" panose="020B0604020202020204" pitchFamily="34" charset="0"/>
              <a:buChar char="•"/>
            </a:pPr>
            <a:r>
              <a:rPr lang="en-US" sz="2400" dirty="0">
                <a:solidFill>
                  <a:prstClr val="white"/>
                </a:solidFill>
                <a:latin typeface="Arial Narrow" panose="020B0606020202030204" pitchFamily="34" charset="0"/>
              </a:rPr>
              <a:t>Thunderstorms are likely tonight, after sunset.</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800" u="sng" dirty="0">
                <a:solidFill>
                  <a:srgbClr val="C0504D"/>
                </a:solidFill>
                <a:latin typeface="Arial Narrow" panose="020B0606020202030204" pitchFamily="34" charset="0"/>
              </a:rPr>
              <a:t>Tornadoes</a:t>
            </a:r>
            <a:r>
              <a:rPr lang="en-US" sz="2400" dirty="0">
                <a:solidFill>
                  <a:prstClr val="white"/>
                </a:solidFill>
                <a:latin typeface="Arial Narrow" panose="020B0606020202030204" pitchFamily="34" charset="0"/>
              </a:rPr>
              <a:t> are possible, as well as strong, damaging winds.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Be prepared to move quickly to shelter if severe weather threatens.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Nighttime tornadoes are difficult to see and can occur with little or no warning. </a:t>
            </a:r>
            <a:r>
              <a:rPr lang="en-US" sz="2400" dirty="0">
                <a:solidFill>
                  <a:prstClr val="white"/>
                </a:solidFill>
                <a:latin typeface="Arial Narrow" panose="020B0606020202030204" pitchFamily="34" charset="0"/>
              </a:rPr>
              <a:t>Consider spending the night with a friend or relative in more substantial structure</a:t>
            </a:r>
            <a:endParaRPr lang="en-US" sz="2400" dirty="0">
              <a:solidFill>
                <a:prstClr val="white"/>
              </a:solidFill>
              <a:latin typeface="Arial Narrow" panose="020B0606020202030204" pitchFamily="34" charset="0"/>
            </a:endParaRPr>
          </a:p>
        </p:txBody>
      </p:sp>
      <p:sp>
        <p:nvSpPr>
          <p:cNvPr id="5" name="Rectangle 4"/>
          <p:cNvSpPr/>
          <p:nvPr/>
        </p:nvSpPr>
        <p:spPr>
          <a:xfrm>
            <a:off x="346229" y="3962400"/>
            <a:ext cx="3967209" cy="2554545"/>
          </a:xfrm>
          <a:prstGeom prst="rect">
            <a:avLst/>
          </a:prstGeom>
        </p:spPr>
        <p:txBody>
          <a:bodyPr wrap="square">
            <a:spAutoFit/>
          </a:bodyPr>
          <a:lstStyle/>
          <a:p>
            <a:r>
              <a:rPr lang="en-US" sz="2000" b="1" dirty="0">
                <a:solidFill>
                  <a:prstClr val="white"/>
                </a:solidFill>
                <a:latin typeface="Arial Narrow" panose="020B0606020202030204" pitchFamily="34" charset="0"/>
              </a:rPr>
              <a:t>Do you know where to take shelter in the event a tornado threatens your home?</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a plan and know where to shelter.</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multiple, reliable methods of receiving warnings (weather radio, cell phone apps, etc.)</a:t>
            </a:r>
            <a:endParaRPr lang="en-US" sz="2000" b="1" dirty="0">
              <a:solidFill>
                <a:prstClr val="black"/>
              </a:solidFill>
              <a:latin typeface="Arial Narrow" panose="020B0606020202030204" pitchFamily="34" charset="0"/>
            </a:endParaRPr>
          </a:p>
        </p:txBody>
      </p:sp>
      <p:sp>
        <p:nvSpPr>
          <p:cNvPr id="3" name="Rectangle 2"/>
          <p:cNvSpPr/>
          <p:nvPr/>
        </p:nvSpPr>
        <p:spPr>
          <a:xfrm>
            <a:off x="-228600" y="838200"/>
            <a:ext cx="9601200" cy="6248400"/>
          </a:xfrm>
          <a:prstGeom prst="rect">
            <a:avLst/>
          </a:prstGeom>
          <a:solidFill>
            <a:schemeClr val="tx1">
              <a:lumMod val="65000"/>
              <a:lumOff val="3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2171700" y="2828836"/>
            <a:ext cx="4800600" cy="1200329"/>
          </a:xfrm>
          <a:prstGeom prst="rect">
            <a:avLst/>
          </a:prstGeom>
          <a:noFill/>
        </p:spPr>
        <p:txBody>
          <a:bodyPr wrap="square" rtlCol="0">
            <a:spAutoFit/>
          </a:bodyPr>
          <a:lstStyle/>
          <a:p>
            <a:r>
              <a:rPr lang="en-US" sz="3200" b="1" dirty="0">
                <a:solidFill>
                  <a:prstClr val="white"/>
                </a:solidFill>
                <a:latin typeface="Arial Narrow" panose="020B0606020202030204" pitchFamily="34" charset="0"/>
              </a:rPr>
              <a:t>Attention Grabbing Headline</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Highlights a portion of the population that is particularly at risk</a:t>
            </a:r>
          </a:p>
        </p:txBody>
      </p:sp>
    </p:spTree>
    <p:extLst>
      <p:ext uri="{BB962C8B-B14F-4D97-AF65-F5344CB8AC3E}">
        <p14:creationId xmlns:p14="http://schemas.microsoft.com/office/powerpoint/2010/main" val="2000772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129391" y="130314"/>
            <a:ext cx="6885219" cy="707886"/>
          </a:xfrm>
          <a:prstGeom prst="rect">
            <a:avLst/>
          </a:prstGeom>
          <a:noFill/>
        </p:spPr>
        <p:txBody>
          <a:bodyPr wrap="none" rtlCol="0">
            <a:spAutoFit/>
          </a:bodyPr>
          <a:lstStyle/>
          <a:p>
            <a:pPr algn="ctr"/>
            <a:r>
              <a:rPr lang="en-US" sz="4000" b="1" dirty="0">
                <a:solidFill>
                  <a:prstClr val="white"/>
                </a:solidFill>
                <a:latin typeface="Arial Narrow" panose="020B0606020202030204" pitchFamily="34" charset="0"/>
              </a:rPr>
              <a:t>Attention Mobile Home Residents</a:t>
            </a:r>
          </a:p>
        </p:txBody>
      </p:sp>
      <p:pic>
        <p:nvPicPr>
          <p:cNvPr id="1026" name="Picture 2" descr="File:Storm cellar north of Sneed, Arkans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29" y="990600"/>
            <a:ext cx="3967209" cy="2971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6229" y="3593068"/>
            <a:ext cx="3967209" cy="369332"/>
          </a:xfrm>
          <a:prstGeom prst="rect">
            <a:avLst/>
          </a:prstGeom>
          <a:solidFill>
            <a:schemeClr val="tx1">
              <a:lumMod val="50000"/>
              <a:lumOff val="50000"/>
            </a:schemeClr>
          </a:solidFill>
          <a:ln>
            <a:solidFill>
              <a:schemeClr val="tx1"/>
            </a:solidFill>
          </a:ln>
        </p:spPr>
        <p:txBody>
          <a:bodyPr wrap="square">
            <a:spAutoFit/>
          </a:bodyPr>
          <a:lstStyle/>
          <a:p>
            <a:pPr algn="ctr"/>
            <a:r>
              <a:rPr lang="en-US" b="1" dirty="0">
                <a:solidFill>
                  <a:schemeClr val="bg1"/>
                </a:solidFill>
                <a:latin typeface="Arial Narrow" panose="020B0606020202030204" pitchFamily="34" charset="0"/>
              </a:rPr>
              <a:t>Is your shelter ready if you need it?</a:t>
            </a:r>
            <a:endParaRPr lang="en-US" b="1" dirty="0">
              <a:latin typeface="Arial Narrow" panose="020B0606020202030204" pitchFamily="34" charset="0"/>
            </a:endParaRPr>
          </a:p>
        </p:txBody>
      </p:sp>
      <p:sp>
        <p:nvSpPr>
          <p:cNvPr id="4" name="Rectangle 3"/>
          <p:cNvSpPr/>
          <p:nvPr/>
        </p:nvSpPr>
        <p:spPr>
          <a:xfrm>
            <a:off x="4343400" y="975067"/>
            <a:ext cx="4724400" cy="5324535"/>
          </a:xfrm>
          <a:prstGeom prst="rect">
            <a:avLst/>
          </a:prstGeom>
        </p:spPr>
        <p:txBody>
          <a:bodyPr wrap="square">
            <a:spAutoFit/>
          </a:bodyPr>
          <a:lstStyle/>
          <a:p>
            <a:pPr marL="457200" indent="-457200">
              <a:buFont typeface="Arial" panose="020B0604020202020204" pitchFamily="34" charset="0"/>
              <a:buChar char="•"/>
            </a:pPr>
            <a:r>
              <a:rPr lang="en-US" sz="2400" dirty="0">
                <a:solidFill>
                  <a:prstClr val="white"/>
                </a:solidFill>
                <a:latin typeface="Arial Narrow" panose="020B0606020202030204" pitchFamily="34" charset="0"/>
              </a:rPr>
              <a:t>Thunderstorms are likely tonight, after sunset.</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800" u="sng" dirty="0">
                <a:solidFill>
                  <a:srgbClr val="C0504D"/>
                </a:solidFill>
                <a:latin typeface="Arial Narrow" panose="020B0606020202030204" pitchFamily="34" charset="0"/>
              </a:rPr>
              <a:t>Tornadoes</a:t>
            </a:r>
            <a:r>
              <a:rPr lang="en-US" sz="2400" dirty="0">
                <a:solidFill>
                  <a:prstClr val="white"/>
                </a:solidFill>
                <a:latin typeface="Arial Narrow" panose="020B0606020202030204" pitchFamily="34" charset="0"/>
              </a:rPr>
              <a:t> are possible, as well as strong, damaging winds.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Be prepared to move quickly to shelter if severe weather threatens.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Nighttime tornadoes are difficult to see and can occur with little or no warning. </a:t>
            </a:r>
            <a:r>
              <a:rPr lang="en-US" sz="2400" dirty="0">
                <a:solidFill>
                  <a:prstClr val="white"/>
                </a:solidFill>
                <a:latin typeface="Arial Narrow" panose="020B0606020202030204" pitchFamily="34" charset="0"/>
              </a:rPr>
              <a:t>Consider spending the night with a friend or relative in more substantial structure</a:t>
            </a:r>
            <a:endParaRPr lang="en-US" sz="2400" dirty="0">
              <a:solidFill>
                <a:prstClr val="white"/>
              </a:solidFill>
              <a:latin typeface="Arial Narrow" panose="020B0606020202030204" pitchFamily="34" charset="0"/>
            </a:endParaRPr>
          </a:p>
        </p:txBody>
      </p:sp>
      <p:sp>
        <p:nvSpPr>
          <p:cNvPr id="5" name="Rectangle 4"/>
          <p:cNvSpPr/>
          <p:nvPr/>
        </p:nvSpPr>
        <p:spPr>
          <a:xfrm>
            <a:off x="346229" y="3962400"/>
            <a:ext cx="3967209" cy="2554545"/>
          </a:xfrm>
          <a:prstGeom prst="rect">
            <a:avLst/>
          </a:prstGeom>
        </p:spPr>
        <p:txBody>
          <a:bodyPr wrap="square">
            <a:spAutoFit/>
          </a:bodyPr>
          <a:lstStyle/>
          <a:p>
            <a:r>
              <a:rPr lang="en-US" sz="2000" b="1" dirty="0">
                <a:solidFill>
                  <a:prstClr val="white"/>
                </a:solidFill>
                <a:latin typeface="Arial Narrow" panose="020B0606020202030204" pitchFamily="34" charset="0"/>
              </a:rPr>
              <a:t>Do you know where to take shelter in the event a tornado threatens your home?</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a plan and know where to shelter.</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multiple, reliable methods of receiving warnings (weather radio, cell phone apps, etc.)</a:t>
            </a:r>
            <a:endParaRPr lang="en-US" sz="2000" b="1" dirty="0">
              <a:solidFill>
                <a:prstClr val="black"/>
              </a:solidFill>
              <a:latin typeface="Arial Narrow" panose="020B0606020202030204" pitchFamily="34" charset="0"/>
            </a:endParaRPr>
          </a:p>
        </p:txBody>
      </p:sp>
      <p:sp>
        <p:nvSpPr>
          <p:cNvPr id="3" name="Rectangle 2"/>
          <p:cNvSpPr/>
          <p:nvPr/>
        </p:nvSpPr>
        <p:spPr>
          <a:xfrm>
            <a:off x="-228600" y="838200"/>
            <a:ext cx="4572000" cy="6248400"/>
          </a:xfrm>
          <a:prstGeom prst="rect">
            <a:avLst/>
          </a:prstGeom>
          <a:solidFill>
            <a:schemeClr val="tx1">
              <a:lumMod val="65000"/>
              <a:lumOff val="3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4343400" y="3048000"/>
            <a:ext cx="5181600" cy="4038600"/>
          </a:xfrm>
          <a:prstGeom prst="rect">
            <a:avLst/>
          </a:prstGeom>
          <a:solidFill>
            <a:schemeClr val="tx1">
              <a:lumMod val="65000"/>
              <a:lumOff val="3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2171700" y="3210342"/>
            <a:ext cx="4800600" cy="2123658"/>
          </a:xfrm>
          <a:prstGeom prst="rect">
            <a:avLst/>
          </a:prstGeom>
          <a:noFill/>
        </p:spPr>
        <p:txBody>
          <a:bodyPr wrap="square" rtlCol="0">
            <a:spAutoFit/>
          </a:bodyPr>
          <a:lstStyle/>
          <a:p>
            <a:r>
              <a:rPr lang="en-US" sz="3200" b="1" dirty="0">
                <a:solidFill>
                  <a:prstClr val="white"/>
                </a:solidFill>
                <a:latin typeface="Arial Narrow" panose="020B0606020202030204" pitchFamily="34" charset="0"/>
              </a:rPr>
              <a:t>Describes What Is Expected</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Most dangerous is highlighted, not most likely</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General time frame of when to expect bad weather</a:t>
            </a:r>
          </a:p>
          <a:p>
            <a:pPr marL="342900" indent="-342900">
              <a:buFont typeface="Arial" panose="020B0604020202020204" pitchFamily="34" charset="0"/>
              <a:buChar char="•"/>
            </a:pPr>
            <a:endParaRPr lang="en-US" sz="2000" b="1" dirty="0">
              <a:solidFill>
                <a:prstClr val="white"/>
              </a:solidFill>
              <a:latin typeface="Arial Narrow" panose="020B0606020202030204" pitchFamily="34" charset="0"/>
            </a:endParaRPr>
          </a:p>
        </p:txBody>
      </p:sp>
    </p:spTree>
    <p:extLst>
      <p:ext uri="{BB962C8B-B14F-4D97-AF65-F5344CB8AC3E}">
        <p14:creationId xmlns:p14="http://schemas.microsoft.com/office/powerpoint/2010/main" val="3371535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129391" y="130314"/>
            <a:ext cx="6885219" cy="707886"/>
          </a:xfrm>
          <a:prstGeom prst="rect">
            <a:avLst/>
          </a:prstGeom>
          <a:noFill/>
        </p:spPr>
        <p:txBody>
          <a:bodyPr wrap="none" rtlCol="0">
            <a:spAutoFit/>
          </a:bodyPr>
          <a:lstStyle/>
          <a:p>
            <a:pPr algn="ctr"/>
            <a:r>
              <a:rPr lang="en-US" sz="4000" b="1" dirty="0">
                <a:solidFill>
                  <a:prstClr val="white"/>
                </a:solidFill>
                <a:latin typeface="Arial Narrow" panose="020B0606020202030204" pitchFamily="34" charset="0"/>
              </a:rPr>
              <a:t>Attention Mobile Home Residents</a:t>
            </a:r>
          </a:p>
        </p:txBody>
      </p:sp>
      <p:pic>
        <p:nvPicPr>
          <p:cNvPr id="1026" name="Picture 2" descr="File:Storm cellar north of Sneed, Arkans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29" y="990600"/>
            <a:ext cx="3967209" cy="2971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6229" y="3593068"/>
            <a:ext cx="3967209" cy="369332"/>
          </a:xfrm>
          <a:prstGeom prst="rect">
            <a:avLst/>
          </a:prstGeom>
          <a:solidFill>
            <a:schemeClr val="tx1">
              <a:lumMod val="50000"/>
              <a:lumOff val="50000"/>
            </a:schemeClr>
          </a:solidFill>
          <a:ln>
            <a:solidFill>
              <a:schemeClr val="tx1"/>
            </a:solidFill>
          </a:ln>
        </p:spPr>
        <p:txBody>
          <a:bodyPr wrap="square">
            <a:spAutoFit/>
          </a:bodyPr>
          <a:lstStyle/>
          <a:p>
            <a:pPr algn="ctr"/>
            <a:r>
              <a:rPr lang="en-US" b="1" dirty="0">
                <a:solidFill>
                  <a:schemeClr val="bg1"/>
                </a:solidFill>
                <a:latin typeface="Arial Narrow" panose="020B0606020202030204" pitchFamily="34" charset="0"/>
              </a:rPr>
              <a:t>Is your shelter ready if you need it?</a:t>
            </a:r>
            <a:endParaRPr lang="en-US" b="1" dirty="0">
              <a:latin typeface="Arial Narrow" panose="020B0606020202030204" pitchFamily="34" charset="0"/>
            </a:endParaRPr>
          </a:p>
        </p:txBody>
      </p:sp>
      <p:sp>
        <p:nvSpPr>
          <p:cNvPr id="4" name="Rectangle 3"/>
          <p:cNvSpPr/>
          <p:nvPr/>
        </p:nvSpPr>
        <p:spPr>
          <a:xfrm>
            <a:off x="4343400" y="975067"/>
            <a:ext cx="4724400" cy="5324535"/>
          </a:xfrm>
          <a:prstGeom prst="rect">
            <a:avLst/>
          </a:prstGeom>
        </p:spPr>
        <p:txBody>
          <a:bodyPr wrap="square">
            <a:spAutoFit/>
          </a:bodyPr>
          <a:lstStyle/>
          <a:p>
            <a:pPr marL="457200" indent="-457200">
              <a:buFont typeface="Arial" panose="020B0604020202020204" pitchFamily="34" charset="0"/>
              <a:buChar char="•"/>
            </a:pPr>
            <a:r>
              <a:rPr lang="en-US" sz="2400" dirty="0">
                <a:solidFill>
                  <a:prstClr val="white"/>
                </a:solidFill>
                <a:latin typeface="Arial Narrow" panose="020B0606020202030204" pitchFamily="34" charset="0"/>
              </a:rPr>
              <a:t>Thunderstorms are likely tonight, after sunset.</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800" u="sng" dirty="0">
                <a:solidFill>
                  <a:srgbClr val="C0504D"/>
                </a:solidFill>
                <a:latin typeface="Arial Narrow" panose="020B0606020202030204" pitchFamily="34" charset="0"/>
              </a:rPr>
              <a:t>Tornadoes</a:t>
            </a:r>
            <a:r>
              <a:rPr lang="en-US" sz="2400" dirty="0">
                <a:solidFill>
                  <a:prstClr val="white"/>
                </a:solidFill>
                <a:latin typeface="Arial Narrow" panose="020B0606020202030204" pitchFamily="34" charset="0"/>
              </a:rPr>
              <a:t> are possible, as well as strong, damaging winds.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Be prepared to move quickly to shelter if severe weather threatens.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Nighttime tornadoes are difficult to see and can occur with little or no warning. </a:t>
            </a:r>
            <a:r>
              <a:rPr lang="en-US" sz="2400" dirty="0">
                <a:solidFill>
                  <a:prstClr val="white"/>
                </a:solidFill>
                <a:latin typeface="Arial Narrow" panose="020B0606020202030204" pitchFamily="34" charset="0"/>
              </a:rPr>
              <a:t>Consider spending the night with a friend or relative in more substantial structure</a:t>
            </a:r>
            <a:endParaRPr lang="en-US" sz="2400" dirty="0">
              <a:solidFill>
                <a:prstClr val="white"/>
              </a:solidFill>
              <a:latin typeface="Arial Narrow" panose="020B0606020202030204" pitchFamily="34" charset="0"/>
            </a:endParaRPr>
          </a:p>
        </p:txBody>
      </p:sp>
      <p:sp>
        <p:nvSpPr>
          <p:cNvPr id="5" name="Rectangle 4"/>
          <p:cNvSpPr/>
          <p:nvPr/>
        </p:nvSpPr>
        <p:spPr>
          <a:xfrm>
            <a:off x="346229" y="3962400"/>
            <a:ext cx="3967209" cy="2554545"/>
          </a:xfrm>
          <a:prstGeom prst="rect">
            <a:avLst/>
          </a:prstGeom>
        </p:spPr>
        <p:txBody>
          <a:bodyPr wrap="square">
            <a:spAutoFit/>
          </a:bodyPr>
          <a:lstStyle/>
          <a:p>
            <a:r>
              <a:rPr lang="en-US" sz="2000" b="1" dirty="0">
                <a:solidFill>
                  <a:prstClr val="white"/>
                </a:solidFill>
                <a:latin typeface="Arial Narrow" panose="020B0606020202030204" pitchFamily="34" charset="0"/>
              </a:rPr>
              <a:t>Do you know where to take shelter in the event a tornado threatens your home?</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a plan and know where to shelter.</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multiple, reliable methods of receiving warnings (weather radio, cell phone apps, etc.)</a:t>
            </a:r>
            <a:endParaRPr lang="en-US" sz="2000" b="1" dirty="0">
              <a:solidFill>
                <a:prstClr val="black"/>
              </a:solidFill>
              <a:latin typeface="Arial Narrow" panose="020B0606020202030204" pitchFamily="34" charset="0"/>
            </a:endParaRPr>
          </a:p>
        </p:txBody>
      </p:sp>
      <p:sp>
        <p:nvSpPr>
          <p:cNvPr id="3" name="Rectangle 2"/>
          <p:cNvSpPr/>
          <p:nvPr/>
        </p:nvSpPr>
        <p:spPr>
          <a:xfrm>
            <a:off x="-228600" y="838200"/>
            <a:ext cx="4572000" cy="6248400"/>
          </a:xfrm>
          <a:prstGeom prst="rect">
            <a:avLst/>
          </a:prstGeom>
          <a:solidFill>
            <a:schemeClr val="tx1">
              <a:lumMod val="65000"/>
              <a:lumOff val="3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152400" y="1143000"/>
            <a:ext cx="4343400" cy="1508105"/>
          </a:xfrm>
          <a:prstGeom prst="rect">
            <a:avLst/>
          </a:prstGeom>
          <a:noFill/>
        </p:spPr>
        <p:txBody>
          <a:bodyPr wrap="square" rtlCol="0">
            <a:spAutoFit/>
          </a:bodyPr>
          <a:lstStyle/>
          <a:p>
            <a:r>
              <a:rPr lang="en-US" sz="3200" b="1" dirty="0">
                <a:solidFill>
                  <a:prstClr val="white"/>
                </a:solidFill>
                <a:latin typeface="Arial Narrow" panose="020B0606020202030204" pitchFamily="34" charset="0"/>
              </a:rPr>
              <a:t>Gives Action Items</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What can people do to be more weather aware?</a:t>
            </a:r>
          </a:p>
          <a:p>
            <a:pPr marL="342900" indent="-342900">
              <a:buFont typeface="Arial" panose="020B0604020202020204" pitchFamily="34" charset="0"/>
              <a:buChar char="•"/>
            </a:pPr>
            <a:endParaRPr lang="en-US" sz="2000" b="1" dirty="0">
              <a:solidFill>
                <a:prstClr val="white"/>
              </a:solidFill>
              <a:latin typeface="Arial Narrow" panose="020B0606020202030204" pitchFamily="34" charset="0"/>
            </a:endParaRPr>
          </a:p>
        </p:txBody>
      </p:sp>
    </p:spTree>
    <p:extLst>
      <p:ext uri="{BB962C8B-B14F-4D97-AF65-F5344CB8AC3E}">
        <p14:creationId xmlns:p14="http://schemas.microsoft.com/office/powerpoint/2010/main" val="378837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129391" y="130314"/>
            <a:ext cx="6885219" cy="707886"/>
          </a:xfrm>
          <a:prstGeom prst="rect">
            <a:avLst/>
          </a:prstGeom>
          <a:noFill/>
        </p:spPr>
        <p:txBody>
          <a:bodyPr wrap="none" rtlCol="0">
            <a:spAutoFit/>
          </a:bodyPr>
          <a:lstStyle/>
          <a:p>
            <a:pPr algn="ctr"/>
            <a:r>
              <a:rPr lang="en-US" sz="4000" b="1" dirty="0">
                <a:solidFill>
                  <a:prstClr val="white"/>
                </a:solidFill>
                <a:latin typeface="Arial Narrow" panose="020B0606020202030204" pitchFamily="34" charset="0"/>
              </a:rPr>
              <a:t>Attention Mobile Home Residents</a:t>
            </a:r>
          </a:p>
        </p:txBody>
      </p:sp>
      <p:pic>
        <p:nvPicPr>
          <p:cNvPr id="1026" name="Picture 2" descr="File:Storm cellar north of Sneed, Arkans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29" y="990600"/>
            <a:ext cx="3967209" cy="2971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6229" y="3593068"/>
            <a:ext cx="3967209" cy="369332"/>
          </a:xfrm>
          <a:prstGeom prst="rect">
            <a:avLst/>
          </a:prstGeom>
          <a:solidFill>
            <a:schemeClr val="tx1">
              <a:lumMod val="50000"/>
              <a:lumOff val="50000"/>
            </a:schemeClr>
          </a:solidFill>
          <a:ln>
            <a:solidFill>
              <a:schemeClr val="tx1"/>
            </a:solidFill>
          </a:ln>
        </p:spPr>
        <p:txBody>
          <a:bodyPr wrap="square">
            <a:spAutoFit/>
          </a:bodyPr>
          <a:lstStyle/>
          <a:p>
            <a:pPr algn="ctr"/>
            <a:r>
              <a:rPr lang="en-US" b="1" dirty="0">
                <a:solidFill>
                  <a:schemeClr val="bg1"/>
                </a:solidFill>
                <a:latin typeface="Arial Narrow" panose="020B0606020202030204" pitchFamily="34" charset="0"/>
              </a:rPr>
              <a:t>Is your shelter ready if you need it?</a:t>
            </a:r>
            <a:endParaRPr lang="en-US" b="1" dirty="0">
              <a:latin typeface="Arial Narrow" panose="020B0606020202030204" pitchFamily="34" charset="0"/>
            </a:endParaRPr>
          </a:p>
        </p:txBody>
      </p:sp>
      <p:sp>
        <p:nvSpPr>
          <p:cNvPr id="4" name="Rectangle 3"/>
          <p:cNvSpPr/>
          <p:nvPr/>
        </p:nvSpPr>
        <p:spPr>
          <a:xfrm>
            <a:off x="4343400" y="975067"/>
            <a:ext cx="4724400" cy="5324535"/>
          </a:xfrm>
          <a:prstGeom prst="rect">
            <a:avLst/>
          </a:prstGeom>
        </p:spPr>
        <p:txBody>
          <a:bodyPr wrap="square">
            <a:spAutoFit/>
          </a:bodyPr>
          <a:lstStyle/>
          <a:p>
            <a:pPr marL="457200" indent="-457200">
              <a:buFont typeface="Arial" panose="020B0604020202020204" pitchFamily="34" charset="0"/>
              <a:buChar char="•"/>
            </a:pPr>
            <a:r>
              <a:rPr lang="en-US" sz="2400" dirty="0">
                <a:solidFill>
                  <a:prstClr val="white"/>
                </a:solidFill>
                <a:latin typeface="Arial Narrow" panose="020B0606020202030204" pitchFamily="34" charset="0"/>
              </a:rPr>
              <a:t>Thunderstorms are likely tonight, after sunset.</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800" u="sng" dirty="0">
                <a:solidFill>
                  <a:srgbClr val="C0504D"/>
                </a:solidFill>
                <a:latin typeface="Arial Narrow" panose="020B0606020202030204" pitchFamily="34" charset="0"/>
              </a:rPr>
              <a:t>Tornadoes</a:t>
            </a:r>
            <a:r>
              <a:rPr lang="en-US" sz="2400" dirty="0">
                <a:solidFill>
                  <a:prstClr val="white"/>
                </a:solidFill>
                <a:latin typeface="Arial Narrow" panose="020B0606020202030204" pitchFamily="34" charset="0"/>
              </a:rPr>
              <a:t> are possible, as well as strong, damaging winds.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Be prepared to move quickly to shelter if severe weather threatens.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Nighttime tornadoes are difficult to see and can occur with little or no warning. </a:t>
            </a:r>
            <a:r>
              <a:rPr lang="en-US" sz="2400" dirty="0">
                <a:solidFill>
                  <a:prstClr val="white"/>
                </a:solidFill>
                <a:latin typeface="Arial Narrow" panose="020B0606020202030204" pitchFamily="34" charset="0"/>
              </a:rPr>
              <a:t>Consider spending the night with a friend or relative in more substantial structure</a:t>
            </a:r>
            <a:endParaRPr lang="en-US" sz="2400" dirty="0">
              <a:solidFill>
                <a:prstClr val="white"/>
              </a:solidFill>
              <a:latin typeface="Arial Narrow" panose="020B0606020202030204" pitchFamily="34" charset="0"/>
            </a:endParaRPr>
          </a:p>
        </p:txBody>
      </p:sp>
      <p:sp>
        <p:nvSpPr>
          <p:cNvPr id="5" name="Rectangle 4"/>
          <p:cNvSpPr/>
          <p:nvPr/>
        </p:nvSpPr>
        <p:spPr>
          <a:xfrm>
            <a:off x="346229" y="3962400"/>
            <a:ext cx="3967209" cy="2554545"/>
          </a:xfrm>
          <a:prstGeom prst="rect">
            <a:avLst/>
          </a:prstGeom>
        </p:spPr>
        <p:txBody>
          <a:bodyPr wrap="square">
            <a:spAutoFit/>
          </a:bodyPr>
          <a:lstStyle/>
          <a:p>
            <a:r>
              <a:rPr lang="en-US" sz="2000" b="1" dirty="0">
                <a:solidFill>
                  <a:prstClr val="white"/>
                </a:solidFill>
                <a:latin typeface="Arial Narrow" panose="020B0606020202030204" pitchFamily="34" charset="0"/>
              </a:rPr>
              <a:t>Do you know where to take shelter in the event a tornado threatens your home?</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a plan and know where to shelter.</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multiple, reliable methods of receiving warnings (weather radio, cell phone apps, etc.)</a:t>
            </a:r>
            <a:endParaRPr lang="en-US" sz="2000" b="1" dirty="0">
              <a:solidFill>
                <a:prstClr val="black"/>
              </a:solidFill>
              <a:latin typeface="Arial Narrow" panose="020B0606020202030204" pitchFamily="34" charset="0"/>
            </a:endParaRPr>
          </a:p>
        </p:txBody>
      </p:sp>
      <p:sp>
        <p:nvSpPr>
          <p:cNvPr id="3" name="Rectangle 2"/>
          <p:cNvSpPr/>
          <p:nvPr/>
        </p:nvSpPr>
        <p:spPr>
          <a:xfrm>
            <a:off x="-228600" y="838200"/>
            <a:ext cx="4572000" cy="3124200"/>
          </a:xfrm>
          <a:prstGeom prst="rect">
            <a:avLst/>
          </a:prstGeom>
          <a:solidFill>
            <a:schemeClr val="tx1">
              <a:lumMod val="65000"/>
              <a:lumOff val="3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152400" y="1143000"/>
            <a:ext cx="4343400" cy="2431435"/>
          </a:xfrm>
          <a:prstGeom prst="rect">
            <a:avLst/>
          </a:prstGeom>
          <a:noFill/>
        </p:spPr>
        <p:txBody>
          <a:bodyPr wrap="square" rtlCol="0">
            <a:spAutoFit/>
          </a:bodyPr>
          <a:lstStyle/>
          <a:p>
            <a:r>
              <a:rPr lang="en-US" sz="3200" b="1" dirty="0">
                <a:solidFill>
                  <a:prstClr val="white"/>
                </a:solidFill>
                <a:latin typeface="Arial Narrow" panose="020B0606020202030204" pitchFamily="34" charset="0"/>
              </a:rPr>
              <a:t>Gives Action Items</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What can people do to be more weather aware as a storm approaches?</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What can they do now to prepare?</a:t>
            </a:r>
          </a:p>
          <a:p>
            <a:pPr marL="342900" indent="-342900">
              <a:buFont typeface="Arial" panose="020B0604020202020204" pitchFamily="34" charset="0"/>
              <a:buChar char="•"/>
            </a:pPr>
            <a:endParaRPr lang="en-US" sz="2000" b="1" dirty="0">
              <a:solidFill>
                <a:prstClr val="white"/>
              </a:solidFill>
              <a:latin typeface="Arial Narrow" panose="020B0606020202030204" pitchFamily="34" charset="0"/>
            </a:endParaRPr>
          </a:p>
          <a:p>
            <a:pPr marL="342900" indent="-342900">
              <a:buFont typeface="Arial" panose="020B0604020202020204" pitchFamily="34" charset="0"/>
              <a:buChar char="•"/>
            </a:pPr>
            <a:endParaRPr lang="en-US" sz="2000" b="1" dirty="0">
              <a:solidFill>
                <a:prstClr val="white"/>
              </a:solidFill>
              <a:latin typeface="Arial Narrow" panose="020B0606020202030204" pitchFamily="34" charset="0"/>
            </a:endParaRPr>
          </a:p>
        </p:txBody>
      </p:sp>
    </p:spTree>
    <p:extLst>
      <p:ext uri="{BB962C8B-B14F-4D97-AF65-F5344CB8AC3E}">
        <p14:creationId xmlns:p14="http://schemas.microsoft.com/office/powerpoint/2010/main" val="2844469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129391" y="130314"/>
            <a:ext cx="6885219" cy="707886"/>
          </a:xfrm>
          <a:prstGeom prst="rect">
            <a:avLst/>
          </a:prstGeom>
          <a:noFill/>
        </p:spPr>
        <p:txBody>
          <a:bodyPr wrap="none" rtlCol="0">
            <a:spAutoFit/>
          </a:bodyPr>
          <a:lstStyle/>
          <a:p>
            <a:pPr algn="ctr"/>
            <a:r>
              <a:rPr lang="en-US" sz="4000" b="1" dirty="0">
                <a:solidFill>
                  <a:prstClr val="white"/>
                </a:solidFill>
                <a:latin typeface="Arial Narrow" panose="020B0606020202030204" pitchFamily="34" charset="0"/>
              </a:rPr>
              <a:t>Attention Mobile Home Residents</a:t>
            </a:r>
          </a:p>
        </p:txBody>
      </p:sp>
      <p:pic>
        <p:nvPicPr>
          <p:cNvPr id="1026" name="Picture 2" descr="File:Storm cellar north of Sneed, Arkans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29" y="990600"/>
            <a:ext cx="3967209"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43400" y="975067"/>
            <a:ext cx="4724400" cy="5324535"/>
          </a:xfrm>
          <a:prstGeom prst="rect">
            <a:avLst/>
          </a:prstGeom>
        </p:spPr>
        <p:txBody>
          <a:bodyPr wrap="square">
            <a:spAutoFit/>
          </a:bodyPr>
          <a:lstStyle/>
          <a:p>
            <a:pPr marL="457200" indent="-457200">
              <a:buFont typeface="Arial" panose="020B0604020202020204" pitchFamily="34" charset="0"/>
              <a:buChar char="•"/>
            </a:pPr>
            <a:r>
              <a:rPr lang="en-US" sz="2400" dirty="0">
                <a:solidFill>
                  <a:prstClr val="white"/>
                </a:solidFill>
                <a:latin typeface="Arial Narrow" panose="020B0606020202030204" pitchFamily="34" charset="0"/>
              </a:rPr>
              <a:t>Thunderstorms are likely tonight, after sunset.</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800" u="sng" dirty="0">
                <a:solidFill>
                  <a:srgbClr val="C0504D"/>
                </a:solidFill>
                <a:latin typeface="Arial Narrow" panose="020B0606020202030204" pitchFamily="34" charset="0"/>
              </a:rPr>
              <a:t>Tornadoes</a:t>
            </a:r>
            <a:r>
              <a:rPr lang="en-US" sz="2400" dirty="0">
                <a:solidFill>
                  <a:prstClr val="white"/>
                </a:solidFill>
                <a:latin typeface="Arial Narrow" panose="020B0606020202030204" pitchFamily="34" charset="0"/>
              </a:rPr>
              <a:t> are possible, as well as strong, damaging winds.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Be prepared to move quickly to shelter if severe weather threatens.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Nighttime tornadoes are difficult to see and can occur with little or no warning. </a:t>
            </a:r>
            <a:r>
              <a:rPr lang="en-US" sz="2400" dirty="0">
                <a:solidFill>
                  <a:prstClr val="white"/>
                </a:solidFill>
                <a:latin typeface="Arial Narrow" panose="020B0606020202030204" pitchFamily="34" charset="0"/>
              </a:rPr>
              <a:t>Consider spending the night with a friend or relative in more substantial structure</a:t>
            </a:r>
            <a:endParaRPr lang="en-US" sz="2400" dirty="0">
              <a:solidFill>
                <a:prstClr val="white"/>
              </a:solidFill>
              <a:latin typeface="Arial Narrow" panose="020B0606020202030204" pitchFamily="34" charset="0"/>
            </a:endParaRPr>
          </a:p>
        </p:txBody>
      </p:sp>
      <p:sp>
        <p:nvSpPr>
          <p:cNvPr id="5" name="Rectangle 4"/>
          <p:cNvSpPr/>
          <p:nvPr/>
        </p:nvSpPr>
        <p:spPr>
          <a:xfrm>
            <a:off x="346229" y="3962400"/>
            <a:ext cx="3967209" cy="2554545"/>
          </a:xfrm>
          <a:prstGeom prst="rect">
            <a:avLst/>
          </a:prstGeom>
        </p:spPr>
        <p:txBody>
          <a:bodyPr wrap="square">
            <a:spAutoFit/>
          </a:bodyPr>
          <a:lstStyle/>
          <a:p>
            <a:r>
              <a:rPr lang="en-US" sz="2000" b="1" dirty="0">
                <a:solidFill>
                  <a:prstClr val="white"/>
                </a:solidFill>
                <a:latin typeface="Arial Narrow" panose="020B0606020202030204" pitchFamily="34" charset="0"/>
              </a:rPr>
              <a:t>Do you know where to take shelter in the event a tornado threatens your home?</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a plan and know where to shelter.</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Have multiple, reliable methods of receiving warnings (weather radio, cell phone apps, etc.)</a:t>
            </a:r>
            <a:endParaRPr lang="en-US" sz="2000" b="1" dirty="0">
              <a:solidFill>
                <a:prstClr val="black"/>
              </a:solidFill>
              <a:latin typeface="Arial Narrow" panose="020B0606020202030204" pitchFamily="34" charset="0"/>
            </a:endParaRPr>
          </a:p>
        </p:txBody>
      </p:sp>
      <p:sp>
        <p:nvSpPr>
          <p:cNvPr id="6" name="Rectangle 5"/>
          <p:cNvSpPr/>
          <p:nvPr/>
        </p:nvSpPr>
        <p:spPr>
          <a:xfrm>
            <a:off x="4419600" y="838200"/>
            <a:ext cx="4800600" cy="6248400"/>
          </a:xfrm>
          <a:prstGeom prst="rect">
            <a:avLst/>
          </a:prstGeom>
          <a:solidFill>
            <a:schemeClr val="tx1">
              <a:lumMod val="65000"/>
              <a:lumOff val="3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381000" y="4038600"/>
            <a:ext cx="4800600" cy="6248400"/>
          </a:xfrm>
          <a:prstGeom prst="rect">
            <a:avLst/>
          </a:prstGeom>
          <a:solidFill>
            <a:schemeClr val="tx1">
              <a:lumMod val="65000"/>
              <a:lumOff val="3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971800" y="4267200"/>
            <a:ext cx="4343400" cy="1508105"/>
          </a:xfrm>
          <a:prstGeom prst="rect">
            <a:avLst/>
          </a:prstGeom>
          <a:noFill/>
        </p:spPr>
        <p:txBody>
          <a:bodyPr wrap="square" rtlCol="0">
            <a:spAutoFit/>
          </a:bodyPr>
          <a:lstStyle/>
          <a:p>
            <a:r>
              <a:rPr lang="en-US" sz="3200" b="1" dirty="0">
                <a:solidFill>
                  <a:prstClr val="white"/>
                </a:solidFill>
                <a:latin typeface="Arial Narrow" panose="020B0606020202030204" pitchFamily="34" charset="0"/>
              </a:rPr>
              <a:t>Simple Visual Reminder</a:t>
            </a:r>
          </a:p>
          <a:p>
            <a:pPr marL="342900" indent="-342900">
              <a:buFont typeface="Arial" panose="020B0604020202020204" pitchFamily="34" charset="0"/>
              <a:buChar char="•"/>
            </a:pPr>
            <a:r>
              <a:rPr lang="en-US" sz="2000" b="1" dirty="0">
                <a:solidFill>
                  <a:prstClr val="white"/>
                </a:solidFill>
                <a:latin typeface="Arial Narrow" panose="020B0606020202030204" pitchFamily="34" charset="0"/>
              </a:rPr>
              <a:t>Is your shelter ready for when you need to use it?</a:t>
            </a:r>
          </a:p>
          <a:p>
            <a:pPr marL="342900" indent="-342900">
              <a:buFont typeface="Arial" panose="020B0604020202020204" pitchFamily="34" charset="0"/>
              <a:buChar char="•"/>
            </a:pPr>
            <a:endParaRPr lang="en-US" sz="2000" b="1" dirty="0">
              <a:solidFill>
                <a:prstClr val="white"/>
              </a:solidFill>
              <a:latin typeface="Arial Narrow" panose="020B0606020202030204" pitchFamily="34" charset="0"/>
            </a:endParaRPr>
          </a:p>
        </p:txBody>
      </p:sp>
      <p:sp>
        <p:nvSpPr>
          <p:cNvPr id="9" name="Rectangle 8"/>
          <p:cNvSpPr/>
          <p:nvPr/>
        </p:nvSpPr>
        <p:spPr>
          <a:xfrm>
            <a:off x="346229" y="3593068"/>
            <a:ext cx="3967209" cy="369332"/>
          </a:xfrm>
          <a:prstGeom prst="rect">
            <a:avLst/>
          </a:prstGeom>
          <a:solidFill>
            <a:schemeClr val="tx1">
              <a:lumMod val="50000"/>
              <a:lumOff val="50000"/>
            </a:schemeClr>
          </a:solidFill>
          <a:ln>
            <a:solidFill>
              <a:schemeClr val="tx1"/>
            </a:solidFill>
          </a:ln>
        </p:spPr>
        <p:txBody>
          <a:bodyPr wrap="square">
            <a:spAutoFit/>
          </a:bodyPr>
          <a:lstStyle/>
          <a:p>
            <a:pPr algn="ctr"/>
            <a:r>
              <a:rPr lang="en-US" b="1" dirty="0">
                <a:solidFill>
                  <a:schemeClr val="bg1"/>
                </a:solidFill>
                <a:latin typeface="Arial Narrow" panose="020B0606020202030204" pitchFamily="34" charset="0"/>
              </a:rPr>
              <a:t>Is your shelter ready if you need it?</a:t>
            </a:r>
            <a:endParaRPr lang="en-US" b="1" dirty="0">
              <a:latin typeface="Arial Narrow" panose="020B0606020202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964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702151" y="0"/>
            <a:ext cx="5739713" cy="707886"/>
          </a:xfrm>
          <a:prstGeom prst="rect">
            <a:avLst/>
          </a:prstGeom>
          <a:noFill/>
        </p:spPr>
        <p:txBody>
          <a:bodyPr wrap="none" rtlCol="0">
            <a:spAutoFit/>
          </a:bodyPr>
          <a:lstStyle/>
          <a:p>
            <a:pPr algn="ctr"/>
            <a:r>
              <a:rPr lang="en-US" sz="4000" dirty="0">
                <a:solidFill>
                  <a:prstClr val="white"/>
                </a:solidFill>
                <a:latin typeface="Arial Narrow" panose="020B0606020202030204" pitchFamily="34" charset="0"/>
              </a:rPr>
              <a:t>Nighttime Tornadoes Possible</a:t>
            </a:r>
          </a:p>
        </p:txBody>
      </p:sp>
      <p:sp>
        <p:nvSpPr>
          <p:cNvPr id="4" name="Rectangle 3"/>
          <p:cNvSpPr/>
          <p:nvPr/>
        </p:nvSpPr>
        <p:spPr>
          <a:xfrm>
            <a:off x="4419600" y="975067"/>
            <a:ext cx="4724400" cy="5386090"/>
          </a:xfrm>
          <a:prstGeom prst="rect">
            <a:avLst/>
          </a:prstGeom>
        </p:spPr>
        <p:txBody>
          <a:bodyPr wrap="square">
            <a:spAutoFit/>
          </a:bodyPr>
          <a:lstStyle/>
          <a:p>
            <a:pPr marL="457200" indent="-457200">
              <a:buFont typeface="Arial" panose="020B0604020202020204" pitchFamily="34" charset="0"/>
              <a:buChar char="•"/>
            </a:pPr>
            <a:r>
              <a:rPr lang="en-US" sz="2800" u="sng" dirty="0">
                <a:solidFill>
                  <a:schemeClr val="accent2"/>
                </a:solidFill>
                <a:latin typeface="Arial Narrow" panose="020B0606020202030204" pitchFamily="34" charset="0"/>
              </a:rPr>
              <a:t>Tornadoes</a:t>
            </a:r>
            <a:r>
              <a:rPr lang="en-US" sz="2400" dirty="0">
                <a:solidFill>
                  <a:prstClr val="white"/>
                </a:solidFill>
                <a:latin typeface="Arial Narrow" panose="020B0606020202030204" pitchFamily="34" charset="0"/>
              </a:rPr>
              <a:t> are possible tonight as well as strong, damaging winds.</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If you live in or near the </a:t>
            </a:r>
            <a:r>
              <a:rPr lang="en-US" sz="2400" b="1" dirty="0">
                <a:solidFill>
                  <a:schemeClr val="accent2"/>
                </a:solidFill>
                <a:latin typeface="Arial Narrow" panose="020B0606020202030204" pitchFamily="34" charset="0"/>
              </a:rPr>
              <a:t>SHADED </a:t>
            </a:r>
            <a:r>
              <a:rPr lang="en-US" sz="2400" dirty="0">
                <a:solidFill>
                  <a:schemeClr val="bg1"/>
                </a:solidFill>
                <a:latin typeface="Arial Narrow" panose="020B0606020202030204" pitchFamily="34" charset="0"/>
              </a:rPr>
              <a:t>area, be prepared to move quickly to shelter if severe weather threatens. </a:t>
            </a: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800" dirty="0">
                <a:solidFill>
                  <a:schemeClr val="accent2"/>
                </a:solidFill>
                <a:latin typeface="Arial Narrow" panose="020B0606020202030204" pitchFamily="34" charset="0"/>
              </a:rPr>
              <a:t>Nighttime tornadoes </a:t>
            </a:r>
            <a:r>
              <a:rPr lang="en-US" sz="2400" dirty="0">
                <a:solidFill>
                  <a:prstClr val="white"/>
                </a:solidFill>
                <a:latin typeface="Arial Narrow" panose="020B0606020202030204" pitchFamily="34" charset="0"/>
              </a:rPr>
              <a:t>are difficult to see and can occur with little or no warning. </a:t>
            </a:r>
          </a:p>
          <a:p>
            <a:pPr marL="457200" indent="-457200">
              <a:buFont typeface="Arial" panose="020B0604020202020204" pitchFamily="34" charset="0"/>
              <a:buChar char="•"/>
            </a:pPr>
            <a:endParaRPr lang="en-US" sz="2400" dirty="0">
              <a:solidFill>
                <a:prstClr val="white"/>
              </a:solidFill>
              <a:latin typeface="Arial Narrow" panose="020B0606020202030204" pitchFamily="34" charset="0"/>
            </a:endParaRPr>
          </a:p>
          <a:p>
            <a:pPr marL="457200" indent="-457200">
              <a:buFont typeface="Arial" panose="020B0604020202020204" pitchFamily="34" charset="0"/>
              <a:buChar char="•"/>
            </a:pPr>
            <a:r>
              <a:rPr lang="en-US" sz="2400" dirty="0">
                <a:solidFill>
                  <a:prstClr val="white"/>
                </a:solidFill>
                <a:latin typeface="Arial Narrow" panose="020B0606020202030204" pitchFamily="34" charset="0"/>
              </a:rPr>
              <a:t>Have multiple, reliable methods of receiving warnings (weather radio, cell phone apps, etc.)</a:t>
            </a:r>
            <a:endParaRPr lang="en-US" sz="2400" dirty="0">
              <a:solidFill>
                <a:prstClr val="black"/>
              </a:solidFill>
              <a:latin typeface="Arial Narrow" panose="020B0606020202030204" pitchFamily="34" charset="0"/>
            </a:endParaRPr>
          </a:p>
        </p:txBody>
      </p:sp>
      <p:sp>
        <p:nvSpPr>
          <p:cNvPr id="5" name="Rectangle 4"/>
          <p:cNvSpPr/>
          <p:nvPr/>
        </p:nvSpPr>
        <p:spPr>
          <a:xfrm>
            <a:off x="346229" y="4953000"/>
            <a:ext cx="3967209" cy="1323439"/>
          </a:xfrm>
          <a:prstGeom prst="rect">
            <a:avLst/>
          </a:prstGeom>
        </p:spPr>
        <p:txBody>
          <a:bodyPr wrap="square">
            <a:spAutoFit/>
          </a:bodyPr>
          <a:lstStyle/>
          <a:p>
            <a:r>
              <a:rPr lang="en-US" sz="2000" dirty="0">
                <a:solidFill>
                  <a:prstClr val="white"/>
                </a:solidFill>
                <a:latin typeface="Arial Narrow" panose="020B0606020202030204" pitchFamily="34" charset="0"/>
              </a:rPr>
              <a:t>Do you know where to take shelter in the event a tornado threatens your home?</a:t>
            </a:r>
          </a:p>
          <a:p>
            <a:pPr marL="342900" indent="-342900">
              <a:buFont typeface="Arial" panose="020B0604020202020204" pitchFamily="34" charset="0"/>
              <a:buChar char="•"/>
            </a:pPr>
            <a:r>
              <a:rPr lang="en-US" sz="2000" dirty="0">
                <a:solidFill>
                  <a:prstClr val="white"/>
                </a:solidFill>
                <a:latin typeface="Arial Narrow" panose="020B0606020202030204" pitchFamily="34" charset="0"/>
              </a:rPr>
              <a:t>Have a plan and know where to shelter.</a:t>
            </a:r>
          </a:p>
        </p:txBody>
      </p:sp>
      <p:sp>
        <p:nvSpPr>
          <p:cNvPr id="6" name="Rectangle 5"/>
          <p:cNvSpPr/>
          <p:nvPr/>
        </p:nvSpPr>
        <p:spPr>
          <a:xfrm>
            <a:off x="-5715000" y="2099194"/>
            <a:ext cx="5276088" cy="460640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21142554">
            <a:off x="-7169353" y="621239"/>
            <a:ext cx="4970352" cy="7746630"/>
          </a:xfrm>
          <a:custGeom>
            <a:avLst/>
            <a:gdLst>
              <a:gd name="connsiteX0" fmla="*/ 4789283 w 4970352"/>
              <a:gd name="connsiteY0" fmla="*/ 651849 h 6111637"/>
              <a:gd name="connsiteX1" fmla="*/ 4789283 w 4970352"/>
              <a:gd name="connsiteY1" fmla="*/ 651849 h 6111637"/>
              <a:gd name="connsiteX2" fmla="*/ 4807390 w 4970352"/>
              <a:gd name="connsiteY2" fmla="*/ 769544 h 6111637"/>
              <a:gd name="connsiteX3" fmla="*/ 4825497 w 4970352"/>
              <a:gd name="connsiteY3" fmla="*/ 796705 h 6111637"/>
              <a:gd name="connsiteX4" fmla="*/ 4834550 w 4970352"/>
              <a:gd name="connsiteY4" fmla="*/ 896293 h 6111637"/>
              <a:gd name="connsiteX5" fmla="*/ 4852657 w 4970352"/>
              <a:gd name="connsiteY5" fmla="*/ 1004934 h 6111637"/>
              <a:gd name="connsiteX6" fmla="*/ 4861710 w 4970352"/>
              <a:gd name="connsiteY6" fmla="*/ 1059255 h 6111637"/>
              <a:gd name="connsiteX7" fmla="*/ 4870764 w 4970352"/>
              <a:gd name="connsiteY7" fmla="*/ 1448554 h 6111637"/>
              <a:gd name="connsiteX8" fmla="*/ 4888871 w 4970352"/>
              <a:gd name="connsiteY8" fmla="*/ 1539089 h 6111637"/>
              <a:gd name="connsiteX9" fmla="*/ 4916031 w 4970352"/>
              <a:gd name="connsiteY9" fmla="*/ 1702051 h 6111637"/>
              <a:gd name="connsiteX10" fmla="*/ 4934138 w 4970352"/>
              <a:gd name="connsiteY10" fmla="*/ 1765425 h 6111637"/>
              <a:gd name="connsiteX11" fmla="*/ 4952245 w 4970352"/>
              <a:gd name="connsiteY11" fmla="*/ 1828800 h 6111637"/>
              <a:gd name="connsiteX12" fmla="*/ 4961299 w 4970352"/>
              <a:gd name="connsiteY12" fmla="*/ 1946495 h 6111637"/>
              <a:gd name="connsiteX13" fmla="*/ 4970352 w 4970352"/>
              <a:gd name="connsiteY13" fmla="*/ 2018922 h 6111637"/>
              <a:gd name="connsiteX14" fmla="*/ 4961299 w 4970352"/>
              <a:gd name="connsiteY14" fmla="*/ 2426328 h 6111637"/>
              <a:gd name="connsiteX15" fmla="*/ 4952245 w 4970352"/>
              <a:gd name="connsiteY15" fmla="*/ 2462542 h 6111637"/>
              <a:gd name="connsiteX16" fmla="*/ 4943192 w 4970352"/>
              <a:gd name="connsiteY16" fmla="*/ 2516863 h 6111637"/>
              <a:gd name="connsiteX17" fmla="*/ 4925085 w 4970352"/>
              <a:gd name="connsiteY17" fmla="*/ 2607398 h 6111637"/>
              <a:gd name="connsiteX18" fmla="*/ 4916031 w 4970352"/>
              <a:gd name="connsiteY18" fmla="*/ 2869948 h 6111637"/>
              <a:gd name="connsiteX19" fmla="*/ 4906978 w 4970352"/>
              <a:gd name="connsiteY19" fmla="*/ 2906162 h 6111637"/>
              <a:gd name="connsiteX20" fmla="*/ 4888871 w 4970352"/>
              <a:gd name="connsiteY20" fmla="*/ 3023857 h 6111637"/>
              <a:gd name="connsiteX21" fmla="*/ 4879817 w 4970352"/>
              <a:gd name="connsiteY21" fmla="*/ 3150606 h 6111637"/>
              <a:gd name="connsiteX22" fmla="*/ 4870764 w 4970352"/>
              <a:gd name="connsiteY22" fmla="*/ 3195873 h 6111637"/>
              <a:gd name="connsiteX23" fmla="*/ 4852657 w 4970352"/>
              <a:gd name="connsiteY23" fmla="*/ 3259247 h 6111637"/>
              <a:gd name="connsiteX24" fmla="*/ 4834550 w 4970352"/>
              <a:gd name="connsiteY24" fmla="*/ 3385996 h 6111637"/>
              <a:gd name="connsiteX25" fmla="*/ 4825497 w 4970352"/>
              <a:gd name="connsiteY25" fmla="*/ 3675707 h 6111637"/>
              <a:gd name="connsiteX26" fmla="*/ 4807390 w 4970352"/>
              <a:gd name="connsiteY26" fmla="*/ 3775295 h 6111637"/>
              <a:gd name="connsiteX27" fmla="*/ 4789283 w 4970352"/>
              <a:gd name="connsiteY27" fmla="*/ 3892990 h 6111637"/>
              <a:gd name="connsiteX28" fmla="*/ 4798336 w 4970352"/>
              <a:gd name="connsiteY28" fmla="*/ 4101219 h 6111637"/>
              <a:gd name="connsiteX29" fmla="*/ 4807390 w 4970352"/>
              <a:gd name="connsiteY29" fmla="*/ 4173647 h 6111637"/>
              <a:gd name="connsiteX30" fmla="*/ 4825497 w 4970352"/>
              <a:gd name="connsiteY30" fmla="*/ 4409037 h 6111637"/>
              <a:gd name="connsiteX31" fmla="*/ 4834550 w 4970352"/>
              <a:gd name="connsiteY31" fmla="*/ 4436198 h 6111637"/>
              <a:gd name="connsiteX32" fmla="*/ 4825497 w 4970352"/>
              <a:gd name="connsiteY32" fmla="*/ 5160475 h 6111637"/>
              <a:gd name="connsiteX33" fmla="*/ 4798336 w 4970352"/>
              <a:gd name="connsiteY33" fmla="*/ 5223849 h 6111637"/>
              <a:gd name="connsiteX34" fmla="*/ 4780229 w 4970352"/>
              <a:gd name="connsiteY34" fmla="*/ 5305330 h 6111637"/>
              <a:gd name="connsiteX35" fmla="*/ 4753069 w 4970352"/>
              <a:gd name="connsiteY35" fmla="*/ 5332491 h 6111637"/>
              <a:gd name="connsiteX36" fmla="*/ 4725908 w 4970352"/>
              <a:gd name="connsiteY36" fmla="*/ 5395865 h 6111637"/>
              <a:gd name="connsiteX37" fmla="*/ 4680641 w 4970352"/>
              <a:gd name="connsiteY37" fmla="*/ 5459239 h 6111637"/>
              <a:gd name="connsiteX38" fmla="*/ 4644427 w 4970352"/>
              <a:gd name="connsiteY38" fmla="*/ 5522613 h 6111637"/>
              <a:gd name="connsiteX39" fmla="*/ 4617267 w 4970352"/>
              <a:gd name="connsiteY39" fmla="*/ 5585988 h 6111637"/>
              <a:gd name="connsiteX40" fmla="*/ 4608213 w 4970352"/>
              <a:gd name="connsiteY40" fmla="*/ 5622202 h 6111637"/>
              <a:gd name="connsiteX41" fmla="*/ 4544839 w 4970352"/>
              <a:gd name="connsiteY41" fmla="*/ 5703683 h 6111637"/>
              <a:gd name="connsiteX42" fmla="*/ 4517679 w 4970352"/>
              <a:gd name="connsiteY42" fmla="*/ 5721790 h 6111637"/>
              <a:gd name="connsiteX43" fmla="*/ 4481465 w 4970352"/>
              <a:gd name="connsiteY43" fmla="*/ 5748950 h 6111637"/>
              <a:gd name="connsiteX44" fmla="*/ 4454305 w 4970352"/>
              <a:gd name="connsiteY44" fmla="*/ 5758004 h 6111637"/>
              <a:gd name="connsiteX45" fmla="*/ 4390930 w 4970352"/>
              <a:gd name="connsiteY45" fmla="*/ 5785164 h 6111637"/>
              <a:gd name="connsiteX46" fmla="*/ 4318503 w 4970352"/>
              <a:gd name="connsiteY46" fmla="*/ 5848538 h 6111637"/>
              <a:gd name="connsiteX47" fmla="*/ 4255128 w 4970352"/>
              <a:gd name="connsiteY47" fmla="*/ 5875699 h 6111637"/>
              <a:gd name="connsiteX48" fmla="*/ 4218914 w 4970352"/>
              <a:gd name="connsiteY48" fmla="*/ 5893806 h 6111637"/>
              <a:gd name="connsiteX49" fmla="*/ 4191754 w 4970352"/>
              <a:gd name="connsiteY49" fmla="*/ 5911913 h 6111637"/>
              <a:gd name="connsiteX50" fmla="*/ 4137433 w 4970352"/>
              <a:gd name="connsiteY50" fmla="*/ 5930019 h 6111637"/>
              <a:gd name="connsiteX51" fmla="*/ 4065005 w 4970352"/>
              <a:gd name="connsiteY51" fmla="*/ 5948126 h 6111637"/>
              <a:gd name="connsiteX52" fmla="*/ 4019738 w 4970352"/>
              <a:gd name="connsiteY52" fmla="*/ 5966233 h 6111637"/>
              <a:gd name="connsiteX53" fmla="*/ 3992578 w 4970352"/>
              <a:gd name="connsiteY53" fmla="*/ 5975287 h 6111637"/>
              <a:gd name="connsiteX54" fmla="*/ 3956364 w 4970352"/>
              <a:gd name="connsiteY54" fmla="*/ 5993394 h 6111637"/>
              <a:gd name="connsiteX55" fmla="*/ 3847722 w 4970352"/>
              <a:gd name="connsiteY55" fmla="*/ 6011501 h 6111637"/>
              <a:gd name="connsiteX56" fmla="*/ 3802455 w 4970352"/>
              <a:gd name="connsiteY56" fmla="*/ 6020554 h 6111637"/>
              <a:gd name="connsiteX57" fmla="*/ 3766241 w 4970352"/>
              <a:gd name="connsiteY57" fmla="*/ 6029608 h 6111637"/>
              <a:gd name="connsiteX58" fmla="*/ 3693813 w 4970352"/>
              <a:gd name="connsiteY58" fmla="*/ 6038661 h 6111637"/>
              <a:gd name="connsiteX59" fmla="*/ 3567065 w 4970352"/>
              <a:gd name="connsiteY59" fmla="*/ 6056768 h 6111637"/>
              <a:gd name="connsiteX60" fmla="*/ 3503691 w 4970352"/>
              <a:gd name="connsiteY60" fmla="*/ 6065821 h 6111637"/>
              <a:gd name="connsiteX61" fmla="*/ 3449370 w 4970352"/>
              <a:gd name="connsiteY61" fmla="*/ 6074875 h 6111637"/>
              <a:gd name="connsiteX62" fmla="*/ 3141552 w 4970352"/>
              <a:gd name="connsiteY62" fmla="*/ 6083928 h 6111637"/>
              <a:gd name="connsiteX63" fmla="*/ 2091350 w 4970352"/>
              <a:gd name="connsiteY63" fmla="*/ 6083928 h 6111637"/>
              <a:gd name="connsiteX64" fmla="*/ 2037029 w 4970352"/>
              <a:gd name="connsiteY64" fmla="*/ 6065821 h 6111637"/>
              <a:gd name="connsiteX65" fmla="*/ 1973655 w 4970352"/>
              <a:gd name="connsiteY65" fmla="*/ 6047714 h 6111637"/>
              <a:gd name="connsiteX66" fmla="*/ 1901227 w 4970352"/>
              <a:gd name="connsiteY66" fmla="*/ 6038661 h 6111637"/>
              <a:gd name="connsiteX67" fmla="*/ 1837853 w 4970352"/>
              <a:gd name="connsiteY67" fmla="*/ 6020554 h 6111637"/>
              <a:gd name="connsiteX68" fmla="*/ 1756372 w 4970352"/>
              <a:gd name="connsiteY68" fmla="*/ 6002447 h 6111637"/>
              <a:gd name="connsiteX69" fmla="*/ 1711105 w 4970352"/>
              <a:gd name="connsiteY69" fmla="*/ 5984340 h 6111637"/>
              <a:gd name="connsiteX70" fmla="*/ 1674891 w 4970352"/>
              <a:gd name="connsiteY70" fmla="*/ 5966233 h 6111637"/>
              <a:gd name="connsiteX71" fmla="*/ 1557196 w 4970352"/>
              <a:gd name="connsiteY71" fmla="*/ 5939073 h 6111637"/>
              <a:gd name="connsiteX72" fmla="*/ 1493821 w 4970352"/>
              <a:gd name="connsiteY72" fmla="*/ 5911913 h 6111637"/>
              <a:gd name="connsiteX73" fmla="*/ 1457607 w 4970352"/>
              <a:gd name="connsiteY73" fmla="*/ 5902859 h 6111637"/>
              <a:gd name="connsiteX74" fmla="*/ 1430447 w 4970352"/>
              <a:gd name="connsiteY74" fmla="*/ 5884752 h 6111637"/>
              <a:gd name="connsiteX75" fmla="*/ 1330859 w 4970352"/>
              <a:gd name="connsiteY75" fmla="*/ 5785164 h 6111637"/>
              <a:gd name="connsiteX76" fmla="*/ 1213164 w 4970352"/>
              <a:gd name="connsiteY76" fmla="*/ 5694629 h 6111637"/>
              <a:gd name="connsiteX77" fmla="*/ 1149790 w 4970352"/>
              <a:gd name="connsiteY77" fmla="*/ 5649362 h 6111637"/>
              <a:gd name="connsiteX78" fmla="*/ 1131683 w 4970352"/>
              <a:gd name="connsiteY78" fmla="*/ 5622202 h 6111637"/>
              <a:gd name="connsiteX79" fmla="*/ 1050202 w 4970352"/>
              <a:gd name="connsiteY79" fmla="*/ 5549774 h 6111637"/>
              <a:gd name="connsiteX80" fmla="*/ 923453 w 4970352"/>
              <a:gd name="connsiteY80" fmla="*/ 5395865 h 6111637"/>
              <a:gd name="connsiteX81" fmla="*/ 905346 w 4970352"/>
              <a:gd name="connsiteY81" fmla="*/ 5368705 h 6111637"/>
              <a:gd name="connsiteX82" fmla="*/ 778598 w 4970352"/>
              <a:gd name="connsiteY82" fmla="*/ 5278170 h 6111637"/>
              <a:gd name="connsiteX83" fmla="*/ 642796 w 4970352"/>
              <a:gd name="connsiteY83" fmla="*/ 5160475 h 6111637"/>
              <a:gd name="connsiteX84" fmla="*/ 597528 w 4970352"/>
              <a:gd name="connsiteY84" fmla="*/ 5124261 h 6111637"/>
              <a:gd name="connsiteX85" fmla="*/ 570368 w 4970352"/>
              <a:gd name="connsiteY85" fmla="*/ 5097101 h 6111637"/>
              <a:gd name="connsiteX86" fmla="*/ 525101 w 4970352"/>
              <a:gd name="connsiteY86" fmla="*/ 5078994 h 6111637"/>
              <a:gd name="connsiteX87" fmla="*/ 488887 w 4970352"/>
              <a:gd name="connsiteY87" fmla="*/ 5042780 h 6111637"/>
              <a:gd name="connsiteX88" fmla="*/ 461726 w 4970352"/>
              <a:gd name="connsiteY88" fmla="*/ 5006566 h 6111637"/>
              <a:gd name="connsiteX89" fmla="*/ 389299 w 4970352"/>
              <a:gd name="connsiteY89" fmla="*/ 4934138 h 6111637"/>
              <a:gd name="connsiteX90" fmla="*/ 371192 w 4970352"/>
              <a:gd name="connsiteY90" fmla="*/ 4897924 h 6111637"/>
              <a:gd name="connsiteX91" fmla="*/ 253497 w 4970352"/>
              <a:gd name="connsiteY91" fmla="*/ 4744015 h 6111637"/>
              <a:gd name="connsiteX92" fmla="*/ 235390 w 4970352"/>
              <a:gd name="connsiteY92" fmla="*/ 4689695 h 6111637"/>
              <a:gd name="connsiteX93" fmla="*/ 199176 w 4970352"/>
              <a:gd name="connsiteY93" fmla="*/ 4608213 h 6111637"/>
              <a:gd name="connsiteX94" fmla="*/ 190122 w 4970352"/>
              <a:gd name="connsiteY94" fmla="*/ 4164594 h 6111637"/>
              <a:gd name="connsiteX95" fmla="*/ 126748 w 4970352"/>
              <a:gd name="connsiteY95" fmla="*/ 4037845 h 6111637"/>
              <a:gd name="connsiteX96" fmla="*/ 108641 w 4970352"/>
              <a:gd name="connsiteY96" fmla="*/ 3983524 h 6111637"/>
              <a:gd name="connsiteX97" fmla="*/ 81481 w 4970352"/>
              <a:gd name="connsiteY97" fmla="*/ 3947311 h 6111637"/>
              <a:gd name="connsiteX98" fmla="*/ 72427 w 4970352"/>
              <a:gd name="connsiteY98" fmla="*/ 3911097 h 6111637"/>
              <a:gd name="connsiteX99" fmla="*/ 63374 w 4970352"/>
              <a:gd name="connsiteY99" fmla="*/ 3865829 h 6111637"/>
              <a:gd name="connsiteX100" fmla="*/ 45267 w 4970352"/>
              <a:gd name="connsiteY100" fmla="*/ 3820562 h 6111637"/>
              <a:gd name="connsiteX101" fmla="*/ 27160 w 4970352"/>
              <a:gd name="connsiteY101" fmla="*/ 3657600 h 6111637"/>
              <a:gd name="connsiteX102" fmla="*/ 18106 w 4970352"/>
              <a:gd name="connsiteY102" fmla="*/ 3195873 h 6111637"/>
              <a:gd name="connsiteX103" fmla="*/ 0 w 4970352"/>
              <a:gd name="connsiteY103" fmla="*/ 3096285 h 6111637"/>
              <a:gd name="connsiteX104" fmla="*/ 9053 w 4970352"/>
              <a:gd name="connsiteY104" fmla="*/ 2743200 h 6111637"/>
              <a:gd name="connsiteX105" fmla="*/ 27160 w 4970352"/>
              <a:gd name="connsiteY105" fmla="*/ 2453489 h 6111637"/>
              <a:gd name="connsiteX106" fmla="*/ 36213 w 4970352"/>
              <a:gd name="connsiteY106" fmla="*/ 2426328 h 6111637"/>
              <a:gd name="connsiteX107" fmla="*/ 45267 w 4970352"/>
              <a:gd name="connsiteY107" fmla="*/ 2390114 h 6111637"/>
              <a:gd name="connsiteX108" fmla="*/ 72427 w 4970352"/>
              <a:gd name="connsiteY108" fmla="*/ 2335794 h 6111637"/>
              <a:gd name="connsiteX109" fmla="*/ 81481 w 4970352"/>
              <a:gd name="connsiteY109" fmla="*/ 2308633 h 6111637"/>
              <a:gd name="connsiteX110" fmla="*/ 108641 w 4970352"/>
              <a:gd name="connsiteY110" fmla="*/ 2272419 h 6111637"/>
              <a:gd name="connsiteX111" fmla="*/ 162962 w 4970352"/>
              <a:gd name="connsiteY111" fmla="*/ 2181885 h 6111637"/>
              <a:gd name="connsiteX112" fmla="*/ 172015 w 4970352"/>
              <a:gd name="connsiteY112" fmla="*/ 2136617 h 6111637"/>
              <a:gd name="connsiteX113" fmla="*/ 226336 w 4970352"/>
              <a:gd name="connsiteY113" fmla="*/ 2055136 h 6111637"/>
              <a:gd name="connsiteX114" fmla="*/ 244443 w 4970352"/>
              <a:gd name="connsiteY114" fmla="*/ 1973655 h 6111637"/>
              <a:gd name="connsiteX115" fmla="*/ 262550 w 4970352"/>
              <a:gd name="connsiteY115" fmla="*/ 1937441 h 6111637"/>
              <a:gd name="connsiteX116" fmla="*/ 271604 w 4970352"/>
              <a:gd name="connsiteY116" fmla="*/ 1892174 h 6111637"/>
              <a:gd name="connsiteX117" fmla="*/ 280657 w 4970352"/>
              <a:gd name="connsiteY117" fmla="*/ 1855960 h 6111637"/>
              <a:gd name="connsiteX118" fmla="*/ 289710 w 4970352"/>
              <a:gd name="connsiteY118" fmla="*/ 1729212 h 6111637"/>
              <a:gd name="connsiteX119" fmla="*/ 307817 w 4970352"/>
              <a:gd name="connsiteY119" fmla="*/ 1493821 h 6111637"/>
              <a:gd name="connsiteX120" fmla="*/ 325924 w 4970352"/>
              <a:gd name="connsiteY120" fmla="*/ 1348966 h 6111637"/>
              <a:gd name="connsiteX121" fmla="*/ 334978 w 4970352"/>
              <a:gd name="connsiteY121" fmla="*/ 1285592 h 6111637"/>
              <a:gd name="connsiteX122" fmla="*/ 353085 w 4970352"/>
              <a:gd name="connsiteY122" fmla="*/ 1231271 h 6111637"/>
              <a:gd name="connsiteX123" fmla="*/ 380245 w 4970352"/>
              <a:gd name="connsiteY123" fmla="*/ 1158843 h 6111637"/>
              <a:gd name="connsiteX124" fmla="*/ 416459 w 4970352"/>
              <a:gd name="connsiteY124" fmla="*/ 1068309 h 6111637"/>
              <a:gd name="connsiteX125" fmla="*/ 425512 w 4970352"/>
              <a:gd name="connsiteY125" fmla="*/ 1004934 h 6111637"/>
              <a:gd name="connsiteX126" fmla="*/ 452673 w 4970352"/>
              <a:gd name="connsiteY126" fmla="*/ 950613 h 6111637"/>
              <a:gd name="connsiteX127" fmla="*/ 470780 w 4970352"/>
              <a:gd name="connsiteY127" fmla="*/ 905346 h 6111637"/>
              <a:gd name="connsiteX128" fmla="*/ 552261 w 4970352"/>
              <a:gd name="connsiteY128" fmla="*/ 787651 h 6111637"/>
              <a:gd name="connsiteX129" fmla="*/ 624689 w 4970352"/>
              <a:gd name="connsiteY129" fmla="*/ 715223 h 6111637"/>
              <a:gd name="connsiteX130" fmla="*/ 633742 w 4970352"/>
              <a:gd name="connsiteY130" fmla="*/ 669956 h 6111637"/>
              <a:gd name="connsiteX131" fmla="*/ 660903 w 4970352"/>
              <a:gd name="connsiteY131" fmla="*/ 651849 h 6111637"/>
              <a:gd name="connsiteX132" fmla="*/ 679009 w 4970352"/>
              <a:gd name="connsiteY132" fmla="*/ 624689 h 6111637"/>
              <a:gd name="connsiteX133" fmla="*/ 706170 w 4970352"/>
              <a:gd name="connsiteY133" fmla="*/ 588475 h 6111637"/>
              <a:gd name="connsiteX134" fmla="*/ 724277 w 4970352"/>
              <a:gd name="connsiteY134" fmla="*/ 561314 h 6111637"/>
              <a:gd name="connsiteX135" fmla="*/ 751437 w 4970352"/>
              <a:gd name="connsiteY135" fmla="*/ 534154 h 6111637"/>
              <a:gd name="connsiteX136" fmla="*/ 841972 w 4970352"/>
              <a:gd name="connsiteY136" fmla="*/ 434566 h 6111637"/>
              <a:gd name="connsiteX137" fmla="*/ 878186 w 4970352"/>
              <a:gd name="connsiteY137" fmla="*/ 407406 h 6111637"/>
              <a:gd name="connsiteX138" fmla="*/ 977774 w 4970352"/>
              <a:gd name="connsiteY138" fmla="*/ 344031 h 6111637"/>
              <a:gd name="connsiteX139" fmla="*/ 1013988 w 4970352"/>
              <a:gd name="connsiteY139" fmla="*/ 325924 h 6111637"/>
              <a:gd name="connsiteX140" fmla="*/ 1059255 w 4970352"/>
              <a:gd name="connsiteY140" fmla="*/ 289711 h 6111637"/>
              <a:gd name="connsiteX141" fmla="*/ 1086415 w 4970352"/>
              <a:gd name="connsiteY141" fmla="*/ 280657 h 6111637"/>
              <a:gd name="connsiteX142" fmla="*/ 1131683 w 4970352"/>
              <a:gd name="connsiteY142" fmla="*/ 262550 h 6111637"/>
              <a:gd name="connsiteX143" fmla="*/ 1195057 w 4970352"/>
              <a:gd name="connsiteY143" fmla="*/ 217283 h 6111637"/>
              <a:gd name="connsiteX144" fmla="*/ 1222217 w 4970352"/>
              <a:gd name="connsiteY144" fmla="*/ 208229 h 6111637"/>
              <a:gd name="connsiteX145" fmla="*/ 1249378 w 4970352"/>
              <a:gd name="connsiteY145" fmla="*/ 190122 h 6111637"/>
              <a:gd name="connsiteX146" fmla="*/ 1303699 w 4970352"/>
              <a:gd name="connsiteY146" fmla="*/ 172015 h 6111637"/>
              <a:gd name="connsiteX147" fmla="*/ 1376126 w 4970352"/>
              <a:gd name="connsiteY147" fmla="*/ 144855 h 6111637"/>
              <a:gd name="connsiteX148" fmla="*/ 1430447 w 4970352"/>
              <a:gd name="connsiteY148" fmla="*/ 126748 h 6111637"/>
              <a:gd name="connsiteX149" fmla="*/ 1511928 w 4970352"/>
              <a:gd name="connsiteY149" fmla="*/ 108641 h 6111637"/>
              <a:gd name="connsiteX150" fmla="*/ 1548142 w 4970352"/>
              <a:gd name="connsiteY150" fmla="*/ 90534 h 6111637"/>
              <a:gd name="connsiteX151" fmla="*/ 1665837 w 4970352"/>
              <a:gd name="connsiteY151" fmla="*/ 72427 h 6111637"/>
              <a:gd name="connsiteX152" fmla="*/ 1855960 w 4970352"/>
              <a:gd name="connsiteY152" fmla="*/ 45267 h 6111637"/>
              <a:gd name="connsiteX153" fmla="*/ 2154724 w 4970352"/>
              <a:gd name="connsiteY153" fmla="*/ 27160 h 6111637"/>
              <a:gd name="connsiteX154" fmla="*/ 2272419 w 4970352"/>
              <a:gd name="connsiteY154" fmla="*/ 9053 h 6111637"/>
              <a:gd name="connsiteX155" fmla="*/ 2734146 w 4970352"/>
              <a:gd name="connsiteY155" fmla="*/ 0 h 6111637"/>
              <a:gd name="connsiteX156" fmla="*/ 3078178 w 4970352"/>
              <a:gd name="connsiteY156" fmla="*/ 9053 h 6111637"/>
              <a:gd name="connsiteX157" fmla="*/ 3105338 w 4970352"/>
              <a:gd name="connsiteY157" fmla="*/ 18107 h 6111637"/>
              <a:gd name="connsiteX158" fmla="*/ 3177766 w 4970352"/>
              <a:gd name="connsiteY158" fmla="*/ 36213 h 6111637"/>
              <a:gd name="connsiteX159" fmla="*/ 3250194 w 4970352"/>
              <a:gd name="connsiteY159" fmla="*/ 45267 h 6111637"/>
              <a:gd name="connsiteX160" fmla="*/ 3458423 w 4970352"/>
              <a:gd name="connsiteY160" fmla="*/ 72427 h 6111637"/>
              <a:gd name="connsiteX161" fmla="*/ 3548958 w 4970352"/>
              <a:gd name="connsiteY161" fmla="*/ 99588 h 6111637"/>
              <a:gd name="connsiteX162" fmla="*/ 3621386 w 4970352"/>
              <a:gd name="connsiteY162" fmla="*/ 126748 h 6111637"/>
              <a:gd name="connsiteX163" fmla="*/ 3702867 w 4970352"/>
              <a:gd name="connsiteY163" fmla="*/ 144855 h 6111637"/>
              <a:gd name="connsiteX164" fmla="*/ 3766241 w 4970352"/>
              <a:gd name="connsiteY164" fmla="*/ 172015 h 6111637"/>
              <a:gd name="connsiteX165" fmla="*/ 3829615 w 4970352"/>
              <a:gd name="connsiteY165" fmla="*/ 181069 h 6111637"/>
              <a:gd name="connsiteX166" fmla="*/ 3856776 w 4970352"/>
              <a:gd name="connsiteY166" fmla="*/ 199176 h 6111637"/>
              <a:gd name="connsiteX167" fmla="*/ 3920150 w 4970352"/>
              <a:gd name="connsiteY167" fmla="*/ 208229 h 6111637"/>
              <a:gd name="connsiteX168" fmla="*/ 3965417 w 4970352"/>
              <a:gd name="connsiteY168" fmla="*/ 217283 h 6111637"/>
              <a:gd name="connsiteX169" fmla="*/ 3992578 w 4970352"/>
              <a:gd name="connsiteY169" fmla="*/ 235390 h 6111637"/>
              <a:gd name="connsiteX170" fmla="*/ 4092166 w 4970352"/>
              <a:gd name="connsiteY170" fmla="*/ 271604 h 6111637"/>
              <a:gd name="connsiteX171" fmla="*/ 4128380 w 4970352"/>
              <a:gd name="connsiteY171" fmla="*/ 280657 h 6111637"/>
              <a:gd name="connsiteX172" fmla="*/ 4155540 w 4970352"/>
              <a:gd name="connsiteY172" fmla="*/ 289711 h 6111637"/>
              <a:gd name="connsiteX173" fmla="*/ 4246075 w 4970352"/>
              <a:gd name="connsiteY173" fmla="*/ 316871 h 6111637"/>
              <a:gd name="connsiteX174" fmla="*/ 4300396 w 4970352"/>
              <a:gd name="connsiteY174" fmla="*/ 325924 h 6111637"/>
              <a:gd name="connsiteX175" fmla="*/ 4390930 w 4970352"/>
              <a:gd name="connsiteY175" fmla="*/ 362138 h 6111637"/>
              <a:gd name="connsiteX176" fmla="*/ 4436198 w 4970352"/>
              <a:gd name="connsiteY176" fmla="*/ 380245 h 6111637"/>
              <a:gd name="connsiteX177" fmla="*/ 4490518 w 4970352"/>
              <a:gd name="connsiteY177" fmla="*/ 398352 h 6111637"/>
              <a:gd name="connsiteX178" fmla="*/ 4517679 w 4970352"/>
              <a:gd name="connsiteY178" fmla="*/ 407406 h 6111637"/>
              <a:gd name="connsiteX179" fmla="*/ 4590106 w 4970352"/>
              <a:gd name="connsiteY179" fmla="*/ 461726 h 6111637"/>
              <a:gd name="connsiteX180" fmla="*/ 4635374 w 4970352"/>
              <a:gd name="connsiteY180" fmla="*/ 525101 h 6111637"/>
              <a:gd name="connsiteX181" fmla="*/ 4653481 w 4970352"/>
              <a:gd name="connsiteY181" fmla="*/ 552261 h 6111637"/>
              <a:gd name="connsiteX182" fmla="*/ 4680641 w 4970352"/>
              <a:gd name="connsiteY182" fmla="*/ 588475 h 6111637"/>
              <a:gd name="connsiteX183" fmla="*/ 4707802 w 4970352"/>
              <a:gd name="connsiteY183" fmla="*/ 624689 h 6111637"/>
              <a:gd name="connsiteX184" fmla="*/ 4789283 w 4970352"/>
              <a:gd name="connsiteY184" fmla="*/ 651849 h 611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4970352" h="6111637">
                <a:moveTo>
                  <a:pt x="4789283" y="651849"/>
                </a:moveTo>
                <a:lnTo>
                  <a:pt x="4789283" y="651849"/>
                </a:lnTo>
                <a:cubicBezTo>
                  <a:pt x="4791101" y="668213"/>
                  <a:pt x="4795628" y="742099"/>
                  <a:pt x="4807390" y="769544"/>
                </a:cubicBezTo>
                <a:cubicBezTo>
                  <a:pt x="4811676" y="779545"/>
                  <a:pt x="4819461" y="787651"/>
                  <a:pt x="4825497" y="796705"/>
                </a:cubicBezTo>
                <a:cubicBezTo>
                  <a:pt x="4828515" y="829901"/>
                  <a:pt x="4830869" y="863164"/>
                  <a:pt x="4834550" y="896293"/>
                </a:cubicBezTo>
                <a:cubicBezTo>
                  <a:pt x="4841984" y="963200"/>
                  <a:pt x="4842157" y="947179"/>
                  <a:pt x="4852657" y="1004934"/>
                </a:cubicBezTo>
                <a:cubicBezTo>
                  <a:pt x="4855941" y="1022995"/>
                  <a:pt x="4858692" y="1041148"/>
                  <a:pt x="4861710" y="1059255"/>
                </a:cubicBezTo>
                <a:cubicBezTo>
                  <a:pt x="4864728" y="1189021"/>
                  <a:pt x="4863428" y="1318960"/>
                  <a:pt x="4870764" y="1448554"/>
                </a:cubicBezTo>
                <a:cubicBezTo>
                  <a:pt x="4872503" y="1479281"/>
                  <a:pt x="4884519" y="1508622"/>
                  <a:pt x="4888871" y="1539089"/>
                </a:cubicBezTo>
                <a:cubicBezTo>
                  <a:pt x="4896661" y="1593621"/>
                  <a:pt x="4904070" y="1648228"/>
                  <a:pt x="4916031" y="1702051"/>
                </a:cubicBezTo>
                <a:cubicBezTo>
                  <a:pt x="4927363" y="1753045"/>
                  <a:pt x="4921178" y="1722225"/>
                  <a:pt x="4934138" y="1765425"/>
                </a:cubicBezTo>
                <a:cubicBezTo>
                  <a:pt x="4940451" y="1786469"/>
                  <a:pt x="4946209" y="1807675"/>
                  <a:pt x="4952245" y="1828800"/>
                </a:cubicBezTo>
                <a:cubicBezTo>
                  <a:pt x="4955263" y="1868032"/>
                  <a:pt x="4957568" y="1907325"/>
                  <a:pt x="4961299" y="1946495"/>
                </a:cubicBezTo>
                <a:cubicBezTo>
                  <a:pt x="4963606" y="1970716"/>
                  <a:pt x="4970352" y="1994592"/>
                  <a:pt x="4970352" y="2018922"/>
                </a:cubicBezTo>
                <a:cubicBezTo>
                  <a:pt x="4970352" y="2154758"/>
                  <a:pt x="4966839" y="2290605"/>
                  <a:pt x="4961299" y="2426328"/>
                </a:cubicBezTo>
                <a:cubicBezTo>
                  <a:pt x="4960792" y="2438761"/>
                  <a:pt x="4954685" y="2450341"/>
                  <a:pt x="4952245" y="2462542"/>
                </a:cubicBezTo>
                <a:cubicBezTo>
                  <a:pt x="4948645" y="2480542"/>
                  <a:pt x="4946575" y="2498821"/>
                  <a:pt x="4943192" y="2516863"/>
                </a:cubicBezTo>
                <a:cubicBezTo>
                  <a:pt x="4937520" y="2547112"/>
                  <a:pt x="4931121" y="2577220"/>
                  <a:pt x="4925085" y="2607398"/>
                </a:cubicBezTo>
                <a:cubicBezTo>
                  <a:pt x="4922067" y="2694915"/>
                  <a:pt x="4921328" y="2782540"/>
                  <a:pt x="4916031" y="2869948"/>
                </a:cubicBezTo>
                <a:cubicBezTo>
                  <a:pt x="4915278" y="2882368"/>
                  <a:pt x="4908870" y="2893864"/>
                  <a:pt x="4906978" y="2906162"/>
                </a:cubicBezTo>
                <a:cubicBezTo>
                  <a:pt x="4886123" y="3041720"/>
                  <a:pt x="4909299" y="2942140"/>
                  <a:pt x="4888871" y="3023857"/>
                </a:cubicBezTo>
                <a:cubicBezTo>
                  <a:pt x="4885853" y="3066107"/>
                  <a:pt x="4884251" y="3108481"/>
                  <a:pt x="4879817" y="3150606"/>
                </a:cubicBezTo>
                <a:cubicBezTo>
                  <a:pt x="4878206" y="3165909"/>
                  <a:pt x="4874496" y="3180945"/>
                  <a:pt x="4870764" y="3195873"/>
                </a:cubicBezTo>
                <a:cubicBezTo>
                  <a:pt x="4859997" y="3238940"/>
                  <a:pt x="4861127" y="3208425"/>
                  <a:pt x="4852657" y="3259247"/>
                </a:cubicBezTo>
                <a:cubicBezTo>
                  <a:pt x="4845641" y="3301345"/>
                  <a:pt x="4840586" y="3343746"/>
                  <a:pt x="4834550" y="3385996"/>
                </a:cubicBezTo>
                <a:cubicBezTo>
                  <a:pt x="4831532" y="3482566"/>
                  <a:pt x="4830322" y="3579210"/>
                  <a:pt x="4825497" y="3675707"/>
                </a:cubicBezTo>
                <a:cubicBezTo>
                  <a:pt x="4819055" y="3804555"/>
                  <a:pt x="4822648" y="3706636"/>
                  <a:pt x="4807390" y="3775295"/>
                </a:cubicBezTo>
                <a:cubicBezTo>
                  <a:pt x="4802362" y="3797923"/>
                  <a:pt x="4792174" y="3872755"/>
                  <a:pt x="4789283" y="3892990"/>
                </a:cubicBezTo>
                <a:cubicBezTo>
                  <a:pt x="4792301" y="3962400"/>
                  <a:pt x="4793863" y="4031888"/>
                  <a:pt x="4798336" y="4101219"/>
                </a:cubicBezTo>
                <a:cubicBezTo>
                  <a:pt x="4799902" y="4125499"/>
                  <a:pt x="4805716" y="4149374"/>
                  <a:pt x="4807390" y="4173647"/>
                </a:cubicBezTo>
                <a:cubicBezTo>
                  <a:pt x="4814794" y="4281010"/>
                  <a:pt x="4804577" y="4325356"/>
                  <a:pt x="4825497" y="4409037"/>
                </a:cubicBezTo>
                <a:cubicBezTo>
                  <a:pt x="4827812" y="4418295"/>
                  <a:pt x="4831532" y="4427144"/>
                  <a:pt x="4834550" y="4436198"/>
                </a:cubicBezTo>
                <a:cubicBezTo>
                  <a:pt x="4831532" y="4677624"/>
                  <a:pt x="4831244" y="4919099"/>
                  <a:pt x="4825497" y="5160475"/>
                </a:cubicBezTo>
                <a:cubicBezTo>
                  <a:pt x="4824775" y="5190788"/>
                  <a:pt x="4813751" y="5200727"/>
                  <a:pt x="4798336" y="5223849"/>
                </a:cubicBezTo>
                <a:cubicBezTo>
                  <a:pt x="4797788" y="5226589"/>
                  <a:pt x="4784165" y="5298442"/>
                  <a:pt x="4780229" y="5305330"/>
                </a:cubicBezTo>
                <a:cubicBezTo>
                  <a:pt x="4773877" y="5316447"/>
                  <a:pt x="4762122" y="5323437"/>
                  <a:pt x="4753069" y="5332491"/>
                </a:cubicBezTo>
                <a:cubicBezTo>
                  <a:pt x="4742911" y="5362962"/>
                  <a:pt x="4743808" y="5364540"/>
                  <a:pt x="4725908" y="5395865"/>
                </a:cubicBezTo>
                <a:cubicBezTo>
                  <a:pt x="4713712" y="5417209"/>
                  <a:pt x="4694528" y="5439798"/>
                  <a:pt x="4680641" y="5459239"/>
                </a:cubicBezTo>
                <a:cubicBezTo>
                  <a:pt x="4659315" y="5489095"/>
                  <a:pt x="4662108" y="5487253"/>
                  <a:pt x="4644427" y="5522613"/>
                </a:cubicBezTo>
                <a:cubicBezTo>
                  <a:pt x="4618439" y="5626571"/>
                  <a:pt x="4654778" y="5498464"/>
                  <a:pt x="4617267" y="5585988"/>
                </a:cubicBezTo>
                <a:cubicBezTo>
                  <a:pt x="4612365" y="5597425"/>
                  <a:pt x="4613778" y="5611073"/>
                  <a:pt x="4608213" y="5622202"/>
                </a:cubicBezTo>
                <a:cubicBezTo>
                  <a:pt x="4593791" y="5651045"/>
                  <a:pt x="4570387" y="5682392"/>
                  <a:pt x="4544839" y="5703683"/>
                </a:cubicBezTo>
                <a:cubicBezTo>
                  <a:pt x="4536480" y="5710649"/>
                  <a:pt x="4526533" y="5715466"/>
                  <a:pt x="4517679" y="5721790"/>
                </a:cubicBezTo>
                <a:cubicBezTo>
                  <a:pt x="4505401" y="5730560"/>
                  <a:pt x="4494566" y="5741464"/>
                  <a:pt x="4481465" y="5748950"/>
                </a:cubicBezTo>
                <a:cubicBezTo>
                  <a:pt x="4473179" y="5753685"/>
                  <a:pt x="4462841" y="5753736"/>
                  <a:pt x="4454305" y="5758004"/>
                </a:cubicBezTo>
                <a:cubicBezTo>
                  <a:pt x="4391787" y="5789264"/>
                  <a:pt x="4466293" y="5766324"/>
                  <a:pt x="4390930" y="5785164"/>
                </a:cubicBezTo>
                <a:cubicBezTo>
                  <a:pt x="4291998" y="5851120"/>
                  <a:pt x="4477399" y="5724952"/>
                  <a:pt x="4318503" y="5848538"/>
                </a:cubicBezTo>
                <a:cubicBezTo>
                  <a:pt x="4293937" y="5867645"/>
                  <a:pt x="4280820" y="5864688"/>
                  <a:pt x="4255128" y="5875699"/>
                </a:cubicBezTo>
                <a:cubicBezTo>
                  <a:pt x="4242723" y="5881015"/>
                  <a:pt x="4230632" y="5887110"/>
                  <a:pt x="4218914" y="5893806"/>
                </a:cubicBezTo>
                <a:cubicBezTo>
                  <a:pt x="4209467" y="5899204"/>
                  <a:pt x="4201697" y="5907494"/>
                  <a:pt x="4191754" y="5911913"/>
                </a:cubicBezTo>
                <a:cubicBezTo>
                  <a:pt x="4174313" y="5919665"/>
                  <a:pt x="4155847" y="5924997"/>
                  <a:pt x="4137433" y="5930019"/>
                </a:cubicBezTo>
                <a:cubicBezTo>
                  <a:pt x="4071416" y="5948023"/>
                  <a:pt x="4113829" y="5929817"/>
                  <a:pt x="4065005" y="5948126"/>
                </a:cubicBezTo>
                <a:cubicBezTo>
                  <a:pt x="4049788" y="5953832"/>
                  <a:pt x="4034955" y="5960527"/>
                  <a:pt x="4019738" y="5966233"/>
                </a:cubicBezTo>
                <a:cubicBezTo>
                  <a:pt x="4010803" y="5969584"/>
                  <a:pt x="4001349" y="5971528"/>
                  <a:pt x="3992578" y="5975287"/>
                </a:cubicBezTo>
                <a:cubicBezTo>
                  <a:pt x="3980173" y="5980604"/>
                  <a:pt x="3969001" y="5988655"/>
                  <a:pt x="3956364" y="5993394"/>
                </a:cubicBezTo>
                <a:cubicBezTo>
                  <a:pt x="3924705" y="6005266"/>
                  <a:pt x="3877434" y="6006930"/>
                  <a:pt x="3847722" y="6011501"/>
                </a:cubicBezTo>
                <a:cubicBezTo>
                  <a:pt x="3832513" y="6013841"/>
                  <a:pt x="3817476" y="6017216"/>
                  <a:pt x="3802455" y="6020554"/>
                </a:cubicBezTo>
                <a:cubicBezTo>
                  <a:pt x="3790308" y="6023253"/>
                  <a:pt x="3778515" y="6027562"/>
                  <a:pt x="3766241" y="6029608"/>
                </a:cubicBezTo>
                <a:cubicBezTo>
                  <a:pt x="3742242" y="6033608"/>
                  <a:pt x="3717920" y="6035374"/>
                  <a:pt x="3693813" y="6038661"/>
                </a:cubicBezTo>
                <a:lnTo>
                  <a:pt x="3567065" y="6056768"/>
                </a:lnTo>
                <a:cubicBezTo>
                  <a:pt x="3545940" y="6059786"/>
                  <a:pt x="3524740" y="6062313"/>
                  <a:pt x="3503691" y="6065821"/>
                </a:cubicBezTo>
                <a:cubicBezTo>
                  <a:pt x="3485584" y="6068839"/>
                  <a:pt x="3467704" y="6073958"/>
                  <a:pt x="3449370" y="6074875"/>
                </a:cubicBezTo>
                <a:cubicBezTo>
                  <a:pt x="3346848" y="6080001"/>
                  <a:pt x="3244158" y="6080910"/>
                  <a:pt x="3141552" y="6083928"/>
                </a:cubicBezTo>
                <a:cubicBezTo>
                  <a:pt x="2754134" y="6132358"/>
                  <a:pt x="2980500" y="6107327"/>
                  <a:pt x="2091350" y="6083928"/>
                </a:cubicBezTo>
                <a:cubicBezTo>
                  <a:pt x="2072270" y="6083426"/>
                  <a:pt x="2055271" y="6071434"/>
                  <a:pt x="2037029" y="6065821"/>
                </a:cubicBezTo>
                <a:cubicBezTo>
                  <a:pt x="2016031" y="6059360"/>
                  <a:pt x="1995198" y="6052023"/>
                  <a:pt x="1973655" y="6047714"/>
                </a:cubicBezTo>
                <a:cubicBezTo>
                  <a:pt x="1949797" y="6042942"/>
                  <a:pt x="1925227" y="6042661"/>
                  <a:pt x="1901227" y="6038661"/>
                </a:cubicBezTo>
                <a:cubicBezTo>
                  <a:pt x="1850409" y="6030192"/>
                  <a:pt x="1880917" y="6031320"/>
                  <a:pt x="1837853" y="6020554"/>
                </a:cubicBezTo>
                <a:cubicBezTo>
                  <a:pt x="1809136" y="6013375"/>
                  <a:pt x="1784266" y="6011745"/>
                  <a:pt x="1756372" y="6002447"/>
                </a:cubicBezTo>
                <a:cubicBezTo>
                  <a:pt x="1740955" y="5997308"/>
                  <a:pt x="1725956" y="5990940"/>
                  <a:pt x="1711105" y="5984340"/>
                </a:cubicBezTo>
                <a:cubicBezTo>
                  <a:pt x="1698772" y="5978859"/>
                  <a:pt x="1687695" y="5970501"/>
                  <a:pt x="1674891" y="5966233"/>
                </a:cubicBezTo>
                <a:cubicBezTo>
                  <a:pt x="1607276" y="5943695"/>
                  <a:pt x="1614659" y="5953439"/>
                  <a:pt x="1557196" y="5939073"/>
                </a:cubicBezTo>
                <a:cubicBezTo>
                  <a:pt x="1512239" y="5927834"/>
                  <a:pt x="1545631" y="5931341"/>
                  <a:pt x="1493821" y="5911913"/>
                </a:cubicBezTo>
                <a:cubicBezTo>
                  <a:pt x="1482170" y="5907544"/>
                  <a:pt x="1469678" y="5905877"/>
                  <a:pt x="1457607" y="5902859"/>
                </a:cubicBezTo>
                <a:cubicBezTo>
                  <a:pt x="1448554" y="5896823"/>
                  <a:pt x="1438535" y="5892031"/>
                  <a:pt x="1430447" y="5884752"/>
                </a:cubicBezTo>
                <a:lnTo>
                  <a:pt x="1330859" y="5785164"/>
                </a:lnTo>
                <a:cubicBezTo>
                  <a:pt x="1241175" y="5695480"/>
                  <a:pt x="1312701" y="5784214"/>
                  <a:pt x="1213164" y="5694629"/>
                </a:cubicBezTo>
                <a:cubicBezTo>
                  <a:pt x="1155455" y="5642690"/>
                  <a:pt x="1219678" y="5666833"/>
                  <a:pt x="1149790" y="5649362"/>
                </a:cubicBezTo>
                <a:cubicBezTo>
                  <a:pt x="1143754" y="5640309"/>
                  <a:pt x="1139377" y="5629896"/>
                  <a:pt x="1131683" y="5622202"/>
                </a:cubicBezTo>
                <a:cubicBezTo>
                  <a:pt x="1069109" y="5559628"/>
                  <a:pt x="1119275" y="5637685"/>
                  <a:pt x="1050202" y="5549774"/>
                </a:cubicBezTo>
                <a:cubicBezTo>
                  <a:pt x="915892" y="5378835"/>
                  <a:pt x="1082818" y="5555230"/>
                  <a:pt x="923453" y="5395865"/>
                </a:cubicBezTo>
                <a:cubicBezTo>
                  <a:pt x="915759" y="5388171"/>
                  <a:pt x="913791" y="5375566"/>
                  <a:pt x="905346" y="5368705"/>
                </a:cubicBezTo>
                <a:cubicBezTo>
                  <a:pt x="865050" y="5335964"/>
                  <a:pt x="815311" y="5314883"/>
                  <a:pt x="778598" y="5278170"/>
                </a:cubicBezTo>
                <a:cubicBezTo>
                  <a:pt x="713416" y="5212988"/>
                  <a:pt x="752177" y="5249347"/>
                  <a:pt x="642796" y="5160475"/>
                </a:cubicBezTo>
                <a:cubicBezTo>
                  <a:pt x="627799" y="5148290"/>
                  <a:pt x="612617" y="5136332"/>
                  <a:pt x="597528" y="5124261"/>
                </a:cubicBezTo>
                <a:cubicBezTo>
                  <a:pt x="587530" y="5116263"/>
                  <a:pt x="581225" y="5103887"/>
                  <a:pt x="570368" y="5097101"/>
                </a:cubicBezTo>
                <a:cubicBezTo>
                  <a:pt x="556587" y="5088488"/>
                  <a:pt x="540190" y="5085030"/>
                  <a:pt x="525101" y="5078994"/>
                </a:cubicBezTo>
                <a:cubicBezTo>
                  <a:pt x="513030" y="5066923"/>
                  <a:pt x="500129" y="5055628"/>
                  <a:pt x="488887" y="5042780"/>
                </a:cubicBezTo>
                <a:cubicBezTo>
                  <a:pt x="478951" y="5031424"/>
                  <a:pt x="472396" y="5017236"/>
                  <a:pt x="461726" y="5006566"/>
                </a:cubicBezTo>
                <a:cubicBezTo>
                  <a:pt x="391439" y="4936279"/>
                  <a:pt x="492471" y="5081528"/>
                  <a:pt x="389299" y="4934138"/>
                </a:cubicBezTo>
                <a:cubicBezTo>
                  <a:pt x="381560" y="4923081"/>
                  <a:pt x="379173" y="4908807"/>
                  <a:pt x="371192" y="4897924"/>
                </a:cubicBezTo>
                <a:cubicBezTo>
                  <a:pt x="347676" y="4865857"/>
                  <a:pt x="277100" y="4791221"/>
                  <a:pt x="253497" y="4744015"/>
                </a:cubicBezTo>
                <a:cubicBezTo>
                  <a:pt x="244961" y="4726944"/>
                  <a:pt x="242731" y="4707313"/>
                  <a:pt x="235390" y="4689695"/>
                </a:cubicBezTo>
                <a:cubicBezTo>
                  <a:pt x="183018" y="4564006"/>
                  <a:pt x="224503" y="4684199"/>
                  <a:pt x="199176" y="4608213"/>
                </a:cubicBezTo>
                <a:cubicBezTo>
                  <a:pt x="196158" y="4460340"/>
                  <a:pt x="208754" y="4311320"/>
                  <a:pt x="190122" y="4164594"/>
                </a:cubicBezTo>
                <a:cubicBezTo>
                  <a:pt x="184171" y="4117734"/>
                  <a:pt x="147873" y="4080095"/>
                  <a:pt x="126748" y="4037845"/>
                </a:cubicBezTo>
                <a:cubicBezTo>
                  <a:pt x="118212" y="4020774"/>
                  <a:pt x="117177" y="4000595"/>
                  <a:pt x="108641" y="3983524"/>
                </a:cubicBezTo>
                <a:cubicBezTo>
                  <a:pt x="101893" y="3970028"/>
                  <a:pt x="90534" y="3959382"/>
                  <a:pt x="81481" y="3947311"/>
                </a:cubicBezTo>
                <a:cubicBezTo>
                  <a:pt x="78463" y="3935240"/>
                  <a:pt x="75126" y="3923244"/>
                  <a:pt x="72427" y="3911097"/>
                </a:cubicBezTo>
                <a:cubicBezTo>
                  <a:pt x="69089" y="3896075"/>
                  <a:pt x="67796" y="3880568"/>
                  <a:pt x="63374" y="3865829"/>
                </a:cubicBezTo>
                <a:cubicBezTo>
                  <a:pt x="58704" y="3850263"/>
                  <a:pt x="51303" y="3835651"/>
                  <a:pt x="45267" y="3820562"/>
                </a:cubicBezTo>
                <a:lnTo>
                  <a:pt x="27160" y="3657600"/>
                </a:lnTo>
                <a:cubicBezTo>
                  <a:pt x="10160" y="3504603"/>
                  <a:pt x="25546" y="3349632"/>
                  <a:pt x="18106" y="3195873"/>
                </a:cubicBezTo>
                <a:cubicBezTo>
                  <a:pt x="16475" y="3162172"/>
                  <a:pt x="6035" y="3129481"/>
                  <a:pt x="0" y="3096285"/>
                </a:cubicBezTo>
                <a:cubicBezTo>
                  <a:pt x="3018" y="2978590"/>
                  <a:pt x="4083" y="2860829"/>
                  <a:pt x="9053" y="2743200"/>
                </a:cubicBezTo>
                <a:cubicBezTo>
                  <a:pt x="13138" y="2646527"/>
                  <a:pt x="18897" y="2549894"/>
                  <a:pt x="27160" y="2453489"/>
                </a:cubicBezTo>
                <a:cubicBezTo>
                  <a:pt x="27975" y="2443981"/>
                  <a:pt x="33591" y="2435504"/>
                  <a:pt x="36213" y="2426328"/>
                </a:cubicBezTo>
                <a:cubicBezTo>
                  <a:pt x="39631" y="2414364"/>
                  <a:pt x="40646" y="2401667"/>
                  <a:pt x="45267" y="2390114"/>
                </a:cubicBezTo>
                <a:cubicBezTo>
                  <a:pt x="52785" y="2371318"/>
                  <a:pt x="64205" y="2354293"/>
                  <a:pt x="72427" y="2335794"/>
                </a:cubicBezTo>
                <a:cubicBezTo>
                  <a:pt x="76303" y="2327073"/>
                  <a:pt x="76746" y="2316919"/>
                  <a:pt x="81481" y="2308633"/>
                </a:cubicBezTo>
                <a:cubicBezTo>
                  <a:pt x="88967" y="2295532"/>
                  <a:pt x="100540" y="2285149"/>
                  <a:pt x="108641" y="2272419"/>
                </a:cubicBezTo>
                <a:cubicBezTo>
                  <a:pt x="254227" y="2043640"/>
                  <a:pt x="84861" y="2299035"/>
                  <a:pt x="162962" y="2181885"/>
                </a:cubicBezTo>
                <a:cubicBezTo>
                  <a:pt x="165980" y="2166796"/>
                  <a:pt x="165133" y="2150381"/>
                  <a:pt x="172015" y="2136617"/>
                </a:cubicBezTo>
                <a:cubicBezTo>
                  <a:pt x="228594" y="2023457"/>
                  <a:pt x="191252" y="2148691"/>
                  <a:pt x="226336" y="2055136"/>
                </a:cubicBezTo>
                <a:cubicBezTo>
                  <a:pt x="243749" y="2008702"/>
                  <a:pt x="227228" y="2025301"/>
                  <a:pt x="244443" y="1973655"/>
                </a:cubicBezTo>
                <a:cubicBezTo>
                  <a:pt x="248711" y="1960851"/>
                  <a:pt x="256514" y="1949512"/>
                  <a:pt x="262550" y="1937441"/>
                </a:cubicBezTo>
                <a:cubicBezTo>
                  <a:pt x="265568" y="1922352"/>
                  <a:pt x="268266" y="1907195"/>
                  <a:pt x="271604" y="1892174"/>
                </a:cubicBezTo>
                <a:cubicBezTo>
                  <a:pt x="274303" y="1880027"/>
                  <a:pt x="279283" y="1868327"/>
                  <a:pt x="280657" y="1855960"/>
                </a:cubicBezTo>
                <a:cubicBezTo>
                  <a:pt x="285334" y="1813862"/>
                  <a:pt x="287424" y="1771507"/>
                  <a:pt x="289710" y="1729212"/>
                </a:cubicBezTo>
                <a:cubicBezTo>
                  <a:pt x="301927" y="1503202"/>
                  <a:pt x="276418" y="1588025"/>
                  <a:pt x="307817" y="1493821"/>
                </a:cubicBezTo>
                <a:cubicBezTo>
                  <a:pt x="325017" y="1304629"/>
                  <a:pt x="307217" y="1461209"/>
                  <a:pt x="325924" y="1348966"/>
                </a:cubicBezTo>
                <a:cubicBezTo>
                  <a:pt x="329432" y="1327917"/>
                  <a:pt x="330180" y="1306385"/>
                  <a:pt x="334978" y="1285592"/>
                </a:cubicBezTo>
                <a:cubicBezTo>
                  <a:pt x="339270" y="1266994"/>
                  <a:pt x="347049" y="1249378"/>
                  <a:pt x="353085" y="1231271"/>
                </a:cubicBezTo>
                <a:cubicBezTo>
                  <a:pt x="373632" y="1169628"/>
                  <a:pt x="347771" y="1245440"/>
                  <a:pt x="380245" y="1158843"/>
                </a:cubicBezTo>
                <a:cubicBezTo>
                  <a:pt x="412885" y="1071805"/>
                  <a:pt x="346242" y="1232150"/>
                  <a:pt x="416459" y="1068309"/>
                </a:cubicBezTo>
                <a:cubicBezTo>
                  <a:pt x="419477" y="1047184"/>
                  <a:pt x="419236" y="1025330"/>
                  <a:pt x="425512" y="1004934"/>
                </a:cubicBezTo>
                <a:cubicBezTo>
                  <a:pt x="431466" y="985585"/>
                  <a:pt x="444296" y="969043"/>
                  <a:pt x="452673" y="950613"/>
                </a:cubicBezTo>
                <a:cubicBezTo>
                  <a:pt x="459398" y="935818"/>
                  <a:pt x="464180" y="920197"/>
                  <a:pt x="470780" y="905346"/>
                </a:cubicBezTo>
                <a:cubicBezTo>
                  <a:pt x="491152" y="859510"/>
                  <a:pt x="514059" y="825853"/>
                  <a:pt x="552261" y="787651"/>
                </a:cubicBezTo>
                <a:lnTo>
                  <a:pt x="624689" y="715223"/>
                </a:lnTo>
                <a:cubicBezTo>
                  <a:pt x="627707" y="700134"/>
                  <a:pt x="626107" y="683316"/>
                  <a:pt x="633742" y="669956"/>
                </a:cubicBezTo>
                <a:cubicBezTo>
                  <a:pt x="639141" y="660509"/>
                  <a:pt x="653209" y="659543"/>
                  <a:pt x="660903" y="651849"/>
                </a:cubicBezTo>
                <a:cubicBezTo>
                  <a:pt x="668597" y="644155"/>
                  <a:pt x="672685" y="633543"/>
                  <a:pt x="679009" y="624689"/>
                </a:cubicBezTo>
                <a:cubicBezTo>
                  <a:pt x="687779" y="612410"/>
                  <a:pt x="697400" y="600754"/>
                  <a:pt x="706170" y="588475"/>
                </a:cubicBezTo>
                <a:cubicBezTo>
                  <a:pt x="712495" y="579621"/>
                  <a:pt x="717311" y="569673"/>
                  <a:pt x="724277" y="561314"/>
                </a:cubicBezTo>
                <a:cubicBezTo>
                  <a:pt x="732473" y="551478"/>
                  <a:pt x="742931" y="543723"/>
                  <a:pt x="751437" y="534154"/>
                </a:cubicBezTo>
                <a:cubicBezTo>
                  <a:pt x="796889" y="483021"/>
                  <a:pt x="792240" y="478772"/>
                  <a:pt x="841972" y="434566"/>
                </a:cubicBezTo>
                <a:cubicBezTo>
                  <a:pt x="853250" y="424541"/>
                  <a:pt x="865825" y="416059"/>
                  <a:pt x="878186" y="407406"/>
                </a:cubicBezTo>
                <a:cubicBezTo>
                  <a:pt x="906912" y="387298"/>
                  <a:pt x="946382" y="361471"/>
                  <a:pt x="977774" y="344031"/>
                </a:cubicBezTo>
                <a:cubicBezTo>
                  <a:pt x="989572" y="337477"/>
                  <a:pt x="1002758" y="333410"/>
                  <a:pt x="1013988" y="325924"/>
                </a:cubicBezTo>
                <a:cubicBezTo>
                  <a:pt x="1030066" y="315205"/>
                  <a:pt x="1042869" y="299952"/>
                  <a:pt x="1059255" y="289711"/>
                </a:cubicBezTo>
                <a:cubicBezTo>
                  <a:pt x="1067348" y="284653"/>
                  <a:pt x="1077480" y="284008"/>
                  <a:pt x="1086415" y="280657"/>
                </a:cubicBezTo>
                <a:cubicBezTo>
                  <a:pt x="1101632" y="274951"/>
                  <a:pt x="1117147" y="269818"/>
                  <a:pt x="1131683" y="262550"/>
                </a:cubicBezTo>
                <a:cubicBezTo>
                  <a:pt x="1159693" y="248545"/>
                  <a:pt x="1166369" y="233676"/>
                  <a:pt x="1195057" y="217283"/>
                </a:cubicBezTo>
                <a:cubicBezTo>
                  <a:pt x="1203343" y="212548"/>
                  <a:pt x="1213681" y="212497"/>
                  <a:pt x="1222217" y="208229"/>
                </a:cubicBezTo>
                <a:cubicBezTo>
                  <a:pt x="1231949" y="203363"/>
                  <a:pt x="1239435" y="194541"/>
                  <a:pt x="1249378" y="190122"/>
                </a:cubicBezTo>
                <a:cubicBezTo>
                  <a:pt x="1266819" y="182370"/>
                  <a:pt x="1286627" y="180551"/>
                  <a:pt x="1303699" y="172015"/>
                </a:cubicBezTo>
                <a:cubicBezTo>
                  <a:pt x="1364410" y="141660"/>
                  <a:pt x="1314493" y="163345"/>
                  <a:pt x="1376126" y="144855"/>
                </a:cubicBezTo>
                <a:cubicBezTo>
                  <a:pt x="1394407" y="139370"/>
                  <a:pt x="1412165" y="132232"/>
                  <a:pt x="1430447" y="126748"/>
                </a:cubicBezTo>
                <a:cubicBezTo>
                  <a:pt x="1456009" y="119079"/>
                  <a:pt x="1486095" y="113808"/>
                  <a:pt x="1511928" y="108641"/>
                </a:cubicBezTo>
                <a:cubicBezTo>
                  <a:pt x="1523999" y="102605"/>
                  <a:pt x="1535505" y="95273"/>
                  <a:pt x="1548142" y="90534"/>
                </a:cubicBezTo>
                <a:cubicBezTo>
                  <a:pt x="1581152" y="78155"/>
                  <a:pt x="1637252" y="75603"/>
                  <a:pt x="1665837" y="72427"/>
                </a:cubicBezTo>
                <a:cubicBezTo>
                  <a:pt x="1767299" y="43438"/>
                  <a:pt x="1712386" y="54431"/>
                  <a:pt x="1855960" y="45267"/>
                </a:cubicBezTo>
                <a:lnTo>
                  <a:pt x="2154724" y="27160"/>
                </a:lnTo>
                <a:cubicBezTo>
                  <a:pt x="2202108" y="15315"/>
                  <a:pt x="2212265" y="11058"/>
                  <a:pt x="2272419" y="9053"/>
                </a:cubicBezTo>
                <a:cubicBezTo>
                  <a:pt x="2426272" y="3925"/>
                  <a:pt x="2580237" y="3018"/>
                  <a:pt x="2734146" y="0"/>
                </a:cubicBezTo>
                <a:cubicBezTo>
                  <a:pt x="2848823" y="3018"/>
                  <a:pt x="2963597" y="3464"/>
                  <a:pt x="3078178" y="9053"/>
                </a:cubicBezTo>
                <a:cubicBezTo>
                  <a:pt x="3087710" y="9518"/>
                  <a:pt x="3096131" y="15596"/>
                  <a:pt x="3105338" y="18107"/>
                </a:cubicBezTo>
                <a:cubicBezTo>
                  <a:pt x="3129347" y="24655"/>
                  <a:pt x="3153623" y="30178"/>
                  <a:pt x="3177766" y="36213"/>
                </a:cubicBezTo>
                <a:cubicBezTo>
                  <a:pt x="3201370" y="42114"/>
                  <a:pt x="3226024" y="42478"/>
                  <a:pt x="3250194" y="45267"/>
                </a:cubicBezTo>
                <a:cubicBezTo>
                  <a:pt x="3303671" y="51438"/>
                  <a:pt x="3394693" y="56495"/>
                  <a:pt x="3458423" y="72427"/>
                </a:cubicBezTo>
                <a:cubicBezTo>
                  <a:pt x="3478726" y="77503"/>
                  <a:pt x="3523650" y="90385"/>
                  <a:pt x="3548958" y="99588"/>
                </a:cubicBezTo>
                <a:cubicBezTo>
                  <a:pt x="3573190" y="108400"/>
                  <a:pt x="3596925" y="118594"/>
                  <a:pt x="3621386" y="126748"/>
                </a:cubicBezTo>
                <a:cubicBezTo>
                  <a:pt x="3640572" y="133143"/>
                  <a:pt x="3684919" y="141265"/>
                  <a:pt x="3702867" y="144855"/>
                </a:cubicBezTo>
                <a:cubicBezTo>
                  <a:pt x="3722500" y="154671"/>
                  <a:pt x="3744037" y="167574"/>
                  <a:pt x="3766241" y="172015"/>
                </a:cubicBezTo>
                <a:cubicBezTo>
                  <a:pt x="3787166" y="176200"/>
                  <a:pt x="3808490" y="178051"/>
                  <a:pt x="3829615" y="181069"/>
                </a:cubicBezTo>
                <a:cubicBezTo>
                  <a:pt x="3838669" y="187105"/>
                  <a:pt x="3846354" y="196049"/>
                  <a:pt x="3856776" y="199176"/>
                </a:cubicBezTo>
                <a:cubicBezTo>
                  <a:pt x="3877215" y="205308"/>
                  <a:pt x="3899101" y="204721"/>
                  <a:pt x="3920150" y="208229"/>
                </a:cubicBezTo>
                <a:cubicBezTo>
                  <a:pt x="3935328" y="210759"/>
                  <a:pt x="3950328" y="214265"/>
                  <a:pt x="3965417" y="217283"/>
                </a:cubicBezTo>
                <a:cubicBezTo>
                  <a:pt x="3974471" y="223319"/>
                  <a:pt x="3982846" y="230524"/>
                  <a:pt x="3992578" y="235390"/>
                </a:cubicBezTo>
                <a:cubicBezTo>
                  <a:pt x="4014176" y="246189"/>
                  <a:pt x="4071038" y="265266"/>
                  <a:pt x="4092166" y="271604"/>
                </a:cubicBezTo>
                <a:cubicBezTo>
                  <a:pt x="4104084" y="275179"/>
                  <a:pt x="4116416" y="277239"/>
                  <a:pt x="4128380" y="280657"/>
                </a:cubicBezTo>
                <a:cubicBezTo>
                  <a:pt x="4137556" y="283279"/>
                  <a:pt x="4146364" y="287089"/>
                  <a:pt x="4155540" y="289711"/>
                </a:cubicBezTo>
                <a:cubicBezTo>
                  <a:pt x="4251339" y="317082"/>
                  <a:pt x="4116953" y="273830"/>
                  <a:pt x="4246075" y="316871"/>
                </a:cubicBezTo>
                <a:cubicBezTo>
                  <a:pt x="4263490" y="322676"/>
                  <a:pt x="4282289" y="322906"/>
                  <a:pt x="4300396" y="325924"/>
                </a:cubicBezTo>
                <a:cubicBezTo>
                  <a:pt x="4385314" y="368384"/>
                  <a:pt x="4279067" y="317393"/>
                  <a:pt x="4390930" y="362138"/>
                </a:cubicBezTo>
                <a:cubicBezTo>
                  <a:pt x="4406019" y="368174"/>
                  <a:pt x="4420925" y="374691"/>
                  <a:pt x="4436198" y="380245"/>
                </a:cubicBezTo>
                <a:cubicBezTo>
                  <a:pt x="4454135" y="386768"/>
                  <a:pt x="4472411" y="392316"/>
                  <a:pt x="4490518" y="398352"/>
                </a:cubicBezTo>
                <a:lnTo>
                  <a:pt x="4517679" y="407406"/>
                </a:lnTo>
                <a:cubicBezTo>
                  <a:pt x="4541821" y="425513"/>
                  <a:pt x="4573367" y="436616"/>
                  <a:pt x="4590106" y="461726"/>
                </a:cubicBezTo>
                <a:cubicBezTo>
                  <a:pt x="4632770" y="525723"/>
                  <a:pt x="4579237" y="446511"/>
                  <a:pt x="4635374" y="525101"/>
                </a:cubicBezTo>
                <a:cubicBezTo>
                  <a:pt x="4641698" y="533955"/>
                  <a:pt x="4647157" y="543407"/>
                  <a:pt x="4653481" y="552261"/>
                </a:cubicBezTo>
                <a:cubicBezTo>
                  <a:pt x="4662251" y="564539"/>
                  <a:pt x="4671871" y="576197"/>
                  <a:pt x="4680641" y="588475"/>
                </a:cubicBezTo>
                <a:cubicBezTo>
                  <a:pt x="4706232" y="624303"/>
                  <a:pt x="4689047" y="605934"/>
                  <a:pt x="4707802" y="624689"/>
                </a:cubicBezTo>
                <a:lnTo>
                  <a:pt x="4789283" y="651849"/>
                </a:lnTo>
                <a:close/>
              </a:path>
            </a:pathLst>
          </a:custGeom>
          <a:solidFill>
            <a:schemeClr val="accent2">
              <a:alpha val="62000"/>
            </a:schemeClr>
          </a:solidFill>
          <a:ln>
            <a:noFill/>
          </a:ln>
          <a:effectLst>
            <a:glow rad="419100">
              <a:schemeClr val="accent2">
                <a:alpha val="8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20" b="390"/>
          <a:stretch/>
        </p:blipFill>
        <p:spPr bwMode="auto">
          <a:xfrm>
            <a:off x="-5715000" y="2101334"/>
            <a:ext cx="5629667" cy="460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29" y="1293335"/>
            <a:ext cx="3840480" cy="3583465"/>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8665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Rectangle 3"/>
          <p:cNvSpPr/>
          <p:nvPr/>
        </p:nvSpPr>
        <p:spPr>
          <a:xfrm>
            <a:off x="0" y="1"/>
            <a:ext cx="9144000" cy="1317486"/>
          </a:xfrm>
          <a:prstGeom prst="rect">
            <a:avLst/>
          </a:prstGeom>
          <a:gradFill flip="none" rotWithShape="1">
            <a:gsLst>
              <a:gs pos="0">
                <a:schemeClr val="tx1"/>
              </a:gs>
              <a:gs pos="89000">
                <a:srgbClr val="000000">
                  <a:alpha val="62000"/>
                </a:srgbClr>
              </a:gs>
              <a:gs pos="77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7989" y="0"/>
            <a:ext cx="5739713" cy="707886"/>
          </a:xfrm>
          <a:prstGeom prst="rect">
            <a:avLst/>
          </a:prstGeom>
          <a:noFill/>
        </p:spPr>
        <p:txBody>
          <a:bodyPr wrap="none" rtlCol="0">
            <a:spAutoFit/>
          </a:bodyPr>
          <a:lstStyle/>
          <a:p>
            <a:r>
              <a:rPr lang="en-US" sz="4000" dirty="0">
                <a:solidFill>
                  <a:schemeClr val="bg1"/>
                </a:solidFill>
                <a:latin typeface="Arial Narrow" panose="020B0606020202030204" pitchFamily="34" charset="0"/>
              </a:rPr>
              <a:t>Nighttime Tornadoes Possible</a:t>
            </a:r>
          </a:p>
        </p:txBody>
      </p:sp>
      <p:sp>
        <p:nvSpPr>
          <p:cNvPr id="8" name="TextBox 7"/>
          <p:cNvSpPr txBox="1"/>
          <p:nvPr/>
        </p:nvSpPr>
        <p:spPr>
          <a:xfrm>
            <a:off x="277988" y="609600"/>
            <a:ext cx="6199012" cy="707886"/>
          </a:xfrm>
          <a:prstGeom prst="rect">
            <a:avLst/>
          </a:prstGeom>
          <a:noFill/>
        </p:spPr>
        <p:txBody>
          <a:bodyPr wrap="square" rtlCol="0">
            <a:spAutoFit/>
          </a:bodyPr>
          <a:lstStyle/>
          <a:p>
            <a:r>
              <a:rPr lang="en-US" sz="2000" dirty="0">
                <a:solidFill>
                  <a:schemeClr val="bg1"/>
                </a:solidFill>
                <a:latin typeface="Arial Narrow" panose="020B0606020202030204" pitchFamily="34" charset="0"/>
              </a:rPr>
              <a:t>Nighttime tornadoes are difficult to see and can occur with little or no warning. Have multiple methods of receiving warnings</a:t>
            </a:r>
          </a:p>
        </p:txBody>
      </p:sp>
      <p:sp>
        <p:nvSpPr>
          <p:cNvPr id="9" name="Rectangle 8"/>
          <p:cNvSpPr/>
          <p:nvPr/>
        </p:nvSpPr>
        <p:spPr>
          <a:xfrm>
            <a:off x="-5715000" y="2099194"/>
            <a:ext cx="5276088" cy="460640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800600" y="1600200"/>
            <a:ext cx="4267200" cy="4047530"/>
            <a:chOff x="4800600" y="1752600"/>
            <a:chExt cx="4267200" cy="4047530"/>
          </a:xfrm>
        </p:grpSpPr>
        <p:sp>
          <p:nvSpPr>
            <p:cNvPr id="19" name="Rectangle 18"/>
            <p:cNvSpPr/>
            <p:nvPr/>
          </p:nvSpPr>
          <p:spPr>
            <a:xfrm>
              <a:off x="4800600" y="1752600"/>
              <a:ext cx="4038600" cy="403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4800600" y="1752600"/>
              <a:ext cx="4267200" cy="4047530"/>
              <a:chOff x="4800600" y="1828800"/>
              <a:chExt cx="4267200" cy="4047530"/>
            </a:xfrm>
          </p:grpSpPr>
          <p:grpSp>
            <p:nvGrpSpPr>
              <p:cNvPr id="11" name="Group 10"/>
              <p:cNvGrpSpPr/>
              <p:nvPr/>
            </p:nvGrpSpPr>
            <p:grpSpPr>
              <a:xfrm>
                <a:off x="6019800" y="1828800"/>
                <a:ext cx="1783744" cy="381000"/>
                <a:chOff x="6019800" y="1924362"/>
                <a:chExt cx="1783744" cy="381000"/>
              </a:xfrm>
            </p:grpSpPr>
            <p:sp>
              <p:nvSpPr>
                <p:cNvPr id="2" name="Rounded Rectangle 1"/>
                <p:cNvSpPr/>
                <p:nvPr/>
              </p:nvSpPr>
              <p:spPr>
                <a:xfrm>
                  <a:off x="6019800" y="1951419"/>
                  <a:ext cx="1783744" cy="35394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19800" y="1924362"/>
                  <a:ext cx="1783744" cy="369332"/>
                </a:xfrm>
                <a:prstGeom prst="rect">
                  <a:avLst/>
                </a:prstGeom>
              </p:spPr>
              <p:txBody>
                <a:bodyPr wrap="square">
                  <a:spAutoFit/>
                </a:bodyPr>
                <a:lstStyle/>
                <a:p>
                  <a:pPr algn="ctr"/>
                  <a:r>
                    <a:rPr lang="en-US" dirty="0">
                      <a:solidFill>
                        <a:schemeClr val="bg1"/>
                      </a:solidFill>
                      <a:latin typeface="Franklin Gothic Medium Cond" panose="020B0606030402020204" pitchFamily="34" charset="0"/>
                    </a:rPr>
                    <a:t> </a:t>
                  </a:r>
                  <a:r>
                    <a:rPr lang="en-US" b="1" dirty="0">
                      <a:latin typeface="Franklin Gothic Medium Cond" panose="020B0606030402020204" pitchFamily="34" charset="0"/>
                    </a:rPr>
                    <a:t>Zone 1:</a:t>
                  </a:r>
                  <a:endParaRPr lang="en-US" b="1" dirty="0"/>
                </a:p>
              </p:txBody>
            </p:sp>
          </p:grpSp>
          <p:grpSp>
            <p:nvGrpSpPr>
              <p:cNvPr id="12" name="Group 11"/>
              <p:cNvGrpSpPr/>
              <p:nvPr/>
            </p:nvGrpSpPr>
            <p:grpSpPr>
              <a:xfrm>
                <a:off x="6019800" y="3124200"/>
                <a:ext cx="1783744" cy="369332"/>
                <a:chOff x="6019800" y="2938753"/>
                <a:chExt cx="1783744" cy="369332"/>
              </a:xfrm>
            </p:grpSpPr>
            <p:sp>
              <p:nvSpPr>
                <p:cNvPr id="14" name="Rounded Rectangle 13"/>
                <p:cNvSpPr/>
                <p:nvPr/>
              </p:nvSpPr>
              <p:spPr>
                <a:xfrm>
                  <a:off x="6019800" y="2938753"/>
                  <a:ext cx="1783744" cy="3539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3" name="Rectangle 12"/>
                <p:cNvSpPr/>
                <p:nvPr/>
              </p:nvSpPr>
              <p:spPr>
                <a:xfrm>
                  <a:off x="6019800" y="2938753"/>
                  <a:ext cx="1783744" cy="369332"/>
                </a:xfrm>
                <a:prstGeom prst="rect">
                  <a:avLst/>
                </a:prstGeom>
              </p:spPr>
              <p:txBody>
                <a:bodyPr wrap="square">
                  <a:spAutoFit/>
                </a:bodyPr>
                <a:lstStyle/>
                <a:p>
                  <a:pPr algn="ctr"/>
                  <a:r>
                    <a:rPr lang="en-US" dirty="0">
                      <a:solidFill>
                        <a:schemeClr val="bg1"/>
                      </a:solidFill>
                      <a:latin typeface="Franklin Gothic Medium Cond" panose="020B0606030402020204" pitchFamily="34" charset="0"/>
                    </a:rPr>
                    <a:t> </a:t>
                  </a:r>
                  <a:r>
                    <a:rPr lang="en-US" b="1" dirty="0">
                      <a:latin typeface="Franklin Gothic Medium Cond" panose="020B0606030402020204" pitchFamily="34" charset="0"/>
                    </a:rPr>
                    <a:t>Zone 2:</a:t>
                  </a:r>
                  <a:endParaRPr lang="en-US" b="1" dirty="0"/>
                </a:p>
              </p:txBody>
            </p:sp>
          </p:grpSp>
          <p:grpSp>
            <p:nvGrpSpPr>
              <p:cNvPr id="16" name="Group 15"/>
              <p:cNvGrpSpPr/>
              <p:nvPr/>
            </p:nvGrpSpPr>
            <p:grpSpPr>
              <a:xfrm>
                <a:off x="6019800" y="4572000"/>
                <a:ext cx="1783744" cy="369332"/>
                <a:chOff x="6019800" y="4074942"/>
                <a:chExt cx="1783744" cy="369332"/>
              </a:xfrm>
            </p:grpSpPr>
            <p:sp>
              <p:nvSpPr>
                <p:cNvPr id="15" name="Rounded Rectangle 14"/>
                <p:cNvSpPr/>
                <p:nvPr/>
              </p:nvSpPr>
              <p:spPr>
                <a:xfrm>
                  <a:off x="6019800" y="4074942"/>
                  <a:ext cx="1783744" cy="35394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Rectangle 16"/>
                <p:cNvSpPr/>
                <p:nvPr/>
              </p:nvSpPr>
              <p:spPr>
                <a:xfrm>
                  <a:off x="6019800" y="4074942"/>
                  <a:ext cx="1783744" cy="369332"/>
                </a:xfrm>
                <a:prstGeom prst="rect">
                  <a:avLst/>
                </a:prstGeom>
              </p:spPr>
              <p:txBody>
                <a:bodyPr wrap="square">
                  <a:spAutoFit/>
                </a:bodyPr>
                <a:lstStyle/>
                <a:p>
                  <a:pPr algn="ctr"/>
                  <a:r>
                    <a:rPr lang="en-US" dirty="0">
                      <a:solidFill>
                        <a:schemeClr val="bg1"/>
                      </a:solidFill>
                      <a:latin typeface="Franklin Gothic Medium Cond" panose="020B0606030402020204" pitchFamily="34" charset="0"/>
                    </a:rPr>
                    <a:t> </a:t>
                  </a:r>
                  <a:r>
                    <a:rPr lang="en-US" b="1" dirty="0">
                      <a:latin typeface="Franklin Gothic Medium Cond" panose="020B0606030402020204" pitchFamily="34" charset="0"/>
                    </a:rPr>
                    <a:t>Zone 3:</a:t>
                  </a:r>
                  <a:endParaRPr lang="en-US" b="1" dirty="0"/>
                </a:p>
              </p:txBody>
            </p:sp>
          </p:grpSp>
          <p:sp>
            <p:nvSpPr>
              <p:cNvPr id="18" name="Rectangle 17"/>
              <p:cNvSpPr/>
              <p:nvPr/>
            </p:nvSpPr>
            <p:spPr>
              <a:xfrm>
                <a:off x="4800600" y="2209800"/>
                <a:ext cx="4267200" cy="923330"/>
              </a:xfrm>
              <a:prstGeom prst="rect">
                <a:avLst/>
              </a:prstGeom>
            </p:spPr>
            <p:txBody>
              <a:bodyPr wrap="square">
                <a:spAutoFit/>
              </a:bodyPr>
              <a:lstStyle/>
              <a:p>
                <a:r>
                  <a:rPr lang="en-US" b="1" dirty="0">
                    <a:solidFill>
                      <a:schemeClr val="bg1"/>
                    </a:solidFill>
                    <a:latin typeface="Arial Narrow" panose="020B0606020202030204" pitchFamily="34" charset="0"/>
                  </a:rPr>
                  <a:t>Timing </a:t>
                </a:r>
                <a:r>
                  <a:rPr lang="en-US" dirty="0">
                    <a:solidFill>
                      <a:schemeClr val="bg1"/>
                    </a:solidFill>
                    <a:latin typeface="Arial Narrow" panose="020B0606020202030204" pitchFamily="34" charset="0"/>
                  </a:rPr>
                  <a:t>: 6pm – 9pm</a:t>
                </a:r>
              </a:p>
              <a:p>
                <a:r>
                  <a:rPr lang="en-US" b="1" dirty="0">
                    <a:solidFill>
                      <a:schemeClr val="bg1"/>
                    </a:solidFill>
                    <a:latin typeface="Arial Narrow" panose="020B0606020202030204" pitchFamily="34" charset="0"/>
                  </a:rPr>
                  <a:t>What to Expect : </a:t>
                </a:r>
                <a:r>
                  <a:rPr lang="en-US" dirty="0">
                    <a:solidFill>
                      <a:schemeClr val="bg1"/>
                    </a:solidFill>
                    <a:latin typeface="Arial Narrow" panose="020B0606020202030204" pitchFamily="34" charset="0"/>
                  </a:rPr>
                  <a:t>A few </a:t>
                </a:r>
                <a:r>
                  <a:rPr lang="en-US" b="1" dirty="0">
                    <a:solidFill>
                      <a:schemeClr val="accent2"/>
                    </a:solidFill>
                    <a:latin typeface="Arial Narrow" panose="020B0606020202030204" pitchFamily="34" charset="0"/>
                  </a:rPr>
                  <a:t>tornadoes</a:t>
                </a:r>
                <a:r>
                  <a:rPr lang="en-US" dirty="0">
                    <a:solidFill>
                      <a:schemeClr val="bg1"/>
                    </a:solidFill>
                    <a:latin typeface="Arial Narrow" panose="020B0606020202030204" pitchFamily="34" charset="0"/>
                  </a:rPr>
                  <a:t>, damaging winds, large hail</a:t>
                </a:r>
              </a:p>
            </p:txBody>
          </p:sp>
          <p:sp>
            <p:nvSpPr>
              <p:cNvPr id="22" name="Rectangle 21"/>
              <p:cNvSpPr/>
              <p:nvPr/>
            </p:nvSpPr>
            <p:spPr>
              <a:xfrm>
                <a:off x="4800600" y="3505200"/>
                <a:ext cx="4267200" cy="923330"/>
              </a:xfrm>
              <a:prstGeom prst="rect">
                <a:avLst/>
              </a:prstGeom>
            </p:spPr>
            <p:txBody>
              <a:bodyPr wrap="square">
                <a:spAutoFit/>
              </a:bodyPr>
              <a:lstStyle/>
              <a:p>
                <a:r>
                  <a:rPr lang="en-US" b="1" dirty="0">
                    <a:solidFill>
                      <a:schemeClr val="bg1"/>
                    </a:solidFill>
                    <a:latin typeface="Arial Narrow" panose="020B0606020202030204" pitchFamily="34" charset="0"/>
                  </a:rPr>
                  <a:t>Timing </a:t>
                </a:r>
                <a:r>
                  <a:rPr lang="en-US" dirty="0">
                    <a:solidFill>
                      <a:schemeClr val="bg1"/>
                    </a:solidFill>
                    <a:latin typeface="Arial Narrow" panose="020B0606020202030204" pitchFamily="34" charset="0"/>
                  </a:rPr>
                  <a:t>: 9pm - Midnight</a:t>
                </a:r>
              </a:p>
              <a:p>
                <a:r>
                  <a:rPr lang="en-US" b="1" dirty="0">
                    <a:solidFill>
                      <a:schemeClr val="bg1"/>
                    </a:solidFill>
                    <a:latin typeface="Arial Narrow" panose="020B0606020202030204" pitchFamily="34" charset="0"/>
                  </a:rPr>
                  <a:t>What to Expect </a:t>
                </a:r>
                <a:r>
                  <a:rPr lang="en-US" dirty="0">
                    <a:solidFill>
                      <a:schemeClr val="bg1"/>
                    </a:solidFill>
                    <a:latin typeface="Arial Narrow" panose="020B0606020202030204" pitchFamily="34" charset="0"/>
                  </a:rPr>
                  <a:t>: A few </a:t>
                </a:r>
                <a:r>
                  <a:rPr lang="en-US" b="1" dirty="0">
                    <a:solidFill>
                      <a:schemeClr val="accent2"/>
                    </a:solidFill>
                    <a:latin typeface="Arial Narrow" panose="020B0606020202030204" pitchFamily="34" charset="0"/>
                  </a:rPr>
                  <a:t>tornadoes</a:t>
                </a:r>
                <a:r>
                  <a:rPr lang="en-US" dirty="0">
                    <a:solidFill>
                      <a:schemeClr val="bg1"/>
                    </a:solidFill>
                    <a:latin typeface="Arial Narrow" panose="020B0606020202030204" pitchFamily="34" charset="0"/>
                  </a:rPr>
                  <a:t>, damaging winds, decreasing hail threat, flash flooding</a:t>
                </a:r>
              </a:p>
            </p:txBody>
          </p:sp>
          <p:sp>
            <p:nvSpPr>
              <p:cNvPr id="23" name="Rectangle 22"/>
              <p:cNvSpPr/>
              <p:nvPr/>
            </p:nvSpPr>
            <p:spPr>
              <a:xfrm>
                <a:off x="4800600" y="4953000"/>
                <a:ext cx="4267200" cy="923330"/>
              </a:xfrm>
              <a:prstGeom prst="rect">
                <a:avLst/>
              </a:prstGeom>
            </p:spPr>
            <p:txBody>
              <a:bodyPr wrap="square">
                <a:spAutoFit/>
              </a:bodyPr>
              <a:lstStyle/>
              <a:p>
                <a:r>
                  <a:rPr lang="en-US" b="1" dirty="0">
                    <a:solidFill>
                      <a:schemeClr val="bg1"/>
                    </a:solidFill>
                    <a:latin typeface="Arial Narrow" panose="020B0606020202030204" pitchFamily="34" charset="0"/>
                  </a:rPr>
                  <a:t>Timing </a:t>
                </a:r>
                <a:r>
                  <a:rPr lang="en-US" dirty="0">
                    <a:solidFill>
                      <a:schemeClr val="bg1"/>
                    </a:solidFill>
                    <a:latin typeface="Arial Narrow" panose="020B0606020202030204" pitchFamily="34" charset="0"/>
                  </a:rPr>
                  <a:t>: Midnight – 3am</a:t>
                </a:r>
              </a:p>
              <a:p>
                <a:r>
                  <a:rPr lang="en-US" b="1" dirty="0">
                    <a:solidFill>
                      <a:schemeClr val="bg1"/>
                    </a:solidFill>
                    <a:latin typeface="Arial Narrow" panose="020B0606020202030204" pitchFamily="34" charset="0"/>
                  </a:rPr>
                  <a:t>What to Expect </a:t>
                </a:r>
                <a:r>
                  <a:rPr lang="en-US" dirty="0">
                    <a:solidFill>
                      <a:schemeClr val="bg1"/>
                    </a:solidFill>
                    <a:latin typeface="Arial Narrow" panose="020B0606020202030204" pitchFamily="34" charset="0"/>
                  </a:rPr>
                  <a:t>: A few </a:t>
                </a:r>
                <a:r>
                  <a:rPr lang="en-US" b="1" dirty="0">
                    <a:solidFill>
                      <a:schemeClr val="accent2"/>
                    </a:solidFill>
                    <a:latin typeface="Arial Narrow" panose="020B0606020202030204" pitchFamily="34" charset="0"/>
                  </a:rPr>
                  <a:t>tornadoes</a:t>
                </a:r>
                <a:r>
                  <a:rPr lang="en-US" dirty="0">
                    <a:solidFill>
                      <a:schemeClr val="bg1"/>
                    </a:solidFill>
                    <a:latin typeface="Arial Narrow" panose="020B0606020202030204" pitchFamily="34" charset="0"/>
                  </a:rPr>
                  <a:t>, damaging winds, flash flooding</a:t>
                </a:r>
              </a:p>
            </p:txBody>
          </p:sp>
        </p:grpSp>
      </p:grpSp>
      <p:sp>
        <p:nvSpPr>
          <p:cNvPr id="24" name="Rectangle 23"/>
          <p:cNvSpPr/>
          <p:nvPr/>
        </p:nvSpPr>
        <p:spPr>
          <a:xfrm>
            <a:off x="9144000" y="1690300"/>
            <a:ext cx="4267200" cy="1200329"/>
          </a:xfrm>
          <a:prstGeom prst="rect">
            <a:avLst/>
          </a:prstGeom>
        </p:spPr>
        <p:txBody>
          <a:bodyPr wrap="square">
            <a:spAutoFit/>
          </a:bodyPr>
          <a:lstStyle/>
          <a:p>
            <a:r>
              <a:rPr lang="en-US" dirty="0">
                <a:solidFill>
                  <a:schemeClr val="bg1"/>
                </a:solidFill>
                <a:latin typeface="Franklin Gothic Medium Cond" panose="020B0606030402020204" pitchFamily="34" charset="0"/>
              </a:rPr>
              <a:t>What?</a:t>
            </a:r>
          </a:p>
          <a:p>
            <a:r>
              <a:rPr lang="en-US" dirty="0">
                <a:solidFill>
                  <a:schemeClr val="bg1"/>
                </a:solidFill>
                <a:latin typeface="Franklin Gothic Medium Cond" panose="020B0606030402020204" pitchFamily="34" charset="0"/>
              </a:rPr>
              <a:t>When?</a:t>
            </a:r>
          </a:p>
          <a:p>
            <a:r>
              <a:rPr lang="en-US" dirty="0">
                <a:solidFill>
                  <a:schemeClr val="bg1"/>
                </a:solidFill>
                <a:latin typeface="Franklin Gothic Medium Cond" panose="020B0606030402020204" pitchFamily="34" charset="0"/>
              </a:rPr>
              <a:t>Where?</a:t>
            </a:r>
          </a:p>
          <a:p>
            <a:r>
              <a:rPr lang="en-US" dirty="0">
                <a:solidFill>
                  <a:schemeClr val="bg1"/>
                </a:solidFill>
                <a:latin typeface="Franklin Gothic Medium Cond" panose="020B0606030402020204" pitchFamily="34" charset="0"/>
              </a:rPr>
              <a:t>How Bad?</a:t>
            </a:r>
            <a:endParaRPr lang="en-US" dirty="0">
              <a:solidFill>
                <a:schemeClr val="bg1"/>
              </a:solidFill>
            </a:endParaRPr>
          </a:p>
        </p:txBody>
      </p:sp>
      <p:sp>
        <p:nvSpPr>
          <p:cNvPr id="25" name="TextBox 24"/>
          <p:cNvSpPr txBox="1"/>
          <p:nvPr/>
        </p:nvSpPr>
        <p:spPr>
          <a:xfrm>
            <a:off x="1504950" y="5715000"/>
            <a:ext cx="6134100" cy="1015663"/>
          </a:xfrm>
          <a:prstGeom prst="rect">
            <a:avLst/>
          </a:prstGeom>
          <a:noFill/>
        </p:spPr>
        <p:txBody>
          <a:bodyPr wrap="square" rtlCol="0">
            <a:spAutoFit/>
          </a:bodyPr>
          <a:lstStyle/>
          <a:p>
            <a:r>
              <a:rPr lang="en-US" sz="2000" b="1" dirty="0">
                <a:solidFill>
                  <a:schemeClr val="bg1"/>
                </a:solidFill>
                <a:latin typeface="Arial Narrow" panose="020B0606020202030204" pitchFamily="34" charset="0"/>
              </a:rPr>
              <a:t>Actions to take: </a:t>
            </a:r>
            <a:r>
              <a:rPr lang="en-US" sz="2000" dirty="0">
                <a:solidFill>
                  <a:schemeClr val="bg1"/>
                </a:solidFill>
                <a:latin typeface="Arial Narrow" panose="020B0606020202030204" pitchFamily="34" charset="0"/>
              </a:rPr>
              <a:t>Have multiple, reliable methods of receiving warnings (weather radio, cell phone apps, etc.) and know where to go in the event a tornado warning is issued for your location</a:t>
            </a:r>
          </a:p>
        </p:txBody>
      </p:sp>
      <p:sp>
        <p:nvSpPr>
          <p:cNvPr id="26" name="Rectangle 25"/>
          <p:cNvSpPr/>
          <p:nvPr/>
        </p:nvSpPr>
        <p:spPr>
          <a:xfrm rot="21404808">
            <a:off x="-6016510" y="1573558"/>
            <a:ext cx="4114800" cy="5669342"/>
          </a:xfrm>
          <a:prstGeom prst="rect">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1404808">
            <a:off x="-7614852" y="1661129"/>
            <a:ext cx="4114800" cy="5669342"/>
          </a:xfrm>
          <a:prstGeom prst="rect">
            <a:avLst/>
          </a:prstGeom>
          <a:solidFill>
            <a:srgbClr val="FFC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21404808">
            <a:off x="-8910252" y="1712387"/>
            <a:ext cx="4114800" cy="5669342"/>
          </a:xfrm>
          <a:prstGeom prst="rect">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20" b="390"/>
          <a:stretch/>
        </p:blipFill>
        <p:spPr bwMode="auto">
          <a:xfrm>
            <a:off x="-5715000" y="2101334"/>
            <a:ext cx="5629667" cy="460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60" r="8387"/>
          <a:stretch/>
        </p:blipFill>
        <p:spPr bwMode="auto">
          <a:xfrm>
            <a:off x="381000" y="1600200"/>
            <a:ext cx="4027056" cy="404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344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1143000"/>
          </a:xfrm>
        </p:spPr>
        <p:txBody>
          <a:bodyPr>
            <a:normAutofit fontScale="90000"/>
          </a:bodyPr>
          <a:lstStyle/>
          <a:p>
            <a:r>
              <a:rPr lang="en-US" b="1" dirty="0">
                <a:solidFill>
                  <a:prstClr val="white"/>
                </a:solidFill>
                <a:latin typeface="Arial Narrow" panose="020B0606020202030204" pitchFamily="34" charset="0"/>
              </a:rPr>
              <a:t>Messaging a Nocturnal Tornado Producing QLCS</a:t>
            </a:r>
            <a:endParaRPr lang="en-US" dirty="0"/>
          </a:p>
        </p:txBody>
      </p:sp>
      <p:sp>
        <p:nvSpPr>
          <p:cNvPr id="8" name="Subtitle 7"/>
          <p:cNvSpPr>
            <a:spLocks noGrp="1"/>
          </p:cNvSpPr>
          <p:nvPr>
            <p:ph type="body" idx="1"/>
          </p:nvPr>
        </p:nvSpPr>
        <p:spPr/>
        <p:txBody>
          <a:bodyPr>
            <a:normAutofit/>
          </a:bodyPr>
          <a:lstStyle/>
          <a:p>
            <a:r>
              <a:rPr lang="en-US" b="0" dirty="0">
                <a:solidFill>
                  <a:schemeClr val="bg1"/>
                </a:solidFill>
                <a:latin typeface="Arial Narrow" panose="020B0606020202030204" pitchFamily="34" charset="0"/>
              </a:rPr>
              <a:t>What Happened?</a:t>
            </a:r>
          </a:p>
        </p:txBody>
      </p:sp>
      <p:sp>
        <p:nvSpPr>
          <p:cNvPr id="2" name="Content Placeholder 1"/>
          <p:cNvSpPr>
            <a:spLocks noGrp="1"/>
          </p:cNvSpPr>
          <p:nvPr>
            <p:ph sz="half" idx="2"/>
          </p:nvPr>
        </p:nvSpPr>
        <p:spPr/>
        <p:txBody>
          <a:bodyPr/>
          <a:lstStyle/>
          <a:p>
            <a:r>
              <a:rPr lang="en-US" dirty="0">
                <a:solidFill>
                  <a:schemeClr val="bg1"/>
                </a:solidFill>
                <a:latin typeface="Arial Narrow" panose="020B0606020202030204" pitchFamily="34" charset="0"/>
              </a:rPr>
              <a:t>Brief overview of event</a:t>
            </a:r>
          </a:p>
          <a:p>
            <a:endParaRPr lang="en-US" dirty="0">
              <a:solidFill>
                <a:schemeClr val="bg1"/>
              </a:solidFill>
              <a:latin typeface="Arial Narrow" panose="020B0606020202030204" pitchFamily="34" charset="0"/>
            </a:endParaRPr>
          </a:p>
          <a:p>
            <a:r>
              <a:rPr lang="en-US" dirty="0">
                <a:solidFill>
                  <a:schemeClr val="bg1"/>
                </a:solidFill>
                <a:latin typeface="Arial Narrow" panose="020B0606020202030204" pitchFamily="34" charset="0"/>
              </a:rPr>
              <a:t>Look at some of EAX’s messaging leading up to the event</a:t>
            </a:r>
          </a:p>
          <a:p>
            <a:endParaRPr lang="en-US" dirty="0">
              <a:solidFill>
                <a:schemeClr val="bg1"/>
              </a:solidFill>
              <a:latin typeface="Arial Narrow" panose="020B0606020202030204" pitchFamily="34" charset="0"/>
            </a:endParaRPr>
          </a:p>
          <a:p>
            <a:r>
              <a:rPr lang="en-US" dirty="0">
                <a:solidFill>
                  <a:schemeClr val="bg1"/>
                </a:solidFill>
                <a:latin typeface="Arial Narrow" panose="020B0606020202030204" pitchFamily="34" charset="0"/>
              </a:rPr>
              <a:t>Things that are good for meteorologist aren’t all that useful for the average person</a:t>
            </a:r>
          </a:p>
        </p:txBody>
      </p:sp>
      <p:sp>
        <p:nvSpPr>
          <p:cNvPr id="3" name="Text Placeholder 2"/>
          <p:cNvSpPr>
            <a:spLocks noGrp="1"/>
          </p:cNvSpPr>
          <p:nvPr>
            <p:ph type="body" sz="quarter" idx="3"/>
          </p:nvPr>
        </p:nvSpPr>
        <p:spPr/>
        <p:txBody>
          <a:bodyPr/>
          <a:lstStyle/>
          <a:p>
            <a:r>
              <a:rPr lang="en-US" b="0" dirty="0">
                <a:solidFill>
                  <a:schemeClr val="bg1"/>
                </a:solidFill>
                <a:latin typeface="Arial Narrow" panose="020B0606020202030204" pitchFamily="34" charset="0"/>
              </a:rPr>
              <a:t>What we’ve learned.</a:t>
            </a:r>
          </a:p>
        </p:txBody>
      </p:sp>
      <p:sp>
        <p:nvSpPr>
          <p:cNvPr id="4" name="Content Placeholder 3"/>
          <p:cNvSpPr>
            <a:spLocks noGrp="1"/>
          </p:cNvSpPr>
          <p:nvPr>
            <p:ph sz="quarter" idx="4"/>
          </p:nvPr>
        </p:nvSpPr>
        <p:spPr/>
        <p:txBody>
          <a:bodyPr>
            <a:normAutofit fontScale="92500"/>
          </a:bodyPr>
          <a:lstStyle/>
          <a:p>
            <a:r>
              <a:rPr lang="en-US" dirty="0">
                <a:solidFill>
                  <a:schemeClr val="bg1"/>
                </a:solidFill>
                <a:latin typeface="Arial Narrow" panose="020B0606020202030204" pitchFamily="34" charset="0"/>
              </a:rPr>
              <a:t>Examples of action oriented messaging geared for this event</a:t>
            </a:r>
          </a:p>
          <a:p>
            <a:endParaRPr lang="en-US" dirty="0">
              <a:solidFill>
                <a:schemeClr val="bg1"/>
              </a:solidFill>
              <a:latin typeface="Arial Narrow" panose="020B0606020202030204" pitchFamily="34" charset="0"/>
            </a:endParaRPr>
          </a:p>
          <a:p>
            <a:r>
              <a:rPr lang="en-US" dirty="0">
                <a:solidFill>
                  <a:schemeClr val="bg1"/>
                </a:solidFill>
                <a:latin typeface="Arial Narrow" panose="020B0606020202030204" pitchFamily="34" charset="0"/>
              </a:rPr>
              <a:t>A shift away from what’s most likely to what’s most dangerous event</a:t>
            </a:r>
          </a:p>
          <a:p>
            <a:endParaRPr lang="en-US" dirty="0">
              <a:solidFill>
                <a:schemeClr val="bg1"/>
              </a:solidFill>
              <a:latin typeface="Arial Narrow" panose="020B0606020202030204" pitchFamily="34" charset="0"/>
            </a:endParaRPr>
          </a:p>
          <a:p>
            <a:r>
              <a:rPr lang="en-US" dirty="0">
                <a:solidFill>
                  <a:schemeClr val="bg1"/>
                </a:solidFill>
                <a:latin typeface="Arial Narrow" panose="020B0606020202030204" pitchFamily="34" charset="0"/>
              </a:rPr>
              <a:t>We want to get the average person to understand they’re at risk</a:t>
            </a:r>
          </a:p>
          <a:p>
            <a:endParaRPr lang="en-US" dirty="0">
              <a:solidFill>
                <a:schemeClr val="bg1"/>
              </a:solidFill>
              <a:latin typeface="Arial Narrow" panose="020B0606020202030204" pitchFamily="34" charset="0"/>
            </a:endParaRPr>
          </a:p>
          <a:p>
            <a:endParaRPr lang="en-US"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289325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4300"/>
            <a:ext cx="4114800" cy="3086100"/>
          </a:xfrm>
          <a:prstGeom prst="rect">
            <a:avLst/>
          </a:prstGeom>
          <a:ln w="12700">
            <a:solidFill>
              <a:schemeClr val="bg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905000"/>
            <a:ext cx="4114800" cy="3086100"/>
          </a:xfrm>
          <a:prstGeom prst="rect">
            <a:avLst/>
          </a:prstGeom>
          <a:ln w="12700">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3657600"/>
            <a:ext cx="4114800" cy="3086100"/>
          </a:xfrm>
          <a:prstGeom prst="rect">
            <a:avLst/>
          </a:prstGeom>
          <a:ln w="12700">
            <a:solidFill>
              <a:schemeClr val="bg1"/>
            </a:solidFill>
          </a:ln>
          <a:effectLst>
            <a:outerShdw blurRad="50800" dist="38100" dir="2700000" algn="tl" rotWithShape="0">
              <a:prstClr val="black">
                <a:alpha val="40000"/>
              </a:prstClr>
            </a:outerShdw>
          </a:effectLst>
        </p:spPr>
      </p:pic>
      <p:sp>
        <p:nvSpPr>
          <p:cNvPr id="8" name="Title 6"/>
          <p:cNvSpPr txBox="1">
            <a:spLocks/>
          </p:cNvSpPr>
          <p:nvPr/>
        </p:nvSpPr>
        <p:spPr>
          <a:xfrm>
            <a:off x="2743200" y="666750"/>
            <a:ext cx="4495800" cy="781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white"/>
                </a:solidFill>
                <a:latin typeface="Arial Narrow" panose="020B0606020202030204" pitchFamily="34" charset="0"/>
              </a:rPr>
              <a:t>Ready</a:t>
            </a:r>
            <a:endParaRPr lang="en-US" dirty="0"/>
          </a:p>
        </p:txBody>
      </p:sp>
      <p:sp>
        <p:nvSpPr>
          <p:cNvPr id="9" name="Title 6"/>
          <p:cNvSpPr txBox="1">
            <a:spLocks/>
          </p:cNvSpPr>
          <p:nvPr/>
        </p:nvSpPr>
        <p:spPr>
          <a:xfrm>
            <a:off x="5486400" y="2438400"/>
            <a:ext cx="2743200"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white"/>
                </a:solidFill>
                <a:latin typeface="Arial Narrow" panose="020B0606020202030204" pitchFamily="34" charset="0"/>
              </a:rPr>
              <a:t>Set</a:t>
            </a:r>
            <a:endParaRPr lang="en-US" dirty="0"/>
          </a:p>
        </p:txBody>
      </p:sp>
      <p:sp>
        <p:nvSpPr>
          <p:cNvPr id="10" name="Title 6"/>
          <p:cNvSpPr txBox="1">
            <a:spLocks/>
          </p:cNvSpPr>
          <p:nvPr/>
        </p:nvSpPr>
        <p:spPr>
          <a:xfrm>
            <a:off x="3048000" y="5410200"/>
            <a:ext cx="27432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white"/>
                </a:solidFill>
                <a:latin typeface="Arial Narrow" panose="020B0606020202030204" pitchFamily="34" charset="0"/>
              </a:rPr>
              <a:t>GO!</a:t>
            </a:r>
            <a:endParaRPr lang="en-US" dirty="0"/>
          </a:p>
        </p:txBody>
      </p:sp>
    </p:spTree>
    <p:extLst>
      <p:ext uri="{BB962C8B-B14F-4D97-AF65-F5344CB8AC3E}">
        <p14:creationId xmlns:p14="http://schemas.microsoft.com/office/powerpoint/2010/main" val="60977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4300"/>
            <a:ext cx="4114800" cy="3086100"/>
          </a:xfrm>
          <a:prstGeom prst="rect">
            <a:avLst/>
          </a:prstGeom>
          <a:ln w="12700">
            <a:solidFill>
              <a:schemeClr val="bg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905000"/>
            <a:ext cx="4114800" cy="3086100"/>
          </a:xfrm>
          <a:prstGeom prst="rect">
            <a:avLst/>
          </a:prstGeom>
          <a:ln w="12700">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3657600"/>
            <a:ext cx="4114800" cy="3086100"/>
          </a:xfrm>
          <a:prstGeom prst="rect">
            <a:avLst/>
          </a:prstGeom>
          <a:ln w="12700">
            <a:solidFill>
              <a:schemeClr val="bg1"/>
            </a:solidFill>
          </a:ln>
          <a:effectLst>
            <a:outerShdw blurRad="50800" dist="38100" dir="2700000" algn="tl" rotWithShape="0">
              <a:prstClr val="black">
                <a:alpha val="40000"/>
              </a:prstClr>
            </a:outerShdw>
          </a:effectLst>
        </p:spPr>
      </p:pic>
      <p:sp>
        <p:nvSpPr>
          <p:cNvPr id="4" name="Rectangle 3"/>
          <p:cNvSpPr/>
          <p:nvPr/>
        </p:nvSpPr>
        <p:spPr>
          <a:xfrm>
            <a:off x="0" y="8106"/>
            <a:ext cx="9144000" cy="6849894"/>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black"/>
              </a:solidFill>
            </a:endParaRPr>
          </a:p>
        </p:txBody>
      </p:sp>
      <p:sp>
        <p:nvSpPr>
          <p:cNvPr id="23" name="TextBox 22"/>
          <p:cNvSpPr txBox="1"/>
          <p:nvPr/>
        </p:nvSpPr>
        <p:spPr>
          <a:xfrm>
            <a:off x="2491944" y="685800"/>
            <a:ext cx="4346062" cy="707886"/>
          </a:xfrm>
          <a:prstGeom prst="rect">
            <a:avLst/>
          </a:prstGeom>
          <a:noFill/>
        </p:spPr>
        <p:txBody>
          <a:bodyPr wrap="none" rtlCol="0">
            <a:spAutoFit/>
          </a:bodyPr>
          <a:lstStyle/>
          <a:p>
            <a:r>
              <a:rPr lang="en-US" sz="4000" dirty="0">
                <a:solidFill>
                  <a:prstClr val="white"/>
                </a:solidFill>
                <a:latin typeface="Arial Narrow" panose="020B0606020202030204" pitchFamily="34" charset="0"/>
              </a:rPr>
              <a:t>Continuous Campaign</a:t>
            </a:r>
            <a:endParaRPr lang="en-US" sz="4000" dirty="0"/>
          </a:p>
        </p:txBody>
      </p:sp>
      <p:sp>
        <p:nvSpPr>
          <p:cNvPr id="24" name="TextBox 23"/>
          <p:cNvSpPr txBox="1"/>
          <p:nvPr/>
        </p:nvSpPr>
        <p:spPr>
          <a:xfrm>
            <a:off x="2573698" y="5334000"/>
            <a:ext cx="3996607" cy="1323439"/>
          </a:xfrm>
          <a:prstGeom prst="rect">
            <a:avLst/>
          </a:prstGeom>
          <a:noFill/>
        </p:spPr>
        <p:txBody>
          <a:bodyPr wrap="none" rtlCol="0">
            <a:spAutoFit/>
          </a:bodyPr>
          <a:lstStyle/>
          <a:p>
            <a:pPr algn="ctr"/>
            <a:r>
              <a:rPr lang="en-US" sz="4000" dirty="0">
                <a:solidFill>
                  <a:prstClr val="white"/>
                </a:solidFill>
                <a:latin typeface="Arial Narrow" panose="020B0606020202030204" pitchFamily="34" charset="0"/>
              </a:rPr>
              <a:t>More People Seeing</a:t>
            </a:r>
          </a:p>
          <a:p>
            <a:pPr algn="ctr"/>
            <a:r>
              <a:rPr lang="en-US" sz="4000" dirty="0">
                <a:solidFill>
                  <a:prstClr val="white"/>
                </a:solidFill>
                <a:latin typeface="Arial Narrow" panose="020B0606020202030204" pitchFamily="34" charset="0"/>
              </a:rPr>
              <a:t> our Information</a:t>
            </a:r>
            <a:endParaRPr lang="en-US" sz="4000" dirty="0"/>
          </a:p>
        </p:txBody>
      </p:sp>
      <p:sp>
        <p:nvSpPr>
          <p:cNvPr id="25" name="TextBox 24"/>
          <p:cNvSpPr txBox="1"/>
          <p:nvPr/>
        </p:nvSpPr>
        <p:spPr>
          <a:xfrm>
            <a:off x="6248400" y="3136613"/>
            <a:ext cx="2731773" cy="707886"/>
          </a:xfrm>
          <a:prstGeom prst="rect">
            <a:avLst/>
          </a:prstGeom>
          <a:noFill/>
        </p:spPr>
        <p:txBody>
          <a:bodyPr wrap="none" rtlCol="0">
            <a:spAutoFit/>
          </a:bodyPr>
          <a:lstStyle/>
          <a:p>
            <a:pPr algn="ctr"/>
            <a:r>
              <a:rPr lang="en-US" sz="4000" dirty="0">
                <a:solidFill>
                  <a:prstClr val="white"/>
                </a:solidFill>
                <a:latin typeface="Arial Narrow" panose="020B0606020202030204" pitchFamily="34" charset="0"/>
              </a:rPr>
              <a:t>Building Trust</a:t>
            </a:r>
            <a:endParaRPr lang="en-US" sz="4000" dirty="0"/>
          </a:p>
        </p:txBody>
      </p:sp>
      <p:sp>
        <p:nvSpPr>
          <p:cNvPr id="26" name="Rectangle 25"/>
          <p:cNvSpPr/>
          <p:nvPr/>
        </p:nvSpPr>
        <p:spPr>
          <a:xfrm>
            <a:off x="-6982" y="2890391"/>
            <a:ext cx="3893182" cy="1323439"/>
          </a:xfrm>
          <a:prstGeom prst="rect">
            <a:avLst/>
          </a:prstGeom>
        </p:spPr>
        <p:txBody>
          <a:bodyPr wrap="none">
            <a:spAutoFit/>
          </a:bodyPr>
          <a:lstStyle/>
          <a:p>
            <a:pPr algn="ctr"/>
            <a:r>
              <a:rPr lang="en-US" sz="4000" dirty="0">
                <a:solidFill>
                  <a:prstClr val="white"/>
                </a:solidFill>
                <a:latin typeface="Arial Narrow" panose="020B0606020202030204" pitchFamily="34" charset="0"/>
              </a:rPr>
              <a:t>Taking Actions to </a:t>
            </a:r>
          </a:p>
          <a:p>
            <a:pPr algn="ctr"/>
            <a:r>
              <a:rPr lang="en-US" sz="4000" dirty="0">
                <a:solidFill>
                  <a:prstClr val="white"/>
                </a:solidFill>
                <a:latin typeface="Arial Narrow" panose="020B0606020202030204" pitchFamily="34" charset="0"/>
              </a:rPr>
              <a:t>Protect Themselves</a:t>
            </a:r>
            <a:endParaRPr lang="en-US" sz="4000" dirty="0">
              <a:solidFill>
                <a:prstClr val="black"/>
              </a:solidFill>
            </a:endParaRPr>
          </a:p>
        </p:txBody>
      </p:sp>
      <p:sp>
        <p:nvSpPr>
          <p:cNvPr id="28" name="Bent Arrow 27"/>
          <p:cNvSpPr>
            <a:spLocks/>
          </p:cNvSpPr>
          <p:nvPr/>
        </p:nvSpPr>
        <p:spPr>
          <a:xfrm rot="5400000">
            <a:off x="6813692" y="870092"/>
            <a:ext cx="2146015" cy="2209800"/>
          </a:xfrm>
          <a:prstGeom prst="bentArrow">
            <a:avLst>
              <a:gd name="adj1" fmla="val 17672"/>
              <a:gd name="adj2" fmla="val 24029"/>
              <a:gd name="adj3" fmla="val 25000"/>
              <a:gd name="adj4" fmla="val 43262"/>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28"/>
          <p:cNvSpPr>
            <a:spLocks/>
          </p:cNvSpPr>
          <p:nvPr/>
        </p:nvSpPr>
        <p:spPr>
          <a:xfrm rot="16200000">
            <a:off x="355356" y="4055252"/>
            <a:ext cx="2146015" cy="2392680"/>
          </a:xfrm>
          <a:prstGeom prst="bentArrow">
            <a:avLst>
              <a:gd name="adj1" fmla="val 17972"/>
              <a:gd name="adj2" fmla="val 24029"/>
              <a:gd name="adj3" fmla="val 25000"/>
              <a:gd name="adj4" fmla="val 4375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ent Arrow 29"/>
          <p:cNvSpPr>
            <a:spLocks/>
          </p:cNvSpPr>
          <p:nvPr/>
        </p:nvSpPr>
        <p:spPr>
          <a:xfrm rot="10800000">
            <a:off x="6629400" y="4114800"/>
            <a:ext cx="2146015" cy="2392680"/>
          </a:xfrm>
          <a:prstGeom prst="bentArrow">
            <a:avLst>
              <a:gd name="adj1" fmla="val 17972"/>
              <a:gd name="adj2" fmla="val 24029"/>
              <a:gd name="adj3" fmla="val 25000"/>
              <a:gd name="adj4" fmla="val 4375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30"/>
          <p:cNvSpPr>
            <a:spLocks/>
          </p:cNvSpPr>
          <p:nvPr/>
        </p:nvSpPr>
        <p:spPr>
          <a:xfrm>
            <a:off x="292385" y="533400"/>
            <a:ext cx="2146015" cy="2392680"/>
          </a:xfrm>
          <a:prstGeom prst="bentArrow">
            <a:avLst>
              <a:gd name="adj1" fmla="val 17972"/>
              <a:gd name="adj2" fmla="val 24029"/>
              <a:gd name="adj3" fmla="val 25000"/>
              <a:gd name="adj4" fmla="val 4375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8908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normAutofit/>
          </a:bodyPr>
          <a:lstStyle/>
          <a:p>
            <a:r>
              <a:rPr lang="en-US" dirty="0">
                <a:solidFill>
                  <a:prstClr val="white"/>
                </a:solidFill>
                <a:latin typeface="Arial Narrow" panose="020B0606020202030204" pitchFamily="34" charset="0"/>
              </a:rPr>
              <a:t>Summary</a:t>
            </a:r>
            <a:endParaRPr lang="en-US" dirty="0"/>
          </a:p>
        </p:txBody>
      </p:sp>
      <p:sp>
        <p:nvSpPr>
          <p:cNvPr id="3" name="Content Placeholder 2"/>
          <p:cNvSpPr>
            <a:spLocks noGrp="1"/>
          </p:cNvSpPr>
          <p:nvPr>
            <p:ph sz="half" idx="2"/>
          </p:nvPr>
        </p:nvSpPr>
        <p:spPr>
          <a:xfrm>
            <a:off x="495300" y="1371600"/>
            <a:ext cx="8153400" cy="5486400"/>
          </a:xfrm>
        </p:spPr>
        <p:txBody>
          <a:bodyPr>
            <a:normAutofit/>
          </a:bodyPr>
          <a:lstStyle/>
          <a:p>
            <a:r>
              <a:rPr lang="en-US" dirty="0">
                <a:solidFill>
                  <a:schemeClr val="bg1"/>
                </a:solidFill>
                <a:latin typeface="Arial Narrow" panose="020B0606020202030204" pitchFamily="34" charset="0"/>
              </a:rPr>
              <a:t>Shifting away from most likely to most dangerous</a:t>
            </a:r>
          </a:p>
          <a:p>
            <a:endParaRPr lang="en-US" dirty="0">
              <a:solidFill>
                <a:schemeClr val="bg1"/>
              </a:solidFill>
              <a:latin typeface="Arial Narrow" panose="020B0606020202030204" pitchFamily="34" charset="0"/>
            </a:endParaRPr>
          </a:p>
          <a:p>
            <a:r>
              <a:rPr lang="en-US" dirty="0">
                <a:solidFill>
                  <a:schemeClr val="bg1"/>
                </a:solidFill>
                <a:latin typeface="Arial Narrow" panose="020B0606020202030204" pitchFamily="34" charset="0"/>
              </a:rPr>
              <a:t>Provide action items people can take to prepare/protect themselves</a:t>
            </a:r>
          </a:p>
          <a:p>
            <a:endParaRPr lang="en-US" dirty="0">
              <a:solidFill>
                <a:schemeClr val="bg1"/>
              </a:solidFill>
              <a:latin typeface="Arial Narrow" panose="020B0606020202030204" pitchFamily="34" charset="0"/>
            </a:endParaRPr>
          </a:p>
          <a:p>
            <a:r>
              <a:rPr lang="en-US" dirty="0">
                <a:solidFill>
                  <a:schemeClr val="bg1"/>
                </a:solidFill>
                <a:latin typeface="Arial Narrow" panose="020B0606020202030204" pitchFamily="34" charset="0"/>
              </a:rPr>
              <a:t>Different methods of communicating risk/vulnerability can greatly enhance public awareness &amp; response</a:t>
            </a:r>
          </a:p>
          <a:p>
            <a:endParaRPr lang="en-US" dirty="0">
              <a:solidFill>
                <a:schemeClr val="bg1"/>
              </a:solidFill>
              <a:latin typeface="Arial Narrow" panose="020B0606020202030204" pitchFamily="34" charset="0"/>
            </a:endParaRPr>
          </a:p>
          <a:p>
            <a:r>
              <a:rPr lang="en-US" dirty="0">
                <a:solidFill>
                  <a:schemeClr val="bg1"/>
                </a:solidFill>
                <a:latin typeface="Arial Narrow" panose="020B0606020202030204" pitchFamily="34" charset="0"/>
              </a:rPr>
              <a:t>Continual campaign, building trust &amp; increasing awareness</a:t>
            </a:r>
          </a:p>
        </p:txBody>
      </p:sp>
    </p:spTree>
    <p:extLst>
      <p:ext uri="{BB962C8B-B14F-4D97-AF65-F5344CB8AC3E}">
        <p14:creationId xmlns:p14="http://schemas.microsoft.com/office/powerpoint/2010/main" val="2488419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639" y="990600"/>
            <a:ext cx="6744723" cy="3840480"/>
          </a:xfrm>
          <a:prstGeom prst="rect">
            <a:avLst/>
          </a:prstGeom>
        </p:spPr>
      </p:pic>
      <p:sp>
        <p:nvSpPr>
          <p:cNvPr id="7" name="Title 6"/>
          <p:cNvSpPr>
            <a:spLocks noGrp="1"/>
          </p:cNvSpPr>
          <p:nvPr>
            <p:ph type="title" idx="4294967295"/>
          </p:nvPr>
        </p:nvSpPr>
        <p:spPr>
          <a:xfrm>
            <a:off x="457200" y="0"/>
            <a:ext cx="8229600" cy="1143000"/>
          </a:xfrm>
        </p:spPr>
        <p:txBody>
          <a:bodyPr>
            <a:normAutofit/>
          </a:bodyPr>
          <a:lstStyle/>
          <a:p>
            <a:r>
              <a:rPr lang="en-US" dirty="0">
                <a:solidFill>
                  <a:prstClr val="white"/>
                </a:solidFill>
                <a:latin typeface="Arial Narrow" panose="020B0606020202030204" pitchFamily="34" charset="0"/>
              </a:rPr>
              <a:t>What Happened</a:t>
            </a:r>
            <a:endParaRPr lang="en-US" dirty="0"/>
          </a:p>
        </p:txBody>
      </p:sp>
      <p:sp>
        <p:nvSpPr>
          <p:cNvPr id="3" name="Text Placeholder 2"/>
          <p:cNvSpPr>
            <a:spLocks noGrp="1"/>
          </p:cNvSpPr>
          <p:nvPr>
            <p:ph type="body" sz="quarter" idx="4294967295"/>
          </p:nvPr>
        </p:nvSpPr>
        <p:spPr>
          <a:xfrm>
            <a:off x="6124048" y="4800600"/>
            <a:ext cx="2562752" cy="1828800"/>
          </a:xfrm>
        </p:spPr>
        <p:txBody>
          <a:bodyPr>
            <a:normAutofit/>
          </a:bodyPr>
          <a:lstStyle/>
          <a:p>
            <a:pPr marL="0" indent="0">
              <a:buNone/>
            </a:pPr>
            <a:r>
              <a:rPr lang="en-US" sz="2400" dirty="0">
                <a:solidFill>
                  <a:schemeClr val="bg1"/>
                </a:solidFill>
                <a:latin typeface="Arial Narrow" panose="020B0606020202030204" pitchFamily="34" charset="0"/>
              </a:rPr>
              <a:t>Tornadic supercells</a:t>
            </a:r>
          </a:p>
          <a:p>
            <a:r>
              <a:rPr lang="en-US" sz="2000" dirty="0">
                <a:solidFill>
                  <a:schemeClr val="bg1"/>
                </a:solidFill>
                <a:latin typeface="Arial Narrow" panose="020B0606020202030204" pitchFamily="34" charset="0"/>
              </a:rPr>
              <a:t>Ahead of QLCS</a:t>
            </a:r>
          </a:p>
          <a:p>
            <a:r>
              <a:rPr lang="en-US" sz="2000" dirty="0">
                <a:solidFill>
                  <a:schemeClr val="bg1"/>
                </a:solidFill>
                <a:latin typeface="Arial Narrow" panose="020B0606020202030204" pitchFamily="34" charset="0"/>
              </a:rPr>
              <a:t>3 tornadoes</a:t>
            </a:r>
          </a:p>
          <a:p>
            <a:r>
              <a:rPr lang="en-US" sz="2000" dirty="0">
                <a:solidFill>
                  <a:schemeClr val="bg1"/>
                </a:solidFill>
                <a:latin typeface="Arial Narrow" panose="020B0606020202030204" pitchFamily="34" charset="0"/>
              </a:rPr>
              <a:t>EF-2 max rating</a:t>
            </a:r>
          </a:p>
        </p:txBody>
      </p:sp>
      <p:pic>
        <p:nvPicPr>
          <p:cNvPr id="1026" name="Picture 2" descr="http://www.spc.noaa.gov/climo/reports/150516_rpt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012487"/>
            <a:ext cx="5486400" cy="3846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800600"/>
            <a:ext cx="6096001" cy="2000548"/>
          </a:xfrm>
          <a:prstGeom prst="rect">
            <a:avLst/>
          </a:prstGeom>
        </p:spPr>
        <p:txBody>
          <a:bodyPr wrap="square">
            <a:spAutoFit/>
          </a:bodyPr>
          <a:lstStyle/>
          <a:p>
            <a:r>
              <a:rPr lang="en-US" sz="2400" dirty="0">
                <a:solidFill>
                  <a:schemeClr val="bg1"/>
                </a:solidFill>
                <a:latin typeface="Arial Narrow" panose="020B0606020202030204" pitchFamily="34" charset="0"/>
              </a:rPr>
              <a:t>Tornado-producing QLCS</a:t>
            </a:r>
          </a:p>
          <a:p>
            <a:pPr marL="342900" indent="-342900">
              <a:buFont typeface="Arial" panose="020B0604020202020204" pitchFamily="34" charset="0"/>
              <a:buChar char="•"/>
            </a:pPr>
            <a:r>
              <a:rPr lang="en-US" sz="2000" dirty="0">
                <a:solidFill>
                  <a:schemeClr val="bg1"/>
                </a:solidFill>
                <a:latin typeface="Arial Narrow" panose="020B0606020202030204" pitchFamily="34" charset="0"/>
              </a:rPr>
              <a:t>At least 2 tornadoes</a:t>
            </a:r>
          </a:p>
          <a:p>
            <a:pPr marL="342900" indent="-342900">
              <a:buFont typeface="Arial" panose="020B0604020202020204" pitchFamily="34" charset="0"/>
              <a:buChar char="•"/>
            </a:pPr>
            <a:r>
              <a:rPr lang="en-US" sz="2000" dirty="0">
                <a:solidFill>
                  <a:schemeClr val="bg1"/>
                </a:solidFill>
                <a:latin typeface="Arial Narrow" panose="020B0606020202030204" pitchFamily="34" charset="0"/>
              </a:rPr>
              <a:t>Max EF-1 rating</a:t>
            </a:r>
            <a:endParaRPr lang="en-US" sz="1600" dirty="0">
              <a:solidFill>
                <a:schemeClr val="bg1"/>
              </a:solidFill>
              <a:latin typeface="Arial Narrow" panose="020B0606020202030204" pitchFamily="34" charset="0"/>
            </a:endParaRPr>
          </a:p>
          <a:p>
            <a:pPr marL="342900" indent="-342900">
              <a:buFont typeface="Arial" panose="020B0604020202020204" pitchFamily="34" charset="0"/>
              <a:buChar char="•"/>
            </a:pPr>
            <a:r>
              <a:rPr lang="en-US" sz="2000" dirty="0">
                <a:solidFill>
                  <a:schemeClr val="bg1"/>
                </a:solidFill>
                <a:latin typeface="Arial Narrow" panose="020B0606020202030204" pitchFamily="34" charset="0"/>
              </a:rPr>
              <a:t>Numerous reports of wind damage associated with mesovortices</a:t>
            </a:r>
          </a:p>
          <a:p>
            <a:pPr marL="342900" indent="-342900">
              <a:buFont typeface="Arial" panose="020B0604020202020204" pitchFamily="34" charset="0"/>
              <a:buChar char="•"/>
            </a:pPr>
            <a:r>
              <a:rPr lang="en-US" sz="2000" dirty="0">
                <a:solidFill>
                  <a:schemeClr val="bg1"/>
                </a:solidFill>
                <a:latin typeface="Arial Narrow" panose="020B0606020202030204" pitchFamily="34" charset="0"/>
              </a:rPr>
              <a:t>No tornado warnings issued for QLCS portion of event </a:t>
            </a:r>
          </a:p>
        </p:txBody>
      </p:sp>
      <p:pic>
        <p:nvPicPr>
          <p:cNvPr id="2" name="Picture 2" descr="http://www.spc.noaa.gov/products/outlook/archive/2015/day1otlk_20150517_0100_pr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6675" y="990600"/>
            <a:ext cx="5510651" cy="384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95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57200" y="0"/>
            <a:ext cx="8229600" cy="1143000"/>
          </a:xfrm>
        </p:spPr>
        <p:txBody>
          <a:bodyPr>
            <a:normAutofit/>
          </a:bodyPr>
          <a:lstStyle/>
          <a:p>
            <a:r>
              <a:rPr lang="en-US" dirty="0">
                <a:solidFill>
                  <a:prstClr val="white"/>
                </a:solidFill>
                <a:latin typeface="Arial Narrow" panose="020B0606020202030204" pitchFamily="34" charset="0"/>
              </a:rPr>
              <a:t>What Happened       Why it Matters</a:t>
            </a:r>
            <a:endParaRPr lang="en-US" dirty="0"/>
          </a:p>
        </p:txBody>
      </p:sp>
      <p:cxnSp>
        <p:nvCxnSpPr>
          <p:cNvPr id="4" name="Straight Arrow Connector 3"/>
          <p:cNvCxnSpPr/>
          <p:nvPr/>
        </p:nvCxnSpPr>
        <p:spPr>
          <a:xfrm>
            <a:off x="4572000" y="609600"/>
            <a:ext cx="4572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12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57200" y="0"/>
            <a:ext cx="8229600" cy="1143000"/>
          </a:xfrm>
        </p:spPr>
        <p:txBody>
          <a:bodyPr>
            <a:normAutofit/>
          </a:bodyPr>
          <a:lstStyle/>
          <a:p>
            <a:r>
              <a:rPr lang="en-US" dirty="0">
                <a:solidFill>
                  <a:prstClr val="white"/>
                </a:solidFill>
                <a:latin typeface="Arial Narrow" panose="020B0606020202030204" pitchFamily="34" charset="0"/>
              </a:rPr>
              <a:t>What Happened       Why it Matters</a:t>
            </a:r>
            <a:endParaRPr lang="en-US" dirty="0"/>
          </a:p>
        </p:txBody>
      </p:sp>
      <p:sp>
        <p:nvSpPr>
          <p:cNvPr id="3" name="Text Placeholder 2"/>
          <p:cNvSpPr>
            <a:spLocks noGrp="1"/>
          </p:cNvSpPr>
          <p:nvPr>
            <p:ph type="body" sz="quarter" idx="4294967295"/>
          </p:nvPr>
        </p:nvSpPr>
        <p:spPr>
          <a:xfrm>
            <a:off x="0" y="914400"/>
            <a:ext cx="9144000" cy="2514600"/>
          </a:xfrm>
        </p:spPr>
        <p:txBody>
          <a:bodyPr>
            <a:normAutofit/>
          </a:bodyPr>
          <a:lstStyle/>
          <a:p>
            <a:r>
              <a:rPr lang="en-US" sz="2400" dirty="0">
                <a:solidFill>
                  <a:schemeClr val="bg1"/>
                </a:solidFill>
                <a:latin typeface="Arial Narrow" panose="020B0606020202030204" pitchFamily="34" charset="0"/>
              </a:rPr>
              <a:t>Nocturnal tornadoes account for ~27% of all tornadoes from 1950-2005</a:t>
            </a:r>
          </a:p>
          <a:p>
            <a:pPr lvl="1"/>
            <a:r>
              <a:rPr lang="en-US" sz="2000" dirty="0">
                <a:solidFill>
                  <a:schemeClr val="bg1"/>
                </a:solidFill>
                <a:latin typeface="Arial Narrow" panose="020B0606020202030204" pitchFamily="34" charset="0"/>
              </a:rPr>
              <a:t>Account for ~39% of all fatalities</a:t>
            </a:r>
          </a:p>
          <a:p>
            <a:pPr lvl="1"/>
            <a:r>
              <a:rPr lang="en-US" sz="2000" dirty="0">
                <a:solidFill>
                  <a:schemeClr val="bg1"/>
                </a:solidFill>
                <a:latin typeface="Arial Narrow" panose="020B0606020202030204" pitchFamily="34" charset="0"/>
              </a:rPr>
              <a:t>~42% of deadly tornado events occur at night</a:t>
            </a:r>
          </a:p>
          <a:p>
            <a:pPr lvl="1"/>
            <a:r>
              <a:rPr lang="en-US" sz="2000" dirty="0">
                <a:solidFill>
                  <a:schemeClr val="bg1"/>
                </a:solidFill>
                <a:latin typeface="Arial Narrow" panose="020B0606020202030204" pitchFamily="34" charset="0"/>
              </a:rPr>
              <a:t>Nocturnal tornadoes are 2.5 times as likely to kill compared to daytime tornadoes</a:t>
            </a:r>
          </a:p>
          <a:p>
            <a:pPr lvl="1"/>
            <a:r>
              <a:rPr lang="en-US" sz="2000" dirty="0">
                <a:solidFill>
                  <a:schemeClr val="bg1"/>
                </a:solidFill>
                <a:latin typeface="Arial Narrow" panose="020B0606020202030204" pitchFamily="34" charset="0"/>
              </a:rPr>
              <a:t>~61% of nocturnal tornado fatalities occur in mobile homes</a:t>
            </a:r>
          </a:p>
        </p:txBody>
      </p:sp>
      <p:sp>
        <p:nvSpPr>
          <p:cNvPr id="5" name="Text Placeholder 2"/>
          <p:cNvSpPr txBox="1">
            <a:spLocks/>
          </p:cNvSpPr>
          <p:nvPr/>
        </p:nvSpPr>
        <p:spPr>
          <a:xfrm>
            <a:off x="6904348" y="1295400"/>
            <a:ext cx="22098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prstClr val="white"/>
                </a:solidFill>
                <a:latin typeface="Arial Narrow" panose="020B0606020202030204" pitchFamily="34" charset="0"/>
              </a:rPr>
              <a:t>Ashley et al. 2008</a:t>
            </a:r>
            <a:endParaRPr lang="en-US" sz="2000" dirty="0">
              <a:solidFill>
                <a:prstClr val="white"/>
              </a:solidFill>
              <a:latin typeface="Arial Narrow" panose="020B0606020202030204" pitchFamily="34" charset="0"/>
            </a:endParaRPr>
          </a:p>
        </p:txBody>
      </p:sp>
      <p:cxnSp>
        <p:nvCxnSpPr>
          <p:cNvPr id="4" name="Straight Arrow Connector 3"/>
          <p:cNvCxnSpPr/>
          <p:nvPr/>
        </p:nvCxnSpPr>
        <p:spPr>
          <a:xfrm>
            <a:off x="4572000" y="609600"/>
            <a:ext cx="4572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324600" y="2667000"/>
            <a:ext cx="685800" cy="0"/>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65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57200" y="0"/>
            <a:ext cx="8229600" cy="1143000"/>
          </a:xfrm>
        </p:spPr>
        <p:txBody>
          <a:bodyPr>
            <a:normAutofit/>
          </a:bodyPr>
          <a:lstStyle/>
          <a:p>
            <a:r>
              <a:rPr lang="en-US" dirty="0">
                <a:solidFill>
                  <a:prstClr val="white"/>
                </a:solidFill>
                <a:latin typeface="Arial Narrow" panose="020B0606020202030204" pitchFamily="34" charset="0"/>
              </a:rPr>
              <a:t>What Happened       Why it Matters</a:t>
            </a:r>
            <a:endParaRPr lang="en-US" dirty="0"/>
          </a:p>
        </p:txBody>
      </p:sp>
      <p:sp>
        <p:nvSpPr>
          <p:cNvPr id="3" name="Text Placeholder 2"/>
          <p:cNvSpPr>
            <a:spLocks noGrp="1"/>
          </p:cNvSpPr>
          <p:nvPr>
            <p:ph type="body" sz="quarter" idx="4294967295"/>
          </p:nvPr>
        </p:nvSpPr>
        <p:spPr>
          <a:xfrm>
            <a:off x="0" y="914400"/>
            <a:ext cx="9144000" cy="2514600"/>
          </a:xfrm>
        </p:spPr>
        <p:txBody>
          <a:bodyPr>
            <a:normAutofit/>
          </a:bodyPr>
          <a:lstStyle/>
          <a:p>
            <a:r>
              <a:rPr lang="en-US" sz="2400" dirty="0">
                <a:solidFill>
                  <a:schemeClr val="bg1"/>
                </a:solidFill>
                <a:latin typeface="Arial Narrow" panose="020B0606020202030204" pitchFamily="34" charset="0"/>
              </a:rPr>
              <a:t>Nocturnal tornadoes account for ~27% of all tornadoes from 1950-2005</a:t>
            </a:r>
          </a:p>
          <a:p>
            <a:pPr lvl="1"/>
            <a:r>
              <a:rPr lang="en-US" sz="2000" dirty="0">
                <a:solidFill>
                  <a:schemeClr val="bg1"/>
                </a:solidFill>
                <a:latin typeface="Arial Narrow" panose="020B0606020202030204" pitchFamily="34" charset="0"/>
              </a:rPr>
              <a:t>Account for ~39% of all fatalities</a:t>
            </a:r>
          </a:p>
          <a:p>
            <a:pPr lvl="1"/>
            <a:r>
              <a:rPr lang="en-US" sz="2000" dirty="0">
                <a:solidFill>
                  <a:schemeClr val="bg1"/>
                </a:solidFill>
                <a:latin typeface="Arial Narrow" panose="020B0606020202030204" pitchFamily="34" charset="0"/>
              </a:rPr>
              <a:t>~42% of deadly tornado events occur at night</a:t>
            </a:r>
          </a:p>
          <a:p>
            <a:pPr lvl="1"/>
            <a:r>
              <a:rPr lang="en-US" sz="2000" dirty="0">
                <a:solidFill>
                  <a:schemeClr val="bg1"/>
                </a:solidFill>
                <a:latin typeface="Arial Narrow" panose="020B0606020202030204" pitchFamily="34" charset="0"/>
              </a:rPr>
              <a:t>Nocturnal tornadoes are 2.5 times as likely to kill compared to daytime tornadoes</a:t>
            </a:r>
          </a:p>
          <a:p>
            <a:pPr lvl="1"/>
            <a:r>
              <a:rPr lang="en-US" sz="2000" dirty="0">
                <a:solidFill>
                  <a:schemeClr val="bg1"/>
                </a:solidFill>
                <a:latin typeface="Arial Narrow" panose="020B0606020202030204" pitchFamily="34" charset="0"/>
              </a:rPr>
              <a:t>~61% of nocturnal tornado fatalities occur in mobile homes</a:t>
            </a:r>
          </a:p>
        </p:txBody>
      </p:sp>
      <p:sp>
        <p:nvSpPr>
          <p:cNvPr id="5" name="Text Placeholder 2"/>
          <p:cNvSpPr txBox="1">
            <a:spLocks/>
          </p:cNvSpPr>
          <p:nvPr/>
        </p:nvSpPr>
        <p:spPr>
          <a:xfrm>
            <a:off x="6904348" y="1295400"/>
            <a:ext cx="22098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prstClr val="white"/>
                </a:solidFill>
                <a:latin typeface="Arial Narrow" panose="020B0606020202030204" pitchFamily="34" charset="0"/>
              </a:rPr>
              <a:t>Ashley et al. 2008</a:t>
            </a:r>
            <a:endParaRPr lang="en-US" sz="2000" dirty="0">
              <a:solidFill>
                <a:prstClr val="white"/>
              </a:solidFill>
              <a:latin typeface="Arial Narrow" panose="020B0606020202030204" pitchFamily="34" charset="0"/>
            </a:endParaRPr>
          </a:p>
        </p:txBody>
      </p:sp>
      <p:cxnSp>
        <p:nvCxnSpPr>
          <p:cNvPr id="4" name="Straight Arrow Connector 3"/>
          <p:cNvCxnSpPr/>
          <p:nvPr/>
        </p:nvCxnSpPr>
        <p:spPr>
          <a:xfrm>
            <a:off x="4572000" y="609600"/>
            <a:ext cx="4572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 Placeholder 2"/>
          <p:cNvSpPr txBox="1">
            <a:spLocks/>
          </p:cNvSpPr>
          <p:nvPr/>
        </p:nvSpPr>
        <p:spPr>
          <a:xfrm>
            <a:off x="0" y="3352800"/>
            <a:ext cx="9144000" cy="350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prstClr val="white"/>
                </a:solidFill>
                <a:latin typeface="Arial Narrow" panose="020B0606020202030204" pitchFamily="34" charset="0"/>
              </a:rPr>
              <a:t>These statistics show the need to raise awareness of potential nocturnal tornadoes, particularly for certain, more vulnerable segments pf society.</a:t>
            </a:r>
          </a:p>
          <a:p>
            <a:pPr lvl="1"/>
            <a:r>
              <a:rPr lang="en-US" sz="2000" dirty="0">
                <a:solidFill>
                  <a:prstClr val="white"/>
                </a:solidFill>
                <a:latin typeface="Arial Narrow" panose="020B0606020202030204" pitchFamily="34" charset="0"/>
              </a:rPr>
              <a:t>Certain portions of the population are especially at risk</a:t>
            </a:r>
          </a:p>
          <a:p>
            <a:pPr lvl="1"/>
            <a:r>
              <a:rPr lang="en-US" sz="2000" dirty="0">
                <a:solidFill>
                  <a:prstClr val="white"/>
                </a:solidFill>
                <a:latin typeface="Arial Narrow" panose="020B0606020202030204" pitchFamily="34" charset="0"/>
              </a:rPr>
              <a:t>Empower the people we’re protecting by giving them actions to prepare/protect themselves</a:t>
            </a:r>
          </a:p>
          <a:p>
            <a:pPr lvl="1"/>
            <a:r>
              <a:rPr lang="en-US" sz="2000" dirty="0">
                <a:solidFill>
                  <a:prstClr val="white"/>
                </a:solidFill>
                <a:latin typeface="Arial Narrow" panose="020B0606020202030204" pitchFamily="34" charset="0"/>
              </a:rPr>
              <a:t>Be aware that these events can and do occur with little or no warning</a:t>
            </a:r>
          </a:p>
          <a:p>
            <a:pPr lvl="1"/>
            <a:r>
              <a:rPr lang="en-US" sz="2000" dirty="0">
                <a:solidFill>
                  <a:prstClr val="white"/>
                </a:solidFill>
                <a:latin typeface="Arial Narrow" panose="020B0606020202030204" pitchFamily="34" charset="0"/>
              </a:rPr>
              <a:t>A slight change in messaging means potentially hundreds of thousands more people become more aware of the forecast</a:t>
            </a:r>
          </a:p>
        </p:txBody>
      </p:sp>
      <p:cxnSp>
        <p:nvCxnSpPr>
          <p:cNvPr id="6" name="Straight Arrow Connector 5"/>
          <p:cNvCxnSpPr/>
          <p:nvPr/>
        </p:nvCxnSpPr>
        <p:spPr>
          <a:xfrm flipH="1">
            <a:off x="6324600" y="2667000"/>
            <a:ext cx="685800" cy="0"/>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943600" y="4343400"/>
            <a:ext cx="685800" cy="0"/>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133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57200" y="0"/>
            <a:ext cx="8229600" cy="1143000"/>
          </a:xfrm>
        </p:spPr>
        <p:txBody>
          <a:bodyPr>
            <a:normAutofit/>
          </a:bodyPr>
          <a:lstStyle/>
          <a:p>
            <a:r>
              <a:rPr lang="en-US" dirty="0">
                <a:solidFill>
                  <a:prstClr val="white"/>
                </a:solidFill>
                <a:latin typeface="Arial Narrow" panose="020B0606020202030204" pitchFamily="34" charset="0"/>
              </a:rPr>
              <a:t>How the Forecast was Messaged</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7423"/>
          <a:stretch/>
        </p:blipFill>
        <p:spPr>
          <a:xfrm>
            <a:off x="914400" y="938644"/>
            <a:ext cx="7315200" cy="5490100"/>
          </a:xfrm>
          <a:prstGeom prst="rect">
            <a:avLst/>
          </a:prstGeom>
        </p:spPr>
      </p:pic>
    </p:spTree>
    <p:extLst>
      <p:ext uri="{BB962C8B-B14F-4D97-AF65-F5344CB8AC3E}">
        <p14:creationId xmlns:p14="http://schemas.microsoft.com/office/powerpoint/2010/main" val="2662665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57200" y="0"/>
            <a:ext cx="8229600" cy="1143000"/>
          </a:xfrm>
        </p:spPr>
        <p:txBody>
          <a:bodyPr>
            <a:normAutofit/>
          </a:bodyPr>
          <a:lstStyle/>
          <a:p>
            <a:r>
              <a:rPr lang="en-US" dirty="0">
                <a:solidFill>
                  <a:prstClr val="white"/>
                </a:solidFill>
                <a:latin typeface="Arial Narrow" panose="020B0606020202030204" pitchFamily="34" charset="0"/>
              </a:rPr>
              <a:t>How the Forecast was Messaged</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7423"/>
          <a:stretch/>
        </p:blipFill>
        <p:spPr>
          <a:xfrm>
            <a:off x="228600" y="2056475"/>
            <a:ext cx="3657600" cy="2745050"/>
          </a:xfrm>
          <a:prstGeom prst="rect">
            <a:avLst/>
          </a:prstGeom>
        </p:spPr>
      </p:pic>
      <p:sp>
        <p:nvSpPr>
          <p:cNvPr id="6" name="Title 6"/>
          <p:cNvSpPr txBox="1">
            <a:spLocks/>
          </p:cNvSpPr>
          <p:nvPr/>
        </p:nvSpPr>
        <p:spPr>
          <a:xfrm>
            <a:off x="914400" y="940214"/>
            <a:ext cx="7315200" cy="548852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p>
        </p:txBody>
      </p:sp>
      <p:sp>
        <p:nvSpPr>
          <p:cNvPr id="2" name="TextBox 1"/>
          <p:cNvSpPr txBox="1"/>
          <p:nvPr/>
        </p:nvSpPr>
        <p:spPr>
          <a:xfrm>
            <a:off x="3886200" y="1166843"/>
            <a:ext cx="5257800" cy="4524315"/>
          </a:xfrm>
          <a:prstGeom prst="rect">
            <a:avLst/>
          </a:prstGeom>
          <a:noFill/>
        </p:spPr>
        <p:txBody>
          <a:bodyPr wrap="square" rtlCol="0">
            <a:spAutoFit/>
          </a:bodyPr>
          <a:lstStyle/>
          <a:p>
            <a:r>
              <a:rPr lang="en-US" sz="2400" dirty="0">
                <a:solidFill>
                  <a:prstClr val="white"/>
                </a:solidFill>
                <a:latin typeface="Arial Narrow" panose="020B0606020202030204" pitchFamily="34" charset="0"/>
              </a:rPr>
              <a:t>Graphic issued roughly 48 hours from event:</a:t>
            </a:r>
          </a:p>
          <a:p>
            <a:endParaRPr lang="en-US" sz="2400" dirty="0">
              <a:solidFill>
                <a:prstClr val="white"/>
              </a:solidFill>
              <a:latin typeface="Arial Narrow" panose="020B0606020202030204" pitchFamily="34" charset="0"/>
            </a:endParaRPr>
          </a:p>
          <a:p>
            <a:pPr marL="342900" indent="-342900">
              <a:buFont typeface="Arial" panose="020B0604020202020204" pitchFamily="34" charset="0"/>
              <a:buChar char="•"/>
            </a:pPr>
            <a:r>
              <a:rPr lang="en-US" sz="2400" dirty="0">
                <a:solidFill>
                  <a:prstClr val="white"/>
                </a:solidFill>
                <a:latin typeface="Arial Narrow" panose="020B0606020202030204" pitchFamily="34" charset="0"/>
              </a:rPr>
              <a:t>Vague, just a general mention of timing</a:t>
            </a:r>
          </a:p>
          <a:p>
            <a:pPr marL="342900" indent="-342900">
              <a:buFont typeface="Arial" panose="020B0604020202020204" pitchFamily="34" charset="0"/>
              <a:buChar char="•"/>
            </a:pPr>
            <a:endParaRPr lang="en-US" sz="2400" dirty="0">
              <a:solidFill>
                <a:prstClr val="white"/>
              </a:solidFill>
              <a:latin typeface="Arial Narrow" panose="020B0606020202030204" pitchFamily="34" charset="0"/>
            </a:endParaRPr>
          </a:p>
          <a:p>
            <a:pPr marL="342900" indent="-342900">
              <a:buFont typeface="Arial" panose="020B0604020202020204" pitchFamily="34" charset="0"/>
              <a:buChar char="•"/>
            </a:pPr>
            <a:r>
              <a:rPr lang="en-US" sz="2400" dirty="0">
                <a:solidFill>
                  <a:prstClr val="white"/>
                </a:solidFill>
                <a:latin typeface="Arial Narrow" panose="020B0606020202030204" pitchFamily="34" charset="0"/>
              </a:rPr>
              <a:t>No mention of possible threats, just “Severe Storms Possible”</a:t>
            </a:r>
          </a:p>
          <a:p>
            <a:pPr marL="342900" indent="-342900">
              <a:buFont typeface="Arial" panose="020B0604020202020204" pitchFamily="34" charset="0"/>
              <a:buChar char="•"/>
            </a:pPr>
            <a:endParaRPr lang="en-US" sz="2400" dirty="0">
              <a:solidFill>
                <a:prstClr val="white"/>
              </a:solidFill>
              <a:latin typeface="Arial Narrow" panose="020B0606020202030204" pitchFamily="34" charset="0"/>
            </a:endParaRPr>
          </a:p>
          <a:p>
            <a:pPr marL="342900" indent="-342900">
              <a:buFont typeface="Arial" panose="020B0604020202020204" pitchFamily="34" charset="0"/>
              <a:buChar char="•"/>
            </a:pPr>
            <a:r>
              <a:rPr lang="en-US" sz="2400" dirty="0">
                <a:solidFill>
                  <a:prstClr val="white"/>
                </a:solidFill>
                <a:latin typeface="Arial Narrow" panose="020B0606020202030204" pitchFamily="34" charset="0"/>
              </a:rPr>
              <a:t>Risk categories can be confusing for some</a:t>
            </a:r>
          </a:p>
          <a:p>
            <a:pPr marL="342900" indent="-342900">
              <a:buFont typeface="Arial" panose="020B0604020202020204" pitchFamily="34" charset="0"/>
              <a:buChar char="•"/>
            </a:pPr>
            <a:endParaRPr lang="en-US" sz="2400" dirty="0">
              <a:solidFill>
                <a:prstClr val="white"/>
              </a:solidFill>
              <a:latin typeface="Arial Narrow" panose="020B0606020202030204" pitchFamily="34" charset="0"/>
            </a:endParaRPr>
          </a:p>
          <a:p>
            <a:pPr marL="342900" indent="-342900">
              <a:buFont typeface="Arial" panose="020B0604020202020204" pitchFamily="34" charset="0"/>
              <a:buChar char="•"/>
            </a:pPr>
            <a:r>
              <a:rPr lang="en-US" sz="2400" dirty="0">
                <a:solidFill>
                  <a:prstClr val="white"/>
                </a:solidFill>
                <a:latin typeface="Arial Narrow" panose="020B0606020202030204" pitchFamily="34" charset="0"/>
              </a:rPr>
              <a:t>In this specific case, a decreasing risk with eastward extent can lead to a sense of the event not being that bad</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413" y="990600"/>
            <a:ext cx="5591175" cy="26289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H="1">
            <a:off x="3124200" y="3124200"/>
            <a:ext cx="381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81400" y="2954923"/>
            <a:ext cx="3389069" cy="338554"/>
          </a:xfrm>
          <a:prstGeom prst="rect">
            <a:avLst/>
          </a:prstGeom>
          <a:noFill/>
        </p:spPr>
        <p:txBody>
          <a:bodyPr wrap="none" rtlCol="0">
            <a:spAutoFit/>
          </a:bodyPr>
          <a:lstStyle/>
          <a:p>
            <a:r>
              <a:rPr lang="en-US" sz="1600" dirty="0">
                <a:solidFill>
                  <a:srgbClr val="FF0000"/>
                </a:solidFill>
                <a:latin typeface="Arial Narrow" panose="020B0606020202030204" pitchFamily="34" charset="0"/>
              </a:rPr>
              <a:t>As I’m putting finishing touches on this talk </a:t>
            </a:r>
          </a:p>
        </p:txBody>
      </p:sp>
      <p:sp>
        <p:nvSpPr>
          <p:cNvPr id="10" name="Rectangle 9"/>
          <p:cNvSpPr/>
          <p:nvPr/>
        </p:nvSpPr>
        <p:spPr>
          <a:xfrm>
            <a:off x="2400300" y="1150739"/>
            <a:ext cx="1447800" cy="381000"/>
          </a:xfrm>
          <a:prstGeom prst="rect">
            <a:avLst/>
          </a:prstGeom>
          <a:blipFill dpi="0" rotWithShape="1">
            <a:blip r:embed="rId5">
              <a:extLst>
                <a:ext uri="{BEBA8EAE-BF5A-486C-A8C5-ECC9F3942E4B}">
                  <a14:imgProps xmlns:a14="http://schemas.microsoft.com/office/drawing/2010/main">
                    <a14:imgLayer r:embed="rId6">
                      <a14:imgEffect>
                        <a14:artisticFilmGrain trans="27000"/>
                      </a14:imgEffect>
                      <a14:imgEffect>
                        <a14:saturation sat="0"/>
                      </a14:imgEffect>
                    </a14:imgLayer>
                  </a14:imgProps>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18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57200" y="0"/>
            <a:ext cx="8229600" cy="1143000"/>
          </a:xfrm>
        </p:spPr>
        <p:txBody>
          <a:bodyPr>
            <a:normAutofit/>
          </a:bodyPr>
          <a:lstStyle/>
          <a:p>
            <a:r>
              <a:rPr lang="en-US" dirty="0">
                <a:solidFill>
                  <a:prstClr val="white"/>
                </a:solidFill>
                <a:latin typeface="Arial Narrow" panose="020B0606020202030204" pitchFamily="34" charset="0"/>
              </a:rPr>
              <a:t>How the Forecast was Messaged</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3505"/>
          <a:stretch/>
        </p:blipFill>
        <p:spPr>
          <a:xfrm>
            <a:off x="914400" y="941832"/>
            <a:ext cx="7315200" cy="5536134"/>
          </a:xfrm>
          <a:prstGeom prst="rect">
            <a:avLst/>
          </a:prstGeom>
        </p:spPr>
      </p:pic>
    </p:spTree>
    <p:extLst>
      <p:ext uri="{BB962C8B-B14F-4D97-AF65-F5344CB8AC3E}">
        <p14:creationId xmlns:p14="http://schemas.microsoft.com/office/powerpoint/2010/main" val="3104793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5123</TotalTime>
  <Words>2047</Words>
  <Application>Microsoft Office PowerPoint</Application>
  <PresentationFormat>On-screen Show (4:3)</PresentationFormat>
  <Paragraphs>232</Paragraphs>
  <Slides>22</Slides>
  <Notes>17</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22</vt:i4>
      </vt:variant>
    </vt:vector>
  </HeadingPairs>
  <TitlesOfParts>
    <vt:vector size="37" baseType="lpstr">
      <vt:lpstr>Arial</vt:lpstr>
      <vt:lpstr>Arial Narrow</vt:lpstr>
      <vt:lpstr>Calibri</vt:lpstr>
      <vt:lpstr>Franklin Gothic Medium Cond</vt:lpstr>
      <vt:lpstr>Office Theme</vt:lpstr>
      <vt:lpstr>2_Office Theme</vt:lpstr>
      <vt:lpstr>4_Office Theme</vt:lpstr>
      <vt:lpstr>5_Office Theme</vt:lpstr>
      <vt:lpstr>6_Office Theme</vt:lpstr>
      <vt:lpstr>7_Office Theme</vt:lpstr>
      <vt:lpstr>8_Office Theme</vt:lpstr>
      <vt:lpstr>9_Office Theme</vt:lpstr>
      <vt:lpstr>1_Office Theme</vt:lpstr>
      <vt:lpstr>3_Office Theme</vt:lpstr>
      <vt:lpstr>11_Office Theme</vt:lpstr>
      <vt:lpstr>Messaging a Nocturnal Tornado Producing QLCS</vt:lpstr>
      <vt:lpstr>Messaging a Nocturnal Tornado Producing QLCS</vt:lpstr>
      <vt:lpstr>What Happened</vt:lpstr>
      <vt:lpstr>What Happened       Why it Matters</vt:lpstr>
      <vt:lpstr>What Happened       Why it Matters</vt:lpstr>
      <vt:lpstr>What Happened       Why it Matters</vt:lpstr>
      <vt:lpstr>How the Forecast was Messaged</vt:lpstr>
      <vt:lpstr>How the Forecast was Messaged</vt:lpstr>
      <vt:lpstr>How the Forecast was Messaged</vt:lpstr>
      <vt:lpstr>How the Forecast was Messaged</vt:lpstr>
      <vt:lpstr>A Shift Away From Most Likely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NWS 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dan.hawblitzel</dc:creator>
  <cp:lastModifiedBy>Chris Bowman</cp:lastModifiedBy>
  <cp:revision>119</cp:revision>
  <dcterms:created xsi:type="dcterms:W3CDTF">2016-09-20T16:49:54Z</dcterms:created>
  <dcterms:modified xsi:type="dcterms:W3CDTF">2017-03-09T04:32:32Z</dcterms:modified>
</cp:coreProperties>
</file>