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79" r:id="rId7"/>
    <p:sldId id="277" r:id="rId8"/>
    <p:sldId id="278" r:id="rId9"/>
    <p:sldId id="280" r:id="rId10"/>
    <p:sldId id="281" r:id="rId11"/>
    <p:sldId id="288" r:id="rId12"/>
    <p:sldId id="261" r:id="rId13"/>
    <p:sldId id="272" r:id="rId14"/>
    <p:sldId id="273" r:id="rId15"/>
    <p:sldId id="263" r:id="rId16"/>
    <p:sldId id="283" r:id="rId17"/>
    <p:sldId id="266" r:id="rId18"/>
    <p:sldId id="268" r:id="rId19"/>
    <p:sldId id="262" r:id="rId20"/>
    <p:sldId id="267" r:id="rId21"/>
    <p:sldId id="260" r:id="rId22"/>
    <p:sldId id="269" r:id="rId23"/>
    <p:sldId id="289" r:id="rId24"/>
    <p:sldId id="270" r:id="rId25"/>
    <p:sldId id="285" r:id="rId26"/>
    <p:sldId id="290" r:id="rId27"/>
    <p:sldId id="291" r:id="rId28"/>
    <p:sldId id="292" r:id="rId29"/>
    <p:sldId id="271" r:id="rId30"/>
    <p:sldId id="287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77" autoAdjust="0"/>
    <p:restoredTop sz="94400" autoAdjust="0"/>
  </p:normalViewPr>
  <p:slideViewPr>
    <p:cSldViewPr>
      <p:cViewPr varScale="1">
        <p:scale>
          <a:sx n="64" d="100"/>
          <a:sy n="64" d="100"/>
        </p:scale>
        <p:origin x="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8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2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8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7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5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6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6A630-A7D6-43A7-A0FD-BE9AA0303338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C577-2DBD-4C96-867D-A0D6E507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0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0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0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838912"/>
            <a:ext cx="685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Motivating Protective Action in Advance of Severe QLCS Events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52808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Dan Hawblitzel</a:t>
            </a:r>
          </a:p>
          <a:p>
            <a:pPr algn="r"/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NOAA/NWS Kansas City, MO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02" y="1197768"/>
            <a:ext cx="899160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336" y="70425"/>
            <a:ext cx="892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Current Ways of Communicating Storm Risk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838200"/>
            <a:ext cx="844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SPC Tornado Probabilities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2420" y="1212966"/>
            <a:ext cx="739140" cy="5021580"/>
          </a:xfrm>
          <a:custGeom>
            <a:avLst/>
            <a:gdLst>
              <a:gd name="connsiteX0" fmla="*/ 0 w 739140"/>
              <a:gd name="connsiteY0" fmla="*/ 0 h 5021580"/>
              <a:gd name="connsiteX1" fmla="*/ 266700 w 739140"/>
              <a:gd name="connsiteY1" fmla="*/ 883920 h 5021580"/>
              <a:gd name="connsiteX2" fmla="*/ 289560 w 739140"/>
              <a:gd name="connsiteY2" fmla="*/ 2415540 h 5021580"/>
              <a:gd name="connsiteX3" fmla="*/ 259080 w 739140"/>
              <a:gd name="connsiteY3" fmla="*/ 3649980 h 5021580"/>
              <a:gd name="connsiteX4" fmla="*/ 281940 w 739140"/>
              <a:gd name="connsiteY4" fmla="*/ 4229100 h 5021580"/>
              <a:gd name="connsiteX5" fmla="*/ 647700 w 739140"/>
              <a:gd name="connsiteY5" fmla="*/ 4914900 h 5021580"/>
              <a:gd name="connsiteX6" fmla="*/ 647700 w 739140"/>
              <a:gd name="connsiteY6" fmla="*/ 4914900 h 5021580"/>
              <a:gd name="connsiteX7" fmla="*/ 739140 w 739140"/>
              <a:gd name="connsiteY7" fmla="*/ 5021580 h 502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140" h="5021580">
                <a:moveTo>
                  <a:pt x="0" y="0"/>
                </a:moveTo>
                <a:lnTo>
                  <a:pt x="266700" y="883920"/>
                </a:lnTo>
                <a:lnTo>
                  <a:pt x="289560" y="2415540"/>
                </a:lnTo>
                <a:lnTo>
                  <a:pt x="259080" y="3649980"/>
                </a:lnTo>
                <a:lnTo>
                  <a:pt x="281940" y="4229100"/>
                </a:lnTo>
                <a:lnTo>
                  <a:pt x="647700" y="4914900"/>
                </a:lnTo>
                <a:lnTo>
                  <a:pt x="647700" y="4914900"/>
                </a:lnTo>
                <a:lnTo>
                  <a:pt x="739140" y="502158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51560" y="1905000"/>
            <a:ext cx="2896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Supercell tornadoes</a:t>
            </a:r>
            <a:endParaRPr lang="en-US" sz="3600">
              <a:solidFill>
                <a:srgbClr val="FFFF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 rot="1013274">
            <a:off x="4393799" y="1050869"/>
            <a:ext cx="3093373" cy="5342514"/>
          </a:xfrm>
          <a:prstGeom prst="ellipse">
            <a:avLst/>
          </a:prstGeom>
          <a:noFill/>
          <a:ln w="920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013274">
            <a:off x="387687" y="1330694"/>
            <a:ext cx="4110978" cy="5004812"/>
          </a:xfrm>
          <a:prstGeom prst="ellipse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76800" y="1447800"/>
            <a:ext cx="2896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QLCS tornadoes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9052" y="3232935"/>
            <a:ext cx="3481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Numerous/long-lived</a:t>
            </a:r>
          </a:p>
          <a:p>
            <a:r>
              <a:rPr lang="en-US" sz="28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Possibly strong</a:t>
            </a:r>
          </a:p>
          <a:p>
            <a:r>
              <a:rPr lang="en-US" sz="28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Potentially deadly.</a:t>
            </a:r>
            <a:endParaRPr lang="en-US" sz="2800">
              <a:solidFill>
                <a:srgbClr val="FFFF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68502" y="2895600"/>
            <a:ext cx="34819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Not as numerous</a:t>
            </a:r>
          </a:p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Not as long-lived</a:t>
            </a:r>
          </a:p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Weaker</a:t>
            </a:r>
          </a:p>
          <a:p>
            <a:endParaRPr lang="en-US" sz="280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14524" y="4267200"/>
            <a:ext cx="34819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Less lead time?</a:t>
            </a:r>
          </a:p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No warning?</a:t>
            </a:r>
          </a:p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Nighttime?</a:t>
            </a:r>
          </a:p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POTENTIALLY DEADLY.</a:t>
            </a:r>
          </a:p>
          <a:p>
            <a:endParaRPr lang="en-US" sz="280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Presentations\QLCS\torandre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1212966"/>
            <a:ext cx="8131370" cy="503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324225" y="405560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Average tornado lead time 11 minutes</a:t>
            </a:r>
          </a:p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120 homes damaged, up to EF2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199"/>
            <a:ext cx="4648200" cy="502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2491740" y="1228206"/>
            <a:ext cx="2613660" cy="5006340"/>
          </a:xfrm>
          <a:custGeom>
            <a:avLst/>
            <a:gdLst>
              <a:gd name="connsiteX0" fmla="*/ 2514600 w 2613660"/>
              <a:gd name="connsiteY0" fmla="*/ 0 h 5006340"/>
              <a:gd name="connsiteX1" fmla="*/ 2613660 w 2613660"/>
              <a:gd name="connsiteY1" fmla="*/ 708660 h 5006340"/>
              <a:gd name="connsiteX2" fmla="*/ 2506980 w 2613660"/>
              <a:gd name="connsiteY2" fmla="*/ 1356360 h 5006340"/>
              <a:gd name="connsiteX3" fmla="*/ 2324100 w 2613660"/>
              <a:gd name="connsiteY3" fmla="*/ 2339340 h 5006340"/>
              <a:gd name="connsiteX4" fmla="*/ 1988820 w 2613660"/>
              <a:gd name="connsiteY4" fmla="*/ 3284220 h 5006340"/>
              <a:gd name="connsiteX5" fmla="*/ 1196340 w 2613660"/>
              <a:gd name="connsiteY5" fmla="*/ 4183380 h 5006340"/>
              <a:gd name="connsiteX6" fmla="*/ 0 w 2613660"/>
              <a:gd name="connsiteY6" fmla="*/ 5006340 h 500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3660" h="5006340">
                <a:moveTo>
                  <a:pt x="2514600" y="0"/>
                </a:moveTo>
                <a:lnTo>
                  <a:pt x="2613660" y="708660"/>
                </a:lnTo>
                <a:lnTo>
                  <a:pt x="2506980" y="1356360"/>
                </a:lnTo>
                <a:lnTo>
                  <a:pt x="2324100" y="2339340"/>
                </a:lnTo>
                <a:lnTo>
                  <a:pt x="1988820" y="3284220"/>
                </a:lnTo>
                <a:lnTo>
                  <a:pt x="1196340" y="4183380"/>
                </a:lnTo>
                <a:lnTo>
                  <a:pt x="0" y="5006340"/>
                </a:lnTo>
              </a:path>
            </a:pathLst>
          </a:cu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12420" y="1212966"/>
            <a:ext cx="739140" cy="5021580"/>
          </a:xfrm>
          <a:custGeom>
            <a:avLst/>
            <a:gdLst>
              <a:gd name="connsiteX0" fmla="*/ 0 w 739140"/>
              <a:gd name="connsiteY0" fmla="*/ 0 h 5021580"/>
              <a:gd name="connsiteX1" fmla="*/ 266700 w 739140"/>
              <a:gd name="connsiteY1" fmla="*/ 883920 h 5021580"/>
              <a:gd name="connsiteX2" fmla="*/ 289560 w 739140"/>
              <a:gd name="connsiteY2" fmla="*/ 2415540 h 5021580"/>
              <a:gd name="connsiteX3" fmla="*/ 259080 w 739140"/>
              <a:gd name="connsiteY3" fmla="*/ 3649980 h 5021580"/>
              <a:gd name="connsiteX4" fmla="*/ 281940 w 739140"/>
              <a:gd name="connsiteY4" fmla="*/ 4229100 h 5021580"/>
              <a:gd name="connsiteX5" fmla="*/ 647700 w 739140"/>
              <a:gd name="connsiteY5" fmla="*/ 4914900 h 5021580"/>
              <a:gd name="connsiteX6" fmla="*/ 647700 w 739140"/>
              <a:gd name="connsiteY6" fmla="*/ 4914900 h 5021580"/>
              <a:gd name="connsiteX7" fmla="*/ 739140 w 739140"/>
              <a:gd name="connsiteY7" fmla="*/ 5021580 h 502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140" h="5021580">
                <a:moveTo>
                  <a:pt x="0" y="0"/>
                </a:moveTo>
                <a:lnTo>
                  <a:pt x="266700" y="883920"/>
                </a:lnTo>
                <a:lnTo>
                  <a:pt x="289560" y="2415540"/>
                </a:lnTo>
                <a:lnTo>
                  <a:pt x="259080" y="3649980"/>
                </a:lnTo>
                <a:lnTo>
                  <a:pt x="281940" y="4229100"/>
                </a:lnTo>
                <a:lnTo>
                  <a:pt x="647700" y="4914900"/>
                </a:lnTo>
                <a:lnTo>
                  <a:pt x="647700" y="4914900"/>
                </a:lnTo>
                <a:lnTo>
                  <a:pt x="739140" y="502158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38300" y="3723756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15%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2971800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10%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3581400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5%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87902" y="1817638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24600" y="1228206"/>
            <a:ext cx="457200" cy="752994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3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1974" y="685800"/>
            <a:ext cx="7926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Transition to QLCS may imply lesser severe threat </a:t>
            </a:r>
            <a:b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(fewer tornadoes, threat for EF3+ much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lower).</a:t>
            </a:r>
            <a:endParaRPr lang="en-US" sz="24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However the risk for low-lead time and/or nocturnal tornadoes may be INCREASING.  This may be critical info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some users.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399" y="37338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This may change action from “Wait for warning” to “Go ahead and take action now” if lead time won’t be adequate enough.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0970" y="1676400"/>
            <a:ext cx="8560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Large events: NWS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 have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dedicated DSS meteorologist telling them the potential for low-lead time tornadoes.</a:t>
            </a:r>
            <a:b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 weigh into their decision to cancel an event or have extra staffing.</a:t>
            </a:r>
          </a:p>
          <a:p>
            <a:endParaRPr lang="en-US" sz="24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What about other vulnerable parts of the population?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70" y="76200"/>
            <a:ext cx="8524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How do we communicate the unique risk of QLCS tornadoes to those most vulnerable? </a:t>
            </a:r>
            <a:endParaRPr lang="en-US" sz="32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5272276"/>
            <a:ext cx="1038615" cy="103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3181"/>
            <a:ext cx="814079" cy="81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Z:\a\school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57" y="5363181"/>
            <a:ext cx="840068" cy="8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:\a\6437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" b="99841" l="25917" r="75667">
                        <a14:foregroundMark x1="35667" y1="18889" x2="37917" y2="10159"/>
                        <a14:foregroundMark x1="54417" y1="13968" x2="58500" y2="746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4" r="24352"/>
          <a:stretch/>
        </p:blipFill>
        <p:spPr bwMode="auto">
          <a:xfrm>
            <a:off x="5181600" y="5410200"/>
            <a:ext cx="698415" cy="7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3353" y="22098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Single out one vulnerable segment of population, those who aren’t included will still get the message.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321"/>
          <p:cNvSpPr txBox="1"/>
          <p:nvPr/>
        </p:nvSpPr>
        <p:spPr>
          <a:xfrm>
            <a:off x="315640" y="638175"/>
            <a:ext cx="865262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>
                <a:sym typeface="Arial Narrow"/>
              </a:rPr>
              <a:t>Social Science</a:t>
            </a:r>
            <a:r>
              <a:rPr lang="en-US" sz="3200" smtClean="0">
                <a:sym typeface="Arial Narrow"/>
              </a:rPr>
              <a:t>:</a:t>
            </a:r>
            <a:endParaRPr lang="en-US" sz="3200">
              <a:sym typeface="Arial Narrow"/>
            </a:endParaRPr>
          </a:p>
        </p:txBody>
      </p:sp>
      <p:sp>
        <p:nvSpPr>
          <p:cNvPr id="5" name="Shape 322"/>
          <p:cNvSpPr/>
          <p:nvPr/>
        </p:nvSpPr>
        <p:spPr>
          <a:xfrm>
            <a:off x="552450" y="4191000"/>
            <a:ext cx="8255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  <a:sym typeface="Arial Narrow"/>
              </a:rPr>
              <a:t>Evidence suggests people are more likely to act when specific protective action is communicated to them.  Risk is inferred.</a:t>
            </a:r>
          </a:p>
          <a:p>
            <a:endParaRPr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  <a:sym typeface="Arial Narro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4600" y="5030153"/>
            <a:ext cx="2159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Bourque et al. 2012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3040797"/>
            <a:ext cx="140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Miletti 2006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9" y="304800"/>
            <a:ext cx="8077200" cy="64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1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9" y="304800"/>
            <a:ext cx="8077200" cy="64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09538"/>
            <a:ext cx="3314700" cy="6638925"/>
          </a:xfrm>
          <a:prstGeom prst="rect">
            <a:avLst/>
          </a:prstGeom>
          <a:noFill/>
          <a:ln>
            <a:noFill/>
          </a:ln>
          <a:effectLst>
            <a:outerShdw blurRad="342900" dist="50800" dir="5400000" sx="106000" sy="106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19352" r="50000" b="18981"/>
          <a:stretch/>
        </p:blipFill>
        <p:spPr bwMode="auto">
          <a:xfrm>
            <a:off x="228600" y="1219200"/>
            <a:ext cx="883310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937" y="152400"/>
            <a:ext cx="656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Post singles out specific rivers at risk.</a:t>
            </a:r>
          </a:p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Mentions activities that may become dangerous.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775985"/>
            <a:ext cx="656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Shared 4x’s more than first graphic.</a:t>
            </a:r>
          </a:p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Reached over 325,000 people.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19352" r="50000" b="18981"/>
          <a:stretch/>
        </p:blipFill>
        <p:spPr bwMode="auto">
          <a:xfrm>
            <a:off x="228600" y="1219200"/>
            <a:ext cx="883310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937" y="152400"/>
            <a:ext cx="656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Post singles out specific rivers at risk.</a:t>
            </a:r>
          </a:p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Mentions activities that may become dangerous.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775985"/>
            <a:ext cx="656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Shared 4x’s more than first graphic.</a:t>
            </a:r>
          </a:p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Reached over 250,000 people.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38999"/>
            <a:ext cx="9144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9"/>
          <a:stretch/>
        </p:blipFill>
        <p:spPr bwMode="auto">
          <a:xfrm>
            <a:off x="2778254" y="912433"/>
            <a:ext cx="3733800" cy="590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5400000">
            <a:off x="6646611" y="175724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5400000">
            <a:off x="6663466" y="810782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5400000">
            <a:off x="6628810" y="486505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5400000">
            <a:off x="6653379" y="6115283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70" y="251924"/>
            <a:ext cx="3715284" cy="68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>
          <a:xfrm rot="5400000">
            <a:off x="666346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84786" y="195458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Canceled</a:t>
            </a:r>
            <a:b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plans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84786" y="830516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Canceled</a:t>
            </a:r>
            <a:b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plans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84786" y="2153334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Alerting others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13361" y="6135017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Alerting others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73066" y="4884784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Called campground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62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5353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81600" y="76200"/>
            <a:ext cx="3848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Christmas Day 2016</a:t>
            </a:r>
          </a:p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Similar conditions to 12/31/2010 in STL</a:t>
            </a:r>
            <a:b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BIG Chiefs game!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371600"/>
            <a:ext cx="4648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2038350"/>
            <a:ext cx="4762500" cy="557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0970" y="152400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QLCS Hazards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1"/>
            <a:ext cx="2747740" cy="36636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1"/>
            <a:ext cx="914399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4" r="29746"/>
          <a:stretch/>
        </p:blipFill>
        <p:spPr bwMode="auto">
          <a:xfrm>
            <a:off x="3200400" y="2438401"/>
            <a:ext cx="2747740" cy="36636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3" b="89793" l="1379" r="99172">
                        <a14:foregroundMark x1="7172" y1="62897" x2="7172" y2="62897"/>
                        <a14:backgroundMark x1="58621" y1="61931" x2="83586" y2="54069"/>
                        <a14:backgroundMark x1="42483" y1="46207" x2="44414" y2="46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6" y="1543050"/>
            <a:ext cx="1050926" cy="10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Z:\a\SevereWx\flood.png"/>
          <p:cNvPicPr>
            <a:picLocks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156" y1="87500" x2="94531" y2="90625"/>
                        <a14:foregroundMark x1="28906" y1="53125" x2="28906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25640"/>
            <a:ext cx="936560" cy="93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8" r="14111"/>
          <a:stretch/>
        </p:blipFill>
        <p:spPr bwMode="auto">
          <a:xfrm>
            <a:off x="210456" y="2438400"/>
            <a:ext cx="2747740" cy="36636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5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62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5353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410200" cy="6497627"/>
          </a:xfrm>
          <a:prstGeom prst="rect">
            <a:avLst/>
          </a:prstGeom>
          <a:noFill/>
          <a:ln>
            <a:noFill/>
          </a:ln>
          <a:effectLst>
            <a:outerShdw blurRad="215900" dist="35921" dir="27000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2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Presentations\NWA 2016\poster\IDSSpresentationHawblitzel\Slide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3147" r="5787" b="1713"/>
          <a:stretch/>
        </p:blipFill>
        <p:spPr bwMode="auto">
          <a:xfrm>
            <a:off x="914400" y="381000"/>
            <a:ext cx="7391400" cy="61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16200000">
            <a:off x="457200" y="5065876"/>
            <a:ext cx="685800" cy="990600"/>
          </a:xfrm>
          <a:prstGeom prst="downArrow">
            <a:avLst>
              <a:gd name="adj1" fmla="val 50000"/>
              <a:gd name="adj2" fmla="val 3629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853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Attention campers: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025511"/>
            <a:ext cx="4038600" cy="4451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1" y="2438054"/>
            <a:ext cx="789424" cy="78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5310" y="2232602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Storms expected. A few tornadoes possible.</a:t>
            </a: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1" y="3668020"/>
            <a:ext cx="882038" cy="874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5310" y="3505200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Have shelter available within 5 minutes.</a:t>
            </a:r>
            <a:endParaRPr lang="en-US" sz="2400"/>
          </a:p>
        </p:txBody>
      </p:sp>
      <p:pic>
        <p:nvPicPr>
          <p:cNvPr id="7170" name="Picture 2" descr="C:\Users\dan.hawblitzel\AppData\Local\Microsoft\Windows\Temporary Internet Files\Content.IE5\STTM0BT2\No_sign_Right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7" y="5185803"/>
            <a:ext cx="731460" cy="73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15785" y="4881003"/>
            <a:ext cx="2941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Consider changing outdoor plans if shelter is not readily available.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432554" y="2025511"/>
            <a:ext cx="4488179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            Areas most at risk: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2109" r="4590" b="3978"/>
          <a:stretch/>
        </p:blipFill>
        <p:spPr bwMode="auto">
          <a:xfrm>
            <a:off x="4432554" y="2537609"/>
            <a:ext cx="4488179" cy="39321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805758" cy="80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75356" y="860286"/>
            <a:ext cx="79447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Dangerous </a:t>
            </a: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storms may develop rapidly tonight.</a:t>
            </a:r>
            <a:b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Prepare </a:t>
            </a: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to act quickly. </a:t>
            </a:r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1351660" y="6477000"/>
            <a:ext cx="7944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Visit www.weather.gov/CWA for information on tonight’s storms.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206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525"/>
            <a:ext cx="853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Attention Fair Goers: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025511"/>
            <a:ext cx="4038600" cy="4451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1" y="2438054"/>
            <a:ext cx="789424" cy="78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5310" y="2232602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Storms expected. A few tornadoes possible.</a:t>
            </a: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71733"/>
            <a:ext cx="882038" cy="874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2869" y="5008911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Stay within 5 minutes of shelter as storms approach.</a:t>
            </a: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296735" y="3651090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Keep an eye on weather conditions before storms hit.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432554" y="2025511"/>
            <a:ext cx="4488179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            Areas most at risk: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2109" r="4590" b="3978"/>
          <a:stretch/>
        </p:blipFill>
        <p:spPr bwMode="auto">
          <a:xfrm>
            <a:off x="4432554" y="2537609"/>
            <a:ext cx="4488179" cy="39321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75993" y="691652"/>
            <a:ext cx="79447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Dangerous </a:t>
            </a: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storms may develop rapidly tonight.</a:t>
            </a:r>
            <a:b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Know where your shelter options are. </a:t>
            </a:r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1351660" y="6477000"/>
            <a:ext cx="7944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Visit www.weather.gov/CWA for information on tonight’s storms.</a:t>
            </a:r>
            <a:endParaRPr lang="en-US" sz="2000"/>
          </a:p>
        </p:txBody>
      </p:sp>
      <p:pic>
        <p:nvPicPr>
          <p:cNvPr id="18" name="Picture 4" descr="Z:\a\43387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38318"/>
            <a:ext cx="828230" cy="82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Presentations\QLCS\29541-200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6" y="3799287"/>
            <a:ext cx="954479" cy="9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2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03816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Attention Mobile Home Residents: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930349"/>
            <a:ext cx="4038600" cy="4451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0" y="230959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8278" y="2181402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Storms expected. A few tornadoes possible.</a:t>
            </a: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0" y="3713058"/>
            <a:ext cx="873659" cy="8663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5310" y="3546083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Have shelter available within 5 minutes.</a:t>
            </a:r>
            <a:endParaRPr lang="en-US" sz="2400"/>
          </a:p>
        </p:txBody>
      </p:sp>
      <p:pic>
        <p:nvPicPr>
          <p:cNvPr id="6146" name="Picture 2" descr="Z:\Images\14297470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0" y="523883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54152" y="5019673"/>
            <a:ext cx="294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Consider spending the evening in a sturdy structure.</a:t>
            </a:r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4432554" y="1930349"/>
            <a:ext cx="4488179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            Areas most at risk: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2109" r="4590" b="3978"/>
          <a:stretch/>
        </p:blipFill>
        <p:spPr bwMode="auto">
          <a:xfrm>
            <a:off x="4432554" y="2442447"/>
            <a:ext cx="4488179" cy="39321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5993" y="811702"/>
            <a:ext cx="79447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Dangerous </a:t>
            </a: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storms may develop rapidly tonight.</a:t>
            </a:r>
            <a:b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8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Be prepared </a:t>
            </a: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to act quickly. </a:t>
            </a:r>
            <a:endParaRPr lang="en-US" sz="2800"/>
          </a:p>
        </p:txBody>
      </p:sp>
      <p:sp>
        <p:nvSpPr>
          <p:cNvPr id="81" name="Rectangle 80"/>
          <p:cNvSpPr/>
          <p:nvPr/>
        </p:nvSpPr>
        <p:spPr>
          <a:xfrm>
            <a:off x="1354152" y="6391363"/>
            <a:ext cx="7944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Visit www.weather.gov/CWA for information on tonight’s storms.</a:t>
            </a:r>
            <a:endParaRPr lang="en-US" sz="2000"/>
          </a:p>
        </p:txBody>
      </p:sp>
      <p:pic>
        <p:nvPicPr>
          <p:cNvPr id="8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64" y="1687622"/>
            <a:ext cx="814165" cy="81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Images\mobileh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5731972" cy="54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8675" y="148591"/>
            <a:ext cx="6000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If you know anyone in a mobile home, please be sure they know of a safe place nearby. Dangerous storms could develop rapidly tonight with little time to prepare.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5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48409"/>
            <a:ext cx="5829299" cy="4176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105400"/>
            <a:ext cx="582929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5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3"/>
          <a:stretch/>
        </p:blipFill>
        <p:spPr>
          <a:xfrm>
            <a:off x="3807597" y="1133356"/>
            <a:ext cx="5184514" cy="1328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7" y="5791200"/>
            <a:ext cx="5130421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58" y="4343400"/>
            <a:ext cx="5061192" cy="157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7" y="2493785"/>
            <a:ext cx="5230220" cy="1822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7" y="205586"/>
            <a:ext cx="538146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650" y="533400"/>
            <a:ext cx="84845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SUMMARY</a:t>
            </a: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QLCS tornadoes can be particularly dangerous to some.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Singling 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out those most at risk and providing explicit action to take may make the message much more effective.</a:t>
            </a:r>
            <a:b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Call-to-action messaging should inspire users to seek more information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This is not the only way to message the risk, just one potentially effective method to SUPPLEMENT your message.</a:t>
            </a:r>
            <a:b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Keep a steady flow of information throughout all stages of the event.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3918" y="176613"/>
            <a:ext cx="8428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QLCS Tornadoes: Poorer POD and LT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93241" cy="69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50696"/>
            <a:ext cx="6081712" cy="53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2056" y="6343704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Brotzge et al 2013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2600" y="3181350"/>
            <a:ext cx="381000" cy="245745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81600" y="3493008"/>
            <a:ext cx="381000" cy="21396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514350"/>
            <a:ext cx="84845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SUMMARY</a:t>
            </a:r>
            <a:endParaRPr lang="en-US" sz="28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Make sure all IWT partners are on the same page with potential for low-lead time tornadoes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Choose wording CAREFULLY. 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Ensure users they can still trust you to be on top of the situation.</a:t>
            </a: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Use this approach selectively – don’t exhaust an effective communication method.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65" y="2184489"/>
            <a:ext cx="4200525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16448" y="2830670"/>
            <a:ext cx="628697" cy="384592"/>
            <a:chOff x="-1822878" y="1067323"/>
            <a:chExt cx="628697" cy="38459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-1822878" y="1067323"/>
              <a:ext cx="62869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Tulsa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4340" y="3288424"/>
            <a:ext cx="1067920" cy="378496"/>
            <a:chOff x="-2048854" y="1073419"/>
            <a:chExt cx="1067920" cy="378496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-2048854" y="1073419"/>
              <a:ext cx="106792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Muskogee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13194" y="3579947"/>
            <a:ext cx="545341" cy="384592"/>
            <a:chOff x="-1781200" y="1067323"/>
            <a:chExt cx="545341" cy="384592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-1781200" y="1067323"/>
              <a:ext cx="54534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OKC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04219" y="2922280"/>
            <a:ext cx="1002197" cy="366144"/>
            <a:chOff x="-2009627" y="1085771"/>
            <a:chExt cx="1002197" cy="366144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-2009627" y="1085771"/>
              <a:ext cx="100219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Stillwater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37383" y="3579947"/>
            <a:ext cx="946093" cy="376972"/>
            <a:chOff x="-2124011" y="1074943"/>
            <a:chExt cx="946093" cy="376972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-2124011" y="1074943"/>
              <a:ext cx="94609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Ft. Smith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93468" y="4195054"/>
            <a:ext cx="1056700" cy="369649"/>
            <a:chOff x="-2036877" y="1082266"/>
            <a:chExt cx="1056700" cy="369649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-2036877" y="1082266"/>
              <a:ext cx="105670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McAlester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49131" y="2326719"/>
            <a:ext cx="731289" cy="346590"/>
            <a:chOff x="-1895167" y="1359840"/>
            <a:chExt cx="731289" cy="34659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-1895167" y="1367876"/>
              <a:ext cx="73128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Miami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31345" y="4102979"/>
            <a:ext cx="962123" cy="338554"/>
            <a:chOff x="-1974736" y="1359840"/>
            <a:chExt cx="962123" cy="338554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-1974736" y="1359840"/>
              <a:ext cx="96212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Shawnee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70376" y="2263455"/>
            <a:ext cx="1075936" cy="376185"/>
            <a:chOff x="-2052862" y="1075730"/>
            <a:chExt cx="1075936" cy="376185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-2052862" y="1075730"/>
              <a:ext cx="107593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Ponca City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3400" y="2241295"/>
            <a:ext cx="1128835" cy="376185"/>
            <a:chOff x="-2079311" y="1075730"/>
            <a:chExt cx="1128835" cy="376185"/>
          </a:xfrm>
        </p:grpSpPr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-2079311" y="1075730"/>
              <a:ext cx="11288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Bartlesville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44094" y="2624084"/>
            <a:ext cx="554960" cy="376185"/>
            <a:chOff x="-1792375" y="1075730"/>
            <a:chExt cx="554960" cy="376185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-1792375" y="1075730"/>
              <a:ext cx="55496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Enid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20001" y="4937125"/>
            <a:ext cx="947696" cy="376185"/>
            <a:chOff x="-1988742" y="1075730"/>
            <a:chExt cx="947696" cy="376185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-1988742" y="1075730"/>
              <a:ext cx="94769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Ardmore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48161" y="3410670"/>
            <a:ext cx="1051891" cy="338554"/>
            <a:chOff x="-2460071" y="1113361"/>
            <a:chExt cx="1051891" cy="338554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-2460071" y="1113361"/>
              <a:ext cx="105189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Okmulgee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52428" y="3510881"/>
            <a:ext cx="819455" cy="393356"/>
            <a:chOff x="-2132237" y="1058559"/>
            <a:chExt cx="819455" cy="393356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-2132237" y="1058559"/>
              <a:ext cx="81945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El Reno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13683" y="4441533"/>
            <a:ext cx="816249" cy="376185"/>
            <a:chOff x="-1923018" y="1075730"/>
            <a:chExt cx="816249" cy="376185"/>
          </a:xfrm>
        </p:grpSpPr>
        <p:sp>
          <p:nvSpPr>
            <p:cNvPr id="48" name="Oval 47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-1923018" y="1075730"/>
              <a:ext cx="81624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Lawton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34617" y="5106402"/>
            <a:ext cx="780983" cy="376185"/>
            <a:chOff x="-1905384" y="1075730"/>
            <a:chExt cx="780983" cy="376185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auto">
            <a:xfrm>
              <a:off x="-1905384" y="1075730"/>
              <a:ext cx="78098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Durant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46614" y="2225824"/>
            <a:ext cx="558166" cy="376185"/>
            <a:chOff x="-1793977" y="1075730"/>
            <a:chExt cx="558166" cy="376185"/>
          </a:xfrm>
        </p:grpSpPr>
        <p:sp>
          <p:nvSpPr>
            <p:cNvPr id="54" name="Oval 53"/>
            <p:cNvSpPr>
              <a:spLocks noChangeAspect="1"/>
            </p:cNvSpPr>
            <p:nvPr/>
          </p:nvSpPr>
          <p:spPr bwMode="auto">
            <a:xfrm>
              <a:off x="-1514894" y="1359840"/>
              <a:ext cx="92235" cy="92075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</a:effectLst>
                <a:uLnTx/>
                <a:uFillTx/>
                <a:latin typeface="Book Antiqua"/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-1793977" y="1075730"/>
              <a:ext cx="55816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glow rad="25400">
                      <a:schemeClr val="tx1">
                        <a:alpha val="25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Arial" charset="0"/>
                </a:rPr>
                <a:t>Alva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">
                    <a:schemeClr val="tx1">
                      <a:alpha val="2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7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0970" y="76200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Populations Vulnerable to Short Lead Time</a:t>
            </a:r>
            <a:endParaRPr lang="en-US" sz="40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64" y="2277454"/>
            <a:ext cx="119163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29" y="1831122"/>
            <a:ext cx="1399032" cy="139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1" y="5185207"/>
            <a:ext cx="1096578" cy="10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:\a\43387-20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1" y="3786133"/>
            <a:ext cx="1087482" cy="10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a\school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29" y="3657600"/>
            <a:ext cx="1131586" cy="11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a\64378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4" b="99841" l="25917" r="75667">
                        <a14:foregroundMark x1="35667" y1="18889" x2="37917" y2="10159"/>
                        <a14:foregroundMark x1="54417" y1="13968" x2="58500" y2="746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4" r="24352"/>
          <a:stretch/>
        </p:blipFill>
        <p:spPr bwMode="auto">
          <a:xfrm>
            <a:off x="1219200" y="5410200"/>
            <a:ext cx="940777" cy="96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2147843"/>
            <a:ext cx="1229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Mobile home residents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42075" y="4145208"/>
            <a:ext cx="1229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Schools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42075" y="5571989"/>
            <a:ext cx="1229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Limited mobility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15228" y="2286342"/>
            <a:ext cx="1229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Large venues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15228" y="3900227"/>
            <a:ext cx="1229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Outdoor events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40865" y="5410331"/>
            <a:ext cx="1229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Outdoor recreation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336" y="70425"/>
            <a:ext cx="892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Current Ways of Communicating Storm Risk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Z:\Presentations\QLCS\spcoutl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12130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 b="62834"/>
          <a:stretch/>
        </p:blipFill>
        <p:spPr>
          <a:xfrm>
            <a:off x="457200" y="5600700"/>
            <a:ext cx="6174951" cy="1143000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04800" y="838200"/>
            <a:ext cx="844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SPC Convective Outlooks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Moderate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3551" y="2819511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Enhanced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3733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Slight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336" y="70425"/>
            <a:ext cx="892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Current Ways of Communicating Storm Risk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Z:\Presentations\QLCS\spcoutl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12130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 b="62834"/>
          <a:stretch/>
        </p:blipFill>
        <p:spPr>
          <a:xfrm>
            <a:off x="457200" y="5600700"/>
            <a:ext cx="6174951" cy="1143000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04800" y="838200"/>
            <a:ext cx="844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SPC Convective Outlooks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2812284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SUPERCELLS </a:t>
            </a:r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  QLCS 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24600" y="2581452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Decaying line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6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336" y="70425"/>
            <a:ext cx="892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Current Ways of Communicating Storm Risk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Z:\Presentations\QLCS\spcoutl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12130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 b="62834"/>
          <a:stretch/>
        </p:blipFill>
        <p:spPr>
          <a:xfrm>
            <a:off x="457200" y="5600700"/>
            <a:ext cx="6174951" cy="1143000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04800" y="838200"/>
            <a:ext cx="844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SPC Convective Outlooks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981200"/>
            <a:ext cx="84482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Based on anticipated coverage and severity</a:t>
            </a: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Graphic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alone doesn’t address threat to life or property.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No way to infer necessary protective </a:t>
            </a:r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action.</a:t>
            </a:r>
            <a:endParaRPr lang="en-US" sz="24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Tornado 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vs hail vs wind?</a:t>
            </a: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esentations\QLCS\torpro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12130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336" y="70425"/>
            <a:ext cx="892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Current Ways of Communicating Storm Risk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838200"/>
            <a:ext cx="844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SPC Tornado Probabilities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199"/>
            <a:ext cx="4648200" cy="502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2491740" y="1228206"/>
            <a:ext cx="2613660" cy="5006340"/>
          </a:xfrm>
          <a:custGeom>
            <a:avLst/>
            <a:gdLst>
              <a:gd name="connsiteX0" fmla="*/ 2514600 w 2613660"/>
              <a:gd name="connsiteY0" fmla="*/ 0 h 5006340"/>
              <a:gd name="connsiteX1" fmla="*/ 2613660 w 2613660"/>
              <a:gd name="connsiteY1" fmla="*/ 708660 h 5006340"/>
              <a:gd name="connsiteX2" fmla="*/ 2506980 w 2613660"/>
              <a:gd name="connsiteY2" fmla="*/ 1356360 h 5006340"/>
              <a:gd name="connsiteX3" fmla="*/ 2324100 w 2613660"/>
              <a:gd name="connsiteY3" fmla="*/ 2339340 h 5006340"/>
              <a:gd name="connsiteX4" fmla="*/ 1988820 w 2613660"/>
              <a:gd name="connsiteY4" fmla="*/ 3284220 h 5006340"/>
              <a:gd name="connsiteX5" fmla="*/ 1196340 w 2613660"/>
              <a:gd name="connsiteY5" fmla="*/ 4183380 h 5006340"/>
              <a:gd name="connsiteX6" fmla="*/ 0 w 2613660"/>
              <a:gd name="connsiteY6" fmla="*/ 5006340 h 500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3660" h="5006340">
                <a:moveTo>
                  <a:pt x="2514600" y="0"/>
                </a:moveTo>
                <a:lnTo>
                  <a:pt x="2613660" y="708660"/>
                </a:lnTo>
                <a:lnTo>
                  <a:pt x="2506980" y="1356360"/>
                </a:lnTo>
                <a:lnTo>
                  <a:pt x="2324100" y="2339340"/>
                </a:lnTo>
                <a:lnTo>
                  <a:pt x="1988820" y="3284220"/>
                </a:lnTo>
                <a:lnTo>
                  <a:pt x="1196340" y="4183380"/>
                </a:lnTo>
                <a:lnTo>
                  <a:pt x="0" y="5006340"/>
                </a:lnTo>
              </a:path>
            </a:pathLst>
          </a:cu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12420" y="1212966"/>
            <a:ext cx="739140" cy="5021580"/>
          </a:xfrm>
          <a:custGeom>
            <a:avLst/>
            <a:gdLst>
              <a:gd name="connsiteX0" fmla="*/ 0 w 739140"/>
              <a:gd name="connsiteY0" fmla="*/ 0 h 5021580"/>
              <a:gd name="connsiteX1" fmla="*/ 266700 w 739140"/>
              <a:gd name="connsiteY1" fmla="*/ 883920 h 5021580"/>
              <a:gd name="connsiteX2" fmla="*/ 289560 w 739140"/>
              <a:gd name="connsiteY2" fmla="*/ 2415540 h 5021580"/>
              <a:gd name="connsiteX3" fmla="*/ 259080 w 739140"/>
              <a:gd name="connsiteY3" fmla="*/ 3649980 h 5021580"/>
              <a:gd name="connsiteX4" fmla="*/ 281940 w 739140"/>
              <a:gd name="connsiteY4" fmla="*/ 4229100 h 5021580"/>
              <a:gd name="connsiteX5" fmla="*/ 647700 w 739140"/>
              <a:gd name="connsiteY5" fmla="*/ 4914900 h 5021580"/>
              <a:gd name="connsiteX6" fmla="*/ 647700 w 739140"/>
              <a:gd name="connsiteY6" fmla="*/ 4914900 h 5021580"/>
              <a:gd name="connsiteX7" fmla="*/ 739140 w 739140"/>
              <a:gd name="connsiteY7" fmla="*/ 5021580 h 502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140" h="5021580">
                <a:moveTo>
                  <a:pt x="0" y="0"/>
                </a:moveTo>
                <a:lnTo>
                  <a:pt x="266700" y="883920"/>
                </a:lnTo>
                <a:lnTo>
                  <a:pt x="289560" y="2415540"/>
                </a:lnTo>
                <a:lnTo>
                  <a:pt x="259080" y="3649980"/>
                </a:lnTo>
                <a:lnTo>
                  <a:pt x="281940" y="4229100"/>
                </a:lnTo>
                <a:lnTo>
                  <a:pt x="647700" y="4914900"/>
                </a:lnTo>
                <a:lnTo>
                  <a:pt x="647700" y="4914900"/>
                </a:lnTo>
                <a:lnTo>
                  <a:pt x="739140" y="502158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38300" y="3723756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15%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2971800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10%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00800" y="2202359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5%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87902" y="1817638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2%</a:t>
            </a:r>
            <a:endParaRPr lang="en-US" sz="4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1000">
              <a:schemeClr val="tx1">
                <a:lumMod val="75000"/>
                <a:lumOff val="25000"/>
              </a:schemeClr>
            </a:gs>
            <a:gs pos="94000">
              <a:schemeClr val="bg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02" y="1197768"/>
            <a:ext cx="899160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336" y="70425"/>
            <a:ext cx="892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Current Ways of Communicating Storm Risk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838200"/>
            <a:ext cx="844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SPC Tornado Probabilities</a:t>
            </a:r>
            <a:endParaRPr lang="en-US" sz="24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2420" y="1212966"/>
            <a:ext cx="739140" cy="5021580"/>
          </a:xfrm>
          <a:custGeom>
            <a:avLst/>
            <a:gdLst>
              <a:gd name="connsiteX0" fmla="*/ 0 w 739140"/>
              <a:gd name="connsiteY0" fmla="*/ 0 h 5021580"/>
              <a:gd name="connsiteX1" fmla="*/ 266700 w 739140"/>
              <a:gd name="connsiteY1" fmla="*/ 883920 h 5021580"/>
              <a:gd name="connsiteX2" fmla="*/ 289560 w 739140"/>
              <a:gd name="connsiteY2" fmla="*/ 2415540 h 5021580"/>
              <a:gd name="connsiteX3" fmla="*/ 259080 w 739140"/>
              <a:gd name="connsiteY3" fmla="*/ 3649980 h 5021580"/>
              <a:gd name="connsiteX4" fmla="*/ 281940 w 739140"/>
              <a:gd name="connsiteY4" fmla="*/ 4229100 h 5021580"/>
              <a:gd name="connsiteX5" fmla="*/ 647700 w 739140"/>
              <a:gd name="connsiteY5" fmla="*/ 4914900 h 5021580"/>
              <a:gd name="connsiteX6" fmla="*/ 647700 w 739140"/>
              <a:gd name="connsiteY6" fmla="*/ 4914900 h 5021580"/>
              <a:gd name="connsiteX7" fmla="*/ 739140 w 739140"/>
              <a:gd name="connsiteY7" fmla="*/ 5021580 h 502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140" h="5021580">
                <a:moveTo>
                  <a:pt x="0" y="0"/>
                </a:moveTo>
                <a:lnTo>
                  <a:pt x="266700" y="883920"/>
                </a:lnTo>
                <a:lnTo>
                  <a:pt x="289560" y="2415540"/>
                </a:lnTo>
                <a:lnTo>
                  <a:pt x="259080" y="3649980"/>
                </a:lnTo>
                <a:lnTo>
                  <a:pt x="281940" y="4229100"/>
                </a:lnTo>
                <a:lnTo>
                  <a:pt x="647700" y="4914900"/>
                </a:lnTo>
                <a:lnTo>
                  <a:pt x="647700" y="4914900"/>
                </a:lnTo>
                <a:lnTo>
                  <a:pt x="739140" y="502158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51560" y="1905000"/>
            <a:ext cx="2896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Supercell tornadoes</a:t>
            </a:r>
            <a:endParaRPr lang="en-US" sz="3600">
              <a:solidFill>
                <a:srgbClr val="FFFF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 rot="1013274">
            <a:off x="4393799" y="1050869"/>
            <a:ext cx="3093373" cy="5342514"/>
          </a:xfrm>
          <a:prstGeom prst="ellipse">
            <a:avLst/>
          </a:prstGeom>
          <a:noFill/>
          <a:ln w="920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013274">
            <a:off x="387687" y="1330694"/>
            <a:ext cx="4110978" cy="5004812"/>
          </a:xfrm>
          <a:prstGeom prst="ellipse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76800" y="1447800"/>
            <a:ext cx="2896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QLCS tornadoes</a:t>
            </a:r>
            <a:endParaRPr lang="en-US" sz="360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9052" y="3232935"/>
            <a:ext cx="3481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Numerous/long-lived</a:t>
            </a:r>
          </a:p>
          <a:p>
            <a:r>
              <a:rPr lang="en-US" sz="28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Possibly strong</a:t>
            </a:r>
          </a:p>
          <a:p>
            <a:r>
              <a:rPr lang="en-US" sz="2800" smtClean="0">
                <a:solidFill>
                  <a:srgbClr val="FFFF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Potentially deadly.</a:t>
            </a:r>
            <a:endParaRPr lang="en-US" sz="2800">
              <a:solidFill>
                <a:srgbClr val="FFFF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668</Words>
  <Application>Microsoft Office PowerPoint</Application>
  <PresentationFormat>On-screen Show (4:3)</PresentationFormat>
  <Paragraphs>147</Paragraphs>
  <Slides>31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Book Antiqua</vt:lpstr>
      <vt:lpstr>Calibri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NWS CR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dan.hawblitzel</dc:creator>
  <cp:lastModifiedBy>dhawblitzel</cp:lastModifiedBy>
  <cp:revision>66</cp:revision>
  <dcterms:created xsi:type="dcterms:W3CDTF">2017-02-17T16:53:59Z</dcterms:created>
  <dcterms:modified xsi:type="dcterms:W3CDTF">2017-03-09T12:35:59Z</dcterms:modified>
</cp:coreProperties>
</file>