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361" r:id="rId3"/>
    <p:sldId id="291" r:id="rId4"/>
    <p:sldId id="355" r:id="rId5"/>
    <p:sldId id="352" r:id="rId6"/>
    <p:sldId id="310" r:id="rId7"/>
    <p:sldId id="348" r:id="rId8"/>
    <p:sldId id="262" r:id="rId9"/>
    <p:sldId id="264" r:id="rId10"/>
    <p:sldId id="299" r:id="rId11"/>
    <p:sldId id="300" r:id="rId12"/>
    <p:sldId id="301" r:id="rId13"/>
    <p:sldId id="312" r:id="rId14"/>
    <p:sldId id="311" r:id="rId15"/>
    <p:sldId id="318" r:id="rId16"/>
    <p:sldId id="319" r:id="rId17"/>
    <p:sldId id="315" r:id="rId18"/>
    <p:sldId id="329" r:id="rId19"/>
    <p:sldId id="337" r:id="rId20"/>
    <p:sldId id="341" r:id="rId21"/>
    <p:sldId id="340" r:id="rId22"/>
    <p:sldId id="339" r:id="rId23"/>
    <p:sldId id="338" r:id="rId24"/>
    <p:sldId id="342" r:id="rId25"/>
    <p:sldId id="343" r:id="rId26"/>
    <p:sldId id="344" r:id="rId27"/>
    <p:sldId id="362" r:id="rId28"/>
    <p:sldId id="261" r:id="rId29"/>
    <p:sldId id="358" r:id="rId30"/>
    <p:sldId id="360" r:id="rId31"/>
    <p:sldId id="356" r:id="rId32"/>
    <p:sldId id="357" r:id="rId33"/>
    <p:sldId id="260" r:id="rId34"/>
    <p:sldId id="350" r:id="rId35"/>
    <p:sldId id="351"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81014" autoAdjust="0"/>
  </p:normalViewPr>
  <p:slideViewPr>
    <p:cSldViewPr>
      <p:cViewPr>
        <p:scale>
          <a:sx n="98" d="100"/>
          <a:sy n="98" d="100"/>
        </p:scale>
        <p:origin x="-246" y="402"/>
      </p:cViewPr>
      <p:guideLst>
        <p:guide orient="horz" pos="2160"/>
        <p:guide pos="2880"/>
      </p:guideLst>
    </p:cSldViewPr>
  </p:slideViewPr>
  <p:notesTextViewPr>
    <p:cViewPr>
      <p:scale>
        <a:sx n="1" d="1"/>
        <a:sy n="1" d="1"/>
      </p:scale>
      <p:origin x="0" y="0"/>
    </p:cViewPr>
  </p:notesTextViewPr>
  <p:sorterViewPr>
    <p:cViewPr>
      <p:scale>
        <a:sx n="100" d="100"/>
        <a:sy n="100" d="100"/>
      </p:scale>
      <p:origin x="0" y="265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204.194.231.10\WFO%20IWX%20Shared\todd\iwx_tor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KIWX Tornadoes 1975 - 2014</a:t>
            </a:r>
          </a:p>
        </c:rich>
      </c:tx>
      <c:layout>
        <c:manualLayout>
          <c:xMode val="edge"/>
          <c:yMode val="edge"/>
          <c:x val="0.27011111111111114"/>
          <c:y val="0"/>
        </c:manualLayout>
      </c:layout>
      <c:overlay val="0"/>
    </c:title>
    <c:autoTitleDeleted val="0"/>
    <c:view3D>
      <c:rotX val="75"/>
      <c:rotY val="0"/>
      <c:rAngAx val="0"/>
      <c:perspective val="0"/>
    </c:view3D>
    <c:floor>
      <c:thickness val="0"/>
    </c:floor>
    <c:sideWall>
      <c:thickness val="0"/>
    </c:sideWall>
    <c:backWall>
      <c:thickness val="0"/>
    </c:backWall>
    <c:plotArea>
      <c:layout/>
      <c:pie3DChart>
        <c:varyColors val="1"/>
        <c:ser>
          <c:idx val="0"/>
          <c:order val="0"/>
          <c:dPt>
            <c:idx val="0"/>
            <c:bubble3D val="0"/>
            <c:spPr>
              <a:solidFill>
                <a:srgbClr val="00B0F0"/>
              </a:solidFill>
            </c:spPr>
            <c:extLst xmlns:c16r2="http://schemas.microsoft.com/office/drawing/2015/06/chart">
              <c:ext xmlns:c16="http://schemas.microsoft.com/office/drawing/2014/chart" uri="{C3380CC4-5D6E-409C-BE32-E72D297353CC}">
                <c16:uniqueId val="{00000001-982C-478D-BA15-F23DDDAA28A8}"/>
              </c:ext>
            </c:extLst>
          </c:dPt>
          <c:dPt>
            <c:idx val="1"/>
            <c:bubble3D val="0"/>
            <c:spPr>
              <a:solidFill>
                <a:srgbClr val="00B050"/>
              </a:solidFill>
            </c:spPr>
            <c:extLst xmlns:c16r2="http://schemas.microsoft.com/office/drawing/2015/06/chart">
              <c:ext xmlns:c16="http://schemas.microsoft.com/office/drawing/2014/chart" uri="{C3380CC4-5D6E-409C-BE32-E72D297353CC}">
                <c16:uniqueId val="{00000003-982C-478D-BA15-F23DDDAA28A8}"/>
              </c:ext>
            </c:extLst>
          </c:dPt>
          <c:dPt>
            <c:idx val="2"/>
            <c:bubble3D val="0"/>
            <c:spPr>
              <a:solidFill>
                <a:srgbClr val="FFFF00"/>
              </a:solidFill>
            </c:spPr>
            <c:extLst xmlns:c16r2="http://schemas.microsoft.com/office/drawing/2015/06/chart">
              <c:ext xmlns:c16="http://schemas.microsoft.com/office/drawing/2014/chart" uri="{C3380CC4-5D6E-409C-BE32-E72D297353CC}">
                <c16:uniqueId val="{00000005-982C-478D-BA15-F23DDDAA28A8}"/>
              </c:ext>
            </c:extLst>
          </c:dPt>
          <c:dPt>
            <c:idx val="3"/>
            <c:bubble3D val="0"/>
            <c:spPr>
              <a:solidFill>
                <a:srgbClr val="FFC000"/>
              </a:solidFill>
            </c:spPr>
            <c:extLst xmlns:c16r2="http://schemas.microsoft.com/office/drawing/2015/06/chart">
              <c:ext xmlns:c16="http://schemas.microsoft.com/office/drawing/2014/chart" uri="{C3380CC4-5D6E-409C-BE32-E72D297353CC}">
                <c16:uniqueId val="{00000007-982C-478D-BA15-F23DDDAA28A8}"/>
              </c:ext>
            </c:extLst>
          </c:dPt>
          <c:dPt>
            <c:idx val="4"/>
            <c:bubble3D val="0"/>
            <c:spPr>
              <a:solidFill>
                <a:srgbClr val="FF0000"/>
              </a:solidFill>
            </c:spPr>
            <c:extLst xmlns:c16r2="http://schemas.microsoft.com/office/drawing/2015/06/chart">
              <c:ext xmlns:c16="http://schemas.microsoft.com/office/drawing/2014/chart" uri="{C3380CC4-5D6E-409C-BE32-E72D297353CC}">
                <c16:uniqueId val="{00000009-982C-478D-BA15-F23DDDAA28A8}"/>
              </c:ext>
            </c:extLst>
          </c:dPt>
          <c:dLbls>
            <c:dLbl>
              <c:idx val="3"/>
              <c:layout>
                <c:manualLayout>
                  <c:x val="-0.34426859142607175"/>
                  <c:y val="7.9064960629921258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982C-478D-BA15-F23DDDAA28A8}"/>
                </c:ext>
              </c:extLst>
            </c:dLbl>
            <c:dLbl>
              <c:idx val="4"/>
              <c:layout>
                <c:manualLayout>
                  <c:x val="-0.30342957130358705"/>
                  <c:y val="-2.1278798483522893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982C-478D-BA15-F23DDDAA28A8}"/>
                </c:ext>
              </c:extLst>
            </c:dLbl>
            <c:numFmt formatCode="0.0%" sourceLinked="0"/>
            <c:spPr>
              <a:noFill/>
              <a:ln>
                <a:noFill/>
              </a:ln>
              <a:effectLst/>
            </c:spPr>
            <c:txPr>
              <a:bodyPr/>
              <a:lstStyle/>
              <a:p>
                <a:pPr>
                  <a:defRPr sz="1800" b="1">
                    <a:solidFill>
                      <a:srgbClr val="FF0000"/>
                    </a:solidFill>
                  </a:defRPr>
                </a:pPr>
                <a:endParaRPr lang="en-US"/>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[iwx_tors.xlsx]Sheet1!$C$1:$H$1</c:f>
              <c:strCache>
                <c:ptCount val="6"/>
                <c:pt idx="0">
                  <c:v>EF0</c:v>
                </c:pt>
                <c:pt idx="1">
                  <c:v>EF1</c:v>
                </c:pt>
                <c:pt idx="2">
                  <c:v>EF2</c:v>
                </c:pt>
                <c:pt idx="3">
                  <c:v>EF3</c:v>
                </c:pt>
                <c:pt idx="4">
                  <c:v>EF4</c:v>
                </c:pt>
                <c:pt idx="5">
                  <c:v>EF5</c:v>
                </c:pt>
              </c:strCache>
            </c:strRef>
          </c:cat>
          <c:val>
            <c:numRef>
              <c:f>[iwx_tors.xlsx]Sheet1!$C$44:$H$44</c:f>
              <c:numCache>
                <c:formatCode>General</c:formatCode>
                <c:ptCount val="6"/>
                <c:pt idx="0">
                  <c:v>157</c:v>
                </c:pt>
                <c:pt idx="1">
                  <c:v>158</c:v>
                </c:pt>
                <c:pt idx="2">
                  <c:v>56</c:v>
                </c:pt>
                <c:pt idx="3">
                  <c:v>14</c:v>
                </c:pt>
                <c:pt idx="4">
                  <c:v>2</c:v>
                </c:pt>
                <c:pt idx="5">
                  <c:v>0</c:v>
                </c:pt>
              </c:numCache>
            </c:numRef>
          </c:val>
          <c:extLst xmlns:c16r2="http://schemas.microsoft.com/office/drawing/2015/06/chart">
            <c:ext xmlns:c16="http://schemas.microsoft.com/office/drawing/2014/chart" uri="{C3380CC4-5D6E-409C-BE32-E72D297353CC}">
              <c16:uniqueId val="{0000000A-982C-478D-BA15-F23DDDAA28A8}"/>
            </c:ext>
          </c:extLst>
        </c:ser>
        <c:dLbls>
          <c:showLegendKey val="0"/>
          <c:showVal val="0"/>
          <c:showCatName val="1"/>
          <c:showSerName val="0"/>
          <c:showPercent val="1"/>
          <c:showBubbleSize val="0"/>
          <c:showLeaderLines val="1"/>
        </c:dLbls>
      </c:pie3DChart>
    </c:plotArea>
    <c:plotVisOnly val="1"/>
    <c:dispBlanksAs val="gap"/>
    <c:showDLblsOverMax val="0"/>
  </c:chart>
  <c:spPr>
    <a:noFill/>
    <a:scene3d>
      <a:camera prst="orthographicFront"/>
      <a:lightRig rig="threePt" dir="t"/>
    </a:scene3d>
    <a:sp3d>
      <a:bevelT w="165100" prst="coolSlant"/>
    </a:sp3d>
  </c:spPr>
  <c:txPr>
    <a:bodyPr/>
    <a:lstStyle/>
    <a:p>
      <a:pPr>
        <a:defRPr baseline="0">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[iwx_tors.xlsx]QLCS!$O$1</c:f>
              <c:strCache>
                <c:ptCount val="1"/>
                <c:pt idx="0">
                  <c:v>POD</c:v>
                </c:pt>
              </c:strCache>
            </c:strRef>
          </c:tx>
          <c:spPr>
            <a:ln>
              <a:solidFill>
                <a:srgbClr val="0066FF"/>
              </a:solidFill>
            </a:ln>
          </c:spPr>
          <c:marker>
            <c:symbol val="none"/>
          </c:marker>
          <c:cat>
            <c:strRef>
              <c:f>[iwx_tors.xlsx]QLCS!$A$2,[iwx_tors.xlsx]QLCS!$A$9</c:f>
              <c:strCache>
                <c:ptCount val="2"/>
                <c:pt idx="0">
                  <c:v>6/30/2014</c:v>
                </c:pt>
                <c:pt idx="1">
                  <c:v> 6/30/2014 sim</c:v>
                </c:pt>
              </c:strCache>
            </c:strRef>
          </c:cat>
          <c:val>
            <c:numRef>
              <c:f>[iwx_tors.xlsx]QLCS!$O$2,[iwx_tors.xlsx]QLCS!$O$9</c:f>
              <c:numCache>
                <c:formatCode>0.00</c:formatCode>
                <c:ptCount val="2"/>
                <c:pt idx="0">
                  <c:v>0.63636363636363635</c:v>
                </c:pt>
                <c:pt idx="1">
                  <c:v>0.81818181818181823</c:v>
                </c:pt>
              </c:numCache>
            </c:numRef>
          </c:val>
          <c:smooth val="0"/>
          <c:extLst xmlns:c16r2="http://schemas.microsoft.com/office/drawing/2015/06/chart">
            <c:ext xmlns:c16="http://schemas.microsoft.com/office/drawing/2014/chart" uri="{C3380CC4-5D6E-409C-BE32-E72D297353CC}">
              <c16:uniqueId val="{00000000-4958-4E9D-8BA8-F0C7C913BFCD}"/>
            </c:ext>
          </c:extLst>
        </c:ser>
        <c:ser>
          <c:idx val="1"/>
          <c:order val="1"/>
          <c:tx>
            <c:strRef>
              <c:f>[iwx_tors.xlsx]QLCS!$P$1</c:f>
              <c:strCache>
                <c:ptCount val="1"/>
                <c:pt idx="0">
                  <c:v>FAR</c:v>
                </c:pt>
              </c:strCache>
            </c:strRef>
          </c:tx>
          <c:spPr>
            <a:ln>
              <a:solidFill>
                <a:srgbClr val="FF0000"/>
              </a:solidFill>
            </a:ln>
          </c:spPr>
          <c:marker>
            <c:symbol val="none"/>
          </c:marker>
          <c:cat>
            <c:strRef>
              <c:f>[iwx_tors.xlsx]QLCS!$A$2,[iwx_tors.xlsx]QLCS!$A$9</c:f>
              <c:strCache>
                <c:ptCount val="2"/>
                <c:pt idx="0">
                  <c:v>6/30/2014</c:v>
                </c:pt>
                <c:pt idx="1">
                  <c:v> 6/30/2014 sim</c:v>
                </c:pt>
              </c:strCache>
            </c:strRef>
          </c:cat>
          <c:val>
            <c:numRef>
              <c:f>[iwx_tors.xlsx]QLCS!$P$2,[iwx_tors.xlsx]QLCS!$P$9</c:f>
              <c:numCache>
                <c:formatCode>0.00</c:formatCode>
                <c:ptCount val="2"/>
                <c:pt idx="0">
                  <c:v>0.42857142857142855</c:v>
                </c:pt>
                <c:pt idx="1">
                  <c:v>0.33333333333333331</c:v>
                </c:pt>
              </c:numCache>
            </c:numRef>
          </c:val>
          <c:smooth val="0"/>
          <c:extLst xmlns:c16r2="http://schemas.microsoft.com/office/drawing/2015/06/chart">
            <c:ext xmlns:c16="http://schemas.microsoft.com/office/drawing/2014/chart" uri="{C3380CC4-5D6E-409C-BE32-E72D297353CC}">
              <c16:uniqueId val="{00000001-4958-4E9D-8BA8-F0C7C913BFCD}"/>
            </c:ext>
          </c:extLst>
        </c:ser>
        <c:ser>
          <c:idx val="2"/>
          <c:order val="2"/>
          <c:tx>
            <c:strRef>
              <c:f>[iwx_tors.xlsx]QLCS!$Q$1</c:f>
              <c:strCache>
                <c:ptCount val="1"/>
                <c:pt idx="0">
                  <c:v>CSI</c:v>
                </c:pt>
              </c:strCache>
            </c:strRef>
          </c:tx>
          <c:spPr>
            <a:ln>
              <a:solidFill>
                <a:srgbClr val="92D050"/>
              </a:solidFill>
            </a:ln>
          </c:spPr>
          <c:marker>
            <c:symbol val="none"/>
          </c:marker>
          <c:cat>
            <c:strRef>
              <c:f>[iwx_tors.xlsx]QLCS!$A$2,[iwx_tors.xlsx]QLCS!$A$9</c:f>
              <c:strCache>
                <c:ptCount val="2"/>
                <c:pt idx="0">
                  <c:v>6/30/2014</c:v>
                </c:pt>
                <c:pt idx="1">
                  <c:v> 6/30/2014 sim</c:v>
                </c:pt>
              </c:strCache>
            </c:strRef>
          </c:cat>
          <c:val>
            <c:numRef>
              <c:f>[iwx_tors.xlsx]QLCS!$Q$2,[iwx_tors.xlsx]QLCS!$Q$9</c:f>
              <c:numCache>
                <c:formatCode>0.00</c:formatCode>
                <c:ptCount val="2"/>
                <c:pt idx="0">
                  <c:v>0.43076923076923079</c:v>
                </c:pt>
                <c:pt idx="1">
                  <c:v>0.58064516129032273</c:v>
                </c:pt>
              </c:numCache>
            </c:numRef>
          </c:val>
          <c:smooth val="0"/>
          <c:extLst xmlns:c16r2="http://schemas.microsoft.com/office/drawing/2015/06/chart">
            <c:ext xmlns:c16="http://schemas.microsoft.com/office/drawing/2014/chart" uri="{C3380CC4-5D6E-409C-BE32-E72D297353CC}">
              <c16:uniqueId val="{00000002-4958-4E9D-8BA8-F0C7C913BFCD}"/>
            </c:ext>
          </c:extLst>
        </c:ser>
        <c:dLbls>
          <c:showLegendKey val="0"/>
          <c:showVal val="0"/>
          <c:showCatName val="0"/>
          <c:showSerName val="0"/>
          <c:showPercent val="0"/>
          <c:showBubbleSize val="0"/>
        </c:dLbls>
        <c:marker val="1"/>
        <c:smooth val="0"/>
        <c:axId val="218428160"/>
        <c:axId val="218429696"/>
      </c:lineChart>
      <c:lineChart>
        <c:grouping val="standard"/>
        <c:varyColors val="0"/>
        <c:ser>
          <c:idx val="3"/>
          <c:order val="3"/>
          <c:tx>
            <c:strRef>
              <c:f>[iwx_tors.xlsx]QLCS!$R$1</c:f>
              <c:strCache>
                <c:ptCount val="1"/>
                <c:pt idx="0">
                  <c:v>LT</c:v>
                </c:pt>
              </c:strCache>
            </c:strRef>
          </c:tx>
          <c:marker>
            <c:symbol val="none"/>
          </c:marker>
          <c:cat>
            <c:strRef>
              <c:f>[iwx_tors.xlsx]QLCS!$A$2,[iwx_tors.xlsx]QLCS!$A$9</c:f>
              <c:strCache>
                <c:ptCount val="2"/>
                <c:pt idx="0">
                  <c:v>6/30/2014</c:v>
                </c:pt>
                <c:pt idx="1">
                  <c:v> 6/30/2014 sim</c:v>
                </c:pt>
              </c:strCache>
            </c:strRef>
          </c:cat>
          <c:val>
            <c:numRef>
              <c:f>[iwx_tors.xlsx]QLCS!$R$2,[iwx_tors.xlsx]QLCS!$R$9</c:f>
              <c:numCache>
                <c:formatCode>0.0</c:formatCode>
                <c:ptCount val="2"/>
                <c:pt idx="0">
                  <c:v>17.2</c:v>
                </c:pt>
                <c:pt idx="1">
                  <c:v>14.7</c:v>
                </c:pt>
              </c:numCache>
            </c:numRef>
          </c:val>
          <c:smooth val="0"/>
          <c:extLst xmlns:c16r2="http://schemas.microsoft.com/office/drawing/2015/06/chart">
            <c:ext xmlns:c16="http://schemas.microsoft.com/office/drawing/2014/chart" uri="{C3380CC4-5D6E-409C-BE32-E72D297353CC}">
              <c16:uniqueId val="{00000003-4958-4E9D-8BA8-F0C7C913BFCD}"/>
            </c:ext>
          </c:extLst>
        </c:ser>
        <c:dLbls>
          <c:showLegendKey val="0"/>
          <c:showVal val="0"/>
          <c:showCatName val="0"/>
          <c:showSerName val="0"/>
          <c:showPercent val="0"/>
          <c:showBubbleSize val="0"/>
        </c:dLbls>
        <c:marker val="1"/>
        <c:smooth val="0"/>
        <c:axId val="218437888"/>
        <c:axId val="218435968"/>
      </c:lineChart>
      <c:catAx>
        <c:axId val="218428160"/>
        <c:scaling>
          <c:orientation val="minMax"/>
        </c:scaling>
        <c:delete val="0"/>
        <c:axPos val="b"/>
        <c:numFmt formatCode="General" sourceLinked="1"/>
        <c:majorTickMark val="out"/>
        <c:minorTickMark val="none"/>
        <c:tickLblPos val="nextTo"/>
        <c:txPr>
          <a:bodyPr/>
          <a:lstStyle/>
          <a:p>
            <a:pPr>
              <a:defRPr b="1"/>
            </a:pPr>
            <a:endParaRPr lang="en-US"/>
          </a:p>
        </c:txPr>
        <c:crossAx val="218429696"/>
        <c:crosses val="autoZero"/>
        <c:auto val="1"/>
        <c:lblAlgn val="ctr"/>
        <c:lblOffset val="100"/>
        <c:noMultiLvlLbl val="0"/>
      </c:catAx>
      <c:valAx>
        <c:axId val="218429696"/>
        <c:scaling>
          <c:orientation val="minMax"/>
        </c:scaling>
        <c:delete val="0"/>
        <c:axPos val="l"/>
        <c:majorGridlines/>
        <c:title>
          <c:tx>
            <c:rich>
              <a:bodyPr rot="5400000" vert="horz" anchor="t" anchorCtr="0"/>
              <a:lstStyle/>
              <a:p>
                <a:pPr>
                  <a:defRPr sz="1400" baseline="0"/>
                </a:pPr>
                <a:r>
                  <a:rPr lang="en-US" sz="1400" baseline="0"/>
                  <a:t>Percentages</a:t>
                </a:r>
              </a:p>
            </c:rich>
          </c:tx>
          <c:layout/>
          <c:overlay val="0"/>
        </c:title>
        <c:numFmt formatCode="0.00" sourceLinked="1"/>
        <c:majorTickMark val="out"/>
        <c:minorTickMark val="none"/>
        <c:tickLblPos val="nextTo"/>
        <c:txPr>
          <a:bodyPr/>
          <a:lstStyle/>
          <a:p>
            <a:pPr>
              <a:defRPr b="1"/>
            </a:pPr>
            <a:endParaRPr lang="en-US"/>
          </a:p>
        </c:txPr>
        <c:crossAx val="218428160"/>
        <c:crosses val="autoZero"/>
        <c:crossBetween val="between"/>
      </c:valAx>
      <c:valAx>
        <c:axId val="218435968"/>
        <c:scaling>
          <c:orientation val="minMax"/>
        </c:scaling>
        <c:delete val="0"/>
        <c:axPos val="r"/>
        <c:title>
          <c:tx>
            <c:rich>
              <a:bodyPr rot="5400000" vert="horz"/>
              <a:lstStyle/>
              <a:p>
                <a:pPr>
                  <a:defRPr sz="1200" baseline="0"/>
                </a:pPr>
                <a:r>
                  <a:rPr lang="en-US" sz="1400" baseline="0"/>
                  <a:t>Minutes</a:t>
                </a:r>
              </a:p>
            </c:rich>
          </c:tx>
          <c:layout/>
          <c:overlay val="0"/>
        </c:title>
        <c:numFmt formatCode="0.0" sourceLinked="1"/>
        <c:majorTickMark val="out"/>
        <c:minorTickMark val="none"/>
        <c:tickLblPos val="nextTo"/>
        <c:crossAx val="218437888"/>
        <c:crosses val="max"/>
        <c:crossBetween val="between"/>
      </c:valAx>
      <c:catAx>
        <c:axId val="218437888"/>
        <c:scaling>
          <c:orientation val="minMax"/>
        </c:scaling>
        <c:delete val="1"/>
        <c:axPos val="b"/>
        <c:numFmt formatCode="General" sourceLinked="1"/>
        <c:majorTickMark val="out"/>
        <c:minorTickMark val="none"/>
        <c:tickLblPos val="nextTo"/>
        <c:crossAx val="218435968"/>
        <c:crosses val="autoZero"/>
        <c:auto val="1"/>
        <c:lblAlgn val="ctr"/>
        <c:lblOffset val="100"/>
        <c:noMultiLvlLbl val="0"/>
      </c:catAx>
    </c:plotArea>
    <c:legend>
      <c:legendPos val="r"/>
      <c:layout/>
      <c:overlay val="0"/>
      <c:txPr>
        <a:bodyPr/>
        <a:lstStyle/>
        <a:p>
          <a:pPr>
            <a:defRPr b="1"/>
          </a:pPr>
          <a:endParaRPr lang="en-US"/>
        </a:p>
      </c:txPr>
    </c:legend>
    <c:plotVisOnly val="1"/>
    <c:dispBlanksAs val="gap"/>
    <c:showDLblsOverMax val="0"/>
  </c:chart>
  <c:spPr>
    <a:solidFill>
      <a:schemeClr val="bg1"/>
    </a:solid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50D72A1-2858-4457-AB10-BAD9B8C7B341}" type="datetimeFigureOut">
              <a:rPr lang="en-US" smtClean="0"/>
              <a:t>3/9/2017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76FB188-D31C-4D56-8CE2-ACC16D7E2A24}" type="slidenum">
              <a:rPr lang="en-US" smtClean="0"/>
              <a:t>‹#›</a:t>
            </a:fld>
            <a:endParaRPr lang="en-US"/>
          </a:p>
        </p:txBody>
      </p:sp>
    </p:spTree>
    <p:extLst>
      <p:ext uri="{BB962C8B-B14F-4D97-AF65-F5344CB8AC3E}">
        <p14:creationId xmlns:p14="http://schemas.microsoft.com/office/powerpoint/2010/main" val="1609617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1</a:t>
            </a:fld>
            <a:endParaRPr lang="en-US"/>
          </a:p>
        </p:txBody>
      </p:sp>
    </p:spTree>
    <p:extLst>
      <p:ext uri="{BB962C8B-B14F-4D97-AF65-F5344CB8AC3E}">
        <p14:creationId xmlns:p14="http://schemas.microsoft.com/office/powerpoint/2010/main" val="3959640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18 tornadoes occurred in KLOT CWA.  11 tornadoes in KIWX CWA. Most were coincident with or embedded in strong damaging wind swaths.</a:t>
            </a:r>
          </a:p>
        </p:txBody>
      </p:sp>
      <p:sp>
        <p:nvSpPr>
          <p:cNvPr id="4" name="Slide Number Placeholder 3"/>
          <p:cNvSpPr>
            <a:spLocks noGrp="1"/>
          </p:cNvSpPr>
          <p:nvPr>
            <p:ph type="sldNum" sz="quarter" idx="10"/>
          </p:nvPr>
        </p:nvSpPr>
        <p:spPr/>
        <p:txBody>
          <a:bodyPr/>
          <a:lstStyle/>
          <a:p>
            <a:fld id="{676FB188-D31C-4D56-8CE2-ACC16D7E2A24}" type="slidenum">
              <a:rPr lang="en-US" smtClean="0"/>
              <a:t>10</a:t>
            </a:fld>
            <a:endParaRPr lang="en-US"/>
          </a:p>
        </p:txBody>
      </p:sp>
    </p:spTree>
    <p:extLst>
      <p:ext uri="{BB962C8B-B14F-4D97-AF65-F5344CB8AC3E}">
        <p14:creationId xmlns:p14="http://schemas.microsoft.com/office/powerpoint/2010/main" val="1130394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Wind vectors aligned NE at 35-40 knots</a:t>
            </a:r>
          </a:p>
          <a:p>
            <a:pPr marL="174708" indent="-174708">
              <a:buFont typeface="Arial" panose="020B0604020202020204" pitchFamily="34" charset="0"/>
              <a:buChar char="•"/>
            </a:pPr>
            <a:r>
              <a:rPr lang="en-US" dirty="0"/>
              <a:t>Notice the</a:t>
            </a:r>
            <a:r>
              <a:rPr lang="en-US" baseline="0" dirty="0"/>
              <a:t> CAPE gradient over </a:t>
            </a:r>
            <a:r>
              <a:rPr lang="en-US" baseline="0" dirty="0" err="1"/>
              <a:t>nrn</a:t>
            </a:r>
            <a:r>
              <a:rPr lang="en-US" baseline="0" dirty="0"/>
              <a:t> IL/IN </a:t>
            </a:r>
            <a:endParaRPr lang="en-US" dirty="0"/>
          </a:p>
          <a:p>
            <a:pPr marL="174708" indent="-174708">
              <a:buFont typeface="Arial" panose="020B0604020202020204" pitchFamily="34" charset="0"/>
              <a:buChar char="•"/>
            </a:pPr>
            <a:r>
              <a:rPr lang="en-US" dirty="0"/>
              <a:t>0-3 km MLCAPE 50-75 J/kg (not shown)</a:t>
            </a:r>
          </a:p>
        </p:txBody>
      </p:sp>
      <p:sp>
        <p:nvSpPr>
          <p:cNvPr id="4" name="Slide Number Placeholder 3"/>
          <p:cNvSpPr>
            <a:spLocks noGrp="1"/>
          </p:cNvSpPr>
          <p:nvPr>
            <p:ph type="sldNum" sz="quarter" idx="10"/>
          </p:nvPr>
        </p:nvSpPr>
        <p:spPr/>
        <p:txBody>
          <a:bodyPr/>
          <a:lstStyle/>
          <a:p>
            <a:fld id="{02A0CE37-D80D-42D4-AF44-549D4105B03B}" type="slidenum">
              <a:rPr lang="en-US" smtClean="0"/>
              <a:pPr/>
              <a:t>11</a:t>
            </a:fld>
            <a:endParaRPr lang="en-US" dirty="0"/>
          </a:p>
        </p:txBody>
      </p:sp>
    </p:spTree>
    <p:extLst>
      <p:ext uri="{BB962C8B-B14F-4D97-AF65-F5344CB8AC3E}">
        <p14:creationId xmlns:p14="http://schemas.microsoft.com/office/powerpoint/2010/main" val="3069666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0-3km bulk</a:t>
            </a:r>
            <a:r>
              <a:rPr lang="en-US" baseline="0" dirty="0"/>
              <a:t> shear vectors w/ radar overlay…notice orientation of vectors which are not favorable with NE/SW oriented line of convection…so will be looking for features along the line that will result in a more line normal orientation NW/SE with respect to bulk shear vectors. </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12</a:t>
            </a:fld>
            <a:endParaRPr lang="en-US"/>
          </a:p>
        </p:txBody>
      </p:sp>
    </p:spTree>
    <p:extLst>
      <p:ext uri="{BB962C8B-B14F-4D97-AF65-F5344CB8AC3E}">
        <p14:creationId xmlns:p14="http://schemas.microsoft.com/office/powerpoint/2010/main" val="3617915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Radar</a:t>
            </a:r>
            <a:r>
              <a:rPr lang="en-US" baseline="0" dirty="0"/>
              <a:t> signatures and mesoscale parameters that increase </a:t>
            </a:r>
            <a:r>
              <a:rPr lang="en-US" baseline="0" dirty="0" err="1"/>
              <a:t>mesovortex</a:t>
            </a:r>
            <a:r>
              <a:rPr lang="en-US" baseline="0" dirty="0"/>
              <a:t> tornado potential. From Jason </a:t>
            </a:r>
            <a:r>
              <a:rPr lang="en-US" baseline="0" dirty="0" err="1"/>
              <a:t>Schaumann</a:t>
            </a:r>
            <a:r>
              <a:rPr lang="en-US" baseline="0" dirty="0"/>
              <a:t> </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13</a:t>
            </a:fld>
            <a:endParaRPr lang="en-US"/>
          </a:p>
        </p:txBody>
      </p:sp>
    </p:spTree>
    <p:extLst>
      <p:ext uri="{BB962C8B-B14F-4D97-AF65-F5344CB8AC3E}">
        <p14:creationId xmlns:p14="http://schemas.microsoft.com/office/powerpoint/2010/main" val="1633516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Zoomed</a:t>
            </a:r>
            <a:r>
              <a:rPr lang="en-US" baseline="0" dirty="0"/>
              <a:t> out KLOT radar with identification of a “front end nub” that is key feature west of KLOT. As with any method, no silver bullet here as other features along the line can lead to potential tornado false alarms. </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14</a:t>
            </a:fld>
            <a:endParaRPr lang="en-US"/>
          </a:p>
        </p:txBody>
      </p:sp>
    </p:spTree>
    <p:extLst>
      <p:ext uri="{BB962C8B-B14F-4D97-AF65-F5344CB8AC3E}">
        <p14:creationId xmlns:p14="http://schemas.microsoft.com/office/powerpoint/2010/main" val="416934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0" dirty="0"/>
              <a:t> distinct </a:t>
            </a:r>
            <a:r>
              <a:rPr lang="en-US" baseline="0" dirty="0" err="1"/>
              <a:t>mesovortices</a:t>
            </a:r>
            <a:r>
              <a:rPr lang="en-US" baseline="0" dirty="0"/>
              <a:t> that resulted in the tornado “family” in E IL/NW IN. Note that these 2 </a:t>
            </a:r>
            <a:r>
              <a:rPr lang="en-US" baseline="0" dirty="0" err="1"/>
              <a:t>mesovorts</a:t>
            </a:r>
            <a:r>
              <a:rPr lang="en-US" baseline="0" dirty="0"/>
              <a:t> had favorable orientation </a:t>
            </a:r>
            <a:r>
              <a:rPr lang="en-US" baseline="0" dirty="0" err="1"/>
              <a:t>wrt</a:t>
            </a:r>
            <a:r>
              <a:rPr lang="en-US" baseline="0" dirty="0"/>
              <a:t> 0-3km bulk shear while the KLOT storm continues to surge out while orientation of that feature is not line normal to the bulk shear vector. </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15</a:t>
            </a:fld>
            <a:endParaRPr lang="en-US"/>
          </a:p>
        </p:txBody>
      </p:sp>
    </p:spTree>
    <p:extLst>
      <p:ext uri="{BB962C8B-B14F-4D97-AF65-F5344CB8AC3E}">
        <p14:creationId xmlns:p14="http://schemas.microsoft.com/office/powerpoint/2010/main" val="260729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Scouring out of </a:t>
            </a:r>
            <a:r>
              <a:rPr lang="en-US" dirty="0" err="1"/>
              <a:t>reflectivities</a:t>
            </a:r>
            <a:r>
              <a:rPr lang="en-US" baseline="0" dirty="0"/>
              <a:t> evident…indicating descending RIJ. Also of note are the new cells going up ahead of the UDCZ…indicating increased convergence via RIJ. </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16</a:t>
            </a:fld>
            <a:endParaRPr lang="en-US"/>
          </a:p>
        </p:txBody>
      </p:sp>
    </p:spTree>
    <p:extLst>
      <p:ext uri="{BB962C8B-B14F-4D97-AF65-F5344CB8AC3E}">
        <p14:creationId xmlns:p14="http://schemas.microsoft.com/office/powerpoint/2010/main" val="168568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Surface </a:t>
            </a:r>
            <a:r>
              <a:rPr lang="en-US" dirty="0" err="1"/>
              <a:t>obs</a:t>
            </a:r>
            <a:r>
              <a:rPr lang="en-US" dirty="0"/>
              <a:t> and Theta-E showing approximate</a:t>
            </a:r>
            <a:r>
              <a:rPr lang="en-US" baseline="0" dirty="0"/>
              <a:t> position of </a:t>
            </a:r>
            <a:r>
              <a:rPr lang="en-US" dirty="0"/>
              <a:t>mesoscale boundary leftover from</a:t>
            </a:r>
            <a:r>
              <a:rPr lang="en-US" baseline="0" dirty="0"/>
              <a:t> outflow of 1</a:t>
            </a:r>
            <a:r>
              <a:rPr lang="en-US" baseline="30000" dirty="0"/>
              <a:t>st</a:t>
            </a:r>
            <a:r>
              <a:rPr lang="en-US" baseline="0" dirty="0"/>
              <a:t> convective line across northeast IL and northwest IN. </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17</a:t>
            </a:fld>
            <a:endParaRPr lang="en-US"/>
          </a:p>
        </p:txBody>
      </p:sp>
    </p:spTree>
    <p:extLst>
      <p:ext uri="{BB962C8B-B14F-4D97-AF65-F5344CB8AC3E}">
        <p14:creationId xmlns:p14="http://schemas.microsoft.com/office/powerpoint/2010/main" val="3279999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LOT hands it off to IWX…multiple points</a:t>
            </a:r>
            <a:r>
              <a:rPr lang="en-US" baseline="0" dirty="0"/>
              <a:t> of concern to contend with along the line. Note the left over fine line demarcating the outflow boundary which at this time had mixed out to the west.</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18</a:t>
            </a:fld>
            <a:endParaRPr lang="en-US"/>
          </a:p>
        </p:txBody>
      </p:sp>
    </p:spTree>
    <p:extLst>
      <p:ext uri="{BB962C8B-B14F-4D97-AF65-F5344CB8AC3E}">
        <p14:creationId xmlns:p14="http://schemas.microsoft.com/office/powerpoint/2010/main" val="2908232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a:t>
            </a:r>
            <a:r>
              <a:rPr lang="en-US" baseline="0" dirty="0"/>
              <a:t> TOR polygons issued that night. First one focused on the well-defined inflow notch associated with upstream </a:t>
            </a:r>
            <a:r>
              <a:rPr lang="en-US" baseline="0" dirty="0" err="1"/>
              <a:t>mesovortex</a:t>
            </a:r>
            <a:r>
              <a:rPr lang="en-US" baseline="0" dirty="0"/>
              <a:t>. </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19</a:t>
            </a:fld>
            <a:endParaRPr lang="en-US"/>
          </a:p>
        </p:txBody>
      </p:sp>
    </p:spTree>
    <p:extLst>
      <p:ext uri="{BB962C8B-B14F-4D97-AF65-F5344CB8AC3E}">
        <p14:creationId xmlns:p14="http://schemas.microsoft.com/office/powerpoint/2010/main" val="1629302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2</a:t>
            </a:fld>
            <a:endParaRPr lang="en-US"/>
          </a:p>
        </p:txBody>
      </p:sp>
    </p:spTree>
    <p:extLst>
      <p:ext uri="{BB962C8B-B14F-4D97-AF65-F5344CB8AC3E}">
        <p14:creationId xmlns:p14="http://schemas.microsoft.com/office/powerpoint/2010/main" val="3544803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Subsequent tornado</a:t>
            </a:r>
            <a:r>
              <a:rPr lang="en-US" baseline="0" dirty="0"/>
              <a:t> warning issuances in quick succession. </a:t>
            </a:r>
            <a:r>
              <a:rPr lang="en-US" dirty="0"/>
              <a:t>Difficult workload to manage as multiple features/</a:t>
            </a:r>
            <a:r>
              <a:rPr lang="en-US" dirty="0" err="1"/>
              <a:t>mesovorts</a:t>
            </a:r>
            <a:r>
              <a:rPr lang="en-US" baseline="0" dirty="0"/>
              <a:t> to contend with along with fast eastward storm motions. </a:t>
            </a:r>
            <a:r>
              <a:rPr lang="en-US" baseline="0" dirty="0" err="1"/>
              <a:t>Sectorized</a:t>
            </a:r>
            <a:r>
              <a:rPr lang="en-US" baseline="0" dirty="0"/>
              <a:t> warning operations (N/S) employed. Leading storms are non-severe yet featured reflectivity tags indicating presence of a </a:t>
            </a:r>
            <a:r>
              <a:rPr lang="en-US" baseline="0" dirty="0" err="1"/>
              <a:t>undular</a:t>
            </a:r>
            <a:r>
              <a:rPr lang="en-US" baseline="0" dirty="0"/>
              <a:t> bore.</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20</a:t>
            </a:fld>
            <a:endParaRPr lang="en-US"/>
          </a:p>
        </p:txBody>
      </p:sp>
    </p:spTree>
    <p:extLst>
      <p:ext uri="{BB962C8B-B14F-4D97-AF65-F5344CB8AC3E}">
        <p14:creationId xmlns:p14="http://schemas.microsoft.com/office/powerpoint/2010/main" val="3585334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 warning downstream on strongest </a:t>
            </a:r>
            <a:r>
              <a:rPr lang="en-US" dirty="0" err="1"/>
              <a:t>mesovortex</a:t>
            </a:r>
            <a:r>
              <a:rPr lang="en-US" baseline="0" dirty="0"/>
              <a:t> which did not produce any more tornadoes but did produce a large swath of intense damage down highway 6.</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21</a:t>
            </a:fld>
            <a:endParaRPr lang="en-US"/>
          </a:p>
        </p:txBody>
      </p:sp>
    </p:spTree>
    <p:extLst>
      <p:ext uri="{BB962C8B-B14F-4D97-AF65-F5344CB8AC3E}">
        <p14:creationId xmlns:p14="http://schemas.microsoft.com/office/powerpoint/2010/main" val="2239313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Numerous small</a:t>
            </a:r>
            <a:r>
              <a:rPr lang="en-US" baseline="0" dirty="0"/>
              <a:t> scale features to interrogate south of the current polygon. </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22</a:t>
            </a:fld>
            <a:endParaRPr lang="en-US"/>
          </a:p>
        </p:txBody>
      </p:sp>
    </p:spTree>
    <p:extLst>
      <p:ext uri="{BB962C8B-B14F-4D97-AF65-F5344CB8AC3E}">
        <p14:creationId xmlns:p14="http://schemas.microsoft.com/office/powerpoint/2010/main" val="69416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Entire</a:t>
            </a:r>
            <a:r>
              <a:rPr lang="en-US" baseline="0" dirty="0"/>
              <a:t> area south of the TOR polygon was covered with SVR w/ TOR possible tag which is a good practice in these type of events. No sails at the time and with storm motions in excess of 45kts, you must act fast and anticipate. </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23</a:t>
            </a:fld>
            <a:endParaRPr lang="en-US"/>
          </a:p>
        </p:txBody>
      </p:sp>
    </p:spTree>
    <p:extLst>
      <p:ext uri="{BB962C8B-B14F-4D97-AF65-F5344CB8AC3E}">
        <p14:creationId xmlns:p14="http://schemas.microsoft.com/office/powerpoint/2010/main" val="2559829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a:t>
            </a:r>
            <a:r>
              <a:rPr lang="en-US" baseline="0" dirty="0"/>
              <a:t> the advantage of 3 ingredients method of anticipating </a:t>
            </a:r>
            <a:r>
              <a:rPr lang="en-US" baseline="0" dirty="0" err="1"/>
              <a:t>mesovortex</a:t>
            </a:r>
            <a:r>
              <a:rPr lang="en-US" baseline="0" dirty="0"/>
              <a:t> development, rather than waiting for that “oh crap” moment ;-). </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24</a:t>
            </a:fld>
            <a:endParaRPr lang="en-US"/>
          </a:p>
        </p:txBody>
      </p:sp>
    </p:spTree>
    <p:extLst>
      <p:ext uri="{BB962C8B-B14F-4D97-AF65-F5344CB8AC3E}">
        <p14:creationId xmlns:p14="http://schemas.microsoft.com/office/powerpoint/2010/main" val="2357966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Again…numerous possibilities</a:t>
            </a:r>
            <a:r>
              <a:rPr lang="en-US" baseline="0" dirty="0"/>
              <a:t> using 3 ingredients method for false alarms as well as hits. </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25</a:t>
            </a:fld>
            <a:endParaRPr lang="en-US"/>
          </a:p>
        </p:txBody>
      </p:sp>
    </p:spTree>
    <p:extLst>
      <p:ext uri="{BB962C8B-B14F-4D97-AF65-F5344CB8AC3E}">
        <p14:creationId xmlns:p14="http://schemas.microsoft.com/office/powerpoint/2010/main" val="2483491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continued</a:t>
            </a:r>
            <a:r>
              <a:rPr lang="en-US" baseline="0" dirty="0"/>
              <a:t> east with multiple </a:t>
            </a:r>
            <a:r>
              <a:rPr lang="en-US" baseline="0" dirty="0" err="1"/>
              <a:t>mesovortices</a:t>
            </a:r>
            <a:r>
              <a:rPr lang="en-US" baseline="0" dirty="0"/>
              <a:t> noted…however none of these resulted in additional tornadoes. Many did however produce wind damage.</a:t>
            </a:r>
          </a:p>
          <a:p>
            <a:endParaRPr lang="en-US" baseline="0" dirty="0"/>
          </a:p>
          <a:p>
            <a:r>
              <a:rPr lang="en-US" baseline="0" dirty="0"/>
              <a:t>Contrast our subtle signatures with LOT’s textbook signatures.</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26</a:t>
            </a:fld>
            <a:endParaRPr lang="en-US"/>
          </a:p>
        </p:txBody>
      </p:sp>
    </p:spTree>
    <p:extLst>
      <p:ext uri="{BB962C8B-B14F-4D97-AF65-F5344CB8AC3E}">
        <p14:creationId xmlns:p14="http://schemas.microsoft.com/office/powerpoint/2010/main" val="2514317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Simulated</a:t>
            </a:r>
            <a:r>
              <a:rPr lang="en-US" baseline="0" dirty="0"/>
              <a:t> event stats out performed real-time events stats based on meeting all 3 ingredients. Note though that while </a:t>
            </a:r>
            <a:r>
              <a:rPr lang="en-US" baseline="0" dirty="0" err="1"/>
              <a:t>simu</a:t>
            </a:r>
            <a:r>
              <a:rPr lang="en-US" baseline="0" dirty="0"/>
              <a:t> FAR is still fairly high, it is better than real event. </a:t>
            </a:r>
            <a:r>
              <a:rPr lang="en-US" baseline="0" dirty="0" err="1"/>
              <a:t>Leadtime</a:t>
            </a:r>
            <a:r>
              <a:rPr lang="en-US" baseline="0" dirty="0"/>
              <a:t> for simulated warnings was expected to be lower given warnings were not issued until 3 ingredients were met. Otherwise event was favorably anticipated in real-time.  Addition of </a:t>
            </a:r>
            <a:r>
              <a:rPr lang="en-US" baseline="0" dirty="0" err="1"/>
              <a:t>meso</a:t>
            </a:r>
            <a:r>
              <a:rPr lang="en-US" baseline="0" dirty="0"/>
              <a:t>-sails will yield additional </a:t>
            </a:r>
            <a:r>
              <a:rPr lang="en-US" baseline="0" dirty="0" err="1"/>
              <a:t>leadtime</a:t>
            </a:r>
            <a:r>
              <a:rPr lang="en-US" baseline="0" dirty="0"/>
              <a:t> in future events.</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27</a:t>
            </a:fld>
            <a:endParaRPr lang="en-US"/>
          </a:p>
        </p:txBody>
      </p:sp>
    </p:spTree>
    <p:extLst>
      <p:ext uri="{BB962C8B-B14F-4D97-AF65-F5344CB8AC3E}">
        <p14:creationId xmlns:p14="http://schemas.microsoft.com/office/powerpoint/2010/main" val="3469475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Don’t wait for EM confirmations for events such as this one</a:t>
            </a:r>
            <a:r>
              <a:rPr lang="en-US" baseline="0" dirty="0"/>
              <a:t> as they were overwhelmed from the extensive, widespread wind damage that occurred to population centers.  Most were unaware of tornadoes in their respective counties…</a:t>
            </a:r>
            <a:endParaRPr lang="en-US" dirty="0"/>
          </a:p>
          <a:p>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28</a:t>
            </a:fld>
            <a:endParaRPr lang="en-US"/>
          </a:p>
        </p:txBody>
      </p:sp>
    </p:spTree>
    <p:extLst>
      <p:ext uri="{BB962C8B-B14F-4D97-AF65-F5344CB8AC3E}">
        <p14:creationId xmlns:p14="http://schemas.microsoft.com/office/powerpoint/2010/main" val="1273706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wait for EM confirmations for events such as this one</a:t>
            </a:r>
            <a:r>
              <a:rPr lang="en-US" baseline="0" dirty="0"/>
              <a:t> as they were overwhelmed from the extensive, widespread wind damage that occurred to population centers.  Most were unaware of tornadoes in their respective counties…</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29</a:t>
            </a:fld>
            <a:endParaRPr lang="en-US"/>
          </a:p>
        </p:txBody>
      </p:sp>
    </p:spTree>
    <p:extLst>
      <p:ext uri="{BB962C8B-B14F-4D97-AF65-F5344CB8AC3E}">
        <p14:creationId xmlns:p14="http://schemas.microsoft.com/office/powerpoint/2010/main" val="484591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Cool season events dominate the database and typically</a:t>
            </a:r>
            <a:r>
              <a:rPr lang="en-US" baseline="0" dirty="0"/>
              <a:t> yield stronger tornadoes. Non-tornado QLCS events not listed yet can be even more damaging with significant winds damage from strong </a:t>
            </a:r>
            <a:r>
              <a:rPr lang="en-US" baseline="0" dirty="0" err="1"/>
              <a:t>mesovorticies</a:t>
            </a:r>
            <a:r>
              <a:rPr lang="en-US" baseline="0" dirty="0"/>
              <a:t>.</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3</a:t>
            </a:fld>
            <a:endParaRPr lang="en-US"/>
          </a:p>
        </p:txBody>
      </p:sp>
    </p:spTree>
    <p:extLst>
      <p:ext uri="{BB962C8B-B14F-4D97-AF65-F5344CB8AC3E}">
        <p14:creationId xmlns:p14="http://schemas.microsoft.com/office/powerpoint/2010/main" val="1136888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NSSL rotational</a:t>
            </a:r>
            <a:r>
              <a:rPr lang="en-US" baseline="0" dirty="0"/>
              <a:t> tracks are generally too messy in QLCS events to be of much use. Instead use GR2 and archived data on a laptop in the field to </a:t>
            </a:r>
            <a:r>
              <a:rPr lang="en-US" baseline="0" dirty="0" err="1"/>
              <a:t>criss-cross</a:t>
            </a:r>
            <a:r>
              <a:rPr lang="en-US" baseline="0" dirty="0"/>
              <a:t> the rotational couplet tracks.</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30</a:t>
            </a:fld>
            <a:endParaRPr lang="en-US"/>
          </a:p>
        </p:txBody>
      </p:sp>
    </p:spTree>
    <p:extLst>
      <p:ext uri="{BB962C8B-B14F-4D97-AF65-F5344CB8AC3E}">
        <p14:creationId xmlns:p14="http://schemas.microsoft.com/office/powerpoint/2010/main" val="486271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Drone imagery will give us an “</a:t>
            </a:r>
            <a:r>
              <a:rPr lang="en-US" i="1" dirty="0"/>
              <a:t>eye</a:t>
            </a:r>
            <a:r>
              <a:rPr lang="en-US" i="1" baseline="0" dirty="0"/>
              <a:t> in the sky</a:t>
            </a:r>
            <a:r>
              <a:rPr lang="en-US" i="0" baseline="0" dirty="0"/>
              <a:t>” ability to quickly discern wind versus tornado damage at ground level in both forest and crop land.  In addition, drones will allow us to go into areas that are inaccessible by vehicle or on foot.</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31</a:t>
            </a:fld>
            <a:endParaRPr lang="en-US"/>
          </a:p>
        </p:txBody>
      </p:sp>
    </p:spTree>
    <p:extLst>
      <p:ext uri="{BB962C8B-B14F-4D97-AF65-F5344CB8AC3E}">
        <p14:creationId xmlns:p14="http://schemas.microsoft.com/office/powerpoint/2010/main" val="1209436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northwest of Hanna in</a:t>
            </a:r>
            <a:r>
              <a:rPr lang="en-US" baseline="0" dirty="0"/>
              <a:t> </a:t>
            </a:r>
            <a:r>
              <a:rPr lang="en-US" baseline="0" dirty="0" err="1"/>
              <a:t>Laporte</a:t>
            </a:r>
            <a:r>
              <a:rPr lang="en-US" baseline="0" dirty="0"/>
              <a:t> county. Note US 30 in top left corner. Damage was not seen as it lay in middle of section nor discovered until the following spring (April 2015).</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32</a:t>
            </a:fld>
            <a:endParaRPr lang="en-US"/>
          </a:p>
        </p:txBody>
      </p:sp>
    </p:spTree>
    <p:extLst>
      <p:ext uri="{BB962C8B-B14F-4D97-AF65-F5344CB8AC3E}">
        <p14:creationId xmlns:p14="http://schemas.microsoft.com/office/powerpoint/2010/main" val="732145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TWIP notes here with modified verification</a:t>
            </a:r>
            <a:r>
              <a:rPr lang="en-US" baseline="0" dirty="0"/>
              <a:t> methods concerning EF0-1 tornadoes. If you want FAR reduced, let us issue severe with tor possible tag warnings. </a:t>
            </a:r>
            <a:r>
              <a:rPr lang="en-US" baseline="0" dirty="0" err="1"/>
              <a:t>Meso</a:t>
            </a:r>
            <a:r>
              <a:rPr lang="en-US" baseline="0" dirty="0"/>
              <a:t>-sails will improve the 3 ingredients based approach and yield additional </a:t>
            </a:r>
            <a:r>
              <a:rPr lang="en-US" baseline="0" dirty="0" err="1"/>
              <a:t>leadtime</a:t>
            </a:r>
            <a:r>
              <a:rPr lang="en-US" baseline="0" dirty="0"/>
              <a:t> in future events.</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33</a:t>
            </a:fld>
            <a:endParaRPr lang="en-US"/>
          </a:p>
        </p:txBody>
      </p:sp>
    </p:spTree>
    <p:extLst>
      <p:ext uri="{BB962C8B-B14F-4D97-AF65-F5344CB8AC3E}">
        <p14:creationId xmlns:p14="http://schemas.microsoft.com/office/powerpoint/2010/main" val="741635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new picture!</a:t>
            </a:r>
          </a:p>
        </p:txBody>
      </p:sp>
      <p:sp>
        <p:nvSpPr>
          <p:cNvPr id="4" name="Slide Number Placeholder 3"/>
          <p:cNvSpPr>
            <a:spLocks noGrp="1"/>
          </p:cNvSpPr>
          <p:nvPr>
            <p:ph type="sldNum" sz="quarter" idx="10"/>
          </p:nvPr>
        </p:nvSpPr>
        <p:spPr/>
        <p:txBody>
          <a:bodyPr/>
          <a:lstStyle/>
          <a:p>
            <a:fld id="{676FB188-D31C-4D56-8CE2-ACC16D7E2A24}" type="slidenum">
              <a:rPr lang="en-US" smtClean="0"/>
              <a:t>34</a:t>
            </a:fld>
            <a:endParaRPr lang="en-US"/>
          </a:p>
        </p:txBody>
      </p:sp>
    </p:spTree>
    <p:extLst>
      <p:ext uri="{BB962C8B-B14F-4D97-AF65-F5344CB8AC3E}">
        <p14:creationId xmlns:p14="http://schemas.microsoft.com/office/powerpoint/2010/main" val="3651244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35</a:t>
            </a:fld>
            <a:endParaRPr lang="en-US"/>
          </a:p>
        </p:txBody>
      </p:sp>
    </p:spTree>
    <p:extLst>
      <p:ext uri="{BB962C8B-B14F-4D97-AF65-F5344CB8AC3E}">
        <p14:creationId xmlns:p14="http://schemas.microsoft.com/office/powerpoint/2010/main" val="265832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2013 study</a:t>
            </a:r>
            <a:r>
              <a:rPr lang="en-US" baseline="0" dirty="0"/>
              <a:t> from Williams et al University of Missouri – Columbia.  Study area included much of the </a:t>
            </a:r>
            <a:r>
              <a:rPr lang="en-US" baseline="0" dirty="0" err="1"/>
              <a:t>midwest</a:t>
            </a:r>
            <a:r>
              <a:rPr lang="en-US" baseline="0" dirty="0"/>
              <a:t> from MN to MO yet did not include IWX, GRR, or DTX. However, we expect similar results here based on our 2000-2014 tornado climatology study. </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4</a:t>
            </a:fld>
            <a:endParaRPr lang="en-US"/>
          </a:p>
        </p:txBody>
      </p:sp>
    </p:spTree>
    <p:extLst>
      <p:ext uri="{BB962C8B-B14F-4D97-AF65-F5344CB8AC3E}">
        <p14:creationId xmlns:p14="http://schemas.microsoft.com/office/powerpoint/2010/main" val="2685629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95% of our tornadoes are</a:t>
            </a:r>
            <a:r>
              <a:rPr lang="en-US" baseline="0" dirty="0"/>
              <a:t> associated with QLCS events</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5</a:t>
            </a:fld>
            <a:endParaRPr lang="en-US"/>
          </a:p>
        </p:txBody>
      </p:sp>
    </p:spTree>
    <p:extLst>
      <p:ext uri="{BB962C8B-B14F-4D97-AF65-F5344CB8AC3E}">
        <p14:creationId xmlns:p14="http://schemas.microsoft.com/office/powerpoint/2010/main" val="1702988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from 2015</a:t>
            </a:r>
            <a:r>
              <a:rPr lang="en-US" baseline="0" dirty="0"/>
              <a:t> NWA Annual Meeting…John </a:t>
            </a:r>
            <a:r>
              <a:rPr lang="en-US" baseline="0" dirty="0" err="1"/>
              <a:t>Gagan</a:t>
            </a:r>
            <a:r>
              <a:rPr lang="en-US" baseline="0" dirty="0"/>
              <a:t> and Jason </a:t>
            </a:r>
            <a:r>
              <a:rPr lang="en-US" baseline="0" dirty="0" err="1"/>
              <a:t>Schaumann</a:t>
            </a:r>
            <a:r>
              <a:rPr lang="en-US" baseline="0" dirty="0"/>
              <a:t>. Focus of this presentation/study is to apply 3 ingredients to this event and re-issue warnings and see how verification stats compare…use it as justification for implementing this methodology at our office. </a:t>
            </a:r>
            <a:endParaRPr lang="en-US" dirty="0"/>
          </a:p>
        </p:txBody>
      </p:sp>
      <p:sp>
        <p:nvSpPr>
          <p:cNvPr id="4" name="Slide Number Placeholder 3"/>
          <p:cNvSpPr>
            <a:spLocks noGrp="1"/>
          </p:cNvSpPr>
          <p:nvPr>
            <p:ph type="sldNum" sz="quarter" idx="10"/>
          </p:nvPr>
        </p:nvSpPr>
        <p:spPr/>
        <p:txBody>
          <a:bodyPr/>
          <a:lstStyle/>
          <a:p>
            <a:fld id="{5087A43C-E194-4FB0-B6FE-38D124EDFC15}" type="slidenum">
              <a:rPr lang="en-US" smtClean="0"/>
              <a:t>6</a:t>
            </a:fld>
            <a:endParaRPr lang="en-US" dirty="0"/>
          </a:p>
        </p:txBody>
      </p:sp>
    </p:spTree>
    <p:extLst>
      <p:ext uri="{BB962C8B-B14F-4D97-AF65-F5344CB8AC3E}">
        <p14:creationId xmlns:p14="http://schemas.microsoft.com/office/powerpoint/2010/main" val="2121565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Kyle</a:t>
            </a:r>
            <a:r>
              <a:rPr lang="en-US" baseline="0" dirty="0"/>
              <a:t> Brown used GIS to plot out data points where ingredients were met with overlay of tornado tracks. </a:t>
            </a:r>
            <a:r>
              <a:rPr lang="en-US" dirty="0"/>
              <a:t>Green</a:t>
            </a:r>
            <a:r>
              <a:rPr lang="en-US" baseline="0" dirty="0"/>
              <a:t> dots: 3 of 3 ingredients met</a:t>
            </a:r>
            <a:endParaRPr lang="en-US" dirty="0"/>
          </a:p>
        </p:txBody>
      </p:sp>
      <p:sp>
        <p:nvSpPr>
          <p:cNvPr id="4" name="Slide Number Placeholder 3"/>
          <p:cNvSpPr>
            <a:spLocks noGrp="1"/>
          </p:cNvSpPr>
          <p:nvPr>
            <p:ph type="sldNum" sz="quarter" idx="10"/>
          </p:nvPr>
        </p:nvSpPr>
        <p:spPr/>
        <p:txBody>
          <a:bodyPr/>
          <a:lstStyle/>
          <a:p>
            <a:fld id="{676FB188-D31C-4D56-8CE2-ACC16D7E2A24}" type="slidenum">
              <a:rPr lang="en-US" smtClean="0"/>
              <a:t>7</a:t>
            </a:fld>
            <a:endParaRPr lang="en-US"/>
          </a:p>
        </p:txBody>
      </p:sp>
    </p:spTree>
    <p:extLst>
      <p:ext uri="{BB962C8B-B14F-4D97-AF65-F5344CB8AC3E}">
        <p14:creationId xmlns:p14="http://schemas.microsoft.com/office/powerpoint/2010/main" val="3921318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 portion of  1st “Derecho” split and lifted through NW IL/S WI. Split SW flank reorganized, following east through N IL yet outran better shear and became outflow dominant and quickly died over NW IN leaving behind an </a:t>
            </a:r>
            <a:r>
              <a:rPr lang="en-US" dirty="0" err="1"/>
              <a:t>wsw-ene</a:t>
            </a:r>
            <a:r>
              <a:rPr lang="en-US" dirty="0"/>
              <a:t> oriented outflow. New intense convection rapidly developed and intensified back west along prefrontal trough over </a:t>
            </a:r>
            <a:r>
              <a:rPr lang="en-US" dirty="0" err="1"/>
              <a:t>nrn</a:t>
            </a:r>
            <a:r>
              <a:rPr lang="en-US" dirty="0"/>
              <a:t> IL and organized into 2nd “Derecho” which then blasted east through ne IL and </a:t>
            </a:r>
            <a:r>
              <a:rPr lang="en-US" dirty="0" err="1"/>
              <a:t>nrn</a:t>
            </a:r>
            <a:r>
              <a:rPr lang="en-US" dirty="0"/>
              <a:t> IN/</a:t>
            </a:r>
            <a:r>
              <a:rPr lang="en-US" dirty="0" err="1"/>
              <a:t>srn</a:t>
            </a:r>
            <a:r>
              <a:rPr lang="en-US" dirty="0"/>
              <a:t> MI late evening.</a:t>
            </a:r>
          </a:p>
        </p:txBody>
      </p:sp>
      <p:sp>
        <p:nvSpPr>
          <p:cNvPr id="4" name="Slide Number Placeholder 3"/>
          <p:cNvSpPr>
            <a:spLocks noGrp="1"/>
          </p:cNvSpPr>
          <p:nvPr>
            <p:ph type="sldNum" sz="quarter" idx="10"/>
          </p:nvPr>
        </p:nvSpPr>
        <p:spPr/>
        <p:txBody>
          <a:bodyPr/>
          <a:lstStyle/>
          <a:p>
            <a:fld id="{676FB188-D31C-4D56-8CE2-ACC16D7E2A24}" type="slidenum">
              <a:rPr lang="en-US" smtClean="0"/>
              <a:t>8</a:t>
            </a:fld>
            <a:endParaRPr lang="en-US"/>
          </a:p>
        </p:txBody>
      </p:sp>
    </p:spTree>
    <p:extLst>
      <p:ext uri="{BB962C8B-B14F-4D97-AF65-F5344CB8AC3E}">
        <p14:creationId xmlns:p14="http://schemas.microsoft.com/office/powerpoint/2010/main" val="2527616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 tornadoes occurred in KLOT CWA.  11 tornadoes in KIWX CWA. All were embedded in strong damaging wind swaths.</a:t>
            </a:r>
          </a:p>
        </p:txBody>
      </p:sp>
      <p:sp>
        <p:nvSpPr>
          <p:cNvPr id="4" name="Slide Number Placeholder 3"/>
          <p:cNvSpPr>
            <a:spLocks noGrp="1"/>
          </p:cNvSpPr>
          <p:nvPr>
            <p:ph type="sldNum" sz="quarter" idx="10"/>
          </p:nvPr>
        </p:nvSpPr>
        <p:spPr/>
        <p:txBody>
          <a:bodyPr/>
          <a:lstStyle/>
          <a:p>
            <a:fld id="{676FB188-D31C-4D56-8CE2-ACC16D7E2A24}" type="slidenum">
              <a:rPr lang="en-US" smtClean="0"/>
              <a:t>9</a:t>
            </a:fld>
            <a:endParaRPr lang="en-US"/>
          </a:p>
        </p:txBody>
      </p:sp>
    </p:spTree>
    <p:extLst>
      <p:ext uri="{BB962C8B-B14F-4D97-AF65-F5344CB8AC3E}">
        <p14:creationId xmlns:p14="http://schemas.microsoft.com/office/powerpoint/2010/main" val="1130394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8"/>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333105547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309767065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178854743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261905351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176534265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297024797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37938184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337719342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188854436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278635739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2097357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393899816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9944" name="Rectangle 8"/>
          <p:cNvSpPr>
            <a:spLocks noGrp="1" noChangeArrowheads="1"/>
          </p:cNvSpPr>
          <p:nvPr>
            <p:ph type="ftr" sz="quarter" idx="3"/>
          </p:nvPr>
        </p:nvSpPr>
        <p:spPr bwMode="auto">
          <a:xfrm>
            <a:off x="1978025" y="6400800"/>
            <a:ext cx="5216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spcAft>
                <a:spcPct val="0"/>
              </a:spcAft>
              <a:buClrTx/>
              <a:buFontTx/>
              <a:buNone/>
              <a:defRPr sz="1400" smtClean="0">
                <a:solidFill>
                  <a:schemeClr val="folHlink"/>
                </a:solidFill>
                <a:latin typeface="Tahoma" charset="0"/>
              </a:defRPr>
            </a:lvl1pPr>
          </a:lstStyle>
          <a:p>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rtl="0" eaLnBrk="1" fontAlgn="base" hangingPunct="1">
        <a:spcBef>
          <a:spcPct val="0"/>
        </a:spcBef>
        <a:spcAft>
          <a:spcPct val="0"/>
        </a:spcAft>
        <a:defRPr sz="4000" b="1">
          <a:solidFill>
            <a:srgbClr val="FFFF00"/>
          </a:solidFill>
          <a:latin typeface="+mj-lt"/>
          <a:ea typeface="+mj-ea"/>
          <a:cs typeface="+mj-cs"/>
        </a:defRPr>
      </a:lvl1pPr>
      <a:lvl2pPr algn="ctr" rtl="0" eaLnBrk="1" fontAlgn="base" hangingPunct="1">
        <a:spcBef>
          <a:spcPct val="0"/>
        </a:spcBef>
        <a:spcAft>
          <a:spcPct val="0"/>
        </a:spcAft>
        <a:defRPr sz="4000" b="1">
          <a:solidFill>
            <a:srgbClr val="FFFF00"/>
          </a:solidFill>
          <a:latin typeface="Times New Roman" pitchFamily="18" charset="0"/>
        </a:defRPr>
      </a:lvl2pPr>
      <a:lvl3pPr algn="ctr" rtl="0" eaLnBrk="1" fontAlgn="base" hangingPunct="1">
        <a:spcBef>
          <a:spcPct val="0"/>
        </a:spcBef>
        <a:spcAft>
          <a:spcPct val="0"/>
        </a:spcAft>
        <a:defRPr sz="4000" b="1">
          <a:solidFill>
            <a:srgbClr val="FFFF00"/>
          </a:solidFill>
          <a:latin typeface="Times New Roman" pitchFamily="18" charset="0"/>
        </a:defRPr>
      </a:lvl3pPr>
      <a:lvl4pPr algn="ctr" rtl="0" eaLnBrk="1" fontAlgn="base" hangingPunct="1">
        <a:spcBef>
          <a:spcPct val="0"/>
        </a:spcBef>
        <a:spcAft>
          <a:spcPct val="0"/>
        </a:spcAft>
        <a:defRPr sz="4000" b="1">
          <a:solidFill>
            <a:srgbClr val="FFFF00"/>
          </a:solidFill>
          <a:latin typeface="Times New Roman" pitchFamily="18" charset="0"/>
        </a:defRPr>
      </a:lvl4pPr>
      <a:lvl5pPr algn="ctr" rtl="0" eaLnBrk="1" fontAlgn="base" hangingPunct="1">
        <a:spcBef>
          <a:spcPct val="0"/>
        </a:spcBef>
        <a:spcAft>
          <a:spcPct val="0"/>
        </a:spcAft>
        <a:defRPr sz="4000" b="1">
          <a:solidFill>
            <a:srgbClr val="FFFF00"/>
          </a:solidFill>
          <a:latin typeface="Times New Roman" pitchFamily="18" charset="0"/>
        </a:defRPr>
      </a:lvl5pPr>
      <a:lvl6pPr marL="457200" algn="ctr" rtl="0" eaLnBrk="1" fontAlgn="base" hangingPunct="1">
        <a:spcBef>
          <a:spcPct val="0"/>
        </a:spcBef>
        <a:spcAft>
          <a:spcPct val="0"/>
        </a:spcAft>
        <a:defRPr sz="4000" b="1">
          <a:solidFill>
            <a:srgbClr val="FFFF00"/>
          </a:solidFill>
          <a:latin typeface="Times New Roman" pitchFamily="18" charset="0"/>
        </a:defRPr>
      </a:lvl6pPr>
      <a:lvl7pPr marL="914400" algn="ctr" rtl="0" eaLnBrk="1" fontAlgn="base" hangingPunct="1">
        <a:spcBef>
          <a:spcPct val="0"/>
        </a:spcBef>
        <a:spcAft>
          <a:spcPct val="0"/>
        </a:spcAft>
        <a:defRPr sz="4000" b="1">
          <a:solidFill>
            <a:srgbClr val="FFFF00"/>
          </a:solidFill>
          <a:latin typeface="Times New Roman" pitchFamily="18" charset="0"/>
        </a:defRPr>
      </a:lvl7pPr>
      <a:lvl8pPr marL="1371600" algn="ctr" rtl="0" eaLnBrk="1" fontAlgn="base" hangingPunct="1">
        <a:spcBef>
          <a:spcPct val="0"/>
        </a:spcBef>
        <a:spcAft>
          <a:spcPct val="0"/>
        </a:spcAft>
        <a:defRPr sz="4000" b="1">
          <a:solidFill>
            <a:srgbClr val="FFFF00"/>
          </a:solidFill>
          <a:latin typeface="Times New Roman" pitchFamily="18" charset="0"/>
        </a:defRPr>
      </a:lvl8pPr>
      <a:lvl9pPr marL="1828800" algn="ctr" rtl="0" eaLnBrk="1" fontAlgn="base" hangingPunct="1">
        <a:spcBef>
          <a:spcPct val="0"/>
        </a:spcBef>
        <a:spcAft>
          <a:spcPct val="0"/>
        </a:spcAft>
        <a:defRPr sz="4000" b="1">
          <a:solidFill>
            <a:srgbClr val="FFFF00"/>
          </a:solidFill>
          <a:latin typeface="Times New Roman" pitchFamily="18" charset="0"/>
        </a:defRPr>
      </a:lvl9pPr>
    </p:titleStyle>
    <p:bodyStyle>
      <a:lvl1pPr marL="342900" indent="-342900" algn="l" rtl="0" eaLnBrk="1" fontAlgn="base" hangingPunct="1">
        <a:spcBef>
          <a:spcPct val="20000"/>
        </a:spcBef>
        <a:spcAft>
          <a:spcPct val="50000"/>
        </a:spcAft>
        <a:buClr>
          <a:srgbClr val="FF0066"/>
        </a:buClr>
        <a:buChar char="•"/>
        <a:defRPr sz="2800" b="1">
          <a:solidFill>
            <a:schemeClr val="bg1"/>
          </a:solidFill>
          <a:latin typeface="+mn-lt"/>
          <a:ea typeface="+mn-ea"/>
          <a:cs typeface="+mn-cs"/>
        </a:defRPr>
      </a:lvl1pPr>
      <a:lvl2pPr marL="742950" indent="-285750" algn="l" rtl="0" eaLnBrk="1" fontAlgn="base" hangingPunct="1">
        <a:spcBef>
          <a:spcPct val="20000"/>
        </a:spcBef>
        <a:spcAft>
          <a:spcPct val="50000"/>
        </a:spcAft>
        <a:buClr>
          <a:srgbClr val="FF0066"/>
        </a:buClr>
        <a:buChar char="–"/>
        <a:defRPr sz="2400" b="1" i="1">
          <a:solidFill>
            <a:schemeClr val="bg1"/>
          </a:solidFill>
          <a:latin typeface="+mn-lt"/>
        </a:defRPr>
      </a:lvl2pPr>
      <a:lvl3pPr marL="1143000" indent="-228600" algn="l" rtl="0" eaLnBrk="1" fontAlgn="base" hangingPunct="1">
        <a:spcBef>
          <a:spcPct val="20000"/>
        </a:spcBef>
        <a:spcAft>
          <a:spcPct val="50000"/>
        </a:spcAft>
        <a:buClr>
          <a:srgbClr val="FF0066"/>
        </a:buClr>
        <a:buChar char="•"/>
        <a:defRPr sz="2000" b="1">
          <a:solidFill>
            <a:schemeClr val="bg1"/>
          </a:solidFill>
          <a:latin typeface="+mn-lt"/>
        </a:defRPr>
      </a:lvl3pPr>
      <a:lvl4pPr marL="1600200" indent="-228600" algn="l" rtl="0" eaLnBrk="1" fontAlgn="base" hangingPunct="1">
        <a:spcBef>
          <a:spcPct val="20000"/>
        </a:spcBef>
        <a:spcAft>
          <a:spcPct val="50000"/>
        </a:spcAft>
        <a:buClr>
          <a:srgbClr val="FF0066"/>
        </a:buClr>
        <a:buChar char="–"/>
        <a:defRPr sz="2000" b="1" i="1">
          <a:solidFill>
            <a:schemeClr val="bg1"/>
          </a:solidFill>
          <a:latin typeface="+mn-lt"/>
        </a:defRPr>
      </a:lvl4pPr>
      <a:lvl5pPr marL="2057400" indent="-228600" algn="l" rtl="0" eaLnBrk="1" fontAlgn="base" hangingPunct="1">
        <a:spcBef>
          <a:spcPct val="20000"/>
        </a:spcBef>
        <a:spcAft>
          <a:spcPct val="50000"/>
        </a:spcAft>
        <a:buClr>
          <a:srgbClr val="FF0066"/>
        </a:buClr>
        <a:buChar char="»"/>
        <a:defRPr sz="2000" b="1">
          <a:solidFill>
            <a:schemeClr val="bg1"/>
          </a:solidFill>
          <a:latin typeface="+mn-lt"/>
        </a:defRPr>
      </a:lvl5pPr>
      <a:lvl6pPr marL="2514600" indent="-228600" algn="l" rtl="0" eaLnBrk="1" fontAlgn="base" hangingPunct="1">
        <a:spcBef>
          <a:spcPct val="20000"/>
        </a:spcBef>
        <a:spcAft>
          <a:spcPct val="50000"/>
        </a:spcAft>
        <a:buClr>
          <a:srgbClr val="FF0066"/>
        </a:buClr>
        <a:buChar char="»"/>
        <a:defRPr sz="2000" b="1">
          <a:solidFill>
            <a:schemeClr val="bg1"/>
          </a:solidFill>
          <a:latin typeface="+mn-lt"/>
        </a:defRPr>
      </a:lvl6pPr>
      <a:lvl7pPr marL="2971800" indent="-228600" algn="l" rtl="0" eaLnBrk="1" fontAlgn="base" hangingPunct="1">
        <a:spcBef>
          <a:spcPct val="20000"/>
        </a:spcBef>
        <a:spcAft>
          <a:spcPct val="50000"/>
        </a:spcAft>
        <a:buClr>
          <a:srgbClr val="FF0066"/>
        </a:buClr>
        <a:buChar char="»"/>
        <a:defRPr sz="2000" b="1">
          <a:solidFill>
            <a:schemeClr val="bg1"/>
          </a:solidFill>
          <a:latin typeface="+mn-lt"/>
        </a:defRPr>
      </a:lvl7pPr>
      <a:lvl8pPr marL="3429000" indent="-228600" algn="l" rtl="0" eaLnBrk="1" fontAlgn="base" hangingPunct="1">
        <a:spcBef>
          <a:spcPct val="20000"/>
        </a:spcBef>
        <a:spcAft>
          <a:spcPct val="50000"/>
        </a:spcAft>
        <a:buClr>
          <a:srgbClr val="FF0066"/>
        </a:buClr>
        <a:buChar char="»"/>
        <a:defRPr sz="2000" b="1">
          <a:solidFill>
            <a:schemeClr val="bg1"/>
          </a:solidFill>
          <a:latin typeface="+mn-lt"/>
        </a:defRPr>
      </a:lvl8pPr>
      <a:lvl9pPr marL="3886200" indent="-228600" algn="l" rtl="0" eaLnBrk="1" fontAlgn="base" hangingPunct="1">
        <a:spcBef>
          <a:spcPct val="20000"/>
        </a:spcBef>
        <a:spcAft>
          <a:spcPct val="50000"/>
        </a:spcAft>
        <a:buClr>
          <a:srgbClr val="FF0066"/>
        </a:buClr>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9525"/>
            <a:ext cx="7772400" cy="1470025"/>
          </a:xfrm>
        </p:spPr>
        <p:txBody>
          <a:bodyPr/>
          <a:lstStyle/>
          <a:p>
            <a:r>
              <a:rPr lang="en-US" sz="3600" dirty="0"/>
              <a:t>The Northern Illinois/Indiana QLCS Tornadoes of June 30</a:t>
            </a:r>
            <a:r>
              <a:rPr lang="en-US" sz="3600" baseline="30000" dirty="0"/>
              <a:t>th</a:t>
            </a:r>
            <a:r>
              <a:rPr lang="en-US" sz="3600" dirty="0"/>
              <a:t>, 2014</a:t>
            </a:r>
          </a:p>
        </p:txBody>
      </p:sp>
      <p:sp>
        <p:nvSpPr>
          <p:cNvPr id="3" name="Subtitle 2"/>
          <p:cNvSpPr>
            <a:spLocks noGrp="1"/>
          </p:cNvSpPr>
          <p:nvPr>
            <p:ph type="subTitle" idx="1"/>
          </p:nvPr>
        </p:nvSpPr>
        <p:spPr>
          <a:xfrm>
            <a:off x="152400" y="1600200"/>
            <a:ext cx="8763000" cy="1905000"/>
          </a:xfrm>
        </p:spPr>
        <p:txBody>
          <a:bodyPr/>
          <a:lstStyle/>
          <a:p>
            <a:r>
              <a:rPr lang="en-US" sz="2400" i="1" dirty="0"/>
              <a:t>Todd Holsten, Evan Bentley, Jeff Logsdon, Kyle Brown</a:t>
            </a:r>
          </a:p>
        </p:txBody>
      </p:sp>
    </p:spTree>
    <p:extLst>
      <p:ext uri="{BB962C8B-B14F-4D97-AF65-F5344CB8AC3E}">
        <p14:creationId xmlns:p14="http://schemas.microsoft.com/office/powerpoint/2010/main" val="70367720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435" y="0"/>
            <a:ext cx="7772400" cy="1143000"/>
          </a:xfrm>
        </p:spPr>
        <p:txBody>
          <a:bodyPr/>
          <a:lstStyle/>
          <a:p>
            <a:r>
              <a:rPr lang="en-US" dirty="0"/>
              <a:t>Aftermath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838200"/>
            <a:ext cx="7848600" cy="5886450"/>
          </a:xfrm>
          <a:prstGeom prst="rect">
            <a:avLst/>
          </a:prstGeom>
        </p:spPr>
      </p:pic>
    </p:spTree>
    <p:extLst>
      <p:ext uri="{BB962C8B-B14F-4D97-AF65-F5344CB8AC3E}">
        <p14:creationId xmlns:p14="http://schemas.microsoft.com/office/powerpoint/2010/main" val="246603815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424" y="1352217"/>
            <a:ext cx="7242048" cy="5425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3152" y="228600"/>
            <a:ext cx="8994648" cy="1143000"/>
          </a:xfrm>
        </p:spPr>
        <p:txBody>
          <a:bodyPr>
            <a:normAutofit fontScale="90000"/>
          </a:bodyPr>
          <a:lstStyle/>
          <a:p>
            <a:r>
              <a:rPr lang="en-US" dirty="0"/>
              <a:t>3 Ingredients…Line Normal Shear is Key</a:t>
            </a:r>
            <a:r>
              <a:rPr lang="en-US" dirty="0">
                <a:solidFill>
                  <a:srgbClr val="FFFF00"/>
                </a:solidFill>
              </a:rPr>
              <a:t/>
            </a:r>
            <a:br>
              <a:rPr lang="en-US" dirty="0">
                <a:solidFill>
                  <a:srgbClr val="FFFF00"/>
                </a:solidFill>
              </a:rPr>
            </a:br>
            <a:r>
              <a:rPr lang="en-US" sz="2700" dirty="0">
                <a:solidFill>
                  <a:srgbClr val="FFC000"/>
                </a:solidFill>
              </a:rPr>
              <a:t>MLCAPE and 0-3 km Bulk Shear</a:t>
            </a:r>
          </a:p>
        </p:txBody>
      </p:sp>
      <p:sp>
        <p:nvSpPr>
          <p:cNvPr id="3" name="TextBox 2"/>
          <p:cNvSpPr txBox="1"/>
          <p:nvPr/>
        </p:nvSpPr>
        <p:spPr>
          <a:xfrm>
            <a:off x="5180803" y="3657600"/>
            <a:ext cx="2951669" cy="923330"/>
          </a:xfrm>
          <a:prstGeom prst="rect">
            <a:avLst/>
          </a:prstGeom>
          <a:solidFill>
            <a:srgbClr val="0070C0"/>
          </a:solidFill>
        </p:spPr>
        <p:txBody>
          <a:bodyPr wrap="square" rtlCol="0">
            <a:spAutoFit/>
          </a:bodyPr>
          <a:lstStyle/>
          <a:p>
            <a:pPr algn="ctr"/>
            <a:r>
              <a:rPr lang="en-US" dirty="0">
                <a:solidFill>
                  <a:srgbClr val="FFFF00"/>
                </a:solidFill>
              </a:rPr>
              <a:t>UDCZ Orientation Favoring 0-3 km Bulk Shear Magnitudes ≥ 30 knots</a:t>
            </a:r>
          </a:p>
        </p:txBody>
      </p:sp>
      <p:sp>
        <p:nvSpPr>
          <p:cNvPr id="5" name="TextBox 4"/>
          <p:cNvSpPr txBox="1"/>
          <p:nvPr/>
        </p:nvSpPr>
        <p:spPr>
          <a:xfrm>
            <a:off x="871374" y="1352217"/>
            <a:ext cx="3066288" cy="369332"/>
          </a:xfrm>
          <a:prstGeom prst="rect">
            <a:avLst/>
          </a:prstGeom>
          <a:solidFill>
            <a:schemeClr val="tx1"/>
          </a:solidFill>
        </p:spPr>
        <p:txBody>
          <a:bodyPr wrap="square" rtlCol="0">
            <a:spAutoFit/>
          </a:bodyPr>
          <a:lstStyle/>
          <a:p>
            <a:r>
              <a:rPr lang="en-US" dirty="0">
                <a:solidFill>
                  <a:srgbClr val="FFFF00"/>
                </a:solidFill>
              </a:rPr>
              <a:t>MLCAPE/0-3 km Bulk Shear</a:t>
            </a:r>
          </a:p>
        </p:txBody>
      </p:sp>
      <p:grpSp>
        <p:nvGrpSpPr>
          <p:cNvPr id="30" name="Group 29"/>
          <p:cNvGrpSpPr/>
          <p:nvPr/>
        </p:nvGrpSpPr>
        <p:grpSpPr>
          <a:xfrm rot="979388">
            <a:off x="5260224" y="2439594"/>
            <a:ext cx="1493330" cy="773658"/>
            <a:chOff x="6984336" y="4351105"/>
            <a:chExt cx="1493330" cy="773658"/>
          </a:xfrm>
        </p:grpSpPr>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507427">
              <a:off x="7466158" y="4113256"/>
              <a:ext cx="529685" cy="1493330"/>
            </a:xfrm>
            <a:prstGeom prst="rect">
              <a:avLst/>
            </a:prstGeom>
          </p:spPr>
        </p:pic>
        <p:cxnSp>
          <p:nvCxnSpPr>
            <p:cNvPr id="32" name="Straight Arrow Connector 31"/>
            <p:cNvCxnSpPr/>
            <p:nvPr/>
          </p:nvCxnSpPr>
          <p:spPr>
            <a:xfrm rot="3099032" flipH="1" flipV="1">
              <a:off x="7686357" y="4278825"/>
              <a:ext cx="244892" cy="38945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1207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Mesoanalysis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95" y="0"/>
            <a:ext cx="8793609" cy="6858000"/>
          </a:xfrm>
          <a:prstGeom prst="rect">
            <a:avLst/>
          </a:prstGeom>
        </p:spPr>
      </p:pic>
      <p:sp>
        <p:nvSpPr>
          <p:cNvPr id="4" name="TextBox 3"/>
          <p:cNvSpPr txBox="1"/>
          <p:nvPr/>
        </p:nvSpPr>
        <p:spPr>
          <a:xfrm>
            <a:off x="4648199" y="6479143"/>
            <a:ext cx="4320603" cy="369332"/>
          </a:xfrm>
          <a:prstGeom prst="rect">
            <a:avLst/>
          </a:prstGeom>
          <a:solidFill>
            <a:schemeClr val="tx1"/>
          </a:solidFill>
        </p:spPr>
        <p:txBody>
          <a:bodyPr wrap="square" rtlCol="0">
            <a:spAutoFit/>
          </a:bodyPr>
          <a:lstStyle/>
          <a:p>
            <a:pPr algn="ctr"/>
            <a:r>
              <a:rPr lang="en-US" b="1" dirty="0">
                <a:solidFill>
                  <a:schemeClr val="bg1"/>
                </a:solidFill>
              </a:rPr>
              <a:t>02Z Radar and RUC 03km Bulk Shear</a:t>
            </a:r>
          </a:p>
        </p:txBody>
      </p:sp>
    </p:spTree>
    <p:extLst>
      <p:ext uri="{BB962C8B-B14F-4D97-AF65-F5344CB8AC3E}">
        <p14:creationId xmlns:p14="http://schemas.microsoft.com/office/powerpoint/2010/main" val="94465957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600" dirty="0"/>
              <a:t>Radar Signatures and Mesoscale Features</a:t>
            </a:r>
          </a:p>
        </p:txBody>
      </p:sp>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7900" y="1219200"/>
            <a:ext cx="4667250"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362200" y="6477000"/>
            <a:ext cx="4267200" cy="369332"/>
          </a:xfrm>
          <a:prstGeom prst="rect">
            <a:avLst/>
          </a:prstGeom>
          <a:noFill/>
        </p:spPr>
        <p:txBody>
          <a:bodyPr wrap="square" rtlCol="0">
            <a:spAutoFit/>
          </a:bodyPr>
          <a:lstStyle/>
          <a:p>
            <a:pPr algn="ctr"/>
            <a:r>
              <a:rPr lang="en-US" b="1" i="1" dirty="0">
                <a:solidFill>
                  <a:srgbClr val="FFFF00"/>
                </a:solidFill>
              </a:rPr>
              <a:t>Courtesy of Jason </a:t>
            </a:r>
            <a:r>
              <a:rPr lang="en-US" b="1" i="1" dirty="0" err="1">
                <a:solidFill>
                  <a:srgbClr val="FFFF00"/>
                </a:solidFill>
              </a:rPr>
              <a:t>Schaumann</a:t>
            </a:r>
            <a:endParaRPr lang="en-US" b="1" i="1" dirty="0">
              <a:solidFill>
                <a:srgbClr val="FFFF00"/>
              </a:solidFill>
            </a:endParaRPr>
          </a:p>
        </p:txBody>
      </p:sp>
      <p:sp>
        <p:nvSpPr>
          <p:cNvPr id="5" name="Oval 4"/>
          <p:cNvSpPr/>
          <p:nvPr/>
        </p:nvSpPr>
        <p:spPr bwMode="auto">
          <a:xfrm>
            <a:off x="2247900" y="3145631"/>
            <a:ext cx="2933700" cy="481012"/>
          </a:xfrm>
          <a:prstGeom prst="ellipse">
            <a:avLst/>
          </a:prstGeom>
          <a:noFill/>
          <a:ln w="25400">
            <a:solidFill>
              <a:schemeClr val="tx1"/>
            </a:solidFill>
          </a:ln>
          <a:effectLst>
            <a:outerShdw dist="35921" dir="2700000" algn="ctr" rotWithShape="0">
              <a:schemeClr val="tx1"/>
            </a:outerShdw>
          </a:effectLst>
          <a:extLst/>
        </p:spPr>
        <p:txBody>
          <a:bodyPr vert="horz" wrap="none" lIns="91440" tIns="45720" rIns="91440" bIns="45720" numCol="1" rtlCol="0" anchor="ctr" anchorCtr="0" compatLnSpc="1">
            <a:prstTxWarp prst="textNoShape">
              <a:avLst/>
            </a:prstTxWarp>
          </a:bodyPr>
          <a:lstStyle/>
          <a:p>
            <a:pPr marL="742950" marR="0" indent="-285750" algn="ctr" defTabSz="914400" rtl="0" eaLnBrk="0" fontAlgn="base" latinLnBrk="0" hangingPunct="0">
              <a:lnSpc>
                <a:spcPct val="100000"/>
              </a:lnSpc>
              <a:spcBef>
                <a:spcPct val="20000"/>
              </a:spcBef>
              <a:spcAft>
                <a:spcPct val="50000"/>
              </a:spcAft>
              <a:buClr>
                <a:srgbClr val="FF0066"/>
              </a:buClr>
              <a:buSzTx/>
              <a:buFontTx/>
              <a:buChar char="–"/>
              <a:tabLst/>
            </a:pPr>
            <a:endParaRPr kumimoji="0" lang="en-US" sz="2000" b="0" i="0" u="none" strike="noStrike" cap="none" normalizeH="0" baseline="0">
              <a:ln>
                <a:noFill/>
              </a:ln>
              <a:solidFill>
                <a:schemeClr val="bg1"/>
              </a:solidFill>
              <a:effectLst/>
              <a:latin typeface="Arial" charset="0"/>
            </a:endParaRPr>
          </a:p>
        </p:txBody>
      </p:sp>
      <p:sp>
        <p:nvSpPr>
          <p:cNvPr id="6" name="Right Arrow 5"/>
          <p:cNvSpPr/>
          <p:nvPr/>
        </p:nvSpPr>
        <p:spPr bwMode="auto">
          <a:xfrm rot="10800000">
            <a:off x="5486400" y="3048000"/>
            <a:ext cx="685800" cy="45719"/>
          </a:xfrm>
          <a:prstGeom prst="rightArrow">
            <a:avLst/>
          </a:prstGeom>
          <a:solidFill>
            <a:schemeClr val="tx1"/>
          </a:solidFill>
          <a:ln w="38100">
            <a:solidFill>
              <a:schemeClr val="tx1"/>
            </a:solidFill>
          </a:ln>
          <a:effectLst>
            <a:outerShdw dist="35921" sx="1000" sy="1000" algn="ctr" rotWithShape="0">
              <a:schemeClr val="tx1"/>
            </a:outerShdw>
          </a:effectLst>
          <a:extLst/>
        </p:spPr>
        <p:txBody>
          <a:bodyPr vert="horz" wrap="none" lIns="91440" tIns="45720" rIns="91440" bIns="45720" numCol="1" rtlCol="0" anchor="ctr" anchorCtr="0" compatLnSpc="1">
            <a:prstTxWarp prst="textNoShape">
              <a:avLst/>
            </a:prstTxWarp>
          </a:bodyPr>
          <a:lstStyle/>
          <a:p>
            <a:pPr marL="742950" marR="0" indent="-285750" algn="ctr" defTabSz="914400" rtl="0" eaLnBrk="0" fontAlgn="base" latinLnBrk="0" hangingPunct="0">
              <a:lnSpc>
                <a:spcPct val="100000"/>
              </a:lnSpc>
              <a:spcBef>
                <a:spcPct val="20000"/>
              </a:spcBef>
              <a:spcAft>
                <a:spcPct val="50000"/>
              </a:spcAft>
              <a:buClr>
                <a:srgbClr val="FF0066"/>
              </a:buClr>
              <a:buSzTx/>
              <a:buFontTx/>
              <a:buChar char="–"/>
              <a:tabLst/>
            </a:pPr>
            <a:endParaRPr kumimoji="0" lang="en-US" sz="2000" b="0" i="0" u="none" strike="noStrike" cap="none" normalizeH="0" baseline="0">
              <a:ln>
                <a:noFill/>
              </a:ln>
              <a:solidFill>
                <a:schemeClr val="bg1"/>
              </a:solidFill>
              <a:effectLst/>
              <a:latin typeface="Arial" charset="0"/>
            </a:endParaRPr>
          </a:p>
        </p:txBody>
      </p:sp>
      <p:sp>
        <p:nvSpPr>
          <p:cNvPr id="7" name="Right Arrow 6"/>
          <p:cNvSpPr/>
          <p:nvPr/>
        </p:nvSpPr>
        <p:spPr bwMode="auto">
          <a:xfrm rot="10800000">
            <a:off x="5829300" y="4876800"/>
            <a:ext cx="647700" cy="45719"/>
          </a:xfrm>
          <a:prstGeom prst="rightArrow">
            <a:avLst/>
          </a:prstGeom>
          <a:solidFill>
            <a:schemeClr val="tx1"/>
          </a:solidFill>
          <a:ln w="38100">
            <a:solidFill>
              <a:schemeClr val="tx1"/>
            </a:solidFill>
          </a:ln>
          <a:effectLst>
            <a:outerShdw dist="35921" sx="1000" sy="1000" algn="ctr" rotWithShape="0">
              <a:schemeClr val="tx1"/>
            </a:outerShdw>
          </a:effectLst>
          <a:extLst/>
        </p:spPr>
        <p:txBody>
          <a:bodyPr vert="horz" wrap="none" lIns="91440" tIns="45720" rIns="91440" bIns="45720" numCol="1" rtlCol="0" anchor="ctr" anchorCtr="0" compatLnSpc="1">
            <a:prstTxWarp prst="textNoShape">
              <a:avLst/>
            </a:prstTxWarp>
          </a:bodyPr>
          <a:lstStyle/>
          <a:p>
            <a:pPr marL="742950" marR="0" indent="-285750" algn="ctr" defTabSz="914400" rtl="0" eaLnBrk="0" fontAlgn="base" latinLnBrk="0" hangingPunct="0">
              <a:lnSpc>
                <a:spcPct val="100000"/>
              </a:lnSpc>
              <a:spcBef>
                <a:spcPct val="20000"/>
              </a:spcBef>
              <a:spcAft>
                <a:spcPct val="50000"/>
              </a:spcAft>
              <a:buClr>
                <a:srgbClr val="FF0066"/>
              </a:buClr>
              <a:buSzTx/>
              <a:buFontTx/>
              <a:buChar char="–"/>
              <a:tabLst/>
            </a:pPr>
            <a:endParaRPr kumimoji="0" lang="en-US" sz="2000" b="0" i="0" u="none" strike="noStrike" cap="none" normalizeH="0" baseline="0">
              <a:ln>
                <a:noFill/>
              </a:ln>
              <a:solidFill>
                <a:schemeClr val="bg1"/>
              </a:solidFill>
              <a:effectLst/>
              <a:latin typeface="Arial" charset="0"/>
            </a:endParaRPr>
          </a:p>
        </p:txBody>
      </p:sp>
      <p:sp>
        <p:nvSpPr>
          <p:cNvPr id="8" name="Right Arrow 7"/>
          <p:cNvSpPr/>
          <p:nvPr/>
        </p:nvSpPr>
        <p:spPr bwMode="auto">
          <a:xfrm rot="10800000">
            <a:off x="5981700" y="5181600"/>
            <a:ext cx="647700" cy="45719"/>
          </a:xfrm>
          <a:prstGeom prst="rightArrow">
            <a:avLst/>
          </a:prstGeom>
          <a:solidFill>
            <a:schemeClr val="tx1"/>
          </a:solidFill>
          <a:ln w="38100">
            <a:solidFill>
              <a:schemeClr val="tx1"/>
            </a:solidFill>
          </a:ln>
          <a:effectLst>
            <a:outerShdw dist="35921" sx="1000" sy="1000" algn="ctr" rotWithShape="0">
              <a:schemeClr val="tx1"/>
            </a:outerShdw>
          </a:effectLst>
          <a:extLst/>
        </p:spPr>
        <p:txBody>
          <a:bodyPr vert="horz" wrap="none" lIns="91440" tIns="45720" rIns="91440" bIns="45720" numCol="1" rtlCol="0" anchor="ctr" anchorCtr="0" compatLnSpc="1">
            <a:prstTxWarp prst="textNoShape">
              <a:avLst/>
            </a:prstTxWarp>
          </a:bodyPr>
          <a:lstStyle/>
          <a:p>
            <a:pPr marL="742950" marR="0" indent="-285750" algn="ctr" defTabSz="914400" rtl="0" eaLnBrk="0" fontAlgn="base" latinLnBrk="0" hangingPunct="0">
              <a:lnSpc>
                <a:spcPct val="100000"/>
              </a:lnSpc>
              <a:spcBef>
                <a:spcPct val="20000"/>
              </a:spcBef>
              <a:spcAft>
                <a:spcPct val="50000"/>
              </a:spcAft>
              <a:buClr>
                <a:srgbClr val="FF0066"/>
              </a:buClr>
              <a:buSzTx/>
              <a:buFontTx/>
              <a:buChar char="–"/>
              <a:tabLst/>
            </a:pPr>
            <a:endParaRPr kumimoji="0" lang="en-US" sz="20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1643244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1+#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7678"/>
            <a:ext cx="9144000" cy="6042643"/>
          </a:xfrm>
          <a:prstGeom prst="rect">
            <a:avLst/>
          </a:prstGeom>
        </p:spPr>
      </p:pic>
      <p:sp>
        <p:nvSpPr>
          <p:cNvPr id="5" name="Oval 4"/>
          <p:cNvSpPr/>
          <p:nvPr/>
        </p:nvSpPr>
        <p:spPr bwMode="auto">
          <a:xfrm>
            <a:off x="1447800" y="3771900"/>
            <a:ext cx="228600" cy="228600"/>
          </a:xfrm>
          <a:prstGeom prst="ellipse">
            <a:avLst/>
          </a:prstGeom>
          <a:noFill/>
          <a:ln w="19050" cap="flat" cmpd="sng" algn="ctr">
            <a:solidFill>
              <a:schemeClr val="tx1"/>
            </a:solidFill>
            <a:prstDash val="solid"/>
            <a:round/>
            <a:headEnd type="none" w="med" len="med"/>
            <a:tailEnd type="none" w="med" len="med"/>
          </a:ln>
          <a:effectLst>
            <a:outerShdw sx="1000" sy="1000" algn="ctr" rotWithShape="0">
              <a:schemeClr val="tx1"/>
            </a:outerShdw>
          </a:effectLst>
          <a:extLst/>
        </p:spPr>
        <p:txBody>
          <a:bodyPr vert="horz" wrap="none" lIns="91440" tIns="45720" rIns="91440" bIns="45720" numCol="1" rtlCol="0" anchor="ctr" anchorCtr="0" compatLnSpc="1">
            <a:prstTxWarp prst="textNoShape">
              <a:avLst/>
            </a:prstTxWarp>
          </a:bodyPr>
          <a:lstStyle/>
          <a:p>
            <a:pPr marL="742950" marR="0" indent="-285750" algn="ctr" defTabSz="914400" rtl="0" eaLnBrk="0" fontAlgn="base" latinLnBrk="0" hangingPunct="0">
              <a:lnSpc>
                <a:spcPct val="100000"/>
              </a:lnSpc>
              <a:spcBef>
                <a:spcPct val="20000"/>
              </a:spcBef>
              <a:spcAft>
                <a:spcPct val="50000"/>
              </a:spcAft>
              <a:buClr>
                <a:srgbClr val="FF0066"/>
              </a:buClr>
              <a:buSzTx/>
              <a:buFontTx/>
              <a:buChar char="–"/>
              <a:tabLst/>
            </a:pPr>
            <a:endParaRPr kumimoji="0" lang="en-US" sz="2000" b="0" i="0" u="none" strike="noStrike" cap="none" normalizeH="0" baseline="0">
              <a:ln>
                <a:noFill/>
              </a:ln>
              <a:solidFill>
                <a:schemeClr val="bg1"/>
              </a:solidFill>
              <a:effectLst/>
              <a:latin typeface="Arial" charset="0"/>
            </a:endParaRPr>
          </a:p>
        </p:txBody>
      </p:sp>
      <p:sp>
        <p:nvSpPr>
          <p:cNvPr id="6" name="Oval 5"/>
          <p:cNvSpPr/>
          <p:nvPr/>
        </p:nvSpPr>
        <p:spPr bwMode="auto">
          <a:xfrm>
            <a:off x="6019800" y="3771900"/>
            <a:ext cx="228600" cy="228600"/>
          </a:xfrm>
          <a:prstGeom prst="ellipse">
            <a:avLst/>
          </a:prstGeom>
          <a:noFill/>
          <a:ln w="19050">
            <a:solidFill>
              <a:schemeClr val="tx1"/>
            </a:solidFill>
          </a:ln>
          <a:effectLst>
            <a:outerShdw dist="35921" sx="1000" sy="1000" algn="ctr" rotWithShape="0">
              <a:schemeClr val="tx1"/>
            </a:outerShdw>
          </a:effectLst>
          <a:extLst/>
        </p:spPr>
        <p:txBody>
          <a:bodyPr vert="horz" wrap="none" lIns="91440" tIns="45720" rIns="91440" bIns="45720" numCol="1" rtlCol="0" anchor="ctr" anchorCtr="0" compatLnSpc="1">
            <a:prstTxWarp prst="textNoShape">
              <a:avLst/>
            </a:prstTxWarp>
          </a:bodyPr>
          <a:lstStyle/>
          <a:p>
            <a:pPr marL="742950" marR="0" indent="-285750" algn="ctr" defTabSz="914400" rtl="0" eaLnBrk="0" fontAlgn="base" latinLnBrk="0" hangingPunct="0">
              <a:lnSpc>
                <a:spcPct val="100000"/>
              </a:lnSpc>
              <a:spcBef>
                <a:spcPct val="20000"/>
              </a:spcBef>
              <a:spcAft>
                <a:spcPct val="50000"/>
              </a:spcAft>
              <a:buClr>
                <a:srgbClr val="FF0066"/>
              </a:buClr>
              <a:buSzTx/>
              <a:buFontTx/>
              <a:buChar char="–"/>
              <a:tabLst/>
            </a:pPr>
            <a:endParaRPr kumimoji="0" lang="en-US" sz="2000" b="0" i="0" u="none" strike="noStrike" cap="none" normalizeH="0" baseline="0">
              <a:ln>
                <a:noFill/>
              </a:ln>
              <a:solidFill>
                <a:schemeClr val="bg1"/>
              </a:solidFill>
              <a:effectLst/>
              <a:latin typeface="Arial" charset="0"/>
            </a:endParaRPr>
          </a:p>
        </p:txBody>
      </p:sp>
      <p:sp>
        <p:nvSpPr>
          <p:cNvPr id="7" name="Curved Right Arrow 6"/>
          <p:cNvSpPr/>
          <p:nvPr/>
        </p:nvSpPr>
        <p:spPr bwMode="auto">
          <a:xfrm rot="17013110">
            <a:off x="2594312" y="2991230"/>
            <a:ext cx="438097" cy="2697238"/>
          </a:xfrm>
          <a:prstGeom prst="curvedRightArrow">
            <a:avLst/>
          </a:prstGeom>
          <a:noFill/>
          <a:ln w="25400">
            <a:solidFill>
              <a:schemeClr val="bg1"/>
            </a:solidFill>
          </a:ln>
          <a:effectLst>
            <a:outerShdw dist="35921" sx="1000" sy="1000" algn="ctr" rotWithShape="0">
              <a:schemeClr val="tx1"/>
            </a:outerShdw>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742950" marR="0" indent="-285750" algn="ctr" defTabSz="914400" rtl="0" eaLnBrk="0" fontAlgn="base" latinLnBrk="0" hangingPunct="0">
              <a:lnSpc>
                <a:spcPct val="100000"/>
              </a:lnSpc>
              <a:spcBef>
                <a:spcPct val="20000"/>
              </a:spcBef>
              <a:spcAft>
                <a:spcPct val="50000"/>
              </a:spcAft>
              <a:buClr>
                <a:srgbClr val="FF0066"/>
              </a:buClr>
              <a:buSzTx/>
              <a:buFontTx/>
              <a:buChar char="–"/>
              <a:tabLst/>
            </a:pPr>
            <a:endParaRPr kumimoji="0" lang="en-US" sz="2000" b="0" i="0" u="none" strike="noStrike" cap="none" normalizeH="0" baseline="0">
              <a:ln>
                <a:noFill/>
              </a:ln>
              <a:solidFill>
                <a:schemeClr val="bg1"/>
              </a:solidFill>
              <a:effectLst/>
              <a:latin typeface="Arial" charset="0"/>
            </a:endParaRPr>
          </a:p>
        </p:txBody>
      </p:sp>
      <p:sp>
        <p:nvSpPr>
          <p:cNvPr id="8" name="Oval 7"/>
          <p:cNvSpPr/>
          <p:nvPr/>
        </p:nvSpPr>
        <p:spPr bwMode="auto">
          <a:xfrm>
            <a:off x="1184260" y="4124325"/>
            <a:ext cx="266700" cy="225049"/>
          </a:xfrm>
          <a:prstGeom prst="ellipse">
            <a:avLst/>
          </a:prstGeom>
          <a:noFill/>
          <a:ln w="19050">
            <a:solidFill>
              <a:schemeClr val="tx1"/>
            </a:solidFill>
          </a:ln>
          <a:effectLst>
            <a:outerShdw dist="35921" sx="1000" sy="1000" algn="ctr" rotWithShape="0">
              <a:schemeClr val="tx1"/>
            </a:outerShdw>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742950" marR="0" indent="-285750" algn="ctr" defTabSz="914400" rtl="0" eaLnBrk="0" fontAlgn="base" latinLnBrk="0" hangingPunct="0">
              <a:lnSpc>
                <a:spcPct val="100000"/>
              </a:lnSpc>
              <a:spcBef>
                <a:spcPct val="20000"/>
              </a:spcBef>
              <a:spcAft>
                <a:spcPct val="50000"/>
              </a:spcAft>
              <a:buClr>
                <a:srgbClr val="FF0066"/>
              </a:buClr>
              <a:buSzTx/>
              <a:buFontTx/>
              <a:buChar char="–"/>
              <a:tabLst/>
            </a:pPr>
            <a:endParaRPr kumimoji="0" lang="en-US" sz="2000" b="0" i="0" u="none" strike="noStrike" cap="none" normalizeH="0" baseline="0">
              <a:ln>
                <a:noFill/>
              </a:ln>
              <a:solidFill>
                <a:schemeClr val="bg1"/>
              </a:solidFill>
              <a:effectLst/>
              <a:latin typeface="Arial" charset="0"/>
            </a:endParaRPr>
          </a:p>
        </p:txBody>
      </p:sp>
      <p:sp>
        <p:nvSpPr>
          <p:cNvPr id="9" name="Oval 8"/>
          <p:cNvSpPr/>
          <p:nvPr/>
        </p:nvSpPr>
        <p:spPr bwMode="auto">
          <a:xfrm>
            <a:off x="5867400" y="4124325"/>
            <a:ext cx="228600" cy="225049"/>
          </a:xfrm>
          <a:prstGeom prst="ellipse">
            <a:avLst/>
          </a:prstGeom>
          <a:noFill/>
          <a:ln w="19050">
            <a:solidFill>
              <a:schemeClr val="tx1"/>
            </a:solidFill>
          </a:ln>
          <a:effectLst>
            <a:outerShdw dist="35921" sx="1000" sy="1000" algn="ctr" rotWithShape="0">
              <a:schemeClr val="tx1"/>
            </a:outerShdw>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742950" marR="0" indent="-285750" algn="ctr" defTabSz="914400" rtl="0" eaLnBrk="0" fontAlgn="base" latinLnBrk="0" hangingPunct="0">
              <a:lnSpc>
                <a:spcPct val="100000"/>
              </a:lnSpc>
              <a:spcBef>
                <a:spcPct val="20000"/>
              </a:spcBef>
              <a:spcAft>
                <a:spcPct val="50000"/>
              </a:spcAft>
              <a:buClr>
                <a:srgbClr val="FF0066"/>
              </a:buClr>
              <a:buSzTx/>
              <a:buFontTx/>
              <a:buChar char="–"/>
              <a:tabLst/>
            </a:pPr>
            <a:endParaRPr kumimoji="0" lang="en-US" sz="2000" b="0" i="0" u="none" strike="noStrike" cap="none" normalizeH="0" baseline="0">
              <a:ln>
                <a:noFill/>
              </a:ln>
              <a:solidFill>
                <a:schemeClr val="bg1"/>
              </a:solidFill>
              <a:effectLst/>
              <a:latin typeface="Arial" charset="0"/>
            </a:endParaRPr>
          </a:p>
        </p:txBody>
      </p:sp>
      <p:sp>
        <p:nvSpPr>
          <p:cNvPr id="10" name="Oval 9"/>
          <p:cNvSpPr/>
          <p:nvPr/>
        </p:nvSpPr>
        <p:spPr bwMode="auto">
          <a:xfrm>
            <a:off x="1752600" y="3124200"/>
            <a:ext cx="228600" cy="228600"/>
          </a:xfrm>
          <a:prstGeom prst="ellipse">
            <a:avLst/>
          </a:prstGeom>
          <a:noFill/>
          <a:ln w="19050">
            <a:solidFill>
              <a:schemeClr val="tx1"/>
            </a:solidFill>
          </a:ln>
          <a:effectLst>
            <a:outerShdw dist="35921" sx="1000" sy="1000" algn="ctr" rotWithShape="0">
              <a:schemeClr val="tx1"/>
            </a:outerShdw>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742950" marR="0" indent="-285750" algn="ctr" defTabSz="914400" rtl="0" eaLnBrk="0" fontAlgn="base" latinLnBrk="0" hangingPunct="0">
              <a:lnSpc>
                <a:spcPct val="100000"/>
              </a:lnSpc>
              <a:spcBef>
                <a:spcPct val="20000"/>
              </a:spcBef>
              <a:spcAft>
                <a:spcPct val="50000"/>
              </a:spcAft>
              <a:buClr>
                <a:srgbClr val="FF0066"/>
              </a:buClr>
              <a:buSzTx/>
              <a:buFontTx/>
              <a:buChar char="–"/>
              <a:tabLst/>
            </a:pPr>
            <a:endParaRPr kumimoji="0" lang="en-US" sz="2000" b="0" i="0" u="none" strike="noStrike" cap="none" normalizeH="0" baseline="0">
              <a:ln>
                <a:noFill/>
              </a:ln>
              <a:solidFill>
                <a:schemeClr val="bg1"/>
              </a:solidFill>
              <a:effectLst/>
              <a:latin typeface="Arial" charset="0"/>
            </a:endParaRPr>
          </a:p>
        </p:txBody>
      </p:sp>
      <p:sp>
        <p:nvSpPr>
          <p:cNvPr id="11" name="Oval 10"/>
          <p:cNvSpPr/>
          <p:nvPr/>
        </p:nvSpPr>
        <p:spPr bwMode="auto">
          <a:xfrm>
            <a:off x="6400800" y="3143250"/>
            <a:ext cx="228600" cy="209550"/>
          </a:xfrm>
          <a:prstGeom prst="ellipse">
            <a:avLst/>
          </a:prstGeom>
          <a:noFill/>
          <a:ln w="19050">
            <a:solidFill>
              <a:schemeClr val="tx1"/>
            </a:solidFill>
          </a:ln>
          <a:effectLst>
            <a:outerShdw dist="35921" sx="1000" sy="1000" algn="ctr" rotWithShape="0">
              <a:schemeClr val="tx1"/>
            </a:outerShdw>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742950" marR="0" indent="-285750" algn="ctr" defTabSz="914400" rtl="0" eaLnBrk="0" fontAlgn="base" latinLnBrk="0" hangingPunct="0">
              <a:lnSpc>
                <a:spcPct val="100000"/>
              </a:lnSpc>
              <a:spcBef>
                <a:spcPct val="20000"/>
              </a:spcBef>
              <a:spcAft>
                <a:spcPct val="50000"/>
              </a:spcAft>
              <a:buClr>
                <a:srgbClr val="FF0066"/>
              </a:buClr>
              <a:buSzTx/>
              <a:buFontTx/>
              <a:buChar char="–"/>
              <a:tabLst/>
            </a:pPr>
            <a:endParaRPr kumimoji="0" lang="en-US" sz="20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1332001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3239"/>
            <a:ext cx="9144000" cy="5891522"/>
          </a:xfrm>
          <a:prstGeom prst="rect">
            <a:avLst/>
          </a:prstGeom>
        </p:spPr>
      </p:pic>
      <p:sp>
        <p:nvSpPr>
          <p:cNvPr id="4" name="Arc 3"/>
          <p:cNvSpPr/>
          <p:nvPr/>
        </p:nvSpPr>
        <p:spPr bwMode="auto">
          <a:xfrm rot="4479718">
            <a:off x="4723230" y="1793618"/>
            <a:ext cx="821490" cy="551193"/>
          </a:xfrm>
          <a:prstGeom prst="arc">
            <a:avLst/>
          </a:prstGeom>
          <a:noFill/>
          <a:ln w="38100">
            <a:solidFill>
              <a:schemeClr val="bg1"/>
            </a:solidFill>
          </a:ln>
          <a:effectLst>
            <a:outerShdw dist="35921" dir="2700000" sx="1000" sy="1000" algn="ctr" rotWithShape="0">
              <a:schemeClr val="tx1"/>
            </a:outerShdw>
          </a:effectLst>
          <a:extLst/>
        </p:spPr>
        <p:txBody>
          <a:bodyPr vert="horz" wrap="none" lIns="91440" tIns="45720" rIns="91440" bIns="45720" numCol="1" rtlCol="0" anchor="ctr" anchorCtr="0" compatLnSpc="1">
            <a:prstTxWarp prst="textNoShape">
              <a:avLst/>
            </a:prstTxWarp>
          </a:bodyPr>
          <a:lstStyle/>
          <a:p>
            <a:pPr marL="742950" marR="0" indent="-285750" algn="ctr" defTabSz="914400" rtl="0" eaLnBrk="0" fontAlgn="base" latinLnBrk="0" hangingPunct="0">
              <a:lnSpc>
                <a:spcPct val="100000"/>
              </a:lnSpc>
              <a:spcBef>
                <a:spcPct val="20000"/>
              </a:spcBef>
              <a:spcAft>
                <a:spcPct val="50000"/>
              </a:spcAft>
              <a:buClr>
                <a:srgbClr val="FF0066"/>
              </a:buClr>
              <a:buSzTx/>
              <a:buFontTx/>
              <a:buChar char="–"/>
              <a:tabLst/>
            </a:pPr>
            <a:endParaRPr kumimoji="0" lang="en-US" sz="2000" b="0" i="0" u="none" strike="noStrike" cap="none" normalizeH="0" baseline="0">
              <a:ln>
                <a:noFill/>
              </a:ln>
              <a:solidFill>
                <a:schemeClr val="bg1"/>
              </a:solidFill>
              <a:effectLst/>
              <a:latin typeface="Arial" charset="0"/>
            </a:endParaRPr>
          </a:p>
        </p:txBody>
      </p:sp>
      <p:sp>
        <p:nvSpPr>
          <p:cNvPr id="5" name="Arc 4"/>
          <p:cNvSpPr/>
          <p:nvPr/>
        </p:nvSpPr>
        <p:spPr bwMode="auto">
          <a:xfrm rot="21264503">
            <a:off x="4399367" y="3932826"/>
            <a:ext cx="399166" cy="577990"/>
          </a:xfrm>
          <a:prstGeom prst="arc">
            <a:avLst/>
          </a:prstGeom>
          <a:noFill/>
          <a:ln w="38100">
            <a:solidFill>
              <a:schemeClr val="bg1"/>
            </a:solidFill>
          </a:ln>
          <a:effectLst>
            <a:outerShdw dist="35921" sx="1000" sy="1000" algn="ctr" rotWithShape="0">
              <a:schemeClr val="tx1"/>
            </a:outerShdw>
          </a:effectLst>
          <a:extLst/>
        </p:spPr>
        <p:txBody>
          <a:bodyPr vert="horz" wrap="none" lIns="91440" tIns="45720" rIns="91440" bIns="45720" numCol="1" rtlCol="0" anchor="ctr" anchorCtr="0" compatLnSpc="1">
            <a:prstTxWarp prst="textNoShape">
              <a:avLst/>
            </a:prstTxWarp>
          </a:bodyPr>
          <a:lstStyle/>
          <a:p>
            <a:pPr marL="742950" marR="0" indent="-285750" algn="ctr" defTabSz="914400" rtl="0" eaLnBrk="0" fontAlgn="base" latinLnBrk="0" hangingPunct="0">
              <a:lnSpc>
                <a:spcPct val="100000"/>
              </a:lnSpc>
              <a:spcBef>
                <a:spcPct val="20000"/>
              </a:spcBef>
              <a:spcAft>
                <a:spcPct val="50000"/>
              </a:spcAft>
              <a:buClr>
                <a:srgbClr val="FF0066"/>
              </a:buClr>
              <a:buSzTx/>
              <a:buFontTx/>
              <a:buChar char="–"/>
              <a:tabLst/>
            </a:pPr>
            <a:endParaRPr kumimoji="0" lang="en-US" sz="2000" b="0" i="0" u="none" strike="noStrike" cap="none" normalizeH="0" baseline="0">
              <a:ln>
                <a:noFill/>
              </a:ln>
              <a:solidFill>
                <a:schemeClr val="bg1"/>
              </a:solidFill>
              <a:effectLst/>
              <a:latin typeface="Arial" charset="0"/>
            </a:endParaRPr>
          </a:p>
        </p:txBody>
      </p:sp>
      <p:sp>
        <p:nvSpPr>
          <p:cNvPr id="6" name="Arc 5"/>
          <p:cNvSpPr/>
          <p:nvPr/>
        </p:nvSpPr>
        <p:spPr bwMode="auto">
          <a:xfrm rot="21264503">
            <a:off x="4462609" y="4699359"/>
            <a:ext cx="399166" cy="577990"/>
          </a:xfrm>
          <a:prstGeom prst="arc">
            <a:avLst/>
          </a:prstGeom>
          <a:noFill/>
          <a:ln w="38100">
            <a:solidFill>
              <a:schemeClr val="bg1"/>
            </a:solidFill>
          </a:ln>
          <a:effectLst>
            <a:outerShdw dist="35921" sx="1000" sy="1000" algn="ctr" rotWithShape="0">
              <a:schemeClr val="tx1"/>
            </a:outerShdw>
          </a:effectLst>
          <a:extLst/>
        </p:spPr>
        <p:txBody>
          <a:bodyPr vert="horz" wrap="none" lIns="91440" tIns="45720" rIns="91440" bIns="45720" numCol="1" rtlCol="0" anchor="ctr" anchorCtr="0" compatLnSpc="1">
            <a:prstTxWarp prst="textNoShape">
              <a:avLst/>
            </a:prstTxWarp>
          </a:bodyPr>
          <a:lstStyle/>
          <a:p>
            <a:pPr marL="742950" marR="0" indent="-285750" algn="ctr" defTabSz="914400" rtl="0" eaLnBrk="0" fontAlgn="base" latinLnBrk="0" hangingPunct="0">
              <a:lnSpc>
                <a:spcPct val="100000"/>
              </a:lnSpc>
              <a:spcBef>
                <a:spcPct val="20000"/>
              </a:spcBef>
              <a:spcAft>
                <a:spcPct val="50000"/>
              </a:spcAft>
              <a:buClr>
                <a:srgbClr val="FF0066"/>
              </a:buClr>
              <a:buSzTx/>
              <a:buFontTx/>
              <a:buChar char="–"/>
              <a:tabLst/>
            </a:pPr>
            <a:endParaRPr kumimoji="0" lang="en-US" sz="2000" b="0" i="0" u="none" strike="noStrike" cap="none" normalizeH="0" baseline="0">
              <a:ln>
                <a:noFill/>
              </a:ln>
              <a:solidFill>
                <a:schemeClr val="bg1"/>
              </a:solidFill>
              <a:effectLst/>
              <a:latin typeface="Arial" charset="0"/>
            </a:endParaRPr>
          </a:p>
        </p:txBody>
      </p:sp>
      <p:cxnSp>
        <p:nvCxnSpPr>
          <p:cNvPr id="7" name="Straight Arrow Connector 6"/>
          <p:cNvCxnSpPr/>
          <p:nvPr/>
        </p:nvCxnSpPr>
        <p:spPr bwMode="auto">
          <a:xfrm flipV="1">
            <a:off x="4750204" y="2209800"/>
            <a:ext cx="457199" cy="381000"/>
          </a:xfrm>
          <a:prstGeom prst="straightConnector1">
            <a:avLst/>
          </a:prstGeom>
          <a:solidFill>
            <a:srgbClr val="99CC00">
              <a:alpha val="86000"/>
            </a:srgbClr>
          </a:solidFill>
          <a:ln w="38100" cap="flat" cmpd="sng" algn="ctr">
            <a:solidFill>
              <a:schemeClr val="tx1"/>
            </a:solidFill>
            <a:prstDash val="solid"/>
            <a:round/>
            <a:headEnd type="none" w="med" len="med"/>
            <a:tailEnd type="triangle" w="med" len="med"/>
          </a:ln>
          <a:effectLst>
            <a:outerShdw dist="35921" sx="1000" sy="1000" algn="ctr" rotWithShape="0">
              <a:schemeClr val="tx1"/>
            </a:outerShdw>
          </a:effectLst>
          <a:extLst/>
        </p:spPr>
      </p:cxnSp>
      <p:cxnSp>
        <p:nvCxnSpPr>
          <p:cNvPr id="8" name="Straight Arrow Connector 7"/>
          <p:cNvCxnSpPr/>
          <p:nvPr/>
        </p:nvCxnSpPr>
        <p:spPr bwMode="auto">
          <a:xfrm flipV="1">
            <a:off x="4211267" y="4147888"/>
            <a:ext cx="457199" cy="381000"/>
          </a:xfrm>
          <a:prstGeom prst="straightConnector1">
            <a:avLst/>
          </a:prstGeom>
          <a:solidFill>
            <a:srgbClr val="99CC00">
              <a:alpha val="86000"/>
            </a:srgbClr>
          </a:solidFill>
          <a:ln w="38100" cap="flat" cmpd="sng" algn="ctr">
            <a:solidFill>
              <a:schemeClr val="tx1"/>
            </a:solidFill>
            <a:prstDash val="solid"/>
            <a:round/>
            <a:headEnd type="none" w="med" len="med"/>
            <a:tailEnd type="triangle" w="med" len="med"/>
          </a:ln>
          <a:effectLst>
            <a:outerShdw dist="35921" sx="1000" sy="1000" algn="ctr" rotWithShape="0">
              <a:schemeClr val="tx1"/>
            </a:outerShdw>
          </a:effectLst>
          <a:extLst/>
        </p:spPr>
      </p:cxnSp>
      <p:cxnSp>
        <p:nvCxnSpPr>
          <p:cNvPr id="9" name="Straight Arrow Connector 8"/>
          <p:cNvCxnSpPr/>
          <p:nvPr/>
        </p:nvCxnSpPr>
        <p:spPr bwMode="auto">
          <a:xfrm flipV="1">
            <a:off x="4211267" y="4914421"/>
            <a:ext cx="457199" cy="381000"/>
          </a:xfrm>
          <a:prstGeom prst="straightConnector1">
            <a:avLst/>
          </a:prstGeom>
          <a:solidFill>
            <a:srgbClr val="99CC00">
              <a:alpha val="86000"/>
            </a:srgbClr>
          </a:solidFill>
          <a:ln w="38100" cap="flat" cmpd="sng" algn="ctr">
            <a:solidFill>
              <a:schemeClr val="tx1"/>
            </a:solidFill>
            <a:prstDash val="solid"/>
            <a:round/>
            <a:headEnd type="none" w="med" len="med"/>
            <a:tailEnd type="triangle" w="med" len="med"/>
          </a:ln>
          <a:effectLst>
            <a:outerShdw dist="35921" sx="1000" sy="1000" algn="ctr" rotWithShape="0">
              <a:schemeClr val="tx1"/>
            </a:outerShdw>
          </a:effectLst>
          <a:extLst/>
        </p:spPr>
      </p:cxnSp>
    </p:spTree>
    <p:extLst>
      <p:ext uri="{BB962C8B-B14F-4D97-AF65-F5344CB8AC3E}">
        <p14:creationId xmlns:p14="http://schemas.microsoft.com/office/powerpoint/2010/main" val="2019168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3239"/>
            <a:ext cx="9144000" cy="58915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9979"/>
            <a:ext cx="9144000" cy="5698042"/>
          </a:xfrm>
          <a:prstGeom prst="rect">
            <a:avLst/>
          </a:prstGeom>
        </p:spPr>
      </p:pic>
      <p:cxnSp>
        <p:nvCxnSpPr>
          <p:cNvPr id="11" name="Straight Arrow Connector 10"/>
          <p:cNvCxnSpPr/>
          <p:nvPr/>
        </p:nvCxnSpPr>
        <p:spPr bwMode="auto">
          <a:xfrm>
            <a:off x="609600" y="4038600"/>
            <a:ext cx="7010400" cy="609600"/>
          </a:xfrm>
          <a:prstGeom prst="straightConnector1">
            <a:avLst/>
          </a:prstGeom>
          <a:solidFill>
            <a:srgbClr val="99CC00">
              <a:alpha val="86000"/>
            </a:srgbClr>
          </a:solidFill>
          <a:ln w="50800" cap="flat" cmpd="sng" algn="ctr">
            <a:solidFill>
              <a:schemeClr val="bg1"/>
            </a:solidFill>
            <a:prstDash val="solid"/>
            <a:round/>
            <a:headEnd type="none" w="med" len="med"/>
            <a:tailEnd type="arrow"/>
          </a:ln>
          <a:effectLst>
            <a:outerShdw dist="35921" sx="1000" sy="1000" algn="ctr" rotWithShape="0">
              <a:schemeClr val="tx1"/>
            </a:outerShdw>
          </a:effectLst>
          <a:extLst/>
        </p:spPr>
      </p:cxnSp>
    </p:spTree>
    <p:extLst>
      <p:ext uri="{BB962C8B-B14F-4D97-AF65-F5344CB8AC3E}">
        <p14:creationId xmlns:p14="http://schemas.microsoft.com/office/powerpoint/2010/main" val="3391461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9" y="0"/>
            <a:ext cx="8950021" cy="6858000"/>
          </a:xfrm>
          <a:prstGeom prst="rect">
            <a:avLst/>
          </a:prstGeom>
        </p:spPr>
      </p:pic>
      <p:sp>
        <p:nvSpPr>
          <p:cNvPr id="4" name="Freeform 3"/>
          <p:cNvSpPr/>
          <p:nvPr/>
        </p:nvSpPr>
        <p:spPr bwMode="auto">
          <a:xfrm>
            <a:off x="3857501" y="2590800"/>
            <a:ext cx="3016333" cy="617517"/>
          </a:xfrm>
          <a:custGeom>
            <a:avLst/>
            <a:gdLst>
              <a:gd name="connsiteX0" fmla="*/ 0 w 3016333"/>
              <a:gd name="connsiteY0" fmla="*/ 593767 h 617517"/>
              <a:gd name="connsiteX1" fmla="*/ 59377 w 3016333"/>
              <a:gd name="connsiteY1" fmla="*/ 605642 h 617517"/>
              <a:gd name="connsiteX2" fmla="*/ 95003 w 3016333"/>
              <a:gd name="connsiteY2" fmla="*/ 617517 h 617517"/>
              <a:gd name="connsiteX3" fmla="*/ 712520 w 3016333"/>
              <a:gd name="connsiteY3" fmla="*/ 605642 h 617517"/>
              <a:gd name="connsiteX4" fmla="*/ 855024 w 3016333"/>
              <a:gd name="connsiteY4" fmla="*/ 593767 h 617517"/>
              <a:gd name="connsiteX5" fmla="*/ 1258785 w 3016333"/>
              <a:gd name="connsiteY5" fmla="*/ 570016 h 617517"/>
              <a:gd name="connsiteX6" fmla="*/ 1377538 w 3016333"/>
              <a:gd name="connsiteY6" fmla="*/ 534390 h 617517"/>
              <a:gd name="connsiteX7" fmla="*/ 1531917 w 3016333"/>
              <a:gd name="connsiteY7" fmla="*/ 510639 h 617517"/>
              <a:gd name="connsiteX8" fmla="*/ 1626920 w 3016333"/>
              <a:gd name="connsiteY8" fmla="*/ 486889 h 617517"/>
              <a:gd name="connsiteX9" fmla="*/ 1710047 w 3016333"/>
              <a:gd name="connsiteY9" fmla="*/ 463138 h 617517"/>
              <a:gd name="connsiteX10" fmla="*/ 1793174 w 3016333"/>
              <a:gd name="connsiteY10" fmla="*/ 451263 h 617517"/>
              <a:gd name="connsiteX11" fmla="*/ 1900052 w 3016333"/>
              <a:gd name="connsiteY11" fmla="*/ 415637 h 617517"/>
              <a:gd name="connsiteX12" fmla="*/ 1935678 w 3016333"/>
              <a:gd name="connsiteY12" fmla="*/ 403761 h 617517"/>
              <a:gd name="connsiteX13" fmla="*/ 1983179 w 3016333"/>
              <a:gd name="connsiteY13" fmla="*/ 391886 h 617517"/>
              <a:gd name="connsiteX14" fmla="*/ 2054431 w 3016333"/>
              <a:gd name="connsiteY14" fmla="*/ 368135 h 617517"/>
              <a:gd name="connsiteX15" fmla="*/ 2161309 w 3016333"/>
              <a:gd name="connsiteY15" fmla="*/ 332509 h 617517"/>
              <a:gd name="connsiteX16" fmla="*/ 2410691 w 3016333"/>
              <a:gd name="connsiteY16" fmla="*/ 249382 h 617517"/>
              <a:gd name="connsiteX17" fmla="*/ 2481943 w 3016333"/>
              <a:gd name="connsiteY17" fmla="*/ 237507 h 617517"/>
              <a:gd name="connsiteX18" fmla="*/ 2553195 w 3016333"/>
              <a:gd name="connsiteY18" fmla="*/ 213756 h 617517"/>
              <a:gd name="connsiteX19" fmla="*/ 2636322 w 3016333"/>
              <a:gd name="connsiteY19" fmla="*/ 190005 h 617517"/>
              <a:gd name="connsiteX20" fmla="*/ 2671948 w 3016333"/>
              <a:gd name="connsiteY20" fmla="*/ 166255 h 617517"/>
              <a:gd name="connsiteX21" fmla="*/ 2743200 w 3016333"/>
              <a:gd name="connsiteY21" fmla="*/ 142504 h 617517"/>
              <a:gd name="connsiteX22" fmla="*/ 2778826 w 3016333"/>
              <a:gd name="connsiteY22" fmla="*/ 130629 h 617517"/>
              <a:gd name="connsiteX23" fmla="*/ 2814452 w 3016333"/>
              <a:gd name="connsiteY23" fmla="*/ 106878 h 617517"/>
              <a:gd name="connsiteX24" fmla="*/ 2885704 w 3016333"/>
              <a:gd name="connsiteY24" fmla="*/ 83128 h 617517"/>
              <a:gd name="connsiteX25" fmla="*/ 2956956 w 3016333"/>
              <a:gd name="connsiteY25" fmla="*/ 35626 h 617517"/>
              <a:gd name="connsiteX26" fmla="*/ 3016333 w 3016333"/>
              <a:gd name="connsiteY26" fmla="*/ 0 h 617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16333" h="617517">
                <a:moveTo>
                  <a:pt x="0" y="593767"/>
                </a:moveTo>
                <a:cubicBezTo>
                  <a:pt x="19792" y="597725"/>
                  <a:pt x="39795" y="600747"/>
                  <a:pt x="59377" y="605642"/>
                </a:cubicBezTo>
                <a:cubicBezTo>
                  <a:pt x="71521" y="608678"/>
                  <a:pt x="82485" y="617517"/>
                  <a:pt x="95003" y="617517"/>
                </a:cubicBezTo>
                <a:cubicBezTo>
                  <a:pt x="300880" y="617517"/>
                  <a:pt x="506681" y="609600"/>
                  <a:pt x="712520" y="605642"/>
                </a:cubicBezTo>
                <a:cubicBezTo>
                  <a:pt x="760021" y="601684"/>
                  <a:pt x="807431" y="596411"/>
                  <a:pt x="855024" y="593767"/>
                </a:cubicBezTo>
                <a:cubicBezTo>
                  <a:pt x="1281263" y="570087"/>
                  <a:pt x="1002959" y="595598"/>
                  <a:pt x="1258785" y="570016"/>
                </a:cubicBezTo>
                <a:cubicBezTo>
                  <a:pt x="1295970" y="557621"/>
                  <a:pt x="1338052" y="541569"/>
                  <a:pt x="1377538" y="534390"/>
                </a:cubicBezTo>
                <a:cubicBezTo>
                  <a:pt x="1444340" y="522244"/>
                  <a:pt x="1467604" y="524420"/>
                  <a:pt x="1531917" y="510639"/>
                </a:cubicBezTo>
                <a:cubicBezTo>
                  <a:pt x="1563835" y="503800"/>
                  <a:pt x="1595252" y="494806"/>
                  <a:pt x="1626920" y="486889"/>
                </a:cubicBezTo>
                <a:cubicBezTo>
                  <a:pt x="1694772" y="469927"/>
                  <a:pt x="1628573" y="477951"/>
                  <a:pt x="1710047" y="463138"/>
                </a:cubicBezTo>
                <a:cubicBezTo>
                  <a:pt x="1737586" y="458131"/>
                  <a:pt x="1765465" y="455221"/>
                  <a:pt x="1793174" y="451263"/>
                </a:cubicBezTo>
                <a:lnTo>
                  <a:pt x="1900052" y="415637"/>
                </a:lnTo>
                <a:cubicBezTo>
                  <a:pt x="1911927" y="411678"/>
                  <a:pt x="1923534" y="406797"/>
                  <a:pt x="1935678" y="403761"/>
                </a:cubicBezTo>
                <a:cubicBezTo>
                  <a:pt x="1951512" y="399803"/>
                  <a:pt x="1967546" y="396576"/>
                  <a:pt x="1983179" y="391886"/>
                </a:cubicBezTo>
                <a:cubicBezTo>
                  <a:pt x="2007159" y="384692"/>
                  <a:pt x="2030680" y="376052"/>
                  <a:pt x="2054431" y="368135"/>
                </a:cubicBezTo>
                <a:lnTo>
                  <a:pt x="2161309" y="332509"/>
                </a:lnTo>
                <a:lnTo>
                  <a:pt x="2410691" y="249382"/>
                </a:lnTo>
                <a:cubicBezTo>
                  <a:pt x="2433534" y="241768"/>
                  <a:pt x="2458192" y="241465"/>
                  <a:pt x="2481943" y="237507"/>
                </a:cubicBezTo>
                <a:cubicBezTo>
                  <a:pt x="2505694" y="229590"/>
                  <a:pt x="2528907" y="219828"/>
                  <a:pt x="2553195" y="213756"/>
                </a:cubicBezTo>
                <a:cubicBezTo>
                  <a:pt x="2568421" y="209950"/>
                  <a:pt x="2619281" y="198525"/>
                  <a:pt x="2636322" y="190005"/>
                </a:cubicBezTo>
                <a:cubicBezTo>
                  <a:pt x="2649087" y="183622"/>
                  <a:pt x="2658906" y="172051"/>
                  <a:pt x="2671948" y="166255"/>
                </a:cubicBezTo>
                <a:cubicBezTo>
                  <a:pt x="2694826" y="156087"/>
                  <a:pt x="2719449" y="150421"/>
                  <a:pt x="2743200" y="142504"/>
                </a:cubicBezTo>
                <a:lnTo>
                  <a:pt x="2778826" y="130629"/>
                </a:lnTo>
                <a:cubicBezTo>
                  <a:pt x="2790701" y="122712"/>
                  <a:pt x="2801410" y="112675"/>
                  <a:pt x="2814452" y="106878"/>
                </a:cubicBezTo>
                <a:cubicBezTo>
                  <a:pt x="2837330" y="96710"/>
                  <a:pt x="2885704" y="83128"/>
                  <a:pt x="2885704" y="83128"/>
                </a:cubicBezTo>
                <a:lnTo>
                  <a:pt x="2956956" y="35626"/>
                </a:lnTo>
                <a:cubicBezTo>
                  <a:pt x="3049455" y="-26041"/>
                  <a:pt x="2942361" y="73972"/>
                  <a:pt x="3016333" y="0"/>
                </a:cubicBezTo>
              </a:path>
            </a:pathLst>
          </a:custGeom>
          <a:noFill/>
          <a:ln w="38100">
            <a:solidFill>
              <a:srgbClr val="002060"/>
            </a:solidFill>
            <a:prstDash val="dash"/>
          </a:ln>
          <a:effectLst>
            <a:outerShdw dist="35921" sx="1000" sy="1000" algn="ctr" rotWithShape="0">
              <a:schemeClr val="tx1"/>
            </a:outerShdw>
          </a:effectLst>
          <a:extLst/>
        </p:spPr>
        <p:txBody>
          <a:bodyPr rtlCol="0" anchor="ctr"/>
          <a:lstStyle/>
          <a:p>
            <a:pPr algn="ctr"/>
            <a:endParaRPr lang="en-US"/>
          </a:p>
        </p:txBody>
      </p:sp>
    </p:spTree>
    <p:extLst>
      <p:ext uri="{BB962C8B-B14F-4D97-AF65-F5344CB8AC3E}">
        <p14:creationId xmlns:p14="http://schemas.microsoft.com/office/powerpoint/2010/main" val="194633627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6009295"/>
          </a:xfrm>
          <a:prstGeom prst="rect">
            <a:avLst/>
          </a:prstGeom>
        </p:spPr>
      </p:pic>
    </p:spTree>
    <p:extLst>
      <p:ext uri="{BB962C8B-B14F-4D97-AF65-F5344CB8AC3E}">
        <p14:creationId xmlns:p14="http://schemas.microsoft.com/office/powerpoint/2010/main" val="274653160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098"/>
            <a:ext cx="9144000" cy="6289803"/>
          </a:xfrm>
          <a:prstGeom prst="rect">
            <a:avLst/>
          </a:prstGeom>
        </p:spPr>
      </p:pic>
    </p:spTree>
    <p:extLst>
      <p:ext uri="{BB962C8B-B14F-4D97-AF65-F5344CB8AC3E}">
        <p14:creationId xmlns:p14="http://schemas.microsoft.com/office/powerpoint/2010/main" val="276351616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r>
              <a:rPr lang="en-US" sz="3600" dirty="0"/>
              <a:t>Several Studies/Presentations on this Event</a:t>
            </a:r>
          </a:p>
        </p:txBody>
      </p:sp>
      <p:sp>
        <p:nvSpPr>
          <p:cNvPr id="3" name="Content Placeholder 2"/>
          <p:cNvSpPr>
            <a:spLocks noGrp="1"/>
          </p:cNvSpPr>
          <p:nvPr>
            <p:ph idx="1"/>
          </p:nvPr>
        </p:nvSpPr>
        <p:spPr>
          <a:xfrm>
            <a:off x="76200" y="1371600"/>
            <a:ext cx="8991600" cy="5410200"/>
          </a:xfrm>
        </p:spPr>
        <p:txBody>
          <a:bodyPr/>
          <a:lstStyle/>
          <a:p>
            <a:r>
              <a:rPr lang="en-US" sz="2400" dirty="0"/>
              <a:t>23</a:t>
            </a:r>
            <a:r>
              <a:rPr lang="en-US" sz="2400" baseline="30000" dirty="0"/>
              <a:t>rd</a:t>
            </a:r>
            <a:r>
              <a:rPr lang="en-US" sz="2400" dirty="0"/>
              <a:t> Great Lakes Operational Meteorology Workshop</a:t>
            </a:r>
          </a:p>
          <a:p>
            <a:pPr lvl="1"/>
            <a:r>
              <a:rPr lang="en-US" sz="2000" dirty="0"/>
              <a:t>Eric </a:t>
            </a:r>
            <a:r>
              <a:rPr lang="en-US" sz="2000" dirty="0" err="1"/>
              <a:t>Lenning</a:t>
            </a:r>
            <a:r>
              <a:rPr lang="en-US" sz="2000" dirty="0"/>
              <a:t> et al. (synoptic, mesoscale, storm scale processes)</a:t>
            </a:r>
          </a:p>
          <a:p>
            <a:pPr lvl="1"/>
            <a:r>
              <a:rPr lang="en-US" sz="2000" dirty="0"/>
              <a:t>Todd Holsten et al. (damage survey techniques)</a:t>
            </a:r>
          </a:p>
          <a:p>
            <a:r>
              <a:rPr lang="en-US" sz="2400" dirty="0"/>
              <a:t>AMS 27</a:t>
            </a:r>
            <a:r>
              <a:rPr lang="en-US" sz="2400" baseline="30000" dirty="0"/>
              <a:t>th</a:t>
            </a:r>
            <a:r>
              <a:rPr lang="en-US" sz="2400" dirty="0"/>
              <a:t> Conference on Weather Analysis and Forecasting</a:t>
            </a:r>
          </a:p>
          <a:p>
            <a:pPr lvl="1"/>
            <a:r>
              <a:rPr lang="en-US" sz="2000" dirty="0"/>
              <a:t>Eric </a:t>
            </a:r>
            <a:r>
              <a:rPr lang="en-US" sz="2000" dirty="0" err="1"/>
              <a:t>Lenning</a:t>
            </a:r>
            <a:r>
              <a:rPr lang="en-US" sz="2000" dirty="0"/>
              <a:t> and Matt </a:t>
            </a:r>
            <a:r>
              <a:rPr lang="en-US" sz="2000" dirty="0" err="1"/>
              <a:t>Friedlein</a:t>
            </a:r>
            <a:endParaRPr lang="en-US" sz="2000" dirty="0"/>
          </a:p>
          <a:p>
            <a:r>
              <a:rPr lang="en-US" sz="2400" dirty="0"/>
              <a:t>AMS 37</a:t>
            </a:r>
            <a:r>
              <a:rPr lang="en-US" sz="2400" baseline="30000" dirty="0"/>
              <a:t>th</a:t>
            </a:r>
            <a:r>
              <a:rPr lang="en-US" sz="2400" dirty="0"/>
              <a:t> Conference on Radar Meteorology</a:t>
            </a:r>
          </a:p>
          <a:p>
            <a:pPr lvl="1"/>
            <a:r>
              <a:rPr lang="en-US" sz="2000" dirty="0"/>
              <a:t>Tony </a:t>
            </a:r>
            <a:r>
              <a:rPr lang="en-US" sz="2000" dirty="0" err="1"/>
              <a:t>Lyza</a:t>
            </a:r>
            <a:r>
              <a:rPr lang="en-US" sz="2000" dirty="0"/>
              <a:t> (</a:t>
            </a:r>
            <a:r>
              <a:rPr lang="en-US" sz="2000" dirty="0" err="1"/>
              <a:t>mesovortex</a:t>
            </a:r>
            <a:r>
              <a:rPr lang="en-US" sz="2000" dirty="0"/>
              <a:t> analysis)</a:t>
            </a:r>
          </a:p>
          <a:p>
            <a:r>
              <a:rPr lang="en-US" dirty="0"/>
              <a:t>NC State – CSTAR HSLC Webinar</a:t>
            </a:r>
          </a:p>
          <a:p>
            <a:pPr lvl="1"/>
            <a:r>
              <a:rPr lang="en-US" dirty="0"/>
              <a:t>Jason </a:t>
            </a:r>
            <a:r>
              <a:rPr lang="en-US" dirty="0" err="1"/>
              <a:t>Schaumann</a:t>
            </a:r>
            <a:r>
              <a:rPr lang="en-US" dirty="0"/>
              <a:t> (3 ingredients approach)</a:t>
            </a:r>
          </a:p>
        </p:txBody>
      </p:sp>
    </p:spTree>
    <p:extLst>
      <p:ext uri="{BB962C8B-B14F-4D97-AF65-F5344CB8AC3E}">
        <p14:creationId xmlns:p14="http://schemas.microsoft.com/office/powerpoint/2010/main" val="76214277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098"/>
            <a:ext cx="9144000" cy="6289803"/>
          </a:xfrm>
          <a:prstGeom prst="rect">
            <a:avLst/>
          </a:prstGeom>
        </p:spPr>
      </p:pic>
    </p:spTree>
    <p:extLst>
      <p:ext uri="{BB962C8B-B14F-4D97-AF65-F5344CB8AC3E}">
        <p14:creationId xmlns:p14="http://schemas.microsoft.com/office/powerpoint/2010/main" val="155068632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098"/>
            <a:ext cx="9144000" cy="6289803"/>
          </a:xfrm>
          <a:prstGeom prst="rect">
            <a:avLst/>
          </a:prstGeom>
        </p:spPr>
      </p:pic>
    </p:spTree>
    <p:extLst>
      <p:ext uri="{BB962C8B-B14F-4D97-AF65-F5344CB8AC3E}">
        <p14:creationId xmlns:p14="http://schemas.microsoft.com/office/powerpoint/2010/main" val="28043454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7678"/>
            <a:ext cx="9144000" cy="6042643"/>
          </a:xfrm>
          <a:prstGeom prst="rect">
            <a:avLst/>
          </a:prstGeom>
        </p:spPr>
      </p:pic>
    </p:spTree>
    <p:extLst>
      <p:ext uri="{BB962C8B-B14F-4D97-AF65-F5344CB8AC3E}">
        <p14:creationId xmlns:p14="http://schemas.microsoft.com/office/powerpoint/2010/main" val="226251737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7678"/>
            <a:ext cx="9144000" cy="6042643"/>
          </a:xfrm>
          <a:prstGeom prst="rect">
            <a:avLst/>
          </a:prstGeom>
        </p:spPr>
      </p:pic>
      <p:sp>
        <p:nvSpPr>
          <p:cNvPr id="4" name="Freeform 3"/>
          <p:cNvSpPr/>
          <p:nvPr/>
        </p:nvSpPr>
        <p:spPr bwMode="auto">
          <a:xfrm>
            <a:off x="5781677" y="3171830"/>
            <a:ext cx="171450" cy="234949"/>
          </a:xfrm>
          <a:custGeom>
            <a:avLst/>
            <a:gdLst>
              <a:gd name="connsiteX0" fmla="*/ 0 w 87459"/>
              <a:gd name="connsiteY0" fmla="*/ 0 h 234949"/>
              <a:gd name="connsiteX1" fmla="*/ 85725 w 87459"/>
              <a:gd name="connsiteY1" fmla="*/ 66675 h 234949"/>
              <a:gd name="connsiteX2" fmla="*/ 57150 w 87459"/>
              <a:gd name="connsiteY2" fmla="*/ 223837 h 234949"/>
              <a:gd name="connsiteX3" fmla="*/ 52388 w 87459"/>
              <a:gd name="connsiteY3" fmla="*/ 209550 h 234949"/>
            </a:gdLst>
            <a:ahLst/>
            <a:cxnLst>
              <a:cxn ang="0">
                <a:pos x="connsiteX0" y="connsiteY0"/>
              </a:cxn>
              <a:cxn ang="0">
                <a:pos x="connsiteX1" y="connsiteY1"/>
              </a:cxn>
              <a:cxn ang="0">
                <a:pos x="connsiteX2" y="connsiteY2"/>
              </a:cxn>
              <a:cxn ang="0">
                <a:pos x="connsiteX3" y="connsiteY3"/>
              </a:cxn>
            </a:cxnLst>
            <a:rect l="l" t="t" r="r" b="b"/>
            <a:pathLst>
              <a:path w="87459" h="234949">
                <a:moveTo>
                  <a:pt x="0" y="0"/>
                </a:moveTo>
                <a:cubicBezTo>
                  <a:pt x="38100" y="14684"/>
                  <a:pt x="76200" y="29369"/>
                  <a:pt x="85725" y="66675"/>
                </a:cubicBezTo>
                <a:cubicBezTo>
                  <a:pt x="95250" y="103981"/>
                  <a:pt x="62706" y="200025"/>
                  <a:pt x="57150" y="223837"/>
                </a:cubicBezTo>
                <a:cubicBezTo>
                  <a:pt x="51594" y="247649"/>
                  <a:pt x="51991" y="228599"/>
                  <a:pt x="52388" y="209550"/>
                </a:cubicBezTo>
              </a:path>
            </a:pathLst>
          </a:custGeom>
          <a:noFill/>
          <a:ln w="38100">
            <a:solidFill>
              <a:schemeClr val="bg1"/>
            </a:solidFill>
          </a:ln>
          <a:effectLst>
            <a:outerShdw dist="35921" sx="1000" sy="1000" algn="ctr" rotWithShape="0">
              <a:schemeClr val="tx1"/>
            </a:outerShdw>
          </a:effectLst>
          <a:extLst/>
        </p:spPr>
        <p:txBody>
          <a:bodyPr rtlCol="0" anchor="ctr"/>
          <a:lstStyle/>
          <a:p>
            <a:pPr algn="ctr"/>
            <a:endParaRPr lang="en-US"/>
          </a:p>
        </p:txBody>
      </p:sp>
    </p:spTree>
    <p:extLst>
      <p:ext uri="{BB962C8B-B14F-4D97-AF65-F5344CB8AC3E}">
        <p14:creationId xmlns:p14="http://schemas.microsoft.com/office/powerpoint/2010/main" val="8499289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7678"/>
            <a:ext cx="9144000" cy="6042643"/>
          </a:xfrm>
          <a:prstGeom prst="rect">
            <a:avLst/>
          </a:prstGeom>
        </p:spPr>
      </p:pic>
    </p:spTree>
    <p:extLst>
      <p:ext uri="{BB962C8B-B14F-4D97-AF65-F5344CB8AC3E}">
        <p14:creationId xmlns:p14="http://schemas.microsoft.com/office/powerpoint/2010/main" val="396971399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7678"/>
            <a:ext cx="9144000" cy="6042643"/>
          </a:xfrm>
          <a:prstGeom prst="rect">
            <a:avLst/>
          </a:prstGeom>
        </p:spPr>
      </p:pic>
    </p:spTree>
    <p:extLst>
      <p:ext uri="{BB962C8B-B14F-4D97-AF65-F5344CB8AC3E}">
        <p14:creationId xmlns:p14="http://schemas.microsoft.com/office/powerpoint/2010/main" val="285959942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7678"/>
            <a:ext cx="9144000" cy="6042643"/>
          </a:xfrm>
          <a:prstGeom prst="rect">
            <a:avLst/>
          </a:prstGeom>
        </p:spPr>
      </p:pic>
    </p:spTree>
    <p:extLst>
      <p:ext uri="{BB962C8B-B14F-4D97-AF65-F5344CB8AC3E}">
        <p14:creationId xmlns:p14="http://schemas.microsoft.com/office/powerpoint/2010/main" val="264549229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how did TI do?</a:t>
            </a:r>
          </a:p>
        </p:txBody>
      </p:sp>
      <p:graphicFrame>
        <p:nvGraphicFramePr>
          <p:cNvPr id="7" name="Chart 6"/>
          <p:cNvGraphicFramePr>
            <a:graphicFrameLocks/>
          </p:cNvGraphicFramePr>
          <p:nvPr>
            <p:extLst>
              <p:ext uri="{D42A27DB-BD31-4B8C-83A1-F6EECF244321}">
                <p14:modId xmlns:p14="http://schemas.microsoft.com/office/powerpoint/2010/main" val="317182318"/>
              </p:ext>
            </p:extLst>
          </p:nvPr>
        </p:nvGraphicFramePr>
        <p:xfrm>
          <a:off x="1409700" y="2057400"/>
          <a:ext cx="6324600"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351759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5250"/>
            <a:ext cx="7772400" cy="1143000"/>
          </a:xfrm>
        </p:spPr>
        <p:txBody>
          <a:bodyPr/>
          <a:lstStyle/>
          <a:p>
            <a:r>
              <a:rPr lang="en-US" dirty="0"/>
              <a:t>Lessons Learned</a:t>
            </a:r>
          </a:p>
        </p:txBody>
      </p:sp>
      <p:sp>
        <p:nvSpPr>
          <p:cNvPr id="3" name="Content Placeholder 2"/>
          <p:cNvSpPr>
            <a:spLocks noGrp="1"/>
          </p:cNvSpPr>
          <p:nvPr>
            <p:ph idx="1"/>
          </p:nvPr>
        </p:nvSpPr>
        <p:spPr>
          <a:xfrm>
            <a:off x="152400" y="685800"/>
            <a:ext cx="8991600" cy="1828800"/>
          </a:xfrm>
        </p:spPr>
        <p:txBody>
          <a:bodyPr/>
          <a:lstStyle/>
          <a:p>
            <a:r>
              <a:rPr lang="en-US" sz="2400" dirty="0"/>
              <a:t>Anticipation</a:t>
            </a:r>
          </a:p>
          <a:p>
            <a:pPr lvl="1"/>
            <a:r>
              <a:rPr lang="en-US" sz="2000" dirty="0"/>
              <a:t>Lead convective line modified boundary layer</a:t>
            </a:r>
          </a:p>
          <a:p>
            <a:pPr lvl="1"/>
            <a:r>
              <a:rPr lang="en-US" sz="2000" dirty="0"/>
              <a:t>Outflow boundary interaction with </a:t>
            </a:r>
            <a:r>
              <a:rPr lang="en-US" sz="2000" dirty="0" err="1"/>
              <a:t>mesovorticies</a:t>
            </a:r>
            <a:endParaRPr lang="en-US" sz="2000" dirty="0"/>
          </a:p>
          <a:p>
            <a:r>
              <a:rPr lang="en-US" sz="2400" dirty="0"/>
              <a:t>Communication and Damage Surveys</a:t>
            </a:r>
          </a:p>
          <a:p>
            <a:pPr lvl="1"/>
            <a:r>
              <a:rPr lang="en-US" sz="2000" dirty="0"/>
              <a:t>EM’s in most affected counties were overwhelmed</a:t>
            </a:r>
          </a:p>
          <a:p>
            <a:pPr lvl="2"/>
            <a:r>
              <a:rPr lang="en-US" sz="1800" dirty="0"/>
              <a:t>Many were unaware of significant damage outside local area</a:t>
            </a:r>
          </a:p>
          <a:p>
            <a:pPr lvl="1"/>
            <a:r>
              <a:rPr lang="en-US" sz="2000" dirty="0"/>
              <a:t>Post event liaison (incident commander) needed</a:t>
            </a:r>
          </a:p>
          <a:p>
            <a:pPr lvl="2"/>
            <a:r>
              <a:rPr lang="en-US" sz="1800" dirty="0"/>
              <a:t>Media interviews, EM contact, Direct survey effort</a:t>
            </a:r>
          </a:p>
          <a:p>
            <a:pPr lvl="1"/>
            <a:r>
              <a:rPr lang="en-US" sz="2200" dirty="0"/>
              <a:t>Difficult Damage Surveys</a:t>
            </a:r>
          </a:p>
          <a:p>
            <a:pPr lvl="2"/>
            <a:r>
              <a:rPr lang="en-US" sz="1800" dirty="0"/>
              <a:t>Complicated by widespread wind damage swaths</a:t>
            </a:r>
          </a:p>
          <a:p>
            <a:pPr lvl="3"/>
            <a:r>
              <a:rPr lang="en-US" sz="1800" dirty="0"/>
              <a:t>Tornado tracks were embedded in or just north</a:t>
            </a:r>
          </a:p>
          <a:p>
            <a:pPr lvl="3"/>
            <a:r>
              <a:rPr lang="en-US" sz="1800" dirty="0"/>
              <a:t>Lack of DI’s as most tracks were over rural </a:t>
            </a:r>
            <a:r>
              <a:rPr lang="en-US" sz="1800" dirty="0" err="1"/>
              <a:t>farmground</a:t>
            </a:r>
            <a:endParaRPr lang="en-US" sz="1800" dirty="0"/>
          </a:p>
        </p:txBody>
      </p:sp>
    </p:spTree>
    <p:extLst>
      <p:ext uri="{BB962C8B-B14F-4D97-AF65-F5344CB8AC3E}">
        <p14:creationId xmlns:p14="http://schemas.microsoft.com/office/powerpoint/2010/main" val="27192599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4775"/>
            <a:ext cx="7772400" cy="1143000"/>
          </a:xfrm>
        </p:spPr>
        <p:txBody>
          <a:bodyPr/>
          <a:lstStyle/>
          <a:p>
            <a:r>
              <a:rPr lang="en-US" dirty="0"/>
              <a:t>Storm Surveys</a:t>
            </a:r>
          </a:p>
        </p:txBody>
      </p:sp>
      <p:sp>
        <p:nvSpPr>
          <p:cNvPr id="3" name="Content Placeholder 2"/>
          <p:cNvSpPr>
            <a:spLocks noGrp="1"/>
          </p:cNvSpPr>
          <p:nvPr>
            <p:ph idx="1"/>
          </p:nvPr>
        </p:nvSpPr>
        <p:spPr>
          <a:xfrm>
            <a:off x="76200" y="685800"/>
            <a:ext cx="8991600" cy="5181600"/>
          </a:xfrm>
        </p:spPr>
        <p:txBody>
          <a:bodyPr/>
          <a:lstStyle/>
          <a:p>
            <a:r>
              <a:rPr lang="en-US" dirty="0"/>
              <a:t>NSSL rotational tracks are used as a first guess to potential tornadic track damage areas</a:t>
            </a:r>
          </a:p>
          <a:p>
            <a:r>
              <a:rPr lang="en-US" dirty="0"/>
              <a:t>GR2 data loaded on laptop is then used in the field to precisely locate potential damage tracks</a:t>
            </a:r>
          </a:p>
          <a:p>
            <a:r>
              <a:rPr lang="en-US" dirty="0" err="1"/>
              <a:t>Criss</a:t>
            </a:r>
            <a:r>
              <a:rPr lang="en-US" dirty="0"/>
              <a:t>-cross suspect couplet paths for damage</a:t>
            </a:r>
          </a:p>
          <a:p>
            <a:pPr lvl="1"/>
            <a:r>
              <a:rPr lang="en-US" dirty="0"/>
              <a:t>Can be a tiring process for long track features</a:t>
            </a:r>
          </a:p>
          <a:p>
            <a:pPr lvl="2"/>
            <a:r>
              <a:rPr lang="en-US" dirty="0"/>
              <a:t>However significant damage can be missed which can otherwise affect final EF scale rating and tornado count</a:t>
            </a:r>
          </a:p>
          <a:p>
            <a:pPr lvl="2"/>
            <a:r>
              <a:rPr lang="en-US" dirty="0"/>
              <a:t>Tornado paths most often begin proximal to beginning or ending of microburst/</a:t>
            </a:r>
            <a:r>
              <a:rPr lang="en-US" dirty="0" err="1"/>
              <a:t>macroburst</a:t>
            </a:r>
            <a:r>
              <a:rPr lang="en-US" dirty="0"/>
              <a:t> wind damage swaths</a:t>
            </a:r>
          </a:p>
          <a:p>
            <a:pPr lvl="2"/>
            <a:r>
              <a:rPr lang="en-US" dirty="0"/>
              <a:t>Additional surveys may be needed</a:t>
            </a:r>
          </a:p>
        </p:txBody>
      </p:sp>
    </p:spTree>
    <p:extLst>
      <p:ext uri="{BB962C8B-B14F-4D97-AF65-F5344CB8AC3E}">
        <p14:creationId xmlns:p14="http://schemas.microsoft.com/office/powerpoint/2010/main" val="1154273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2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3000"/>
                            </p:stCondLst>
                            <p:childTnLst>
                              <p:par>
                                <p:cTn id="13" presetID="16" presetClass="entr" presetSubtype="21" fill="hold" nodeType="afterEffect">
                                  <p:stCondLst>
                                    <p:cond delay="2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5500"/>
                            </p:stCondLst>
                            <p:childTnLst>
                              <p:par>
                                <p:cTn id="17" presetID="16" presetClass="entr" presetSubtype="21" fill="hold" nodeType="afterEffect">
                                  <p:stCondLst>
                                    <p:cond delay="2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8000"/>
                            </p:stCondLst>
                            <p:childTnLst>
                              <p:par>
                                <p:cTn id="21" presetID="16" presetClass="entr" presetSubtype="21" fill="hold" nodeType="afterEffect">
                                  <p:stCondLst>
                                    <p:cond delay="2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par>
                          <p:cTn id="24" fill="hold">
                            <p:stCondLst>
                              <p:cond delay="10500"/>
                            </p:stCondLst>
                            <p:childTnLst>
                              <p:par>
                                <p:cTn id="25" presetID="16" presetClass="entr" presetSubtype="21" fill="hold" nodeType="afterEffect">
                                  <p:stCondLst>
                                    <p:cond delay="2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par>
                          <p:cTn id="28" fill="hold">
                            <p:stCondLst>
                              <p:cond delay="13000"/>
                            </p:stCondLst>
                            <p:childTnLst>
                              <p:par>
                                <p:cTn id="29" presetID="16" presetClass="entr" presetSubtype="21" fill="hold" nodeType="afterEffect">
                                  <p:stCondLst>
                                    <p:cond delay="20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arn(inVertical)">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
            <a:ext cx="8305800" cy="1143000"/>
          </a:xfrm>
        </p:spPr>
        <p:txBody>
          <a:bodyPr/>
          <a:lstStyle/>
          <a:p>
            <a:r>
              <a:rPr lang="en-US" dirty="0"/>
              <a:t>Past recent QLCS tornado events</a:t>
            </a:r>
          </a:p>
        </p:txBody>
      </p:sp>
      <p:sp>
        <p:nvSpPr>
          <p:cNvPr id="3" name="Content Placeholder 2"/>
          <p:cNvSpPr>
            <a:spLocks noGrp="1"/>
          </p:cNvSpPr>
          <p:nvPr>
            <p:ph idx="1"/>
          </p:nvPr>
        </p:nvSpPr>
        <p:spPr>
          <a:xfrm>
            <a:off x="685800" y="1143000"/>
            <a:ext cx="7772400" cy="4114800"/>
          </a:xfrm>
        </p:spPr>
        <p:txBody>
          <a:bodyPr/>
          <a:lstStyle/>
          <a:p>
            <a:r>
              <a:rPr lang="en-US" sz="2400" dirty="0"/>
              <a:t>06/30/14 – 11 tornadoes</a:t>
            </a:r>
          </a:p>
          <a:p>
            <a:r>
              <a:rPr lang="en-US" sz="2400" dirty="0"/>
              <a:t>11/17/13 – 17 tornadoes *</a:t>
            </a:r>
          </a:p>
          <a:p>
            <a:pPr lvl="1"/>
            <a:r>
              <a:rPr lang="en-US" sz="2000" dirty="0"/>
              <a:t>* 2</a:t>
            </a:r>
            <a:r>
              <a:rPr lang="en-US" sz="2000" baseline="30000" dirty="0"/>
              <a:t>nd</a:t>
            </a:r>
            <a:r>
              <a:rPr lang="en-US" sz="2000" dirty="0"/>
              <a:t> (38) highest IN statewide tornado count</a:t>
            </a:r>
          </a:p>
          <a:p>
            <a:r>
              <a:rPr lang="en-US" sz="2400" dirty="0"/>
              <a:t>04/19/11 –   6 tornadoes </a:t>
            </a:r>
          </a:p>
          <a:p>
            <a:r>
              <a:rPr lang="en-US" sz="2400" dirty="0"/>
              <a:t>10/26/10 – 13 tornadoes *</a:t>
            </a:r>
          </a:p>
          <a:p>
            <a:pPr lvl="1"/>
            <a:r>
              <a:rPr lang="en-US" sz="2000" dirty="0"/>
              <a:t>Ranks 1</a:t>
            </a:r>
            <a:r>
              <a:rPr lang="en-US" sz="2000" baseline="30000" dirty="0"/>
              <a:t>st</a:t>
            </a:r>
            <a:r>
              <a:rPr lang="en-US" sz="2000" dirty="0"/>
              <a:t> (37) in total calendar year tornadoes for IWX</a:t>
            </a:r>
          </a:p>
          <a:p>
            <a:r>
              <a:rPr lang="en-US" sz="2400" dirty="0"/>
              <a:t>06/05/10 –   8 tornadoes</a:t>
            </a:r>
          </a:p>
          <a:p>
            <a:r>
              <a:rPr lang="en-US" sz="2400" dirty="0"/>
              <a:t>06/23/10 –   7 tornadoes</a:t>
            </a:r>
          </a:p>
          <a:p>
            <a:pPr marL="0" indent="0">
              <a:buNone/>
            </a:pPr>
            <a:endParaRPr lang="en-US" dirty="0"/>
          </a:p>
          <a:p>
            <a:endParaRPr lang="en-US" dirty="0"/>
          </a:p>
        </p:txBody>
      </p:sp>
    </p:spTree>
    <p:extLst>
      <p:ext uri="{BB962C8B-B14F-4D97-AF65-F5344CB8AC3E}">
        <p14:creationId xmlns:p14="http://schemas.microsoft.com/office/powerpoint/2010/main" val="64712560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31" y="304800"/>
            <a:ext cx="8067675" cy="6020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5800" y="-76200"/>
            <a:ext cx="7772400" cy="1143000"/>
          </a:xfrm>
        </p:spPr>
        <p:txBody>
          <a:bodyPr/>
          <a:lstStyle/>
          <a:p>
            <a:r>
              <a:rPr lang="en-US" i="1" dirty="0"/>
              <a:t>Where do we start?</a:t>
            </a:r>
          </a:p>
        </p:txBody>
      </p:sp>
    </p:spTree>
    <p:extLst>
      <p:ext uri="{BB962C8B-B14F-4D97-AF65-F5344CB8AC3E}">
        <p14:creationId xmlns:p14="http://schemas.microsoft.com/office/powerpoint/2010/main" val="168889147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5725"/>
            <a:ext cx="7772400" cy="1143000"/>
          </a:xfrm>
        </p:spPr>
        <p:txBody>
          <a:bodyPr/>
          <a:lstStyle/>
          <a:p>
            <a:r>
              <a:rPr lang="en-US" i="1" dirty="0"/>
              <a:t>“The Future”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799"/>
            <a:ext cx="5267108" cy="350520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3295" y="3733800"/>
            <a:ext cx="4970705" cy="2796540"/>
          </a:xfrm>
          <a:prstGeom prst="rect">
            <a:avLst/>
          </a:prstGeom>
        </p:spPr>
      </p:pic>
    </p:spTree>
    <p:extLst>
      <p:ext uri="{BB962C8B-B14F-4D97-AF65-F5344CB8AC3E}">
        <p14:creationId xmlns:p14="http://schemas.microsoft.com/office/powerpoint/2010/main" val="105112377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6700"/>
            <a:ext cx="7772400" cy="1143000"/>
          </a:xfrm>
        </p:spPr>
        <p:txBody>
          <a:bodyPr/>
          <a:lstStyle/>
          <a:p>
            <a:r>
              <a:rPr lang="en-US" i="1" dirty="0"/>
              <a:t>“We could have seen this…”</a:t>
            </a:r>
          </a:p>
        </p:txBody>
      </p:sp>
      <p:pic>
        <p:nvPicPr>
          <p:cNvPr id="1026" name="Picture 2" descr="S:\2014\2014JUN30\IMAGES\chris leek 1NW Hanna_drone\Woo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8883"/>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95834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p>
            <a:r>
              <a:rPr lang="en-US" sz="3600" dirty="0"/>
              <a:t>Improvements/Future Work</a:t>
            </a:r>
          </a:p>
        </p:txBody>
      </p:sp>
      <p:sp>
        <p:nvSpPr>
          <p:cNvPr id="3" name="Content Placeholder 2"/>
          <p:cNvSpPr>
            <a:spLocks noGrp="1"/>
          </p:cNvSpPr>
          <p:nvPr>
            <p:ph idx="1"/>
          </p:nvPr>
        </p:nvSpPr>
        <p:spPr>
          <a:xfrm>
            <a:off x="152400" y="937260"/>
            <a:ext cx="8839200" cy="4526280"/>
          </a:xfrm>
        </p:spPr>
        <p:txBody>
          <a:bodyPr/>
          <a:lstStyle/>
          <a:p>
            <a:pPr lvl="1"/>
            <a:r>
              <a:rPr lang="en-US" sz="1800" dirty="0"/>
              <a:t>Incorporated training on 3 Ingredients methodology which has been implemented operationally</a:t>
            </a:r>
          </a:p>
          <a:p>
            <a:pPr lvl="1"/>
            <a:r>
              <a:rPr lang="en-US" sz="1800" dirty="0"/>
              <a:t>Provide feedback and verification to CR Tornado Warning Improvement Project</a:t>
            </a:r>
          </a:p>
          <a:p>
            <a:pPr lvl="2"/>
            <a:r>
              <a:rPr lang="en-US" sz="1600" dirty="0"/>
              <a:t>FAR reduction and Improved IBW science</a:t>
            </a:r>
          </a:p>
          <a:p>
            <a:pPr lvl="3"/>
            <a:r>
              <a:rPr lang="en-US" sz="1600" dirty="0"/>
              <a:t>Modify verification methods? </a:t>
            </a:r>
          </a:p>
          <a:p>
            <a:pPr lvl="1"/>
            <a:r>
              <a:rPr lang="en-US" sz="1800" dirty="0" err="1"/>
              <a:t>Meso</a:t>
            </a:r>
            <a:r>
              <a:rPr lang="en-US" sz="1800" dirty="0"/>
              <a:t>-SAILS</a:t>
            </a:r>
          </a:p>
          <a:p>
            <a:pPr lvl="2"/>
            <a:r>
              <a:rPr lang="en-US" sz="1600" dirty="0"/>
              <a:t>Even more temporal resolution: 75-95 sec update time with SAILSx3  </a:t>
            </a:r>
          </a:p>
          <a:p>
            <a:pPr lvl="2"/>
            <a:r>
              <a:rPr lang="en-US" sz="1600" dirty="0"/>
              <a:t>Critical in detecting rapidly evolving low level signatures embedded within QLCS</a:t>
            </a:r>
          </a:p>
          <a:p>
            <a:pPr lvl="1"/>
            <a:r>
              <a:rPr lang="en-US" sz="1800" dirty="0"/>
              <a:t>Reconfigured Operations Area</a:t>
            </a:r>
          </a:p>
          <a:p>
            <a:pPr lvl="2"/>
            <a:r>
              <a:rPr lang="en-US" sz="1600" dirty="0"/>
              <a:t>Side by side warning desks for </a:t>
            </a:r>
            <a:r>
              <a:rPr lang="en-US" sz="1600" dirty="0" err="1"/>
              <a:t>sectorized</a:t>
            </a:r>
            <a:r>
              <a:rPr lang="en-US" sz="1600" dirty="0"/>
              <a:t> warning operations</a:t>
            </a:r>
          </a:p>
          <a:p>
            <a:pPr lvl="3"/>
            <a:r>
              <a:rPr lang="en-US" sz="1600" dirty="0"/>
              <a:t>Double the </a:t>
            </a:r>
            <a:r>
              <a:rPr lang="en-US" sz="1600" i="1" dirty="0">
                <a:solidFill>
                  <a:srgbClr val="FF0000"/>
                </a:solidFill>
              </a:rPr>
              <a:t>eyes</a:t>
            </a:r>
            <a:r>
              <a:rPr lang="en-US" sz="1600" i="1" dirty="0"/>
              <a:t>!</a:t>
            </a:r>
          </a:p>
          <a:p>
            <a:pPr lvl="3"/>
            <a:r>
              <a:rPr lang="en-US" sz="1600" i="1" dirty="0"/>
              <a:t>Foster what if scenarios</a:t>
            </a:r>
          </a:p>
          <a:p>
            <a:pPr lvl="3"/>
            <a:r>
              <a:rPr lang="en-US" sz="1600" i="1" dirty="0"/>
              <a:t>Shared workload</a:t>
            </a:r>
          </a:p>
        </p:txBody>
      </p:sp>
    </p:spTree>
    <p:extLst>
      <p:ext uri="{BB962C8B-B14F-4D97-AF65-F5344CB8AC3E}">
        <p14:creationId xmlns:p14="http://schemas.microsoft.com/office/powerpoint/2010/main" val="297508603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5" y="76200"/>
            <a:ext cx="9144000" cy="32385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75" y="3747155"/>
            <a:ext cx="9144000" cy="3110845"/>
          </a:xfrm>
          <a:prstGeom prst="rect">
            <a:avLst/>
          </a:prstGeom>
        </p:spPr>
      </p:pic>
    </p:spTree>
    <p:extLst>
      <p:ext uri="{BB962C8B-B14F-4D97-AF65-F5344CB8AC3E}">
        <p14:creationId xmlns:p14="http://schemas.microsoft.com/office/powerpoint/2010/main" val="222308542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
            <a:ext cx="7772400" cy="1143000"/>
          </a:xfrm>
        </p:spPr>
        <p:txBody>
          <a:bodyPr/>
          <a:lstStyle/>
          <a:p>
            <a:r>
              <a:rPr lang="en-US"/>
              <a:t>Questions? </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28159" y="2128308"/>
            <a:ext cx="4504267" cy="25336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066800"/>
            <a:ext cx="3409950" cy="4546600"/>
          </a:xfrm>
          <a:prstGeom prst="rect">
            <a:avLst/>
          </a:prstGeom>
        </p:spPr>
      </p:pic>
      <p:sp>
        <p:nvSpPr>
          <p:cNvPr id="6" name="TextBox 5"/>
          <p:cNvSpPr txBox="1"/>
          <p:nvPr/>
        </p:nvSpPr>
        <p:spPr>
          <a:xfrm>
            <a:off x="2695575" y="5972145"/>
            <a:ext cx="3429000" cy="400110"/>
          </a:xfrm>
          <a:prstGeom prst="rect">
            <a:avLst/>
          </a:prstGeom>
          <a:noFill/>
        </p:spPr>
        <p:txBody>
          <a:bodyPr wrap="square" rtlCol="0">
            <a:spAutoFit/>
          </a:bodyPr>
          <a:lstStyle/>
          <a:p>
            <a:r>
              <a:rPr lang="en-US" sz="2000" b="1" i="1" dirty="0">
                <a:solidFill>
                  <a:srgbClr val="FFFF00"/>
                </a:solidFill>
              </a:rPr>
              <a:t>Todd.holsten@noaa.gov</a:t>
            </a:r>
          </a:p>
        </p:txBody>
      </p:sp>
      <p:pic>
        <p:nvPicPr>
          <p:cNvPr id="1026" name="Picture 2" descr="S:\2014\2014JUN30\SURVEYS\whitley\IMG_20140702_15073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2096516"/>
            <a:ext cx="3316224" cy="2487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7653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a:t>Central US QLCS Study</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143000"/>
            <a:ext cx="4953000" cy="2711466"/>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99" y="3886200"/>
            <a:ext cx="5069777" cy="23622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1143000"/>
            <a:ext cx="2941509" cy="3183206"/>
          </a:xfrm>
          <a:prstGeom prst="rect">
            <a:avLst/>
          </a:prstGeom>
        </p:spPr>
      </p:pic>
    </p:spTree>
    <p:extLst>
      <p:ext uri="{BB962C8B-B14F-4D97-AF65-F5344CB8AC3E}">
        <p14:creationId xmlns:p14="http://schemas.microsoft.com/office/powerpoint/2010/main" val="24082465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Primary Problem</a:t>
            </a:r>
          </a:p>
        </p:txBody>
      </p:sp>
      <p:graphicFrame>
        <p:nvGraphicFramePr>
          <p:cNvPr id="6" name="Chart 5" title="KIWX Tornadoes 1975-2010"/>
          <p:cNvGraphicFramePr>
            <a:graphicFrameLocks/>
          </p:cNvGraphicFramePr>
          <p:nvPr>
            <p:extLst>
              <p:ext uri="{D42A27DB-BD31-4B8C-83A1-F6EECF244321}">
                <p14:modId xmlns:p14="http://schemas.microsoft.com/office/powerpoint/2010/main" val="168116042"/>
              </p:ext>
            </p:extLst>
          </p:nvPr>
        </p:nvGraphicFramePr>
        <p:xfrm>
          <a:off x="0" y="1343891"/>
          <a:ext cx="9144000" cy="548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6790498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603028" y="1492109"/>
            <a:ext cx="4388572" cy="3994286"/>
            <a:chOff x="4603028" y="1295400"/>
            <a:chExt cx="4388572" cy="3994286"/>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028" y="1295400"/>
              <a:ext cx="4388572" cy="399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457158" y="2238575"/>
              <a:ext cx="705642" cy="369332"/>
            </a:xfrm>
            <a:prstGeom prst="rect">
              <a:avLst/>
            </a:prstGeom>
            <a:solidFill>
              <a:srgbClr val="002060"/>
            </a:solidFill>
          </p:spPr>
          <p:txBody>
            <a:bodyPr wrap="none" rtlCol="0">
              <a:spAutoFit/>
            </a:bodyPr>
            <a:lstStyle/>
            <a:p>
              <a:pPr algn="ctr"/>
              <a:r>
                <a:rPr lang="en-US" dirty="0">
                  <a:solidFill>
                    <a:schemeClr val="bg1"/>
                  </a:solidFill>
                </a:rPr>
                <a:t>UDCZ</a:t>
              </a:r>
            </a:p>
          </p:txBody>
        </p:sp>
        <p:cxnSp>
          <p:nvCxnSpPr>
            <p:cNvPr id="6" name="Straight Arrow Connector 5"/>
            <p:cNvCxnSpPr/>
            <p:nvPr/>
          </p:nvCxnSpPr>
          <p:spPr>
            <a:xfrm flipH="1">
              <a:off x="6802950" y="2568438"/>
              <a:ext cx="7776" cy="631962"/>
            </a:xfrm>
            <a:prstGeom prst="straightConnector1">
              <a:avLst/>
            </a:prstGeom>
            <a:ln w="317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6019800" y="3182112"/>
              <a:ext cx="867632" cy="1458374"/>
            </a:xfrm>
            <a:custGeom>
              <a:avLst/>
              <a:gdLst>
                <a:gd name="connsiteX0" fmla="*/ 0 w 714690"/>
                <a:gd name="connsiteY0" fmla="*/ 1627788 h 1627788"/>
                <a:gd name="connsiteX1" fmla="*/ 429208 w 714690"/>
                <a:gd name="connsiteY1" fmla="*/ 1319878 h 1627788"/>
                <a:gd name="connsiteX2" fmla="*/ 671804 w 714690"/>
                <a:gd name="connsiteY2" fmla="*/ 881339 h 1627788"/>
                <a:gd name="connsiteX3" fmla="*/ 709126 w 714690"/>
                <a:gd name="connsiteY3" fmla="*/ 676066 h 1627788"/>
                <a:gd name="connsiteX4" fmla="*/ 606490 w 714690"/>
                <a:gd name="connsiteY4" fmla="*/ 452131 h 1627788"/>
                <a:gd name="connsiteX5" fmla="*/ 475861 w 714690"/>
                <a:gd name="connsiteY5" fmla="*/ 302841 h 1627788"/>
                <a:gd name="connsiteX6" fmla="*/ 419877 w 714690"/>
                <a:gd name="connsiteY6" fmla="*/ 22923 h 1627788"/>
                <a:gd name="connsiteX7" fmla="*/ 410547 w 714690"/>
                <a:gd name="connsiteY7" fmla="*/ 13592 h 1627788"/>
                <a:gd name="connsiteX0" fmla="*/ 0 w 716071"/>
                <a:gd name="connsiteY0" fmla="*/ 1627788 h 1627788"/>
                <a:gd name="connsiteX1" fmla="*/ 391886 w 716071"/>
                <a:gd name="connsiteY1" fmla="*/ 1291886 h 1627788"/>
                <a:gd name="connsiteX2" fmla="*/ 671804 w 716071"/>
                <a:gd name="connsiteY2" fmla="*/ 881339 h 1627788"/>
                <a:gd name="connsiteX3" fmla="*/ 709126 w 716071"/>
                <a:gd name="connsiteY3" fmla="*/ 676066 h 1627788"/>
                <a:gd name="connsiteX4" fmla="*/ 606490 w 716071"/>
                <a:gd name="connsiteY4" fmla="*/ 452131 h 1627788"/>
                <a:gd name="connsiteX5" fmla="*/ 475861 w 716071"/>
                <a:gd name="connsiteY5" fmla="*/ 302841 h 1627788"/>
                <a:gd name="connsiteX6" fmla="*/ 419877 w 716071"/>
                <a:gd name="connsiteY6" fmla="*/ 22923 h 1627788"/>
                <a:gd name="connsiteX7" fmla="*/ 410547 w 716071"/>
                <a:gd name="connsiteY7" fmla="*/ 13592 h 1627788"/>
                <a:gd name="connsiteX0" fmla="*/ 0 w 716071"/>
                <a:gd name="connsiteY0" fmla="*/ 1627788 h 1627788"/>
                <a:gd name="connsiteX1" fmla="*/ 233265 w 716071"/>
                <a:gd name="connsiteY1" fmla="*/ 1459837 h 1627788"/>
                <a:gd name="connsiteX2" fmla="*/ 391886 w 716071"/>
                <a:gd name="connsiteY2" fmla="*/ 1291886 h 1627788"/>
                <a:gd name="connsiteX3" fmla="*/ 671804 w 716071"/>
                <a:gd name="connsiteY3" fmla="*/ 881339 h 1627788"/>
                <a:gd name="connsiteX4" fmla="*/ 709126 w 716071"/>
                <a:gd name="connsiteY4" fmla="*/ 676066 h 1627788"/>
                <a:gd name="connsiteX5" fmla="*/ 606490 w 716071"/>
                <a:gd name="connsiteY5" fmla="*/ 452131 h 1627788"/>
                <a:gd name="connsiteX6" fmla="*/ 475861 w 716071"/>
                <a:gd name="connsiteY6" fmla="*/ 302841 h 1627788"/>
                <a:gd name="connsiteX7" fmla="*/ 419877 w 716071"/>
                <a:gd name="connsiteY7" fmla="*/ 22923 h 1627788"/>
                <a:gd name="connsiteX8" fmla="*/ 410547 w 716071"/>
                <a:gd name="connsiteY8" fmla="*/ 13592 h 1627788"/>
                <a:gd name="connsiteX0" fmla="*/ 0 w 716071"/>
                <a:gd name="connsiteY0" fmla="*/ 1627788 h 1627788"/>
                <a:gd name="connsiteX1" fmla="*/ 186612 w 716071"/>
                <a:gd name="connsiteY1" fmla="*/ 1394523 h 1627788"/>
                <a:gd name="connsiteX2" fmla="*/ 391886 w 716071"/>
                <a:gd name="connsiteY2" fmla="*/ 1291886 h 1627788"/>
                <a:gd name="connsiteX3" fmla="*/ 671804 w 716071"/>
                <a:gd name="connsiteY3" fmla="*/ 881339 h 1627788"/>
                <a:gd name="connsiteX4" fmla="*/ 709126 w 716071"/>
                <a:gd name="connsiteY4" fmla="*/ 676066 h 1627788"/>
                <a:gd name="connsiteX5" fmla="*/ 606490 w 716071"/>
                <a:gd name="connsiteY5" fmla="*/ 452131 h 1627788"/>
                <a:gd name="connsiteX6" fmla="*/ 475861 w 716071"/>
                <a:gd name="connsiteY6" fmla="*/ 302841 h 1627788"/>
                <a:gd name="connsiteX7" fmla="*/ 419877 w 716071"/>
                <a:gd name="connsiteY7" fmla="*/ 22923 h 1627788"/>
                <a:gd name="connsiteX8" fmla="*/ 410547 w 716071"/>
                <a:gd name="connsiteY8" fmla="*/ 13592 h 1627788"/>
                <a:gd name="connsiteX0" fmla="*/ 0 w 744063"/>
                <a:gd name="connsiteY0" fmla="*/ 1618457 h 1618457"/>
                <a:gd name="connsiteX1" fmla="*/ 214604 w 744063"/>
                <a:gd name="connsiteY1" fmla="*/ 1394523 h 1618457"/>
                <a:gd name="connsiteX2" fmla="*/ 419878 w 744063"/>
                <a:gd name="connsiteY2" fmla="*/ 1291886 h 1618457"/>
                <a:gd name="connsiteX3" fmla="*/ 699796 w 744063"/>
                <a:gd name="connsiteY3" fmla="*/ 881339 h 1618457"/>
                <a:gd name="connsiteX4" fmla="*/ 737118 w 744063"/>
                <a:gd name="connsiteY4" fmla="*/ 676066 h 1618457"/>
                <a:gd name="connsiteX5" fmla="*/ 634482 w 744063"/>
                <a:gd name="connsiteY5" fmla="*/ 452131 h 1618457"/>
                <a:gd name="connsiteX6" fmla="*/ 503853 w 744063"/>
                <a:gd name="connsiteY6" fmla="*/ 302841 h 1618457"/>
                <a:gd name="connsiteX7" fmla="*/ 447869 w 744063"/>
                <a:gd name="connsiteY7" fmla="*/ 22923 h 1618457"/>
                <a:gd name="connsiteX8" fmla="*/ 438539 w 744063"/>
                <a:gd name="connsiteY8" fmla="*/ 13592 h 1618457"/>
                <a:gd name="connsiteX0" fmla="*/ 0 w 744063"/>
                <a:gd name="connsiteY0" fmla="*/ 1618457 h 1618457"/>
                <a:gd name="connsiteX1" fmla="*/ 223748 w 744063"/>
                <a:gd name="connsiteY1" fmla="*/ 1458531 h 1618457"/>
                <a:gd name="connsiteX2" fmla="*/ 419878 w 744063"/>
                <a:gd name="connsiteY2" fmla="*/ 1291886 h 1618457"/>
                <a:gd name="connsiteX3" fmla="*/ 699796 w 744063"/>
                <a:gd name="connsiteY3" fmla="*/ 881339 h 1618457"/>
                <a:gd name="connsiteX4" fmla="*/ 737118 w 744063"/>
                <a:gd name="connsiteY4" fmla="*/ 676066 h 1618457"/>
                <a:gd name="connsiteX5" fmla="*/ 634482 w 744063"/>
                <a:gd name="connsiteY5" fmla="*/ 452131 h 1618457"/>
                <a:gd name="connsiteX6" fmla="*/ 503853 w 744063"/>
                <a:gd name="connsiteY6" fmla="*/ 302841 h 1618457"/>
                <a:gd name="connsiteX7" fmla="*/ 447869 w 744063"/>
                <a:gd name="connsiteY7" fmla="*/ 22923 h 1618457"/>
                <a:gd name="connsiteX8" fmla="*/ 438539 w 744063"/>
                <a:gd name="connsiteY8" fmla="*/ 13592 h 1618457"/>
                <a:gd name="connsiteX0" fmla="*/ 0 w 762351"/>
                <a:gd name="connsiteY0" fmla="*/ 1682465 h 1682465"/>
                <a:gd name="connsiteX1" fmla="*/ 242036 w 762351"/>
                <a:gd name="connsiteY1" fmla="*/ 1458531 h 1682465"/>
                <a:gd name="connsiteX2" fmla="*/ 438166 w 762351"/>
                <a:gd name="connsiteY2" fmla="*/ 1291886 h 1682465"/>
                <a:gd name="connsiteX3" fmla="*/ 718084 w 762351"/>
                <a:gd name="connsiteY3" fmla="*/ 881339 h 1682465"/>
                <a:gd name="connsiteX4" fmla="*/ 755406 w 762351"/>
                <a:gd name="connsiteY4" fmla="*/ 676066 h 1682465"/>
                <a:gd name="connsiteX5" fmla="*/ 652770 w 762351"/>
                <a:gd name="connsiteY5" fmla="*/ 452131 h 1682465"/>
                <a:gd name="connsiteX6" fmla="*/ 522141 w 762351"/>
                <a:gd name="connsiteY6" fmla="*/ 302841 h 1682465"/>
                <a:gd name="connsiteX7" fmla="*/ 466157 w 762351"/>
                <a:gd name="connsiteY7" fmla="*/ 22923 h 1682465"/>
                <a:gd name="connsiteX8" fmla="*/ 456827 w 762351"/>
                <a:gd name="connsiteY8" fmla="*/ 13592 h 1682465"/>
                <a:gd name="connsiteX0" fmla="*/ 0 w 808071"/>
                <a:gd name="connsiteY0" fmla="*/ 1682465 h 1682465"/>
                <a:gd name="connsiteX1" fmla="*/ 287756 w 808071"/>
                <a:gd name="connsiteY1" fmla="*/ 1458531 h 1682465"/>
                <a:gd name="connsiteX2" fmla="*/ 483886 w 808071"/>
                <a:gd name="connsiteY2" fmla="*/ 1291886 h 1682465"/>
                <a:gd name="connsiteX3" fmla="*/ 763804 w 808071"/>
                <a:gd name="connsiteY3" fmla="*/ 881339 h 1682465"/>
                <a:gd name="connsiteX4" fmla="*/ 801126 w 808071"/>
                <a:gd name="connsiteY4" fmla="*/ 676066 h 1682465"/>
                <a:gd name="connsiteX5" fmla="*/ 698490 w 808071"/>
                <a:gd name="connsiteY5" fmla="*/ 452131 h 1682465"/>
                <a:gd name="connsiteX6" fmla="*/ 567861 w 808071"/>
                <a:gd name="connsiteY6" fmla="*/ 302841 h 1682465"/>
                <a:gd name="connsiteX7" fmla="*/ 511877 w 808071"/>
                <a:gd name="connsiteY7" fmla="*/ 22923 h 1682465"/>
                <a:gd name="connsiteX8" fmla="*/ 502547 w 808071"/>
                <a:gd name="connsiteY8" fmla="*/ 13592 h 1682465"/>
                <a:gd name="connsiteX0" fmla="*/ 0 w 866662"/>
                <a:gd name="connsiteY0" fmla="*/ 1682465 h 1682465"/>
                <a:gd name="connsiteX1" fmla="*/ 287756 w 866662"/>
                <a:gd name="connsiteY1" fmla="*/ 1458531 h 1682465"/>
                <a:gd name="connsiteX2" fmla="*/ 483886 w 866662"/>
                <a:gd name="connsiteY2" fmla="*/ 1291886 h 1682465"/>
                <a:gd name="connsiteX3" fmla="*/ 763804 w 866662"/>
                <a:gd name="connsiteY3" fmla="*/ 881339 h 1682465"/>
                <a:gd name="connsiteX4" fmla="*/ 865134 w 866662"/>
                <a:gd name="connsiteY4" fmla="*/ 676066 h 1682465"/>
                <a:gd name="connsiteX5" fmla="*/ 698490 w 866662"/>
                <a:gd name="connsiteY5" fmla="*/ 452131 h 1682465"/>
                <a:gd name="connsiteX6" fmla="*/ 567861 w 866662"/>
                <a:gd name="connsiteY6" fmla="*/ 302841 h 1682465"/>
                <a:gd name="connsiteX7" fmla="*/ 511877 w 866662"/>
                <a:gd name="connsiteY7" fmla="*/ 22923 h 1682465"/>
                <a:gd name="connsiteX8" fmla="*/ 502547 w 866662"/>
                <a:gd name="connsiteY8" fmla="*/ 13592 h 1682465"/>
                <a:gd name="connsiteX0" fmla="*/ 0 w 868421"/>
                <a:gd name="connsiteY0" fmla="*/ 1682465 h 1682465"/>
                <a:gd name="connsiteX1" fmla="*/ 287756 w 868421"/>
                <a:gd name="connsiteY1" fmla="*/ 1458531 h 1682465"/>
                <a:gd name="connsiteX2" fmla="*/ 483886 w 868421"/>
                <a:gd name="connsiteY2" fmla="*/ 1291886 h 1682465"/>
                <a:gd name="connsiteX3" fmla="*/ 763804 w 868421"/>
                <a:gd name="connsiteY3" fmla="*/ 881339 h 1682465"/>
                <a:gd name="connsiteX4" fmla="*/ 865134 w 868421"/>
                <a:gd name="connsiteY4" fmla="*/ 676066 h 1682465"/>
                <a:gd name="connsiteX5" fmla="*/ 817362 w 868421"/>
                <a:gd name="connsiteY5" fmla="*/ 406411 h 1682465"/>
                <a:gd name="connsiteX6" fmla="*/ 567861 w 868421"/>
                <a:gd name="connsiteY6" fmla="*/ 302841 h 1682465"/>
                <a:gd name="connsiteX7" fmla="*/ 511877 w 868421"/>
                <a:gd name="connsiteY7" fmla="*/ 22923 h 1682465"/>
                <a:gd name="connsiteX8" fmla="*/ 502547 w 868421"/>
                <a:gd name="connsiteY8" fmla="*/ 13592 h 1682465"/>
                <a:gd name="connsiteX0" fmla="*/ 0 w 866763"/>
                <a:gd name="connsiteY0" fmla="*/ 1682465 h 1682465"/>
                <a:gd name="connsiteX1" fmla="*/ 287756 w 866763"/>
                <a:gd name="connsiteY1" fmla="*/ 1458531 h 1682465"/>
                <a:gd name="connsiteX2" fmla="*/ 483886 w 866763"/>
                <a:gd name="connsiteY2" fmla="*/ 1291886 h 1682465"/>
                <a:gd name="connsiteX3" fmla="*/ 763804 w 866763"/>
                <a:gd name="connsiteY3" fmla="*/ 881339 h 1682465"/>
                <a:gd name="connsiteX4" fmla="*/ 865134 w 866763"/>
                <a:gd name="connsiteY4" fmla="*/ 676066 h 1682465"/>
                <a:gd name="connsiteX5" fmla="*/ 817362 w 866763"/>
                <a:gd name="connsiteY5" fmla="*/ 406411 h 1682465"/>
                <a:gd name="connsiteX6" fmla="*/ 701390 w 866763"/>
                <a:gd name="connsiteY6" fmla="*/ 228569 h 1682465"/>
                <a:gd name="connsiteX7" fmla="*/ 567861 w 866763"/>
                <a:gd name="connsiteY7" fmla="*/ 302841 h 1682465"/>
                <a:gd name="connsiteX8" fmla="*/ 511877 w 866763"/>
                <a:gd name="connsiteY8" fmla="*/ 22923 h 1682465"/>
                <a:gd name="connsiteX9" fmla="*/ 502547 w 866763"/>
                <a:gd name="connsiteY9" fmla="*/ 13592 h 1682465"/>
                <a:gd name="connsiteX0" fmla="*/ 0 w 868421"/>
                <a:gd name="connsiteY0" fmla="*/ 1682465 h 1682465"/>
                <a:gd name="connsiteX1" fmla="*/ 287756 w 868421"/>
                <a:gd name="connsiteY1" fmla="*/ 1458531 h 1682465"/>
                <a:gd name="connsiteX2" fmla="*/ 483886 w 868421"/>
                <a:gd name="connsiteY2" fmla="*/ 1291886 h 1682465"/>
                <a:gd name="connsiteX3" fmla="*/ 763804 w 868421"/>
                <a:gd name="connsiteY3" fmla="*/ 881339 h 1682465"/>
                <a:gd name="connsiteX4" fmla="*/ 865134 w 868421"/>
                <a:gd name="connsiteY4" fmla="*/ 676066 h 1682465"/>
                <a:gd name="connsiteX5" fmla="*/ 817362 w 868421"/>
                <a:gd name="connsiteY5" fmla="*/ 406411 h 1682465"/>
                <a:gd name="connsiteX6" fmla="*/ 567861 w 868421"/>
                <a:gd name="connsiteY6" fmla="*/ 302841 h 1682465"/>
                <a:gd name="connsiteX7" fmla="*/ 511877 w 868421"/>
                <a:gd name="connsiteY7" fmla="*/ 22923 h 1682465"/>
                <a:gd name="connsiteX8" fmla="*/ 502547 w 868421"/>
                <a:gd name="connsiteY8" fmla="*/ 13592 h 1682465"/>
                <a:gd name="connsiteX0" fmla="*/ 0 w 867018"/>
                <a:gd name="connsiteY0" fmla="*/ 1682465 h 1682465"/>
                <a:gd name="connsiteX1" fmla="*/ 287756 w 867018"/>
                <a:gd name="connsiteY1" fmla="*/ 1458531 h 1682465"/>
                <a:gd name="connsiteX2" fmla="*/ 483886 w 867018"/>
                <a:gd name="connsiteY2" fmla="*/ 1291886 h 1682465"/>
                <a:gd name="connsiteX3" fmla="*/ 763804 w 867018"/>
                <a:gd name="connsiteY3" fmla="*/ 881339 h 1682465"/>
                <a:gd name="connsiteX4" fmla="*/ 865134 w 867018"/>
                <a:gd name="connsiteY4" fmla="*/ 676066 h 1682465"/>
                <a:gd name="connsiteX5" fmla="*/ 817362 w 867018"/>
                <a:gd name="connsiteY5" fmla="*/ 406411 h 1682465"/>
                <a:gd name="connsiteX6" fmla="*/ 668445 w 867018"/>
                <a:gd name="connsiteY6" fmla="*/ 229689 h 1682465"/>
                <a:gd name="connsiteX7" fmla="*/ 511877 w 867018"/>
                <a:gd name="connsiteY7" fmla="*/ 22923 h 1682465"/>
                <a:gd name="connsiteX8" fmla="*/ 502547 w 867018"/>
                <a:gd name="connsiteY8" fmla="*/ 13592 h 1682465"/>
                <a:gd name="connsiteX0" fmla="*/ 0 w 867018"/>
                <a:gd name="connsiteY0" fmla="*/ 1668873 h 1668873"/>
                <a:gd name="connsiteX1" fmla="*/ 287756 w 867018"/>
                <a:gd name="connsiteY1" fmla="*/ 1444939 h 1668873"/>
                <a:gd name="connsiteX2" fmla="*/ 483886 w 867018"/>
                <a:gd name="connsiteY2" fmla="*/ 1278294 h 1668873"/>
                <a:gd name="connsiteX3" fmla="*/ 763804 w 867018"/>
                <a:gd name="connsiteY3" fmla="*/ 867747 h 1668873"/>
                <a:gd name="connsiteX4" fmla="*/ 865134 w 867018"/>
                <a:gd name="connsiteY4" fmla="*/ 662474 h 1668873"/>
                <a:gd name="connsiteX5" fmla="*/ 817362 w 867018"/>
                <a:gd name="connsiteY5" fmla="*/ 392819 h 1668873"/>
                <a:gd name="connsiteX6" fmla="*/ 668445 w 867018"/>
                <a:gd name="connsiteY6" fmla="*/ 216097 h 1668873"/>
                <a:gd name="connsiteX7" fmla="*/ 466157 w 867018"/>
                <a:gd name="connsiteY7" fmla="*/ 82483 h 1668873"/>
                <a:gd name="connsiteX8" fmla="*/ 502547 w 867018"/>
                <a:gd name="connsiteY8" fmla="*/ 0 h 1668873"/>
                <a:gd name="connsiteX0" fmla="*/ 0 w 867018"/>
                <a:gd name="connsiteY0" fmla="*/ 1586390 h 1586390"/>
                <a:gd name="connsiteX1" fmla="*/ 287756 w 867018"/>
                <a:gd name="connsiteY1" fmla="*/ 1362456 h 1586390"/>
                <a:gd name="connsiteX2" fmla="*/ 483886 w 867018"/>
                <a:gd name="connsiteY2" fmla="*/ 1195811 h 1586390"/>
                <a:gd name="connsiteX3" fmla="*/ 763804 w 867018"/>
                <a:gd name="connsiteY3" fmla="*/ 785264 h 1586390"/>
                <a:gd name="connsiteX4" fmla="*/ 865134 w 867018"/>
                <a:gd name="connsiteY4" fmla="*/ 579991 h 1586390"/>
                <a:gd name="connsiteX5" fmla="*/ 817362 w 867018"/>
                <a:gd name="connsiteY5" fmla="*/ 310336 h 1586390"/>
                <a:gd name="connsiteX6" fmla="*/ 668445 w 867018"/>
                <a:gd name="connsiteY6" fmla="*/ 133614 h 1586390"/>
                <a:gd name="connsiteX7" fmla="*/ 466157 w 867018"/>
                <a:gd name="connsiteY7" fmla="*/ 0 h 1586390"/>
                <a:gd name="connsiteX0" fmla="*/ 0 w 867632"/>
                <a:gd name="connsiteY0" fmla="*/ 1586390 h 1586390"/>
                <a:gd name="connsiteX1" fmla="*/ 287756 w 867632"/>
                <a:gd name="connsiteY1" fmla="*/ 1362456 h 1586390"/>
                <a:gd name="connsiteX2" fmla="*/ 483886 w 867632"/>
                <a:gd name="connsiteY2" fmla="*/ 1195811 h 1586390"/>
                <a:gd name="connsiteX3" fmla="*/ 763804 w 867632"/>
                <a:gd name="connsiteY3" fmla="*/ 785264 h 1586390"/>
                <a:gd name="connsiteX4" fmla="*/ 865134 w 867632"/>
                <a:gd name="connsiteY4" fmla="*/ 579991 h 1586390"/>
                <a:gd name="connsiteX5" fmla="*/ 817362 w 867632"/>
                <a:gd name="connsiteY5" fmla="*/ 310336 h 1586390"/>
                <a:gd name="connsiteX6" fmla="*/ 613581 w 867632"/>
                <a:gd name="connsiteY6" fmla="*/ 206766 h 1586390"/>
                <a:gd name="connsiteX7" fmla="*/ 466157 w 867632"/>
                <a:gd name="connsiteY7" fmla="*/ 0 h 1586390"/>
                <a:gd name="connsiteX0" fmla="*/ 0 w 867632"/>
                <a:gd name="connsiteY0" fmla="*/ 1458374 h 1458374"/>
                <a:gd name="connsiteX1" fmla="*/ 287756 w 867632"/>
                <a:gd name="connsiteY1" fmla="*/ 1234440 h 1458374"/>
                <a:gd name="connsiteX2" fmla="*/ 483886 w 867632"/>
                <a:gd name="connsiteY2" fmla="*/ 1067795 h 1458374"/>
                <a:gd name="connsiteX3" fmla="*/ 763804 w 867632"/>
                <a:gd name="connsiteY3" fmla="*/ 657248 h 1458374"/>
                <a:gd name="connsiteX4" fmla="*/ 865134 w 867632"/>
                <a:gd name="connsiteY4" fmla="*/ 451975 h 1458374"/>
                <a:gd name="connsiteX5" fmla="*/ 817362 w 867632"/>
                <a:gd name="connsiteY5" fmla="*/ 182320 h 1458374"/>
                <a:gd name="connsiteX6" fmla="*/ 613581 w 867632"/>
                <a:gd name="connsiteY6" fmla="*/ 78750 h 1458374"/>
                <a:gd name="connsiteX7" fmla="*/ 347285 w 867632"/>
                <a:gd name="connsiteY7" fmla="*/ 0 h 1458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7632" h="1458374">
                  <a:moveTo>
                    <a:pt x="0" y="1458374"/>
                  </a:moveTo>
                  <a:cubicBezTo>
                    <a:pt x="38878" y="1430382"/>
                    <a:pt x="207108" y="1299536"/>
                    <a:pt x="287756" y="1234440"/>
                  </a:cubicBezTo>
                  <a:cubicBezTo>
                    <a:pt x="368404" y="1169344"/>
                    <a:pt x="404545" y="1163994"/>
                    <a:pt x="483886" y="1067795"/>
                  </a:cubicBezTo>
                  <a:cubicBezTo>
                    <a:pt x="563227" y="971596"/>
                    <a:pt x="700263" y="759885"/>
                    <a:pt x="763804" y="657248"/>
                  </a:cubicBezTo>
                  <a:cubicBezTo>
                    <a:pt x="827345" y="554611"/>
                    <a:pt x="856208" y="531130"/>
                    <a:pt x="865134" y="451975"/>
                  </a:cubicBezTo>
                  <a:cubicBezTo>
                    <a:pt x="874060" y="372820"/>
                    <a:pt x="859287" y="244524"/>
                    <a:pt x="817362" y="182320"/>
                  </a:cubicBezTo>
                  <a:cubicBezTo>
                    <a:pt x="775437" y="120116"/>
                    <a:pt x="691927" y="109137"/>
                    <a:pt x="613581" y="78750"/>
                  </a:cubicBezTo>
                  <a:cubicBezTo>
                    <a:pt x="535235" y="48363"/>
                    <a:pt x="358171" y="48208"/>
                    <a:pt x="347285" y="0"/>
                  </a:cubicBez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45"/>
          <p:cNvGrpSpPr/>
          <p:nvPr/>
        </p:nvGrpSpPr>
        <p:grpSpPr>
          <a:xfrm>
            <a:off x="933160" y="5543490"/>
            <a:ext cx="7186411" cy="1314510"/>
            <a:chOff x="1359531" y="5451064"/>
            <a:chExt cx="7478450" cy="1314510"/>
          </a:xfrm>
        </p:grpSpPr>
        <p:sp>
          <p:nvSpPr>
            <p:cNvPr id="47" name="Rectangle 46"/>
            <p:cNvSpPr>
              <a:spLocks noChangeAspect="1"/>
            </p:cNvSpPr>
            <p:nvPr/>
          </p:nvSpPr>
          <p:spPr>
            <a:xfrm>
              <a:off x="1359534" y="5562606"/>
              <a:ext cx="361618" cy="210312"/>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ffectLst>
                  <a:outerShdw blurRad="38100" dist="38100" dir="2700000" algn="tl">
                    <a:srgbClr val="000000">
                      <a:alpha val="43137"/>
                    </a:srgbClr>
                  </a:outerShdw>
                </a:effectLst>
              </a:endParaRPr>
            </a:p>
          </p:txBody>
        </p:sp>
        <p:sp>
          <p:nvSpPr>
            <p:cNvPr id="48" name="Rectangle 47"/>
            <p:cNvSpPr>
              <a:spLocks noChangeAspect="1"/>
            </p:cNvSpPr>
            <p:nvPr/>
          </p:nvSpPr>
          <p:spPr>
            <a:xfrm>
              <a:off x="1359531" y="6019803"/>
              <a:ext cx="361617" cy="210312"/>
            </a:xfrm>
            <a:prstGeom prst="rect">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ffectLst>
                  <a:outerShdw blurRad="38100" dist="38100" dir="2700000" algn="tl">
                    <a:srgbClr val="000000">
                      <a:alpha val="43137"/>
                    </a:srgbClr>
                  </a:outerShdw>
                </a:effectLst>
              </a:endParaRPr>
            </a:p>
          </p:txBody>
        </p:sp>
        <p:sp>
          <p:nvSpPr>
            <p:cNvPr id="49" name="Rectangle 48"/>
            <p:cNvSpPr>
              <a:spLocks noChangeAspect="1"/>
            </p:cNvSpPr>
            <p:nvPr/>
          </p:nvSpPr>
          <p:spPr>
            <a:xfrm>
              <a:off x="1359531" y="6477007"/>
              <a:ext cx="361617" cy="210312"/>
            </a:xfrm>
            <a:prstGeom prst="rect">
              <a:avLst/>
            </a:prstGeom>
            <a:solidFill>
              <a:srgbClr val="1100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ffectLst>
                  <a:outerShdw blurRad="38100" dist="38100" dir="2700000" algn="tl">
                    <a:srgbClr val="000000">
                      <a:alpha val="43137"/>
                    </a:srgbClr>
                  </a:outerShdw>
                </a:effectLst>
              </a:endParaRPr>
            </a:p>
          </p:txBody>
        </p:sp>
        <p:sp>
          <p:nvSpPr>
            <p:cNvPr id="50" name="TextBox 49"/>
            <p:cNvSpPr txBox="1"/>
            <p:nvPr/>
          </p:nvSpPr>
          <p:spPr>
            <a:xfrm>
              <a:off x="1882873" y="5451064"/>
              <a:ext cx="5853856" cy="400110"/>
            </a:xfrm>
            <a:prstGeom prst="rect">
              <a:avLst/>
            </a:prstGeom>
            <a:noFill/>
          </p:spPr>
          <p:txBody>
            <a:bodyPr wrap="none" rtlCol="0">
              <a:spAutoFit/>
            </a:bodyPr>
            <a:lstStyle/>
            <a:p>
              <a:pPr eaLnBrk="1" fontAlgn="auto" hangingPunct="1">
                <a:spcBef>
                  <a:spcPts val="0"/>
                </a:spcBef>
                <a:spcAft>
                  <a:spcPts val="0"/>
                </a:spcAft>
              </a:pPr>
              <a:r>
                <a:rPr lang="en-US" sz="2000" dirty="0">
                  <a:solidFill>
                    <a:schemeClr val="bg1"/>
                  </a:solidFill>
                  <a:effectLst>
                    <a:outerShdw blurRad="38100" dist="38100" dir="2700000" algn="tl">
                      <a:srgbClr val="000000">
                        <a:alpha val="43137"/>
                      </a:srgbClr>
                    </a:outerShdw>
                  </a:effectLst>
                </a:rPr>
                <a:t>0-3 km </a:t>
              </a:r>
              <a:r>
                <a:rPr lang="en-US" sz="2000" i="1" dirty="0">
                  <a:solidFill>
                    <a:schemeClr val="bg1"/>
                  </a:solidFill>
                  <a:effectLst>
                    <a:outerShdw blurRad="38100" dist="38100" dir="2700000" algn="tl">
                      <a:srgbClr val="000000">
                        <a:alpha val="43137"/>
                      </a:srgbClr>
                    </a:outerShdw>
                  </a:effectLst>
                </a:rPr>
                <a:t>line-normal</a:t>
              </a:r>
              <a:r>
                <a:rPr lang="en-US" sz="2000" dirty="0">
                  <a:solidFill>
                    <a:schemeClr val="bg1"/>
                  </a:solidFill>
                  <a:effectLst>
                    <a:outerShdw blurRad="38100" dist="38100" dir="2700000" algn="tl">
                      <a:srgbClr val="000000">
                        <a:alpha val="43137"/>
                      </a:srgbClr>
                    </a:outerShdw>
                  </a:effectLst>
                </a:rPr>
                <a:t> bulk shear magnitude ≥ 30 knots</a:t>
              </a:r>
            </a:p>
          </p:txBody>
        </p:sp>
        <p:sp>
          <p:nvSpPr>
            <p:cNvPr id="51" name="TextBox 50"/>
            <p:cNvSpPr txBox="1">
              <a:spLocks noChangeAspect="1"/>
            </p:cNvSpPr>
            <p:nvPr/>
          </p:nvSpPr>
          <p:spPr>
            <a:xfrm>
              <a:off x="1869872" y="5917408"/>
              <a:ext cx="6244202" cy="400110"/>
            </a:xfrm>
            <a:prstGeom prst="rect">
              <a:avLst/>
            </a:prstGeom>
            <a:noFill/>
          </p:spPr>
          <p:txBody>
            <a:bodyPr wrap="none" rtlCol="0">
              <a:spAutoFit/>
            </a:bodyPr>
            <a:lstStyle/>
            <a:p>
              <a:pPr eaLnBrk="1" fontAlgn="auto" hangingPunct="1">
                <a:spcBef>
                  <a:spcPts val="0"/>
                </a:spcBef>
                <a:spcAft>
                  <a:spcPts val="0"/>
                </a:spcAft>
              </a:pPr>
              <a:r>
                <a:rPr lang="en-US" sz="2000" dirty="0">
                  <a:solidFill>
                    <a:schemeClr val="bg1"/>
                  </a:solidFill>
                  <a:effectLst>
                    <a:outerShdw blurRad="38100" dist="38100" dir="2700000" algn="tl">
                      <a:srgbClr val="000000">
                        <a:alpha val="43137"/>
                      </a:srgbClr>
                    </a:outerShdw>
                  </a:effectLst>
                </a:rPr>
                <a:t>Balanced or slightly shear dominant convective line</a:t>
              </a:r>
            </a:p>
          </p:txBody>
        </p:sp>
        <p:sp>
          <p:nvSpPr>
            <p:cNvPr id="52" name="TextBox 51"/>
            <p:cNvSpPr txBox="1"/>
            <p:nvPr/>
          </p:nvSpPr>
          <p:spPr>
            <a:xfrm>
              <a:off x="1871472" y="6365464"/>
              <a:ext cx="6966509" cy="400110"/>
            </a:xfrm>
            <a:prstGeom prst="rect">
              <a:avLst/>
            </a:prstGeom>
            <a:noFill/>
          </p:spPr>
          <p:txBody>
            <a:bodyPr wrap="none" rtlCol="0">
              <a:spAutoFit/>
            </a:bodyPr>
            <a:lstStyle/>
            <a:p>
              <a:pPr eaLnBrk="1" fontAlgn="auto" hangingPunct="1">
                <a:spcBef>
                  <a:spcPts val="0"/>
                </a:spcBef>
                <a:spcAft>
                  <a:spcPts val="0"/>
                </a:spcAft>
              </a:pPr>
              <a:r>
                <a:rPr lang="en-US" sz="2000" dirty="0">
                  <a:solidFill>
                    <a:schemeClr val="bg1"/>
                  </a:solidFill>
                  <a:effectLst>
                    <a:outerShdw blurRad="38100" dist="38100" dir="2700000" algn="tl">
                      <a:srgbClr val="000000">
                        <a:alpha val="43137"/>
                      </a:srgbClr>
                    </a:outerShdw>
                  </a:effectLst>
                </a:rPr>
                <a:t>RIJ or enhanced outflow causing surge or bow in the line </a:t>
              </a:r>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92114"/>
            <a:ext cx="4388572" cy="399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eform 6"/>
          <p:cNvSpPr/>
          <p:nvPr/>
        </p:nvSpPr>
        <p:spPr>
          <a:xfrm>
            <a:off x="1956815" y="3457881"/>
            <a:ext cx="506393" cy="438711"/>
          </a:xfrm>
          <a:custGeom>
            <a:avLst/>
            <a:gdLst>
              <a:gd name="connsiteX0" fmla="*/ 0 w 714690"/>
              <a:gd name="connsiteY0" fmla="*/ 1627788 h 1627788"/>
              <a:gd name="connsiteX1" fmla="*/ 429208 w 714690"/>
              <a:gd name="connsiteY1" fmla="*/ 1319878 h 1627788"/>
              <a:gd name="connsiteX2" fmla="*/ 671804 w 714690"/>
              <a:gd name="connsiteY2" fmla="*/ 881339 h 1627788"/>
              <a:gd name="connsiteX3" fmla="*/ 709126 w 714690"/>
              <a:gd name="connsiteY3" fmla="*/ 676066 h 1627788"/>
              <a:gd name="connsiteX4" fmla="*/ 606490 w 714690"/>
              <a:gd name="connsiteY4" fmla="*/ 452131 h 1627788"/>
              <a:gd name="connsiteX5" fmla="*/ 475861 w 714690"/>
              <a:gd name="connsiteY5" fmla="*/ 302841 h 1627788"/>
              <a:gd name="connsiteX6" fmla="*/ 419877 w 714690"/>
              <a:gd name="connsiteY6" fmla="*/ 22923 h 1627788"/>
              <a:gd name="connsiteX7" fmla="*/ 410547 w 714690"/>
              <a:gd name="connsiteY7" fmla="*/ 13592 h 1627788"/>
              <a:gd name="connsiteX0" fmla="*/ 0 w 716071"/>
              <a:gd name="connsiteY0" fmla="*/ 1627788 h 1627788"/>
              <a:gd name="connsiteX1" fmla="*/ 391886 w 716071"/>
              <a:gd name="connsiteY1" fmla="*/ 1291886 h 1627788"/>
              <a:gd name="connsiteX2" fmla="*/ 671804 w 716071"/>
              <a:gd name="connsiteY2" fmla="*/ 881339 h 1627788"/>
              <a:gd name="connsiteX3" fmla="*/ 709126 w 716071"/>
              <a:gd name="connsiteY3" fmla="*/ 676066 h 1627788"/>
              <a:gd name="connsiteX4" fmla="*/ 606490 w 716071"/>
              <a:gd name="connsiteY4" fmla="*/ 452131 h 1627788"/>
              <a:gd name="connsiteX5" fmla="*/ 475861 w 716071"/>
              <a:gd name="connsiteY5" fmla="*/ 302841 h 1627788"/>
              <a:gd name="connsiteX6" fmla="*/ 419877 w 716071"/>
              <a:gd name="connsiteY6" fmla="*/ 22923 h 1627788"/>
              <a:gd name="connsiteX7" fmla="*/ 410547 w 716071"/>
              <a:gd name="connsiteY7" fmla="*/ 13592 h 1627788"/>
              <a:gd name="connsiteX0" fmla="*/ 0 w 716071"/>
              <a:gd name="connsiteY0" fmla="*/ 1627788 h 1627788"/>
              <a:gd name="connsiteX1" fmla="*/ 233265 w 716071"/>
              <a:gd name="connsiteY1" fmla="*/ 1459837 h 1627788"/>
              <a:gd name="connsiteX2" fmla="*/ 391886 w 716071"/>
              <a:gd name="connsiteY2" fmla="*/ 1291886 h 1627788"/>
              <a:gd name="connsiteX3" fmla="*/ 671804 w 716071"/>
              <a:gd name="connsiteY3" fmla="*/ 881339 h 1627788"/>
              <a:gd name="connsiteX4" fmla="*/ 709126 w 716071"/>
              <a:gd name="connsiteY4" fmla="*/ 676066 h 1627788"/>
              <a:gd name="connsiteX5" fmla="*/ 606490 w 716071"/>
              <a:gd name="connsiteY5" fmla="*/ 452131 h 1627788"/>
              <a:gd name="connsiteX6" fmla="*/ 475861 w 716071"/>
              <a:gd name="connsiteY6" fmla="*/ 302841 h 1627788"/>
              <a:gd name="connsiteX7" fmla="*/ 419877 w 716071"/>
              <a:gd name="connsiteY7" fmla="*/ 22923 h 1627788"/>
              <a:gd name="connsiteX8" fmla="*/ 410547 w 716071"/>
              <a:gd name="connsiteY8" fmla="*/ 13592 h 1627788"/>
              <a:gd name="connsiteX0" fmla="*/ 0 w 716071"/>
              <a:gd name="connsiteY0" fmla="*/ 1627788 h 1627788"/>
              <a:gd name="connsiteX1" fmla="*/ 186612 w 716071"/>
              <a:gd name="connsiteY1" fmla="*/ 1394523 h 1627788"/>
              <a:gd name="connsiteX2" fmla="*/ 391886 w 716071"/>
              <a:gd name="connsiteY2" fmla="*/ 1291886 h 1627788"/>
              <a:gd name="connsiteX3" fmla="*/ 671804 w 716071"/>
              <a:gd name="connsiteY3" fmla="*/ 881339 h 1627788"/>
              <a:gd name="connsiteX4" fmla="*/ 709126 w 716071"/>
              <a:gd name="connsiteY4" fmla="*/ 676066 h 1627788"/>
              <a:gd name="connsiteX5" fmla="*/ 606490 w 716071"/>
              <a:gd name="connsiteY5" fmla="*/ 452131 h 1627788"/>
              <a:gd name="connsiteX6" fmla="*/ 475861 w 716071"/>
              <a:gd name="connsiteY6" fmla="*/ 302841 h 1627788"/>
              <a:gd name="connsiteX7" fmla="*/ 419877 w 716071"/>
              <a:gd name="connsiteY7" fmla="*/ 22923 h 1627788"/>
              <a:gd name="connsiteX8" fmla="*/ 410547 w 716071"/>
              <a:gd name="connsiteY8" fmla="*/ 13592 h 1627788"/>
              <a:gd name="connsiteX0" fmla="*/ 0 w 744063"/>
              <a:gd name="connsiteY0" fmla="*/ 1618457 h 1618457"/>
              <a:gd name="connsiteX1" fmla="*/ 214604 w 744063"/>
              <a:gd name="connsiteY1" fmla="*/ 1394523 h 1618457"/>
              <a:gd name="connsiteX2" fmla="*/ 419878 w 744063"/>
              <a:gd name="connsiteY2" fmla="*/ 1291886 h 1618457"/>
              <a:gd name="connsiteX3" fmla="*/ 699796 w 744063"/>
              <a:gd name="connsiteY3" fmla="*/ 881339 h 1618457"/>
              <a:gd name="connsiteX4" fmla="*/ 737118 w 744063"/>
              <a:gd name="connsiteY4" fmla="*/ 676066 h 1618457"/>
              <a:gd name="connsiteX5" fmla="*/ 634482 w 744063"/>
              <a:gd name="connsiteY5" fmla="*/ 452131 h 1618457"/>
              <a:gd name="connsiteX6" fmla="*/ 503853 w 744063"/>
              <a:gd name="connsiteY6" fmla="*/ 302841 h 1618457"/>
              <a:gd name="connsiteX7" fmla="*/ 447869 w 744063"/>
              <a:gd name="connsiteY7" fmla="*/ 22923 h 1618457"/>
              <a:gd name="connsiteX8" fmla="*/ 438539 w 744063"/>
              <a:gd name="connsiteY8" fmla="*/ 13592 h 1618457"/>
              <a:gd name="connsiteX0" fmla="*/ 0 w 744063"/>
              <a:gd name="connsiteY0" fmla="*/ 1618457 h 1618457"/>
              <a:gd name="connsiteX1" fmla="*/ 223748 w 744063"/>
              <a:gd name="connsiteY1" fmla="*/ 1458531 h 1618457"/>
              <a:gd name="connsiteX2" fmla="*/ 419878 w 744063"/>
              <a:gd name="connsiteY2" fmla="*/ 1291886 h 1618457"/>
              <a:gd name="connsiteX3" fmla="*/ 699796 w 744063"/>
              <a:gd name="connsiteY3" fmla="*/ 881339 h 1618457"/>
              <a:gd name="connsiteX4" fmla="*/ 737118 w 744063"/>
              <a:gd name="connsiteY4" fmla="*/ 676066 h 1618457"/>
              <a:gd name="connsiteX5" fmla="*/ 634482 w 744063"/>
              <a:gd name="connsiteY5" fmla="*/ 452131 h 1618457"/>
              <a:gd name="connsiteX6" fmla="*/ 503853 w 744063"/>
              <a:gd name="connsiteY6" fmla="*/ 302841 h 1618457"/>
              <a:gd name="connsiteX7" fmla="*/ 447869 w 744063"/>
              <a:gd name="connsiteY7" fmla="*/ 22923 h 1618457"/>
              <a:gd name="connsiteX8" fmla="*/ 438539 w 744063"/>
              <a:gd name="connsiteY8" fmla="*/ 13592 h 1618457"/>
              <a:gd name="connsiteX0" fmla="*/ 0 w 762351"/>
              <a:gd name="connsiteY0" fmla="*/ 1682465 h 1682465"/>
              <a:gd name="connsiteX1" fmla="*/ 242036 w 762351"/>
              <a:gd name="connsiteY1" fmla="*/ 1458531 h 1682465"/>
              <a:gd name="connsiteX2" fmla="*/ 438166 w 762351"/>
              <a:gd name="connsiteY2" fmla="*/ 1291886 h 1682465"/>
              <a:gd name="connsiteX3" fmla="*/ 718084 w 762351"/>
              <a:gd name="connsiteY3" fmla="*/ 881339 h 1682465"/>
              <a:gd name="connsiteX4" fmla="*/ 755406 w 762351"/>
              <a:gd name="connsiteY4" fmla="*/ 676066 h 1682465"/>
              <a:gd name="connsiteX5" fmla="*/ 652770 w 762351"/>
              <a:gd name="connsiteY5" fmla="*/ 452131 h 1682465"/>
              <a:gd name="connsiteX6" fmla="*/ 522141 w 762351"/>
              <a:gd name="connsiteY6" fmla="*/ 302841 h 1682465"/>
              <a:gd name="connsiteX7" fmla="*/ 466157 w 762351"/>
              <a:gd name="connsiteY7" fmla="*/ 22923 h 1682465"/>
              <a:gd name="connsiteX8" fmla="*/ 456827 w 762351"/>
              <a:gd name="connsiteY8" fmla="*/ 13592 h 1682465"/>
              <a:gd name="connsiteX0" fmla="*/ 0 w 808071"/>
              <a:gd name="connsiteY0" fmla="*/ 1682465 h 1682465"/>
              <a:gd name="connsiteX1" fmla="*/ 287756 w 808071"/>
              <a:gd name="connsiteY1" fmla="*/ 1458531 h 1682465"/>
              <a:gd name="connsiteX2" fmla="*/ 483886 w 808071"/>
              <a:gd name="connsiteY2" fmla="*/ 1291886 h 1682465"/>
              <a:gd name="connsiteX3" fmla="*/ 763804 w 808071"/>
              <a:gd name="connsiteY3" fmla="*/ 881339 h 1682465"/>
              <a:gd name="connsiteX4" fmla="*/ 801126 w 808071"/>
              <a:gd name="connsiteY4" fmla="*/ 676066 h 1682465"/>
              <a:gd name="connsiteX5" fmla="*/ 698490 w 808071"/>
              <a:gd name="connsiteY5" fmla="*/ 452131 h 1682465"/>
              <a:gd name="connsiteX6" fmla="*/ 567861 w 808071"/>
              <a:gd name="connsiteY6" fmla="*/ 302841 h 1682465"/>
              <a:gd name="connsiteX7" fmla="*/ 511877 w 808071"/>
              <a:gd name="connsiteY7" fmla="*/ 22923 h 1682465"/>
              <a:gd name="connsiteX8" fmla="*/ 502547 w 808071"/>
              <a:gd name="connsiteY8" fmla="*/ 13592 h 1682465"/>
              <a:gd name="connsiteX0" fmla="*/ 0 w 866662"/>
              <a:gd name="connsiteY0" fmla="*/ 1682465 h 1682465"/>
              <a:gd name="connsiteX1" fmla="*/ 287756 w 866662"/>
              <a:gd name="connsiteY1" fmla="*/ 1458531 h 1682465"/>
              <a:gd name="connsiteX2" fmla="*/ 483886 w 866662"/>
              <a:gd name="connsiteY2" fmla="*/ 1291886 h 1682465"/>
              <a:gd name="connsiteX3" fmla="*/ 763804 w 866662"/>
              <a:gd name="connsiteY3" fmla="*/ 881339 h 1682465"/>
              <a:gd name="connsiteX4" fmla="*/ 865134 w 866662"/>
              <a:gd name="connsiteY4" fmla="*/ 676066 h 1682465"/>
              <a:gd name="connsiteX5" fmla="*/ 698490 w 866662"/>
              <a:gd name="connsiteY5" fmla="*/ 452131 h 1682465"/>
              <a:gd name="connsiteX6" fmla="*/ 567861 w 866662"/>
              <a:gd name="connsiteY6" fmla="*/ 302841 h 1682465"/>
              <a:gd name="connsiteX7" fmla="*/ 511877 w 866662"/>
              <a:gd name="connsiteY7" fmla="*/ 22923 h 1682465"/>
              <a:gd name="connsiteX8" fmla="*/ 502547 w 866662"/>
              <a:gd name="connsiteY8" fmla="*/ 13592 h 1682465"/>
              <a:gd name="connsiteX0" fmla="*/ 0 w 868421"/>
              <a:gd name="connsiteY0" fmla="*/ 1682465 h 1682465"/>
              <a:gd name="connsiteX1" fmla="*/ 287756 w 868421"/>
              <a:gd name="connsiteY1" fmla="*/ 1458531 h 1682465"/>
              <a:gd name="connsiteX2" fmla="*/ 483886 w 868421"/>
              <a:gd name="connsiteY2" fmla="*/ 1291886 h 1682465"/>
              <a:gd name="connsiteX3" fmla="*/ 763804 w 868421"/>
              <a:gd name="connsiteY3" fmla="*/ 881339 h 1682465"/>
              <a:gd name="connsiteX4" fmla="*/ 865134 w 868421"/>
              <a:gd name="connsiteY4" fmla="*/ 676066 h 1682465"/>
              <a:gd name="connsiteX5" fmla="*/ 817362 w 868421"/>
              <a:gd name="connsiteY5" fmla="*/ 406411 h 1682465"/>
              <a:gd name="connsiteX6" fmla="*/ 567861 w 868421"/>
              <a:gd name="connsiteY6" fmla="*/ 302841 h 1682465"/>
              <a:gd name="connsiteX7" fmla="*/ 511877 w 868421"/>
              <a:gd name="connsiteY7" fmla="*/ 22923 h 1682465"/>
              <a:gd name="connsiteX8" fmla="*/ 502547 w 868421"/>
              <a:gd name="connsiteY8" fmla="*/ 13592 h 1682465"/>
              <a:gd name="connsiteX0" fmla="*/ 0 w 866763"/>
              <a:gd name="connsiteY0" fmla="*/ 1682465 h 1682465"/>
              <a:gd name="connsiteX1" fmla="*/ 287756 w 866763"/>
              <a:gd name="connsiteY1" fmla="*/ 1458531 h 1682465"/>
              <a:gd name="connsiteX2" fmla="*/ 483886 w 866763"/>
              <a:gd name="connsiteY2" fmla="*/ 1291886 h 1682465"/>
              <a:gd name="connsiteX3" fmla="*/ 763804 w 866763"/>
              <a:gd name="connsiteY3" fmla="*/ 881339 h 1682465"/>
              <a:gd name="connsiteX4" fmla="*/ 865134 w 866763"/>
              <a:gd name="connsiteY4" fmla="*/ 676066 h 1682465"/>
              <a:gd name="connsiteX5" fmla="*/ 817362 w 866763"/>
              <a:gd name="connsiteY5" fmla="*/ 406411 h 1682465"/>
              <a:gd name="connsiteX6" fmla="*/ 701390 w 866763"/>
              <a:gd name="connsiteY6" fmla="*/ 228569 h 1682465"/>
              <a:gd name="connsiteX7" fmla="*/ 567861 w 866763"/>
              <a:gd name="connsiteY7" fmla="*/ 302841 h 1682465"/>
              <a:gd name="connsiteX8" fmla="*/ 511877 w 866763"/>
              <a:gd name="connsiteY8" fmla="*/ 22923 h 1682465"/>
              <a:gd name="connsiteX9" fmla="*/ 502547 w 866763"/>
              <a:gd name="connsiteY9" fmla="*/ 13592 h 1682465"/>
              <a:gd name="connsiteX0" fmla="*/ 0 w 868421"/>
              <a:gd name="connsiteY0" fmla="*/ 1682465 h 1682465"/>
              <a:gd name="connsiteX1" fmla="*/ 287756 w 868421"/>
              <a:gd name="connsiteY1" fmla="*/ 1458531 h 1682465"/>
              <a:gd name="connsiteX2" fmla="*/ 483886 w 868421"/>
              <a:gd name="connsiteY2" fmla="*/ 1291886 h 1682465"/>
              <a:gd name="connsiteX3" fmla="*/ 763804 w 868421"/>
              <a:gd name="connsiteY3" fmla="*/ 881339 h 1682465"/>
              <a:gd name="connsiteX4" fmla="*/ 865134 w 868421"/>
              <a:gd name="connsiteY4" fmla="*/ 676066 h 1682465"/>
              <a:gd name="connsiteX5" fmla="*/ 817362 w 868421"/>
              <a:gd name="connsiteY5" fmla="*/ 406411 h 1682465"/>
              <a:gd name="connsiteX6" fmla="*/ 567861 w 868421"/>
              <a:gd name="connsiteY6" fmla="*/ 302841 h 1682465"/>
              <a:gd name="connsiteX7" fmla="*/ 511877 w 868421"/>
              <a:gd name="connsiteY7" fmla="*/ 22923 h 1682465"/>
              <a:gd name="connsiteX8" fmla="*/ 502547 w 868421"/>
              <a:gd name="connsiteY8" fmla="*/ 13592 h 1682465"/>
              <a:gd name="connsiteX0" fmla="*/ 0 w 867018"/>
              <a:gd name="connsiteY0" fmla="*/ 1682465 h 1682465"/>
              <a:gd name="connsiteX1" fmla="*/ 287756 w 867018"/>
              <a:gd name="connsiteY1" fmla="*/ 1458531 h 1682465"/>
              <a:gd name="connsiteX2" fmla="*/ 483886 w 867018"/>
              <a:gd name="connsiteY2" fmla="*/ 1291886 h 1682465"/>
              <a:gd name="connsiteX3" fmla="*/ 763804 w 867018"/>
              <a:gd name="connsiteY3" fmla="*/ 881339 h 1682465"/>
              <a:gd name="connsiteX4" fmla="*/ 865134 w 867018"/>
              <a:gd name="connsiteY4" fmla="*/ 676066 h 1682465"/>
              <a:gd name="connsiteX5" fmla="*/ 817362 w 867018"/>
              <a:gd name="connsiteY5" fmla="*/ 406411 h 1682465"/>
              <a:gd name="connsiteX6" fmla="*/ 668445 w 867018"/>
              <a:gd name="connsiteY6" fmla="*/ 229689 h 1682465"/>
              <a:gd name="connsiteX7" fmla="*/ 511877 w 867018"/>
              <a:gd name="connsiteY7" fmla="*/ 22923 h 1682465"/>
              <a:gd name="connsiteX8" fmla="*/ 502547 w 867018"/>
              <a:gd name="connsiteY8" fmla="*/ 13592 h 1682465"/>
              <a:gd name="connsiteX0" fmla="*/ 0 w 867018"/>
              <a:gd name="connsiteY0" fmla="*/ 1668873 h 1668873"/>
              <a:gd name="connsiteX1" fmla="*/ 287756 w 867018"/>
              <a:gd name="connsiteY1" fmla="*/ 1444939 h 1668873"/>
              <a:gd name="connsiteX2" fmla="*/ 483886 w 867018"/>
              <a:gd name="connsiteY2" fmla="*/ 1278294 h 1668873"/>
              <a:gd name="connsiteX3" fmla="*/ 763804 w 867018"/>
              <a:gd name="connsiteY3" fmla="*/ 867747 h 1668873"/>
              <a:gd name="connsiteX4" fmla="*/ 865134 w 867018"/>
              <a:gd name="connsiteY4" fmla="*/ 662474 h 1668873"/>
              <a:gd name="connsiteX5" fmla="*/ 817362 w 867018"/>
              <a:gd name="connsiteY5" fmla="*/ 392819 h 1668873"/>
              <a:gd name="connsiteX6" fmla="*/ 668445 w 867018"/>
              <a:gd name="connsiteY6" fmla="*/ 216097 h 1668873"/>
              <a:gd name="connsiteX7" fmla="*/ 466157 w 867018"/>
              <a:gd name="connsiteY7" fmla="*/ 82483 h 1668873"/>
              <a:gd name="connsiteX8" fmla="*/ 502547 w 867018"/>
              <a:gd name="connsiteY8" fmla="*/ 0 h 1668873"/>
              <a:gd name="connsiteX0" fmla="*/ 0 w 867018"/>
              <a:gd name="connsiteY0" fmla="*/ 1586390 h 1586390"/>
              <a:gd name="connsiteX1" fmla="*/ 287756 w 867018"/>
              <a:gd name="connsiteY1" fmla="*/ 1362456 h 1586390"/>
              <a:gd name="connsiteX2" fmla="*/ 483886 w 867018"/>
              <a:gd name="connsiteY2" fmla="*/ 1195811 h 1586390"/>
              <a:gd name="connsiteX3" fmla="*/ 763804 w 867018"/>
              <a:gd name="connsiteY3" fmla="*/ 785264 h 1586390"/>
              <a:gd name="connsiteX4" fmla="*/ 865134 w 867018"/>
              <a:gd name="connsiteY4" fmla="*/ 579991 h 1586390"/>
              <a:gd name="connsiteX5" fmla="*/ 817362 w 867018"/>
              <a:gd name="connsiteY5" fmla="*/ 310336 h 1586390"/>
              <a:gd name="connsiteX6" fmla="*/ 668445 w 867018"/>
              <a:gd name="connsiteY6" fmla="*/ 133614 h 1586390"/>
              <a:gd name="connsiteX7" fmla="*/ 466157 w 867018"/>
              <a:gd name="connsiteY7" fmla="*/ 0 h 1586390"/>
              <a:gd name="connsiteX0" fmla="*/ 0 w 867632"/>
              <a:gd name="connsiteY0" fmla="*/ 1586390 h 1586390"/>
              <a:gd name="connsiteX1" fmla="*/ 287756 w 867632"/>
              <a:gd name="connsiteY1" fmla="*/ 1362456 h 1586390"/>
              <a:gd name="connsiteX2" fmla="*/ 483886 w 867632"/>
              <a:gd name="connsiteY2" fmla="*/ 1195811 h 1586390"/>
              <a:gd name="connsiteX3" fmla="*/ 763804 w 867632"/>
              <a:gd name="connsiteY3" fmla="*/ 785264 h 1586390"/>
              <a:gd name="connsiteX4" fmla="*/ 865134 w 867632"/>
              <a:gd name="connsiteY4" fmla="*/ 579991 h 1586390"/>
              <a:gd name="connsiteX5" fmla="*/ 817362 w 867632"/>
              <a:gd name="connsiteY5" fmla="*/ 310336 h 1586390"/>
              <a:gd name="connsiteX6" fmla="*/ 613581 w 867632"/>
              <a:gd name="connsiteY6" fmla="*/ 206766 h 1586390"/>
              <a:gd name="connsiteX7" fmla="*/ 466157 w 867632"/>
              <a:gd name="connsiteY7" fmla="*/ 0 h 1586390"/>
              <a:gd name="connsiteX0" fmla="*/ 0 w 867632"/>
              <a:gd name="connsiteY0" fmla="*/ 1458374 h 1458374"/>
              <a:gd name="connsiteX1" fmla="*/ 287756 w 867632"/>
              <a:gd name="connsiteY1" fmla="*/ 1234440 h 1458374"/>
              <a:gd name="connsiteX2" fmla="*/ 483886 w 867632"/>
              <a:gd name="connsiteY2" fmla="*/ 1067795 h 1458374"/>
              <a:gd name="connsiteX3" fmla="*/ 763804 w 867632"/>
              <a:gd name="connsiteY3" fmla="*/ 657248 h 1458374"/>
              <a:gd name="connsiteX4" fmla="*/ 865134 w 867632"/>
              <a:gd name="connsiteY4" fmla="*/ 451975 h 1458374"/>
              <a:gd name="connsiteX5" fmla="*/ 817362 w 867632"/>
              <a:gd name="connsiteY5" fmla="*/ 182320 h 1458374"/>
              <a:gd name="connsiteX6" fmla="*/ 613581 w 867632"/>
              <a:gd name="connsiteY6" fmla="*/ 78750 h 1458374"/>
              <a:gd name="connsiteX7" fmla="*/ 347285 w 867632"/>
              <a:gd name="connsiteY7" fmla="*/ 0 h 1458374"/>
              <a:gd name="connsiteX0" fmla="*/ 0 w 579876"/>
              <a:gd name="connsiteY0" fmla="*/ 1234440 h 1234440"/>
              <a:gd name="connsiteX1" fmla="*/ 196130 w 579876"/>
              <a:gd name="connsiteY1" fmla="*/ 1067795 h 1234440"/>
              <a:gd name="connsiteX2" fmla="*/ 476048 w 579876"/>
              <a:gd name="connsiteY2" fmla="*/ 657248 h 1234440"/>
              <a:gd name="connsiteX3" fmla="*/ 577378 w 579876"/>
              <a:gd name="connsiteY3" fmla="*/ 451975 h 1234440"/>
              <a:gd name="connsiteX4" fmla="*/ 529606 w 579876"/>
              <a:gd name="connsiteY4" fmla="*/ 182320 h 1234440"/>
              <a:gd name="connsiteX5" fmla="*/ 325825 w 579876"/>
              <a:gd name="connsiteY5" fmla="*/ 78750 h 1234440"/>
              <a:gd name="connsiteX6" fmla="*/ 59529 w 579876"/>
              <a:gd name="connsiteY6" fmla="*/ 0 h 1234440"/>
              <a:gd name="connsiteX0" fmla="*/ 136601 w 520347"/>
              <a:gd name="connsiteY0" fmla="*/ 1067795 h 1067795"/>
              <a:gd name="connsiteX1" fmla="*/ 416519 w 520347"/>
              <a:gd name="connsiteY1" fmla="*/ 657248 h 1067795"/>
              <a:gd name="connsiteX2" fmla="*/ 517849 w 520347"/>
              <a:gd name="connsiteY2" fmla="*/ 451975 h 1067795"/>
              <a:gd name="connsiteX3" fmla="*/ 470077 w 520347"/>
              <a:gd name="connsiteY3" fmla="*/ 182320 h 1067795"/>
              <a:gd name="connsiteX4" fmla="*/ 266296 w 520347"/>
              <a:gd name="connsiteY4" fmla="*/ 78750 h 1067795"/>
              <a:gd name="connsiteX5" fmla="*/ 0 w 520347"/>
              <a:gd name="connsiteY5" fmla="*/ 0 h 1067795"/>
              <a:gd name="connsiteX0" fmla="*/ 416519 w 520347"/>
              <a:gd name="connsiteY0" fmla="*/ 657248 h 657248"/>
              <a:gd name="connsiteX1" fmla="*/ 517849 w 520347"/>
              <a:gd name="connsiteY1" fmla="*/ 451975 h 657248"/>
              <a:gd name="connsiteX2" fmla="*/ 470077 w 520347"/>
              <a:gd name="connsiteY2" fmla="*/ 182320 h 657248"/>
              <a:gd name="connsiteX3" fmla="*/ 266296 w 520347"/>
              <a:gd name="connsiteY3" fmla="*/ 78750 h 657248"/>
              <a:gd name="connsiteX4" fmla="*/ 0 w 520347"/>
              <a:gd name="connsiteY4" fmla="*/ 0 h 657248"/>
              <a:gd name="connsiteX0" fmla="*/ 517849 w 520347"/>
              <a:gd name="connsiteY0" fmla="*/ 451975 h 451975"/>
              <a:gd name="connsiteX1" fmla="*/ 470077 w 520347"/>
              <a:gd name="connsiteY1" fmla="*/ 182320 h 451975"/>
              <a:gd name="connsiteX2" fmla="*/ 266296 w 520347"/>
              <a:gd name="connsiteY2" fmla="*/ 78750 h 451975"/>
              <a:gd name="connsiteX3" fmla="*/ 0 w 520347"/>
              <a:gd name="connsiteY3" fmla="*/ 0 h 451975"/>
              <a:gd name="connsiteX0" fmla="*/ 481273 w 492499"/>
              <a:gd name="connsiteY0" fmla="*/ 442831 h 442831"/>
              <a:gd name="connsiteX1" fmla="*/ 470077 w 492499"/>
              <a:gd name="connsiteY1" fmla="*/ 182320 h 442831"/>
              <a:gd name="connsiteX2" fmla="*/ 266296 w 492499"/>
              <a:gd name="connsiteY2" fmla="*/ 78750 h 442831"/>
              <a:gd name="connsiteX3" fmla="*/ 0 w 492499"/>
              <a:gd name="connsiteY3" fmla="*/ 0 h 442831"/>
              <a:gd name="connsiteX0" fmla="*/ 499561 w 504524"/>
              <a:gd name="connsiteY0" fmla="*/ 433687 h 433687"/>
              <a:gd name="connsiteX1" fmla="*/ 470077 w 504524"/>
              <a:gd name="connsiteY1" fmla="*/ 182320 h 433687"/>
              <a:gd name="connsiteX2" fmla="*/ 266296 w 504524"/>
              <a:gd name="connsiteY2" fmla="*/ 78750 h 433687"/>
              <a:gd name="connsiteX3" fmla="*/ 0 w 504524"/>
              <a:gd name="connsiteY3" fmla="*/ 0 h 433687"/>
              <a:gd name="connsiteX0" fmla="*/ 504323 w 509286"/>
              <a:gd name="connsiteY0" fmla="*/ 428924 h 428924"/>
              <a:gd name="connsiteX1" fmla="*/ 474839 w 509286"/>
              <a:gd name="connsiteY1" fmla="*/ 177557 h 428924"/>
              <a:gd name="connsiteX2" fmla="*/ 271058 w 509286"/>
              <a:gd name="connsiteY2" fmla="*/ 73987 h 428924"/>
              <a:gd name="connsiteX3" fmla="*/ 0 w 509286"/>
              <a:gd name="connsiteY3" fmla="*/ 0 h 428924"/>
              <a:gd name="connsiteX0" fmla="*/ 518610 w 521451"/>
              <a:gd name="connsiteY0" fmla="*/ 428924 h 428924"/>
              <a:gd name="connsiteX1" fmla="*/ 474839 w 521451"/>
              <a:gd name="connsiteY1" fmla="*/ 177557 h 428924"/>
              <a:gd name="connsiteX2" fmla="*/ 271058 w 521451"/>
              <a:gd name="connsiteY2" fmla="*/ 73987 h 428924"/>
              <a:gd name="connsiteX3" fmla="*/ 0 w 521451"/>
              <a:gd name="connsiteY3" fmla="*/ 0 h 428924"/>
              <a:gd name="connsiteX0" fmla="*/ 518610 w 522947"/>
              <a:gd name="connsiteY0" fmla="*/ 428924 h 428924"/>
              <a:gd name="connsiteX1" fmla="*/ 484364 w 522947"/>
              <a:gd name="connsiteY1" fmla="*/ 168032 h 428924"/>
              <a:gd name="connsiteX2" fmla="*/ 271058 w 522947"/>
              <a:gd name="connsiteY2" fmla="*/ 73987 h 428924"/>
              <a:gd name="connsiteX3" fmla="*/ 0 w 522947"/>
              <a:gd name="connsiteY3" fmla="*/ 0 h 428924"/>
              <a:gd name="connsiteX0" fmla="*/ 499560 w 503897"/>
              <a:gd name="connsiteY0" fmla="*/ 443211 h 443211"/>
              <a:gd name="connsiteX1" fmla="*/ 465314 w 503897"/>
              <a:gd name="connsiteY1" fmla="*/ 182319 h 443211"/>
              <a:gd name="connsiteX2" fmla="*/ 252008 w 503897"/>
              <a:gd name="connsiteY2" fmla="*/ 88274 h 443211"/>
              <a:gd name="connsiteX3" fmla="*/ 0 w 503897"/>
              <a:gd name="connsiteY3" fmla="*/ 0 h 443211"/>
              <a:gd name="connsiteX0" fmla="*/ 504322 w 508659"/>
              <a:gd name="connsiteY0" fmla="*/ 414636 h 414636"/>
              <a:gd name="connsiteX1" fmla="*/ 470076 w 508659"/>
              <a:gd name="connsiteY1" fmla="*/ 153744 h 414636"/>
              <a:gd name="connsiteX2" fmla="*/ 256770 w 508659"/>
              <a:gd name="connsiteY2" fmla="*/ 59699 h 414636"/>
              <a:gd name="connsiteX3" fmla="*/ 0 w 508659"/>
              <a:gd name="connsiteY3" fmla="*/ 0 h 414636"/>
              <a:gd name="connsiteX0" fmla="*/ 504322 w 508113"/>
              <a:gd name="connsiteY0" fmla="*/ 414636 h 414636"/>
              <a:gd name="connsiteX1" fmla="*/ 470076 w 508113"/>
              <a:gd name="connsiteY1" fmla="*/ 153744 h 414636"/>
              <a:gd name="connsiteX2" fmla="*/ 275820 w 508113"/>
              <a:gd name="connsiteY2" fmla="*/ 59699 h 414636"/>
              <a:gd name="connsiteX3" fmla="*/ 0 w 508113"/>
              <a:gd name="connsiteY3" fmla="*/ 0 h 414636"/>
              <a:gd name="connsiteX0" fmla="*/ 504322 w 508113"/>
              <a:gd name="connsiteY0" fmla="*/ 447973 h 447973"/>
              <a:gd name="connsiteX1" fmla="*/ 470076 w 508113"/>
              <a:gd name="connsiteY1" fmla="*/ 153744 h 447973"/>
              <a:gd name="connsiteX2" fmla="*/ 275820 w 508113"/>
              <a:gd name="connsiteY2" fmla="*/ 59699 h 447973"/>
              <a:gd name="connsiteX3" fmla="*/ 0 w 508113"/>
              <a:gd name="connsiteY3" fmla="*/ 0 h 447973"/>
              <a:gd name="connsiteX0" fmla="*/ 504322 w 508113"/>
              <a:gd name="connsiteY0" fmla="*/ 433686 h 433686"/>
              <a:gd name="connsiteX1" fmla="*/ 470076 w 508113"/>
              <a:gd name="connsiteY1" fmla="*/ 139457 h 433686"/>
              <a:gd name="connsiteX2" fmla="*/ 275820 w 508113"/>
              <a:gd name="connsiteY2" fmla="*/ 45412 h 433686"/>
              <a:gd name="connsiteX3" fmla="*/ 0 w 508113"/>
              <a:gd name="connsiteY3" fmla="*/ 0 h 433686"/>
              <a:gd name="connsiteX0" fmla="*/ 504322 w 504360"/>
              <a:gd name="connsiteY0" fmla="*/ 433686 h 433686"/>
              <a:gd name="connsiteX1" fmla="*/ 500528 w 504360"/>
              <a:gd name="connsiteY1" fmla="*/ 305993 h 433686"/>
              <a:gd name="connsiteX2" fmla="*/ 470076 w 504360"/>
              <a:gd name="connsiteY2" fmla="*/ 139457 h 433686"/>
              <a:gd name="connsiteX3" fmla="*/ 275820 w 504360"/>
              <a:gd name="connsiteY3" fmla="*/ 45412 h 433686"/>
              <a:gd name="connsiteX4" fmla="*/ 0 w 504360"/>
              <a:gd name="connsiteY4" fmla="*/ 0 h 433686"/>
              <a:gd name="connsiteX0" fmla="*/ 489250 w 501667"/>
              <a:gd name="connsiteY0" fmla="*/ 438711 h 438711"/>
              <a:gd name="connsiteX1" fmla="*/ 500528 w 501667"/>
              <a:gd name="connsiteY1" fmla="*/ 305993 h 438711"/>
              <a:gd name="connsiteX2" fmla="*/ 470076 w 501667"/>
              <a:gd name="connsiteY2" fmla="*/ 139457 h 438711"/>
              <a:gd name="connsiteX3" fmla="*/ 275820 w 501667"/>
              <a:gd name="connsiteY3" fmla="*/ 45412 h 438711"/>
              <a:gd name="connsiteX4" fmla="*/ 0 w 501667"/>
              <a:gd name="connsiteY4" fmla="*/ 0 h 438711"/>
              <a:gd name="connsiteX0" fmla="*/ 489250 w 496991"/>
              <a:gd name="connsiteY0" fmla="*/ 438711 h 438711"/>
              <a:gd name="connsiteX1" fmla="*/ 495503 w 496991"/>
              <a:gd name="connsiteY1" fmla="*/ 316042 h 438711"/>
              <a:gd name="connsiteX2" fmla="*/ 470076 w 496991"/>
              <a:gd name="connsiteY2" fmla="*/ 139457 h 438711"/>
              <a:gd name="connsiteX3" fmla="*/ 275820 w 496991"/>
              <a:gd name="connsiteY3" fmla="*/ 45412 h 438711"/>
              <a:gd name="connsiteX4" fmla="*/ 0 w 496991"/>
              <a:gd name="connsiteY4" fmla="*/ 0 h 438711"/>
              <a:gd name="connsiteX0" fmla="*/ 489250 w 516269"/>
              <a:gd name="connsiteY0" fmla="*/ 438711 h 438711"/>
              <a:gd name="connsiteX1" fmla="*/ 515600 w 516269"/>
              <a:gd name="connsiteY1" fmla="*/ 316042 h 438711"/>
              <a:gd name="connsiteX2" fmla="*/ 470076 w 516269"/>
              <a:gd name="connsiteY2" fmla="*/ 139457 h 438711"/>
              <a:gd name="connsiteX3" fmla="*/ 275820 w 516269"/>
              <a:gd name="connsiteY3" fmla="*/ 45412 h 438711"/>
              <a:gd name="connsiteX4" fmla="*/ 0 w 516269"/>
              <a:gd name="connsiteY4" fmla="*/ 0 h 438711"/>
              <a:gd name="connsiteX0" fmla="*/ 489250 w 496991"/>
              <a:gd name="connsiteY0" fmla="*/ 438711 h 438711"/>
              <a:gd name="connsiteX1" fmla="*/ 495503 w 496991"/>
              <a:gd name="connsiteY1" fmla="*/ 290921 h 438711"/>
              <a:gd name="connsiteX2" fmla="*/ 470076 w 496991"/>
              <a:gd name="connsiteY2" fmla="*/ 139457 h 438711"/>
              <a:gd name="connsiteX3" fmla="*/ 275820 w 496991"/>
              <a:gd name="connsiteY3" fmla="*/ 45412 h 438711"/>
              <a:gd name="connsiteX4" fmla="*/ 0 w 496991"/>
              <a:gd name="connsiteY4" fmla="*/ 0 h 438711"/>
              <a:gd name="connsiteX0" fmla="*/ 489250 w 521212"/>
              <a:gd name="connsiteY0" fmla="*/ 438711 h 438711"/>
              <a:gd name="connsiteX1" fmla="*/ 520624 w 521212"/>
              <a:gd name="connsiteY1" fmla="*/ 300970 h 438711"/>
              <a:gd name="connsiteX2" fmla="*/ 470076 w 521212"/>
              <a:gd name="connsiteY2" fmla="*/ 139457 h 438711"/>
              <a:gd name="connsiteX3" fmla="*/ 275820 w 521212"/>
              <a:gd name="connsiteY3" fmla="*/ 45412 h 438711"/>
              <a:gd name="connsiteX4" fmla="*/ 0 w 521212"/>
              <a:gd name="connsiteY4" fmla="*/ 0 h 438711"/>
              <a:gd name="connsiteX0" fmla="*/ 489250 w 501666"/>
              <a:gd name="connsiteY0" fmla="*/ 438711 h 438711"/>
              <a:gd name="connsiteX1" fmla="*/ 500527 w 501666"/>
              <a:gd name="connsiteY1" fmla="*/ 280873 h 438711"/>
              <a:gd name="connsiteX2" fmla="*/ 470076 w 501666"/>
              <a:gd name="connsiteY2" fmla="*/ 139457 h 438711"/>
              <a:gd name="connsiteX3" fmla="*/ 275820 w 501666"/>
              <a:gd name="connsiteY3" fmla="*/ 45412 h 438711"/>
              <a:gd name="connsiteX4" fmla="*/ 0 w 501666"/>
              <a:gd name="connsiteY4" fmla="*/ 0 h 438711"/>
              <a:gd name="connsiteX0" fmla="*/ 489250 w 502245"/>
              <a:gd name="connsiteY0" fmla="*/ 438711 h 438711"/>
              <a:gd name="connsiteX1" fmla="*/ 500527 w 502245"/>
              <a:gd name="connsiteY1" fmla="*/ 280873 h 438711"/>
              <a:gd name="connsiteX2" fmla="*/ 480125 w 502245"/>
              <a:gd name="connsiteY2" fmla="*/ 154530 h 438711"/>
              <a:gd name="connsiteX3" fmla="*/ 275820 w 502245"/>
              <a:gd name="connsiteY3" fmla="*/ 45412 h 438711"/>
              <a:gd name="connsiteX4" fmla="*/ 0 w 502245"/>
              <a:gd name="connsiteY4" fmla="*/ 0 h 438711"/>
              <a:gd name="connsiteX0" fmla="*/ 489250 w 502245"/>
              <a:gd name="connsiteY0" fmla="*/ 438711 h 438711"/>
              <a:gd name="connsiteX1" fmla="*/ 500527 w 502245"/>
              <a:gd name="connsiteY1" fmla="*/ 280873 h 438711"/>
              <a:gd name="connsiteX2" fmla="*/ 480125 w 502245"/>
              <a:gd name="connsiteY2" fmla="*/ 179650 h 438711"/>
              <a:gd name="connsiteX3" fmla="*/ 275820 w 502245"/>
              <a:gd name="connsiteY3" fmla="*/ 45412 h 438711"/>
              <a:gd name="connsiteX4" fmla="*/ 0 w 502245"/>
              <a:gd name="connsiteY4" fmla="*/ 0 h 438711"/>
              <a:gd name="connsiteX0" fmla="*/ 489250 w 501666"/>
              <a:gd name="connsiteY0" fmla="*/ 438711 h 438711"/>
              <a:gd name="connsiteX1" fmla="*/ 500527 w 501666"/>
              <a:gd name="connsiteY1" fmla="*/ 280873 h 438711"/>
              <a:gd name="connsiteX2" fmla="*/ 480125 w 501666"/>
              <a:gd name="connsiteY2" fmla="*/ 179650 h 438711"/>
              <a:gd name="connsiteX3" fmla="*/ 430190 w 501666"/>
              <a:gd name="connsiteY3" fmla="*/ 140195 h 438711"/>
              <a:gd name="connsiteX4" fmla="*/ 275820 w 501666"/>
              <a:gd name="connsiteY4" fmla="*/ 45412 h 438711"/>
              <a:gd name="connsiteX5" fmla="*/ 0 w 501666"/>
              <a:gd name="connsiteY5" fmla="*/ 0 h 438711"/>
              <a:gd name="connsiteX0" fmla="*/ 489250 w 501666"/>
              <a:gd name="connsiteY0" fmla="*/ 438711 h 438711"/>
              <a:gd name="connsiteX1" fmla="*/ 500527 w 501666"/>
              <a:gd name="connsiteY1" fmla="*/ 280873 h 438711"/>
              <a:gd name="connsiteX2" fmla="*/ 480125 w 501666"/>
              <a:gd name="connsiteY2" fmla="*/ 179650 h 438711"/>
              <a:gd name="connsiteX3" fmla="*/ 460335 w 501666"/>
              <a:gd name="connsiteY3" fmla="*/ 115074 h 438711"/>
              <a:gd name="connsiteX4" fmla="*/ 275820 w 501666"/>
              <a:gd name="connsiteY4" fmla="*/ 45412 h 438711"/>
              <a:gd name="connsiteX5" fmla="*/ 0 w 501666"/>
              <a:gd name="connsiteY5" fmla="*/ 0 h 438711"/>
              <a:gd name="connsiteX0" fmla="*/ 489250 w 501666"/>
              <a:gd name="connsiteY0" fmla="*/ 438711 h 438711"/>
              <a:gd name="connsiteX1" fmla="*/ 500527 w 501666"/>
              <a:gd name="connsiteY1" fmla="*/ 280873 h 438711"/>
              <a:gd name="connsiteX2" fmla="*/ 480125 w 501666"/>
              <a:gd name="connsiteY2" fmla="*/ 179650 h 438711"/>
              <a:gd name="connsiteX3" fmla="*/ 425166 w 501666"/>
              <a:gd name="connsiteY3" fmla="*/ 115074 h 438711"/>
              <a:gd name="connsiteX4" fmla="*/ 275820 w 501666"/>
              <a:gd name="connsiteY4" fmla="*/ 45412 h 438711"/>
              <a:gd name="connsiteX5" fmla="*/ 0 w 501666"/>
              <a:gd name="connsiteY5" fmla="*/ 0 h 438711"/>
              <a:gd name="connsiteX0" fmla="*/ 489250 w 501666"/>
              <a:gd name="connsiteY0" fmla="*/ 438711 h 438711"/>
              <a:gd name="connsiteX1" fmla="*/ 500527 w 501666"/>
              <a:gd name="connsiteY1" fmla="*/ 280873 h 438711"/>
              <a:gd name="connsiteX2" fmla="*/ 465053 w 501666"/>
              <a:gd name="connsiteY2" fmla="*/ 184674 h 438711"/>
              <a:gd name="connsiteX3" fmla="*/ 425166 w 501666"/>
              <a:gd name="connsiteY3" fmla="*/ 115074 h 438711"/>
              <a:gd name="connsiteX4" fmla="*/ 275820 w 501666"/>
              <a:gd name="connsiteY4" fmla="*/ 45412 h 438711"/>
              <a:gd name="connsiteX5" fmla="*/ 0 w 501666"/>
              <a:gd name="connsiteY5" fmla="*/ 0 h 438711"/>
              <a:gd name="connsiteX0" fmla="*/ 489250 w 501666"/>
              <a:gd name="connsiteY0" fmla="*/ 438711 h 438711"/>
              <a:gd name="connsiteX1" fmla="*/ 500527 w 501666"/>
              <a:gd name="connsiteY1" fmla="*/ 280873 h 438711"/>
              <a:gd name="connsiteX2" fmla="*/ 465053 w 501666"/>
              <a:gd name="connsiteY2" fmla="*/ 184674 h 438711"/>
              <a:gd name="connsiteX3" fmla="*/ 410093 w 501666"/>
              <a:gd name="connsiteY3" fmla="*/ 115074 h 438711"/>
              <a:gd name="connsiteX4" fmla="*/ 275820 w 501666"/>
              <a:gd name="connsiteY4" fmla="*/ 45412 h 438711"/>
              <a:gd name="connsiteX5" fmla="*/ 0 w 501666"/>
              <a:gd name="connsiteY5" fmla="*/ 0 h 438711"/>
              <a:gd name="connsiteX0" fmla="*/ 489250 w 501666"/>
              <a:gd name="connsiteY0" fmla="*/ 438711 h 438711"/>
              <a:gd name="connsiteX1" fmla="*/ 500527 w 501666"/>
              <a:gd name="connsiteY1" fmla="*/ 280873 h 438711"/>
              <a:gd name="connsiteX2" fmla="*/ 465053 w 501666"/>
              <a:gd name="connsiteY2" fmla="*/ 184674 h 438711"/>
              <a:gd name="connsiteX3" fmla="*/ 410093 w 501666"/>
              <a:gd name="connsiteY3" fmla="*/ 115074 h 438711"/>
              <a:gd name="connsiteX4" fmla="*/ 275820 w 501666"/>
              <a:gd name="connsiteY4" fmla="*/ 45412 h 438711"/>
              <a:gd name="connsiteX5" fmla="*/ 0 w 501666"/>
              <a:gd name="connsiteY5" fmla="*/ 0 h 438711"/>
              <a:gd name="connsiteX0" fmla="*/ 489250 w 501666"/>
              <a:gd name="connsiteY0" fmla="*/ 438711 h 438711"/>
              <a:gd name="connsiteX1" fmla="*/ 500527 w 501666"/>
              <a:gd name="connsiteY1" fmla="*/ 280873 h 438711"/>
              <a:gd name="connsiteX2" fmla="*/ 475101 w 501666"/>
              <a:gd name="connsiteY2" fmla="*/ 179650 h 438711"/>
              <a:gd name="connsiteX3" fmla="*/ 410093 w 501666"/>
              <a:gd name="connsiteY3" fmla="*/ 115074 h 438711"/>
              <a:gd name="connsiteX4" fmla="*/ 275820 w 501666"/>
              <a:gd name="connsiteY4" fmla="*/ 45412 h 438711"/>
              <a:gd name="connsiteX5" fmla="*/ 0 w 501666"/>
              <a:gd name="connsiteY5" fmla="*/ 0 h 438711"/>
              <a:gd name="connsiteX0" fmla="*/ 489250 w 501666"/>
              <a:gd name="connsiteY0" fmla="*/ 438711 h 438711"/>
              <a:gd name="connsiteX1" fmla="*/ 500527 w 501666"/>
              <a:gd name="connsiteY1" fmla="*/ 280873 h 438711"/>
              <a:gd name="connsiteX2" fmla="*/ 475101 w 501666"/>
              <a:gd name="connsiteY2" fmla="*/ 179650 h 438711"/>
              <a:gd name="connsiteX3" fmla="*/ 410093 w 501666"/>
              <a:gd name="connsiteY3" fmla="*/ 105026 h 438711"/>
              <a:gd name="connsiteX4" fmla="*/ 275820 w 501666"/>
              <a:gd name="connsiteY4" fmla="*/ 45412 h 438711"/>
              <a:gd name="connsiteX5" fmla="*/ 0 w 501666"/>
              <a:gd name="connsiteY5" fmla="*/ 0 h 438711"/>
              <a:gd name="connsiteX0" fmla="*/ 489250 w 513662"/>
              <a:gd name="connsiteY0" fmla="*/ 438711 h 438711"/>
              <a:gd name="connsiteX1" fmla="*/ 512940 w 513662"/>
              <a:gd name="connsiteY1" fmla="*/ 289148 h 438711"/>
              <a:gd name="connsiteX2" fmla="*/ 475101 w 513662"/>
              <a:gd name="connsiteY2" fmla="*/ 179650 h 438711"/>
              <a:gd name="connsiteX3" fmla="*/ 410093 w 513662"/>
              <a:gd name="connsiteY3" fmla="*/ 105026 h 438711"/>
              <a:gd name="connsiteX4" fmla="*/ 275820 w 513662"/>
              <a:gd name="connsiteY4" fmla="*/ 45412 h 438711"/>
              <a:gd name="connsiteX5" fmla="*/ 0 w 513662"/>
              <a:gd name="connsiteY5" fmla="*/ 0 h 438711"/>
              <a:gd name="connsiteX0" fmla="*/ 489250 w 513662"/>
              <a:gd name="connsiteY0" fmla="*/ 438711 h 438711"/>
              <a:gd name="connsiteX1" fmla="*/ 512940 w 513662"/>
              <a:gd name="connsiteY1" fmla="*/ 289148 h 438711"/>
              <a:gd name="connsiteX2" fmla="*/ 479239 w 513662"/>
              <a:gd name="connsiteY2" fmla="*/ 167237 h 438711"/>
              <a:gd name="connsiteX3" fmla="*/ 410093 w 513662"/>
              <a:gd name="connsiteY3" fmla="*/ 105026 h 438711"/>
              <a:gd name="connsiteX4" fmla="*/ 275820 w 513662"/>
              <a:gd name="connsiteY4" fmla="*/ 45412 h 438711"/>
              <a:gd name="connsiteX5" fmla="*/ 0 w 513662"/>
              <a:gd name="connsiteY5" fmla="*/ 0 h 438711"/>
              <a:gd name="connsiteX0" fmla="*/ 489250 w 513662"/>
              <a:gd name="connsiteY0" fmla="*/ 438711 h 438711"/>
              <a:gd name="connsiteX1" fmla="*/ 512940 w 513662"/>
              <a:gd name="connsiteY1" fmla="*/ 289148 h 438711"/>
              <a:gd name="connsiteX2" fmla="*/ 479239 w 513662"/>
              <a:gd name="connsiteY2" fmla="*/ 167237 h 438711"/>
              <a:gd name="connsiteX3" fmla="*/ 422505 w 513662"/>
              <a:gd name="connsiteY3" fmla="*/ 96751 h 438711"/>
              <a:gd name="connsiteX4" fmla="*/ 275820 w 513662"/>
              <a:gd name="connsiteY4" fmla="*/ 45412 h 438711"/>
              <a:gd name="connsiteX5" fmla="*/ 0 w 513662"/>
              <a:gd name="connsiteY5" fmla="*/ 0 h 438711"/>
              <a:gd name="connsiteX0" fmla="*/ 489250 w 501666"/>
              <a:gd name="connsiteY0" fmla="*/ 438711 h 438711"/>
              <a:gd name="connsiteX1" fmla="*/ 500527 w 501666"/>
              <a:gd name="connsiteY1" fmla="*/ 280873 h 438711"/>
              <a:gd name="connsiteX2" fmla="*/ 479239 w 501666"/>
              <a:gd name="connsiteY2" fmla="*/ 167237 h 438711"/>
              <a:gd name="connsiteX3" fmla="*/ 422505 w 501666"/>
              <a:gd name="connsiteY3" fmla="*/ 96751 h 438711"/>
              <a:gd name="connsiteX4" fmla="*/ 275820 w 501666"/>
              <a:gd name="connsiteY4" fmla="*/ 45412 h 438711"/>
              <a:gd name="connsiteX5" fmla="*/ 0 w 501666"/>
              <a:gd name="connsiteY5" fmla="*/ 0 h 438711"/>
              <a:gd name="connsiteX0" fmla="*/ 489250 w 501666"/>
              <a:gd name="connsiteY0" fmla="*/ 438711 h 438711"/>
              <a:gd name="connsiteX1" fmla="*/ 500527 w 501666"/>
              <a:gd name="connsiteY1" fmla="*/ 280873 h 438711"/>
              <a:gd name="connsiteX2" fmla="*/ 462689 w 501666"/>
              <a:gd name="connsiteY2" fmla="*/ 167237 h 438711"/>
              <a:gd name="connsiteX3" fmla="*/ 422505 w 501666"/>
              <a:gd name="connsiteY3" fmla="*/ 96751 h 438711"/>
              <a:gd name="connsiteX4" fmla="*/ 275820 w 501666"/>
              <a:gd name="connsiteY4" fmla="*/ 45412 h 438711"/>
              <a:gd name="connsiteX5" fmla="*/ 0 w 501666"/>
              <a:gd name="connsiteY5" fmla="*/ 0 h 438711"/>
              <a:gd name="connsiteX0" fmla="*/ 489250 w 501666"/>
              <a:gd name="connsiteY0" fmla="*/ 438711 h 438711"/>
              <a:gd name="connsiteX1" fmla="*/ 500527 w 501666"/>
              <a:gd name="connsiteY1" fmla="*/ 280873 h 438711"/>
              <a:gd name="connsiteX2" fmla="*/ 462689 w 501666"/>
              <a:gd name="connsiteY2" fmla="*/ 167237 h 438711"/>
              <a:gd name="connsiteX3" fmla="*/ 401817 w 501666"/>
              <a:gd name="connsiteY3" fmla="*/ 96751 h 438711"/>
              <a:gd name="connsiteX4" fmla="*/ 275820 w 501666"/>
              <a:gd name="connsiteY4" fmla="*/ 45412 h 438711"/>
              <a:gd name="connsiteX5" fmla="*/ 0 w 501666"/>
              <a:gd name="connsiteY5" fmla="*/ 0 h 438711"/>
              <a:gd name="connsiteX0" fmla="*/ 489250 w 513662"/>
              <a:gd name="connsiteY0" fmla="*/ 438711 h 438711"/>
              <a:gd name="connsiteX1" fmla="*/ 512940 w 513662"/>
              <a:gd name="connsiteY1" fmla="*/ 293286 h 438711"/>
              <a:gd name="connsiteX2" fmla="*/ 462689 w 513662"/>
              <a:gd name="connsiteY2" fmla="*/ 167237 h 438711"/>
              <a:gd name="connsiteX3" fmla="*/ 401817 w 513662"/>
              <a:gd name="connsiteY3" fmla="*/ 96751 h 438711"/>
              <a:gd name="connsiteX4" fmla="*/ 275820 w 513662"/>
              <a:gd name="connsiteY4" fmla="*/ 45412 h 438711"/>
              <a:gd name="connsiteX5" fmla="*/ 0 w 513662"/>
              <a:gd name="connsiteY5" fmla="*/ 0 h 438711"/>
              <a:gd name="connsiteX0" fmla="*/ 489250 w 513662"/>
              <a:gd name="connsiteY0" fmla="*/ 438711 h 438711"/>
              <a:gd name="connsiteX1" fmla="*/ 512940 w 513662"/>
              <a:gd name="connsiteY1" fmla="*/ 293286 h 438711"/>
              <a:gd name="connsiteX2" fmla="*/ 475101 w 513662"/>
              <a:gd name="connsiteY2" fmla="*/ 179649 h 438711"/>
              <a:gd name="connsiteX3" fmla="*/ 401817 w 513662"/>
              <a:gd name="connsiteY3" fmla="*/ 96751 h 438711"/>
              <a:gd name="connsiteX4" fmla="*/ 275820 w 513662"/>
              <a:gd name="connsiteY4" fmla="*/ 45412 h 438711"/>
              <a:gd name="connsiteX5" fmla="*/ 0 w 513662"/>
              <a:gd name="connsiteY5" fmla="*/ 0 h 438711"/>
              <a:gd name="connsiteX0" fmla="*/ 489250 w 513662"/>
              <a:gd name="connsiteY0" fmla="*/ 438711 h 438711"/>
              <a:gd name="connsiteX1" fmla="*/ 512940 w 513662"/>
              <a:gd name="connsiteY1" fmla="*/ 293286 h 438711"/>
              <a:gd name="connsiteX2" fmla="*/ 475101 w 513662"/>
              <a:gd name="connsiteY2" fmla="*/ 179649 h 438711"/>
              <a:gd name="connsiteX3" fmla="*/ 414230 w 513662"/>
              <a:gd name="connsiteY3" fmla="*/ 105027 h 438711"/>
              <a:gd name="connsiteX4" fmla="*/ 275820 w 513662"/>
              <a:gd name="connsiteY4" fmla="*/ 45412 h 438711"/>
              <a:gd name="connsiteX5" fmla="*/ 0 w 513662"/>
              <a:gd name="connsiteY5" fmla="*/ 0 h 438711"/>
              <a:gd name="connsiteX0" fmla="*/ 489250 w 501667"/>
              <a:gd name="connsiteY0" fmla="*/ 438711 h 438711"/>
              <a:gd name="connsiteX1" fmla="*/ 500528 w 501667"/>
              <a:gd name="connsiteY1" fmla="*/ 289148 h 438711"/>
              <a:gd name="connsiteX2" fmla="*/ 475101 w 501667"/>
              <a:gd name="connsiteY2" fmla="*/ 179649 h 438711"/>
              <a:gd name="connsiteX3" fmla="*/ 414230 w 501667"/>
              <a:gd name="connsiteY3" fmla="*/ 105027 h 438711"/>
              <a:gd name="connsiteX4" fmla="*/ 275820 w 501667"/>
              <a:gd name="connsiteY4" fmla="*/ 45412 h 438711"/>
              <a:gd name="connsiteX5" fmla="*/ 0 w 501667"/>
              <a:gd name="connsiteY5" fmla="*/ 0 h 438711"/>
              <a:gd name="connsiteX0" fmla="*/ 489250 w 500795"/>
              <a:gd name="connsiteY0" fmla="*/ 438711 h 438711"/>
              <a:gd name="connsiteX1" fmla="*/ 488481 w 500795"/>
              <a:gd name="connsiteY1" fmla="*/ 355052 h 438711"/>
              <a:gd name="connsiteX2" fmla="*/ 500528 w 500795"/>
              <a:gd name="connsiteY2" fmla="*/ 289148 h 438711"/>
              <a:gd name="connsiteX3" fmla="*/ 475101 w 500795"/>
              <a:gd name="connsiteY3" fmla="*/ 179649 h 438711"/>
              <a:gd name="connsiteX4" fmla="*/ 414230 w 500795"/>
              <a:gd name="connsiteY4" fmla="*/ 105027 h 438711"/>
              <a:gd name="connsiteX5" fmla="*/ 275820 w 500795"/>
              <a:gd name="connsiteY5" fmla="*/ 45412 h 438711"/>
              <a:gd name="connsiteX6" fmla="*/ 0 w 500795"/>
              <a:gd name="connsiteY6" fmla="*/ 0 h 438711"/>
              <a:gd name="connsiteX0" fmla="*/ 489250 w 504871"/>
              <a:gd name="connsiteY0" fmla="*/ 438711 h 438711"/>
              <a:gd name="connsiteX1" fmla="*/ 488481 w 504871"/>
              <a:gd name="connsiteY1" fmla="*/ 355052 h 438711"/>
              <a:gd name="connsiteX2" fmla="*/ 504665 w 504871"/>
              <a:gd name="connsiteY2" fmla="*/ 289148 h 438711"/>
              <a:gd name="connsiteX3" fmla="*/ 475101 w 504871"/>
              <a:gd name="connsiteY3" fmla="*/ 179649 h 438711"/>
              <a:gd name="connsiteX4" fmla="*/ 414230 w 504871"/>
              <a:gd name="connsiteY4" fmla="*/ 105027 h 438711"/>
              <a:gd name="connsiteX5" fmla="*/ 275820 w 504871"/>
              <a:gd name="connsiteY5" fmla="*/ 45412 h 438711"/>
              <a:gd name="connsiteX6" fmla="*/ 0 w 504871"/>
              <a:gd name="connsiteY6" fmla="*/ 0 h 438711"/>
              <a:gd name="connsiteX0" fmla="*/ 489250 w 521730"/>
              <a:gd name="connsiteY0" fmla="*/ 438711 h 438711"/>
              <a:gd name="connsiteX1" fmla="*/ 521582 w 521730"/>
              <a:gd name="connsiteY1" fmla="*/ 363327 h 438711"/>
              <a:gd name="connsiteX2" fmla="*/ 504665 w 521730"/>
              <a:gd name="connsiteY2" fmla="*/ 289148 h 438711"/>
              <a:gd name="connsiteX3" fmla="*/ 475101 w 521730"/>
              <a:gd name="connsiteY3" fmla="*/ 179649 h 438711"/>
              <a:gd name="connsiteX4" fmla="*/ 414230 w 521730"/>
              <a:gd name="connsiteY4" fmla="*/ 105027 h 438711"/>
              <a:gd name="connsiteX5" fmla="*/ 275820 w 521730"/>
              <a:gd name="connsiteY5" fmla="*/ 45412 h 438711"/>
              <a:gd name="connsiteX6" fmla="*/ 0 w 521730"/>
              <a:gd name="connsiteY6" fmla="*/ 0 h 438711"/>
              <a:gd name="connsiteX0" fmla="*/ 489250 w 506393"/>
              <a:gd name="connsiteY0" fmla="*/ 438711 h 438711"/>
              <a:gd name="connsiteX1" fmla="*/ 505032 w 506393"/>
              <a:gd name="connsiteY1" fmla="*/ 363327 h 438711"/>
              <a:gd name="connsiteX2" fmla="*/ 504665 w 506393"/>
              <a:gd name="connsiteY2" fmla="*/ 289148 h 438711"/>
              <a:gd name="connsiteX3" fmla="*/ 475101 w 506393"/>
              <a:gd name="connsiteY3" fmla="*/ 179649 h 438711"/>
              <a:gd name="connsiteX4" fmla="*/ 414230 w 506393"/>
              <a:gd name="connsiteY4" fmla="*/ 105027 h 438711"/>
              <a:gd name="connsiteX5" fmla="*/ 275820 w 506393"/>
              <a:gd name="connsiteY5" fmla="*/ 45412 h 438711"/>
              <a:gd name="connsiteX6" fmla="*/ 0 w 506393"/>
              <a:gd name="connsiteY6" fmla="*/ 0 h 43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393" h="438711">
                <a:moveTo>
                  <a:pt x="489250" y="438711"/>
                </a:moveTo>
                <a:cubicBezTo>
                  <a:pt x="489122" y="424768"/>
                  <a:pt x="503152" y="388254"/>
                  <a:pt x="505032" y="363327"/>
                </a:cubicBezTo>
                <a:cubicBezTo>
                  <a:pt x="506912" y="338400"/>
                  <a:pt x="506895" y="318382"/>
                  <a:pt x="504665" y="289148"/>
                </a:cubicBezTo>
                <a:cubicBezTo>
                  <a:pt x="502435" y="259914"/>
                  <a:pt x="490173" y="210336"/>
                  <a:pt x="475101" y="179649"/>
                </a:cubicBezTo>
                <a:cubicBezTo>
                  <a:pt x="460029" y="148962"/>
                  <a:pt x="448281" y="127400"/>
                  <a:pt x="414230" y="105027"/>
                </a:cubicBezTo>
                <a:cubicBezTo>
                  <a:pt x="380179" y="82654"/>
                  <a:pt x="344858" y="62917"/>
                  <a:pt x="275820" y="45412"/>
                </a:cubicBezTo>
                <a:cubicBezTo>
                  <a:pt x="206782" y="27908"/>
                  <a:pt x="131466" y="8014"/>
                  <a:pt x="0" y="0"/>
                </a:cubicBezTo>
              </a:path>
            </a:pathLst>
          </a:custGeom>
          <a:noFill/>
          <a:ln w="5080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52"/>
          <p:cNvSpPr/>
          <p:nvPr/>
        </p:nvSpPr>
        <p:spPr>
          <a:xfrm>
            <a:off x="1963845" y="3414848"/>
            <a:ext cx="544291" cy="838313"/>
          </a:xfrm>
          <a:custGeom>
            <a:avLst/>
            <a:gdLst>
              <a:gd name="connsiteX0" fmla="*/ 0 w 714690"/>
              <a:gd name="connsiteY0" fmla="*/ 1627788 h 1627788"/>
              <a:gd name="connsiteX1" fmla="*/ 429208 w 714690"/>
              <a:gd name="connsiteY1" fmla="*/ 1319878 h 1627788"/>
              <a:gd name="connsiteX2" fmla="*/ 671804 w 714690"/>
              <a:gd name="connsiteY2" fmla="*/ 881339 h 1627788"/>
              <a:gd name="connsiteX3" fmla="*/ 709126 w 714690"/>
              <a:gd name="connsiteY3" fmla="*/ 676066 h 1627788"/>
              <a:gd name="connsiteX4" fmla="*/ 606490 w 714690"/>
              <a:gd name="connsiteY4" fmla="*/ 452131 h 1627788"/>
              <a:gd name="connsiteX5" fmla="*/ 475861 w 714690"/>
              <a:gd name="connsiteY5" fmla="*/ 302841 h 1627788"/>
              <a:gd name="connsiteX6" fmla="*/ 419877 w 714690"/>
              <a:gd name="connsiteY6" fmla="*/ 22923 h 1627788"/>
              <a:gd name="connsiteX7" fmla="*/ 410547 w 714690"/>
              <a:gd name="connsiteY7" fmla="*/ 13592 h 1627788"/>
              <a:gd name="connsiteX0" fmla="*/ 0 w 716071"/>
              <a:gd name="connsiteY0" fmla="*/ 1627788 h 1627788"/>
              <a:gd name="connsiteX1" fmla="*/ 391886 w 716071"/>
              <a:gd name="connsiteY1" fmla="*/ 1291886 h 1627788"/>
              <a:gd name="connsiteX2" fmla="*/ 671804 w 716071"/>
              <a:gd name="connsiteY2" fmla="*/ 881339 h 1627788"/>
              <a:gd name="connsiteX3" fmla="*/ 709126 w 716071"/>
              <a:gd name="connsiteY3" fmla="*/ 676066 h 1627788"/>
              <a:gd name="connsiteX4" fmla="*/ 606490 w 716071"/>
              <a:gd name="connsiteY4" fmla="*/ 452131 h 1627788"/>
              <a:gd name="connsiteX5" fmla="*/ 475861 w 716071"/>
              <a:gd name="connsiteY5" fmla="*/ 302841 h 1627788"/>
              <a:gd name="connsiteX6" fmla="*/ 419877 w 716071"/>
              <a:gd name="connsiteY6" fmla="*/ 22923 h 1627788"/>
              <a:gd name="connsiteX7" fmla="*/ 410547 w 716071"/>
              <a:gd name="connsiteY7" fmla="*/ 13592 h 1627788"/>
              <a:gd name="connsiteX0" fmla="*/ 0 w 716071"/>
              <a:gd name="connsiteY0" fmla="*/ 1627788 h 1627788"/>
              <a:gd name="connsiteX1" fmla="*/ 233265 w 716071"/>
              <a:gd name="connsiteY1" fmla="*/ 1459837 h 1627788"/>
              <a:gd name="connsiteX2" fmla="*/ 391886 w 716071"/>
              <a:gd name="connsiteY2" fmla="*/ 1291886 h 1627788"/>
              <a:gd name="connsiteX3" fmla="*/ 671804 w 716071"/>
              <a:gd name="connsiteY3" fmla="*/ 881339 h 1627788"/>
              <a:gd name="connsiteX4" fmla="*/ 709126 w 716071"/>
              <a:gd name="connsiteY4" fmla="*/ 676066 h 1627788"/>
              <a:gd name="connsiteX5" fmla="*/ 606490 w 716071"/>
              <a:gd name="connsiteY5" fmla="*/ 452131 h 1627788"/>
              <a:gd name="connsiteX6" fmla="*/ 475861 w 716071"/>
              <a:gd name="connsiteY6" fmla="*/ 302841 h 1627788"/>
              <a:gd name="connsiteX7" fmla="*/ 419877 w 716071"/>
              <a:gd name="connsiteY7" fmla="*/ 22923 h 1627788"/>
              <a:gd name="connsiteX8" fmla="*/ 410547 w 716071"/>
              <a:gd name="connsiteY8" fmla="*/ 13592 h 1627788"/>
              <a:gd name="connsiteX0" fmla="*/ 0 w 716071"/>
              <a:gd name="connsiteY0" fmla="*/ 1627788 h 1627788"/>
              <a:gd name="connsiteX1" fmla="*/ 186612 w 716071"/>
              <a:gd name="connsiteY1" fmla="*/ 1394523 h 1627788"/>
              <a:gd name="connsiteX2" fmla="*/ 391886 w 716071"/>
              <a:gd name="connsiteY2" fmla="*/ 1291886 h 1627788"/>
              <a:gd name="connsiteX3" fmla="*/ 671804 w 716071"/>
              <a:gd name="connsiteY3" fmla="*/ 881339 h 1627788"/>
              <a:gd name="connsiteX4" fmla="*/ 709126 w 716071"/>
              <a:gd name="connsiteY4" fmla="*/ 676066 h 1627788"/>
              <a:gd name="connsiteX5" fmla="*/ 606490 w 716071"/>
              <a:gd name="connsiteY5" fmla="*/ 452131 h 1627788"/>
              <a:gd name="connsiteX6" fmla="*/ 475861 w 716071"/>
              <a:gd name="connsiteY6" fmla="*/ 302841 h 1627788"/>
              <a:gd name="connsiteX7" fmla="*/ 419877 w 716071"/>
              <a:gd name="connsiteY7" fmla="*/ 22923 h 1627788"/>
              <a:gd name="connsiteX8" fmla="*/ 410547 w 716071"/>
              <a:gd name="connsiteY8" fmla="*/ 13592 h 1627788"/>
              <a:gd name="connsiteX0" fmla="*/ 0 w 744063"/>
              <a:gd name="connsiteY0" fmla="*/ 1618457 h 1618457"/>
              <a:gd name="connsiteX1" fmla="*/ 214604 w 744063"/>
              <a:gd name="connsiteY1" fmla="*/ 1394523 h 1618457"/>
              <a:gd name="connsiteX2" fmla="*/ 419878 w 744063"/>
              <a:gd name="connsiteY2" fmla="*/ 1291886 h 1618457"/>
              <a:gd name="connsiteX3" fmla="*/ 699796 w 744063"/>
              <a:gd name="connsiteY3" fmla="*/ 881339 h 1618457"/>
              <a:gd name="connsiteX4" fmla="*/ 737118 w 744063"/>
              <a:gd name="connsiteY4" fmla="*/ 676066 h 1618457"/>
              <a:gd name="connsiteX5" fmla="*/ 634482 w 744063"/>
              <a:gd name="connsiteY5" fmla="*/ 452131 h 1618457"/>
              <a:gd name="connsiteX6" fmla="*/ 503853 w 744063"/>
              <a:gd name="connsiteY6" fmla="*/ 302841 h 1618457"/>
              <a:gd name="connsiteX7" fmla="*/ 447869 w 744063"/>
              <a:gd name="connsiteY7" fmla="*/ 22923 h 1618457"/>
              <a:gd name="connsiteX8" fmla="*/ 438539 w 744063"/>
              <a:gd name="connsiteY8" fmla="*/ 13592 h 1618457"/>
              <a:gd name="connsiteX0" fmla="*/ 0 w 744063"/>
              <a:gd name="connsiteY0" fmla="*/ 1618457 h 1618457"/>
              <a:gd name="connsiteX1" fmla="*/ 223748 w 744063"/>
              <a:gd name="connsiteY1" fmla="*/ 1458531 h 1618457"/>
              <a:gd name="connsiteX2" fmla="*/ 419878 w 744063"/>
              <a:gd name="connsiteY2" fmla="*/ 1291886 h 1618457"/>
              <a:gd name="connsiteX3" fmla="*/ 699796 w 744063"/>
              <a:gd name="connsiteY3" fmla="*/ 881339 h 1618457"/>
              <a:gd name="connsiteX4" fmla="*/ 737118 w 744063"/>
              <a:gd name="connsiteY4" fmla="*/ 676066 h 1618457"/>
              <a:gd name="connsiteX5" fmla="*/ 634482 w 744063"/>
              <a:gd name="connsiteY5" fmla="*/ 452131 h 1618457"/>
              <a:gd name="connsiteX6" fmla="*/ 503853 w 744063"/>
              <a:gd name="connsiteY6" fmla="*/ 302841 h 1618457"/>
              <a:gd name="connsiteX7" fmla="*/ 447869 w 744063"/>
              <a:gd name="connsiteY7" fmla="*/ 22923 h 1618457"/>
              <a:gd name="connsiteX8" fmla="*/ 438539 w 744063"/>
              <a:gd name="connsiteY8" fmla="*/ 13592 h 1618457"/>
              <a:gd name="connsiteX0" fmla="*/ 0 w 762351"/>
              <a:gd name="connsiteY0" fmla="*/ 1682465 h 1682465"/>
              <a:gd name="connsiteX1" fmla="*/ 242036 w 762351"/>
              <a:gd name="connsiteY1" fmla="*/ 1458531 h 1682465"/>
              <a:gd name="connsiteX2" fmla="*/ 438166 w 762351"/>
              <a:gd name="connsiteY2" fmla="*/ 1291886 h 1682465"/>
              <a:gd name="connsiteX3" fmla="*/ 718084 w 762351"/>
              <a:gd name="connsiteY3" fmla="*/ 881339 h 1682465"/>
              <a:gd name="connsiteX4" fmla="*/ 755406 w 762351"/>
              <a:gd name="connsiteY4" fmla="*/ 676066 h 1682465"/>
              <a:gd name="connsiteX5" fmla="*/ 652770 w 762351"/>
              <a:gd name="connsiteY5" fmla="*/ 452131 h 1682465"/>
              <a:gd name="connsiteX6" fmla="*/ 522141 w 762351"/>
              <a:gd name="connsiteY6" fmla="*/ 302841 h 1682465"/>
              <a:gd name="connsiteX7" fmla="*/ 466157 w 762351"/>
              <a:gd name="connsiteY7" fmla="*/ 22923 h 1682465"/>
              <a:gd name="connsiteX8" fmla="*/ 456827 w 762351"/>
              <a:gd name="connsiteY8" fmla="*/ 13592 h 1682465"/>
              <a:gd name="connsiteX0" fmla="*/ 0 w 808071"/>
              <a:gd name="connsiteY0" fmla="*/ 1682465 h 1682465"/>
              <a:gd name="connsiteX1" fmla="*/ 287756 w 808071"/>
              <a:gd name="connsiteY1" fmla="*/ 1458531 h 1682465"/>
              <a:gd name="connsiteX2" fmla="*/ 483886 w 808071"/>
              <a:gd name="connsiteY2" fmla="*/ 1291886 h 1682465"/>
              <a:gd name="connsiteX3" fmla="*/ 763804 w 808071"/>
              <a:gd name="connsiteY3" fmla="*/ 881339 h 1682465"/>
              <a:gd name="connsiteX4" fmla="*/ 801126 w 808071"/>
              <a:gd name="connsiteY4" fmla="*/ 676066 h 1682465"/>
              <a:gd name="connsiteX5" fmla="*/ 698490 w 808071"/>
              <a:gd name="connsiteY5" fmla="*/ 452131 h 1682465"/>
              <a:gd name="connsiteX6" fmla="*/ 567861 w 808071"/>
              <a:gd name="connsiteY6" fmla="*/ 302841 h 1682465"/>
              <a:gd name="connsiteX7" fmla="*/ 511877 w 808071"/>
              <a:gd name="connsiteY7" fmla="*/ 22923 h 1682465"/>
              <a:gd name="connsiteX8" fmla="*/ 502547 w 808071"/>
              <a:gd name="connsiteY8" fmla="*/ 13592 h 1682465"/>
              <a:gd name="connsiteX0" fmla="*/ 0 w 866662"/>
              <a:gd name="connsiteY0" fmla="*/ 1682465 h 1682465"/>
              <a:gd name="connsiteX1" fmla="*/ 287756 w 866662"/>
              <a:gd name="connsiteY1" fmla="*/ 1458531 h 1682465"/>
              <a:gd name="connsiteX2" fmla="*/ 483886 w 866662"/>
              <a:gd name="connsiteY2" fmla="*/ 1291886 h 1682465"/>
              <a:gd name="connsiteX3" fmla="*/ 763804 w 866662"/>
              <a:gd name="connsiteY3" fmla="*/ 881339 h 1682465"/>
              <a:gd name="connsiteX4" fmla="*/ 865134 w 866662"/>
              <a:gd name="connsiteY4" fmla="*/ 676066 h 1682465"/>
              <a:gd name="connsiteX5" fmla="*/ 698490 w 866662"/>
              <a:gd name="connsiteY5" fmla="*/ 452131 h 1682465"/>
              <a:gd name="connsiteX6" fmla="*/ 567861 w 866662"/>
              <a:gd name="connsiteY6" fmla="*/ 302841 h 1682465"/>
              <a:gd name="connsiteX7" fmla="*/ 511877 w 866662"/>
              <a:gd name="connsiteY7" fmla="*/ 22923 h 1682465"/>
              <a:gd name="connsiteX8" fmla="*/ 502547 w 866662"/>
              <a:gd name="connsiteY8" fmla="*/ 13592 h 1682465"/>
              <a:gd name="connsiteX0" fmla="*/ 0 w 868421"/>
              <a:gd name="connsiteY0" fmla="*/ 1682465 h 1682465"/>
              <a:gd name="connsiteX1" fmla="*/ 287756 w 868421"/>
              <a:gd name="connsiteY1" fmla="*/ 1458531 h 1682465"/>
              <a:gd name="connsiteX2" fmla="*/ 483886 w 868421"/>
              <a:gd name="connsiteY2" fmla="*/ 1291886 h 1682465"/>
              <a:gd name="connsiteX3" fmla="*/ 763804 w 868421"/>
              <a:gd name="connsiteY3" fmla="*/ 881339 h 1682465"/>
              <a:gd name="connsiteX4" fmla="*/ 865134 w 868421"/>
              <a:gd name="connsiteY4" fmla="*/ 676066 h 1682465"/>
              <a:gd name="connsiteX5" fmla="*/ 817362 w 868421"/>
              <a:gd name="connsiteY5" fmla="*/ 406411 h 1682465"/>
              <a:gd name="connsiteX6" fmla="*/ 567861 w 868421"/>
              <a:gd name="connsiteY6" fmla="*/ 302841 h 1682465"/>
              <a:gd name="connsiteX7" fmla="*/ 511877 w 868421"/>
              <a:gd name="connsiteY7" fmla="*/ 22923 h 1682465"/>
              <a:gd name="connsiteX8" fmla="*/ 502547 w 868421"/>
              <a:gd name="connsiteY8" fmla="*/ 13592 h 1682465"/>
              <a:gd name="connsiteX0" fmla="*/ 0 w 866763"/>
              <a:gd name="connsiteY0" fmla="*/ 1682465 h 1682465"/>
              <a:gd name="connsiteX1" fmla="*/ 287756 w 866763"/>
              <a:gd name="connsiteY1" fmla="*/ 1458531 h 1682465"/>
              <a:gd name="connsiteX2" fmla="*/ 483886 w 866763"/>
              <a:gd name="connsiteY2" fmla="*/ 1291886 h 1682465"/>
              <a:gd name="connsiteX3" fmla="*/ 763804 w 866763"/>
              <a:gd name="connsiteY3" fmla="*/ 881339 h 1682465"/>
              <a:gd name="connsiteX4" fmla="*/ 865134 w 866763"/>
              <a:gd name="connsiteY4" fmla="*/ 676066 h 1682465"/>
              <a:gd name="connsiteX5" fmla="*/ 817362 w 866763"/>
              <a:gd name="connsiteY5" fmla="*/ 406411 h 1682465"/>
              <a:gd name="connsiteX6" fmla="*/ 701390 w 866763"/>
              <a:gd name="connsiteY6" fmla="*/ 228569 h 1682465"/>
              <a:gd name="connsiteX7" fmla="*/ 567861 w 866763"/>
              <a:gd name="connsiteY7" fmla="*/ 302841 h 1682465"/>
              <a:gd name="connsiteX8" fmla="*/ 511877 w 866763"/>
              <a:gd name="connsiteY8" fmla="*/ 22923 h 1682465"/>
              <a:gd name="connsiteX9" fmla="*/ 502547 w 866763"/>
              <a:gd name="connsiteY9" fmla="*/ 13592 h 1682465"/>
              <a:gd name="connsiteX0" fmla="*/ 0 w 868421"/>
              <a:gd name="connsiteY0" fmla="*/ 1682465 h 1682465"/>
              <a:gd name="connsiteX1" fmla="*/ 287756 w 868421"/>
              <a:gd name="connsiteY1" fmla="*/ 1458531 h 1682465"/>
              <a:gd name="connsiteX2" fmla="*/ 483886 w 868421"/>
              <a:gd name="connsiteY2" fmla="*/ 1291886 h 1682465"/>
              <a:gd name="connsiteX3" fmla="*/ 763804 w 868421"/>
              <a:gd name="connsiteY3" fmla="*/ 881339 h 1682465"/>
              <a:gd name="connsiteX4" fmla="*/ 865134 w 868421"/>
              <a:gd name="connsiteY4" fmla="*/ 676066 h 1682465"/>
              <a:gd name="connsiteX5" fmla="*/ 817362 w 868421"/>
              <a:gd name="connsiteY5" fmla="*/ 406411 h 1682465"/>
              <a:gd name="connsiteX6" fmla="*/ 567861 w 868421"/>
              <a:gd name="connsiteY6" fmla="*/ 302841 h 1682465"/>
              <a:gd name="connsiteX7" fmla="*/ 511877 w 868421"/>
              <a:gd name="connsiteY7" fmla="*/ 22923 h 1682465"/>
              <a:gd name="connsiteX8" fmla="*/ 502547 w 868421"/>
              <a:gd name="connsiteY8" fmla="*/ 13592 h 1682465"/>
              <a:gd name="connsiteX0" fmla="*/ 0 w 867018"/>
              <a:gd name="connsiteY0" fmla="*/ 1682465 h 1682465"/>
              <a:gd name="connsiteX1" fmla="*/ 287756 w 867018"/>
              <a:gd name="connsiteY1" fmla="*/ 1458531 h 1682465"/>
              <a:gd name="connsiteX2" fmla="*/ 483886 w 867018"/>
              <a:gd name="connsiteY2" fmla="*/ 1291886 h 1682465"/>
              <a:gd name="connsiteX3" fmla="*/ 763804 w 867018"/>
              <a:gd name="connsiteY3" fmla="*/ 881339 h 1682465"/>
              <a:gd name="connsiteX4" fmla="*/ 865134 w 867018"/>
              <a:gd name="connsiteY4" fmla="*/ 676066 h 1682465"/>
              <a:gd name="connsiteX5" fmla="*/ 817362 w 867018"/>
              <a:gd name="connsiteY5" fmla="*/ 406411 h 1682465"/>
              <a:gd name="connsiteX6" fmla="*/ 668445 w 867018"/>
              <a:gd name="connsiteY6" fmla="*/ 229689 h 1682465"/>
              <a:gd name="connsiteX7" fmla="*/ 511877 w 867018"/>
              <a:gd name="connsiteY7" fmla="*/ 22923 h 1682465"/>
              <a:gd name="connsiteX8" fmla="*/ 502547 w 867018"/>
              <a:gd name="connsiteY8" fmla="*/ 13592 h 1682465"/>
              <a:gd name="connsiteX0" fmla="*/ 0 w 867018"/>
              <a:gd name="connsiteY0" fmla="*/ 1668873 h 1668873"/>
              <a:gd name="connsiteX1" fmla="*/ 287756 w 867018"/>
              <a:gd name="connsiteY1" fmla="*/ 1444939 h 1668873"/>
              <a:gd name="connsiteX2" fmla="*/ 483886 w 867018"/>
              <a:gd name="connsiteY2" fmla="*/ 1278294 h 1668873"/>
              <a:gd name="connsiteX3" fmla="*/ 763804 w 867018"/>
              <a:gd name="connsiteY3" fmla="*/ 867747 h 1668873"/>
              <a:gd name="connsiteX4" fmla="*/ 865134 w 867018"/>
              <a:gd name="connsiteY4" fmla="*/ 662474 h 1668873"/>
              <a:gd name="connsiteX5" fmla="*/ 817362 w 867018"/>
              <a:gd name="connsiteY5" fmla="*/ 392819 h 1668873"/>
              <a:gd name="connsiteX6" fmla="*/ 668445 w 867018"/>
              <a:gd name="connsiteY6" fmla="*/ 216097 h 1668873"/>
              <a:gd name="connsiteX7" fmla="*/ 466157 w 867018"/>
              <a:gd name="connsiteY7" fmla="*/ 82483 h 1668873"/>
              <a:gd name="connsiteX8" fmla="*/ 502547 w 867018"/>
              <a:gd name="connsiteY8" fmla="*/ 0 h 1668873"/>
              <a:gd name="connsiteX0" fmla="*/ 0 w 867018"/>
              <a:gd name="connsiteY0" fmla="*/ 1586390 h 1586390"/>
              <a:gd name="connsiteX1" fmla="*/ 287756 w 867018"/>
              <a:gd name="connsiteY1" fmla="*/ 1362456 h 1586390"/>
              <a:gd name="connsiteX2" fmla="*/ 483886 w 867018"/>
              <a:gd name="connsiteY2" fmla="*/ 1195811 h 1586390"/>
              <a:gd name="connsiteX3" fmla="*/ 763804 w 867018"/>
              <a:gd name="connsiteY3" fmla="*/ 785264 h 1586390"/>
              <a:gd name="connsiteX4" fmla="*/ 865134 w 867018"/>
              <a:gd name="connsiteY4" fmla="*/ 579991 h 1586390"/>
              <a:gd name="connsiteX5" fmla="*/ 817362 w 867018"/>
              <a:gd name="connsiteY5" fmla="*/ 310336 h 1586390"/>
              <a:gd name="connsiteX6" fmla="*/ 668445 w 867018"/>
              <a:gd name="connsiteY6" fmla="*/ 133614 h 1586390"/>
              <a:gd name="connsiteX7" fmla="*/ 466157 w 867018"/>
              <a:gd name="connsiteY7" fmla="*/ 0 h 1586390"/>
              <a:gd name="connsiteX0" fmla="*/ 0 w 867632"/>
              <a:gd name="connsiteY0" fmla="*/ 1586390 h 1586390"/>
              <a:gd name="connsiteX1" fmla="*/ 287756 w 867632"/>
              <a:gd name="connsiteY1" fmla="*/ 1362456 h 1586390"/>
              <a:gd name="connsiteX2" fmla="*/ 483886 w 867632"/>
              <a:gd name="connsiteY2" fmla="*/ 1195811 h 1586390"/>
              <a:gd name="connsiteX3" fmla="*/ 763804 w 867632"/>
              <a:gd name="connsiteY3" fmla="*/ 785264 h 1586390"/>
              <a:gd name="connsiteX4" fmla="*/ 865134 w 867632"/>
              <a:gd name="connsiteY4" fmla="*/ 579991 h 1586390"/>
              <a:gd name="connsiteX5" fmla="*/ 817362 w 867632"/>
              <a:gd name="connsiteY5" fmla="*/ 310336 h 1586390"/>
              <a:gd name="connsiteX6" fmla="*/ 613581 w 867632"/>
              <a:gd name="connsiteY6" fmla="*/ 206766 h 1586390"/>
              <a:gd name="connsiteX7" fmla="*/ 466157 w 867632"/>
              <a:gd name="connsiteY7" fmla="*/ 0 h 1586390"/>
              <a:gd name="connsiteX0" fmla="*/ 0 w 867632"/>
              <a:gd name="connsiteY0" fmla="*/ 1458374 h 1458374"/>
              <a:gd name="connsiteX1" fmla="*/ 287756 w 867632"/>
              <a:gd name="connsiteY1" fmla="*/ 1234440 h 1458374"/>
              <a:gd name="connsiteX2" fmla="*/ 483886 w 867632"/>
              <a:gd name="connsiteY2" fmla="*/ 1067795 h 1458374"/>
              <a:gd name="connsiteX3" fmla="*/ 763804 w 867632"/>
              <a:gd name="connsiteY3" fmla="*/ 657248 h 1458374"/>
              <a:gd name="connsiteX4" fmla="*/ 865134 w 867632"/>
              <a:gd name="connsiteY4" fmla="*/ 451975 h 1458374"/>
              <a:gd name="connsiteX5" fmla="*/ 817362 w 867632"/>
              <a:gd name="connsiteY5" fmla="*/ 182320 h 1458374"/>
              <a:gd name="connsiteX6" fmla="*/ 613581 w 867632"/>
              <a:gd name="connsiteY6" fmla="*/ 78750 h 1458374"/>
              <a:gd name="connsiteX7" fmla="*/ 347285 w 867632"/>
              <a:gd name="connsiteY7" fmla="*/ 0 h 1458374"/>
              <a:gd name="connsiteX0" fmla="*/ 0 w 579876"/>
              <a:gd name="connsiteY0" fmla="*/ 1234440 h 1234440"/>
              <a:gd name="connsiteX1" fmla="*/ 196130 w 579876"/>
              <a:gd name="connsiteY1" fmla="*/ 1067795 h 1234440"/>
              <a:gd name="connsiteX2" fmla="*/ 476048 w 579876"/>
              <a:gd name="connsiteY2" fmla="*/ 657248 h 1234440"/>
              <a:gd name="connsiteX3" fmla="*/ 577378 w 579876"/>
              <a:gd name="connsiteY3" fmla="*/ 451975 h 1234440"/>
              <a:gd name="connsiteX4" fmla="*/ 529606 w 579876"/>
              <a:gd name="connsiteY4" fmla="*/ 182320 h 1234440"/>
              <a:gd name="connsiteX5" fmla="*/ 325825 w 579876"/>
              <a:gd name="connsiteY5" fmla="*/ 78750 h 1234440"/>
              <a:gd name="connsiteX6" fmla="*/ 59529 w 579876"/>
              <a:gd name="connsiteY6" fmla="*/ 0 h 1234440"/>
              <a:gd name="connsiteX0" fmla="*/ 136601 w 520347"/>
              <a:gd name="connsiteY0" fmla="*/ 1067795 h 1067795"/>
              <a:gd name="connsiteX1" fmla="*/ 416519 w 520347"/>
              <a:gd name="connsiteY1" fmla="*/ 657248 h 1067795"/>
              <a:gd name="connsiteX2" fmla="*/ 517849 w 520347"/>
              <a:gd name="connsiteY2" fmla="*/ 451975 h 1067795"/>
              <a:gd name="connsiteX3" fmla="*/ 470077 w 520347"/>
              <a:gd name="connsiteY3" fmla="*/ 182320 h 1067795"/>
              <a:gd name="connsiteX4" fmla="*/ 266296 w 520347"/>
              <a:gd name="connsiteY4" fmla="*/ 78750 h 1067795"/>
              <a:gd name="connsiteX5" fmla="*/ 0 w 520347"/>
              <a:gd name="connsiteY5" fmla="*/ 0 h 1067795"/>
              <a:gd name="connsiteX0" fmla="*/ 246329 w 520347"/>
              <a:gd name="connsiteY0" fmla="*/ 839195 h 839195"/>
              <a:gd name="connsiteX1" fmla="*/ 416519 w 520347"/>
              <a:gd name="connsiteY1" fmla="*/ 657248 h 839195"/>
              <a:gd name="connsiteX2" fmla="*/ 517849 w 520347"/>
              <a:gd name="connsiteY2" fmla="*/ 451975 h 839195"/>
              <a:gd name="connsiteX3" fmla="*/ 470077 w 520347"/>
              <a:gd name="connsiteY3" fmla="*/ 182320 h 839195"/>
              <a:gd name="connsiteX4" fmla="*/ 266296 w 520347"/>
              <a:gd name="connsiteY4" fmla="*/ 78750 h 839195"/>
              <a:gd name="connsiteX5" fmla="*/ 0 w 520347"/>
              <a:gd name="connsiteY5" fmla="*/ 0 h 839195"/>
              <a:gd name="connsiteX0" fmla="*/ 246329 w 520347"/>
              <a:gd name="connsiteY0" fmla="*/ 866627 h 866627"/>
              <a:gd name="connsiteX1" fmla="*/ 416519 w 520347"/>
              <a:gd name="connsiteY1" fmla="*/ 657248 h 866627"/>
              <a:gd name="connsiteX2" fmla="*/ 517849 w 520347"/>
              <a:gd name="connsiteY2" fmla="*/ 451975 h 866627"/>
              <a:gd name="connsiteX3" fmla="*/ 470077 w 520347"/>
              <a:gd name="connsiteY3" fmla="*/ 182320 h 866627"/>
              <a:gd name="connsiteX4" fmla="*/ 266296 w 520347"/>
              <a:gd name="connsiteY4" fmla="*/ 78750 h 866627"/>
              <a:gd name="connsiteX5" fmla="*/ 0 w 520347"/>
              <a:gd name="connsiteY5" fmla="*/ 0 h 866627"/>
              <a:gd name="connsiteX0" fmla="*/ 241567 w 515585"/>
              <a:gd name="connsiteY0" fmla="*/ 833289 h 833289"/>
              <a:gd name="connsiteX1" fmla="*/ 411757 w 515585"/>
              <a:gd name="connsiteY1" fmla="*/ 623910 h 833289"/>
              <a:gd name="connsiteX2" fmla="*/ 513087 w 515585"/>
              <a:gd name="connsiteY2" fmla="*/ 418637 h 833289"/>
              <a:gd name="connsiteX3" fmla="*/ 465315 w 515585"/>
              <a:gd name="connsiteY3" fmla="*/ 148982 h 833289"/>
              <a:gd name="connsiteX4" fmla="*/ 261534 w 515585"/>
              <a:gd name="connsiteY4" fmla="*/ 45412 h 833289"/>
              <a:gd name="connsiteX5" fmla="*/ 0 w 515585"/>
              <a:gd name="connsiteY5" fmla="*/ 0 h 833289"/>
              <a:gd name="connsiteX0" fmla="*/ 241567 w 511005"/>
              <a:gd name="connsiteY0" fmla="*/ 833289 h 833289"/>
              <a:gd name="connsiteX1" fmla="*/ 411757 w 511005"/>
              <a:gd name="connsiteY1" fmla="*/ 623910 h 833289"/>
              <a:gd name="connsiteX2" fmla="*/ 508063 w 511005"/>
              <a:gd name="connsiteY2" fmla="*/ 403564 h 833289"/>
              <a:gd name="connsiteX3" fmla="*/ 465315 w 511005"/>
              <a:gd name="connsiteY3" fmla="*/ 148982 h 833289"/>
              <a:gd name="connsiteX4" fmla="*/ 261534 w 511005"/>
              <a:gd name="connsiteY4" fmla="*/ 45412 h 833289"/>
              <a:gd name="connsiteX5" fmla="*/ 0 w 511005"/>
              <a:gd name="connsiteY5" fmla="*/ 0 h 833289"/>
              <a:gd name="connsiteX0" fmla="*/ 241567 w 509122"/>
              <a:gd name="connsiteY0" fmla="*/ 833289 h 833289"/>
              <a:gd name="connsiteX1" fmla="*/ 411757 w 509122"/>
              <a:gd name="connsiteY1" fmla="*/ 623910 h 833289"/>
              <a:gd name="connsiteX2" fmla="*/ 508063 w 509122"/>
              <a:gd name="connsiteY2" fmla="*/ 403564 h 833289"/>
              <a:gd name="connsiteX3" fmla="*/ 450242 w 509122"/>
              <a:gd name="connsiteY3" fmla="*/ 154007 h 833289"/>
              <a:gd name="connsiteX4" fmla="*/ 261534 w 509122"/>
              <a:gd name="connsiteY4" fmla="*/ 45412 h 833289"/>
              <a:gd name="connsiteX5" fmla="*/ 0 w 509122"/>
              <a:gd name="connsiteY5" fmla="*/ 0 h 833289"/>
              <a:gd name="connsiteX0" fmla="*/ 241567 w 509122"/>
              <a:gd name="connsiteY0" fmla="*/ 833289 h 833289"/>
              <a:gd name="connsiteX1" fmla="*/ 411757 w 509122"/>
              <a:gd name="connsiteY1" fmla="*/ 623910 h 833289"/>
              <a:gd name="connsiteX2" fmla="*/ 508063 w 509122"/>
              <a:gd name="connsiteY2" fmla="*/ 403564 h 833289"/>
              <a:gd name="connsiteX3" fmla="*/ 450242 w 509122"/>
              <a:gd name="connsiteY3" fmla="*/ 154007 h 833289"/>
              <a:gd name="connsiteX4" fmla="*/ 261534 w 509122"/>
              <a:gd name="connsiteY4" fmla="*/ 45412 h 833289"/>
              <a:gd name="connsiteX5" fmla="*/ 0 w 509122"/>
              <a:gd name="connsiteY5" fmla="*/ 0 h 833289"/>
              <a:gd name="connsiteX0" fmla="*/ 266688 w 534243"/>
              <a:gd name="connsiteY0" fmla="*/ 838313 h 838313"/>
              <a:gd name="connsiteX1" fmla="*/ 436878 w 534243"/>
              <a:gd name="connsiteY1" fmla="*/ 628934 h 838313"/>
              <a:gd name="connsiteX2" fmla="*/ 533184 w 534243"/>
              <a:gd name="connsiteY2" fmla="*/ 408588 h 838313"/>
              <a:gd name="connsiteX3" fmla="*/ 475363 w 534243"/>
              <a:gd name="connsiteY3" fmla="*/ 159031 h 838313"/>
              <a:gd name="connsiteX4" fmla="*/ 286655 w 534243"/>
              <a:gd name="connsiteY4" fmla="*/ 50436 h 838313"/>
              <a:gd name="connsiteX5" fmla="*/ 0 w 534243"/>
              <a:gd name="connsiteY5" fmla="*/ 0 h 838313"/>
              <a:gd name="connsiteX0" fmla="*/ 276736 w 544291"/>
              <a:gd name="connsiteY0" fmla="*/ 838313 h 838313"/>
              <a:gd name="connsiteX1" fmla="*/ 446926 w 544291"/>
              <a:gd name="connsiteY1" fmla="*/ 628934 h 838313"/>
              <a:gd name="connsiteX2" fmla="*/ 543232 w 544291"/>
              <a:gd name="connsiteY2" fmla="*/ 408588 h 838313"/>
              <a:gd name="connsiteX3" fmla="*/ 485411 w 544291"/>
              <a:gd name="connsiteY3" fmla="*/ 159031 h 838313"/>
              <a:gd name="connsiteX4" fmla="*/ 296703 w 544291"/>
              <a:gd name="connsiteY4" fmla="*/ 50436 h 838313"/>
              <a:gd name="connsiteX5" fmla="*/ 0 w 544291"/>
              <a:gd name="connsiteY5" fmla="*/ 0 h 83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291" h="838313">
                <a:moveTo>
                  <a:pt x="276736" y="838313"/>
                </a:moveTo>
                <a:cubicBezTo>
                  <a:pt x="356077" y="742114"/>
                  <a:pt x="402510" y="700555"/>
                  <a:pt x="446926" y="628934"/>
                </a:cubicBezTo>
                <a:cubicBezTo>
                  <a:pt x="491342" y="557313"/>
                  <a:pt x="536818" y="486905"/>
                  <a:pt x="543232" y="408588"/>
                </a:cubicBezTo>
                <a:cubicBezTo>
                  <a:pt x="549646" y="330271"/>
                  <a:pt x="526499" y="218723"/>
                  <a:pt x="485411" y="159031"/>
                </a:cubicBezTo>
                <a:cubicBezTo>
                  <a:pt x="444323" y="99339"/>
                  <a:pt x="377605" y="76941"/>
                  <a:pt x="296703" y="50436"/>
                </a:cubicBezTo>
                <a:cubicBezTo>
                  <a:pt x="215801" y="23931"/>
                  <a:pt x="131466" y="23087"/>
                  <a:pt x="0" y="0"/>
                </a:cubicBezTo>
              </a:path>
            </a:pathLst>
          </a:custGeom>
          <a:noFill/>
          <a:ln w="5080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53"/>
          <p:cNvSpPr/>
          <p:nvPr/>
        </p:nvSpPr>
        <p:spPr>
          <a:xfrm>
            <a:off x="2114739" y="3396115"/>
            <a:ext cx="442312" cy="766804"/>
          </a:xfrm>
          <a:custGeom>
            <a:avLst/>
            <a:gdLst>
              <a:gd name="connsiteX0" fmla="*/ 0 w 714690"/>
              <a:gd name="connsiteY0" fmla="*/ 1627788 h 1627788"/>
              <a:gd name="connsiteX1" fmla="*/ 429208 w 714690"/>
              <a:gd name="connsiteY1" fmla="*/ 1319878 h 1627788"/>
              <a:gd name="connsiteX2" fmla="*/ 671804 w 714690"/>
              <a:gd name="connsiteY2" fmla="*/ 881339 h 1627788"/>
              <a:gd name="connsiteX3" fmla="*/ 709126 w 714690"/>
              <a:gd name="connsiteY3" fmla="*/ 676066 h 1627788"/>
              <a:gd name="connsiteX4" fmla="*/ 606490 w 714690"/>
              <a:gd name="connsiteY4" fmla="*/ 452131 h 1627788"/>
              <a:gd name="connsiteX5" fmla="*/ 475861 w 714690"/>
              <a:gd name="connsiteY5" fmla="*/ 302841 h 1627788"/>
              <a:gd name="connsiteX6" fmla="*/ 419877 w 714690"/>
              <a:gd name="connsiteY6" fmla="*/ 22923 h 1627788"/>
              <a:gd name="connsiteX7" fmla="*/ 410547 w 714690"/>
              <a:gd name="connsiteY7" fmla="*/ 13592 h 1627788"/>
              <a:gd name="connsiteX0" fmla="*/ 0 w 716071"/>
              <a:gd name="connsiteY0" fmla="*/ 1627788 h 1627788"/>
              <a:gd name="connsiteX1" fmla="*/ 391886 w 716071"/>
              <a:gd name="connsiteY1" fmla="*/ 1291886 h 1627788"/>
              <a:gd name="connsiteX2" fmla="*/ 671804 w 716071"/>
              <a:gd name="connsiteY2" fmla="*/ 881339 h 1627788"/>
              <a:gd name="connsiteX3" fmla="*/ 709126 w 716071"/>
              <a:gd name="connsiteY3" fmla="*/ 676066 h 1627788"/>
              <a:gd name="connsiteX4" fmla="*/ 606490 w 716071"/>
              <a:gd name="connsiteY4" fmla="*/ 452131 h 1627788"/>
              <a:gd name="connsiteX5" fmla="*/ 475861 w 716071"/>
              <a:gd name="connsiteY5" fmla="*/ 302841 h 1627788"/>
              <a:gd name="connsiteX6" fmla="*/ 419877 w 716071"/>
              <a:gd name="connsiteY6" fmla="*/ 22923 h 1627788"/>
              <a:gd name="connsiteX7" fmla="*/ 410547 w 716071"/>
              <a:gd name="connsiteY7" fmla="*/ 13592 h 1627788"/>
              <a:gd name="connsiteX0" fmla="*/ 0 w 716071"/>
              <a:gd name="connsiteY0" fmla="*/ 1627788 h 1627788"/>
              <a:gd name="connsiteX1" fmla="*/ 233265 w 716071"/>
              <a:gd name="connsiteY1" fmla="*/ 1459837 h 1627788"/>
              <a:gd name="connsiteX2" fmla="*/ 391886 w 716071"/>
              <a:gd name="connsiteY2" fmla="*/ 1291886 h 1627788"/>
              <a:gd name="connsiteX3" fmla="*/ 671804 w 716071"/>
              <a:gd name="connsiteY3" fmla="*/ 881339 h 1627788"/>
              <a:gd name="connsiteX4" fmla="*/ 709126 w 716071"/>
              <a:gd name="connsiteY4" fmla="*/ 676066 h 1627788"/>
              <a:gd name="connsiteX5" fmla="*/ 606490 w 716071"/>
              <a:gd name="connsiteY5" fmla="*/ 452131 h 1627788"/>
              <a:gd name="connsiteX6" fmla="*/ 475861 w 716071"/>
              <a:gd name="connsiteY6" fmla="*/ 302841 h 1627788"/>
              <a:gd name="connsiteX7" fmla="*/ 419877 w 716071"/>
              <a:gd name="connsiteY7" fmla="*/ 22923 h 1627788"/>
              <a:gd name="connsiteX8" fmla="*/ 410547 w 716071"/>
              <a:gd name="connsiteY8" fmla="*/ 13592 h 1627788"/>
              <a:gd name="connsiteX0" fmla="*/ 0 w 716071"/>
              <a:gd name="connsiteY0" fmla="*/ 1627788 h 1627788"/>
              <a:gd name="connsiteX1" fmla="*/ 186612 w 716071"/>
              <a:gd name="connsiteY1" fmla="*/ 1394523 h 1627788"/>
              <a:gd name="connsiteX2" fmla="*/ 391886 w 716071"/>
              <a:gd name="connsiteY2" fmla="*/ 1291886 h 1627788"/>
              <a:gd name="connsiteX3" fmla="*/ 671804 w 716071"/>
              <a:gd name="connsiteY3" fmla="*/ 881339 h 1627788"/>
              <a:gd name="connsiteX4" fmla="*/ 709126 w 716071"/>
              <a:gd name="connsiteY4" fmla="*/ 676066 h 1627788"/>
              <a:gd name="connsiteX5" fmla="*/ 606490 w 716071"/>
              <a:gd name="connsiteY5" fmla="*/ 452131 h 1627788"/>
              <a:gd name="connsiteX6" fmla="*/ 475861 w 716071"/>
              <a:gd name="connsiteY6" fmla="*/ 302841 h 1627788"/>
              <a:gd name="connsiteX7" fmla="*/ 419877 w 716071"/>
              <a:gd name="connsiteY7" fmla="*/ 22923 h 1627788"/>
              <a:gd name="connsiteX8" fmla="*/ 410547 w 716071"/>
              <a:gd name="connsiteY8" fmla="*/ 13592 h 1627788"/>
              <a:gd name="connsiteX0" fmla="*/ 0 w 744063"/>
              <a:gd name="connsiteY0" fmla="*/ 1618457 h 1618457"/>
              <a:gd name="connsiteX1" fmla="*/ 214604 w 744063"/>
              <a:gd name="connsiteY1" fmla="*/ 1394523 h 1618457"/>
              <a:gd name="connsiteX2" fmla="*/ 419878 w 744063"/>
              <a:gd name="connsiteY2" fmla="*/ 1291886 h 1618457"/>
              <a:gd name="connsiteX3" fmla="*/ 699796 w 744063"/>
              <a:gd name="connsiteY3" fmla="*/ 881339 h 1618457"/>
              <a:gd name="connsiteX4" fmla="*/ 737118 w 744063"/>
              <a:gd name="connsiteY4" fmla="*/ 676066 h 1618457"/>
              <a:gd name="connsiteX5" fmla="*/ 634482 w 744063"/>
              <a:gd name="connsiteY5" fmla="*/ 452131 h 1618457"/>
              <a:gd name="connsiteX6" fmla="*/ 503853 w 744063"/>
              <a:gd name="connsiteY6" fmla="*/ 302841 h 1618457"/>
              <a:gd name="connsiteX7" fmla="*/ 447869 w 744063"/>
              <a:gd name="connsiteY7" fmla="*/ 22923 h 1618457"/>
              <a:gd name="connsiteX8" fmla="*/ 438539 w 744063"/>
              <a:gd name="connsiteY8" fmla="*/ 13592 h 1618457"/>
              <a:gd name="connsiteX0" fmla="*/ 0 w 744063"/>
              <a:gd name="connsiteY0" fmla="*/ 1618457 h 1618457"/>
              <a:gd name="connsiteX1" fmla="*/ 223748 w 744063"/>
              <a:gd name="connsiteY1" fmla="*/ 1458531 h 1618457"/>
              <a:gd name="connsiteX2" fmla="*/ 419878 w 744063"/>
              <a:gd name="connsiteY2" fmla="*/ 1291886 h 1618457"/>
              <a:gd name="connsiteX3" fmla="*/ 699796 w 744063"/>
              <a:gd name="connsiteY3" fmla="*/ 881339 h 1618457"/>
              <a:gd name="connsiteX4" fmla="*/ 737118 w 744063"/>
              <a:gd name="connsiteY4" fmla="*/ 676066 h 1618457"/>
              <a:gd name="connsiteX5" fmla="*/ 634482 w 744063"/>
              <a:gd name="connsiteY5" fmla="*/ 452131 h 1618457"/>
              <a:gd name="connsiteX6" fmla="*/ 503853 w 744063"/>
              <a:gd name="connsiteY6" fmla="*/ 302841 h 1618457"/>
              <a:gd name="connsiteX7" fmla="*/ 447869 w 744063"/>
              <a:gd name="connsiteY7" fmla="*/ 22923 h 1618457"/>
              <a:gd name="connsiteX8" fmla="*/ 438539 w 744063"/>
              <a:gd name="connsiteY8" fmla="*/ 13592 h 1618457"/>
              <a:gd name="connsiteX0" fmla="*/ 0 w 762351"/>
              <a:gd name="connsiteY0" fmla="*/ 1682465 h 1682465"/>
              <a:gd name="connsiteX1" fmla="*/ 242036 w 762351"/>
              <a:gd name="connsiteY1" fmla="*/ 1458531 h 1682465"/>
              <a:gd name="connsiteX2" fmla="*/ 438166 w 762351"/>
              <a:gd name="connsiteY2" fmla="*/ 1291886 h 1682465"/>
              <a:gd name="connsiteX3" fmla="*/ 718084 w 762351"/>
              <a:gd name="connsiteY3" fmla="*/ 881339 h 1682465"/>
              <a:gd name="connsiteX4" fmla="*/ 755406 w 762351"/>
              <a:gd name="connsiteY4" fmla="*/ 676066 h 1682465"/>
              <a:gd name="connsiteX5" fmla="*/ 652770 w 762351"/>
              <a:gd name="connsiteY5" fmla="*/ 452131 h 1682465"/>
              <a:gd name="connsiteX6" fmla="*/ 522141 w 762351"/>
              <a:gd name="connsiteY6" fmla="*/ 302841 h 1682465"/>
              <a:gd name="connsiteX7" fmla="*/ 466157 w 762351"/>
              <a:gd name="connsiteY7" fmla="*/ 22923 h 1682465"/>
              <a:gd name="connsiteX8" fmla="*/ 456827 w 762351"/>
              <a:gd name="connsiteY8" fmla="*/ 13592 h 1682465"/>
              <a:gd name="connsiteX0" fmla="*/ 0 w 808071"/>
              <a:gd name="connsiteY0" fmla="*/ 1682465 h 1682465"/>
              <a:gd name="connsiteX1" fmla="*/ 287756 w 808071"/>
              <a:gd name="connsiteY1" fmla="*/ 1458531 h 1682465"/>
              <a:gd name="connsiteX2" fmla="*/ 483886 w 808071"/>
              <a:gd name="connsiteY2" fmla="*/ 1291886 h 1682465"/>
              <a:gd name="connsiteX3" fmla="*/ 763804 w 808071"/>
              <a:gd name="connsiteY3" fmla="*/ 881339 h 1682465"/>
              <a:gd name="connsiteX4" fmla="*/ 801126 w 808071"/>
              <a:gd name="connsiteY4" fmla="*/ 676066 h 1682465"/>
              <a:gd name="connsiteX5" fmla="*/ 698490 w 808071"/>
              <a:gd name="connsiteY5" fmla="*/ 452131 h 1682465"/>
              <a:gd name="connsiteX6" fmla="*/ 567861 w 808071"/>
              <a:gd name="connsiteY6" fmla="*/ 302841 h 1682465"/>
              <a:gd name="connsiteX7" fmla="*/ 511877 w 808071"/>
              <a:gd name="connsiteY7" fmla="*/ 22923 h 1682465"/>
              <a:gd name="connsiteX8" fmla="*/ 502547 w 808071"/>
              <a:gd name="connsiteY8" fmla="*/ 13592 h 1682465"/>
              <a:gd name="connsiteX0" fmla="*/ 0 w 866662"/>
              <a:gd name="connsiteY0" fmla="*/ 1682465 h 1682465"/>
              <a:gd name="connsiteX1" fmla="*/ 287756 w 866662"/>
              <a:gd name="connsiteY1" fmla="*/ 1458531 h 1682465"/>
              <a:gd name="connsiteX2" fmla="*/ 483886 w 866662"/>
              <a:gd name="connsiteY2" fmla="*/ 1291886 h 1682465"/>
              <a:gd name="connsiteX3" fmla="*/ 763804 w 866662"/>
              <a:gd name="connsiteY3" fmla="*/ 881339 h 1682465"/>
              <a:gd name="connsiteX4" fmla="*/ 865134 w 866662"/>
              <a:gd name="connsiteY4" fmla="*/ 676066 h 1682465"/>
              <a:gd name="connsiteX5" fmla="*/ 698490 w 866662"/>
              <a:gd name="connsiteY5" fmla="*/ 452131 h 1682465"/>
              <a:gd name="connsiteX6" fmla="*/ 567861 w 866662"/>
              <a:gd name="connsiteY6" fmla="*/ 302841 h 1682465"/>
              <a:gd name="connsiteX7" fmla="*/ 511877 w 866662"/>
              <a:gd name="connsiteY7" fmla="*/ 22923 h 1682465"/>
              <a:gd name="connsiteX8" fmla="*/ 502547 w 866662"/>
              <a:gd name="connsiteY8" fmla="*/ 13592 h 1682465"/>
              <a:gd name="connsiteX0" fmla="*/ 0 w 868421"/>
              <a:gd name="connsiteY0" fmla="*/ 1682465 h 1682465"/>
              <a:gd name="connsiteX1" fmla="*/ 287756 w 868421"/>
              <a:gd name="connsiteY1" fmla="*/ 1458531 h 1682465"/>
              <a:gd name="connsiteX2" fmla="*/ 483886 w 868421"/>
              <a:gd name="connsiteY2" fmla="*/ 1291886 h 1682465"/>
              <a:gd name="connsiteX3" fmla="*/ 763804 w 868421"/>
              <a:gd name="connsiteY3" fmla="*/ 881339 h 1682465"/>
              <a:gd name="connsiteX4" fmla="*/ 865134 w 868421"/>
              <a:gd name="connsiteY4" fmla="*/ 676066 h 1682465"/>
              <a:gd name="connsiteX5" fmla="*/ 817362 w 868421"/>
              <a:gd name="connsiteY5" fmla="*/ 406411 h 1682465"/>
              <a:gd name="connsiteX6" fmla="*/ 567861 w 868421"/>
              <a:gd name="connsiteY6" fmla="*/ 302841 h 1682465"/>
              <a:gd name="connsiteX7" fmla="*/ 511877 w 868421"/>
              <a:gd name="connsiteY7" fmla="*/ 22923 h 1682465"/>
              <a:gd name="connsiteX8" fmla="*/ 502547 w 868421"/>
              <a:gd name="connsiteY8" fmla="*/ 13592 h 1682465"/>
              <a:gd name="connsiteX0" fmla="*/ 0 w 866763"/>
              <a:gd name="connsiteY0" fmla="*/ 1682465 h 1682465"/>
              <a:gd name="connsiteX1" fmla="*/ 287756 w 866763"/>
              <a:gd name="connsiteY1" fmla="*/ 1458531 h 1682465"/>
              <a:gd name="connsiteX2" fmla="*/ 483886 w 866763"/>
              <a:gd name="connsiteY2" fmla="*/ 1291886 h 1682465"/>
              <a:gd name="connsiteX3" fmla="*/ 763804 w 866763"/>
              <a:gd name="connsiteY3" fmla="*/ 881339 h 1682465"/>
              <a:gd name="connsiteX4" fmla="*/ 865134 w 866763"/>
              <a:gd name="connsiteY4" fmla="*/ 676066 h 1682465"/>
              <a:gd name="connsiteX5" fmla="*/ 817362 w 866763"/>
              <a:gd name="connsiteY5" fmla="*/ 406411 h 1682465"/>
              <a:gd name="connsiteX6" fmla="*/ 701390 w 866763"/>
              <a:gd name="connsiteY6" fmla="*/ 228569 h 1682465"/>
              <a:gd name="connsiteX7" fmla="*/ 567861 w 866763"/>
              <a:gd name="connsiteY7" fmla="*/ 302841 h 1682465"/>
              <a:gd name="connsiteX8" fmla="*/ 511877 w 866763"/>
              <a:gd name="connsiteY8" fmla="*/ 22923 h 1682465"/>
              <a:gd name="connsiteX9" fmla="*/ 502547 w 866763"/>
              <a:gd name="connsiteY9" fmla="*/ 13592 h 1682465"/>
              <a:gd name="connsiteX0" fmla="*/ 0 w 868421"/>
              <a:gd name="connsiteY0" fmla="*/ 1682465 h 1682465"/>
              <a:gd name="connsiteX1" fmla="*/ 287756 w 868421"/>
              <a:gd name="connsiteY1" fmla="*/ 1458531 h 1682465"/>
              <a:gd name="connsiteX2" fmla="*/ 483886 w 868421"/>
              <a:gd name="connsiteY2" fmla="*/ 1291886 h 1682465"/>
              <a:gd name="connsiteX3" fmla="*/ 763804 w 868421"/>
              <a:gd name="connsiteY3" fmla="*/ 881339 h 1682465"/>
              <a:gd name="connsiteX4" fmla="*/ 865134 w 868421"/>
              <a:gd name="connsiteY4" fmla="*/ 676066 h 1682465"/>
              <a:gd name="connsiteX5" fmla="*/ 817362 w 868421"/>
              <a:gd name="connsiteY5" fmla="*/ 406411 h 1682465"/>
              <a:gd name="connsiteX6" fmla="*/ 567861 w 868421"/>
              <a:gd name="connsiteY6" fmla="*/ 302841 h 1682465"/>
              <a:gd name="connsiteX7" fmla="*/ 511877 w 868421"/>
              <a:gd name="connsiteY7" fmla="*/ 22923 h 1682465"/>
              <a:gd name="connsiteX8" fmla="*/ 502547 w 868421"/>
              <a:gd name="connsiteY8" fmla="*/ 13592 h 1682465"/>
              <a:gd name="connsiteX0" fmla="*/ 0 w 867018"/>
              <a:gd name="connsiteY0" fmla="*/ 1682465 h 1682465"/>
              <a:gd name="connsiteX1" fmla="*/ 287756 w 867018"/>
              <a:gd name="connsiteY1" fmla="*/ 1458531 h 1682465"/>
              <a:gd name="connsiteX2" fmla="*/ 483886 w 867018"/>
              <a:gd name="connsiteY2" fmla="*/ 1291886 h 1682465"/>
              <a:gd name="connsiteX3" fmla="*/ 763804 w 867018"/>
              <a:gd name="connsiteY3" fmla="*/ 881339 h 1682465"/>
              <a:gd name="connsiteX4" fmla="*/ 865134 w 867018"/>
              <a:gd name="connsiteY4" fmla="*/ 676066 h 1682465"/>
              <a:gd name="connsiteX5" fmla="*/ 817362 w 867018"/>
              <a:gd name="connsiteY5" fmla="*/ 406411 h 1682465"/>
              <a:gd name="connsiteX6" fmla="*/ 668445 w 867018"/>
              <a:gd name="connsiteY6" fmla="*/ 229689 h 1682465"/>
              <a:gd name="connsiteX7" fmla="*/ 511877 w 867018"/>
              <a:gd name="connsiteY7" fmla="*/ 22923 h 1682465"/>
              <a:gd name="connsiteX8" fmla="*/ 502547 w 867018"/>
              <a:gd name="connsiteY8" fmla="*/ 13592 h 1682465"/>
              <a:gd name="connsiteX0" fmla="*/ 0 w 867018"/>
              <a:gd name="connsiteY0" fmla="*/ 1668873 h 1668873"/>
              <a:gd name="connsiteX1" fmla="*/ 287756 w 867018"/>
              <a:gd name="connsiteY1" fmla="*/ 1444939 h 1668873"/>
              <a:gd name="connsiteX2" fmla="*/ 483886 w 867018"/>
              <a:gd name="connsiteY2" fmla="*/ 1278294 h 1668873"/>
              <a:gd name="connsiteX3" fmla="*/ 763804 w 867018"/>
              <a:gd name="connsiteY3" fmla="*/ 867747 h 1668873"/>
              <a:gd name="connsiteX4" fmla="*/ 865134 w 867018"/>
              <a:gd name="connsiteY4" fmla="*/ 662474 h 1668873"/>
              <a:gd name="connsiteX5" fmla="*/ 817362 w 867018"/>
              <a:gd name="connsiteY5" fmla="*/ 392819 h 1668873"/>
              <a:gd name="connsiteX6" fmla="*/ 668445 w 867018"/>
              <a:gd name="connsiteY6" fmla="*/ 216097 h 1668873"/>
              <a:gd name="connsiteX7" fmla="*/ 466157 w 867018"/>
              <a:gd name="connsiteY7" fmla="*/ 82483 h 1668873"/>
              <a:gd name="connsiteX8" fmla="*/ 502547 w 867018"/>
              <a:gd name="connsiteY8" fmla="*/ 0 h 1668873"/>
              <a:gd name="connsiteX0" fmla="*/ 0 w 867018"/>
              <a:gd name="connsiteY0" fmla="*/ 1586390 h 1586390"/>
              <a:gd name="connsiteX1" fmla="*/ 287756 w 867018"/>
              <a:gd name="connsiteY1" fmla="*/ 1362456 h 1586390"/>
              <a:gd name="connsiteX2" fmla="*/ 483886 w 867018"/>
              <a:gd name="connsiteY2" fmla="*/ 1195811 h 1586390"/>
              <a:gd name="connsiteX3" fmla="*/ 763804 w 867018"/>
              <a:gd name="connsiteY3" fmla="*/ 785264 h 1586390"/>
              <a:gd name="connsiteX4" fmla="*/ 865134 w 867018"/>
              <a:gd name="connsiteY4" fmla="*/ 579991 h 1586390"/>
              <a:gd name="connsiteX5" fmla="*/ 817362 w 867018"/>
              <a:gd name="connsiteY5" fmla="*/ 310336 h 1586390"/>
              <a:gd name="connsiteX6" fmla="*/ 668445 w 867018"/>
              <a:gd name="connsiteY6" fmla="*/ 133614 h 1586390"/>
              <a:gd name="connsiteX7" fmla="*/ 466157 w 867018"/>
              <a:gd name="connsiteY7" fmla="*/ 0 h 1586390"/>
              <a:gd name="connsiteX0" fmla="*/ 0 w 867632"/>
              <a:gd name="connsiteY0" fmla="*/ 1586390 h 1586390"/>
              <a:gd name="connsiteX1" fmla="*/ 287756 w 867632"/>
              <a:gd name="connsiteY1" fmla="*/ 1362456 h 1586390"/>
              <a:gd name="connsiteX2" fmla="*/ 483886 w 867632"/>
              <a:gd name="connsiteY2" fmla="*/ 1195811 h 1586390"/>
              <a:gd name="connsiteX3" fmla="*/ 763804 w 867632"/>
              <a:gd name="connsiteY3" fmla="*/ 785264 h 1586390"/>
              <a:gd name="connsiteX4" fmla="*/ 865134 w 867632"/>
              <a:gd name="connsiteY4" fmla="*/ 579991 h 1586390"/>
              <a:gd name="connsiteX5" fmla="*/ 817362 w 867632"/>
              <a:gd name="connsiteY5" fmla="*/ 310336 h 1586390"/>
              <a:gd name="connsiteX6" fmla="*/ 613581 w 867632"/>
              <a:gd name="connsiteY6" fmla="*/ 206766 h 1586390"/>
              <a:gd name="connsiteX7" fmla="*/ 466157 w 867632"/>
              <a:gd name="connsiteY7" fmla="*/ 0 h 1586390"/>
              <a:gd name="connsiteX0" fmla="*/ 0 w 867632"/>
              <a:gd name="connsiteY0" fmla="*/ 1458374 h 1458374"/>
              <a:gd name="connsiteX1" fmla="*/ 287756 w 867632"/>
              <a:gd name="connsiteY1" fmla="*/ 1234440 h 1458374"/>
              <a:gd name="connsiteX2" fmla="*/ 483886 w 867632"/>
              <a:gd name="connsiteY2" fmla="*/ 1067795 h 1458374"/>
              <a:gd name="connsiteX3" fmla="*/ 763804 w 867632"/>
              <a:gd name="connsiteY3" fmla="*/ 657248 h 1458374"/>
              <a:gd name="connsiteX4" fmla="*/ 865134 w 867632"/>
              <a:gd name="connsiteY4" fmla="*/ 451975 h 1458374"/>
              <a:gd name="connsiteX5" fmla="*/ 817362 w 867632"/>
              <a:gd name="connsiteY5" fmla="*/ 182320 h 1458374"/>
              <a:gd name="connsiteX6" fmla="*/ 613581 w 867632"/>
              <a:gd name="connsiteY6" fmla="*/ 78750 h 1458374"/>
              <a:gd name="connsiteX7" fmla="*/ 347285 w 867632"/>
              <a:gd name="connsiteY7" fmla="*/ 0 h 1458374"/>
              <a:gd name="connsiteX0" fmla="*/ 0 w 579876"/>
              <a:gd name="connsiteY0" fmla="*/ 1234440 h 1234440"/>
              <a:gd name="connsiteX1" fmla="*/ 196130 w 579876"/>
              <a:gd name="connsiteY1" fmla="*/ 1067795 h 1234440"/>
              <a:gd name="connsiteX2" fmla="*/ 476048 w 579876"/>
              <a:gd name="connsiteY2" fmla="*/ 657248 h 1234440"/>
              <a:gd name="connsiteX3" fmla="*/ 577378 w 579876"/>
              <a:gd name="connsiteY3" fmla="*/ 451975 h 1234440"/>
              <a:gd name="connsiteX4" fmla="*/ 529606 w 579876"/>
              <a:gd name="connsiteY4" fmla="*/ 182320 h 1234440"/>
              <a:gd name="connsiteX5" fmla="*/ 325825 w 579876"/>
              <a:gd name="connsiteY5" fmla="*/ 78750 h 1234440"/>
              <a:gd name="connsiteX6" fmla="*/ 59529 w 579876"/>
              <a:gd name="connsiteY6" fmla="*/ 0 h 1234440"/>
              <a:gd name="connsiteX0" fmla="*/ 136601 w 520347"/>
              <a:gd name="connsiteY0" fmla="*/ 1067795 h 1067795"/>
              <a:gd name="connsiteX1" fmla="*/ 416519 w 520347"/>
              <a:gd name="connsiteY1" fmla="*/ 657248 h 1067795"/>
              <a:gd name="connsiteX2" fmla="*/ 517849 w 520347"/>
              <a:gd name="connsiteY2" fmla="*/ 451975 h 1067795"/>
              <a:gd name="connsiteX3" fmla="*/ 470077 w 520347"/>
              <a:gd name="connsiteY3" fmla="*/ 182320 h 1067795"/>
              <a:gd name="connsiteX4" fmla="*/ 266296 w 520347"/>
              <a:gd name="connsiteY4" fmla="*/ 78750 h 1067795"/>
              <a:gd name="connsiteX5" fmla="*/ 0 w 520347"/>
              <a:gd name="connsiteY5" fmla="*/ 0 h 1067795"/>
              <a:gd name="connsiteX0" fmla="*/ 246329 w 520347"/>
              <a:gd name="connsiteY0" fmla="*/ 839195 h 839195"/>
              <a:gd name="connsiteX1" fmla="*/ 416519 w 520347"/>
              <a:gd name="connsiteY1" fmla="*/ 657248 h 839195"/>
              <a:gd name="connsiteX2" fmla="*/ 517849 w 520347"/>
              <a:gd name="connsiteY2" fmla="*/ 451975 h 839195"/>
              <a:gd name="connsiteX3" fmla="*/ 470077 w 520347"/>
              <a:gd name="connsiteY3" fmla="*/ 182320 h 839195"/>
              <a:gd name="connsiteX4" fmla="*/ 266296 w 520347"/>
              <a:gd name="connsiteY4" fmla="*/ 78750 h 839195"/>
              <a:gd name="connsiteX5" fmla="*/ 0 w 520347"/>
              <a:gd name="connsiteY5" fmla="*/ 0 h 839195"/>
              <a:gd name="connsiteX0" fmla="*/ 246329 w 520347"/>
              <a:gd name="connsiteY0" fmla="*/ 866627 h 866627"/>
              <a:gd name="connsiteX1" fmla="*/ 416519 w 520347"/>
              <a:gd name="connsiteY1" fmla="*/ 657248 h 866627"/>
              <a:gd name="connsiteX2" fmla="*/ 517849 w 520347"/>
              <a:gd name="connsiteY2" fmla="*/ 451975 h 866627"/>
              <a:gd name="connsiteX3" fmla="*/ 470077 w 520347"/>
              <a:gd name="connsiteY3" fmla="*/ 182320 h 866627"/>
              <a:gd name="connsiteX4" fmla="*/ 266296 w 520347"/>
              <a:gd name="connsiteY4" fmla="*/ 78750 h 866627"/>
              <a:gd name="connsiteX5" fmla="*/ 0 w 520347"/>
              <a:gd name="connsiteY5" fmla="*/ 0 h 866627"/>
              <a:gd name="connsiteX0" fmla="*/ 319481 w 520347"/>
              <a:gd name="connsiteY0" fmla="*/ 775187 h 775187"/>
              <a:gd name="connsiteX1" fmla="*/ 416519 w 520347"/>
              <a:gd name="connsiteY1" fmla="*/ 657248 h 775187"/>
              <a:gd name="connsiteX2" fmla="*/ 517849 w 520347"/>
              <a:gd name="connsiteY2" fmla="*/ 451975 h 775187"/>
              <a:gd name="connsiteX3" fmla="*/ 470077 w 520347"/>
              <a:gd name="connsiteY3" fmla="*/ 182320 h 775187"/>
              <a:gd name="connsiteX4" fmla="*/ 266296 w 520347"/>
              <a:gd name="connsiteY4" fmla="*/ 78750 h 775187"/>
              <a:gd name="connsiteX5" fmla="*/ 0 w 520347"/>
              <a:gd name="connsiteY5" fmla="*/ 0 h 775187"/>
              <a:gd name="connsiteX0" fmla="*/ 209753 w 410619"/>
              <a:gd name="connsiteY0" fmla="*/ 747755 h 747755"/>
              <a:gd name="connsiteX1" fmla="*/ 306791 w 410619"/>
              <a:gd name="connsiteY1" fmla="*/ 629816 h 747755"/>
              <a:gd name="connsiteX2" fmla="*/ 408121 w 410619"/>
              <a:gd name="connsiteY2" fmla="*/ 424543 h 747755"/>
              <a:gd name="connsiteX3" fmla="*/ 360349 w 410619"/>
              <a:gd name="connsiteY3" fmla="*/ 154888 h 747755"/>
              <a:gd name="connsiteX4" fmla="*/ 156568 w 410619"/>
              <a:gd name="connsiteY4" fmla="*/ 51318 h 747755"/>
              <a:gd name="connsiteX5" fmla="*/ 0 w 410619"/>
              <a:gd name="connsiteY5" fmla="*/ 0 h 747755"/>
              <a:gd name="connsiteX0" fmla="*/ 209753 w 398016"/>
              <a:gd name="connsiteY0" fmla="*/ 747755 h 747755"/>
              <a:gd name="connsiteX1" fmla="*/ 306791 w 398016"/>
              <a:gd name="connsiteY1" fmla="*/ 629816 h 747755"/>
              <a:gd name="connsiteX2" fmla="*/ 393833 w 398016"/>
              <a:gd name="connsiteY2" fmla="*/ 410255 h 747755"/>
              <a:gd name="connsiteX3" fmla="*/ 360349 w 398016"/>
              <a:gd name="connsiteY3" fmla="*/ 154888 h 747755"/>
              <a:gd name="connsiteX4" fmla="*/ 156568 w 398016"/>
              <a:gd name="connsiteY4" fmla="*/ 51318 h 747755"/>
              <a:gd name="connsiteX5" fmla="*/ 0 w 398016"/>
              <a:gd name="connsiteY5" fmla="*/ 0 h 747755"/>
              <a:gd name="connsiteX0" fmla="*/ 209753 w 393849"/>
              <a:gd name="connsiteY0" fmla="*/ 747755 h 747755"/>
              <a:gd name="connsiteX1" fmla="*/ 306791 w 393849"/>
              <a:gd name="connsiteY1" fmla="*/ 629816 h 747755"/>
              <a:gd name="connsiteX2" fmla="*/ 393833 w 393849"/>
              <a:gd name="connsiteY2" fmla="*/ 410255 h 747755"/>
              <a:gd name="connsiteX3" fmla="*/ 312724 w 393849"/>
              <a:gd name="connsiteY3" fmla="*/ 159651 h 747755"/>
              <a:gd name="connsiteX4" fmla="*/ 156568 w 393849"/>
              <a:gd name="connsiteY4" fmla="*/ 51318 h 747755"/>
              <a:gd name="connsiteX5" fmla="*/ 0 w 393849"/>
              <a:gd name="connsiteY5" fmla="*/ 0 h 747755"/>
              <a:gd name="connsiteX0" fmla="*/ 209753 w 374809"/>
              <a:gd name="connsiteY0" fmla="*/ 747755 h 747755"/>
              <a:gd name="connsiteX1" fmla="*/ 306791 w 374809"/>
              <a:gd name="connsiteY1" fmla="*/ 629816 h 747755"/>
              <a:gd name="connsiteX2" fmla="*/ 374783 w 374809"/>
              <a:gd name="connsiteY2" fmla="*/ 405492 h 747755"/>
              <a:gd name="connsiteX3" fmla="*/ 312724 w 374809"/>
              <a:gd name="connsiteY3" fmla="*/ 159651 h 747755"/>
              <a:gd name="connsiteX4" fmla="*/ 156568 w 374809"/>
              <a:gd name="connsiteY4" fmla="*/ 51318 h 747755"/>
              <a:gd name="connsiteX5" fmla="*/ 0 w 374809"/>
              <a:gd name="connsiteY5" fmla="*/ 0 h 747755"/>
              <a:gd name="connsiteX0" fmla="*/ 247853 w 412909"/>
              <a:gd name="connsiteY0" fmla="*/ 757280 h 757280"/>
              <a:gd name="connsiteX1" fmla="*/ 344891 w 412909"/>
              <a:gd name="connsiteY1" fmla="*/ 639341 h 757280"/>
              <a:gd name="connsiteX2" fmla="*/ 412883 w 412909"/>
              <a:gd name="connsiteY2" fmla="*/ 415017 h 757280"/>
              <a:gd name="connsiteX3" fmla="*/ 350824 w 412909"/>
              <a:gd name="connsiteY3" fmla="*/ 169176 h 757280"/>
              <a:gd name="connsiteX4" fmla="*/ 194668 w 412909"/>
              <a:gd name="connsiteY4" fmla="*/ 60843 h 757280"/>
              <a:gd name="connsiteX5" fmla="*/ 0 w 412909"/>
              <a:gd name="connsiteY5" fmla="*/ 0 h 757280"/>
              <a:gd name="connsiteX0" fmla="*/ 276428 w 441484"/>
              <a:gd name="connsiteY0" fmla="*/ 723942 h 723942"/>
              <a:gd name="connsiteX1" fmla="*/ 373466 w 441484"/>
              <a:gd name="connsiteY1" fmla="*/ 606003 h 723942"/>
              <a:gd name="connsiteX2" fmla="*/ 441458 w 441484"/>
              <a:gd name="connsiteY2" fmla="*/ 381679 h 723942"/>
              <a:gd name="connsiteX3" fmla="*/ 379399 w 441484"/>
              <a:gd name="connsiteY3" fmla="*/ 135838 h 723942"/>
              <a:gd name="connsiteX4" fmla="*/ 223243 w 441484"/>
              <a:gd name="connsiteY4" fmla="*/ 27505 h 723942"/>
              <a:gd name="connsiteX5" fmla="*/ 0 w 441484"/>
              <a:gd name="connsiteY5" fmla="*/ 0 h 723942"/>
              <a:gd name="connsiteX0" fmla="*/ 262141 w 427197"/>
              <a:gd name="connsiteY0" fmla="*/ 747754 h 747754"/>
              <a:gd name="connsiteX1" fmla="*/ 359179 w 427197"/>
              <a:gd name="connsiteY1" fmla="*/ 629815 h 747754"/>
              <a:gd name="connsiteX2" fmla="*/ 427171 w 427197"/>
              <a:gd name="connsiteY2" fmla="*/ 405491 h 747754"/>
              <a:gd name="connsiteX3" fmla="*/ 365112 w 427197"/>
              <a:gd name="connsiteY3" fmla="*/ 159650 h 747754"/>
              <a:gd name="connsiteX4" fmla="*/ 208956 w 427197"/>
              <a:gd name="connsiteY4" fmla="*/ 51317 h 747754"/>
              <a:gd name="connsiteX5" fmla="*/ 0 w 427197"/>
              <a:gd name="connsiteY5" fmla="*/ 0 h 747754"/>
              <a:gd name="connsiteX0" fmla="*/ 262141 w 462353"/>
              <a:gd name="connsiteY0" fmla="*/ 747754 h 747754"/>
              <a:gd name="connsiteX1" fmla="*/ 359179 w 462353"/>
              <a:gd name="connsiteY1" fmla="*/ 629815 h 747754"/>
              <a:gd name="connsiteX2" fmla="*/ 462341 w 462353"/>
              <a:gd name="connsiteY2" fmla="*/ 405491 h 747754"/>
              <a:gd name="connsiteX3" fmla="*/ 365112 w 462353"/>
              <a:gd name="connsiteY3" fmla="*/ 159650 h 747754"/>
              <a:gd name="connsiteX4" fmla="*/ 208956 w 462353"/>
              <a:gd name="connsiteY4" fmla="*/ 51317 h 747754"/>
              <a:gd name="connsiteX5" fmla="*/ 0 w 462353"/>
              <a:gd name="connsiteY5" fmla="*/ 0 h 747754"/>
              <a:gd name="connsiteX0" fmla="*/ 262141 w 442262"/>
              <a:gd name="connsiteY0" fmla="*/ 747754 h 747754"/>
              <a:gd name="connsiteX1" fmla="*/ 359179 w 442262"/>
              <a:gd name="connsiteY1" fmla="*/ 629815 h 747754"/>
              <a:gd name="connsiteX2" fmla="*/ 442244 w 442262"/>
              <a:gd name="connsiteY2" fmla="*/ 410515 h 747754"/>
              <a:gd name="connsiteX3" fmla="*/ 365112 w 442262"/>
              <a:gd name="connsiteY3" fmla="*/ 159650 h 747754"/>
              <a:gd name="connsiteX4" fmla="*/ 208956 w 442262"/>
              <a:gd name="connsiteY4" fmla="*/ 51317 h 747754"/>
              <a:gd name="connsiteX5" fmla="*/ 0 w 442262"/>
              <a:gd name="connsiteY5" fmla="*/ 0 h 747754"/>
              <a:gd name="connsiteX0" fmla="*/ 262141 w 442775"/>
              <a:gd name="connsiteY0" fmla="*/ 747754 h 747754"/>
              <a:gd name="connsiteX1" fmla="*/ 359179 w 442775"/>
              <a:gd name="connsiteY1" fmla="*/ 629815 h 747754"/>
              <a:gd name="connsiteX2" fmla="*/ 442244 w 442775"/>
              <a:gd name="connsiteY2" fmla="*/ 410515 h 747754"/>
              <a:gd name="connsiteX3" fmla="*/ 385209 w 442775"/>
              <a:gd name="connsiteY3" fmla="*/ 149602 h 747754"/>
              <a:gd name="connsiteX4" fmla="*/ 208956 w 442775"/>
              <a:gd name="connsiteY4" fmla="*/ 51317 h 747754"/>
              <a:gd name="connsiteX5" fmla="*/ 0 w 442775"/>
              <a:gd name="connsiteY5" fmla="*/ 0 h 747754"/>
              <a:gd name="connsiteX0" fmla="*/ 262141 w 442312"/>
              <a:gd name="connsiteY0" fmla="*/ 747754 h 747754"/>
              <a:gd name="connsiteX1" fmla="*/ 359179 w 442312"/>
              <a:gd name="connsiteY1" fmla="*/ 629815 h 747754"/>
              <a:gd name="connsiteX2" fmla="*/ 442244 w 442312"/>
              <a:gd name="connsiteY2" fmla="*/ 410515 h 747754"/>
              <a:gd name="connsiteX3" fmla="*/ 370136 w 442312"/>
              <a:gd name="connsiteY3" fmla="*/ 154626 h 747754"/>
              <a:gd name="connsiteX4" fmla="*/ 208956 w 442312"/>
              <a:gd name="connsiteY4" fmla="*/ 51317 h 747754"/>
              <a:gd name="connsiteX5" fmla="*/ 0 w 442312"/>
              <a:gd name="connsiteY5" fmla="*/ 0 h 747754"/>
              <a:gd name="connsiteX0" fmla="*/ 262141 w 442312"/>
              <a:gd name="connsiteY0" fmla="*/ 747754 h 747754"/>
              <a:gd name="connsiteX1" fmla="*/ 359179 w 442312"/>
              <a:gd name="connsiteY1" fmla="*/ 629815 h 747754"/>
              <a:gd name="connsiteX2" fmla="*/ 442244 w 442312"/>
              <a:gd name="connsiteY2" fmla="*/ 410515 h 747754"/>
              <a:gd name="connsiteX3" fmla="*/ 370136 w 442312"/>
              <a:gd name="connsiteY3" fmla="*/ 154626 h 747754"/>
              <a:gd name="connsiteX4" fmla="*/ 208956 w 442312"/>
              <a:gd name="connsiteY4" fmla="*/ 51317 h 747754"/>
              <a:gd name="connsiteX5" fmla="*/ 0 w 442312"/>
              <a:gd name="connsiteY5" fmla="*/ 0 h 747754"/>
              <a:gd name="connsiteX0" fmla="*/ 262141 w 442312"/>
              <a:gd name="connsiteY0" fmla="*/ 766804 h 766804"/>
              <a:gd name="connsiteX1" fmla="*/ 359179 w 442312"/>
              <a:gd name="connsiteY1" fmla="*/ 629815 h 766804"/>
              <a:gd name="connsiteX2" fmla="*/ 442244 w 442312"/>
              <a:gd name="connsiteY2" fmla="*/ 410515 h 766804"/>
              <a:gd name="connsiteX3" fmla="*/ 370136 w 442312"/>
              <a:gd name="connsiteY3" fmla="*/ 154626 h 766804"/>
              <a:gd name="connsiteX4" fmla="*/ 208956 w 442312"/>
              <a:gd name="connsiteY4" fmla="*/ 51317 h 766804"/>
              <a:gd name="connsiteX5" fmla="*/ 0 w 442312"/>
              <a:gd name="connsiteY5" fmla="*/ 0 h 76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312" h="766804">
                <a:moveTo>
                  <a:pt x="262141" y="766804"/>
                </a:moveTo>
                <a:cubicBezTo>
                  <a:pt x="341482" y="670605"/>
                  <a:pt x="329162" y="689197"/>
                  <a:pt x="359179" y="629815"/>
                </a:cubicBezTo>
                <a:cubicBezTo>
                  <a:pt x="389196" y="570433"/>
                  <a:pt x="440418" y="489713"/>
                  <a:pt x="442244" y="410515"/>
                </a:cubicBezTo>
                <a:cubicBezTo>
                  <a:pt x="444070" y="331317"/>
                  <a:pt x="409017" y="214492"/>
                  <a:pt x="370136" y="154626"/>
                </a:cubicBezTo>
                <a:cubicBezTo>
                  <a:pt x="331255" y="94760"/>
                  <a:pt x="270645" y="77088"/>
                  <a:pt x="208956" y="51317"/>
                </a:cubicBezTo>
                <a:cubicBezTo>
                  <a:pt x="147267" y="25546"/>
                  <a:pt x="106346" y="13039"/>
                  <a:pt x="0" y="0"/>
                </a:cubicBezTo>
              </a:path>
            </a:pathLst>
          </a:custGeom>
          <a:noFill/>
          <a:ln w="50800">
            <a:solidFill>
              <a:srgbClr val="1100F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p:cNvSpPr txBox="1"/>
          <p:nvPr/>
        </p:nvSpPr>
        <p:spPr>
          <a:xfrm>
            <a:off x="556298" y="2402045"/>
            <a:ext cx="1475340" cy="461665"/>
          </a:xfrm>
          <a:prstGeom prst="rect">
            <a:avLst/>
          </a:prstGeom>
          <a:solidFill>
            <a:srgbClr val="7030A0"/>
          </a:solidFill>
          <a:ln w="19050">
            <a:solidFill>
              <a:schemeClr val="tx1"/>
            </a:solidFill>
          </a:ln>
        </p:spPr>
        <p:txBody>
          <a:bodyPr wrap="none" rtlCol="0">
            <a:spAutoFit/>
          </a:bodyPr>
          <a:lstStyle/>
          <a:p>
            <a:pPr algn="ctr"/>
            <a:r>
              <a:rPr lang="en-US" sz="1200" b="1" dirty="0">
                <a:solidFill>
                  <a:schemeClr val="bg1"/>
                </a:solidFill>
              </a:rPr>
              <a:t>Favored Region for</a:t>
            </a:r>
          </a:p>
          <a:p>
            <a:pPr algn="ctr"/>
            <a:r>
              <a:rPr lang="en-US" sz="1200" b="1" dirty="0">
                <a:solidFill>
                  <a:schemeClr val="bg1"/>
                </a:solidFill>
              </a:rPr>
              <a:t>Mesovortex Genesis</a:t>
            </a:r>
          </a:p>
        </p:txBody>
      </p:sp>
      <p:cxnSp>
        <p:nvCxnSpPr>
          <p:cNvPr id="58" name="Straight Arrow Connector 57"/>
          <p:cNvCxnSpPr/>
          <p:nvPr/>
        </p:nvCxnSpPr>
        <p:spPr>
          <a:xfrm>
            <a:off x="2029968" y="2880360"/>
            <a:ext cx="178373" cy="38099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099816" y="1206359"/>
            <a:ext cx="2942026" cy="2190750"/>
            <a:chOff x="3099816" y="1009650"/>
            <a:chExt cx="2942026" cy="219075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9816" y="1009650"/>
              <a:ext cx="2933700" cy="219075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099816" y="1009650"/>
              <a:ext cx="2942026" cy="338554"/>
            </a:xfrm>
            <a:prstGeom prst="rect">
              <a:avLst/>
            </a:prstGeom>
            <a:solidFill>
              <a:schemeClr val="tx1"/>
            </a:solidFill>
          </p:spPr>
          <p:txBody>
            <a:bodyPr wrap="square" rtlCol="0">
              <a:spAutoFit/>
            </a:bodyPr>
            <a:lstStyle/>
            <a:p>
              <a:r>
                <a:rPr lang="en-US" sz="1600" b="1" dirty="0">
                  <a:solidFill>
                    <a:srgbClr val="FFFF00"/>
                  </a:solidFill>
                </a:rPr>
                <a:t>0-3 km Bulk Shear/MLCAPE</a:t>
              </a:r>
            </a:p>
          </p:txBody>
        </p:sp>
        <p:sp>
          <p:nvSpPr>
            <p:cNvPr id="8" name="TextBox 7"/>
            <p:cNvSpPr txBox="1"/>
            <p:nvPr/>
          </p:nvSpPr>
          <p:spPr>
            <a:xfrm>
              <a:off x="4603028" y="2923401"/>
              <a:ext cx="1438814" cy="276999"/>
            </a:xfrm>
            <a:prstGeom prst="rect">
              <a:avLst/>
            </a:prstGeom>
            <a:solidFill>
              <a:srgbClr val="0070C0"/>
            </a:solidFill>
          </p:spPr>
          <p:txBody>
            <a:bodyPr wrap="square" rtlCol="0">
              <a:spAutoFit/>
            </a:bodyPr>
            <a:lstStyle/>
            <a:p>
              <a:r>
                <a:rPr lang="en-US" sz="1200" b="1" dirty="0">
                  <a:solidFill>
                    <a:srgbClr val="FFFF00"/>
                  </a:solidFill>
                </a:rPr>
                <a:t>SPC Meso Page</a:t>
              </a:r>
            </a:p>
          </p:txBody>
        </p:sp>
      </p:grpSp>
      <p:sp>
        <p:nvSpPr>
          <p:cNvPr id="27" name="TextBox 26"/>
          <p:cNvSpPr txBox="1"/>
          <p:nvPr/>
        </p:nvSpPr>
        <p:spPr>
          <a:xfrm>
            <a:off x="152400" y="1490472"/>
            <a:ext cx="1271172" cy="369332"/>
          </a:xfrm>
          <a:prstGeom prst="rect">
            <a:avLst/>
          </a:prstGeom>
          <a:solidFill>
            <a:srgbClr val="FFFF00"/>
          </a:solidFill>
          <a:ln>
            <a:solidFill>
              <a:schemeClr val="tx1"/>
            </a:solidFill>
          </a:ln>
        </p:spPr>
        <p:txBody>
          <a:bodyPr wrap="square" rtlCol="0">
            <a:spAutoFit/>
          </a:bodyPr>
          <a:lstStyle/>
          <a:p>
            <a:r>
              <a:rPr lang="en-US" b="1" dirty="0"/>
              <a:t>0.5° SRM</a:t>
            </a:r>
          </a:p>
        </p:txBody>
      </p:sp>
      <p:sp>
        <p:nvSpPr>
          <p:cNvPr id="28" name="TextBox 27"/>
          <p:cNvSpPr txBox="1"/>
          <p:nvPr/>
        </p:nvSpPr>
        <p:spPr>
          <a:xfrm>
            <a:off x="8266176" y="1490472"/>
            <a:ext cx="721672" cy="369332"/>
          </a:xfrm>
          <a:prstGeom prst="rect">
            <a:avLst/>
          </a:prstGeom>
          <a:solidFill>
            <a:srgbClr val="FFFF00"/>
          </a:solidFill>
          <a:ln>
            <a:solidFill>
              <a:schemeClr val="tx1"/>
            </a:solidFill>
          </a:ln>
        </p:spPr>
        <p:txBody>
          <a:bodyPr wrap="none" rtlCol="0">
            <a:spAutoFit/>
          </a:bodyPr>
          <a:lstStyle/>
          <a:p>
            <a:r>
              <a:rPr lang="en-US" b="1" dirty="0"/>
              <a:t>0.5° Z</a:t>
            </a:r>
          </a:p>
        </p:txBody>
      </p:sp>
      <p:sp>
        <p:nvSpPr>
          <p:cNvPr id="29" name="Title 2"/>
          <p:cNvSpPr txBox="1">
            <a:spLocks/>
          </p:cNvSpPr>
          <p:nvPr/>
        </p:nvSpPr>
        <p:spPr>
          <a:xfrm>
            <a:off x="457200" y="0"/>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FF00"/>
                </a:solidFill>
                <a:effectLst>
                  <a:outerShdw blurRad="38100" dist="38100" dir="2700000" algn="tl">
                    <a:srgbClr val="000000">
                      <a:alpha val="43137"/>
                    </a:srgbClr>
                  </a:outerShdw>
                </a:effectLst>
              </a:rPr>
              <a:t>Three Ingredients Method</a:t>
            </a:r>
            <a:br>
              <a:rPr lang="en-US" b="1" dirty="0">
                <a:solidFill>
                  <a:srgbClr val="FFFF00"/>
                </a:solidFill>
                <a:effectLst>
                  <a:outerShdw blurRad="38100" dist="38100" dir="2700000" algn="tl">
                    <a:srgbClr val="000000">
                      <a:alpha val="43137"/>
                    </a:srgbClr>
                  </a:outerShdw>
                </a:effectLst>
              </a:rPr>
            </a:br>
            <a:r>
              <a:rPr lang="en-US" sz="2700" b="1" i="1" dirty="0">
                <a:solidFill>
                  <a:srgbClr val="FFFF00"/>
                </a:solidFill>
                <a:effectLst>
                  <a:outerShdw blurRad="38100" dist="38100" dir="2700000" algn="tl">
                    <a:srgbClr val="000000">
                      <a:alpha val="43137"/>
                    </a:srgbClr>
                  </a:outerShdw>
                </a:effectLst>
              </a:rPr>
              <a:t>(</a:t>
            </a:r>
            <a:r>
              <a:rPr lang="en-US" sz="2700" b="1" i="1" dirty="0" err="1">
                <a:solidFill>
                  <a:srgbClr val="FFFF00"/>
                </a:solidFill>
                <a:effectLst>
                  <a:outerShdw blurRad="38100" dist="38100" dir="2700000" algn="tl">
                    <a:srgbClr val="000000">
                      <a:alpha val="43137"/>
                    </a:srgbClr>
                  </a:outerShdw>
                </a:effectLst>
              </a:rPr>
              <a:t>Schaumann</a:t>
            </a:r>
            <a:r>
              <a:rPr lang="en-US" sz="2700" b="1" i="1" dirty="0">
                <a:solidFill>
                  <a:srgbClr val="FFFF00"/>
                </a:solidFill>
                <a:effectLst>
                  <a:outerShdw blurRad="38100" dist="38100" dir="2700000" algn="tl">
                    <a:srgbClr val="000000">
                      <a:alpha val="43137"/>
                    </a:srgbClr>
                  </a:outerShdw>
                </a:effectLst>
              </a:rPr>
              <a:t> and </a:t>
            </a:r>
            <a:r>
              <a:rPr lang="en-US" sz="2700" b="1" i="1" dirty="0" err="1">
                <a:solidFill>
                  <a:srgbClr val="FFFF00"/>
                </a:solidFill>
                <a:effectLst>
                  <a:outerShdw blurRad="38100" dist="38100" dir="2700000" algn="tl">
                    <a:srgbClr val="000000">
                      <a:alpha val="43137"/>
                    </a:srgbClr>
                  </a:outerShdw>
                </a:effectLst>
              </a:rPr>
              <a:t>Przybylinski</a:t>
            </a:r>
            <a:r>
              <a:rPr lang="en-US" sz="2700" b="1" i="1" dirty="0">
                <a:solidFill>
                  <a:srgbClr val="FFFF00"/>
                </a:solidFill>
                <a:effectLst>
                  <a:outerShdw blurRad="38100" dist="38100" dir="2700000" algn="tl">
                    <a:srgbClr val="000000">
                      <a:alpha val="43137"/>
                    </a:srgbClr>
                  </a:outerShdw>
                </a:effectLst>
              </a:rPr>
              <a:t> 2012)</a:t>
            </a:r>
          </a:p>
        </p:txBody>
      </p:sp>
    </p:spTree>
    <p:extLst>
      <p:ext uri="{BB962C8B-B14F-4D97-AF65-F5344CB8AC3E}">
        <p14:creationId xmlns:p14="http://schemas.microsoft.com/office/powerpoint/2010/main" val="411502199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1295400"/>
            <a:ext cx="9144000" cy="5245154"/>
          </a:xfrm>
          <a:prstGeom prst="rect">
            <a:avLst/>
          </a:prstGeom>
        </p:spPr>
      </p:pic>
      <p:sp>
        <p:nvSpPr>
          <p:cNvPr id="3" name="Title 2"/>
          <p:cNvSpPr>
            <a:spLocks noGrp="1"/>
          </p:cNvSpPr>
          <p:nvPr>
            <p:ph type="title"/>
          </p:nvPr>
        </p:nvSpPr>
        <p:spPr/>
        <p:txBody>
          <a:bodyPr/>
          <a:lstStyle/>
          <a:p>
            <a:r>
              <a:rPr lang="en-US" dirty="0"/>
              <a:t>Data Plots of 3 Ingredients</a:t>
            </a:r>
          </a:p>
        </p:txBody>
      </p:sp>
    </p:spTree>
    <p:extLst>
      <p:ext uri="{BB962C8B-B14F-4D97-AF65-F5344CB8AC3E}">
        <p14:creationId xmlns:p14="http://schemas.microsoft.com/office/powerpoint/2010/main" val="71373603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a:t>Event Overview</a:t>
            </a:r>
          </a:p>
        </p:txBody>
      </p:sp>
      <p:pic>
        <p:nvPicPr>
          <p:cNvPr id="9" name="overviewloop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2800" y="990600"/>
            <a:ext cx="7340600" cy="5505450"/>
          </a:xfrm>
          <a:prstGeom prst="rect">
            <a:avLst/>
          </a:prstGeom>
        </p:spPr>
      </p:pic>
    </p:spTree>
    <p:extLst>
      <p:ext uri="{BB962C8B-B14F-4D97-AF65-F5344CB8AC3E}">
        <p14:creationId xmlns:p14="http://schemas.microsoft.com/office/powerpoint/2010/main" val="1010215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4435" y="0"/>
            <a:ext cx="7772400" cy="1143000"/>
          </a:xfrm>
        </p:spPr>
        <p:txBody>
          <a:bodyPr/>
          <a:lstStyle/>
          <a:p>
            <a:r>
              <a:rPr lang="en-US" dirty="0"/>
              <a:t>Aftermath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838200"/>
            <a:ext cx="7924800" cy="5943600"/>
          </a:xfrm>
          <a:prstGeom prst="rect">
            <a:avLst/>
          </a:prstGeom>
        </p:spPr>
      </p:pic>
    </p:spTree>
    <p:extLst>
      <p:ext uri="{BB962C8B-B14F-4D97-AF65-F5344CB8AC3E}">
        <p14:creationId xmlns:p14="http://schemas.microsoft.com/office/powerpoint/2010/main" val="963364994"/>
      </p:ext>
    </p:extLst>
  </p:cSld>
  <p:clrMapOvr>
    <a:masterClrMapping/>
  </p:clrMapOvr>
  <p:transition/>
</p:sld>
</file>

<file path=ppt/theme/theme1.xml><?xml version="1.0" encoding="utf-8"?>
<a:theme xmlns:a="http://schemas.openxmlformats.org/drawingml/2006/main" name="wfo">
  <a:themeElements>
    <a:clrScheme name="NWS_WDT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WS_WDTB">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a:solidFill>
            <a:schemeClr val="bg1"/>
          </a:solidFill>
        </a:ln>
        <a:effectLst>
          <a:outerShdw dist="35921" sx="1000" sy="1000" algn="ctr" rotWithShape="0">
            <a:schemeClr val="tx1"/>
          </a:outerShdw>
        </a:effectLst>
        <a:extLst/>
      </a:spPr>
      <a:bodyPr vert="horz" wrap="none" lIns="91440" tIns="45720" rIns="91440" bIns="45720" numCol="1" rtlCol="0" anchor="ctr" anchorCtr="0" compatLnSpc="1">
        <a:prstTxWarp prst="textNoShape">
          <a:avLst/>
        </a:prstTxWarp>
      </a:bodyPr>
      <a:lstStyle>
        <a:defPPr marL="742950" marR="0" indent="-285750" algn="ctr" defTabSz="914400" rtl="0" eaLnBrk="0" fontAlgn="base" latinLnBrk="0" hangingPunct="0">
          <a:lnSpc>
            <a:spcPct val="100000"/>
          </a:lnSpc>
          <a:spcBef>
            <a:spcPct val="20000"/>
          </a:spcBef>
          <a:spcAft>
            <a:spcPct val="50000"/>
          </a:spcAft>
          <a:buClr>
            <a:srgbClr val="FF0066"/>
          </a:buClr>
          <a:buSzTx/>
          <a:buFontTx/>
          <a:buChar char="–"/>
          <a:tabLst/>
          <a:defRPr kumimoji="0" sz="2000" b="0" i="0" u="none" strike="noStrike" cap="none" normalizeH="0" baseline="0" smtClean="0">
            <a:ln>
              <a:noFill/>
            </a:ln>
            <a:solidFill>
              <a:schemeClr val="bg1"/>
            </a:solidFill>
            <a:effectLst/>
            <a:latin typeface="Arial" charset="0"/>
          </a:defRPr>
        </a:defPPr>
      </a:lstStyle>
    </a:spDef>
    <a:lnDef>
      <a:spPr bwMode="auto">
        <a:solidFill>
          <a:srgbClr val="99CC00">
            <a:alpha val="86000"/>
          </a:srgbClr>
        </a:solidFill>
        <a:ln w="38100" cap="flat" cmpd="sng" algn="ctr">
          <a:solidFill>
            <a:schemeClr val="bg1"/>
          </a:solidFill>
          <a:prstDash val="solid"/>
          <a:round/>
          <a:headEnd type="none" w="med" len="med"/>
          <a:tailEnd type="triangle" w="med" len="med"/>
        </a:ln>
        <a:effectLst>
          <a:outerShdw dist="35921" sx="1000" sy="1000" algn="ctr" rotWithShape="0">
            <a:schemeClr val="tx1"/>
          </a:outerShdw>
        </a:effectLst>
        <a:extLst/>
      </a:spPr>
      <a:bodyPr/>
      <a:lstStyle/>
    </a:lnDef>
  </a:objectDefaults>
  <a:extraClrSchemeLst>
    <a:extraClrScheme>
      <a:clrScheme name="NWS_WDT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WS_WDT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WS_WDTB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WS_WDTB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WS_WDT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WS_WDT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WS_WDT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wfo</Template>
  <TotalTime>9152</TotalTime>
  <Words>1656</Words>
  <Application>Microsoft Office PowerPoint</Application>
  <PresentationFormat>On-screen Show (4:3)</PresentationFormat>
  <Paragraphs>161</Paragraphs>
  <Slides>35</Slides>
  <Notes>35</Notes>
  <HiddenSlides>6</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wfo</vt:lpstr>
      <vt:lpstr>The Northern Illinois/Indiana QLCS Tornadoes of June 30th, 2014</vt:lpstr>
      <vt:lpstr>Several Studies/Presentations on this Event</vt:lpstr>
      <vt:lpstr>Past recent QLCS tornado events</vt:lpstr>
      <vt:lpstr>Central US QLCS Study</vt:lpstr>
      <vt:lpstr>Our Primary Problem</vt:lpstr>
      <vt:lpstr>PowerPoint Presentation</vt:lpstr>
      <vt:lpstr>Data Plots of 3 Ingredients</vt:lpstr>
      <vt:lpstr>Event Overview</vt:lpstr>
      <vt:lpstr>Aftermath</vt:lpstr>
      <vt:lpstr>Aftermath</vt:lpstr>
      <vt:lpstr>3 Ingredients…Line Normal Shear is Key MLCAPE and 0-3 km Bulk Shear</vt:lpstr>
      <vt:lpstr>Mesoanalysis</vt:lpstr>
      <vt:lpstr>Radar Signatures and Mesoscale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how did TI do?</vt:lpstr>
      <vt:lpstr>Lessons Learned</vt:lpstr>
      <vt:lpstr>Storm Surveys</vt:lpstr>
      <vt:lpstr>Where do we start?</vt:lpstr>
      <vt:lpstr>“The Future”</vt:lpstr>
      <vt:lpstr>“We could have seen this…”</vt:lpstr>
      <vt:lpstr>Improvements/Future Work</vt:lpstr>
      <vt:lpstr>PowerPoint Presentation</vt:lpstr>
      <vt:lpstr>Questions? </vt:lpstr>
    </vt:vector>
  </TitlesOfParts>
  <Company>NWS CR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July 1st QLCS</dc:title>
  <dc:creator>Todd Holsten</dc:creator>
  <cp:lastModifiedBy>JeffnJulie</cp:lastModifiedBy>
  <cp:revision>222</cp:revision>
  <dcterms:created xsi:type="dcterms:W3CDTF">2014-07-12T02:37:42Z</dcterms:created>
  <dcterms:modified xsi:type="dcterms:W3CDTF">2017-03-09T13:14:26Z</dcterms:modified>
</cp:coreProperties>
</file>