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502" r:id="rId2"/>
    <p:sldId id="498" r:id="rId3"/>
    <p:sldId id="462" r:id="rId4"/>
    <p:sldId id="457" r:id="rId5"/>
    <p:sldId id="507" r:id="rId6"/>
    <p:sldId id="514" r:id="rId7"/>
    <p:sldId id="458" r:id="rId8"/>
    <p:sldId id="459" r:id="rId9"/>
    <p:sldId id="460" r:id="rId10"/>
    <p:sldId id="461" r:id="rId11"/>
    <p:sldId id="463" r:id="rId12"/>
    <p:sldId id="508" r:id="rId13"/>
    <p:sldId id="470" r:id="rId14"/>
    <p:sldId id="464" r:id="rId15"/>
    <p:sldId id="465" r:id="rId16"/>
    <p:sldId id="466" r:id="rId17"/>
    <p:sldId id="467" r:id="rId18"/>
    <p:sldId id="468" r:id="rId19"/>
    <p:sldId id="479" r:id="rId20"/>
    <p:sldId id="483" r:id="rId21"/>
    <p:sldId id="474" r:id="rId22"/>
    <p:sldId id="486" r:id="rId23"/>
    <p:sldId id="475" r:id="rId24"/>
    <p:sldId id="503" r:id="rId25"/>
    <p:sldId id="485" r:id="rId26"/>
    <p:sldId id="495" r:id="rId27"/>
    <p:sldId id="488" r:id="rId28"/>
    <p:sldId id="487" r:id="rId29"/>
    <p:sldId id="490" r:id="rId30"/>
    <p:sldId id="504" r:id="rId31"/>
    <p:sldId id="489" r:id="rId32"/>
    <p:sldId id="494" r:id="rId33"/>
    <p:sldId id="493" r:id="rId34"/>
    <p:sldId id="509" r:id="rId35"/>
    <p:sldId id="505" r:id="rId36"/>
    <p:sldId id="491" r:id="rId37"/>
    <p:sldId id="499" r:id="rId38"/>
    <p:sldId id="506" r:id="rId39"/>
    <p:sldId id="492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1459" autoAdjust="0"/>
  </p:normalViewPr>
  <p:slideViewPr>
    <p:cSldViewPr>
      <p:cViewPr varScale="1">
        <p:scale>
          <a:sx n="107" d="100"/>
          <a:sy n="107" d="100"/>
        </p:scale>
        <p:origin x="-173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BCB3A-30F5-4AAA-AFDF-21F67F509FB1}" type="datetimeFigureOut">
              <a:rPr lang="en-US" smtClean="0"/>
              <a:pPr/>
              <a:t>3/10/2017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D49DB1-8EE1-4FB1-8757-9B35DAE25E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794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49DB1-8EE1-4FB1-8757-9B35DAE25EEE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823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49DB1-8EE1-4FB1-8757-9B35DAE25EEE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492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49DB1-8EE1-4FB1-8757-9B35DAE25EEE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492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49DB1-8EE1-4FB1-8757-9B35DAE25EEE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492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B5BEA-7B6E-4C6D-951D-79FC83C3EDC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3/10/2017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36CB-14BB-4619-9793-567FC38B713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B5BEA-7B6E-4C6D-951D-79FC83C3EDC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3/10/2017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36CB-14BB-4619-9793-567FC38B713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B5BEA-7B6E-4C6D-951D-79FC83C3EDC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3/10/2017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36CB-14BB-4619-9793-567FC38B713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B5BEA-7B6E-4C6D-951D-79FC83C3EDC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3/10/2017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36CB-14BB-4619-9793-567FC38B713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B5BEA-7B6E-4C6D-951D-79FC83C3EDC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3/10/2017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36CB-14BB-4619-9793-567FC38B713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B5BEA-7B6E-4C6D-951D-79FC83C3EDC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3/10/2017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36CB-14BB-4619-9793-567FC38B713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B5BEA-7B6E-4C6D-951D-79FC83C3EDC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3/10/2017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36CB-14BB-4619-9793-567FC38B713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B5BEA-7B6E-4C6D-951D-79FC83C3EDC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3/10/2017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36CB-14BB-4619-9793-567FC38B713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B5BEA-7B6E-4C6D-951D-79FC83C3EDC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3/10/2017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36CB-14BB-4619-9793-567FC38B713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B5BEA-7B6E-4C6D-951D-79FC83C3EDC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3/10/2017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36CB-14BB-4619-9793-567FC38B713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B5BEA-7B6E-4C6D-951D-79FC83C3EDC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3/10/2017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36CB-14BB-4619-9793-567FC38B713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80000"/>
                <a:satMod val="300000"/>
              </a:schemeClr>
            </a:gs>
            <a:gs pos="82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B5BEA-7B6E-4C6D-951D-79FC83C3EDC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3/10/2017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3836CB-14BB-4619-9793-567FC38B713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tm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mp"/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mp"/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mp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mp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mp"/><Relationship Id="rId2" Type="http://schemas.openxmlformats.org/officeDocument/2006/relationships/image" Target="../media/image43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mp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mp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mp"/><Relationship Id="rId2" Type="http://schemas.openxmlformats.org/officeDocument/2006/relationships/image" Target="../media/image47.tmp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80000"/>
                <a:satMod val="300000"/>
              </a:schemeClr>
            </a:gs>
            <a:gs pos="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4288" y="3962400"/>
            <a:ext cx="440531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prstClr val="white">
                    <a:lumMod val="85000"/>
                  </a:prstClr>
                </a:solidFill>
                <a:latin typeface="Garamond" panose="02020404030301010803" pitchFamily="18" charset="0"/>
              </a:rPr>
              <a:t>Matthew Friedlein,</a:t>
            </a:r>
          </a:p>
          <a:p>
            <a:r>
              <a:rPr lang="en-US" sz="2000" b="1" dirty="0" smtClean="0">
                <a:solidFill>
                  <a:prstClr val="white">
                    <a:lumMod val="85000"/>
                  </a:prstClr>
                </a:solidFill>
                <a:latin typeface="Garamond" panose="02020404030301010803" pitchFamily="18" charset="0"/>
              </a:rPr>
              <a:t>Richard Castro, &amp; Eric Lenning</a:t>
            </a:r>
          </a:p>
          <a:p>
            <a:endParaRPr lang="en-US" sz="400" b="1" dirty="0" smtClean="0">
              <a:solidFill>
                <a:prstClr val="white">
                  <a:lumMod val="85000"/>
                </a:prstClr>
              </a:solidFill>
              <a:latin typeface="Garamond" panose="02020404030301010803" pitchFamily="18" charset="0"/>
            </a:endParaRPr>
          </a:p>
          <a:p>
            <a:r>
              <a:rPr lang="en-US" b="1" i="1" dirty="0" smtClean="0">
                <a:solidFill>
                  <a:schemeClr val="tx1">
                    <a:lumMod val="65000"/>
                  </a:schemeClr>
                </a:solidFill>
                <a:latin typeface="Garamond" panose="02020404030301010803" pitchFamily="18" charset="0"/>
              </a:rPr>
              <a:t>National Weather Service – Chicago, IL</a:t>
            </a:r>
            <a:endParaRPr lang="en-US" b="1" i="1" dirty="0">
              <a:solidFill>
                <a:schemeClr val="tx1">
                  <a:lumMod val="6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152" y="6336268"/>
            <a:ext cx="4405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3</a:t>
            </a:r>
            <a:r>
              <a:rPr lang="en-US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rd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 Bow Echo Workshop:  March 9-10, 2017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61" y="5156537"/>
            <a:ext cx="44148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prstClr val="white">
                    <a:lumMod val="85000"/>
                  </a:prstClr>
                </a:solidFill>
                <a:latin typeface="Garamond" panose="02020404030301010803" pitchFamily="18" charset="0"/>
              </a:rPr>
              <a:t>Anthony Lyza &amp; Kevin Knupp</a:t>
            </a:r>
          </a:p>
          <a:p>
            <a:endParaRPr lang="en-US" sz="400" b="1" dirty="0" smtClean="0">
              <a:solidFill>
                <a:prstClr val="white">
                  <a:lumMod val="85000"/>
                </a:prstClr>
              </a:solidFill>
              <a:latin typeface="Garamond" panose="02020404030301010803" pitchFamily="18" charset="0"/>
            </a:endParaRPr>
          </a:p>
          <a:p>
            <a:r>
              <a:rPr lang="en-US" b="1" i="1" dirty="0" smtClean="0">
                <a:solidFill>
                  <a:schemeClr val="tx1">
                    <a:lumMod val="65000"/>
                  </a:schemeClr>
                </a:solidFill>
                <a:latin typeface="Garamond" panose="02020404030301010803" pitchFamily="18" charset="0"/>
              </a:rPr>
              <a:t>Atmospheric Sciences Department, University of Alabama in Huntsville</a:t>
            </a:r>
            <a:endParaRPr lang="en-US" b="1" i="1" dirty="0">
              <a:solidFill>
                <a:schemeClr val="tx1">
                  <a:lumMod val="6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62" y="533400"/>
            <a:ext cx="4414838" cy="2404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300" b="1" dirty="0" smtClean="0">
                <a:solidFill>
                  <a:prstClr val="white"/>
                </a:solidFill>
                <a:latin typeface="Garamond" panose="02020404030301010803" pitchFamily="18" charset="0"/>
              </a:rPr>
              <a:t>Evolution of the </a:t>
            </a:r>
          </a:p>
          <a:p>
            <a:pPr algn="ctr">
              <a:lnSpc>
                <a:spcPts val="3600"/>
              </a:lnSpc>
            </a:pPr>
            <a:r>
              <a:rPr lang="en-US" sz="3300" b="1" dirty="0" smtClean="0">
                <a:solidFill>
                  <a:prstClr val="white"/>
                </a:solidFill>
                <a:latin typeface="Garamond" panose="02020404030301010803" pitchFamily="18" charset="0"/>
              </a:rPr>
              <a:t>30 June 2014 </a:t>
            </a:r>
          </a:p>
          <a:p>
            <a:pPr algn="ctr">
              <a:lnSpc>
                <a:spcPts val="3600"/>
              </a:lnSpc>
            </a:pPr>
            <a:r>
              <a:rPr lang="en-US" sz="3300" b="1" dirty="0" smtClean="0">
                <a:solidFill>
                  <a:prstClr val="white"/>
                </a:solidFill>
                <a:latin typeface="Garamond" panose="02020404030301010803" pitchFamily="18" charset="0"/>
              </a:rPr>
              <a:t>Double Derecho Event </a:t>
            </a:r>
          </a:p>
          <a:p>
            <a:pPr algn="ctr">
              <a:lnSpc>
                <a:spcPts val="3600"/>
              </a:lnSpc>
            </a:pPr>
            <a:r>
              <a:rPr lang="en-US" sz="3300" b="1" dirty="0" smtClean="0">
                <a:solidFill>
                  <a:prstClr val="white"/>
                </a:solidFill>
                <a:latin typeface="Garamond" panose="02020404030301010803" pitchFamily="18" charset="0"/>
              </a:rPr>
              <a:t>in Northern Illinois &amp; Northwest Indiana</a:t>
            </a:r>
            <a:endParaRPr lang="en-US" sz="3300" b="1" dirty="0"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Picture 2" descr="C:\Users\Matt\Downloads\Temp\14jun30_Zloop_1010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-152400"/>
            <a:ext cx="5181600" cy="4452453"/>
          </a:xfrm>
          <a:prstGeom prst="rect">
            <a:avLst/>
          </a:prstGeom>
          <a:noFill/>
          <a:ln>
            <a:noFill/>
          </a:ln>
          <a:effectLst>
            <a:softEdge rad="749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387" y="4010494"/>
            <a:ext cx="814387" cy="813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4" descr="Image result for university of alabama huntsville meteorolog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946" y="5405395"/>
            <a:ext cx="978694" cy="517945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6" descr="C:\Users\Matt\Downloads\Temp\Earlville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" t="7300" r="3625"/>
          <a:stretch/>
        </p:blipFill>
        <p:spPr bwMode="auto">
          <a:xfrm>
            <a:off x="4462464" y="3457575"/>
            <a:ext cx="4835919" cy="3552825"/>
          </a:xfrm>
          <a:prstGeom prst="rect">
            <a:avLst/>
          </a:prstGeom>
          <a:noFill/>
          <a:ln>
            <a:noFill/>
          </a:ln>
          <a:effectLst>
            <a:softEdge rad="698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01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Matt\Downloads\Temp\abc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8" r="4139"/>
          <a:stretch/>
        </p:blipFill>
        <p:spPr bwMode="auto">
          <a:xfrm>
            <a:off x="127321" y="140825"/>
            <a:ext cx="8900932" cy="6593682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7787" y="5846587"/>
            <a:ext cx="4450466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Earlville, IL</a:t>
            </a:r>
          </a:p>
          <a:p>
            <a:pPr algn="ctr"/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First Tornado of Second Derecho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52400" y="76200"/>
            <a:ext cx="4272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Courtesy of ABC7 Chicago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30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52399" y="1897275"/>
            <a:ext cx="4352083" cy="4414115"/>
            <a:chOff x="152399" y="1897275"/>
            <a:chExt cx="4352083" cy="4414115"/>
          </a:xfrm>
        </p:grpSpPr>
        <p:pic>
          <p:nvPicPr>
            <p:cNvPr id="5125" name="Picture 5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42" t="6887" r="21771" b="11703"/>
            <a:stretch/>
          </p:blipFill>
          <p:spPr bwMode="auto">
            <a:xfrm>
              <a:off x="152399" y="1901139"/>
              <a:ext cx="4320463" cy="4410251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3005128" y="1897275"/>
              <a:ext cx="1499354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dirty="0" smtClean="0">
                  <a:solidFill>
                    <a:schemeClr val="bg1"/>
                  </a:solidFill>
                  <a:latin typeface="Garamond" panose="02020404030301010803" pitchFamily="18" charset="0"/>
                </a:rPr>
                <a:t>1986-2001</a:t>
              </a:r>
              <a:endParaRPr lang="en-US" sz="2500" b="1" dirty="0">
                <a:solidFill>
                  <a:schemeClr val="bg1"/>
                </a:solidFill>
                <a:latin typeface="Garamond" panose="02020404030301010803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0" y="11575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Warm Season Derechos and QLCS Tornadoes </a:t>
            </a:r>
          </a:p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in Northern Illinois &amp; Northern Indiana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16" t="10853" r="19330" b="39513"/>
          <a:stretch/>
        </p:blipFill>
        <p:spPr bwMode="auto">
          <a:xfrm>
            <a:off x="152400" y="1888600"/>
            <a:ext cx="4327005" cy="4419600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13810" y="1888600"/>
            <a:ext cx="149935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1996-2013</a:t>
            </a:r>
            <a:endParaRPr lang="en-US" sz="2500" b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5123" name="Picture 3" descr="C:\Users\Matt\Downloads\Temp\summer_tornado_qlcs_contour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29" t="9581" r="13675" b="19884"/>
          <a:stretch/>
        </p:blipFill>
        <p:spPr bwMode="auto">
          <a:xfrm>
            <a:off x="4606725" y="1874132"/>
            <a:ext cx="4386805" cy="4419600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494176" y="1885707"/>
            <a:ext cx="149935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2003-2009</a:t>
            </a:r>
            <a:endParaRPr lang="en-US" sz="2500" b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1279000"/>
            <a:ext cx="4327005" cy="595132"/>
          </a:xfrm>
          <a:prstGeom prst="rect">
            <a:avLst/>
          </a:prstGeom>
          <a:solidFill>
            <a:schemeClr val="bg1">
              <a:alpha val="25000"/>
            </a:schemeClr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Garamond" panose="02020404030301010803" pitchFamily="18" charset="0"/>
              </a:rPr>
              <a:t>Progressive Derecho Climatology</a:t>
            </a:r>
            <a:endParaRPr lang="en-US" b="1" dirty="0">
              <a:latin typeface="Garamond" panose="02020404030301010803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01900" y="1279000"/>
            <a:ext cx="4391630" cy="598025"/>
          </a:xfrm>
          <a:prstGeom prst="rect">
            <a:avLst/>
          </a:prstGeom>
          <a:solidFill>
            <a:schemeClr val="bg1">
              <a:alpha val="25000"/>
            </a:schemeClr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Garamond" panose="02020404030301010803" pitchFamily="18" charset="0"/>
              </a:rPr>
              <a:t>Relative Frequency of Summer </a:t>
            </a:r>
            <a:r>
              <a:rPr lang="en-US" b="1" dirty="0">
                <a:latin typeface="Garamond" panose="02020404030301010803" pitchFamily="18" charset="0"/>
              </a:rPr>
              <a:t>QLCS Tornadoes to </a:t>
            </a:r>
            <a:r>
              <a:rPr lang="en-US" b="1" dirty="0" smtClean="0">
                <a:latin typeface="Garamond" panose="02020404030301010803" pitchFamily="18" charset="0"/>
              </a:rPr>
              <a:t>All Summer Tornadoes</a:t>
            </a:r>
            <a:endParaRPr lang="en-US" b="1" dirty="0">
              <a:latin typeface="Garamond" panose="02020404030301010803" pitchFamily="18" charset="0"/>
            </a:endParaRP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413" y="5580058"/>
            <a:ext cx="3656904" cy="528374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64" y="5404650"/>
            <a:ext cx="3324225" cy="857250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77477" y="6315772"/>
            <a:ext cx="4327005" cy="542228"/>
          </a:xfrm>
          <a:prstGeom prst="rect">
            <a:avLst/>
          </a:prstGeom>
          <a:solidFill>
            <a:schemeClr val="bg1">
              <a:alpha val="25000"/>
            </a:schemeClr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Garamond" panose="02020404030301010803" pitchFamily="18" charset="0"/>
              </a:rPr>
              <a:t>Coniglio</a:t>
            </a:r>
            <a:r>
              <a:rPr lang="en-US" b="1" dirty="0" smtClean="0">
                <a:latin typeface="Garamond" panose="02020404030301010803" pitchFamily="18" charset="0"/>
              </a:rPr>
              <a:t> &amp; </a:t>
            </a:r>
            <a:r>
              <a:rPr lang="en-US" b="1" dirty="0" err="1" smtClean="0">
                <a:latin typeface="Garamond" panose="02020404030301010803" pitchFamily="18" charset="0"/>
              </a:rPr>
              <a:t>Strensrud</a:t>
            </a:r>
            <a:r>
              <a:rPr lang="en-US" b="1" dirty="0" smtClean="0">
                <a:latin typeface="Garamond" panose="02020404030301010803" pitchFamily="18" charset="0"/>
              </a:rPr>
              <a:t> 2004</a:t>
            </a:r>
            <a:endParaRPr lang="en-US" b="1" dirty="0">
              <a:latin typeface="Garamond" panose="02020404030301010803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400" y="6324600"/>
            <a:ext cx="4327005" cy="542228"/>
          </a:xfrm>
          <a:prstGeom prst="rect">
            <a:avLst/>
          </a:prstGeom>
          <a:solidFill>
            <a:schemeClr val="bg1">
              <a:alpha val="25000"/>
            </a:schemeClr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Garamond" panose="02020404030301010803" pitchFamily="18" charset="0"/>
              </a:rPr>
              <a:t>(</a:t>
            </a:r>
            <a:r>
              <a:rPr lang="en-US" b="1" dirty="0" err="1" smtClean="0">
                <a:latin typeface="Garamond" panose="02020404030301010803" pitchFamily="18" charset="0"/>
              </a:rPr>
              <a:t>Guastini</a:t>
            </a:r>
            <a:r>
              <a:rPr lang="en-US" b="1" dirty="0" smtClean="0">
                <a:latin typeface="Garamond" panose="02020404030301010803" pitchFamily="18" charset="0"/>
              </a:rPr>
              <a:t> &amp; </a:t>
            </a:r>
            <a:r>
              <a:rPr lang="en-US" b="1" dirty="0" err="1" smtClean="0">
                <a:latin typeface="Garamond" panose="02020404030301010803" pitchFamily="18" charset="0"/>
              </a:rPr>
              <a:t>Bosart</a:t>
            </a:r>
            <a:r>
              <a:rPr lang="en-US" b="1" dirty="0" smtClean="0">
                <a:latin typeface="Garamond" panose="02020404030301010803" pitchFamily="18" charset="0"/>
              </a:rPr>
              <a:t>  2016)</a:t>
            </a:r>
            <a:endParaRPr lang="en-US" b="1" dirty="0">
              <a:latin typeface="Garamond" panose="02020404030301010803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2400" y="1282158"/>
            <a:ext cx="4327005" cy="595132"/>
          </a:xfrm>
          <a:prstGeom prst="rect">
            <a:avLst/>
          </a:prstGeom>
          <a:solidFill>
            <a:schemeClr val="bg1">
              <a:alpha val="25000"/>
            </a:schemeClr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Garamond" panose="02020404030301010803" pitchFamily="18" charset="0"/>
              </a:rPr>
              <a:t>Warm Season Derecho Climatology</a:t>
            </a:r>
            <a:endParaRPr lang="en-US" b="1" dirty="0">
              <a:latin typeface="Garamond" panose="02020404030301010803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613598" y="6296536"/>
            <a:ext cx="4379932" cy="542228"/>
          </a:xfrm>
          <a:prstGeom prst="rect">
            <a:avLst/>
          </a:prstGeom>
          <a:solidFill>
            <a:schemeClr val="bg1">
              <a:alpha val="25000"/>
            </a:schemeClr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Garamond" panose="02020404030301010803" pitchFamily="18" charset="0"/>
              </a:rPr>
              <a:t>Smith et al. 2012</a:t>
            </a:r>
            <a:endParaRPr lang="en-US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126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3" grpId="0" animBg="1"/>
      <p:bldP spid="3" grpId="1" animBg="1"/>
      <p:bldP spid="8" grpId="0" animBg="1"/>
      <p:bldP spid="14" grpId="0" animBg="1"/>
      <p:bldP spid="14" grpId="1" animBg="1"/>
      <p:bldP spid="16" grpId="0" animBg="1"/>
      <p:bldP spid="16" grpId="1" animBg="1"/>
      <p:bldP spid="17" grpId="0" animBg="1"/>
      <p:bldP spid="17" grpId="1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524000"/>
            <a:ext cx="8382000" cy="5334000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Garamond" panose="02020404030301010803" pitchFamily="18" charset="0"/>
              </a:rPr>
              <a:t>From 1996-2013, nearest in time over northern IL was 14 hours apart</a:t>
            </a:r>
          </a:p>
          <a:p>
            <a:endParaRPr lang="en-US" b="1" dirty="0">
              <a:latin typeface="Garamond" panose="02020404030301010803" pitchFamily="18" charset="0"/>
            </a:endParaRPr>
          </a:p>
          <a:p>
            <a:r>
              <a:rPr lang="en-US" b="1" dirty="0" smtClean="0">
                <a:latin typeface="Garamond" panose="02020404030301010803" pitchFamily="18" charset="0"/>
              </a:rPr>
              <a:t>In the nation, the closest in time that overlapped the same area was five hours apart (only one other under 10 hours)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46E88-2465-45CD-9275-9CC7E30A3269}" type="slidenum">
              <a:rPr lang="en-US" smtClean="0">
                <a:solidFill>
                  <a:srgbClr val="464653"/>
                </a:solidFill>
              </a:rPr>
              <a:pPr/>
              <a:t>12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Back to Back Derechos – Rare, Right?</a:t>
            </a:r>
          </a:p>
          <a:p>
            <a:pPr algn="ctr"/>
            <a:r>
              <a:rPr lang="en-US" sz="27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Guastini</a:t>
            </a: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2016 Data</a:t>
            </a:r>
            <a:endParaRPr lang="en-US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372600" y="-218152"/>
            <a:ext cx="4572000" cy="729430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June 30th - What happened:  Storm reports and tornado count per derecho on a regional level.</a:t>
            </a:r>
          </a:p>
          <a:p>
            <a:pPr lvl="1"/>
            <a:r>
              <a:rPr lang="en-US" dirty="0"/>
              <a:t>The close proximity in time.</a:t>
            </a:r>
          </a:p>
          <a:p>
            <a:pPr lvl="1"/>
            <a:r>
              <a:rPr lang="en-US" dirty="0"/>
              <a:t>The second derecho clearly more prolific tornado producer in IL/IN.</a:t>
            </a:r>
          </a:p>
          <a:p>
            <a:r>
              <a:rPr lang="en-US" dirty="0"/>
              <a:t>Derecho and QLCS climatology</a:t>
            </a:r>
          </a:p>
          <a:p>
            <a:pPr lvl="1"/>
            <a:r>
              <a:rPr lang="en-US" dirty="0"/>
              <a:t>Not a surprise where this occurred</a:t>
            </a:r>
          </a:p>
          <a:p>
            <a:pPr lvl="1"/>
            <a:r>
              <a:rPr lang="en-US" dirty="0"/>
              <a:t>Such rapid succession not observed before though</a:t>
            </a:r>
          </a:p>
          <a:p>
            <a:r>
              <a:rPr lang="en-US" dirty="0"/>
              <a:t>Synoptic pattern and ingredients of the event</a:t>
            </a:r>
          </a:p>
          <a:p>
            <a:pPr lvl="1"/>
            <a:r>
              <a:rPr lang="en-US" dirty="0"/>
              <a:t>Multiple SPC </a:t>
            </a:r>
            <a:r>
              <a:rPr lang="en-US" dirty="0" err="1"/>
              <a:t>mesoanalysis</a:t>
            </a:r>
            <a:r>
              <a:rPr lang="en-US" dirty="0"/>
              <a:t> images and composite graphics</a:t>
            </a:r>
          </a:p>
          <a:p>
            <a:pPr lvl="1"/>
            <a:r>
              <a:rPr lang="en-US" dirty="0"/>
              <a:t>Prior to first derecho, in-between, during second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Observed 00Z sounding and RAP sounding a few hours later</a:t>
            </a:r>
          </a:p>
          <a:p>
            <a:r>
              <a:rPr lang="en-US" dirty="0"/>
              <a:t>The effect of the first derecho on the second</a:t>
            </a:r>
          </a:p>
          <a:p>
            <a:pPr lvl="1"/>
            <a:r>
              <a:rPr lang="en-US" dirty="0"/>
              <a:t>Start a transition to mesoscale here with some focus on the outflow modulated theta-e boundary (LOT CWA emphasis)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Operational notes - ability to recognize this enhanced tornado threat. (LOT CWA emphasis)</a:t>
            </a:r>
          </a:p>
        </p:txBody>
      </p:sp>
      <p:sp>
        <p:nvSpPr>
          <p:cNvPr id="5" name="Rectangle 4"/>
          <p:cNvSpPr/>
          <p:nvPr/>
        </p:nvSpPr>
        <p:spPr>
          <a:xfrm>
            <a:off x="9372600" y="653483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Detecting storm scale factors and assessing impacts to convection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81000" y="5334000"/>
            <a:ext cx="8382000" cy="144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latin typeface="Garamond" panose="02020404030301010803" pitchFamily="18" charset="0"/>
              </a:rPr>
              <a:t>It is rare!</a:t>
            </a:r>
          </a:p>
        </p:txBody>
      </p:sp>
    </p:spTree>
    <p:extLst>
      <p:ext uri="{BB962C8B-B14F-4D97-AF65-F5344CB8AC3E}">
        <p14:creationId xmlns:p14="http://schemas.microsoft.com/office/powerpoint/2010/main" val="192423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sz="quarter"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21" t="7184" r="16635" b="30912"/>
          <a:stretch/>
        </p:blipFill>
        <p:spPr>
          <a:xfrm>
            <a:off x="990600" y="643957"/>
            <a:ext cx="7162800" cy="5756843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0" y="11575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The Synoptic Environment of 30 June 2014:  500 </a:t>
            </a:r>
            <a:r>
              <a:rPr lang="en-US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mb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5162310" y="3220892"/>
            <a:ext cx="949124" cy="1603456"/>
          </a:xfrm>
          <a:custGeom>
            <a:avLst/>
            <a:gdLst>
              <a:gd name="connsiteX0" fmla="*/ 138896 w 995423"/>
              <a:gd name="connsiteY0" fmla="*/ 34725 h 1632031"/>
              <a:gd name="connsiteX1" fmla="*/ 138896 w 995423"/>
              <a:gd name="connsiteY1" fmla="*/ 127322 h 1632031"/>
              <a:gd name="connsiteX2" fmla="*/ 266218 w 995423"/>
              <a:gd name="connsiteY2" fmla="*/ 196770 h 1632031"/>
              <a:gd name="connsiteX3" fmla="*/ 277793 w 995423"/>
              <a:gd name="connsiteY3" fmla="*/ 277793 h 1632031"/>
              <a:gd name="connsiteX4" fmla="*/ 208344 w 995423"/>
              <a:gd name="connsiteY4" fmla="*/ 347241 h 1632031"/>
              <a:gd name="connsiteX5" fmla="*/ 208344 w 995423"/>
              <a:gd name="connsiteY5" fmla="*/ 347241 h 1632031"/>
              <a:gd name="connsiteX6" fmla="*/ 115747 w 995423"/>
              <a:gd name="connsiteY6" fmla="*/ 381965 h 1632031"/>
              <a:gd name="connsiteX7" fmla="*/ 115747 w 995423"/>
              <a:gd name="connsiteY7" fmla="*/ 451413 h 1632031"/>
              <a:gd name="connsiteX8" fmla="*/ 150471 w 995423"/>
              <a:gd name="connsiteY8" fmla="*/ 474563 h 1632031"/>
              <a:gd name="connsiteX9" fmla="*/ 127322 w 995423"/>
              <a:gd name="connsiteY9" fmla="*/ 567160 h 1632031"/>
              <a:gd name="connsiteX10" fmla="*/ 69448 w 995423"/>
              <a:gd name="connsiteY10" fmla="*/ 648183 h 1632031"/>
              <a:gd name="connsiteX11" fmla="*/ 46299 w 995423"/>
              <a:gd name="connsiteY11" fmla="*/ 682907 h 1632031"/>
              <a:gd name="connsiteX12" fmla="*/ 0 w 995423"/>
              <a:gd name="connsiteY12" fmla="*/ 763930 h 1632031"/>
              <a:gd name="connsiteX13" fmla="*/ 57874 w 995423"/>
              <a:gd name="connsiteY13" fmla="*/ 833378 h 1632031"/>
              <a:gd name="connsiteX14" fmla="*/ 115747 w 995423"/>
              <a:gd name="connsiteY14" fmla="*/ 925975 h 1632031"/>
              <a:gd name="connsiteX15" fmla="*/ 173620 w 995423"/>
              <a:gd name="connsiteY15" fmla="*/ 995423 h 1632031"/>
              <a:gd name="connsiteX16" fmla="*/ 208344 w 995423"/>
              <a:gd name="connsiteY16" fmla="*/ 1018573 h 1632031"/>
              <a:gd name="connsiteX17" fmla="*/ 277793 w 995423"/>
              <a:gd name="connsiteY17" fmla="*/ 1122745 h 1632031"/>
              <a:gd name="connsiteX18" fmla="*/ 347241 w 995423"/>
              <a:gd name="connsiteY18" fmla="*/ 1134319 h 1632031"/>
              <a:gd name="connsiteX19" fmla="*/ 335666 w 995423"/>
              <a:gd name="connsiteY19" fmla="*/ 1250066 h 1632031"/>
              <a:gd name="connsiteX20" fmla="*/ 439838 w 995423"/>
              <a:gd name="connsiteY20" fmla="*/ 1354238 h 1632031"/>
              <a:gd name="connsiteX21" fmla="*/ 578734 w 995423"/>
              <a:gd name="connsiteY21" fmla="*/ 1435261 h 1632031"/>
              <a:gd name="connsiteX22" fmla="*/ 636608 w 995423"/>
              <a:gd name="connsiteY22" fmla="*/ 1632031 h 1632031"/>
              <a:gd name="connsiteX23" fmla="*/ 682906 w 995423"/>
              <a:gd name="connsiteY23" fmla="*/ 1585732 h 1632031"/>
              <a:gd name="connsiteX24" fmla="*/ 682906 w 995423"/>
              <a:gd name="connsiteY24" fmla="*/ 1585732 h 1632031"/>
              <a:gd name="connsiteX25" fmla="*/ 787079 w 995423"/>
              <a:gd name="connsiteY25" fmla="*/ 1562583 h 1632031"/>
              <a:gd name="connsiteX26" fmla="*/ 810228 w 995423"/>
              <a:gd name="connsiteY26" fmla="*/ 1516284 h 1632031"/>
              <a:gd name="connsiteX27" fmla="*/ 787079 w 995423"/>
              <a:gd name="connsiteY27" fmla="*/ 1481560 h 1632031"/>
              <a:gd name="connsiteX28" fmla="*/ 856527 w 995423"/>
              <a:gd name="connsiteY28" fmla="*/ 1412112 h 1632031"/>
              <a:gd name="connsiteX29" fmla="*/ 844952 w 995423"/>
              <a:gd name="connsiteY29" fmla="*/ 1365813 h 1632031"/>
              <a:gd name="connsiteX30" fmla="*/ 844952 w 995423"/>
              <a:gd name="connsiteY30" fmla="*/ 1342664 h 1632031"/>
              <a:gd name="connsiteX31" fmla="*/ 879676 w 995423"/>
              <a:gd name="connsiteY31" fmla="*/ 1307940 h 1632031"/>
              <a:gd name="connsiteX32" fmla="*/ 891251 w 995423"/>
              <a:gd name="connsiteY32" fmla="*/ 1203768 h 1632031"/>
              <a:gd name="connsiteX33" fmla="*/ 995423 w 995423"/>
              <a:gd name="connsiteY33" fmla="*/ 1076446 h 1632031"/>
              <a:gd name="connsiteX34" fmla="*/ 925975 w 995423"/>
              <a:gd name="connsiteY34" fmla="*/ 960699 h 1632031"/>
              <a:gd name="connsiteX35" fmla="*/ 925975 w 995423"/>
              <a:gd name="connsiteY35" fmla="*/ 960699 h 1632031"/>
              <a:gd name="connsiteX36" fmla="*/ 868101 w 995423"/>
              <a:gd name="connsiteY36" fmla="*/ 266218 h 1632031"/>
              <a:gd name="connsiteX37" fmla="*/ 856527 w 995423"/>
              <a:gd name="connsiteY37" fmla="*/ 219919 h 1632031"/>
              <a:gd name="connsiteX38" fmla="*/ 821803 w 995423"/>
              <a:gd name="connsiteY38" fmla="*/ 185195 h 1632031"/>
              <a:gd name="connsiteX39" fmla="*/ 752355 w 995423"/>
              <a:gd name="connsiteY39" fmla="*/ 69449 h 1632031"/>
              <a:gd name="connsiteX40" fmla="*/ 752355 w 995423"/>
              <a:gd name="connsiteY40" fmla="*/ 0 h 1632031"/>
              <a:gd name="connsiteX41" fmla="*/ 196770 w 995423"/>
              <a:gd name="connsiteY41" fmla="*/ 115747 h 1632031"/>
              <a:gd name="connsiteX42" fmla="*/ 196770 w 995423"/>
              <a:gd name="connsiteY42" fmla="*/ 115747 h 1632031"/>
              <a:gd name="connsiteX43" fmla="*/ 196770 w 995423"/>
              <a:gd name="connsiteY43" fmla="*/ 115747 h 1632031"/>
              <a:gd name="connsiteX0" fmla="*/ 138896 w 995423"/>
              <a:gd name="connsiteY0" fmla="*/ 127322 h 1632031"/>
              <a:gd name="connsiteX1" fmla="*/ 266218 w 995423"/>
              <a:gd name="connsiteY1" fmla="*/ 196770 h 1632031"/>
              <a:gd name="connsiteX2" fmla="*/ 277793 w 995423"/>
              <a:gd name="connsiteY2" fmla="*/ 277793 h 1632031"/>
              <a:gd name="connsiteX3" fmla="*/ 208344 w 995423"/>
              <a:gd name="connsiteY3" fmla="*/ 347241 h 1632031"/>
              <a:gd name="connsiteX4" fmla="*/ 208344 w 995423"/>
              <a:gd name="connsiteY4" fmla="*/ 347241 h 1632031"/>
              <a:gd name="connsiteX5" fmla="*/ 115747 w 995423"/>
              <a:gd name="connsiteY5" fmla="*/ 381965 h 1632031"/>
              <a:gd name="connsiteX6" fmla="*/ 115747 w 995423"/>
              <a:gd name="connsiteY6" fmla="*/ 451413 h 1632031"/>
              <a:gd name="connsiteX7" fmla="*/ 150471 w 995423"/>
              <a:gd name="connsiteY7" fmla="*/ 474563 h 1632031"/>
              <a:gd name="connsiteX8" fmla="*/ 127322 w 995423"/>
              <a:gd name="connsiteY8" fmla="*/ 567160 h 1632031"/>
              <a:gd name="connsiteX9" fmla="*/ 69448 w 995423"/>
              <a:gd name="connsiteY9" fmla="*/ 648183 h 1632031"/>
              <a:gd name="connsiteX10" fmla="*/ 46299 w 995423"/>
              <a:gd name="connsiteY10" fmla="*/ 682907 h 1632031"/>
              <a:gd name="connsiteX11" fmla="*/ 0 w 995423"/>
              <a:gd name="connsiteY11" fmla="*/ 763930 h 1632031"/>
              <a:gd name="connsiteX12" fmla="*/ 57874 w 995423"/>
              <a:gd name="connsiteY12" fmla="*/ 833378 h 1632031"/>
              <a:gd name="connsiteX13" fmla="*/ 115747 w 995423"/>
              <a:gd name="connsiteY13" fmla="*/ 925975 h 1632031"/>
              <a:gd name="connsiteX14" fmla="*/ 173620 w 995423"/>
              <a:gd name="connsiteY14" fmla="*/ 995423 h 1632031"/>
              <a:gd name="connsiteX15" fmla="*/ 208344 w 995423"/>
              <a:gd name="connsiteY15" fmla="*/ 1018573 h 1632031"/>
              <a:gd name="connsiteX16" fmla="*/ 277793 w 995423"/>
              <a:gd name="connsiteY16" fmla="*/ 1122745 h 1632031"/>
              <a:gd name="connsiteX17" fmla="*/ 347241 w 995423"/>
              <a:gd name="connsiteY17" fmla="*/ 1134319 h 1632031"/>
              <a:gd name="connsiteX18" fmla="*/ 335666 w 995423"/>
              <a:gd name="connsiteY18" fmla="*/ 1250066 h 1632031"/>
              <a:gd name="connsiteX19" fmla="*/ 439838 w 995423"/>
              <a:gd name="connsiteY19" fmla="*/ 1354238 h 1632031"/>
              <a:gd name="connsiteX20" fmla="*/ 578734 w 995423"/>
              <a:gd name="connsiteY20" fmla="*/ 1435261 h 1632031"/>
              <a:gd name="connsiteX21" fmla="*/ 636608 w 995423"/>
              <a:gd name="connsiteY21" fmla="*/ 1632031 h 1632031"/>
              <a:gd name="connsiteX22" fmla="*/ 682906 w 995423"/>
              <a:gd name="connsiteY22" fmla="*/ 1585732 h 1632031"/>
              <a:gd name="connsiteX23" fmla="*/ 682906 w 995423"/>
              <a:gd name="connsiteY23" fmla="*/ 1585732 h 1632031"/>
              <a:gd name="connsiteX24" fmla="*/ 787079 w 995423"/>
              <a:gd name="connsiteY24" fmla="*/ 1562583 h 1632031"/>
              <a:gd name="connsiteX25" fmla="*/ 810228 w 995423"/>
              <a:gd name="connsiteY25" fmla="*/ 1516284 h 1632031"/>
              <a:gd name="connsiteX26" fmla="*/ 787079 w 995423"/>
              <a:gd name="connsiteY26" fmla="*/ 1481560 h 1632031"/>
              <a:gd name="connsiteX27" fmla="*/ 856527 w 995423"/>
              <a:gd name="connsiteY27" fmla="*/ 1412112 h 1632031"/>
              <a:gd name="connsiteX28" fmla="*/ 844952 w 995423"/>
              <a:gd name="connsiteY28" fmla="*/ 1365813 h 1632031"/>
              <a:gd name="connsiteX29" fmla="*/ 844952 w 995423"/>
              <a:gd name="connsiteY29" fmla="*/ 1342664 h 1632031"/>
              <a:gd name="connsiteX30" fmla="*/ 879676 w 995423"/>
              <a:gd name="connsiteY30" fmla="*/ 1307940 h 1632031"/>
              <a:gd name="connsiteX31" fmla="*/ 891251 w 995423"/>
              <a:gd name="connsiteY31" fmla="*/ 1203768 h 1632031"/>
              <a:gd name="connsiteX32" fmla="*/ 995423 w 995423"/>
              <a:gd name="connsiteY32" fmla="*/ 1076446 h 1632031"/>
              <a:gd name="connsiteX33" fmla="*/ 925975 w 995423"/>
              <a:gd name="connsiteY33" fmla="*/ 960699 h 1632031"/>
              <a:gd name="connsiteX34" fmla="*/ 925975 w 995423"/>
              <a:gd name="connsiteY34" fmla="*/ 960699 h 1632031"/>
              <a:gd name="connsiteX35" fmla="*/ 868101 w 995423"/>
              <a:gd name="connsiteY35" fmla="*/ 266218 h 1632031"/>
              <a:gd name="connsiteX36" fmla="*/ 856527 w 995423"/>
              <a:gd name="connsiteY36" fmla="*/ 219919 h 1632031"/>
              <a:gd name="connsiteX37" fmla="*/ 821803 w 995423"/>
              <a:gd name="connsiteY37" fmla="*/ 185195 h 1632031"/>
              <a:gd name="connsiteX38" fmla="*/ 752355 w 995423"/>
              <a:gd name="connsiteY38" fmla="*/ 69449 h 1632031"/>
              <a:gd name="connsiteX39" fmla="*/ 752355 w 995423"/>
              <a:gd name="connsiteY39" fmla="*/ 0 h 1632031"/>
              <a:gd name="connsiteX40" fmla="*/ 196770 w 995423"/>
              <a:gd name="connsiteY40" fmla="*/ 115747 h 1632031"/>
              <a:gd name="connsiteX41" fmla="*/ 196770 w 995423"/>
              <a:gd name="connsiteY41" fmla="*/ 115747 h 1632031"/>
              <a:gd name="connsiteX42" fmla="*/ 196770 w 995423"/>
              <a:gd name="connsiteY42" fmla="*/ 115747 h 1632031"/>
              <a:gd name="connsiteX0" fmla="*/ 138896 w 995423"/>
              <a:gd name="connsiteY0" fmla="*/ 127322 h 1632031"/>
              <a:gd name="connsiteX1" fmla="*/ 266218 w 995423"/>
              <a:gd name="connsiteY1" fmla="*/ 196770 h 1632031"/>
              <a:gd name="connsiteX2" fmla="*/ 277793 w 995423"/>
              <a:gd name="connsiteY2" fmla="*/ 277793 h 1632031"/>
              <a:gd name="connsiteX3" fmla="*/ 208344 w 995423"/>
              <a:gd name="connsiteY3" fmla="*/ 347241 h 1632031"/>
              <a:gd name="connsiteX4" fmla="*/ 208344 w 995423"/>
              <a:gd name="connsiteY4" fmla="*/ 347241 h 1632031"/>
              <a:gd name="connsiteX5" fmla="*/ 115747 w 995423"/>
              <a:gd name="connsiteY5" fmla="*/ 381965 h 1632031"/>
              <a:gd name="connsiteX6" fmla="*/ 115747 w 995423"/>
              <a:gd name="connsiteY6" fmla="*/ 451413 h 1632031"/>
              <a:gd name="connsiteX7" fmla="*/ 150471 w 995423"/>
              <a:gd name="connsiteY7" fmla="*/ 474563 h 1632031"/>
              <a:gd name="connsiteX8" fmla="*/ 127322 w 995423"/>
              <a:gd name="connsiteY8" fmla="*/ 567160 h 1632031"/>
              <a:gd name="connsiteX9" fmla="*/ 69448 w 995423"/>
              <a:gd name="connsiteY9" fmla="*/ 648183 h 1632031"/>
              <a:gd name="connsiteX10" fmla="*/ 46299 w 995423"/>
              <a:gd name="connsiteY10" fmla="*/ 682907 h 1632031"/>
              <a:gd name="connsiteX11" fmla="*/ 0 w 995423"/>
              <a:gd name="connsiteY11" fmla="*/ 763930 h 1632031"/>
              <a:gd name="connsiteX12" fmla="*/ 57874 w 995423"/>
              <a:gd name="connsiteY12" fmla="*/ 833378 h 1632031"/>
              <a:gd name="connsiteX13" fmla="*/ 150471 w 995423"/>
              <a:gd name="connsiteY13" fmla="*/ 925975 h 1632031"/>
              <a:gd name="connsiteX14" fmla="*/ 173620 w 995423"/>
              <a:gd name="connsiteY14" fmla="*/ 995423 h 1632031"/>
              <a:gd name="connsiteX15" fmla="*/ 208344 w 995423"/>
              <a:gd name="connsiteY15" fmla="*/ 1018573 h 1632031"/>
              <a:gd name="connsiteX16" fmla="*/ 277793 w 995423"/>
              <a:gd name="connsiteY16" fmla="*/ 1122745 h 1632031"/>
              <a:gd name="connsiteX17" fmla="*/ 347241 w 995423"/>
              <a:gd name="connsiteY17" fmla="*/ 1134319 h 1632031"/>
              <a:gd name="connsiteX18" fmla="*/ 335666 w 995423"/>
              <a:gd name="connsiteY18" fmla="*/ 1250066 h 1632031"/>
              <a:gd name="connsiteX19" fmla="*/ 439838 w 995423"/>
              <a:gd name="connsiteY19" fmla="*/ 1354238 h 1632031"/>
              <a:gd name="connsiteX20" fmla="*/ 578734 w 995423"/>
              <a:gd name="connsiteY20" fmla="*/ 1435261 h 1632031"/>
              <a:gd name="connsiteX21" fmla="*/ 636608 w 995423"/>
              <a:gd name="connsiteY21" fmla="*/ 1632031 h 1632031"/>
              <a:gd name="connsiteX22" fmla="*/ 682906 w 995423"/>
              <a:gd name="connsiteY22" fmla="*/ 1585732 h 1632031"/>
              <a:gd name="connsiteX23" fmla="*/ 682906 w 995423"/>
              <a:gd name="connsiteY23" fmla="*/ 1585732 h 1632031"/>
              <a:gd name="connsiteX24" fmla="*/ 787079 w 995423"/>
              <a:gd name="connsiteY24" fmla="*/ 1562583 h 1632031"/>
              <a:gd name="connsiteX25" fmla="*/ 810228 w 995423"/>
              <a:gd name="connsiteY25" fmla="*/ 1516284 h 1632031"/>
              <a:gd name="connsiteX26" fmla="*/ 787079 w 995423"/>
              <a:gd name="connsiteY26" fmla="*/ 1481560 h 1632031"/>
              <a:gd name="connsiteX27" fmla="*/ 856527 w 995423"/>
              <a:gd name="connsiteY27" fmla="*/ 1412112 h 1632031"/>
              <a:gd name="connsiteX28" fmla="*/ 844952 w 995423"/>
              <a:gd name="connsiteY28" fmla="*/ 1365813 h 1632031"/>
              <a:gd name="connsiteX29" fmla="*/ 844952 w 995423"/>
              <a:gd name="connsiteY29" fmla="*/ 1342664 h 1632031"/>
              <a:gd name="connsiteX30" fmla="*/ 879676 w 995423"/>
              <a:gd name="connsiteY30" fmla="*/ 1307940 h 1632031"/>
              <a:gd name="connsiteX31" fmla="*/ 891251 w 995423"/>
              <a:gd name="connsiteY31" fmla="*/ 1203768 h 1632031"/>
              <a:gd name="connsiteX32" fmla="*/ 995423 w 995423"/>
              <a:gd name="connsiteY32" fmla="*/ 1076446 h 1632031"/>
              <a:gd name="connsiteX33" fmla="*/ 925975 w 995423"/>
              <a:gd name="connsiteY33" fmla="*/ 960699 h 1632031"/>
              <a:gd name="connsiteX34" fmla="*/ 925975 w 995423"/>
              <a:gd name="connsiteY34" fmla="*/ 960699 h 1632031"/>
              <a:gd name="connsiteX35" fmla="*/ 868101 w 995423"/>
              <a:gd name="connsiteY35" fmla="*/ 266218 h 1632031"/>
              <a:gd name="connsiteX36" fmla="*/ 856527 w 995423"/>
              <a:gd name="connsiteY36" fmla="*/ 219919 h 1632031"/>
              <a:gd name="connsiteX37" fmla="*/ 821803 w 995423"/>
              <a:gd name="connsiteY37" fmla="*/ 185195 h 1632031"/>
              <a:gd name="connsiteX38" fmla="*/ 752355 w 995423"/>
              <a:gd name="connsiteY38" fmla="*/ 69449 h 1632031"/>
              <a:gd name="connsiteX39" fmla="*/ 752355 w 995423"/>
              <a:gd name="connsiteY39" fmla="*/ 0 h 1632031"/>
              <a:gd name="connsiteX40" fmla="*/ 196770 w 995423"/>
              <a:gd name="connsiteY40" fmla="*/ 115747 h 1632031"/>
              <a:gd name="connsiteX41" fmla="*/ 196770 w 995423"/>
              <a:gd name="connsiteY41" fmla="*/ 115747 h 1632031"/>
              <a:gd name="connsiteX42" fmla="*/ 196770 w 995423"/>
              <a:gd name="connsiteY42" fmla="*/ 115747 h 1632031"/>
              <a:gd name="connsiteX0" fmla="*/ 92597 w 949124"/>
              <a:gd name="connsiteY0" fmla="*/ 127322 h 1632031"/>
              <a:gd name="connsiteX1" fmla="*/ 219919 w 949124"/>
              <a:gd name="connsiteY1" fmla="*/ 196770 h 1632031"/>
              <a:gd name="connsiteX2" fmla="*/ 231494 w 949124"/>
              <a:gd name="connsiteY2" fmla="*/ 277793 h 1632031"/>
              <a:gd name="connsiteX3" fmla="*/ 162045 w 949124"/>
              <a:gd name="connsiteY3" fmla="*/ 347241 h 1632031"/>
              <a:gd name="connsiteX4" fmla="*/ 162045 w 949124"/>
              <a:gd name="connsiteY4" fmla="*/ 347241 h 1632031"/>
              <a:gd name="connsiteX5" fmla="*/ 69448 w 949124"/>
              <a:gd name="connsiteY5" fmla="*/ 381965 h 1632031"/>
              <a:gd name="connsiteX6" fmla="*/ 69448 w 949124"/>
              <a:gd name="connsiteY6" fmla="*/ 451413 h 1632031"/>
              <a:gd name="connsiteX7" fmla="*/ 104172 w 949124"/>
              <a:gd name="connsiteY7" fmla="*/ 474563 h 1632031"/>
              <a:gd name="connsiteX8" fmla="*/ 81023 w 949124"/>
              <a:gd name="connsiteY8" fmla="*/ 567160 h 1632031"/>
              <a:gd name="connsiteX9" fmla="*/ 23149 w 949124"/>
              <a:gd name="connsiteY9" fmla="*/ 648183 h 1632031"/>
              <a:gd name="connsiteX10" fmla="*/ 0 w 949124"/>
              <a:gd name="connsiteY10" fmla="*/ 682907 h 1632031"/>
              <a:gd name="connsiteX11" fmla="*/ 1326 w 949124"/>
              <a:gd name="connsiteY11" fmla="*/ 787742 h 1632031"/>
              <a:gd name="connsiteX12" fmla="*/ 11575 w 949124"/>
              <a:gd name="connsiteY12" fmla="*/ 833378 h 1632031"/>
              <a:gd name="connsiteX13" fmla="*/ 104172 w 949124"/>
              <a:gd name="connsiteY13" fmla="*/ 925975 h 1632031"/>
              <a:gd name="connsiteX14" fmla="*/ 127321 w 949124"/>
              <a:gd name="connsiteY14" fmla="*/ 995423 h 1632031"/>
              <a:gd name="connsiteX15" fmla="*/ 162045 w 949124"/>
              <a:gd name="connsiteY15" fmla="*/ 1018573 h 1632031"/>
              <a:gd name="connsiteX16" fmla="*/ 231494 w 949124"/>
              <a:gd name="connsiteY16" fmla="*/ 1122745 h 1632031"/>
              <a:gd name="connsiteX17" fmla="*/ 300942 w 949124"/>
              <a:gd name="connsiteY17" fmla="*/ 1134319 h 1632031"/>
              <a:gd name="connsiteX18" fmla="*/ 289367 w 949124"/>
              <a:gd name="connsiteY18" fmla="*/ 1250066 h 1632031"/>
              <a:gd name="connsiteX19" fmla="*/ 393539 w 949124"/>
              <a:gd name="connsiteY19" fmla="*/ 1354238 h 1632031"/>
              <a:gd name="connsiteX20" fmla="*/ 532435 w 949124"/>
              <a:gd name="connsiteY20" fmla="*/ 1435261 h 1632031"/>
              <a:gd name="connsiteX21" fmla="*/ 590309 w 949124"/>
              <a:gd name="connsiteY21" fmla="*/ 1632031 h 1632031"/>
              <a:gd name="connsiteX22" fmla="*/ 636607 w 949124"/>
              <a:gd name="connsiteY22" fmla="*/ 1585732 h 1632031"/>
              <a:gd name="connsiteX23" fmla="*/ 636607 w 949124"/>
              <a:gd name="connsiteY23" fmla="*/ 1585732 h 1632031"/>
              <a:gd name="connsiteX24" fmla="*/ 740780 w 949124"/>
              <a:gd name="connsiteY24" fmla="*/ 1562583 h 1632031"/>
              <a:gd name="connsiteX25" fmla="*/ 763929 w 949124"/>
              <a:gd name="connsiteY25" fmla="*/ 1516284 h 1632031"/>
              <a:gd name="connsiteX26" fmla="*/ 740780 w 949124"/>
              <a:gd name="connsiteY26" fmla="*/ 1481560 h 1632031"/>
              <a:gd name="connsiteX27" fmla="*/ 810228 w 949124"/>
              <a:gd name="connsiteY27" fmla="*/ 1412112 h 1632031"/>
              <a:gd name="connsiteX28" fmla="*/ 798653 w 949124"/>
              <a:gd name="connsiteY28" fmla="*/ 1365813 h 1632031"/>
              <a:gd name="connsiteX29" fmla="*/ 798653 w 949124"/>
              <a:gd name="connsiteY29" fmla="*/ 1342664 h 1632031"/>
              <a:gd name="connsiteX30" fmla="*/ 833377 w 949124"/>
              <a:gd name="connsiteY30" fmla="*/ 1307940 h 1632031"/>
              <a:gd name="connsiteX31" fmla="*/ 844952 w 949124"/>
              <a:gd name="connsiteY31" fmla="*/ 1203768 h 1632031"/>
              <a:gd name="connsiteX32" fmla="*/ 949124 w 949124"/>
              <a:gd name="connsiteY32" fmla="*/ 1076446 h 1632031"/>
              <a:gd name="connsiteX33" fmla="*/ 879676 w 949124"/>
              <a:gd name="connsiteY33" fmla="*/ 960699 h 1632031"/>
              <a:gd name="connsiteX34" fmla="*/ 879676 w 949124"/>
              <a:gd name="connsiteY34" fmla="*/ 960699 h 1632031"/>
              <a:gd name="connsiteX35" fmla="*/ 821802 w 949124"/>
              <a:gd name="connsiteY35" fmla="*/ 266218 h 1632031"/>
              <a:gd name="connsiteX36" fmla="*/ 810228 w 949124"/>
              <a:gd name="connsiteY36" fmla="*/ 219919 h 1632031"/>
              <a:gd name="connsiteX37" fmla="*/ 775504 w 949124"/>
              <a:gd name="connsiteY37" fmla="*/ 185195 h 1632031"/>
              <a:gd name="connsiteX38" fmla="*/ 706056 w 949124"/>
              <a:gd name="connsiteY38" fmla="*/ 69449 h 1632031"/>
              <a:gd name="connsiteX39" fmla="*/ 706056 w 949124"/>
              <a:gd name="connsiteY39" fmla="*/ 0 h 1632031"/>
              <a:gd name="connsiteX40" fmla="*/ 150471 w 949124"/>
              <a:gd name="connsiteY40" fmla="*/ 115747 h 1632031"/>
              <a:gd name="connsiteX41" fmla="*/ 150471 w 949124"/>
              <a:gd name="connsiteY41" fmla="*/ 115747 h 1632031"/>
              <a:gd name="connsiteX42" fmla="*/ 150471 w 949124"/>
              <a:gd name="connsiteY42" fmla="*/ 115747 h 1632031"/>
              <a:gd name="connsiteX0" fmla="*/ 92597 w 949124"/>
              <a:gd name="connsiteY0" fmla="*/ 127322 h 1632031"/>
              <a:gd name="connsiteX1" fmla="*/ 219919 w 949124"/>
              <a:gd name="connsiteY1" fmla="*/ 196770 h 1632031"/>
              <a:gd name="connsiteX2" fmla="*/ 231494 w 949124"/>
              <a:gd name="connsiteY2" fmla="*/ 277793 h 1632031"/>
              <a:gd name="connsiteX3" fmla="*/ 162045 w 949124"/>
              <a:gd name="connsiteY3" fmla="*/ 347241 h 1632031"/>
              <a:gd name="connsiteX4" fmla="*/ 162045 w 949124"/>
              <a:gd name="connsiteY4" fmla="*/ 347241 h 1632031"/>
              <a:gd name="connsiteX5" fmla="*/ 69448 w 949124"/>
              <a:gd name="connsiteY5" fmla="*/ 381965 h 1632031"/>
              <a:gd name="connsiteX6" fmla="*/ 69448 w 949124"/>
              <a:gd name="connsiteY6" fmla="*/ 451413 h 1632031"/>
              <a:gd name="connsiteX7" fmla="*/ 104172 w 949124"/>
              <a:gd name="connsiteY7" fmla="*/ 474563 h 1632031"/>
              <a:gd name="connsiteX8" fmla="*/ 81023 w 949124"/>
              <a:gd name="connsiteY8" fmla="*/ 567160 h 1632031"/>
              <a:gd name="connsiteX9" fmla="*/ 23149 w 949124"/>
              <a:gd name="connsiteY9" fmla="*/ 648183 h 1632031"/>
              <a:gd name="connsiteX10" fmla="*/ 0 w 949124"/>
              <a:gd name="connsiteY10" fmla="*/ 682907 h 1632031"/>
              <a:gd name="connsiteX11" fmla="*/ 1326 w 949124"/>
              <a:gd name="connsiteY11" fmla="*/ 787742 h 1632031"/>
              <a:gd name="connsiteX12" fmla="*/ 11575 w 949124"/>
              <a:gd name="connsiteY12" fmla="*/ 833378 h 1632031"/>
              <a:gd name="connsiteX13" fmla="*/ 104172 w 949124"/>
              <a:gd name="connsiteY13" fmla="*/ 925975 h 1632031"/>
              <a:gd name="connsiteX14" fmla="*/ 127321 w 949124"/>
              <a:gd name="connsiteY14" fmla="*/ 995423 h 1632031"/>
              <a:gd name="connsiteX15" fmla="*/ 162045 w 949124"/>
              <a:gd name="connsiteY15" fmla="*/ 1018573 h 1632031"/>
              <a:gd name="connsiteX16" fmla="*/ 231494 w 949124"/>
              <a:gd name="connsiteY16" fmla="*/ 1122745 h 1632031"/>
              <a:gd name="connsiteX17" fmla="*/ 343804 w 949124"/>
              <a:gd name="connsiteY17" fmla="*/ 1100982 h 1632031"/>
              <a:gd name="connsiteX18" fmla="*/ 289367 w 949124"/>
              <a:gd name="connsiteY18" fmla="*/ 1250066 h 1632031"/>
              <a:gd name="connsiteX19" fmla="*/ 393539 w 949124"/>
              <a:gd name="connsiteY19" fmla="*/ 1354238 h 1632031"/>
              <a:gd name="connsiteX20" fmla="*/ 532435 w 949124"/>
              <a:gd name="connsiteY20" fmla="*/ 1435261 h 1632031"/>
              <a:gd name="connsiteX21" fmla="*/ 590309 w 949124"/>
              <a:gd name="connsiteY21" fmla="*/ 1632031 h 1632031"/>
              <a:gd name="connsiteX22" fmla="*/ 636607 w 949124"/>
              <a:gd name="connsiteY22" fmla="*/ 1585732 h 1632031"/>
              <a:gd name="connsiteX23" fmla="*/ 636607 w 949124"/>
              <a:gd name="connsiteY23" fmla="*/ 1585732 h 1632031"/>
              <a:gd name="connsiteX24" fmla="*/ 740780 w 949124"/>
              <a:gd name="connsiteY24" fmla="*/ 1562583 h 1632031"/>
              <a:gd name="connsiteX25" fmla="*/ 763929 w 949124"/>
              <a:gd name="connsiteY25" fmla="*/ 1516284 h 1632031"/>
              <a:gd name="connsiteX26" fmla="*/ 740780 w 949124"/>
              <a:gd name="connsiteY26" fmla="*/ 1481560 h 1632031"/>
              <a:gd name="connsiteX27" fmla="*/ 810228 w 949124"/>
              <a:gd name="connsiteY27" fmla="*/ 1412112 h 1632031"/>
              <a:gd name="connsiteX28" fmla="*/ 798653 w 949124"/>
              <a:gd name="connsiteY28" fmla="*/ 1365813 h 1632031"/>
              <a:gd name="connsiteX29" fmla="*/ 798653 w 949124"/>
              <a:gd name="connsiteY29" fmla="*/ 1342664 h 1632031"/>
              <a:gd name="connsiteX30" fmla="*/ 833377 w 949124"/>
              <a:gd name="connsiteY30" fmla="*/ 1307940 h 1632031"/>
              <a:gd name="connsiteX31" fmla="*/ 844952 w 949124"/>
              <a:gd name="connsiteY31" fmla="*/ 1203768 h 1632031"/>
              <a:gd name="connsiteX32" fmla="*/ 949124 w 949124"/>
              <a:gd name="connsiteY32" fmla="*/ 1076446 h 1632031"/>
              <a:gd name="connsiteX33" fmla="*/ 879676 w 949124"/>
              <a:gd name="connsiteY33" fmla="*/ 960699 h 1632031"/>
              <a:gd name="connsiteX34" fmla="*/ 879676 w 949124"/>
              <a:gd name="connsiteY34" fmla="*/ 960699 h 1632031"/>
              <a:gd name="connsiteX35" fmla="*/ 821802 w 949124"/>
              <a:gd name="connsiteY35" fmla="*/ 266218 h 1632031"/>
              <a:gd name="connsiteX36" fmla="*/ 810228 w 949124"/>
              <a:gd name="connsiteY36" fmla="*/ 219919 h 1632031"/>
              <a:gd name="connsiteX37" fmla="*/ 775504 w 949124"/>
              <a:gd name="connsiteY37" fmla="*/ 185195 h 1632031"/>
              <a:gd name="connsiteX38" fmla="*/ 706056 w 949124"/>
              <a:gd name="connsiteY38" fmla="*/ 69449 h 1632031"/>
              <a:gd name="connsiteX39" fmla="*/ 706056 w 949124"/>
              <a:gd name="connsiteY39" fmla="*/ 0 h 1632031"/>
              <a:gd name="connsiteX40" fmla="*/ 150471 w 949124"/>
              <a:gd name="connsiteY40" fmla="*/ 115747 h 1632031"/>
              <a:gd name="connsiteX41" fmla="*/ 150471 w 949124"/>
              <a:gd name="connsiteY41" fmla="*/ 115747 h 1632031"/>
              <a:gd name="connsiteX42" fmla="*/ 150471 w 949124"/>
              <a:gd name="connsiteY42" fmla="*/ 115747 h 1632031"/>
              <a:gd name="connsiteX0" fmla="*/ 92597 w 949124"/>
              <a:gd name="connsiteY0" fmla="*/ 127322 h 1632031"/>
              <a:gd name="connsiteX1" fmla="*/ 219919 w 949124"/>
              <a:gd name="connsiteY1" fmla="*/ 196770 h 1632031"/>
              <a:gd name="connsiteX2" fmla="*/ 231494 w 949124"/>
              <a:gd name="connsiteY2" fmla="*/ 277793 h 1632031"/>
              <a:gd name="connsiteX3" fmla="*/ 162045 w 949124"/>
              <a:gd name="connsiteY3" fmla="*/ 347241 h 1632031"/>
              <a:gd name="connsiteX4" fmla="*/ 162045 w 949124"/>
              <a:gd name="connsiteY4" fmla="*/ 347241 h 1632031"/>
              <a:gd name="connsiteX5" fmla="*/ 69448 w 949124"/>
              <a:gd name="connsiteY5" fmla="*/ 381965 h 1632031"/>
              <a:gd name="connsiteX6" fmla="*/ 69448 w 949124"/>
              <a:gd name="connsiteY6" fmla="*/ 451413 h 1632031"/>
              <a:gd name="connsiteX7" fmla="*/ 104172 w 949124"/>
              <a:gd name="connsiteY7" fmla="*/ 474563 h 1632031"/>
              <a:gd name="connsiteX8" fmla="*/ 81023 w 949124"/>
              <a:gd name="connsiteY8" fmla="*/ 567160 h 1632031"/>
              <a:gd name="connsiteX9" fmla="*/ 23149 w 949124"/>
              <a:gd name="connsiteY9" fmla="*/ 648183 h 1632031"/>
              <a:gd name="connsiteX10" fmla="*/ 0 w 949124"/>
              <a:gd name="connsiteY10" fmla="*/ 682907 h 1632031"/>
              <a:gd name="connsiteX11" fmla="*/ 1326 w 949124"/>
              <a:gd name="connsiteY11" fmla="*/ 787742 h 1632031"/>
              <a:gd name="connsiteX12" fmla="*/ 11575 w 949124"/>
              <a:gd name="connsiteY12" fmla="*/ 833378 h 1632031"/>
              <a:gd name="connsiteX13" fmla="*/ 47022 w 949124"/>
              <a:gd name="connsiteY13" fmla="*/ 921213 h 1632031"/>
              <a:gd name="connsiteX14" fmla="*/ 127321 w 949124"/>
              <a:gd name="connsiteY14" fmla="*/ 995423 h 1632031"/>
              <a:gd name="connsiteX15" fmla="*/ 162045 w 949124"/>
              <a:gd name="connsiteY15" fmla="*/ 1018573 h 1632031"/>
              <a:gd name="connsiteX16" fmla="*/ 231494 w 949124"/>
              <a:gd name="connsiteY16" fmla="*/ 1122745 h 1632031"/>
              <a:gd name="connsiteX17" fmla="*/ 343804 w 949124"/>
              <a:gd name="connsiteY17" fmla="*/ 1100982 h 1632031"/>
              <a:gd name="connsiteX18" fmla="*/ 289367 w 949124"/>
              <a:gd name="connsiteY18" fmla="*/ 1250066 h 1632031"/>
              <a:gd name="connsiteX19" fmla="*/ 393539 w 949124"/>
              <a:gd name="connsiteY19" fmla="*/ 1354238 h 1632031"/>
              <a:gd name="connsiteX20" fmla="*/ 532435 w 949124"/>
              <a:gd name="connsiteY20" fmla="*/ 1435261 h 1632031"/>
              <a:gd name="connsiteX21" fmla="*/ 590309 w 949124"/>
              <a:gd name="connsiteY21" fmla="*/ 1632031 h 1632031"/>
              <a:gd name="connsiteX22" fmla="*/ 636607 w 949124"/>
              <a:gd name="connsiteY22" fmla="*/ 1585732 h 1632031"/>
              <a:gd name="connsiteX23" fmla="*/ 636607 w 949124"/>
              <a:gd name="connsiteY23" fmla="*/ 1585732 h 1632031"/>
              <a:gd name="connsiteX24" fmla="*/ 740780 w 949124"/>
              <a:gd name="connsiteY24" fmla="*/ 1562583 h 1632031"/>
              <a:gd name="connsiteX25" fmla="*/ 763929 w 949124"/>
              <a:gd name="connsiteY25" fmla="*/ 1516284 h 1632031"/>
              <a:gd name="connsiteX26" fmla="*/ 740780 w 949124"/>
              <a:gd name="connsiteY26" fmla="*/ 1481560 h 1632031"/>
              <a:gd name="connsiteX27" fmla="*/ 810228 w 949124"/>
              <a:gd name="connsiteY27" fmla="*/ 1412112 h 1632031"/>
              <a:gd name="connsiteX28" fmla="*/ 798653 w 949124"/>
              <a:gd name="connsiteY28" fmla="*/ 1365813 h 1632031"/>
              <a:gd name="connsiteX29" fmla="*/ 798653 w 949124"/>
              <a:gd name="connsiteY29" fmla="*/ 1342664 h 1632031"/>
              <a:gd name="connsiteX30" fmla="*/ 833377 w 949124"/>
              <a:gd name="connsiteY30" fmla="*/ 1307940 h 1632031"/>
              <a:gd name="connsiteX31" fmla="*/ 844952 w 949124"/>
              <a:gd name="connsiteY31" fmla="*/ 1203768 h 1632031"/>
              <a:gd name="connsiteX32" fmla="*/ 949124 w 949124"/>
              <a:gd name="connsiteY32" fmla="*/ 1076446 h 1632031"/>
              <a:gd name="connsiteX33" fmla="*/ 879676 w 949124"/>
              <a:gd name="connsiteY33" fmla="*/ 960699 h 1632031"/>
              <a:gd name="connsiteX34" fmla="*/ 879676 w 949124"/>
              <a:gd name="connsiteY34" fmla="*/ 960699 h 1632031"/>
              <a:gd name="connsiteX35" fmla="*/ 821802 w 949124"/>
              <a:gd name="connsiteY35" fmla="*/ 266218 h 1632031"/>
              <a:gd name="connsiteX36" fmla="*/ 810228 w 949124"/>
              <a:gd name="connsiteY36" fmla="*/ 219919 h 1632031"/>
              <a:gd name="connsiteX37" fmla="*/ 775504 w 949124"/>
              <a:gd name="connsiteY37" fmla="*/ 185195 h 1632031"/>
              <a:gd name="connsiteX38" fmla="*/ 706056 w 949124"/>
              <a:gd name="connsiteY38" fmla="*/ 69449 h 1632031"/>
              <a:gd name="connsiteX39" fmla="*/ 706056 w 949124"/>
              <a:gd name="connsiteY39" fmla="*/ 0 h 1632031"/>
              <a:gd name="connsiteX40" fmla="*/ 150471 w 949124"/>
              <a:gd name="connsiteY40" fmla="*/ 115747 h 1632031"/>
              <a:gd name="connsiteX41" fmla="*/ 150471 w 949124"/>
              <a:gd name="connsiteY41" fmla="*/ 115747 h 1632031"/>
              <a:gd name="connsiteX42" fmla="*/ 150471 w 949124"/>
              <a:gd name="connsiteY42" fmla="*/ 115747 h 1632031"/>
              <a:gd name="connsiteX0" fmla="*/ 92597 w 949124"/>
              <a:gd name="connsiteY0" fmla="*/ 127322 h 1632031"/>
              <a:gd name="connsiteX1" fmla="*/ 219919 w 949124"/>
              <a:gd name="connsiteY1" fmla="*/ 196770 h 1632031"/>
              <a:gd name="connsiteX2" fmla="*/ 231494 w 949124"/>
              <a:gd name="connsiteY2" fmla="*/ 277793 h 1632031"/>
              <a:gd name="connsiteX3" fmla="*/ 162045 w 949124"/>
              <a:gd name="connsiteY3" fmla="*/ 347241 h 1632031"/>
              <a:gd name="connsiteX4" fmla="*/ 162045 w 949124"/>
              <a:gd name="connsiteY4" fmla="*/ 347241 h 1632031"/>
              <a:gd name="connsiteX5" fmla="*/ 69448 w 949124"/>
              <a:gd name="connsiteY5" fmla="*/ 381965 h 1632031"/>
              <a:gd name="connsiteX6" fmla="*/ 69448 w 949124"/>
              <a:gd name="connsiteY6" fmla="*/ 451413 h 1632031"/>
              <a:gd name="connsiteX7" fmla="*/ 104172 w 949124"/>
              <a:gd name="connsiteY7" fmla="*/ 474563 h 1632031"/>
              <a:gd name="connsiteX8" fmla="*/ 81023 w 949124"/>
              <a:gd name="connsiteY8" fmla="*/ 567160 h 1632031"/>
              <a:gd name="connsiteX9" fmla="*/ 23149 w 949124"/>
              <a:gd name="connsiteY9" fmla="*/ 648183 h 1632031"/>
              <a:gd name="connsiteX10" fmla="*/ 0 w 949124"/>
              <a:gd name="connsiteY10" fmla="*/ 682907 h 1632031"/>
              <a:gd name="connsiteX11" fmla="*/ 1326 w 949124"/>
              <a:gd name="connsiteY11" fmla="*/ 787742 h 1632031"/>
              <a:gd name="connsiteX12" fmla="*/ 11575 w 949124"/>
              <a:gd name="connsiteY12" fmla="*/ 833378 h 1632031"/>
              <a:gd name="connsiteX13" fmla="*/ 47022 w 949124"/>
              <a:gd name="connsiteY13" fmla="*/ 921213 h 1632031"/>
              <a:gd name="connsiteX14" fmla="*/ 127321 w 949124"/>
              <a:gd name="connsiteY14" fmla="*/ 971611 h 1632031"/>
              <a:gd name="connsiteX15" fmla="*/ 162045 w 949124"/>
              <a:gd name="connsiteY15" fmla="*/ 1018573 h 1632031"/>
              <a:gd name="connsiteX16" fmla="*/ 231494 w 949124"/>
              <a:gd name="connsiteY16" fmla="*/ 1122745 h 1632031"/>
              <a:gd name="connsiteX17" fmla="*/ 343804 w 949124"/>
              <a:gd name="connsiteY17" fmla="*/ 1100982 h 1632031"/>
              <a:gd name="connsiteX18" fmla="*/ 289367 w 949124"/>
              <a:gd name="connsiteY18" fmla="*/ 1250066 h 1632031"/>
              <a:gd name="connsiteX19" fmla="*/ 393539 w 949124"/>
              <a:gd name="connsiteY19" fmla="*/ 1354238 h 1632031"/>
              <a:gd name="connsiteX20" fmla="*/ 532435 w 949124"/>
              <a:gd name="connsiteY20" fmla="*/ 1435261 h 1632031"/>
              <a:gd name="connsiteX21" fmla="*/ 590309 w 949124"/>
              <a:gd name="connsiteY21" fmla="*/ 1632031 h 1632031"/>
              <a:gd name="connsiteX22" fmla="*/ 636607 w 949124"/>
              <a:gd name="connsiteY22" fmla="*/ 1585732 h 1632031"/>
              <a:gd name="connsiteX23" fmla="*/ 636607 w 949124"/>
              <a:gd name="connsiteY23" fmla="*/ 1585732 h 1632031"/>
              <a:gd name="connsiteX24" fmla="*/ 740780 w 949124"/>
              <a:gd name="connsiteY24" fmla="*/ 1562583 h 1632031"/>
              <a:gd name="connsiteX25" fmla="*/ 763929 w 949124"/>
              <a:gd name="connsiteY25" fmla="*/ 1516284 h 1632031"/>
              <a:gd name="connsiteX26" fmla="*/ 740780 w 949124"/>
              <a:gd name="connsiteY26" fmla="*/ 1481560 h 1632031"/>
              <a:gd name="connsiteX27" fmla="*/ 810228 w 949124"/>
              <a:gd name="connsiteY27" fmla="*/ 1412112 h 1632031"/>
              <a:gd name="connsiteX28" fmla="*/ 798653 w 949124"/>
              <a:gd name="connsiteY28" fmla="*/ 1365813 h 1632031"/>
              <a:gd name="connsiteX29" fmla="*/ 798653 w 949124"/>
              <a:gd name="connsiteY29" fmla="*/ 1342664 h 1632031"/>
              <a:gd name="connsiteX30" fmla="*/ 833377 w 949124"/>
              <a:gd name="connsiteY30" fmla="*/ 1307940 h 1632031"/>
              <a:gd name="connsiteX31" fmla="*/ 844952 w 949124"/>
              <a:gd name="connsiteY31" fmla="*/ 1203768 h 1632031"/>
              <a:gd name="connsiteX32" fmla="*/ 949124 w 949124"/>
              <a:gd name="connsiteY32" fmla="*/ 1076446 h 1632031"/>
              <a:gd name="connsiteX33" fmla="*/ 879676 w 949124"/>
              <a:gd name="connsiteY33" fmla="*/ 960699 h 1632031"/>
              <a:gd name="connsiteX34" fmla="*/ 879676 w 949124"/>
              <a:gd name="connsiteY34" fmla="*/ 960699 h 1632031"/>
              <a:gd name="connsiteX35" fmla="*/ 821802 w 949124"/>
              <a:gd name="connsiteY35" fmla="*/ 266218 h 1632031"/>
              <a:gd name="connsiteX36" fmla="*/ 810228 w 949124"/>
              <a:gd name="connsiteY36" fmla="*/ 219919 h 1632031"/>
              <a:gd name="connsiteX37" fmla="*/ 775504 w 949124"/>
              <a:gd name="connsiteY37" fmla="*/ 185195 h 1632031"/>
              <a:gd name="connsiteX38" fmla="*/ 706056 w 949124"/>
              <a:gd name="connsiteY38" fmla="*/ 69449 h 1632031"/>
              <a:gd name="connsiteX39" fmla="*/ 706056 w 949124"/>
              <a:gd name="connsiteY39" fmla="*/ 0 h 1632031"/>
              <a:gd name="connsiteX40" fmla="*/ 150471 w 949124"/>
              <a:gd name="connsiteY40" fmla="*/ 115747 h 1632031"/>
              <a:gd name="connsiteX41" fmla="*/ 150471 w 949124"/>
              <a:gd name="connsiteY41" fmla="*/ 115747 h 1632031"/>
              <a:gd name="connsiteX42" fmla="*/ 150471 w 949124"/>
              <a:gd name="connsiteY42" fmla="*/ 115747 h 1632031"/>
              <a:gd name="connsiteX0" fmla="*/ 92597 w 949124"/>
              <a:gd name="connsiteY0" fmla="*/ 127322 h 1632031"/>
              <a:gd name="connsiteX1" fmla="*/ 219919 w 949124"/>
              <a:gd name="connsiteY1" fmla="*/ 196770 h 1632031"/>
              <a:gd name="connsiteX2" fmla="*/ 231494 w 949124"/>
              <a:gd name="connsiteY2" fmla="*/ 277793 h 1632031"/>
              <a:gd name="connsiteX3" fmla="*/ 162045 w 949124"/>
              <a:gd name="connsiteY3" fmla="*/ 347241 h 1632031"/>
              <a:gd name="connsiteX4" fmla="*/ 162045 w 949124"/>
              <a:gd name="connsiteY4" fmla="*/ 347241 h 1632031"/>
              <a:gd name="connsiteX5" fmla="*/ 69448 w 949124"/>
              <a:gd name="connsiteY5" fmla="*/ 381965 h 1632031"/>
              <a:gd name="connsiteX6" fmla="*/ 69448 w 949124"/>
              <a:gd name="connsiteY6" fmla="*/ 451413 h 1632031"/>
              <a:gd name="connsiteX7" fmla="*/ 104172 w 949124"/>
              <a:gd name="connsiteY7" fmla="*/ 474563 h 1632031"/>
              <a:gd name="connsiteX8" fmla="*/ 81023 w 949124"/>
              <a:gd name="connsiteY8" fmla="*/ 567160 h 1632031"/>
              <a:gd name="connsiteX9" fmla="*/ 23149 w 949124"/>
              <a:gd name="connsiteY9" fmla="*/ 648183 h 1632031"/>
              <a:gd name="connsiteX10" fmla="*/ 0 w 949124"/>
              <a:gd name="connsiteY10" fmla="*/ 682907 h 1632031"/>
              <a:gd name="connsiteX11" fmla="*/ 1326 w 949124"/>
              <a:gd name="connsiteY11" fmla="*/ 787742 h 1632031"/>
              <a:gd name="connsiteX12" fmla="*/ 11575 w 949124"/>
              <a:gd name="connsiteY12" fmla="*/ 833378 h 1632031"/>
              <a:gd name="connsiteX13" fmla="*/ 47022 w 949124"/>
              <a:gd name="connsiteY13" fmla="*/ 921213 h 1632031"/>
              <a:gd name="connsiteX14" fmla="*/ 127321 w 949124"/>
              <a:gd name="connsiteY14" fmla="*/ 971611 h 1632031"/>
              <a:gd name="connsiteX15" fmla="*/ 162045 w 949124"/>
              <a:gd name="connsiteY15" fmla="*/ 1018573 h 1632031"/>
              <a:gd name="connsiteX16" fmla="*/ 231494 w 949124"/>
              <a:gd name="connsiteY16" fmla="*/ 1122745 h 1632031"/>
              <a:gd name="connsiteX17" fmla="*/ 329517 w 949124"/>
              <a:gd name="connsiteY17" fmla="*/ 1120032 h 1632031"/>
              <a:gd name="connsiteX18" fmla="*/ 289367 w 949124"/>
              <a:gd name="connsiteY18" fmla="*/ 1250066 h 1632031"/>
              <a:gd name="connsiteX19" fmla="*/ 393539 w 949124"/>
              <a:gd name="connsiteY19" fmla="*/ 1354238 h 1632031"/>
              <a:gd name="connsiteX20" fmla="*/ 532435 w 949124"/>
              <a:gd name="connsiteY20" fmla="*/ 1435261 h 1632031"/>
              <a:gd name="connsiteX21" fmla="*/ 590309 w 949124"/>
              <a:gd name="connsiteY21" fmla="*/ 1632031 h 1632031"/>
              <a:gd name="connsiteX22" fmla="*/ 636607 w 949124"/>
              <a:gd name="connsiteY22" fmla="*/ 1585732 h 1632031"/>
              <a:gd name="connsiteX23" fmla="*/ 636607 w 949124"/>
              <a:gd name="connsiteY23" fmla="*/ 1585732 h 1632031"/>
              <a:gd name="connsiteX24" fmla="*/ 740780 w 949124"/>
              <a:gd name="connsiteY24" fmla="*/ 1562583 h 1632031"/>
              <a:gd name="connsiteX25" fmla="*/ 763929 w 949124"/>
              <a:gd name="connsiteY25" fmla="*/ 1516284 h 1632031"/>
              <a:gd name="connsiteX26" fmla="*/ 740780 w 949124"/>
              <a:gd name="connsiteY26" fmla="*/ 1481560 h 1632031"/>
              <a:gd name="connsiteX27" fmla="*/ 810228 w 949124"/>
              <a:gd name="connsiteY27" fmla="*/ 1412112 h 1632031"/>
              <a:gd name="connsiteX28" fmla="*/ 798653 w 949124"/>
              <a:gd name="connsiteY28" fmla="*/ 1365813 h 1632031"/>
              <a:gd name="connsiteX29" fmla="*/ 798653 w 949124"/>
              <a:gd name="connsiteY29" fmla="*/ 1342664 h 1632031"/>
              <a:gd name="connsiteX30" fmla="*/ 833377 w 949124"/>
              <a:gd name="connsiteY30" fmla="*/ 1307940 h 1632031"/>
              <a:gd name="connsiteX31" fmla="*/ 844952 w 949124"/>
              <a:gd name="connsiteY31" fmla="*/ 1203768 h 1632031"/>
              <a:gd name="connsiteX32" fmla="*/ 949124 w 949124"/>
              <a:gd name="connsiteY32" fmla="*/ 1076446 h 1632031"/>
              <a:gd name="connsiteX33" fmla="*/ 879676 w 949124"/>
              <a:gd name="connsiteY33" fmla="*/ 960699 h 1632031"/>
              <a:gd name="connsiteX34" fmla="*/ 879676 w 949124"/>
              <a:gd name="connsiteY34" fmla="*/ 960699 h 1632031"/>
              <a:gd name="connsiteX35" fmla="*/ 821802 w 949124"/>
              <a:gd name="connsiteY35" fmla="*/ 266218 h 1632031"/>
              <a:gd name="connsiteX36" fmla="*/ 810228 w 949124"/>
              <a:gd name="connsiteY36" fmla="*/ 219919 h 1632031"/>
              <a:gd name="connsiteX37" fmla="*/ 775504 w 949124"/>
              <a:gd name="connsiteY37" fmla="*/ 185195 h 1632031"/>
              <a:gd name="connsiteX38" fmla="*/ 706056 w 949124"/>
              <a:gd name="connsiteY38" fmla="*/ 69449 h 1632031"/>
              <a:gd name="connsiteX39" fmla="*/ 706056 w 949124"/>
              <a:gd name="connsiteY39" fmla="*/ 0 h 1632031"/>
              <a:gd name="connsiteX40" fmla="*/ 150471 w 949124"/>
              <a:gd name="connsiteY40" fmla="*/ 115747 h 1632031"/>
              <a:gd name="connsiteX41" fmla="*/ 150471 w 949124"/>
              <a:gd name="connsiteY41" fmla="*/ 115747 h 1632031"/>
              <a:gd name="connsiteX42" fmla="*/ 150471 w 949124"/>
              <a:gd name="connsiteY42" fmla="*/ 115747 h 1632031"/>
              <a:gd name="connsiteX0" fmla="*/ 92597 w 949124"/>
              <a:gd name="connsiteY0" fmla="*/ 127322 h 1632031"/>
              <a:gd name="connsiteX1" fmla="*/ 219919 w 949124"/>
              <a:gd name="connsiteY1" fmla="*/ 196770 h 1632031"/>
              <a:gd name="connsiteX2" fmla="*/ 231494 w 949124"/>
              <a:gd name="connsiteY2" fmla="*/ 277793 h 1632031"/>
              <a:gd name="connsiteX3" fmla="*/ 162045 w 949124"/>
              <a:gd name="connsiteY3" fmla="*/ 347241 h 1632031"/>
              <a:gd name="connsiteX4" fmla="*/ 162045 w 949124"/>
              <a:gd name="connsiteY4" fmla="*/ 347241 h 1632031"/>
              <a:gd name="connsiteX5" fmla="*/ 69448 w 949124"/>
              <a:gd name="connsiteY5" fmla="*/ 381965 h 1632031"/>
              <a:gd name="connsiteX6" fmla="*/ 69448 w 949124"/>
              <a:gd name="connsiteY6" fmla="*/ 451413 h 1632031"/>
              <a:gd name="connsiteX7" fmla="*/ 104172 w 949124"/>
              <a:gd name="connsiteY7" fmla="*/ 474563 h 1632031"/>
              <a:gd name="connsiteX8" fmla="*/ 81023 w 949124"/>
              <a:gd name="connsiteY8" fmla="*/ 567160 h 1632031"/>
              <a:gd name="connsiteX9" fmla="*/ 23149 w 949124"/>
              <a:gd name="connsiteY9" fmla="*/ 648183 h 1632031"/>
              <a:gd name="connsiteX10" fmla="*/ 0 w 949124"/>
              <a:gd name="connsiteY10" fmla="*/ 682907 h 1632031"/>
              <a:gd name="connsiteX11" fmla="*/ 1326 w 949124"/>
              <a:gd name="connsiteY11" fmla="*/ 787742 h 1632031"/>
              <a:gd name="connsiteX12" fmla="*/ 11575 w 949124"/>
              <a:gd name="connsiteY12" fmla="*/ 833378 h 1632031"/>
              <a:gd name="connsiteX13" fmla="*/ 47022 w 949124"/>
              <a:gd name="connsiteY13" fmla="*/ 921213 h 1632031"/>
              <a:gd name="connsiteX14" fmla="*/ 127321 w 949124"/>
              <a:gd name="connsiteY14" fmla="*/ 971611 h 1632031"/>
              <a:gd name="connsiteX15" fmla="*/ 162045 w 949124"/>
              <a:gd name="connsiteY15" fmla="*/ 1018573 h 1632031"/>
              <a:gd name="connsiteX16" fmla="*/ 231494 w 949124"/>
              <a:gd name="connsiteY16" fmla="*/ 1122745 h 1632031"/>
              <a:gd name="connsiteX17" fmla="*/ 329517 w 949124"/>
              <a:gd name="connsiteY17" fmla="*/ 1120032 h 1632031"/>
              <a:gd name="connsiteX18" fmla="*/ 289367 w 949124"/>
              <a:gd name="connsiteY18" fmla="*/ 1250066 h 1632031"/>
              <a:gd name="connsiteX19" fmla="*/ 393539 w 949124"/>
              <a:gd name="connsiteY19" fmla="*/ 1354238 h 1632031"/>
              <a:gd name="connsiteX20" fmla="*/ 532435 w 949124"/>
              <a:gd name="connsiteY20" fmla="*/ 1435261 h 1632031"/>
              <a:gd name="connsiteX21" fmla="*/ 590309 w 949124"/>
              <a:gd name="connsiteY21" fmla="*/ 1632031 h 1632031"/>
              <a:gd name="connsiteX22" fmla="*/ 636607 w 949124"/>
              <a:gd name="connsiteY22" fmla="*/ 1585732 h 1632031"/>
              <a:gd name="connsiteX23" fmla="*/ 669945 w 949124"/>
              <a:gd name="connsiteY23" fmla="*/ 1533344 h 1632031"/>
              <a:gd name="connsiteX24" fmla="*/ 740780 w 949124"/>
              <a:gd name="connsiteY24" fmla="*/ 1562583 h 1632031"/>
              <a:gd name="connsiteX25" fmla="*/ 763929 w 949124"/>
              <a:gd name="connsiteY25" fmla="*/ 1516284 h 1632031"/>
              <a:gd name="connsiteX26" fmla="*/ 740780 w 949124"/>
              <a:gd name="connsiteY26" fmla="*/ 1481560 h 1632031"/>
              <a:gd name="connsiteX27" fmla="*/ 810228 w 949124"/>
              <a:gd name="connsiteY27" fmla="*/ 1412112 h 1632031"/>
              <a:gd name="connsiteX28" fmla="*/ 798653 w 949124"/>
              <a:gd name="connsiteY28" fmla="*/ 1365813 h 1632031"/>
              <a:gd name="connsiteX29" fmla="*/ 798653 w 949124"/>
              <a:gd name="connsiteY29" fmla="*/ 1342664 h 1632031"/>
              <a:gd name="connsiteX30" fmla="*/ 833377 w 949124"/>
              <a:gd name="connsiteY30" fmla="*/ 1307940 h 1632031"/>
              <a:gd name="connsiteX31" fmla="*/ 844952 w 949124"/>
              <a:gd name="connsiteY31" fmla="*/ 1203768 h 1632031"/>
              <a:gd name="connsiteX32" fmla="*/ 949124 w 949124"/>
              <a:gd name="connsiteY32" fmla="*/ 1076446 h 1632031"/>
              <a:gd name="connsiteX33" fmla="*/ 879676 w 949124"/>
              <a:gd name="connsiteY33" fmla="*/ 960699 h 1632031"/>
              <a:gd name="connsiteX34" fmla="*/ 879676 w 949124"/>
              <a:gd name="connsiteY34" fmla="*/ 960699 h 1632031"/>
              <a:gd name="connsiteX35" fmla="*/ 821802 w 949124"/>
              <a:gd name="connsiteY35" fmla="*/ 266218 h 1632031"/>
              <a:gd name="connsiteX36" fmla="*/ 810228 w 949124"/>
              <a:gd name="connsiteY36" fmla="*/ 219919 h 1632031"/>
              <a:gd name="connsiteX37" fmla="*/ 775504 w 949124"/>
              <a:gd name="connsiteY37" fmla="*/ 185195 h 1632031"/>
              <a:gd name="connsiteX38" fmla="*/ 706056 w 949124"/>
              <a:gd name="connsiteY38" fmla="*/ 69449 h 1632031"/>
              <a:gd name="connsiteX39" fmla="*/ 706056 w 949124"/>
              <a:gd name="connsiteY39" fmla="*/ 0 h 1632031"/>
              <a:gd name="connsiteX40" fmla="*/ 150471 w 949124"/>
              <a:gd name="connsiteY40" fmla="*/ 115747 h 1632031"/>
              <a:gd name="connsiteX41" fmla="*/ 150471 w 949124"/>
              <a:gd name="connsiteY41" fmla="*/ 115747 h 1632031"/>
              <a:gd name="connsiteX42" fmla="*/ 150471 w 949124"/>
              <a:gd name="connsiteY42" fmla="*/ 115747 h 1632031"/>
              <a:gd name="connsiteX0" fmla="*/ 92597 w 949124"/>
              <a:gd name="connsiteY0" fmla="*/ 127322 h 1632031"/>
              <a:gd name="connsiteX1" fmla="*/ 219919 w 949124"/>
              <a:gd name="connsiteY1" fmla="*/ 196770 h 1632031"/>
              <a:gd name="connsiteX2" fmla="*/ 231494 w 949124"/>
              <a:gd name="connsiteY2" fmla="*/ 277793 h 1632031"/>
              <a:gd name="connsiteX3" fmla="*/ 162045 w 949124"/>
              <a:gd name="connsiteY3" fmla="*/ 347241 h 1632031"/>
              <a:gd name="connsiteX4" fmla="*/ 162045 w 949124"/>
              <a:gd name="connsiteY4" fmla="*/ 347241 h 1632031"/>
              <a:gd name="connsiteX5" fmla="*/ 69448 w 949124"/>
              <a:gd name="connsiteY5" fmla="*/ 381965 h 1632031"/>
              <a:gd name="connsiteX6" fmla="*/ 69448 w 949124"/>
              <a:gd name="connsiteY6" fmla="*/ 451413 h 1632031"/>
              <a:gd name="connsiteX7" fmla="*/ 104172 w 949124"/>
              <a:gd name="connsiteY7" fmla="*/ 474563 h 1632031"/>
              <a:gd name="connsiteX8" fmla="*/ 81023 w 949124"/>
              <a:gd name="connsiteY8" fmla="*/ 567160 h 1632031"/>
              <a:gd name="connsiteX9" fmla="*/ 23149 w 949124"/>
              <a:gd name="connsiteY9" fmla="*/ 648183 h 1632031"/>
              <a:gd name="connsiteX10" fmla="*/ 0 w 949124"/>
              <a:gd name="connsiteY10" fmla="*/ 682907 h 1632031"/>
              <a:gd name="connsiteX11" fmla="*/ 1326 w 949124"/>
              <a:gd name="connsiteY11" fmla="*/ 787742 h 1632031"/>
              <a:gd name="connsiteX12" fmla="*/ 11575 w 949124"/>
              <a:gd name="connsiteY12" fmla="*/ 833378 h 1632031"/>
              <a:gd name="connsiteX13" fmla="*/ 47022 w 949124"/>
              <a:gd name="connsiteY13" fmla="*/ 921213 h 1632031"/>
              <a:gd name="connsiteX14" fmla="*/ 127321 w 949124"/>
              <a:gd name="connsiteY14" fmla="*/ 971611 h 1632031"/>
              <a:gd name="connsiteX15" fmla="*/ 162045 w 949124"/>
              <a:gd name="connsiteY15" fmla="*/ 1018573 h 1632031"/>
              <a:gd name="connsiteX16" fmla="*/ 231494 w 949124"/>
              <a:gd name="connsiteY16" fmla="*/ 1122745 h 1632031"/>
              <a:gd name="connsiteX17" fmla="*/ 329517 w 949124"/>
              <a:gd name="connsiteY17" fmla="*/ 1120032 h 1632031"/>
              <a:gd name="connsiteX18" fmla="*/ 289367 w 949124"/>
              <a:gd name="connsiteY18" fmla="*/ 1250066 h 1632031"/>
              <a:gd name="connsiteX19" fmla="*/ 393539 w 949124"/>
              <a:gd name="connsiteY19" fmla="*/ 1354238 h 1632031"/>
              <a:gd name="connsiteX20" fmla="*/ 532435 w 949124"/>
              <a:gd name="connsiteY20" fmla="*/ 1435261 h 1632031"/>
              <a:gd name="connsiteX21" fmla="*/ 590309 w 949124"/>
              <a:gd name="connsiteY21" fmla="*/ 1632031 h 1632031"/>
              <a:gd name="connsiteX22" fmla="*/ 636607 w 949124"/>
              <a:gd name="connsiteY22" fmla="*/ 1585732 h 1632031"/>
              <a:gd name="connsiteX23" fmla="*/ 669945 w 949124"/>
              <a:gd name="connsiteY23" fmla="*/ 1533344 h 1632031"/>
              <a:gd name="connsiteX24" fmla="*/ 788405 w 949124"/>
              <a:gd name="connsiteY24" fmla="*/ 1581633 h 1632031"/>
              <a:gd name="connsiteX25" fmla="*/ 763929 w 949124"/>
              <a:gd name="connsiteY25" fmla="*/ 1516284 h 1632031"/>
              <a:gd name="connsiteX26" fmla="*/ 740780 w 949124"/>
              <a:gd name="connsiteY26" fmla="*/ 1481560 h 1632031"/>
              <a:gd name="connsiteX27" fmla="*/ 810228 w 949124"/>
              <a:gd name="connsiteY27" fmla="*/ 1412112 h 1632031"/>
              <a:gd name="connsiteX28" fmla="*/ 798653 w 949124"/>
              <a:gd name="connsiteY28" fmla="*/ 1365813 h 1632031"/>
              <a:gd name="connsiteX29" fmla="*/ 798653 w 949124"/>
              <a:gd name="connsiteY29" fmla="*/ 1342664 h 1632031"/>
              <a:gd name="connsiteX30" fmla="*/ 833377 w 949124"/>
              <a:gd name="connsiteY30" fmla="*/ 1307940 h 1632031"/>
              <a:gd name="connsiteX31" fmla="*/ 844952 w 949124"/>
              <a:gd name="connsiteY31" fmla="*/ 1203768 h 1632031"/>
              <a:gd name="connsiteX32" fmla="*/ 949124 w 949124"/>
              <a:gd name="connsiteY32" fmla="*/ 1076446 h 1632031"/>
              <a:gd name="connsiteX33" fmla="*/ 879676 w 949124"/>
              <a:gd name="connsiteY33" fmla="*/ 960699 h 1632031"/>
              <a:gd name="connsiteX34" fmla="*/ 879676 w 949124"/>
              <a:gd name="connsiteY34" fmla="*/ 960699 h 1632031"/>
              <a:gd name="connsiteX35" fmla="*/ 821802 w 949124"/>
              <a:gd name="connsiteY35" fmla="*/ 266218 h 1632031"/>
              <a:gd name="connsiteX36" fmla="*/ 810228 w 949124"/>
              <a:gd name="connsiteY36" fmla="*/ 219919 h 1632031"/>
              <a:gd name="connsiteX37" fmla="*/ 775504 w 949124"/>
              <a:gd name="connsiteY37" fmla="*/ 185195 h 1632031"/>
              <a:gd name="connsiteX38" fmla="*/ 706056 w 949124"/>
              <a:gd name="connsiteY38" fmla="*/ 69449 h 1632031"/>
              <a:gd name="connsiteX39" fmla="*/ 706056 w 949124"/>
              <a:gd name="connsiteY39" fmla="*/ 0 h 1632031"/>
              <a:gd name="connsiteX40" fmla="*/ 150471 w 949124"/>
              <a:gd name="connsiteY40" fmla="*/ 115747 h 1632031"/>
              <a:gd name="connsiteX41" fmla="*/ 150471 w 949124"/>
              <a:gd name="connsiteY41" fmla="*/ 115747 h 1632031"/>
              <a:gd name="connsiteX42" fmla="*/ 150471 w 949124"/>
              <a:gd name="connsiteY42" fmla="*/ 115747 h 1632031"/>
              <a:gd name="connsiteX0" fmla="*/ 92597 w 949124"/>
              <a:gd name="connsiteY0" fmla="*/ 127322 h 1632031"/>
              <a:gd name="connsiteX1" fmla="*/ 219919 w 949124"/>
              <a:gd name="connsiteY1" fmla="*/ 196770 h 1632031"/>
              <a:gd name="connsiteX2" fmla="*/ 231494 w 949124"/>
              <a:gd name="connsiteY2" fmla="*/ 277793 h 1632031"/>
              <a:gd name="connsiteX3" fmla="*/ 162045 w 949124"/>
              <a:gd name="connsiteY3" fmla="*/ 347241 h 1632031"/>
              <a:gd name="connsiteX4" fmla="*/ 162045 w 949124"/>
              <a:gd name="connsiteY4" fmla="*/ 347241 h 1632031"/>
              <a:gd name="connsiteX5" fmla="*/ 69448 w 949124"/>
              <a:gd name="connsiteY5" fmla="*/ 381965 h 1632031"/>
              <a:gd name="connsiteX6" fmla="*/ 69448 w 949124"/>
              <a:gd name="connsiteY6" fmla="*/ 451413 h 1632031"/>
              <a:gd name="connsiteX7" fmla="*/ 104172 w 949124"/>
              <a:gd name="connsiteY7" fmla="*/ 474563 h 1632031"/>
              <a:gd name="connsiteX8" fmla="*/ 81023 w 949124"/>
              <a:gd name="connsiteY8" fmla="*/ 567160 h 1632031"/>
              <a:gd name="connsiteX9" fmla="*/ 23149 w 949124"/>
              <a:gd name="connsiteY9" fmla="*/ 648183 h 1632031"/>
              <a:gd name="connsiteX10" fmla="*/ 0 w 949124"/>
              <a:gd name="connsiteY10" fmla="*/ 682907 h 1632031"/>
              <a:gd name="connsiteX11" fmla="*/ 1326 w 949124"/>
              <a:gd name="connsiteY11" fmla="*/ 787742 h 1632031"/>
              <a:gd name="connsiteX12" fmla="*/ 11575 w 949124"/>
              <a:gd name="connsiteY12" fmla="*/ 833378 h 1632031"/>
              <a:gd name="connsiteX13" fmla="*/ 47022 w 949124"/>
              <a:gd name="connsiteY13" fmla="*/ 921213 h 1632031"/>
              <a:gd name="connsiteX14" fmla="*/ 127321 w 949124"/>
              <a:gd name="connsiteY14" fmla="*/ 971611 h 1632031"/>
              <a:gd name="connsiteX15" fmla="*/ 162045 w 949124"/>
              <a:gd name="connsiteY15" fmla="*/ 1018573 h 1632031"/>
              <a:gd name="connsiteX16" fmla="*/ 231494 w 949124"/>
              <a:gd name="connsiteY16" fmla="*/ 1122745 h 1632031"/>
              <a:gd name="connsiteX17" fmla="*/ 329517 w 949124"/>
              <a:gd name="connsiteY17" fmla="*/ 1120032 h 1632031"/>
              <a:gd name="connsiteX18" fmla="*/ 289367 w 949124"/>
              <a:gd name="connsiteY18" fmla="*/ 1250066 h 1632031"/>
              <a:gd name="connsiteX19" fmla="*/ 393539 w 949124"/>
              <a:gd name="connsiteY19" fmla="*/ 1354238 h 1632031"/>
              <a:gd name="connsiteX20" fmla="*/ 532435 w 949124"/>
              <a:gd name="connsiteY20" fmla="*/ 1435261 h 1632031"/>
              <a:gd name="connsiteX21" fmla="*/ 590309 w 949124"/>
              <a:gd name="connsiteY21" fmla="*/ 1632031 h 1632031"/>
              <a:gd name="connsiteX22" fmla="*/ 636607 w 949124"/>
              <a:gd name="connsiteY22" fmla="*/ 1585732 h 1632031"/>
              <a:gd name="connsiteX23" fmla="*/ 669945 w 949124"/>
              <a:gd name="connsiteY23" fmla="*/ 1533344 h 1632031"/>
              <a:gd name="connsiteX24" fmla="*/ 788405 w 949124"/>
              <a:gd name="connsiteY24" fmla="*/ 1581633 h 1632031"/>
              <a:gd name="connsiteX25" fmla="*/ 763929 w 949124"/>
              <a:gd name="connsiteY25" fmla="*/ 1516284 h 1632031"/>
              <a:gd name="connsiteX26" fmla="*/ 740780 w 949124"/>
              <a:gd name="connsiteY26" fmla="*/ 1481560 h 1632031"/>
              <a:gd name="connsiteX27" fmla="*/ 853091 w 949124"/>
              <a:gd name="connsiteY27" fmla="*/ 1450212 h 1632031"/>
              <a:gd name="connsiteX28" fmla="*/ 798653 w 949124"/>
              <a:gd name="connsiteY28" fmla="*/ 1365813 h 1632031"/>
              <a:gd name="connsiteX29" fmla="*/ 798653 w 949124"/>
              <a:gd name="connsiteY29" fmla="*/ 1342664 h 1632031"/>
              <a:gd name="connsiteX30" fmla="*/ 833377 w 949124"/>
              <a:gd name="connsiteY30" fmla="*/ 1307940 h 1632031"/>
              <a:gd name="connsiteX31" fmla="*/ 844952 w 949124"/>
              <a:gd name="connsiteY31" fmla="*/ 1203768 h 1632031"/>
              <a:gd name="connsiteX32" fmla="*/ 949124 w 949124"/>
              <a:gd name="connsiteY32" fmla="*/ 1076446 h 1632031"/>
              <a:gd name="connsiteX33" fmla="*/ 879676 w 949124"/>
              <a:gd name="connsiteY33" fmla="*/ 960699 h 1632031"/>
              <a:gd name="connsiteX34" fmla="*/ 879676 w 949124"/>
              <a:gd name="connsiteY34" fmla="*/ 960699 h 1632031"/>
              <a:gd name="connsiteX35" fmla="*/ 821802 w 949124"/>
              <a:gd name="connsiteY35" fmla="*/ 266218 h 1632031"/>
              <a:gd name="connsiteX36" fmla="*/ 810228 w 949124"/>
              <a:gd name="connsiteY36" fmla="*/ 219919 h 1632031"/>
              <a:gd name="connsiteX37" fmla="*/ 775504 w 949124"/>
              <a:gd name="connsiteY37" fmla="*/ 185195 h 1632031"/>
              <a:gd name="connsiteX38" fmla="*/ 706056 w 949124"/>
              <a:gd name="connsiteY38" fmla="*/ 69449 h 1632031"/>
              <a:gd name="connsiteX39" fmla="*/ 706056 w 949124"/>
              <a:gd name="connsiteY39" fmla="*/ 0 h 1632031"/>
              <a:gd name="connsiteX40" fmla="*/ 150471 w 949124"/>
              <a:gd name="connsiteY40" fmla="*/ 115747 h 1632031"/>
              <a:gd name="connsiteX41" fmla="*/ 150471 w 949124"/>
              <a:gd name="connsiteY41" fmla="*/ 115747 h 1632031"/>
              <a:gd name="connsiteX42" fmla="*/ 150471 w 949124"/>
              <a:gd name="connsiteY42" fmla="*/ 115747 h 1632031"/>
              <a:gd name="connsiteX0" fmla="*/ 92597 w 949124"/>
              <a:gd name="connsiteY0" fmla="*/ 127322 h 1632031"/>
              <a:gd name="connsiteX1" fmla="*/ 219919 w 949124"/>
              <a:gd name="connsiteY1" fmla="*/ 196770 h 1632031"/>
              <a:gd name="connsiteX2" fmla="*/ 231494 w 949124"/>
              <a:gd name="connsiteY2" fmla="*/ 277793 h 1632031"/>
              <a:gd name="connsiteX3" fmla="*/ 162045 w 949124"/>
              <a:gd name="connsiteY3" fmla="*/ 347241 h 1632031"/>
              <a:gd name="connsiteX4" fmla="*/ 162045 w 949124"/>
              <a:gd name="connsiteY4" fmla="*/ 347241 h 1632031"/>
              <a:gd name="connsiteX5" fmla="*/ 69448 w 949124"/>
              <a:gd name="connsiteY5" fmla="*/ 381965 h 1632031"/>
              <a:gd name="connsiteX6" fmla="*/ 69448 w 949124"/>
              <a:gd name="connsiteY6" fmla="*/ 451413 h 1632031"/>
              <a:gd name="connsiteX7" fmla="*/ 104172 w 949124"/>
              <a:gd name="connsiteY7" fmla="*/ 474563 h 1632031"/>
              <a:gd name="connsiteX8" fmla="*/ 81023 w 949124"/>
              <a:gd name="connsiteY8" fmla="*/ 567160 h 1632031"/>
              <a:gd name="connsiteX9" fmla="*/ 23149 w 949124"/>
              <a:gd name="connsiteY9" fmla="*/ 648183 h 1632031"/>
              <a:gd name="connsiteX10" fmla="*/ 0 w 949124"/>
              <a:gd name="connsiteY10" fmla="*/ 682907 h 1632031"/>
              <a:gd name="connsiteX11" fmla="*/ 1326 w 949124"/>
              <a:gd name="connsiteY11" fmla="*/ 787742 h 1632031"/>
              <a:gd name="connsiteX12" fmla="*/ 11575 w 949124"/>
              <a:gd name="connsiteY12" fmla="*/ 833378 h 1632031"/>
              <a:gd name="connsiteX13" fmla="*/ 47022 w 949124"/>
              <a:gd name="connsiteY13" fmla="*/ 921213 h 1632031"/>
              <a:gd name="connsiteX14" fmla="*/ 127321 w 949124"/>
              <a:gd name="connsiteY14" fmla="*/ 971611 h 1632031"/>
              <a:gd name="connsiteX15" fmla="*/ 162045 w 949124"/>
              <a:gd name="connsiteY15" fmla="*/ 1018573 h 1632031"/>
              <a:gd name="connsiteX16" fmla="*/ 231494 w 949124"/>
              <a:gd name="connsiteY16" fmla="*/ 1122745 h 1632031"/>
              <a:gd name="connsiteX17" fmla="*/ 329517 w 949124"/>
              <a:gd name="connsiteY17" fmla="*/ 1120032 h 1632031"/>
              <a:gd name="connsiteX18" fmla="*/ 289367 w 949124"/>
              <a:gd name="connsiteY18" fmla="*/ 1250066 h 1632031"/>
              <a:gd name="connsiteX19" fmla="*/ 393539 w 949124"/>
              <a:gd name="connsiteY19" fmla="*/ 1354238 h 1632031"/>
              <a:gd name="connsiteX20" fmla="*/ 532435 w 949124"/>
              <a:gd name="connsiteY20" fmla="*/ 1435261 h 1632031"/>
              <a:gd name="connsiteX21" fmla="*/ 590309 w 949124"/>
              <a:gd name="connsiteY21" fmla="*/ 1632031 h 1632031"/>
              <a:gd name="connsiteX22" fmla="*/ 636607 w 949124"/>
              <a:gd name="connsiteY22" fmla="*/ 1585732 h 1632031"/>
              <a:gd name="connsiteX23" fmla="*/ 669945 w 949124"/>
              <a:gd name="connsiteY23" fmla="*/ 1533344 h 1632031"/>
              <a:gd name="connsiteX24" fmla="*/ 788405 w 949124"/>
              <a:gd name="connsiteY24" fmla="*/ 1581633 h 1632031"/>
              <a:gd name="connsiteX25" fmla="*/ 763929 w 949124"/>
              <a:gd name="connsiteY25" fmla="*/ 1516284 h 1632031"/>
              <a:gd name="connsiteX26" fmla="*/ 740780 w 949124"/>
              <a:gd name="connsiteY26" fmla="*/ 1481560 h 1632031"/>
              <a:gd name="connsiteX27" fmla="*/ 853091 w 949124"/>
              <a:gd name="connsiteY27" fmla="*/ 1450212 h 1632031"/>
              <a:gd name="connsiteX28" fmla="*/ 836753 w 949124"/>
              <a:gd name="connsiteY28" fmla="*/ 1389625 h 1632031"/>
              <a:gd name="connsiteX29" fmla="*/ 798653 w 949124"/>
              <a:gd name="connsiteY29" fmla="*/ 1342664 h 1632031"/>
              <a:gd name="connsiteX30" fmla="*/ 833377 w 949124"/>
              <a:gd name="connsiteY30" fmla="*/ 1307940 h 1632031"/>
              <a:gd name="connsiteX31" fmla="*/ 844952 w 949124"/>
              <a:gd name="connsiteY31" fmla="*/ 1203768 h 1632031"/>
              <a:gd name="connsiteX32" fmla="*/ 949124 w 949124"/>
              <a:gd name="connsiteY32" fmla="*/ 1076446 h 1632031"/>
              <a:gd name="connsiteX33" fmla="*/ 879676 w 949124"/>
              <a:gd name="connsiteY33" fmla="*/ 960699 h 1632031"/>
              <a:gd name="connsiteX34" fmla="*/ 879676 w 949124"/>
              <a:gd name="connsiteY34" fmla="*/ 960699 h 1632031"/>
              <a:gd name="connsiteX35" fmla="*/ 821802 w 949124"/>
              <a:gd name="connsiteY35" fmla="*/ 266218 h 1632031"/>
              <a:gd name="connsiteX36" fmla="*/ 810228 w 949124"/>
              <a:gd name="connsiteY36" fmla="*/ 219919 h 1632031"/>
              <a:gd name="connsiteX37" fmla="*/ 775504 w 949124"/>
              <a:gd name="connsiteY37" fmla="*/ 185195 h 1632031"/>
              <a:gd name="connsiteX38" fmla="*/ 706056 w 949124"/>
              <a:gd name="connsiteY38" fmla="*/ 69449 h 1632031"/>
              <a:gd name="connsiteX39" fmla="*/ 706056 w 949124"/>
              <a:gd name="connsiteY39" fmla="*/ 0 h 1632031"/>
              <a:gd name="connsiteX40" fmla="*/ 150471 w 949124"/>
              <a:gd name="connsiteY40" fmla="*/ 115747 h 1632031"/>
              <a:gd name="connsiteX41" fmla="*/ 150471 w 949124"/>
              <a:gd name="connsiteY41" fmla="*/ 115747 h 1632031"/>
              <a:gd name="connsiteX42" fmla="*/ 150471 w 949124"/>
              <a:gd name="connsiteY42" fmla="*/ 115747 h 1632031"/>
              <a:gd name="connsiteX0" fmla="*/ 92597 w 949124"/>
              <a:gd name="connsiteY0" fmla="*/ 127322 h 1632031"/>
              <a:gd name="connsiteX1" fmla="*/ 219919 w 949124"/>
              <a:gd name="connsiteY1" fmla="*/ 196770 h 1632031"/>
              <a:gd name="connsiteX2" fmla="*/ 231494 w 949124"/>
              <a:gd name="connsiteY2" fmla="*/ 277793 h 1632031"/>
              <a:gd name="connsiteX3" fmla="*/ 162045 w 949124"/>
              <a:gd name="connsiteY3" fmla="*/ 347241 h 1632031"/>
              <a:gd name="connsiteX4" fmla="*/ 162045 w 949124"/>
              <a:gd name="connsiteY4" fmla="*/ 347241 h 1632031"/>
              <a:gd name="connsiteX5" fmla="*/ 69448 w 949124"/>
              <a:gd name="connsiteY5" fmla="*/ 381965 h 1632031"/>
              <a:gd name="connsiteX6" fmla="*/ 69448 w 949124"/>
              <a:gd name="connsiteY6" fmla="*/ 451413 h 1632031"/>
              <a:gd name="connsiteX7" fmla="*/ 104172 w 949124"/>
              <a:gd name="connsiteY7" fmla="*/ 474563 h 1632031"/>
              <a:gd name="connsiteX8" fmla="*/ 81023 w 949124"/>
              <a:gd name="connsiteY8" fmla="*/ 567160 h 1632031"/>
              <a:gd name="connsiteX9" fmla="*/ 23149 w 949124"/>
              <a:gd name="connsiteY9" fmla="*/ 648183 h 1632031"/>
              <a:gd name="connsiteX10" fmla="*/ 0 w 949124"/>
              <a:gd name="connsiteY10" fmla="*/ 682907 h 1632031"/>
              <a:gd name="connsiteX11" fmla="*/ 1326 w 949124"/>
              <a:gd name="connsiteY11" fmla="*/ 787742 h 1632031"/>
              <a:gd name="connsiteX12" fmla="*/ 11575 w 949124"/>
              <a:gd name="connsiteY12" fmla="*/ 833378 h 1632031"/>
              <a:gd name="connsiteX13" fmla="*/ 47022 w 949124"/>
              <a:gd name="connsiteY13" fmla="*/ 921213 h 1632031"/>
              <a:gd name="connsiteX14" fmla="*/ 127321 w 949124"/>
              <a:gd name="connsiteY14" fmla="*/ 971611 h 1632031"/>
              <a:gd name="connsiteX15" fmla="*/ 162045 w 949124"/>
              <a:gd name="connsiteY15" fmla="*/ 1018573 h 1632031"/>
              <a:gd name="connsiteX16" fmla="*/ 231494 w 949124"/>
              <a:gd name="connsiteY16" fmla="*/ 1122745 h 1632031"/>
              <a:gd name="connsiteX17" fmla="*/ 329517 w 949124"/>
              <a:gd name="connsiteY17" fmla="*/ 1120032 h 1632031"/>
              <a:gd name="connsiteX18" fmla="*/ 289367 w 949124"/>
              <a:gd name="connsiteY18" fmla="*/ 1250066 h 1632031"/>
              <a:gd name="connsiteX19" fmla="*/ 393539 w 949124"/>
              <a:gd name="connsiteY19" fmla="*/ 1354238 h 1632031"/>
              <a:gd name="connsiteX20" fmla="*/ 532435 w 949124"/>
              <a:gd name="connsiteY20" fmla="*/ 1435261 h 1632031"/>
              <a:gd name="connsiteX21" fmla="*/ 590309 w 949124"/>
              <a:gd name="connsiteY21" fmla="*/ 1632031 h 1632031"/>
              <a:gd name="connsiteX22" fmla="*/ 636607 w 949124"/>
              <a:gd name="connsiteY22" fmla="*/ 1585732 h 1632031"/>
              <a:gd name="connsiteX23" fmla="*/ 669945 w 949124"/>
              <a:gd name="connsiteY23" fmla="*/ 1533344 h 1632031"/>
              <a:gd name="connsiteX24" fmla="*/ 788405 w 949124"/>
              <a:gd name="connsiteY24" fmla="*/ 1581633 h 1632031"/>
              <a:gd name="connsiteX25" fmla="*/ 763929 w 949124"/>
              <a:gd name="connsiteY25" fmla="*/ 1516284 h 1632031"/>
              <a:gd name="connsiteX26" fmla="*/ 740780 w 949124"/>
              <a:gd name="connsiteY26" fmla="*/ 1481560 h 1632031"/>
              <a:gd name="connsiteX27" fmla="*/ 853091 w 949124"/>
              <a:gd name="connsiteY27" fmla="*/ 1450212 h 1632031"/>
              <a:gd name="connsiteX28" fmla="*/ 836753 w 949124"/>
              <a:gd name="connsiteY28" fmla="*/ 1389625 h 1632031"/>
              <a:gd name="connsiteX29" fmla="*/ 831990 w 949124"/>
              <a:gd name="connsiteY29" fmla="*/ 1342664 h 1632031"/>
              <a:gd name="connsiteX30" fmla="*/ 833377 w 949124"/>
              <a:gd name="connsiteY30" fmla="*/ 1307940 h 1632031"/>
              <a:gd name="connsiteX31" fmla="*/ 844952 w 949124"/>
              <a:gd name="connsiteY31" fmla="*/ 1203768 h 1632031"/>
              <a:gd name="connsiteX32" fmla="*/ 949124 w 949124"/>
              <a:gd name="connsiteY32" fmla="*/ 1076446 h 1632031"/>
              <a:gd name="connsiteX33" fmla="*/ 879676 w 949124"/>
              <a:gd name="connsiteY33" fmla="*/ 960699 h 1632031"/>
              <a:gd name="connsiteX34" fmla="*/ 879676 w 949124"/>
              <a:gd name="connsiteY34" fmla="*/ 960699 h 1632031"/>
              <a:gd name="connsiteX35" fmla="*/ 821802 w 949124"/>
              <a:gd name="connsiteY35" fmla="*/ 266218 h 1632031"/>
              <a:gd name="connsiteX36" fmla="*/ 810228 w 949124"/>
              <a:gd name="connsiteY36" fmla="*/ 219919 h 1632031"/>
              <a:gd name="connsiteX37" fmla="*/ 775504 w 949124"/>
              <a:gd name="connsiteY37" fmla="*/ 185195 h 1632031"/>
              <a:gd name="connsiteX38" fmla="*/ 706056 w 949124"/>
              <a:gd name="connsiteY38" fmla="*/ 69449 h 1632031"/>
              <a:gd name="connsiteX39" fmla="*/ 706056 w 949124"/>
              <a:gd name="connsiteY39" fmla="*/ 0 h 1632031"/>
              <a:gd name="connsiteX40" fmla="*/ 150471 w 949124"/>
              <a:gd name="connsiteY40" fmla="*/ 115747 h 1632031"/>
              <a:gd name="connsiteX41" fmla="*/ 150471 w 949124"/>
              <a:gd name="connsiteY41" fmla="*/ 115747 h 1632031"/>
              <a:gd name="connsiteX42" fmla="*/ 150471 w 949124"/>
              <a:gd name="connsiteY42" fmla="*/ 115747 h 1632031"/>
              <a:gd name="connsiteX0" fmla="*/ 92597 w 949124"/>
              <a:gd name="connsiteY0" fmla="*/ 127322 h 1632031"/>
              <a:gd name="connsiteX1" fmla="*/ 219919 w 949124"/>
              <a:gd name="connsiteY1" fmla="*/ 196770 h 1632031"/>
              <a:gd name="connsiteX2" fmla="*/ 231494 w 949124"/>
              <a:gd name="connsiteY2" fmla="*/ 277793 h 1632031"/>
              <a:gd name="connsiteX3" fmla="*/ 162045 w 949124"/>
              <a:gd name="connsiteY3" fmla="*/ 347241 h 1632031"/>
              <a:gd name="connsiteX4" fmla="*/ 162045 w 949124"/>
              <a:gd name="connsiteY4" fmla="*/ 347241 h 1632031"/>
              <a:gd name="connsiteX5" fmla="*/ 69448 w 949124"/>
              <a:gd name="connsiteY5" fmla="*/ 381965 h 1632031"/>
              <a:gd name="connsiteX6" fmla="*/ 69448 w 949124"/>
              <a:gd name="connsiteY6" fmla="*/ 451413 h 1632031"/>
              <a:gd name="connsiteX7" fmla="*/ 104172 w 949124"/>
              <a:gd name="connsiteY7" fmla="*/ 474563 h 1632031"/>
              <a:gd name="connsiteX8" fmla="*/ 81023 w 949124"/>
              <a:gd name="connsiteY8" fmla="*/ 567160 h 1632031"/>
              <a:gd name="connsiteX9" fmla="*/ 23149 w 949124"/>
              <a:gd name="connsiteY9" fmla="*/ 648183 h 1632031"/>
              <a:gd name="connsiteX10" fmla="*/ 0 w 949124"/>
              <a:gd name="connsiteY10" fmla="*/ 682907 h 1632031"/>
              <a:gd name="connsiteX11" fmla="*/ 1326 w 949124"/>
              <a:gd name="connsiteY11" fmla="*/ 787742 h 1632031"/>
              <a:gd name="connsiteX12" fmla="*/ 11575 w 949124"/>
              <a:gd name="connsiteY12" fmla="*/ 833378 h 1632031"/>
              <a:gd name="connsiteX13" fmla="*/ 47022 w 949124"/>
              <a:gd name="connsiteY13" fmla="*/ 921213 h 1632031"/>
              <a:gd name="connsiteX14" fmla="*/ 127321 w 949124"/>
              <a:gd name="connsiteY14" fmla="*/ 971611 h 1632031"/>
              <a:gd name="connsiteX15" fmla="*/ 162045 w 949124"/>
              <a:gd name="connsiteY15" fmla="*/ 1018573 h 1632031"/>
              <a:gd name="connsiteX16" fmla="*/ 231494 w 949124"/>
              <a:gd name="connsiteY16" fmla="*/ 1122745 h 1632031"/>
              <a:gd name="connsiteX17" fmla="*/ 257415 w 949124"/>
              <a:gd name="connsiteY17" fmla="*/ 1084409 h 1632031"/>
              <a:gd name="connsiteX18" fmla="*/ 329517 w 949124"/>
              <a:gd name="connsiteY18" fmla="*/ 1120032 h 1632031"/>
              <a:gd name="connsiteX19" fmla="*/ 289367 w 949124"/>
              <a:gd name="connsiteY19" fmla="*/ 1250066 h 1632031"/>
              <a:gd name="connsiteX20" fmla="*/ 393539 w 949124"/>
              <a:gd name="connsiteY20" fmla="*/ 1354238 h 1632031"/>
              <a:gd name="connsiteX21" fmla="*/ 532435 w 949124"/>
              <a:gd name="connsiteY21" fmla="*/ 1435261 h 1632031"/>
              <a:gd name="connsiteX22" fmla="*/ 590309 w 949124"/>
              <a:gd name="connsiteY22" fmla="*/ 1632031 h 1632031"/>
              <a:gd name="connsiteX23" fmla="*/ 636607 w 949124"/>
              <a:gd name="connsiteY23" fmla="*/ 1585732 h 1632031"/>
              <a:gd name="connsiteX24" fmla="*/ 669945 w 949124"/>
              <a:gd name="connsiteY24" fmla="*/ 1533344 h 1632031"/>
              <a:gd name="connsiteX25" fmla="*/ 788405 w 949124"/>
              <a:gd name="connsiteY25" fmla="*/ 1581633 h 1632031"/>
              <a:gd name="connsiteX26" fmla="*/ 763929 w 949124"/>
              <a:gd name="connsiteY26" fmla="*/ 1516284 h 1632031"/>
              <a:gd name="connsiteX27" fmla="*/ 740780 w 949124"/>
              <a:gd name="connsiteY27" fmla="*/ 1481560 h 1632031"/>
              <a:gd name="connsiteX28" fmla="*/ 853091 w 949124"/>
              <a:gd name="connsiteY28" fmla="*/ 1450212 h 1632031"/>
              <a:gd name="connsiteX29" fmla="*/ 836753 w 949124"/>
              <a:gd name="connsiteY29" fmla="*/ 1389625 h 1632031"/>
              <a:gd name="connsiteX30" fmla="*/ 831990 w 949124"/>
              <a:gd name="connsiteY30" fmla="*/ 1342664 h 1632031"/>
              <a:gd name="connsiteX31" fmla="*/ 833377 w 949124"/>
              <a:gd name="connsiteY31" fmla="*/ 1307940 h 1632031"/>
              <a:gd name="connsiteX32" fmla="*/ 844952 w 949124"/>
              <a:gd name="connsiteY32" fmla="*/ 1203768 h 1632031"/>
              <a:gd name="connsiteX33" fmla="*/ 949124 w 949124"/>
              <a:gd name="connsiteY33" fmla="*/ 1076446 h 1632031"/>
              <a:gd name="connsiteX34" fmla="*/ 879676 w 949124"/>
              <a:gd name="connsiteY34" fmla="*/ 960699 h 1632031"/>
              <a:gd name="connsiteX35" fmla="*/ 879676 w 949124"/>
              <a:gd name="connsiteY35" fmla="*/ 960699 h 1632031"/>
              <a:gd name="connsiteX36" fmla="*/ 821802 w 949124"/>
              <a:gd name="connsiteY36" fmla="*/ 266218 h 1632031"/>
              <a:gd name="connsiteX37" fmla="*/ 810228 w 949124"/>
              <a:gd name="connsiteY37" fmla="*/ 219919 h 1632031"/>
              <a:gd name="connsiteX38" fmla="*/ 775504 w 949124"/>
              <a:gd name="connsiteY38" fmla="*/ 185195 h 1632031"/>
              <a:gd name="connsiteX39" fmla="*/ 706056 w 949124"/>
              <a:gd name="connsiteY39" fmla="*/ 69449 h 1632031"/>
              <a:gd name="connsiteX40" fmla="*/ 706056 w 949124"/>
              <a:gd name="connsiteY40" fmla="*/ 0 h 1632031"/>
              <a:gd name="connsiteX41" fmla="*/ 150471 w 949124"/>
              <a:gd name="connsiteY41" fmla="*/ 115747 h 1632031"/>
              <a:gd name="connsiteX42" fmla="*/ 150471 w 949124"/>
              <a:gd name="connsiteY42" fmla="*/ 115747 h 1632031"/>
              <a:gd name="connsiteX43" fmla="*/ 150471 w 949124"/>
              <a:gd name="connsiteY43" fmla="*/ 115747 h 1632031"/>
              <a:gd name="connsiteX0" fmla="*/ 92597 w 949124"/>
              <a:gd name="connsiteY0" fmla="*/ 127322 h 1632031"/>
              <a:gd name="connsiteX1" fmla="*/ 219919 w 949124"/>
              <a:gd name="connsiteY1" fmla="*/ 196770 h 1632031"/>
              <a:gd name="connsiteX2" fmla="*/ 231494 w 949124"/>
              <a:gd name="connsiteY2" fmla="*/ 277793 h 1632031"/>
              <a:gd name="connsiteX3" fmla="*/ 162045 w 949124"/>
              <a:gd name="connsiteY3" fmla="*/ 347241 h 1632031"/>
              <a:gd name="connsiteX4" fmla="*/ 162045 w 949124"/>
              <a:gd name="connsiteY4" fmla="*/ 347241 h 1632031"/>
              <a:gd name="connsiteX5" fmla="*/ 69448 w 949124"/>
              <a:gd name="connsiteY5" fmla="*/ 381965 h 1632031"/>
              <a:gd name="connsiteX6" fmla="*/ 69448 w 949124"/>
              <a:gd name="connsiteY6" fmla="*/ 451413 h 1632031"/>
              <a:gd name="connsiteX7" fmla="*/ 104172 w 949124"/>
              <a:gd name="connsiteY7" fmla="*/ 474563 h 1632031"/>
              <a:gd name="connsiteX8" fmla="*/ 81023 w 949124"/>
              <a:gd name="connsiteY8" fmla="*/ 567160 h 1632031"/>
              <a:gd name="connsiteX9" fmla="*/ 23149 w 949124"/>
              <a:gd name="connsiteY9" fmla="*/ 648183 h 1632031"/>
              <a:gd name="connsiteX10" fmla="*/ 0 w 949124"/>
              <a:gd name="connsiteY10" fmla="*/ 682907 h 1632031"/>
              <a:gd name="connsiteX11" fmla="*/ 1326 w 949124"/>
              <a:gd name="connsiteY11" fmla="*/ 787742 h 1632031"/>
              <a:gd name="connsiteX12" fmla="*/ 11575 w 949124"/>
              <a:gd name="connsiteY12" fmla="*/ 833378 h 1632031"/>
              <a:gd name="connsiteX13" fmla="*/ 47022 w 949124"/>
              <a:gd name="connsiteY13" fmla="*/ 921213 h 1632031"/>
              <a:gd name="connsiteX14" fmla="*/ 127321 w 949124"/>
              <a:gd name="connsiteY14" fmla="*/ 971611 h 1632031"/>
              <a:gd name="connsiteX15" fmla="*/ 162045 w 949124"/>
              <a:gd name="connsiteY15" fmla="*/ 1018573 h 1632031"/>
              <a:gd name="connsiteX16" fmla="*/ 231494 w 949124"/>
              <a:gd name="connsiteY16" fmla="*/ 1122745 h 1632031"/>
              <a:gd name="connsiteX17" fmla="*/ 257415 w 949124"/>
              <a:gd name="connsiteY17" fmla="*/ 1084409 h 1632031"/>
              <a:gd name="connsiteX18" fmla="*/ 329517 w 949124"/>
              <a:gd name="connsiteY18" fmla="*/ 1120032 h 1632031"/>
              <a:gd name="connsiteX19" fmla="*/ 289367 w 949124"/>
              <a:gd name="connsiteY19" fmla="*/ 1250066 h 1632031"/>
              <a:gd name="connsiteX20" fmla="*/ 393539 w 949124"/>
              <a:gd name="connsiteY20" fmla="*/ 1354238 h 1632031"/>
              <a:gd name="connsiteX21" fmla="*/ 532435 w 949124"/>
              <a:gd name="connsiteY21" fmla="*/ 1435261 h 1632031"/>
              <a:gd name="connsiteX22" fmla="*/ 524115 w 949124"/>
              <a:gd name="connsiteY22" fmla="*/ 1527322 h 1632031"/>
              <a:gd name="connsiteX23" fmla="*/ 590309 w 949124"/>
              <a:gd name="connsiteY23" fmla="*/ 1632031 h 1632031"/>
              <a:gd name="connsiteX24" fmla="*/ 636607 w 949124"/>
              <a:gd name="connsiteY24" fmla="*/ 1585732 h 1632031"/>
              <a:gd name="connsiteX25" fmla="*/ 669945 w 949124"/>
              <a:gd name="connsiteY25" fmla="*/ 1533344 h 1632031"/>
              <a:gd name="connsiteX26" fmla="*/ 788405 w 949124"/>
              <a:gd name="connsiteY26" fmla="*/ 1581633 h 1632031"/>
              <a:gd name="connsiteX27" fmla="*/ 763929 w 949124"/>
              <a:gd name="connsiteY27" fmla="*/ 1516284 h 1632031"/>
              <a:gd name="connsiteX28" fmla="*/ 740780 w 949124"/>
              <a:gd name="connsiteY28" fmla="*/ 1481560 h 1632031"/>
              <a:gd name="connsiteX29" fmla="*/ 853091 w 949124"/>
              <a:gd name="connsiteY29" fmla="*/ 1450212 h 1632031"/>
              <a:gd name="connsiteX30" fmla="*/ 836753 w 949124"/>
              <a:gd name="connsiteY30" fmla="*/ 1389625 h 1632031"/>
              <a:gd name="connsiteX31" fmla="*/ 831990 w 949124"/>
              <a:gd name="connsiteY31" fmla="*/ 1342664 h 1632031"/>
              <a:gd name="connsiteX32" fmla="*/ 833377 w 949124"/>
              <a:gd name="connsiteY32" fmla="*/ 1307940 h 1632031"/>
              <a:gd name="connsiteX33" fmla="*/ 844952 w 949124"/>
              <a:gd name="connsiteY33" fmla="*/ 1203768 h 1632031"/>
              <a:gd name="connsiteX34" fmla="*/ 949124 w 949124"/>
              <a:gd name="connsiteY34" fmla="*/ 1076446 h 1632031"/>
              <a:gd name="connsiteX35" fmla="*/ 879676 w 949124"/>
              <a:gd name="connsiteY35" fmla="*/ 960699 h 1632031"/>
              <a:gd name="connsiteX36" fmla="*/ 879676 w 949124"/>
              <a:gd name="connsiteY36" fmla="*/ 960699 h 1632031"/>
              <a:gd name="connsiteX37" fmla="*/ 821802 w 949124"/>
              <a:gd name="connsiteY37" fmla="*/ 266218 h 1632031"/>
              <a:gd name="connsiteX38" fmla="*/ 810228 w 949124"/>
              <a:gd name="connsiteY38" fmla="*/ 219919 h 1632031"/>
              <a:gd name="connsiteX39" fmla="*/ 775504 w 949124"/>
              <a:gd name="connsiteY39" fmla="*/ 185195 h 1632031"/>
              <a:gd name="connsiteX40" fmla="*/ 706056 w 949124"/>
              <a:gd name="connsiteY40" fmla="*/ 69449 h 1632031"/>
              <a:gd name="connsiteX41" fmla="*/ 706056 w 949124"/>
              <a:gd name="connsiteY41" fmla="*/ 0 h 1632031"/>
              <a:gd name="connsiteX42" fmla="*/ 150471 w 949124"/>
              <a:gd name="connsiteY42" fmla="*/ 115747 h 1632031"/>
              <a:gd name="connsiteX43" fmla="*/ 150471 w 949124"/>
              <a:gd name="connsiteY43" fmla="*/ 115747 h 1632031"/>
              <a:gd name="connsiteX44" fmla="*/ 150471 w 949124"/>
              <a:gd name="connsiteY44" fmla="*/ 115747 h 1632031"/>
              <a:gd name="connsiteX0" fmla="*/ 92597 w 949124"/>
              <a:gd name="connsiteY0" fmla="*/ 127322 h 1632031"/>
              <a:gd name="connsiteX1" fmla="*/ 219919 w 949124"/>
              <a:gd name="connsiteY1" fmla="*/ 196770 h 1632031"/>
              <a:gd name="connsiteX2" fmla="*/ 231494 w 949124"/>
              <a:gd name="connsiteY2" fmla="*/ 277793 h 1632031"/>
              <a:gd name="connsiteX3" fmla="*/ 162045 w 949124"/>
              <a:gd name="connsiteY3" fmla="*/ 347241 h 1632031"/>
              <a:gd name="connsiteX4" fmla="*/ 162045 w 949124"/>
              <a:gd name="connsiteY4" fmla="*/ 347241 h 1632031"/>
              <a:gd name="connsiteX5" fmla="*/ 69448 w 949124"/>
              <a:gd name="connsiteY5" fmla="*/ 381965 h 1632031"/>
              <a:gd name="connsiteX6" fmla="*/ 69448 w 949124"/>
              <a:gd name="connsiteY6" fmla="*/ 451413 h 1632031"/>
              <a:gd name="connsiteX7" fmla="*/ 104172 w 949124"/>
              <a:gd name="connsiteY7" fmla="*/ 474563 h 1632031"/>
              <a:gd name="connsiteX8" fmla="*/ 81023 w 949124"/>
              <a:gd name="connsiteY8" fmla="*/ 567160 h 1632031"/>
              <a:gd name="connsiteX9" fmla="*/ 23149 w 949124"/>
              <a:gd name="connsiteY9" fmla="*/ 648183 h 1632031"/>
              <a:gd name="connsiteX10" fmla="*/ 0 w 949124"/>
              <a:gd name="connsiteY10" fmla="*/ 682907 h 1632031"/>
              <a:gd name="connsiteX11" fmla="*/ 1326 w 949124"/>
              <a:gd name="connsiteY11" fmla="*/ 787742 h 1632031"/>
              <a:gd name="connsiteX12" fmla="*/ 11575 w 949124"/>
              <a:gd name="connsiteY12" fmla="*/ 833378 h 1632031"/>
              <a:gd name="connsiteX13" fmla="*/ 47022 w 949124"/>
              <a:gd name="connsiteY13" fmla="*/ 921213 h 1632031"/>
              <a:gd name="connsiteX14" fmla="*/ 127321 w 949124"/>
              <a:gd name="connsiteY14" fmla="*/ 971611 h 1632031"/>
              <a:gd name="connsiteX15" fmla="*/ 162045 w 949124"/>
              <a:gd name="connsiteY15" fmla="*/ 1018573 h 1632031"/>
              <a:gd name="connsiteX16" fmla="*/ 231494 w 949124"/>
              <a:gd name="connsiteY16" fmla="*/ 1122745 h 1632031"/>
              <a:gd name="connsiteX17" fmla="*/ 257415 w 949124"/>
              <a:gd name="connsiteY17" fmla="*/ 1084409 h 1632031"/>
              <a:gd name="connsiteX18" fmla="*/ 329517 w 949124"/>
              <a:gd name="connsiteY18" fmla="*/ 1120032 h 1632031"/>
              <a:gd name="connsiteX19" fmla="*/ 289367 w 949124"/>
              <a:gd name="connsiteY19" fmla="*/ 1250066 h 1632031"/>
              <a:gd name="connsiteX20" fmla="*/ 393539 w 949124"/>
              <a:gd name="connsiteY20" fmla="*/ 1354238 h 1632031"/>
              <a:gd name="connsiteX21" fmla="*/ 532435 w 949124"/>
              <a:gd name="connsiteY21" fmla="*/ 1435261 h 1632031"/>
              <a:gd name="connsiteX22" fmla="*/ 524115 w 949124"/>
              <a:gd name="connsiteY22" fmla="*/ 1527322 h 1632031"/>
              <a:gd name="connsiteX23" fmla="*/ 590309 w 949124"/>
              <a:gd name="connsiteY23" fmla="*/ 1632031 h 1632031"/>
              <a:gd name="connsiteX24" fmla="*/ 636607 w 949124"/>
              <a:gd name="connsiteY24" fmla="*/ 1585732 h 1632031"/>
              <a:gd name="connsiteX25" fmla="*/ 669945 w 949124"/>
              <a:gd name="connsiteY25" fmla="*/ 1533344 h 1632031"/>
              <a:gd name="connsiteX26" fmla="*/ 788405 w 949124"/>
              <a:gd name="connsiteY26" fmla="*/ 1581633 h 1632031"/>
              <a:gd name="connsiteX27" fmla="*/ 763929 w 949124"/>
              <a:gd name="connsiteY27" fmla="*/ 1516284 h 1632031"/>
              <a:gd name="connsiteX28" fmla="*/ 740780 w 949124"/>
              <a:gd name="connsiteY28" fmla="*/ 1481560 h 1632031"/>
              <a:gd name="connsiteX29" fmla="*/ 853091 w 949124"/>
              <a:gd name="connsiteY29" fmla="*/ 1450212 h 1632031"/>
              <a:gd name="connsiteX30" fmla="*/ 836753 w 949124"/>
              <a:gd name="connsiteY30" fmla="*/ 1389625 h 1632031"/>
              <a:gd name="connsiteX31" fmla="*/ 831990 w 949124"/>
              <a:gd name="connsiteY31" fmla="*/ 1342664 h 1632031"/>
              <a:gd name="connsiteX32" fmla="*/ 833377 w 949124"/>
              <a:gd name="connsiteY32" fmla="*/ 1307940 h 1632031"/>
              <a:gd name="connsiteX33" fmla="*/ 844952 w 949124"/>
              <a:gd name="connsiteY33" fmla="*/ 1203768 h 1632031"/>
              <a:gd name="connsiteX34" fmla="*/ 949124 w 949124"/>
              <a:gd name="connsiteY34" fmla="*/ 1076446 h 1632031"/>
              <a:gd name="connsiteX35" fmla="*/ 879676 w 949124"/>
              <a:gd name="connsiteY35" fmla="*/ 960699 h 1632031"/>
              <a:gd name="connsiteX36" fmla="*/ 879676 w 949124"/>
              <a:gd name="connsiteY36" fmla="*/ 960699 h 1632031"/>
              <a:gd name="connsiteX37" fmla="*/ 821802 w 949124"/>
              <a:gd name="connsiteY37" fmla="*/ 266218 h 1632031"/>
              <a:gd name="connsiteX38" fmla="*/ 810228 w 949124"/>
              <a:gd name="connsiteY38" fmla="*/ 219919 h 1632031"/>
              <a:gd name="connsiteX39" fmla="*/ 775504 w 949124"/>
              <a:gd name="connsiteY39" fmla="*/ 185195 h 1632031"/>
              <a:gd name="connsiteX40" fmla="*/ 706056 w 949124"/>
              <a:gd name="connsiteY40" fmla="*/ 69449 h 1632031"/>
              <a:gd name="connsiteX41" fmla="*/ 706056 w 949124"/>
              <a:gd name="connsiteY41" fmla="*/ 0 h 1632031"/>
              <a:gd name="connsiteX42" fmla="*/ 150471 w 949124"/>
              <a:gd name="connsiteY42" fmla="*/ 115747 h 1632031"/>
              <a:gd name="connsiteX43" fmla="*/ 150471 w 949124"/>
              <a:gd name="connsiteY43" fmla="*/ 115747 h 1632031"/>
              <a:gd name="connsiteX44" fmla="*/ 169521 w 949124"/>
              <a:gd name="connsiteY44" fmla="*/ 87172 h 1632031"/>
              <a:gd name="connsiteX0" fmla="*/ 92597 w 949124"/>
              <a:gd name="connsiteY0" fmla="*/ 127322 h 1632031"/>
              <a:gd name="connsiteX1" fmla="*/ 219919 w 949124"/>
              <a:gd name="connsiteY1" fmla="*/ 196770 h 1632031"/>
              <a:gd name="connsiteX2" fmla="*/ 231494 w 949124"/>
              <a:gd name="connsiteY2" fmla="*/ 277793 h 1632031"/>
              <a:gd name="connsiteX3" fmla="*/ 162045 w 949124"/>
              <a:gd name="connsiteY3" fmla="*/ 347241 h 1632031"/>
              <a:gd name="connsiteX4" fmla="*/ 162045 w 949124"/>
              <a:gd name="connsiteY4" fmla="*/ 347241 h 1632031"/>
              <a:gd name="connsiteX5" fmla="*/ 69448 w 949124"/>
              <a:gd name="connsiteY5" fmla="*/ 381965 h 1632031"/>
              <a:gd name="connsiteX6" fmla="*/ 69448 w 949124"/>
              <a:gd name="connsiteY6" fmla="*/ 451413 h 1632031"/>
              <a:gd name="connsiteX7" fmla="*/ 104172 w 949124"/>
              <a:gd name="connsiteY7" fmla="*/ 474563 h 1632031"/>
              <a:gd name="connsiteX8" fmla="*/ 81023 w 949124"/>
              <a:gd name="connsiteY8" fmla="*/ 567160 h 1632031"/>
              <a:gd name="connsiteX9" fmla="*/ 23149 w 949124"/>
              <a:gd name="connsiteY9" fmla="*/ 648183 h 1632031"/>
              <a:gd name="connsiteX10" fmla="*/ 0 w 949124"/>
              <a:gd name="connsiteY10" fmla="*/ 682907 h 1632031"/>
              <a:gd name="connsiteX11" fmla="*/ 1326 w 949124"/>
              <a:gd name="connsiteY11" fmla="*/ 787742 h 1632031"/>
              <a:gd name="connsiteX12" fmla="*/ 11575 w 949124"/>
              <a:gd name="connsiteY12" fmla="*/ 833378 h 1632031"/>
              <a:gd name="connsiteX13" fmla="*/ 47022 w 949124"/>
              <a:gd name="connsiteY13" fmla="*/ 921213 h 1632031"/>
              <a:gd name="connsiteX14" fmla="*/ 127321 w 949124"/>
              <a:gd name="connsiteY14" fmla="*/ 971611 h 1632031"/>
              <a:gd name="connsiteX15" fmla="*/ 162045 w 949124"/>
              <a:gd name="connsiteY15" fmla="*/ 1018573 h 1632031"/>
              <a:gd name="connsiteX16" fmla="*/ 231494 w 949124"/>
              <a:gd name="connsiteY16" fmla="*/ 1122745 h 1632031"/>
              <a:gd name="connsiteX17" fmla="*/ 257415 w 949124"/>
              <a:gd name="connsiteY17" fmla="*/ 1084409 h 1632031"/>
              <a:gd name="connsiteX18" fmla="*/ 329517 w 949124"/>
              <a:gd name="connsiteY18" fmla="*/ 1120032 h 1632031"/>
              <a:gd name="connsiteX19" fmla="*/ 289367 w 949124"/>
              <a:gd name="connsiteY19" fmla="*/ 1250066 h 1632031"/>
              <a:gd name="connsiteX20" fmla="*/ 393539 w 949124"/>
              <a:gd name="connsiteY20" fmla="*/ 1354238 h 1632031"/>
              <a:gd name="connsiteX21" fmla="*/ 532435 w 949124"/>
              <a:gd name="connsiteY21" fmla="*/ 1435261 h 1632031"/>
              <a:gd name="connsiteX22" fmla="*/ 524115 w 949124"/>
              <a:gd name="connsiteY22" fmla="*/ 1527322 h 1632031"/>
              <a:gd name="connsiteX23" fmla="*/ 590309 w 949124"/>
              <a:gd name="connsiteY23" fmla="*/ 1632031 h 1632031"/>
              <a:gd name="connsiteX24" fmla="*/ 636607 w 949124"/>
              <a:gd name="connsiteY24" fmla="*/ 1585732 h 1632031"/>
              <a:gd name="connsiteX25" fmla="*/ 669945 w 949124"/>
              <a:gd name="connsiteY25" fmla="*/ 1533344 h 1632031"/>
              <a:gd name="connsiteX26" fmla="*/ 788405 w 949124"/>
              <a:gd name="connsiteY26" fmla="*/ 1581633 h 1632031"/>
              <a:gd name="connsiteX27" fmla="*/ 763929 w 949124"/>
              <a:gd name="connsiteY27" fmla="*/ 1516284 h 1632031"/>
              <a:gd name="connsiteX28" fmla="*/ 740780 w 949124"/>
              <a:gd name="connsiteY28" fmla="*/ 1481560 h 1632031"/>
              <a:gd name="connsiteX29" fmla="*/ 853091 w 949124"/>
              <a:gd name="connsiteY29" fmla="*/ 1450212 h 1632031"/>
              <a:gd name="connsiteX30" fmla="*/ 836753 w 949124"/>
              <a:gd name="connsiteY30" fmla="*/ 1389625 h 1632031"/>
              <a:gd name="connsiteX31" fmla="*/ 831990 w 949124"/>
              <a:gd name="connsiteY31" fmla="*/ 1342664 h 1632031"/>
              <a:gd name="connsiteX32" fmla="*/ 833377 w 949124"/>
              <a:gd name="connsiteY32" fmla="*/ 1307940 h 1632031"/>
              <a:gd name="connsiteX33" fmla="*/ 844952 w 949124"/>
              <a:gd name="connsiteY33" fmla="*/ 1203768 h 1632031"/>
              <a:gd name="connsiteX34" fmla="*/ 949124 w 949124"/>
              <a:gd name="connsiteY34" fmla="*/ 1076446 h 1632031"/>
              <a:gd name="connsiteX35" fmla="*/ 879676 w 949124"/>
              <a:gd name="connsiteY35" fmla="*/ 960699 h 1632031"/>
              <a:gd name="connsiteX36" fmla="*/ 879676 w 949124"/>
              <a:gd name="connsiteY36" fmla="*/ 960699 h 1632031"/>
              <a:gd name="connsiteX37" fmla="*/ 821802 w 949124"/>
              <a:gd name="connsiteY37" fmla="*/ 266218 h 1632031"/>
              <a:gd name="connsiteX38" fmla="*/ 810228 w 949124"/>
              <a:gd name="connsiteY38" fmla="*/ 219919 h 1632031"/>
              <a:gd name="connsiteX39" fmla="*/ 775504 w 949124"/>
              <a:gd name="connsiteY39" fmla="*/ 185195 h 1632031"/>
              <a:gd name="connsiteX40" fmla="*/ 706056 w 949124"/>
              <a:gd name="connsiteY40" fmla="*/ 69449 h 1632031"/>
              <a:gd name="connsiteX41" fmla="*/ 706056 w 949124"/>
              <a:gd name="connsiteY41" fmla="*/ 0 h 1632031"/>
              <a:gd name="connsiteX42" fmla="*/ 150471 w 949124"/>
              <a:gd name="connsiteY42" fmla="*/ 115747 h 1632031"/>
              <a:gd name="connsiteX43" fmla="*/ 140946 w 949124"/>
              <a:gd name="connsiteY43" fmla="*/ 91934 h 1632031"/>
              <a:gd name="connsiteX44" fmla="*/ 169521 w 949124"/>
              <a:gd name="connsiteY44" fmla="*/ 87172 h 1632031"/>
              <a:gd name="connsiteX0" fmla="*/ 92597 w 949124"/>
              <a:gd name="connsiteY0" fmla="*/ 127322 h 1632031"/>
              <a:gd name="connsiteX1" fmla="*/ 219919 w 949124"/>
              <a:gd name="connsiteY1" fmla="*/ 196770 h 1632031"/>
              <a:gd name="connsiteX2" fmla="*/ 231494 w 949124"/>
              <a:gd name="connsiteY2" fmla="*/ 277793 h 1632031"/>
              <a:gd name="connsiteX3" fmla="*/ 162045 w 949124"/>
              <a:gd name="connsiteY3" fmla="*/ 347241 h 1632031"/>
              <a:gd name="connsiteX4" fmla="*/ 162045 w 949124"/>
              <a:gd name="connsiteY4" fmla="*/ 347241 h 1632031"/>
              <a:gd name="connsiteX5" fmla="*/ 69448 w 949124"/>
              <a:gd name="connsiteY5" fmla="*/ 381965 h 1632031"/>
              <a:gd name="connsiteX6" fmla="*/ 69448 w 949124"/>
              <a:gd name="connsiteY6" fmla="*/ 451413 h 1632031"/>
              <a:gd name="connsiteX7" fmla="*/ 104172 w 949124"/>
              <a:gd name="connsiteY7" fmla="*/ 474563 h 1632031"/>
              <a:gd name="connsiteX8" fmla="*/ 81023 w 949124"/>
              <a:gd name="connsiteY8" fmla="*/ 567160 h 1632031"/>
              <a:gd name="connsiteX9" fmla="*/ 23149 w 949124"/>
              <a:gd name="connsiteY9" fmla="*/ 648183 h 1632031"/>
              <a:gd name="connsiteX10" fmla="*/ 0 w 949124"/>
              <a:gd name="connsiteY10" fmla="*/ 682907 h 1632031"/>
              <a:gd name="connsiteX11" fmla="*/ 1326 w 949124"/>
              <a:gd name="connsiteY11" fmla="*/ 787742 h 1632031"/>
              <a:gd name="connsiteX12" fmla="*/ 11575 w 949124"/>
              <a:gd name="connsiteY12" fmla="*/ 833378 h 1632031"/>
              <a:gd name="connsiteX13" fmla="*/ 47022 w 949124"/>
              <a:gd name="connsiteY13" fmla="*/ 921213 h 1632031"/>
              <a:gd name="connsiteX14" fmla="*/ 127321 w 949124"/>
              <a:gd name="connsiteY14" fmla="*/ 971611 h 1632031"/>
              <a:gd name="connsiteX15" fmla="*/ 162045 w 949124"/>
              <a:gd name="connsiteY15" fmla="*/ 1018573 h 1632031"/>
              <a:gd name="connsiteX16" fmla="*/ 231494 w 949124"/>
              <a:gd name="connsiteY16" fmla="*/ 1122745 h 1632031"/>
              <a:gd name="connsiteX17" fmla="*/ 257415 w 949124"/>
              <a:gd name="connsiteY17" fmla="*/ 1084409 h 1632031"/>
              <a:gd name="connsiteX18" fmla="*/ 329517 w 949124"/>
              <a:gd name="connsiteY18" fmla="*/ 1120032 h 1632031"/>
              <a:gd name="connsiteX19" fmla="*/ 289367 w 949124"/>
              <a:gd name="connsiteY19" fmla="*/ 1250066 h 1632031"/>
              <a:gd name="connsiteX20" fmla="*/ 393539 w 949124"/>
              <a:gd name="connsiteY20" fmla="*/ 1354238 h 1632031"/>
              <a:gd name="connsiteX21" fmla="*/ 532435 w 949124"/>
              <a:gd name="connsiteY21" fmla="*/ 1435261 h 1632031"/>
              <a:gd name="connsiteX22" fmla="*/ 524115 w 949124"/>
              <a:gd name="connsiteY22" fmla="*/ 1527322 h 1632031"/>
              <a:gd name="connsiteX23" fmla="*/ 590309 w 949124"/>
              <a:gd name="connsiteY23" fmla="*/ 1632031 h 1632031"/>
              <a:gd name="connsiteX24" fmla="*/ 636607 w 949124"/>
              <a:gd name="connsiteY24" fmla="*/ 1585732 h 1632031"/>
              <a:gd name="connsiteX25" fmla="*/ 669945 w 949124"/>
              <a:gd name="connsiteY25" fmla="*/ 1533344 h 1632031"/>
              <a:gd name="connsiteX26" fmla="*/ 788405 w 949124"/>
              <a:gd name="connsiteY26" fmla="*/ 1581633 h 1632031"/>
              <a:gd name="connsiteX27" fmla="*/ 763929 w 949124"/>
              <a:gd name="connsiteY27" fmla="*/ 1516284 h 1632031"/>
              <a:gd name="connsiteX28" fmla="*/ 740780 w 949124"/>
              <a:gd name="connsiteY28" fmla="*/ 1481560 h 1632031"/>
              <a:gd name="connsiteX29" fmla="*/ 853091 w 949124"/>
              <a:gd name="connsiteY29" fmla="*/ 1450212 h 1632031"/>
              <a:gd name="connsiteX30" fmla="*/ 836753 w 949124"/>
              <a:gd name="connsiteY30" fmla="*/ 1389625 h 1632031"/>
              <a:gd name="connsiteX31" fmla="*/ 831990 w 949124"/>
              <a:gd name="connsiteY31" fmla="*/ 1342664 h 1632031"/>
              <a:gd name="connsiteX32" fmla="*/ 833377 w 949124"/>
              <a:gd name="connsiteY32" fmla="*/ 1307940 h 1632031"/>
              <a:gd name="connsiteX33" fmla="*/ 844952 w 949124"/>
              <a:gd name="connsiteY33" fmla="*/ 1203768 h 1632031"/>
              <a:gd name="connsiteX34" fmla="*/ 949124 w 949124"/>
              <a:gd name="connsiteY34" fmla="*/ 1076446 h 1632031"/>
              <a:gd name="connsiteX35" fmla="*/ 879676 w 949124"/>
              <a:gd name="connsiteY35" fmla="*/ 960699 h 1632031"/>
              <a:gd name="connsiteX36" fmla="*/ 879676 w 949124"/>
              <a:gd name="connsiteY36" fmla="*/ 960699 h 1632031"/>
              <a:gd name="connsiteX37" fmla="*/ 821802 w 949124"/>
              <a:gd name="connsiteY37" fmla="*/ 266218 h 1632031"/>
              <a:gd name="connsiteX38" fmla="*/ 810228 w 949124"/>
              <a:gd name="connsiteY38" fmla="*/ 219919 h 1632031"/>
              <a:gd name="connsiteX39" fmla="*/ 775504 w 949124"/>
              <a:gd name="connsiteY39" fmla="*/ 185195 h 1632031"/>
              <a:gd name="connsiteX40" fmla="*/ 706056 w 949124"/>
              <a:gd name="connsiteY40" fmla="*/ 69449 h 1632031"/>
              <a:gd name="connsiteX41" fmla="*/ 706056 w 949124"/>
              <a:gd name="connsiteY41" fmla="*/ 0 h 1632031"/>
              <a:gd name="connsiteX42" fmla="*/ 150471 w 949124"/>
              <a:gd name="connsiteY42" fmla="*/ 82409 h 1632031"/>
              <a:gd name="connsiteX43" fmla="*/ 140946 w 949124"/>
              <a:gd name="connsiteY43" fmla="*/ 91934 h 1632031"/>
              <a:gd name="connsiteX44" fmla="*/ 169521 w 949124"/>
              <a:gd name="connsiteY44" fmla="*/ 87172 h 1632031"/>
              <a:gd name="connsiteX0" fmla="*/ 92597 w 949124"/>
              <a:gd name="connsiteY0" fmla="*/ 98747 h 1603456"/>
              <a:gd name="connsiteX1" fmla="*/ 219919 w 949124"/>
              <a:gd name="connsiteY1" fmla="*/ 168195 h 1603456"/>
              <a:gd name="connsiteX2" fmla="*/ 231494 w 949124"/>
              <a:gd name="connsiteY2" fmla="*/ 249218 h 1603456"/>
              <a:gd name="connsiteX3" fmla="*/ 162045 w 949124"/>
              <a:gd name="connsiteY3" fmla="*/ 318666 h 1603456"/>
              <a:gd name="connsiteX4" fmla="*/ 162045 w 949124"/>
              <a:gd name="connsiteY4" fmla="*/ 318666 h 1603456"/>
              <a:gd name="connsiteX5" fmla="*/ 69448 w 949124"/>
              <a:gd name="connsiteY5" fmla="*/ 353390 h 1603456"/>
              <a:gd name="connsiteX6" fmla="*/ 69448 w 949124"/>
              <a:gd name="connsiteY6" fmla="*/ 422838 h 1603456"/>
              <a:gd name="connsiteX7" fmla="*/ 104172 w 949124"/>
              <a:gd name="connsiteY7" fmla="*/ 445988 h 1603456"/>
              <a:gd name="connsiteX8" fmla="*/ 81023 w 949124"/>
              <a:gd name="connsiteY8" fmla="*/ 538585 h 1603456"/>
              <a:gd name="connsiteX9" fmla="*/ 23149 w 949124"/>
              <a:gd name="connsiteY9" fmla="*/ 619608 h 1603456"/>
              <a:gd name="connsiteX10" fmla="*/ 0 w 949124"/>
              <a:gd name="connsiteY10" fmla="*/ 654332 h 1603456"/>
              <a:gd name="connsiteX11" fmla="*/ 1326 w 949124"/>
              <a:gd name="connsiteY11" fmla="*/ 759167 h 1603456"/>
              <a:gd name="connsiteX12" fmla="*/ 11575 w 949124"/>
              <a:gd name="connsiteY12" fmla="*/ 804803 h 1603456"/>
              <a:gd name="connsiteX13" fmla="*/ 47022 w 949124"/>
              <a:gd name="connsiteY13" fmla="*/ 892638 h 1603456"/>
              <a:gd name="connsiteX14" fmla="*/ 127321 w 949124"/>
              <a:gd name="connsiteY14" fmla="*/ 943036 h 1603456"/>
              <a:gd name="connsiteX15" fmla="*/ 162045 w 949124"/>
              <a:gd name="connsiteY15" fmla="*/ 989998 h 1603456"/>
              <a:gd name="connsiteX16" fmla="*/ 231494 w 949124"/>
              <a:gd name="connsiteY16" fmla="*/ 1094170 h 1603456"/>
              <a:gd name="connsiteX17" fmla="*/ 257415 w 949124"/>
              <a:gd name="connsiteY17" fmla="*/ 1055834 h 1603456"/>
              <a:gd name="connsiteX18" fmla="*/ 329517 w 949124"/>
              <a:gd name="connsiteY18" fmla="*/ 1091457 h 1603456"/>
              <a:gd name="connsiteX19" fmla="*/ 289367 w 949124"/>
              <a:gd name="connsiteY19" fmla="*/ 1221491 h 1603456"/>
              <a:gd name="connsiteX20" fmla="*/ 393539 w 949124"/>
              <a:gd name="connsiteY20" fmla="*/ 1325663 h 1603456"/>
              <a:gd name="connsiteX21" fmla="*/ 532435 w 949124"/>
              <a:gd name="connsiteY21" fmla="*/ 1406686 h 1603456"/>
              <a:gd name="connsiteX22" fmla="*/ 524115 w 949124"/>
              <a:gd name="connsiteY22" fmla="*/ 1498747 h 1603456"/>
              <a:gd name="connsiteX23" fmla="*/ 590309 w 949124"/>
              <a:gd name="connsiteY23" fmla="*/ 1603456 h 1603456"/>
              <a:gd name="connsiteX24" fmla="*/ 636607 w 949124"/>
              <a:gd name="connsiteY24" fmla="*/ 1557157 h 1603456"/>
              <a:gd name="connsiteX25" fmla="*/ 669945 w 949124"/>
              <a:gd name="connsiteY25" fmla="*/ 1504769 h 1603456"/>
              <a:gd name="connsiteX26" fmla="*/ 788405 w 949124"/>
              <a:gd name="connsiteY26" fmla="*/ 1553058 h 1603456"/>
              <a:gd name="connsiteX27" fmla="*/ 763929 w 949124"/>
              <a:gd name="connsiteY27" fmla="*/ 1487709 h 1603456"/>
              <a:gd name="connsiteX28" fmla="*/ 740780 w 949124"/>
              <a:gd name="connsiteY28" fmla="*/ 1452985 h 1603456"/>
              <a:gd name="connsiteX29" fmla="*/ 853091 w 949124"/>
              <a:gd name="connsiteY29" fmla="*/ 1421637 h 1603456"/>
              <a:gd name="connsiteX30" fmla="*/ 836753 w 949124"/>
              <a:gd name="connsiteY30" fmla="*/ 1361050 h 1603456"/>
              <a:gd name="connsiteX31" fmla="*/ 831990 w 949124"/>
              <a:gd name="connsiteY31" fmla="*/ 1314089 h 1603456"/>
              <a:gd name="connsiteX32" fmla="*/ 833377 w 949124"/>
              <a:gd name="connsiteY32" fmla="*/ 1279365 h 1603456"/>
              <a:gd name="connsiteX33" fmla="*/ 844952 w 949124"/>
              <a:gd name="connsiteY33" fmla="*/ 1175193 h 1603456"/>
              <a:gd name="connsiteX34" fmla="*/ 949124 w 949124"/>
              <a:gd name="connsiteY34" fmla="*/ 1047871 h 1603456"/>
              <a:gd name="connsiteX35" fmla="*/ 879676 w 949124"/>
              <a:gd name="connsiteY35" fmla="*/ 932124 h 1603456"/>
              <a:gd name="connsiteX36" fmla="*/ 879676 w 949124"/>
              <a:gd name="connsiteY36" fmla="*/ 932124 h 1603456"/>
              <a:gd name="connsiteX37" fmla="*/ 821802 w 949124"/>
              <a:gd name="connsiteY37" fmla="*/ 237643 h 1603456"/>
              <a:gd name="connsiteX38" fmla="*/ 810228 w 949124"/>
              <a:gd name="connsiteY38" fmla="*/ 191344 h 1603456"/>
              <a:gd name="connsiteX39" fmla="*/ 775504 w 949124"/>
              <a:gd name="connsiteY39" fmla="*/ 156620 h 1603456"/>
              <a:gd name="connsiteX40" fmla="*/ 706056 w 949124"/>
              <a:gd name="connsiteY40" fmla="*/ 40874 h 1603456"/>
              <a:gd name="connsiteX41" fmla="*/ 706056 w 949124"/>
              <a:gd name="connsiteY41" fmla="*/ 0 h 1603456"/>
              <a:gd name="connsiteX42" fmla="*/ 150471 w 949124"/>
              <a:gd name="connsiteY42" fmla="*/ 53834 h 1603456"/>
              <a:gd name="connsiteX43" fmla="*/ 140946 w 949124"/>
              <a:gd name="connsiteY43" fmla="*/ 63359 h 1603456"/>
              <a:gd name="connsiteX44" fmla="*/ 169521 w 949124"/>
              <a:gd name="connsiteY44" fmla="*/ 58597 h 1603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49124" h="1603456">
                <a:moveTo>
                  <a:pt x="92597" y="98747"/>
                </a:moveTo>
                <a:lnTo>
                  <a:pt x="219919" y="168195"/>
                </a:lnTo>
                <a:lnTo>
                  <a:pt x="231494" y="249218"/>
                </a:lnTo>
                <a:lnTo>
                  <a:pt x="162045" y="318666"/>
                </a:lnTo>
                <a:lnTo>
                  <a:pt x="162045" y="318666"/>
                </a:lnTo>
                <a:lnTo>
                  <a:pt x="69448" y="353390"/>
                </a:lnTo>
                <a:lnTo>
                  <a:pt x="69448" y="422838"/>
                </a:lnTo>
                <a:lnTo>
                  <a:pt x="104172" y="445988"/>
                </a:lnTo>
                <a:lnTo>
                  <a:pt x="81023" y="538585"/>
                </a:lnTo>
                <a:lnTo>
                  <a:pt x="23149" y="619608"/>
                </a:lnTo>
                <a:lnTo>
                  <a:pt x="0" y="654332"/>
                </a:lnTo>
                <a:lnTo>
                  <a:pt x="1326" y="759167"/>
                </a:lnTo>
                <a:lnTo>
                  <a:pt x="11575" y="804803"/>
                </a:lnTo>
                <a:lnTo>
                  <a:pt x="47022" y="892638"/>
                </a:lnTo>
                <a:lnTo>
                  <a:pt x="127321" y="943036"/>
                </a:lnTo>
                <a:lnTo>
                  <a:pt x="162045" y="989998"/>
                </a:lnTo>
                <a:lnTo>
                  <a:pt x="231494" y="1094170"/>
                </a:lnTo>
                <a:cubicBezTo>
                  <a:pt x="246484" y="1092504"/>
                  <a:pt x="242425" y="1057500"/>
                  <a:pt x="257415" y="1055834"/>
                </a:cubicBezTo>
                <a:lnTo>
                  <a:pt x="329517" y="1091457"/>
                </a:lnTo>
                <a:lnTo>
                  <a:pt x="289367" y="1221491"/>
                </a:lnTo>
                <a:lnTo>
                  <a:pt x="393539" y="1325663"/>
                </a:lnTo>
                <a:lnTo>
                  <a:pt x="532435" y="1406686"/>
                </a:lnTo>
                <a:cubicBezTo>
                  <a:pt x="542362" y="1431023"/>
                  <a:pt x="514188" y="1474410"/>
                  <a:pt x="524115" y="1498747"/>
                </a:cubicBezTo>
                <a:lnTo>
                  <a:pt x="590309" y="1603456"/>
                </a:lnTo>
                <a:lnTo>
                  <a:pt x="636607" y="1557157"/>
                </a:lnTo>
                <a:lnTo>
                  <a:pt x="669945" y="1504769"/>
                </a:lnTo>
                <a:lnTo>
                  <a:pt x="788405" y="1553058"/>
                </a:lnTo>
                <a:lnTo>
                  <a:pt x="763929" y="1487709"/>
                </a:lnTo>
                <a:lnTo>
                  <a:pt x="740780" y="1452985"/>
                </a:lnTo>
                <a:lnTo>
                  <a:pt x="853091" y="1421637"/>
                </a:lnTo>
                <a:lnTo>
                  <a:pt x="836753" y="1361050"/>
                </a:lnTo>
                <a:lnTo>
                  <a:pt x="831990" y="1314089"/>
                </a:lnTo>
                <a:cubicBezTo>
                  <a:pt x="832452" y="1302514"/>
                  <a:pt x="832915" y="1290940"/>
                  <a:pt x="833377" y="1279365"/>
                </a:cubicBezTo>
                <a:lnTo>
                  <a:pt x="844952" y="1175193"/>
                </a:lnTo>
                <a:lnTo>
                  <a:pt x="949124" y="1047871"/>
                </a:lnTo>
                <a:lnTo>
                  <a:pt x="879676" y="932124"/>
                </a:lnTo>
                <a:lnTo>
                  <a:pt x="879676" y="932124"/>
                </a:lnTo>
                <a:lnTo>
                  <a:pt x="821802" y="237643"/>
                </a:lnTo>
                <a:lnTo>
                  <a:pt x="810228" y="191344"/>
                </a:lnTo>
                <a:lnTo>
                  <a:pt x="775504" y="156620"/>
                </a:lnTo>
                <a:lnTo>
                  <a:pt x="706056" y="40874"/>
                </a:lnTo>
                <a:lnTo>
                  <a:pt x="706056" y="0"/>
                </a:lnTo>
                <a:lnTo>
                  <a:pt x="150471" y="53834"/>
                </a:lnTo>
                <a:lnTo>
                  <a:pt x="140946" y="63359"/>
                </a:lnTo>
                <a:lnTo>
                  <a:pt x="169521" y="58597"/>
                </a:ln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5972537" y="3308063"/>
            <a:ext cx="706055" cy="1226917"/>
          </a:xfrm>
          <a:custGeom>
            <a:avLst/>
            <a:gdLst>
              <a:gd name="connsiteX0" fmla="*/ 23149 w 706055"/>
              <a:gd name="connsiteY0" fmla="*/ 1226917 h 1226917"/>
              <a:gd name="connsiteX1" fmla="*/ 173620 w 706055"/>
              <a:gd name="connsiteY1" fmla="*/ 1180618 h 1226917"/>
              <a:gd name="connsiteX2" fmla="*/ 231493 w 706055"/>
              <a:gd name="connsiteY2" fmla="*/ 1192193 h 1226917"/>
              <a:gd name="connsiteX3" fmla="*/ 254643 w 706055"/>
              <a:gd name="connsiteY3" fmla="*/ 1145894 h 1226917"/>
              <a:gd name="connsiteX4" fmla="*/ 312516 w 706055"/>
              <a:gd name="connsiteY4" fmla="*/ 1180618 h 1226917"/>
              <a:gd name="connsiteX5" fmla="*/ 370390 w 706055"/>
              <a:gd name="connsiteY5" fmla="*/ 1076446 h 1226917"/>
              <a:gd name="connsiteX6" fmla="*/ 474562 w 706055"/>
              <a:gd name="connsiteY6" fmla="*/ 1099595 h 1226917"/>
              <a:gd name="connsiteX7" fmla="*/ 474562 w 706055"/>
              <a:gd name="connsiteY7" fmla="*/ 1099595 h 1226917"/>
              <a:gd name="connsiteX8" fmla="*/ 567159 w 706055"/>
              <a:gd name="connsiteY8" fmla="*/ 972274 h 1226917"/>
              <a:gd name="connsiteX9" fmla="*/ 578734 w 706055"/>
              <a:gd name="connsiteY9" fmla="*/ 902826 h 1226917"/>
              <a:gd name="connsiteX10" fmla="*/ 578734 w 706055"/>
              <a:gd name="connsiteY10" fmla="*/ 902826 h 1226917"/>
              <a:gd name="connsiteX11" fmla="*/ 706055 w 706055"/>
              <a:gd name="connsiteY11" fmla="*/ 798653 h 1226917"/>
              <a:gd name="connsiteX12" fmla="*/ 590309 w 706055"/>
              <a:gd name="connsiteY12" fmla="*/ 0 h 1226917"/>
              <a:gd name="connsiteX13" fmla="*/ 173620 w 706055"/>
              <a:gd name="connsiteY13" fmla="*/ 57874 h 1226917"/>
              <a:gd name="connsiteX14" fmla="*/ 173620 w 706055"/>
              <a:gd name="connsiteY14" fmla="*/ 57874 h 1226917"/>
              <a:gd name="connsiteX15" fmla="*/ 0 w 706055"/>
              <a:gd name="connsiteY15" fmla="*/ 115747 h 1226917"/>
              <a:gd name="connsiteX16" fmla="*/ 0 w 706055"/>
              <a:gd name="connsiteY16" fmla="*/ 104172 h 1226917"/>
              <a:gd name="connsiteX0" fmla="*/ 23149 w 706055"/>
              <a:gd name="connsiteY0" fmla="*/ 1226917 h 1226917"/>
              <a:gd name="connsiteX1" fmla="*/ 173620 w 706055"/>
              <a:gd name="connsiteY1" fmla="*/ 1180618 h 1226917"/>
              <a:gd name="connsiteX2" fmla="*/ 231493 w 706055"/>
              <a:gd name="connsiteY2" fmla="*/ 1192193 h 1226917"/>
              <a:gd name="connsiteX3" fmla="*/ 254643 w 706055"/>
              <a:gd name="connsiteY3" fmla="*/ 1145894 h 1226917"/>
              <a:gd name="connsiteX4" fmla="*/ 360141 w 706055"/>
              <a:gd name="connsiteY4" fmla="*/ 1213956 h 1226917"/>
              <a:gd name="connsiteX5" fmla="*/ 370390 w 706055"/>
              <a:gd name="connsiteY5" fmla="*/ 1076446 h 1226917"/>
              <a:gd name="connsiteX6" fmla="*/ 474562 w 706055"/>
              <a:gd name="connsiteY6" fmla="*/ 1099595 h 1226917"/>
              <a:gd name="connsiteX7" fmla="*/ 474562 w 706055"/>
              <a:gd name="connsiteY7" fmla="*/ 1099595 h 1226917"/>
              <a:gd name="connsiteX8" fmla="*/ 567159 w 706055"/>
              <a:gd name="connsiteY8" fmla="*/ 972274 h 1226917"/>
              <a:gd name="connsiteX9" fmla="*/ 578734 w 706055"/>
              <a:gd name="connsiteY9" fmla="*/ 902826 h 1226917"/>
              <a:gd name="connsiteX10" fmla="*/ 578734 w 706055"/>
              <a:gd name="connsiteY10" fmla="*/ 902826 h 1226917"/>
              <a:gd name="connsiteX11" fmla="*/ 706055 w 706055"/>
              <a:gd name="connsiteY11" fmla="*/ 798653 h 1226917"/>
              <a:gd name="connsiteX12" fmla="*/ 590309 w 706055"/>
              <a:gd name="connsiteY12" fmla="*/ 0 h 1226917"/>
              <a:gd name="connsiteX13" fmla="*/ 173620 w 706055"/>
              <a:gd name="connsiteY13" fmla="*/ 57874 h 1226917"/>
              <a:gd name="connsiteX14" fmla="*/ 173620 w 706055"/>
              <a:gd name="connsiteY14" fmla="*/ 57874 h 1226917"/>
              <a:gd name="connsiteX15" fmla="*/ 0 w 706055"/>
              <a:gd name="connsiteY15" fmla="*/ 115747 h 1226917"/>
              <a:gd name="connsiteX16" fmla="*/ 0 w 706055"/>
              <a:gd name="connsiteY16" fmla="*/ 104172 h 1226917"/>
              <a:gd name="connsiteX0" fmla="*/ 23149 w 706055"/>
              <a:gd name="connsiteY0" fmla="*/ 1226917 h 1226917"/>
              <a:gd name="connsiteX1" fmla="*/ 173620 w 706055"/>
              <a:gd name="connsiteY1" fmla="*/ 1180618 h 1226917"/>
              <a:gd name="connsiteX2" fmla="*/ 231493 w 706055"/>
              <a:gd name="connsiteY2" fmla="*/ 1192193 h 1226917"/>
              <a:gd name="connsiteX3" fmla="*/ 254643 w 706055"/>
              <a:gd name="connsiteY3" fmla="*/ 1145894 h 1226917"/>
              <a:gd name="connsiteX4" fmla="*/ 360141 w 706055"/>
              <a:gd name="connsiteY4" fmla="*/ 1213956 h 1226917"/>
              <a:gd name="connsiteX5" fmla="*/ 370390 w 706055"/>
              <a:gd name="connsiteY5" fmla="*/ 1076446 h 1226917"/>
              <a:gd name="connsiteX6" fmla="*/ 474562 w 706055"/>
              <a:gd name="connsiteY6" fmla="*/ 1099595 h 1226917"/>
              <a:gd name="connsiteX7" fmla="*/ 479324 w 706055"/>
              <a:gd name="connsiteY7" fmla="*/ 1123408 h 1226917"/>
              <a:gd name="connsiteX8" fmla="*/ 567159 w 706055"/>
              <a:gd name="connsiteY8" fmla="*/ 972274 h 1226917"/>
              <a:gd name="connsiteX9" fmla="*/ 578734 w 706055"/>
              <a:gd name="connsiteY9" fmla="*/ 902826 h 1226917"/>
              <a:gd name="connsiteX10" fmla="*/ 578734 w 706055"/>
              <a:gd name="connsiteY10" fmla="*/ 902826 h 1226917"/>
              <a:gd name="connsiteX11" fmla="*/ 706055 w 706055"/>
              <a:gd name="connsiteY11" fmla="*/ 798653 h 1226917"/>
              <a:gd name="connsiteX12" fmla="*/ 590309 w 706055"/>
              <a:gd name="connsiteY12" fmla="*/ 0 h 1226917"/>
              <a:gd name="connsiteX13" fmla="*/ 173620 w 706055"/>
              <a:gd name="connsiteY13" fmla="*/ 57874 h 1226917"/>
              <a:gd name="connsiteX14" fmla="*/ 173620 w 706055"/>
              <a:gd name="connsiteY14" fmla="*/ 57874 h 1226917"/>
              <a:gd name="connsiteX15" fmla="*/ 0 w 706055"/>
              <a:gd name="connsiteY15" fmla="*/ 115747 h 1226917"/>
              <a:gd name="connsiteX16" fmla="*/ 0 w 706055"/>
              <a:gd name="connsiteY16" fmla="*/ 104172 h 1226917"/>
              <a:gd name="connsiteX0" fmla="*/ 23149 w 706055"/>
              <a:gd name="connsiteY0" fmla="*/ 1226917 h 1226917"/>
              <a:gd name="connsiteX1" fmla="*/ 173620 w 706055"/>
              <a:gd name="connsiteY1" fmla="*/ 1180618 h 1226917"/>
              <a:gd name="connsiteX2" fmla="*/ 241018 w 706055"/>
              <a:gd name="connsiteY2" fmla="*/ 1216006 h 1226917"/>
              <a:gd name="connsiteX3" fmla="*/ 254643 w 706055"/>
              <a:gd name="connsiteY3" fmla="*/ 1145894 h 1226917"/>
              <a:gd name="connsiteX4" fmla="*/ 360141 w 706055"/>
              <a:gd name="connsiteY4" fmla="*/ 1213956 h 1226917"/>
              <a:gd name="connsiteX5" fmla="*/ 370390 w 706055"/>
              <a:gd name="connsiteY5" fmla="*/ 1076446 h 1226917"/>
              <a:gd name="connsiteX6" fmla="*/ 474562 w 706055"/>
              <a:gd name="connsiteY6" fmla="*/ 1099595 h 1226917"/>
              <a:gd name="connsiteX7" fmla="*/ 479324 w 706055"/>
              <a:gd name="connsiteY7" fmla="*/ 1123408 h 1226917"/>
              <a:gd name="connsiteX8" fmla="*/ 567159 w 706055"/>
              <a:gd name="connsiteY8" fmla="*/ 972274 h 1226917"/>
              <a:gd name="connsiteX9" fmla="*/ 578734 w 706055"/>
              <a:gd name="connsiteY9" fmla="*/ 902826 h 1226917"/>
              <a:gd name="connsiteX10" fmla="*/ 578734 w 706055"/>
              <a:gd name="connsiteY10" fmla="*/ 902826 h 1226917"/>
              <a:gd name="connsiteX11" fmla="*/ 706055 w 706055"/>
              <a:gd name="connsiteY11" fmla="*/ 798653 h 1226917"/>
              <a:gd name="connsiteX12" fmla="*/ 590309 w 706055"/>
              <a:gd name="connsiteY12" fmla="*/ 0 h 1226917"/>
              <a:gd name="connsiteX13" fmla="*/ 173620 w 706055"/>
              <a:gd name="connsiteY13" fmla="*/ 57874 h 1226917"/>
              <a:gd name="connsiteX14" fmla="*/ 173620 w 706055"/>
              <a:gd name="connsiteY14" fmla="*/ 57874 h 1226917"/>
              <a:gd name="connsiteX15" fmla="*/ 0 w 706055"/>
              <a:gd name="connsiteY15" fmla="*/ 115747 h 1226917"/>
              <a:gd name="connsiteX16" fmla="*/ 0 w 706055"/>
              <a:gd name="connsiteY16" fmla="*/ 104172 h 1226917"/>
              <a:gd name="connsiteX0" fmla="*/ 23149 w 706055"/>
              <a:gd name="connsiteY0" fmla="*/ 1226917 h 1226917"/>
              <a:gd name="connsiteX1" fmla="*/ 173620 w 706055"/>
              <a:gd name="connsiteY1" fmla="*/ 1180618 h 1226917"/>
              <a:gd name="connsiteX2" fmla="*/ 241018 w 706055"/>
              <a:gd name="connsiteY2" fmla="*/ 1216006 h 1226917"/>
              <a:gd name="connsiteX3" fmla="*/ 254643 w 706055"/>
              <a:gd name="connsiteY3" fmla="*/ 1145894 h 1226917"/>
              <a:gd name="connsiteX4" fmla="*/ 360141 w 706055"/>
              <a:gd name="connsiteY4" fmla="*/ 1213956 h 1226917"/>
              <a:gd name="connsiteX5" fmla="*/ 370390 w 706055"/>
              <a:gd name="connsiteY5" fmla="*/ 1076446 h 1226917"/>
              <a:gd name="connsiteX6" fmla="*/ 474562 w 706055"/>
              <a:gd name="connsiteY6" fmla="*/ 1099595 h 1226917"/>
              <a:gd name="connsiteX7" fmla="*/ 479324 w 706055"/>
              <a:gd name="connsiteY7" fmla="*/ 1123408 h 1226917"/>
              <a:gd name="connsiteX8" fmla="*/ 567159 w 706055"/>
              <a:gd name="connsiteY8" fmla="*/ 972274 h 1226917"/>
              <a:gd name="connsiteX9" fmla="*/ 578734 w 706055"/>
              <a:gd name="connsiteY9" fmla="*/ 902826 h 1226917"/>
              <a:gd name="connsiteX10" fmla="*/ 578734 w 706055"/>
              <a:gd name="connsiteY10" fmla="*/ 902826 h 1226917"/>
              <a:gd name="connsiteX11" fmla="*/ 706055 w 706055"/>
              <a:gd name="connsiteY11" fmla="*/ 798653 h 1226917"/>
              <a:gd name="connsiteX12" fmla="*/ 590309 w 706055"/>
              <a:gd name="connsiteY12" fmla="*/ 0 h 1226917"/>
              <a:gd name="connsiteX13" fmla="*/ 173620 w 706055"/>
              <a:gd name="connsiteY13" fmla="*/ 57874 h 1226917"/>
              <a:gd name="connsiteX14" fmla="*/ 173620 w 706055"/>
              <a:gd name="connsiteY14" fmla="*/ 57874 h 1226917"/>
              <a:gd name="connsiteX15" fmla="*/ 75838 w 706055"/>
              <a:gd name="connsiteY15" fmla="*/ 139987 h 1226917"/>
              <a:gd name="connsiteX16" fmla="*/ 0 w 706055"/>
              <a:gd name="connsiteY16" fmla="*/ 115747 h 1226917"/>
              <a:gd name="connsiteX17" fmla="*/ 0 w 706055"/>
              <a:gd name="connsiteY17" fmla="*/ 104172 h 1226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06055" h="1226917">
                <a:moveTo>
                  <a:pt x="23149" y="1226917"/>
                </a:moveTo>
                <a:lnTo>
                  <a:pt x="173620" y="1180618"/>
                </a:lnTo>
                <a:lnTo>
                  <a:pt x="241018" y="1216006"/>
                </a:lnTo>
                <a:lnTo>
                  <a:pt x="254643" y="1145894"/>
                </a:lnTo>
                <a:lnTo>
                  <a:pt x="360141" y="1213956"/>
                </a:lnTo>
                <a:lnTo>
                  <a:pt x="370390" y="1076446"/>
                </a:lnTo>
                <a:lnTo>
                  <a:pt x="474562" y="1099595"/>
                </a:lnTo>
                <a:lnTo>
                  <a:pt x="479324" y="1123408"/>
                </a:lnTo>
                <a:lnTo>
                  <a:pt x="567159" y="972274"/>
                </a:lnTo>
                <a:lnTo>
                  <a:pt x="578734" y="902826"/>
                </a:lnTo>
                <a:lnTo>
                  <a:pt x="578734" y="902826"/>
                </a:lnTo>
                <a:lnTo>
                  <a:pt x="706055" y="798653"/>
                </a:lnTo>
                <a:lnTo>
                  <a:pt x="590309" y="0"/>
                </a:lnTo>
                <a:lnTo>
                  <a:pt x="173620" y="57874"/>
                </a:lnTo>
                <a:lnTo>
                  <a:pt x="173620" y="57874"/>
                </a:lnTo>
                <a:cubicBezTo>
                  <a:pt x="141026" y="70958"/>
                  <a:pt x="108432" y="126903"/>
                  <a:pt x="75838" y="139987"/>
                </a:cubicBezTo>
                <a:lnTo>
                  <a:pt x="0" y="115747"/>
                </a:lnTo>
                <a:lnTo>
                  <a:pt x="0" y="104172"/>
                </a:ln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90600" y="599132"/>
            <a:ext cx="7162800" cy="523220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Garamond" panose="02020404030301010803" pitchFamily="18" charset="0"/>
              </a:rPr>
              <a:t>NWS SPC RAP Mesoanalysis</a:t>
            </a:r>
            <a:endParaRPr lang="en-US" sz="2800" b="1" dirty="0">
              <a:solidFill>
                <a:srgbClr val="FFFF00"/>
              </a:solidFill>
              <a:latin typeface="Garamond" panose="02020404030301010803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90600" y="6400800"/>
            <a:ext cx="7162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http://www.spc.noaa.gov/exper/mesoanalysis/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90600" y="5715000"/>
            <a:ext cx="1447800" cy="630942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smtClean="0">
                <a:latin typeface="Garamond" panose="02020404030301010803" pitchFamily="18" charset="0"/>
              </a:rPr>
              <a:t>2 pm</a:t>
            </a:r>
            <a:endParaRPr lang="en-US" sz="3500" b="1" dirty="0">
              <a:latin typeface="Garamond" panose="02020404030301010803" pitchFamily="18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4258234" y="2479622"/>
            <a:ext cx="466165" cy="1410523"/>
          </a:xfrm>
          <a:custGeom>
            <a:avLst/>
            <a:gdLst>
              <a:gd name="connsiteX0" fmla="*/ 466165 w 466165"/>
              <a:gd name="connsiteY0" fmla="*/ 0 h 1362635"/>
              <a:gd name="connsiteX1" fmla="*/ 421341 w 466165"/>
              <a:gd name="connsiteY1" fmla="*/ 564776 h 1362635"/>
              <a:gd name="connsiteX2" fmla="*/ 224117 w 466165"/>
              <a:gd name="connsiteY2" fmla="*/ 1057835 h 1362635"/>
              <a:gd name="connsiteX3" fmla="*/ 0 w 466165"/>
              <a:gd name="connsiteY3" fmla="*/ 1362635 h 136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6165" h="1362635">
                <a:moveTo>
                  <a:pt x="466165" y="0"/>
                </a:moveTo>
                <a:cubicBezTo>
                  <a:pt x="463923" y="194235"/>
                  <a:pt x="461682" y="388470"/>
                  <a:pt x="421341" y="564776"/>
                </a:cubicBezTo>
                <a:cubicBezTo>
                  <a:pt x="381000" y="741082"/>
                  <a:pt x="294340" y="924859"/>
                  <a:pt x="224117" y="1057835"/>
                </a:cubicBezTo>
                <a:cubicBezTo>
                  <a:pt x="153894" y="1190811"/>
                  <a:pt x="76947" y="1276723"/>
                  <a:pt x="0" y="1362635"/>
                </a:cubicBezTo>
              </a:path>
            </a:pathLst>
          </a:custGeom>
          <a:noFill/>
          <a:ln w="793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2362201" y="1971670"/>
            <a:ext cx="1671918" cy="1533530"/>
          </a:xfrm>
          <a:custGeom>
            <a:avLst/>
            <a:gdLst>
              <a:gd name="connsiteX0" fmla="*/ 466165 w 466165"/>
              <a:gd name="connsiteY0" fmla="*/ 0 h 1362635"/>
              <a:gd name="connsiteX1" fmla="*/ 421341 w 466165"/>
              <a:gd name="connsiteY1" fmla="*/ 564776 h 1362635"/>
              <a:gd name="connsiteX2" fmla="*/ 224117 w 466165"/>
              <a:gd name="connsiteY2" fmla="*/ 1057835 h 1362635"/>
              <a:gd name="connsiteX3" fmla="*/ 0 w 466165"/>
              <a:gd name="connsiteY3" fmla="*/ 1362635 h 1362635"/>
              <a:gd name="connsiteX0" fmla="*/ 466165 w 466165"/>
              <a:gd name="connsiteY0" fmla="*/ 0 h 1362635"/>
              <a:gd name="connsiteX1" fmla="*/ 421341 w 466165"/>
              <a:gd name="connsiteY1" fmla="*/ 564776 h 1362635"/>
              <a:gd name="connsiteX2" fmla="*/ 292966 w 466165"/>
              <a:gd name="connsiteY2" fmla="*/ 1073767 h 1362635"/>
              <a:gd name="connsiteX3" fmla="*/ 0 w 466165"/>
              <a:gd name="connsiteY3" fmla="*/ 1362635 h 1362635"/>
              <a:gd name="connsiteX0" fmla="*/ 466165 w 479330"/>
              <a:gd name="connsiteY0" fmla="*/ 0 h 1362635"/>
              <a:gd name="connsiteX1" fmla="*/ 467241 w 479330"/>
              <a:gd name="connsiteY1" fmla="*/ 652398 h 1362635"/>
              <a:gd name="connsiteX2" fmla="*/ 292966 w 479330"/>
              <a:gd name="connsiteY2" fmla="*/ 1073767 h 1362635"/>
              <a:gd name="connsiteX3" fmla="*/ 0 w 479330"/>
              <a:gd name="connsiteY3" fmla="*/ 1362635 h 1362635"/>
              <a:gd name="connsiteX0" fmla="*/ 535014 w 535014"/>
              <a:gd name="connsiteY0" fmla="*/ 0 h 1362635"/>
              <a:gd name="connsiteX1" fmla="*/ 467241 w 535014"/>
              <a:gd name="connsiteY1" fmla="*/ 652398 h 1362635"/>
              <a:gd name="connsiteX2" fmla="*/ 292966 w 535014"/>
              <a:gd name="connsiteY2" fmla="*/ 1073767 h 1362635"/>
              <a:gd name="connsiteX3" fmla="*/ 0 w 535014"/>
              <a:gd name="connsiteY3" fmla="*/ 1362635 h 136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014" h="1362635">
                <a:moveTo>
                  <a:pt x="535014" y="0"/>
                </a:moveTo>
                <a:cubicBezTo>
                  <a:pt x="532772" y="194235"/>
                  <a:pt x="507582" y="473437"/>
                  <a:pt x="467241" y="652398"/>
                </a:cubicBezTo>
                <a:cubicBezTo>
                  <a:pt x="426900" y="831359"/>
                  <a:pt x="370840" y="955394"/>
                  <a:pt x="292966" y="1073767"/>
                </a:cubicBezTo>
                <a:cubicBezTo>
                  <a:pt x="215093" y="1192140"/>
                  <a:pt x="76947" y="1276723"/>
                  <a:pt x="0" y="1362635"/>
                </a:cubicBezTo>
              </a:path>
            </a:pathLst>
          </a:custGeom>
          <a:noFill/>
          <a:ln w="793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ular Callout 2"/>
          <p:cNvSpPr/>
          <p:nvPr/>
        </p:nvSpPr>
        <p:spPr>
          <a:xfrm>
            <a:off x="5968320" y="2988896"/>
            <a:ext cx="3173432" cy="3447237"/>
          </a:xfrm>
          <a:prstGeom prst="wedgeRectCallout">
            <a:avLst>
              <a:gd name="adj1" fmla="val -84198"/>
              <a:gd name="adj2" fmla="val -484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Derechos - Google Drive - Google Chrome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527" t="33720" r="37691" b="32836"/>
          <a:stretch/>
        </p:blipFill>
        <p:spPr>
          <a:xfrm>
            <a:off x="6020946" y="3039245"/>
            <a:ext cx="3116045" cy="3342948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5814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/>
      <p:bldP spid="10" grpId="1"/>
      <p:bldP spid="12" grpId="0" animBg="1"/>
      <p:bldP spid="13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" y="0"/>
            <a:ext cx="9134892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46E88-2465-45CD-9275-9CC7E30A3269}" type="slidenum">
              <a:rPr lang="en-US" smtClean="0">
                <a:solidFill>
                  <a:srgbClr val="464653"/>
                </a:solidFill>
              </a:rPr>
              <a:pPr/>
              <a:t>14</a:t>
            </a:fld>
            <a:endParaRPr lang="en-US" dirty="0">
              <a:solidFill>
                <a:srgbClr val="46465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6074658"/>
            <a:ext cx="1447800" cy="630942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smtClean="0">
                <a:latin typeface="Garamond" panose="02020404030301010803" pitchFamily="18" charset="0"/>
              </a:rPr>
              <a:t>2 pm</a:t>
            </a:r>
            <a:endParaRPr lang="en-US" sz="3500" b="1" dirty="0">
              <a:latin typeface="Garamond" panose="020204040303010108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1575"/>
            <a:ext cx="9144000" cy="49244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The Synoptic Environment of 30 June 2014:  0-6km Shear</a:t>
            </a:r>
            <a:endParaRPr lang="en-US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55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1" y="0"/>
            <a:ext cx="9122777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46E88-2465-45CD-9275-9CC7E30A3269}" type="slidenum">
              <a:rPr lang="en-US" smtClean="0">
                <a:solidFill>
                  <a:srgbClr val="464653"/>
                </a:solidFill>
              </a:rPr>
              <a:pPr/>
              <a:t>15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6074658"/>
            <a:ext cx="1447800" cy="630942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smtClean="0">
                <a:latin typeface="Garamond" panose="02020404030301010803" pitchFamily="18" charset="0"/>
              </a:rPr>
              <a:t>3 pm</a:t>
            </a:r>
            <a:endParaRPr lang="en-US" sz="3500" b="1" dirty="0">
              <a:latin typeface="Garamond" panose="020204040303010108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1575"/>
            <a:ext cx="9144000" cy="49244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The Synoptic Environment of 30 June 2014:  0-6km Shear</a:t>
            </a:r>
            <a:endParaRPr lang="en-US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79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9" y="0"/>
            <a:ext cx="9113682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46E88-2465-45CD-9275-9CC7E30A3269}" type="slidenum">
              <a:rPr lang="en-US" smtClean="0">
                <a:solidFill>
                  <a:srgbClr val="464653"/>
                </a:solidFill>
              </a:rPr>
              <a:pPr/>
              <a:t>16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6074658"/>
            <a:ext cx="1447800" cy="630942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smtClean="0">
                <a:latin typeface="Garamond" panose="02020404030301010803" pitchFamily="18" charset="0"/>
              </a:rPr>
              <a:t>4 pm</a:t>
            </a:r>
            <a:endParaRPr lang="en-US" sz="3500" b="1" dirty="0">
              <a:latin typeface="Garamond" panose="020204040303010108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1575"/>
            <a:ext cx="9144000" cy="49244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The Synoptic Environment of 30 June 2014:  0-6km Shear</a:t>
            </a:r>
            <a:endParaRPr lang="en-US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56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9"/>
            <a:ext cx="9144000" cy="685572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46E88-2465-45CD-9275-9CC7E30A3269}" type="slidenum">
              <a:rPr lang="en-US" smtClean="0">
                <a:solidFill>
                  <a:srgbClr val="464653"/>
                </a:solidFill>
              </a:rPr>
              <a:pPr/>
              <a:t>17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6074658"/>
            <a:ext cx="1447800" cy="630942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smtClean="0">
                <a:latin typeface="Garamond" panose="02020404030301010803" pitchFamily="18" charset="0"/>
              </a:rPr>
              <a:t>5 pm</a:t>
            </a:r>
            <a:endParaRPr lang="en-US" sz="3500" b="1" dirty="0">
              <a:latin typeface="Garamond" panose="020204040303010108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1575"/>
            <a:ext cx="9144000" cy="49244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The Synoptic Environment of 30 June 2014:  0-6km Shear</a:t>
            </a:r>
            <a:endParaRPr lang="en-US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96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" y="0"/>
            <a:ext cx="9134892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46E88-2465-45CD-9275-9CC7E30A3269}" type="slidenum">
              <a:rPr lang="en-US" smtClean="0">
                <a:solidFill>
                  <a:srgbClr val="464653"/>
                </a:solidFill>
              </a:rPr>
              <a:pPr/>
              <a:t>18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6074658"/>
            <a:ext cx="1447800" cy="630942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smtClean="0">
                <a:latin typeface="Garamond" panose="02020404030301010803" pitchFamily="18" charset="0"/>
              </a:rPr>
              <a:t>6 pm</a:t>
            </a:r>
            <a:endParaRPr lang="en-US" sz="3500" b="1" dirty="0">
              <a:latin typeface="Garamond" panose="020204040303010108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1575"/>
            <a:ext cx="9144000" cy="49244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The Synoptic Environment of 30 June 2014:  0-6km Shear</a:t>
            </a:r>
            <a:endParaRPr lang="en-US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08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7" y="0"/>
            <a:ext cx="9125785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46E88-2465-45CD-9275-9CC7E30A3269}" type="slidenum">
              <a:rPr lang="en-US" smtClean="0">
                <a:solidFill>
                  <a:srgbClr val="464653"/>
                </a:solidFill>
              </a:rPr>
              <a:pPr/>
              <a:t>19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6074658"/>
            <a:ext cx="1447800" cy="630942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smtClean="0">
                <a:latin typeface="Garamond" panose="02020404030301010803" pitchFamily="18" charset="0"/>
              </a:rPr>
              <a:t>2 pm</a:t>
            </a:r>
            <a:endParaRPr lang="en-US" sz="3500" b="1" dirty="0">
              <a:latin typeface="Garamond" panose="020204040303010108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1575"/>
            <a:ext cx="9144000" cy="49244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The Synoptic Environment of 30 June 2014:  MSLP</a:t>
            </a:r>
            <a:endParaRPr lang="en-US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7400" y="2689410"/>
            <a:ext cx="6096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5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ular Callout 7"/>
          <p:cNvSpPr/>
          <p:nvPr/>
        </p:nvSpPr>
        <p:spPr>
          <a:xfrm>
            <a:off x="4381604" y="2627421"/>
            <a:ext cx="4457596" cy="3447237"/>
          </a:xfrm>
          <a:prstGeom prst="wedgeRectCallout">
            <a:avLst>
              <a:gd name="adj1" fmla="val -71698"/>
              <a:gd name="adj2" fmla="val -4342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Derechos - Google Drive - Google Chrome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88" t="32003" r="36092" b="37835"/>
          <a:stretch/>
        </p:blipFill>
        <p:spPr>
          <a:xfrm>
            <a:off x="4464734" y="2655131"/>
            <a:ext cx="4277919" cy="33852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96000" y="3886200"/>
            <a:ext cx="6096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4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5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191309"/>
            <a:ext cx="8382000" cy="5334000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Garamond" panose="02020404030301010803" pitchFamily="18" charset="0"/>
              </a:rPr>
              <a:t>Event overview</a:t>
            </a:r>
          </a:p>
          <a:p>
            <a:r>
              <a:rPr lang="en-US" b="1" dirty="0" smtClean="0">
                <a:latin typeface="Garamond" panose="02020404030301010803" pitchFamily="18" charset="0"/>
              </a:rPr>
              <a:t>Two derechos in close proximity and time</a:t>
            </a:r>
          </a:p>
          <a:p>
            <a:r>
              <a:rPr lang="en-US" b="1" dirty="0" smtClean="0">
                <a:latin typeface="Garamond" panose="02020404030301010803" pitchFamily="18" charset="0"/>
              </a:rPr>
              <a:t>What climatology says</a:t>
            </a:r>
          </a:p>
          <a:p>
            <a:r>
              <a:rPr lang="en-US" b="1" dirty="0" smtClean="0">
                <a:latin typeface="Garamond" panose="02020404030301010803" pitchFamily="18" charset="0"/>
              </a:rPr>
              <a:t>Synoptic environment of the event</a:t>
            </a:r>
          </a:p>
          <a:p>
            <a:r>
              <a:rPr lang="en-US" b="1" dirty="0" smtClean="0">
                <a:latin typeface="Garamond" panose="02020404030301010803" pitchFamily="18" charset="0"/>
              </a:rPr>
              <a:t>Mesoscale modulation in-between</a:t>
            </a:r>
          </a:p>
          <a:p>
            <a:r>
              <a:rPr lang="en-US" b="1" dirty="0" smtClean="0">
                <a:latin typeface="Garamond" panose="02020404030301010803" pitchFamily="18" charset="0"/>
              </a:rPr>
              <a:t>How the first derecho helped the second</a:t>
            </a:r>
          </a:p>
          <a:p>
            <a:r>
              <a:rPr lang="en-US" b="1" dirty="0" smtClean="0">
                <a:latin typeface="Garamond" panose="02020404030301010803" pitchFamily="18" charset="0"/>
              </a:rPr>
              <a:t>Takeaways</a:t>
            </a:r>
          </a:p>
          <a:p>
            <a:endParaRPr lang="en-US" b="1" dirty="0">
              <a:latin typeface="Garamond" panose="02020404030301010803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46E88-2465-45CD-9275-9CC7E30A3269}" type="slidenum">
              <a:rPr lang="en-US" smtClean="0">
                <a:solidFill>
                  <a:srgbClr val="464653"/>
                </a:solidFill>
              </a:rPr>
              <a:pPr/>
              <a:t>2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Outline</a:t>
            </a:r>
            <a:endParaRPr lang="en-US" sz="5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372600" y="-218152"/>
            <a:ext cx="4572000" cy="729430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June 30th - What happened:  Storm reports and tornado count per derecho on a regional level.</a:t>
            </a:r>
          </a:p>
          <a:p>
            <a:pPr lvl="1"/>
            <a:r>
              <a:rPr lang="en-US" dirty="0"/>
              <a:t>The close proximity in time.</a:t>
            </a:r>
          </a:p>
          <a:p>
            <a:pPr lvl="1"/>
            <a:r>
              <a:rPr lang="en-US" dirty="0"/>
              <a:t>The second derecho clearly more prolific tornado producer in IL/IN.</a:t>
            </a:r>
          </a:p>
          <a:p>
            <a:r>
              <a:rPr lang="en-US" dirty="0"/>
              <a:t>Derecho and QLCS climatology</a:t>
            </a:r>
          </a:p>
          <a:p>
            <a:pPr lvl="1"/>
            <a:r>
              <a:rPr lang="en-US" dirty="0"/>
              <a:t>Not a surprise where this occurred</a:t>
            </a:r>
          </a:p>
          <a:p>
            <a:pPr lvl="1"/>
            <a:r>
              <a:rPr lang="en-US" dirty="0"/>
              <a:t>Such rapid succession not observed before though</a:t>
            </a:r>
          </a:p>
          <a:p>
            <a:r>
              <a:rPr lang="en-US" dirty="0"/>
              <a:t>Synoptic pattern and ingredients of the event</a:t>
            </a:r>
          </a:p>
          <a:p>
            <a:pPr lvl="1"/>
            <a:r>
              <a:rPr lang="en-US" dirty="0"/>
              <a:t>Multiple SPC </a:t>
            </a:r>
            <a:r>
              <a:rPr lang="en-US" dirty="0" err="1"/>
              <a:t>mesoanalysis</a:t>
            </a:r>
            <a:r>
              <a:rPr lang="en-US" dirty="0"/>
              <a:t> images and composite graphics</a:t>
            </a:r>
          </a:p>
          <a:p>
            <a:pPr lvl="1"/>
            <a:r>
              <a:rPr lang="en-US" dirty="0"/>
              <a:t>Prior to first derecho, in-between, during second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Observed 00Z sounding and RAP sounding a few hours later</a:t>
            </a:r>
          </a:p>
          <a:p>
            <a:r>
              <a:rPr lang="en-US" dirty="0"/>
              <a:t>The effect of the first derecho on the second</a:t>
            </a:r>
          </a:p>
          <a:p>
            <a:pPr lvl="1"/>
            <a:r>
              <a:rPr lang="en-US" dirty="0"/>
              <a:t>Start a transition to mesoscale here with some focus on the outflow modulated theta-e boundary (LOT CWA emphasis)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Operational notes - ability to recognize this enhanced tornado threat. (LOT CWA emphasis)</a:t>
            </a:r>
          </a:p>
        </p:txBody>
      </p:sp>
      <p:sp>
        <p:nvSpPr>
          <p:cNvPr id="5" name="Rectangle 4"/>
          <p:cNvSpPr/>
          <p:nvPr/>
        </p:nvSpPr>
        <p:spPr>
          <a:xfrm>
            <a:off x="9372600" y="653483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Detecting storm scale factors and assessing impacts to convection</a:t>
            </a:r>
          </a:p>
        </p:txBody>
      </p:sp>
    </p:spTree>
    <p:extLst>
      <p:ext uri="{BB962C8B-B14F-4D97-AF65-F5344CB8AC3E}">
        <p14:creationId xmlns:p14="http://schemas.microsoft.com/office/powerpoint/2010/main" val="103681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1" y="0"/>
            <a:ext cx="9116677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46E88-2465-45CD-9275-9CC7E30A3269}" type="slidenum">
              <a:rPr lang="en-US" smtClean="0">
                <a:solidFill>
                  <a:srgbClr val="464653"/>
                </a:solidFill>
              </a:rPr>
              <a:pPr/>
              <a:t>20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6074658"/>
            <a:ext cx="1447800" cy="630942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smtClean="0">
                <a:latin typeface="Garamond" panose="02020404030301010803" pitchFamily="18" charset="0"/>
              </a:rPr>
              <a:t>6 pm</a:t>
            </a:r>
            <a:endParaRPr lang="en-US" sz="3500" b="1" dirty="0">
              <a:latin typeface="Garamond" panose="020204040303010108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1575"/>
            <a:ext cx="9144000" cy="49244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The Synoptic Environment of 30 June 2014:  MSLP</a:t>
            </a:r>
            <a:endParaRPr lang="en-US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00400" y="2325721"/>
            <a:ext cx="6096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5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44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0088" cy="6858000"/>
          </a:xfrm>
        </p:spPr>
      </p:pic>
      <p:sp>
        <p:nvSpPr>
          <p:cNvPr id="5" name="TextBox 4"/>
          <p:cNvSpPr txBox="1"/>
          <p:nvPr/>
        </p:nvSpPr>
        <p:spPr>
          <a:xfrm>
            <a:off x="228600" y="6074658"/>
            <a:ext cx="1447800" cy="630942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smtClean="0">
                <a:latin typeface="Garamond" panose="02020404030301010803" pitchFamily="18" charset="0"/>
              </a:rPr>
              <a:t>6 pm</a:t>
            </a:r>
            <a:endParaRPr lang="en-US" sz="3500" b="1" dirty="0">
              <a:latin typeface="Garamond" panose="02020404030301010803" pitchFamily="18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3621741" y="367553"/>
            <a:ext cx="2321859" cy="2985247"/>
          </a:xfrm>
          <a:custGeom>
            <a:avLst/>
            <a:gdLst>
              <a:gd name="connsiteX0" fmla="*/ 744071 w 2321859"/>
              <a:gd name="connsiteY0" fmla="*/ 1129553 h 2985247"/>
              <a:gd name="connsiteX1" fmla="*/ 690283 w 2321859"/>
              <a:gd name="connsiteY1" fmla="*/ 1371600 h 2985247"/>
              <a:gd name="connsiteX2" fmla="*/ 564777 w 2321859"/>
              <a:gd name="connsiteY2" fmla="*/ 1550894 h 2985247"/>
              <a:gd name="connsiteX3" fmla="*/ 457200 w 2321859"/>
              <a:gd name="connsiteY3" fmla="*/ 1828800 h 2985247"/>
              <a:gd name="connsiteX4" fmla="*/ 376518 w 2321859"/>
              <a:gd name="connsiteY4" fmla="*/ 2017059 h 2985247"/>
              <a:gd name="connsiteX5" fmla="*/ 376518 w 2321859"/>
              <a:gd name="connsiteY5" fmla="*/ 2223247 h 2985247"/>
              <a:gd name="connsiteX6" fmla="*/ 403412 w 2321859"/>
              <a:gd name="connsiteY6" fmla="*/ 2411506 h 2985247"/>
              <a:gd name="connsiteX7" fmla="*/ 439271 w 2321859"/>
              <a:gd name="connsiteY7" fmla="*/ 2537012 h 2985247"/>
              <a:gd name="connsiteX8" fmla="*/ 609600 w 2321859"/>
              <a:gd name="connsiteY8" fmla="*/ 2680447 h 2985247"/>
              <a:gd name="connsiteX9" fmla="*/ 735106 w 2321859"/>
              <a:gd name="connsiteY9" fmla="*/ 2814918 h 2985247"/>
              <a:gd name="connsiteX10" fmla="*/ 869577 w 2321859"/>
              <a:gd name="connsiteY10" fmla="*/ 2877671 h 2985247"/>
              <a:gd name="connsiteX11" fmla="*/ 1174377 w 2321859"/>
              <a:gd name="connsiteY11" fmla="*/ 2976282 h 2985247"/>
              <a:gd name="connsiteX12" fmla="*/ 1452283 w 2321859"/>
              <a:gd name="connsiteY12" fmla="*/ 2985247 h 2985247"/>
              <a:gd name="connsiteX13" fmla="*/ 1873624 w 2321859"/>
              <a:gd name="connsiteY13" fmla="*/ 2913529 h 2985247"/>
              <a:gd name="connsiteX14" fmla="*/ 2088777 w 2321859"/>
              <a:gd name="connsiteY14" fmla="*/ 2814918 h 2985247"/>
              <a:gd name="connsiteX15" fmla="*/ 2259106 w 2321859"/>
              <a:gd name="connsiteY15" fmla="*/ 2608729 h 2985247"/>
              <a:gd name="connsiteX16" fmla="*/ 2321859 w 2321859"/>
              <a:gd name="connsiteY16" fmla="*/ 2537012 h 2985247"/>
              <a:gd name="connsiteX17" fmla="*/ 2321859 w 2321859"/>
              <a:gd name="connsiteY17" fmla="*/ 2339788 h 2985247"/>
              <a:gd name="connsiteX18" fmla="*/ 2241177 w 2321859"/>
              <a:gd name="connsiteY18" fmla="*/ 2196353 h 2985247"/>
              <a:gd name="connsiteX19" fmla="*/ 2160494 w 2321859"/>
              <a:gd name="connsiteY19" fmla="*/ 2124635 h 2985247"/>
              <a:gd name="connsiteX20" fmla="*/ 1927412 w 2321859"/>
              <a:gd name="connsiteY20" fmla="*/ 2043953 h 2985247"/>
              <a:gd name="connsiteX21" fmla="*/ 1703294 w 2321859"/>
              <a:gd name="connsiteY21" fmla="*/ 1882588 h 2985247"/>
              <a:gd name="connsiteX22" fmla="*/ 1541930 w 2321859"/>
              <a:gd name="connsiteY22" fmla="*/ 1685365 h 2985247"/>
              <a:gd name="connsiteX23" fmla="*/ 1425388 w 2321859"/>
              <a:gd name="connsiteY23" fmla="*/ 1452282 h 2985247"/>
              <a:gd name="connsiteX24" fmla="*/ 1407459 w 2321859"/>
              <a:gd name="connsiteY24" fmla="*/ 1317812 h 2985247"/>
              <a:gd name="connsiteX25" fmla="*/ 1398494 w 2321859"/>
              <a:gd name="connsiteY25" fmla="*/ 1165412 h 2985247"/>
              <a:gd name="connsiteX26" fmla="*/ 1461247 w 2321859"/>
              <a:gd name="connsiteY26" fmla="*/ 968188 h 2985247"/>
              <a:gd name="connsiteX27" fmla="*/ 1559859 w 2321859"/>
              <a:gd name="connsiteY27" fmla="*/ 779929 h 2985247"/>
              <a:gd name="connsiteX28" fmla="*/ 1640541 w 2321859"/>
              <a:gd name="connsiteY28" fmla="*/ 681318 h 2985247"/>
              <a:gd name="connsiteX29" fmla="*/ 1819835 w 2321859"/>
              <a:gd name="connsiteY29" fmla="*/ 555812 h 2985247"/>
              <a:gd name="connsiteX30" fmla="*/ 1972235 w 2321859"/>
              <a:gd name="connsiteY30" fmla="*/ 385482 h 2985247"/>
              <a:gd name="connsiteX31" fmla="*/ 2061883 w 2321859"/>
              <a:gd name="connsiteY31" fmla="*/ 268941 h 2985247"/>
              <a:gd name="connsiteX32" fmla="*/ 2169459 w 2321859"/>
              <a:gd name="connsiteY32" fmla="*/ 0 h 2985247"/>
              <a:gd name="connsiteX33" fmla="*/ 0 w 2321859"/>
              <a:gd name="connsiteY33" fmla="*/ 44823 h 2985247"/>
              <a:gd name="connsiteX34" fmla="*/ 98612 w 2321859"/>
              <a:gd name="connsiteY34" fmla="*/ 179294 h 2985247"/>
              <a:gd name="connsiteX35" fmla="*/ 143435 w 2321859"/>
              <a:gd name="connsiteY35" fmla="*/ 277906 h 2985247"/>
              <a:gd name="connsiteX36" fmla="*/ 367553 w 2321859"/>
              <a:gd name="connsiteY36" fmla="*/ 484094 h 2985247"/>
              <a:gd name="connsiteX37" fmla="*/ 528918 w 2321859"/>
              <a:gd name="connsiteY37" fmla="*/ 573741 h 2985247"/>
              <a:gd name="connsiteX38" fmla="*/ 681318 w 2321859"/>
              <a:gd name="connsiteY38" fmla="*/ 762000 h 2985247"/>
              <a:gd name="connsiteX39" fmla="*/ 735106 w 2321859"/>
              <a:gd name="connsiteY39" fmla="*/ 923365 h 2985247"/>
              <a:gd name="connsiteX40" fmla="*/ 753035 w 2321859"/>
              <a:gd name="connsiteY40" fmla="*/ 1048871 h 2985247"/>
              <a:gd name="connsiteX41" fmla="*/ 744071 w 2321859"/>
              <a:gd name="connsiteY41" fmla="*/ 1210235 h 2985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2321859" h="2985247">
                <a:moveTo>
                  <a:pt x="744071" y="1129553"/>
                </a:moveTo>
                <a:lnTo>
                  <a:pt x="690283" y="1371600"/>
                </a:lnTo>
                <a:lnTo>
                  <a:pt x="564777" y="1550894"/>
                </a:lnTo>
                <a:lnTo>
                  <a:pt x="457200" y="1828800"/>
                </a:lnTo>
                <a:lnTo>
                  <a:pt x="376518" y="2017059"/>
                </a:lnTo>
                <a:lnTo>
                  <a:pt x="376518" y="2223247"/>
                </a:lnTo>
                <a:lnTo>
                  <a:pt x="403412" y="2411506"/>
                </a:lnTo>
                <a:lnTo>
                  <a:pt x="439271" y="2537012"/>
                </a:lnTo>
                <a:lnTo>
                  <a:pt x="609600" y="2680447"/>
                </a:lnTo>
                <a:lnTo>
                  <a:pt x="735106" y="2814918"/>
                </a:lnTo>
                <a:lnTo>
                  <a:pt x="869577" y="2877671"/>
                </a:lnTo>
                <a:lnTo>
                  <a:pt x="1174377" y="2976282"/>
                </a:lnTo>
                <a:lnTo>
                  <a:pt x="1452283" y="2985247"/>
                </a:lnTo>
                <a:lnTo>
                  <a:pt x="1873624" y="2913529"/>
                </a:lnTo>
                <a:lnTo>
                  <a:pt x="2088777" y="2814918"/>
                </a:lnTo>
                <a:lnTo>
                  <a:pt x="2259106" y="2608729"/>
                </a:lnTo>
                <a:lnTo>
                  <a:pt x="2321859" y="2537012"/>
                </a:lnTo>
                <a:lnTo>
                  <a:pt x="2321859" y="2339788"/>
                </a:lnTo>
                <a:lnTo>
                  <a:pt x="2241177" y="2196353"/>
                </a:lnTo>
                <a:lnTo>
                  <a:pt x="2160494" y="2124635"/>
                </a:lnTo>
                <a:lnTo>
                  <a:pt x="1927412" y="2043953"/>
                </a:lnTo>
                <a:lnTo>
                  <a:pt x="1703294" y="1882588"/>
                </a:lnTo>
                <a:lnTo>
                  <a:pt x="1541930" y="1685365"/>
                </a:lnTo>
                <a:lnTo>
                  <a:pt x="1425388" y="1452282"/>
                </a:lnTo>
                <a:lnTo>
                  <a:pt x="1407459" y="1317812"/>
                </a:lnTo>
                <a:lnTo>
                  <a:pt x="1398494" y="1165412"/>
                </a:lnTo>
                <a:lnTo>
                  <a:pt x="1461247" y="968188"/>
                </a:lnTo>
                <a:lnTo>
                  <a:pt x="1559859" y="779929"/>
                </a:lnTo>
                <a:lnTo>
                  <a:pt x="1640541" y="681318"/>
                </a:lnTo>
                <a:lnTo>
                  <a:pt x="1819835" y="555812"/>
                </a:lnTo>
                <a:lnTo>
                  <a:pt x="1972235" y="385482"/>
                </a:lnTo>
                <a:lnTo>
                  <a:pt x="2061883" y="268941"/>
                </a:lnTo>
                <a:lnTo>
                  <a:pt x="2169459" y="0"/>
                </a:lnTo>
                <a:lnTo>
                  <a:pt x="0" y="44823"/>
                </a:lnTo>
                <a:lnTo>
                  <a:pt x="98612" y="179294"/>
                </a:lnTo>
                <a:lnTo>
                  <a:pt x="143435" y="277906"/>
                </a:lnTo>
                <a:lnTo>
                  <a:pt x="367553" y="484094"/>
                </a:lnTo>
                <a:lnTo>
                  <a:pt x="528918" y="573741"/>
                </a:lnTo>
                <a:lnTo>
                  <a:pt x="681318" y="762000"/>
                </a:lnTo>
                <a:lnTo>
                  <a:pt x="735106" y="923365"/>
                </a:lnTo>
                <a:lnTo>
                  <a:pt x="753035" y="1048871"/>
                </a:lnTo>
                <a:lnTo>
                  <a:pt x="744071" y="1210235"/>
                </a:lnTo>
              </a:path>
            </a:pathLst>
          </a:custGeom>
          <a:solidFill>
            <a:schemeClr val="accent6">
              <a:lumMod val="7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11575"/>
            <a:ext cx="9144000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The Synoptic Environment of 30 June 2014:  MSLP &amp; 2h Change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0400" y="2325721"/>
            <a:ext cx="6096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5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75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9219" cy="6858000"/>
          </a:xfrm>
        </p:spPr>
      </p:pic>
      <p:sp>
        <p:nvSpPr>
          <p:cNvPr id="7" name="TextBox 6"/>
          <p:cNvSpPr txBox="1"/>
          <p:nvPr/>
        </p:nvSpPr>
        <p:spPr>
          <a:xfrm>
            <a:off x="228600" y="6074658"/>
            <a:ext cx="1447800" cy="630942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smtClean="0">
                <a:latin typeface="Garamond" panose="02020404030301010803" pitchFamily="18" charset="0"/>
              </a:rPr>
              <a:t>6 pm</a:t>
            </a:r>
            <a:endParaRPr lang="en-US" sz="3500" b="1" dirty="0">
              <a:latin typeface="Garamond" panose="02020404030301010803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3621741" y="367553"/>
            <a:ext cx="2321859" cy="2985247"/>
          </a:xfrm>
          <a:custGeom>
            <a:avLst/>
            <a:gdLst>
              <a:gd name="connsiteX0" fmla="*/ 744071 w 2321859"/>
              <a:gd name="connsiteY0" fmla="*/ 1129553 h 2985247"/>
              <a:gd name="connsiteX1" fmla="*/ 690283 w 2321859"/>
              <a:gd name="connsiteY1" fmla="*/ 1371600 h 2985247"/>
              <a:gd name="connsiteX2" fmla="*/ 564777 w 2321859"/>
              <a:gd name="connsiteY2" fmla="*/ 1550894 h 2985247"/>
              <a:gd name="connsiteX3" fmla="*/ 457200 w 2321859"/>
              <a:gd name="connsiteY3" fmla="*/ 1828800 h 2985247"/>
              <a:gd name="connsiteX4" fmla="*/ 376518 w 2321859"/>
              <a:gd name="connsiteY4" fmla="*/ 2017059 h 2985247"/>
              <a:gd name="connsiteX5" fmla="*/ 376518 w 2321859"/>
              <a:gd name="connsiteY5" fmla="*/ 2223247 h 2985247"/>
              <a:gd name="connsiteX6" fmla="*/ 403412 w 2321859"/>
              <a:gd name="connsiteY6" fmla="*/ 2411506 h 2985247"/>
              <a:gd name="connsiteX7" fmla="*/ 439271 w 2321859"/>
              <a:gd name="connsiteY7" fmla="*/ 2537012 h 2985247"/>
              <a:gd name="connsiteX8" fmla="*/ 609600 w 2321859"/>
              <a:gd name="connsiteY8" fmla="*/ 2680447 h 2985247"/>
              <a:gd name="connsiteX9" fmla="*/ 735106 w 2321859"/>
              <a:gd name="connsiteY9" fmla="*/ 2814918 h 2985247"/>
              <a:gd name="connsiteX10" fmla="*/ 869577 w 2321859"/>
              <a:gd name="connsiteY10" fmla="*/ 2877671 h 2985247"/>
              <a:gd name="connsiteX11" fmla="*/ 1174377 w 2321859"/>
              <a:gd name="connsiteY11" fmla="*/ 2976282 h 2985247"/>
              <a:gd name="connsiteX12" fmla="*/ 1452283 w 2321859"/>
              <a:gd name="connsiteY12" fmla="*/ 2985247 h 2985247"/>
              <a:gd name="connsiteX13" fmla="*/ 1873624 w 2321859"/>
              <a:gd name="connsiteY13" fmla="*/ 2913529 h 2985247"/>
              <a:gd name="connsiteX14" fmla="*/ 2088777 w 2321859"/>
              <a:gd name="connsiteY14" fmla="*/ 2814918 h 2985247"/>
              <a:gd name="connsiteX15" fmla="*/ 2259106 w 2321859"/>
              <a:gd name="connsiteY15" fmla="*/ 2608729 h 2985247"/>
              <a:gd name="connsiteX16" fmla="*/ 2321859 w 2321859"/>
              <a:gd name="connsiteY16" fmla="*/ 2537012 h 2985247"/>
              <a:gd name="connsiteX17" fmla="*/ 2321859 w 2321859"/>
              <a:gd name="connsiteY17" fmla="*/ 2339788 h 2985247"/>
              <a:gd name="connsiteX18" fmla="*/ 2241177 w 2321859"/>
              <a:gd name="connsiteY18" fmla="*/ 2196353 h 2985247"/>
              <a:gd name="connsiteX19" fmla="*/ 2160494 w 2321859"/>
              <a:gd name="connsiteY19" fmla="*/ 2124635 h 2985247"/>
              <a:gd name="connsiteX20" fmla="*/ 1927412 w 2321859"/>
              <a:gd name="connsiteY20" fmla="*/ 2043953 h 2985247"/>
              <a:gd name="connsiteX21" fmla="*/ 1703294 w 2321859"/>
              <a:gd name="connsiteY21" fmla="*/ 1882588 h 2985247"/>
              <a:gd name="connsiteX22" fmla="*/ 1541930 w 2321859"/>
              <a:gd name="connsiteY22" fmla="*/ 1685365 h 2985247"/>
              <a:gd name="connsiteX23" fmla="*/ 1425388 w 2321859"/>
              <a:gd name="connsiteY23" fmla="*/ 1452282 h 2985247"/>
              <a:gd name="connsiteX24" fmla="*/ 1407459 w 2321859"/>
              <a:gd name="connsiteY24" fmla="*/ 1317812 h 2985247"/>
              <a:gd name="connsiteX25" fmla="*/ 1398494 w 2321859"/>
              <a:gd name="connsiteY25" fmla="*/ 1165412 h 2985247"/>
              <a:gd name="connsiteX26" fmla="*/ 1461247 w 2321859"/>
              <a:gd name="connsiteY26" fmla="*/ 968188 h 2985247"/>
              <a:gd name="connsiteX27" fmla="*/ 1559859 w 2321859"/>
              <a:gd name="connsiteY27" fmla="*/ 779929 h 2985247"/>
              <a:gd name="connsiteX28" fmla="*/ 1640541 w 2321859"/>
              <a:gd name="connsiteY28" fmla="*/ 681318 h 2985247"/>
              <a:gd name="connsiteX29" fmla="*/ 1819835 w 2321859"/>
              <a:gd name="connsiteY29" fmla="*/ 555812 h 2985247"/>
              <a:gd name="connsiteX30" fmla="*/ 1972235 w 2321859"/>
              <a:gd name="connsiteY30" fmla="*/ 385482 h 2985247"/>
              <a:gd name="connsiteX31" fmla="*/ 2061883 w 2321859"/>
              <a:gd name="connsiteY31" fmla="*/ 268941 h 2985247"/>
              <a:gd name="connsiteX32" fmla="*/ 2169459 w 2321859"/>
              <a:gd name="connsiteY32" fmla="*/ 0 h 2985247"/>
              <a:gd name="connsiteX33" fmla="*/ 0 w 2321859"/>
              <a:gd name="connsiteY33" fmla="*/ 44823 h 2985247"/>
              <a:gd name="connsiteX34" fmla="*/ 98612 w 2321859"/>
              <a:gd name="connsiteY34" fmla="*/ 179294 h 2985247"/>
              <a:gd name="connsiteX35" fmla="*/ 143435 w 2321859"/>
              <a:gd name="connsiteY35" fmla="*/ 277906 h 2985247"/>
              <a:gd name="connsiteX36" fmla="*/ 367553 w 2321859"/>
              <a:gd name="connsiteY36" fmla="*/ 484094 h 2985247"/>
              <a:gd name="connsiteX37" fmla="*/ 528918 w 2321859"/>
              <a:gd name="connsiteY37" fmla="*/ 573741 h 2985247"/>
              <a:gd name="connsiteX38" fmla="*/ 681318 w 2321859"/>
              <a:gd name="connsiteY38" fmla="*/ 762000 h 2985247"/>
              <a:gd name="connsiteX39" fmla="*/ 735106 w 2321859"/>
              <a:gd name="connsiteY39" fmla="*/ 923365 h 2985247"/>
              <a:gd name="connsiteX40" fmla="*/ 753035 w 2321859"/>
              <a:gd name="connsiteY40" fmla="*/ 1048871 h 2985247"/>
              <a:gd name="connsiteX41" fmla="*/ 744071 w 2321859"/>
              <a:gd name="connsiteY41" fmla="*/ 1210235 h 2985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2321859" h="2985247">
                <a:moveTo>
                  <a:pt x="744071" y="1129553"/>
                </a:moveTo>
                <a:lnTo>
                  <a:pt x="690283" y="1371600"/>
                </a:lnTo>
                <a:lnTo>
                  <a:pt x="564777" y="1550894"/>
                </a:lnTo>
                <a:lnTo>
                  <a:pt x="457200" y="1828800"/>
                </a:lnTo>
                <a:lnTo>
                  <a:pt x="376518" y="2017059"/>
                </a:lnTo>
                <a:lnTo>
                  <a:pt x="376518" y="2223247"/>
                </a:lnTo>
                <a:lnTo>
                  <a:pt x="403412" y="2411506"/>
                </a:lnTo>
                <a:lnTo>
                  <a:pt x="439271" y="2537012"/>
                </a:lnTo>
                <a:lnTo>
                  <a:pt x="609600" y="2680447"/>
                </a:lnTo>
                <a:lnTo>
                  <a:pt x="735106" y="2814918"/>
                </a:lnTo>
                <a:lnTo>
                  <a:pt x="869577" y="2877671"/>
                </a:lnTo>
                <a:lnTo>
                  <a:pt x="1174377" y="2976282"/>
                </a:lnTo>
                <a:lnTo>
                  <a:pt x="1452283" y="2985247"/>
                </a:lnTo>
                <a:lnTo>
                  <a:pt x="1873624" y="2913529"/>
                </a:lnTo>
                <a:lnTo>
                  <a:pt x="2088777" y="2814918"/>
                </a:lnTo>
                <a:lnTo>
                  <a:pt x="2259106" y="2608729"/>
                </a:lnTo>
                <a:lnTo>
                  <a:pt x="2321859" y="2537012"/>
                </a:lnTo>
                <a:lnTo>
                  <a:pt x="2321859" y="2339788"/>
                </a:lnTo>
                <a:lnTo>
                  <a:pt x="2241177" y="2196353"/>
                </a:lnTo>
                <a:lnTo>
                  <a:pt x="2160494" y="2124635"/>
                </a:lnTo>
                <a:lnTo>
                  <a:pt x="1927412" y="2043953"/>
                </a:lnTo>
                <a:lnTo>
                  <a:pt x="1703294" y="1882588"/>
                </a:lnTo>
                <a:lnTo>
                  <a:pt x="1541930" y="1685365"/>
                </a:lnTo>
                <a:lnTo>
                  <a:pt x="1425388" y="1452282"/>
                </a:lnTo>
                <a:lnTo>
                  <a:pt x="1407459" y="1317812"/>
                </a:lnTo>
                <a:lnTo>
                  <a:pt x="1398494" y="1165412"/>
                </a:lnTo>
                <a:lnTo>
                  <a:pt x="1461247" y="968188"/>
                </a:lnTo>
                <a:lnTo>
                  <a:pt x="1559859" y="779929"/>
                </a:lnTo>
                <a:lnTo>
                  <a:pt x="1640541" y="681318"/>
                </a:lnTo>
                <a:lnTo>
                  <a:pt x="1819835" y="555812"/>
                </a:lnTo>
                <a:lnTo>
                  <a:pt x="1972235" y="385482"/>
                </a:lnTo>
                <a:lnTo>
                  <a:pt x="2061883" y="268941"/>
                </a:lnTo>
                <a:lnTo>
                  <a:pt x="2169459" y="0"/>
                </a:lnTo>
                <a:lnTo>
                  <a:pt x="0" y="44823"/>
                </a:lnTo>
                <a:lnTo>
                  <a:pt x="98612" y="179294"/>
                </a:lnTo>
                <a:lnTo>
                  <a:pt x="143435" y="277906"/>
                </a:lnTo>
                <a:lnTo>
                  <a:pt x="367553" y="484094"/>
                </a:lnTo>
                <a:lnTo>
                  <a:pt x="528918" y="573741"/>
                </a:lnTo>
                <a:lnTo>
                  <a:pt x="681318" y="762000"/>
                </a:lnTo>
                <a:lnTo>
                  <a:pt x="735106" y="923365"/>
                </a:lnTo>
                <a:lnTo>
                  <a:pt x="753035" y="1048871"/>
                </a:lnTo>
                <a:lnTo>
                  <a:pt x="744071" y="1210235"/>
                </a:lnTo>
              </a:path>
            </a:pathLst>
          </a:custGeom>
          <a:solidFill>
            <a:schemeClr val="accent6">
              <a:lumMod val="7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11575"/>
            <a:ext cx="9144000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The Synoptic Environment of 30 June 2014:  MSLP &amp; 2h Change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24400" y="5282133"/>
            <a:ext cx="4132730" cy="1046440"/>
          </a:xfrm>
          <a:prstGeom prst="rect">
            <a:avLst/>
          </a:prstGeom>
          <a:solidFill>
            <a:schemeClr val="bg2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Weak, shallow </a:t>
            </a:r>
            <a:r>
              <a:rPr lang="en-US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cold </a:t>
            </a:r>
            <a:r>
              <a:rPr lang="en-US" sz="2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pool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Strengthening </a:t>
            </a:r>
            <a:r>
              <a:rPr lang="en-US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pressure </a:t>
            </a:r>
            <a:r>
              <a:rPr lang="en-US" sz="2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falls</a:t>
            </a:r>
            <a:endParaRPr lang="en-US" sz="2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00400" y="2325721"/>
            <a:ext cx="6096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5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3733800" y="2667000"/>
            <a:ext cx="990600" cy="19722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873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" y="0"/>
            <a:ext cx="9140956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219200" y="381000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01z 07/01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95800" y="2209800"/>
            <a:ext cx="6096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5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6074658"/>
            <a:ext cx="1447800" cy="630942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smtClean="0">
                <a:latin typeface="Garamond" panose="02020404030301010803" pitchFamily="18" charset="0"/>
              </a:rPr>
              <a:t>8 pm</a:t>
            </a:r>
            <a:endParaRPr lang="en-US" sz="3500" b="1" dirty="0">
              <a:latin typeface="Garamond" panose="020204040303010108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1575"/>
            <a:ext cx="9144000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The Synoptic Environment of 30 June 2014:  MSLP &amp; 2h Change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4586288" y="471488"/>
            <a:ext cx="1500187" cy="2700337"/>
          </a:xfrm>
          <a:custGeom>
            <a:avLst/>
            <a:gdLst>
              <a:gd name="connsiteX0" fmla="*/ 28575 w 1500187"/>
              <a:gd name="connsiteY0" fmla="*/ 800100 h 2700337"/>
              <a:gd name="connsiteX1" fmla="*/ 14287 w 1500187"/>
              <a:gd name="connsiteY1" fmla="*/ 1014412 h 2700337"/>
              <a:gd name="connsiteX2" fmla="*/ 242887 w 1500187"/>
              <a:gd name="connsiteY2" fmla="*/ 1371600 h 2700337"/>
              <a:gd name="connsiteX3" fmla="*/ 271462 w 1500187"/>
              <a:gd name="connsiteY3" fmla="*/ 1743075 h 2700337"/>
              <a:gd name="connsiteX4" fmla="*/ 200025 w 1500187"/>
              <a:gd name="connsiteY4" fmla="*/ 2000250 h 2700337"/>
              <a:gd name="connsiteX5" fmla="*/ 0 w 1500187"/>
              <a:gd name="connsiteY5" fmla="*/ 2257425 h 2700337"/>
              <a:gd name="connsiteX6" fmla="*/ 114300 w 1500187"/>
              <a:gd name="connsiteY6" fmla="*/ 2686050 h 2700337"/>
              <a:gd name="connsiteX7" fmla="*/ 500062 w 1500187"/>
              <a:gd name="connsiteY7" fmla="*/ 2700337 h 2700337"/>
              <a:gd name="connsiteX8" fmla="*/ 771525 w 1500187"/>
              <a:gd name="connsiteY8" fmla="*/ 2657475 h 2700337"/>
              <a:gd name="connsiteX9" fmla="*/ 885825 w 1500187"/>
              <a:gd name="connsiteY9" fmla="*/ 2628900 h 2700337"/>
              <a:gd name="connsiteX10" fmla="*/ 1000125 w 1500187"/>
              <a:gd name="connsiteY10" fmla="*/ 2543175 h 2700337"/>
              <a:gd name="connsiteX11" fmla="*/ 1042987 w 1500187"/>
              <a:gd name="connsiteY11" fmla="*/ 2400300 h 2700337"/>
              <a:gd name="connsiteX12" fmla="*/ 1371600 w 1500187"/>
              <a:gd name="connsiteY12" fmla="*/ 2014537 h 2700337"/>
              <a:gd name="connsiteX13" fmla="*/ 1471612 w 1500187"/>
              <a:gd name="connsiteY13" fmla="*/ 1571625 h 2700337"/>
              <a:gd name="connsiteX14" fmla="*/ 1471612 w 1500187"/>
              <a:gd name="connsiteY14" fmla="*/ 1414462 h 2700337"/>
              <a:gd name="connsiteX15" fmla="*/ 1328737 w 1500187"/>
              <a:gd name="connsiteY15" fmla="*/ 1085850 h 2700337"/>
              <a:gd name="connsiteX16" fmla="*/ 1214437 w 1500187"/>
              <a:gd name="connsiteY16" fmla="*/ 814387 h 2700337"/>
              <a:gd name="connsiteX17" fmla="*/ 1185862 w 1500187"/>
              <a:gd name="connsiteY17" fmla="*/ 657225 h 2700337"/>
              <a:gd name="connsiteX18" fmla="*/ 1214437 w 1500187"/>
              <a:gd name="connsiteY18" fmla="*/ 485775 h 2700337"/>
              <a:gd name="connsiteX19" fmla="*/ 1500187 w 1500187"/>
              <a:gd name="connsiteY19" fmla="*/ 185737 h 2700337"/>
              <a:gd name="connsiteX20" fmla="*/ 1414462 w 1500187"/>
              <a:gd name="connsiteY20" fmla="*/ 0 h 2700337"/>
              <a:gd name="connsiteX21" fmla="*/ 457200 w 1500187"/>
              <a:gd name="connsiteY21" fmla="*/ 0 h 2700337"/>
              <a:gd name="connsiteX22" fmla="*/ 300037 w 1500187"/>
              <a:gd name="connsiteY22" fmla="*/ 214312 h 2700337"/>
              <a:gd name="connsiteX23" fmla="*/ 57150 w 1500187"/>
              <a:gd name="connsiteY23" fmla="*/ 471487 h 2700337"/>
              <a:gd name="connsiteX24" fmla="*/ 28575 w 1500187"/>
              <a:gd name="connsiteY24" fmla="*/ 800100 h 2700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500187" h="2700337">
                <a:moveTo>
                  <a:pt x="28575" y="800100"/>
                </a:moveTo>
                <a:lnTo>
                  <a:pt x="14287" y="1014412"/>
                </a:lnTo>
                <a:lnTo>
                  <a:pt x="242887" y="1371600"/>
                </a:lnTo>
                <a:lnTo>
                  <a:pt x="271462" y="1743075"/>
                </a:lnTo>
                <a:lnTo>
                  <a:pt x="200025" y="2000250"/>
                </a:lnTo>
                <a:lnTo>
                  <a:pt x="0" y="2257425"/>
                </a:lnTo>
                <a:lnTo>
                  <a:pt x="114300" y="2686050"/>
                </a:lnTo>
                <a:lnTo>
                  <a:pt x="500062" y="2700337"/>
                </a:lnTo>
                <a:cubicBezTo>
                  <a:pt x="590550" y="2686050"/>
                  <a:pt x="686469" y="2691498"/>
                  <a:pt x="771525" y="2657475"/>
                </a:cubicBezTo>
                <a:cubicBezTo>
                  <a:pt x="856228" y="2623594"/>
                  <a:pt x="817315" y="2628900"/>
                  <a:pt x="885825" y="2628900"/>
                </a:cubicBezTo>
                <a:lnTo>
                  <a:pt x="1000125" y="2543175"/>
                </a:lnTo>
                <a:lnTo>
                  <a:pt x="1042987" y="2400300"/>
                </a:lnTo>
                <a:lnTo>
                  <a:pt x="1371600" y="2014537"/>
                </a:lnTo>
                <a:lnTo>
                  <a:pt x="1471612" y="1571625"/>
                </a:lnTo>
                <a:lnTo>
                  <a:pt x="1471612" y="1414462"/>
                </a:lnTo>
                <a:lnTo>
                  <a:pt x="1328737" y="1085850"/>
                </a:lnTo>
                <a:lnTo>
                  <a:pt x="1214437" y="814387"/>
                </a:lnTo>
                <a:lnTo>
                  <a:pt x="1185862" y="657225"/>
                </a:lnTo>
                <a:lnTo>
                  <a:pt x="1214437" y="485775"/>
                </a:lnTo>
                <a:lnTo>
                  <a:pt x="1500187" y="185737"/>
                </a:lnTo>
                <a:lnTo>
                  <a:pt x="1414462" y="0"/>
                </a:lnTo>
                <a:lnTo>
                  <a:pt x="457200" y="0"/>
                </a:lnTo>
                <a:lnTo>
                  <a:pt x="300037" y="214312"/>
                </a:lnTo>
                <a:lnTo>
                  <a:pt x="57150" y="471487"/>
                </a:lnTo>
                <a:lnTo>
                  <a:pt x="28575" y="800100"/>
                </a:lnTo>
                <a:close/>
              </a:path>
            </a:pathLst>
          </a:custGeom>
          <a:solidFill>
            <a:schemeClr val="accent6">
              <a:lumMod val="7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933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6" y="0"/>
            <a:ext cx="9104587" cy="6858000"/>
          </a:xfrm>
          <a:prstGeom prst="rect">
            <a:avLst/>
          </a:prstGeom>
        </p:spPr>
      </p:pic>
      <p:sp>
        <p:nvSpPr>
          <p:cNvPr id="3" name="Arc 2"/>
          <p:cNvSpPr/>
          <p:nvPr/>
        </p:nvSpPr>
        <p:spPr>
          <a:xfrm rot="20060366">
            <a:off x="3342377" y="2457866"/>
            <a:ext cx="3640900" cy="1474730"/>
          </a:xfrm>
          <a:prstGeom prst="arc">
            <a:avLst>
              <a:gd name="adj1" fmla="val 15932214"/>
              <a:gd name="adj2" fmla="val 21543970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46E88-2465-45CD-9275-9CC7E30A3269}" type="slidenum">
              <a:rPr lang="en-US" smtClean="0">
                <a:solidFill>
                  <a:srgbClr val="464653"/>
                </a:solidFill>
              </a:rPr>
              <a:pPr/>
              <a:t>24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82350" y="2129120"/>
            <a:ext cx="6096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5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6074658"/>
            <a:ext cx="1447800" cy="630942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smtClean="0">
                <a:latin typeface="Garamond" panose="02020404030301010803" pitchFamily="18" charset="0"/>
              </a:rPr>
              <a:t>8 pm</a:t>
            </a:r>
            <a:endParaRPr lang="en-US" sz="3500" b="1" dirty="0">
              <a:latin typeface="Garamond" panose="020204040303010108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610"/>
            <a:ext cx="9144000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The Synoptic Environment of 30 June 2014:  MSLP &amp; Theta-E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447" y="1066800"/>
            <a:ext cx="4505954" cy="3448532"/>
          </a:xfrm>
          <a:prstGeom prst="rect">
            <a:avLst/>
          </a:prstGeom>
          <a:ln w="666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228600" y="6074658"/>
            <a:ext cx="1447800" cy="630942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smtClean="0">
                <a:latin typeface="Garamond" panose="02020404030301010803" pitchFamily="18" charset="0"/>
              </a:rPr>
              <a:t>9 pm</a:t>
            </a:r>
            <a:endParaRPr lang="en-US" sz="35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223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6" y="0"/>
            <a:ext cx="9104587" cy="6858000"/>
          </a:xfrm>
          <a:prstGeom prst="rect">
            <a:avLst/>
          </a:prstGeom>
        </p:spPr>
      </p:pic>
      <p:sp>
        <p:nvSpPr>
          <p:cNvPr id="3" name="Arc 2"/>
          <p:cNvSpPr/>
          <p:nvPr/>
        </p:nvSpPr>
        <p:spPr>
          <a:xfrm rot="20060366">
            <a:off x="3342377" y="2457866"/>
            <a:ext cx="3640900" cy="1474730"/>
          </a:xfrm>
          <a:prstGeom prst="arc">
            <a:avLst>
              <a:gd name="adj1" fmla="val 15932214"/>
              <a:gd name="adj2" fmla="val 21543970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46E88-2465-45CD-9275-9CC7E30A3269}" type="slidenum">
              <a:rPr lang="en-US" smtClean="0">
                <a:solidFill>
                  <a:srgbClr val="464653"/>
                </a:solidFill>
              </a:rPr>
              <a:pPr/>
              <a:t>25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82350" y="2129120"/>
            <a:ext cx="6096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5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6074658"/>
            <a:ext cx="1447800" cy="630942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smtClean="0">
                <a:latin typeface="Garamond" panose="02020404030301010803" pitchFamily="18" charset="0"/>
              </a:rPr>
              <a:t>8 pm</a:t>
            </a:r>
            <a:endParaRPr lang="en-US" sz="3500" b="1" dirty="0">
              <a:latin typeface="Garamond" panose="020204040303010108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610"/>
            <a:ext cx="9144000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The Synoptic Environment of 30 June 2014:  MSLP &amp; Theta-E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447" y="1066800"/>
            <a:ext cx="4505954" cy="3448532"/>
          </a:xfrm>
          <a:prstGeom prst="rect">
            <a:avLst/>
          </a:prstGeom>
          <a:ln w="666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2" t="25862" r="3533" b="17009"/>
          <a:stretch/>
        </p:blipFill>
        <p:spPr bwMode="auto">
          <a:xfrm>
            <a:off x="2667000" y="762000"/>
            <a:ext cx="6298950" cy="4898136"/>
          </a:xfrm>
          <a:prstGeom prst="rect">
            <a:avLst/>
          </a:prstGeom>
          <a:ln w="666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28600" y="6074658"/>
            <a:ext cx="1447800" cy="630942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smtClean="0">
                <a:latin typeface="Garamond" panose="02020404030301010803" pitchFamily="18" charset="0"/>
              </a:rPr>
              <a:t>9 pm</a:t>
            </a:r>
            <a:endParaRPr lang="en-US" sz="3500" b="1" dirty="0">
              <a:latin typeface="Garamond" panose="02020404030301010803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7700" y="2801817"/>
            <a:ext cx="6096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5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3422073" y="3560618"/>
            <a:ext cx="3920836" cy="458684"/>
          </a:xfrm>
          <a:custGeom>
            <a:avLst/>
            <a:gdLst>
              <a:gd name="connsiteX0" fmla="*/ 0 w 3920836"/>
              <a:gd name="connsiteY0" fmla="*/ 207818 h 458684"/>
              <a:gd name="connsiteX1" fmla="*/ 831272 w 3920836"/>
              <a:gd name="connsiteY1" fmla="*/ 457200 h 458684"/>
              <a:gd name="connsiteX2" fmla="*/ 1995054 w 3920836"/>
              <a:gd name="connsiteY2" fmla="*/ 304800 h 458684"/>
              <a:gd name="connsiteX3" fmla="*/ 2784763 w 3920836"/>
              <a:gd name="connsiteY3" fmla="*/ 166255 h 458684"/>
              <a:gd name="connsiteX4" fmla="*/ 3920836 w 3920836"/>
              <a:gd name="connsiteY4" fmla="*/ 0 h 458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20836" h="458684">
                <a:moveTo>
                  <a:pt x="0" y="207818"/>
                </a:moveTo>
                <a:cubicBezTo>
                  <a:pt x="249381" y="324427"/>
                  <a:pt x="498763" y="441036"/>
                  <a:pt x="831272" y="457200"/>
                </a:cubicBezTo>
                <a:cubicBezTo>
                  <a:pt x="1163781" y="473364"/>
                  <a:pt x="1669472" y="353291"/>
                  <a:pt x="1995054" y="304800"/>
                </a:cubicBezTo>
                <a:cubicBezTo>
                  <a:pt x="2320636" y="256309"/>
                  <a:pt x="2463800" y="217055"/>
                  <a:pt x="2784763" y="166255"/>
                </a:cubicBezTo>
                <a:cubicBezTo>
                  <a:pt x="3105726" y="115455"/>
                  <a:pt x="3513281" y="57727"/>
                  <a:pt x="3920836" y="0"/>
                </a:cubicBez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071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06210"/>
            <a:ext cx="8190109" cy="6296372"/>
          </a:xfrm>
          <a:prstGeom prst="rect">
            <a:avLst/>
          </a:prstGeom>
          <a:ln w="349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261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The Synoptic Environment of 30 June 2014:  ILX Sounding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52254" y="685800"/>
            <a:ext cx="2534346" cy="630942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smtClean="0">
                <a:latin typeface="Garamond" panose="02020404030301010803" pitchFamily="18" charset="0"/>
              </a:rPr>
              <a:t>7 pm (00Z)</a:t>
            </a:r>
            <a:endParaRPr lang="en-US" sz="3500" b="1" dirty="0">
              <a:latin typeface="Garamond" panose="02020404030301010803" pitchFamily="18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3241964" y="512618"/>
            <a:ext cx="2507672" cy="4599709"/>
          </a:xfrm>
          <a:custGeom>
            <a:avLst/>
            <a:gdLst>
              <a:gd name="connsiteX0" fmla="*/ 2493818 w 2507672"/>
              <a:gd name="connsiteY0" fmla="*/ 4530437 h 4599709"/>
              <a:gd name="connsiteX1" fmla="*/ 2341418 w 2507672"/>
              <a:gd name="connsiteY1" fmla="*/ 3532909 h 4599709"/>
              <a:gd name="connsiteX2" fmla="*/ 2119745 w 2507672"/>
              <a:gd name="connsiteY2" fmla="*/ 2673927 h 4599709"/>
              <a:gd name="connsiteX3" fmla="*/ 1911927 w 2507672"/>
              <a:gd name="connsiteY3" fmla="*/ 2064327 h 4599709"/>
              <a:gd name="connsiteX4" fmla="*/ 1648691 w 2507672"/>
              <a:gd name="connsiteY4" fmla="*/ 1482437 h 4599709"/>
              <a:gd name="connsiteX5" fmla="*/ 1080654 w 2507672"/>
              <a:gd name="connsiteY5" fmla="*/ 568037 h 4599709"/>
              <a:gd name="connsiteX6" fmla="*/ 651163 w 2507672"/>
              <a:gd name="connsiteY6" fmla="*/ 0 h 4599709"/>
              <a:gd name="connsiteX7" fmla="*/ 0 w 2507672"/>
              <a:gd name="connsiteY7" fmla="*/ 27709 h 4599709"/>
              <a:gd name="connsiteX8" fmla="*/ 69272 w 2507672"/>
              <a:gd name="connsiteY8" fmla="*/ 332509 h 4599709"/>
              <a:gd name="connsiteX9" fmla="*/ 221672 w 2507672"/>
              <a:gd name="connsiteY9" fmla="*/ 678873 h 4599709"/>
              <a:gd name="connsiteX10" fmla="*/ 221672 w 2507672"/>
              <a:gd name="connsiteY10" fmla="*/ 775855 h 4599709"/>
              <a:gd name="connsiteX11" fmla="*/ 1288472 w 2507672"/>
              <a:gd name="connsiteY11" fmla="*/ 2521527 h 4599709"/>
              <a:gd name="connsiteX12" fmla="*/ 1343891 w 2507672"/>
              <a:gd name="connsiteY12" fmla="*/ 2909455 h 4599709"/>
              <a:gd name="connsiteX13" fmla="*/ 1731818 w 2507672"/>
              <a:gd name="connsiteY13" fmla="*/ 3408218 h 4599709"/>
              <a:gd name="connsiteX14" fmla="*/ 1731818 w 2507672"/>
              <a:gd name="connsiteY14" fmla="*/ 3408218 h 4599709"/>
              <a:gd name="connsiteX15" fmla="*/ 1773381 w 2507672"/>
              <a:gd name="connsiteY15" fmla="*/ 3574473 h 4599709"/>
              <a:gd name="connsiteX16" fmla="*/ 2022763 w 2507672"/>
              <a:gd name="connsiteY16" fmla="*/ 3810000 h 4599709"/>
              <a:gd name="connsiteX17" fmla="*/ 2313709 w 2507672"/>
              <a:gd name="connsiteY17" fmla="*/ 4087091 h 4599709"/>
              <a:gd name="connsiteX18" fmla="*/ 2369127 w 2507672"/>
              <a:gd name="connsiteY18" fmla="*/ 4253346 h 4599709"/>
              <a:gd name="connsiteX19" fmla="*/ 2382981 w 2507672"/>
              <a:gd name="connsiteY19" fmla="*/ 4378037 h 4599709"/>
              <a:gd name="connsiteX20" fmla="*/ 2452254 w 2507672"/>
              <a:gd name="connsiteY20" fmla="*/ 4572000 h 4599709"/>
              <a:gd name="connsiteX21" fmla="*/ 2507672 w 2507672"/>
              <a:gd name="connsiteY21" fmla="*/ 4599709 h 4599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507672" h="4599709">
                <a:moveTo>
                  <a:pt x="2493818" y="4530437"/>
                </a:moveTo>
                <a:lnTo>
                  <a:pt x="2341418" y="3532909"/>
                </a:lnTo>
                <a:lnTo>
                  <a:pt x="2119745" y="2673927"/>
                </a:lnTo>
                <a:lnTo>
                  <a:pt x="1911927" y="2064327"/>
                </a:lnTo>
                <a:lnTo>
                  <a:pt x="1648691" y="1482437"/>
                </a:lnTo>
                <a:lnTo>
                  <a:pt x="1080654" y="568037"/>
                </a:lnTo>
                <a:lnTo>
                  <a:pt x="651163" y="0"/>
                </a:lnTo>
                <a:lnTo>
                  <a:pt x="0" y="27709"/>
                </a:lnTo>
                <a:lnTo>
                  <a:pt x="69272" y="332509"/>
                </a:lnTo>
                <a:lnTo>
                  <a:pt x="221672" y="678873"/>
                </a:lnTo>
                <a:lnTo>
                  <a:pt x="221672" y="775855"/>
                </a:lnTo>
                <a:lnTo>
                  <a:pt x="1288472" y="2521527"/>
                </a:lnTo>
                <a:lnTo>
                  <a:pt x="1343891" y="2909455"/>
                </a:lnTo>
                <a:lnTo>
                  <a:pt x="1731818" y="3408218"/>
                </a:lnTo>
                <a:lnTo>
                  <a:pt x="1731818" y="3408218"/>
                </a:lnTo>
                <a:lnTo>
                  <a:pt x="1773381" y="3574473"/>
                </a:lnTo>
                <a:lnTo>
                  <a:pt x="2022763" y="3810000"/>
                </a:lnTo>
                <a:lnTo>
                  <a:pt x="2313709" y="4087091"/>
                </a:lnTo>
                <a:lnTo>
                  <a:pt x="2369127" y="4253346"/>
                </a:lnTo>
                <a:lnTo>
                  <a:pt x="2382981" y="4378037"/>
                </a:lnTo>
                <a:lnTo>
                  <a:pt x="2452254" y="4572000"/>
                </a:lnTo>
                <a:lnTo>
                  <a:pt x="2507672" y="4599709"/>
                </a:lnTo>
              </a:path>
            </a:pathLst>
          </a:cu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5500255" y="4987636"/>
            <a:ext cx="484909" cy="512619"/>
          </a:xfrm>
          <a:custGeom>
            <a:avLst/>
            <a:gdLst>
              <a:gd name="connsiteX0" fmla="*/ 484909 w 484909"/>
              <a:gd name="connsiteY0" fmla="*/ 498764 h 512619"/>
              <a:gd name="connsiteX1" fmla="*/ 290945 w 484909"/>
              <a:gd name="connsiteY1" fmla="*/ 304800 h 512619"/>
              <a:gd name="connsiteX2" fmla="*/ 290945 w 484909"/>
              <a:gd name="connsiteY2" fmla="*/ 0 h 512619"/>
              <a:gd name="connsiteX3" fmla="*/ 193963 w 484909"/>
              <a:gd name="connsiteY3" fmla="*/ 193964 h 512619"/>
              <a:gd name="connsiteX4" fmla="*/ 166254 w 484909"/>
              <a:gd name="connsiteY4" fmla="*/ 277091 h 512619"/>
              <a:gd name="connsiteX5" fmla="*/ 0 w 484909"/>
              <a:gd name="connsiteY5" fmla="*/ 332509 h 512619"/>
              <a:gd name="connsiteX6" fmla="*/ 0 w 484909"/>
              <a:gd name="connsiteY6" fmla="*/ 332509 h 512619"/>
              <a:gd name="connsiteX7" fmla="*/ 249381 w 484909"/>
              <a:gd name="connsiteY7" fmla="*/ 512619 h 512619"/>
              <a:gd name="connsiteX8" fmla="*/ 484909 w 484909"/>
              <a:gd name="connsiteY8" fmla="*/ 498764 h 512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4909" h="512619">
                <a:moveTo>
                  <a:pt x="484909" y="498764"/>
                </a:moveTo>
                <a:lnTo>
                  <a:pt x="290945" y="304800"/>
                </a:lnTo>
                <a:lnTo>
                  <a:pt x="290945" y="0"/>
                </a:lnTo>
                <a:lnTo>
                  <a:pt x="193963" y="193964"/>
                </a:lnTo>
                <a:lnTo>
                  <a:pt x="166254" y="277091"/>
                </a:lnTo>
                <a:lnTo>
                  <a:pt x="0" y="332509"/>
                </a:lnTo>
                <a:lnTo>
                  <a:pt x="0" y="332509"/>
                </a:lnTo>
                <a:lnTo>
                  <a:pt x="249381" y="512619"/>
                </a:lnTo>
                <a:lnTo>
                  <a:pt x="484909" y="498764"/>
                </a:lnTo>
                <a:close/>
              </a:path>
            </a:pathLst>
          </a:cu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239000" y="4800600"/>
            <a:ext cx="457200" cy="990600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960918" y="4031159"/>
            <a:ext cx="2251364" cy="769441"/>
          </a:xfrm>
          <a:prstGeom prst="rect">
            <a:avLst/>
          </a:prstGeom>
          <a:solidFill>
            <a:srgbClr val="FF0000">
              <a:alpha val="44000"/>
            </a:srgbClr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effectLst>
                  <a:glow rad="152400">
                    <a:schemeClr val="bg1"/>
                  </a:glow>
                </a:effectLst>
                <a:latin typeface="Garamond" panose="02020404030301010803" pitchFamily="18" charset="0"/>
              </a:rPr>
              <a:t>50 Miles South </a:t>
            </a:r>
          </a:p>
          <a:p>
            <a:pPr algn="ctr"/>
            <a:r>
              <a:rPr lang="en-US" sz="2200" b="1" dirty="0" smtClean="0">
                <a:effectLst>
                  <a:glow rad="152400">
                    <a:schemeClr val="bg1"/>
                  </a:glow>
                </a:effectLst>
                <a:latin typeface="Garamond" panose="02020404030301010803" pitchFamily="18" charset="0"/>
              </a:rPr>
              <a:t>of Boundary</a:t>
            </a:r>
            <a:endParaRPr lang="en-US" sz="2200" b="1" dirty="0">
              <a:effectLst>
                <a:glow rad="152400">
                  <a:schemeClr val="bg1"/>
                </a:glo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06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88" y="0"/>
            <a:ext cx="9150088" cy="6858000"/>
          </a:xfrm>
        </p:spPr>
      </p:pic>
      <p:sp>
        <p:nvSpPr>
          <p:cNvPr id="6" name="TextBox 5"/>
          <p:cNvSpPr txBox="1"/>
          <p:nvPr/>
        </p:nvSpPr>
        <p:spPr>
          <a:xfrm>
            <a:off x="228600" y="6074658"/>
            <a:ext cx="1447800" cy="630942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smtClean="0">
                <a:latin typeface="Garamond" panose="02020404030301010803" pitchFamily="18" charset="0"/>
              </a:rPr>
              <a:t>9 pm</a:t>
            </a:r>
            <a:endParaRPr lang="en-US" sz="3500" b="1" dirty="0">
              <a:latin typeface="Garamond" panose="020204040303010108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610"/>
            <a:ext cx="9144000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Mesoscale Environment of 30 June 2014:  Effective SRH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5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-1219200" y="381000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02z 07/01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Content Placeholder 5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1" y="0"/>
            <a:ext cx="9131823" cy="6858000"/>
          </a:xfr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" t="1" r="32320" b="4576"/>
          <a:stretch/>
        </p:blipFill>
        <p:spPr>
          <a:xfrm>
            <a:off x="152400" y="647700"/>
            <a:ext cx="4709645" cy="5372100"/>
          </a:xfrm>
          <a:prstGeom prst="rect">
            <a:avLst/>
          </a:prstGeom>
          <a:ln w="222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28600" y="6074658"/>
            <a:ext cx="1447800" cy="630942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smtClean="0">
                <a:latin typeface="Garamond" panose="02020404030301010803" pitchFamily="18" charset="0"/>
              </a:rPr>
              <a:t>9 pm</a:t>
            </a:r>
            <a:endParaRPr lang="en-US" sz="3500" b="1" dirty="0">
              <a:latin typeface="Garamond" panose="020204040303010108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610"/>
            <a:ext cx="9144000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The Synoptic Environment of 30 June 2014:  Effective SRH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548640" y="2452688"/>
            <a:ext cx="4343400" cy="1627632"/>
          </a:xfrm>
          <a:custGeom>
            <a:avLst/>
            <a:gdLst>
              <a:gd name="connsiteX0" fmla="*/ 9144 w 4343400"/>
              <a:gd name="connsiteY0" fmla="*/ 36576 h 1627632"/>
              <a:gd name="connsiteX1" fmla="*/ 4343400 w 4343400"/>
              <a:gd name="connsiteY1" fmla="*/ 0 h 1627632"/>
              <a:gd name="connsiteX2" fmla="*/ 4297680 w 4343400"/>
              <a:gd name="connsiteY2" fmla="*/ 1627632 h 1627632"/>
              <a:gd name="connsiteX3" fmla="*/ 0 w 4343400"/>
              <a:gd name="connsiteY3" fmla="*/ 1609344 h 1627632"/>
              <a:gd name="connsiteX4" fmla="*/ 9144 w 4343400"/>
              <a:gd name="connsiteY4" fmla="*/ 36576 h 1627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3400" h="1627632">
                <a:moveTo>
                  <a:pt x="9144" y="36576"/>
                </a:moveTo>
                <a:lnTo>
                  <a:pt x="4343400" y="0"/>
                </a:lnTo>
                <a:lnTo>
                  <a:pt x="4297680" y="1627632"/>
                </a:lnTo>
                <a:lnTo>
                  <a:pt x="0" y="1609344"/>
                </a:lnTo>
                <a:lnTo>
                  <a:pt x="9144" y="36576"/>
                </a:lnTo>
                <a:close/>
              </a:path>
            </a:pathLst>
          </a:custGeom>
          <a:solidFill>
            <a:schemeClr val="bg2">
              <a:lumMod val="40000"/>
              <a:lumOff val="60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14058" y="658588"/>
            <a:ext cx="220242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Thompson et al. (2003)</a:t>
            </a:r>
            <a:endParaRPr lang="en-US" sz="1300" b="1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1" y="647700"/>
            <a:ext cx="4753929" cy="5372100"/>
          </a:xfrm>
          <a:prstGeom prst="rect">
            <a:avLst/>
          </a:prstGeom>
          <a:ln w="222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400" y="4191000"/>
            <a:ext cx="4709645" cy="762000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14058" y="627810"/>
            <a:ext cx="480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Garamond" panose="02020404030301010803" pitchFamily="18" charset="0"/>
              </a:rPr>
              <a:t>NWS Chicago Radar Area: QLCS Tornadoes (2003-2009)</a:t>
            </a:r>
            <a:endParaRPr lang="en-US" sz="1600" dirty="0">
              <a:latin typeface="Garamond" panose="02020404030301010803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5735" y="5730501"/>
            <a:ext cx="480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15 tornado cases</a:t>
            </a:r>
            <a:endParaRPr lang="en-US" sz="1600" b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32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3" grpId="0" animBg="1"/>
      <p:bldP spid="3" grpId="1" animBg="1"/>
      <p:bldP spid="10" grpId="0"/>
      <p:bldP spid="10" grpId="1"/>
      <p:bldP spid="13" grpId="0"/>
      <p:bldP spid="13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0" y="76200"/>
            <a:ext cx="911968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28600" y="6074658"/>
            <a:ext cx="1447800" cy="630942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smtClean="0">
                <a:latin typeface="Garamond" panose="02020404030301010803" pitchFamily="18" charset="0"/>
              </a:rPr>
              <a:t>9 pm</a:t>
            </a:r>
            <a:endParaRPr lang="en-US" sz="3500" b="1" dirty="0">
              <a:latin typeface="Garamond" panose="020204040303010108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610"/>
            <a:ext cx="9144000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The Mesoscale Environment of 30 June 2014:  QLCS Parameters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0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IEM Regional Radar Animatio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 1"/>
          <p:cNvSpPr/>
          <p:nvPr/>
        </p:nvSpPr>
        <p:spPr>
          <a:xfrm>
            <a:off x="1371600" y="4548855"/>
            <a:ext cx="2691114" cy="196770"/>
          </a:xfrm>
          <a:custGeom>
            <a:avLst/>
            <a:gdLst>
              <a:gd name="connsiteX0" fmla="*/ 0 w 2534856"/>
              <a:gd name="connsiteY0" fmla="*/ 127322 h 127322"/>
              <a:gd name="connsiteX1" fmla="*/ 833377 w 2534856"/>
              <a:gd name="connsiteY1" fmla="*/ 34724 h 127322"/>
              <a:gd name="connsiteX2" fmla="*/ 2534856 w 2534856"/>
              <a:gd name="connsiteY2" fmla="*/ 0 h 12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4856" h="127322">
                <a:moveTo>
                  <a:pt x="0" y="127322"/>
                </a:moveTo>
                <a:cubicBezTo>
                  <a:pt x="205450" y="91633"/>
                  <a:pt x="410901" y="55944"/>
                  <a:pt x="833377" y="34724"/>
                </a:cubicBezTo>
                <a:cubicBezTo>
                  <a:pt x="1255853" y="13504"/>
                  <a:pt x="1895354" y="6752"/>
                  <a:pt x="2534856" y="0"/>
                </a:cubicBezTo>
              </a:path>
            </a:pathLst>
          </a:custGeom>
          <a:noFill/>
          <a:ln w="66675">
            <a:solidFill>
              <a:srgbClr val="FFFF00"/>
            </a:solidFill>
            <a:prstDash val="sysDash"/>
          </a:ln>
          <a:effectLst>
            <a:glow rad="889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1345556" y="2890777"/>
            <a:ext cx="2670858" cy="636607"/>
          </a:xfrm>
          <a:custGeom>
            <a:avLst/>
            <a:gdLst>
              <a:gd name="connsiteX0" fmla="*/ 0 w 2534856"/>
              <a:gd name="connsiteY0" fmla="*/ 127322 h 127322"/>
              <a:gd name="connsiteX1" fmla="*/ 833377 w 2534856"/>
              <a:gd name="connsiteY1" fmla="*/ 34724 h 127322"/>
              <a:gd name="connsiteX2" fmla="*/ 2534856 w 2534856"/>
              <a:gd name="connsiteY2" fmla="*/ 0 h 127322"/>
              <a:gd name="connsiteX0" fmla="*/ 0 w 2491663"/>
              <a:gd name="connsiteY0" fmla="*/ 366986 h 366986"/>
              <a:gd name="connsiteX1" fmla="*/ 833377 w 2491663"/>
              <a:gd name="connsiteY1" fmla="*/ 274388 h 366986"/>
              <a:gd name="connsiteX2" fmla="*/ 2491663 w 2491663"/>
              <a:gd name="connsiteY2" fmla="*/ 0 h 366986"/>
              <a:gd name="connsiteX0" fmla="*/ 0 w 2545653"/>
              <a:gd name="connsiteY0" fmla="*/ 352007 h 352007"/>
              <a:gd name="connsiteX1" fmla="*/ 833377 w 2545653"/>
              <a:gd name="connsiteY1" fmla="*/ 259409 h 352007"/>
              <a:gd name="connsiteX2" fmla="*/ 2545653 w 2545653"/>
              <a:gd name="connsiteY2" fmla="*/ 0 h 352007"/>
              <a:gd name="connsiteX0" fmla="*/ 0 w 2545653"/>
              <a:gd name="connsiteY0" fmla="*/ 352007 h 352007"/>
              <a:gd name="connsiteX1" fmla="*/ 833377 w 2545653"/>
              <a:gd name="connsiteY1" fmla="*/ 259409 h 352007"/>
              <a:gd name="connsiteX2" fmla="*/ 2545653 w 2545653"/>
              <a:gd name="connsiteY2" fmla="*/ 0 h 352007"/>
              <a:gd name="connsiteX0" fmla="*/ 0 w 2491663"/>
              <a:gd name="connsiteY0" fmla="*/ 411923 h 411923"/>
              <a:gd name="connsiteX1" fmla="*/ 833377 w 2491663"/>
              <a:gd name="connsiteY1" fmla="*/ 319325 h 411923"/>
              <a:gd name="connsiteX2" fmla="*/ 2491663 w 2491663"/>
              <a:gd name="connsiteY2" fmla="*/ 0 h 411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91663" h="411923">
                <a:moveTo>
                  <a:pt x="0" y="411923"/>
                </a:moveTo>
                <a:cubicBezTo>
                  <a:pt x="205450" y="376234"/>
                  <a:pt x="418100" y="387979"/>
                  <a:pt x="833377" y="319325"/>
                </a:cubicBezTo>
                <a:cubicBezTo>
                  <a:pt x="1248654" y="250671"/>
                  <a:pt x="1960142" y="141564"/>
                  <a:pt x="2491663" y="0"/>
                </a:cubicBezTo>
              </a:path>
            </a:pathLst>
          </a:custGeom>
          <a:noFill/>
          <a:ln w="66675">
            <a:solidFill>
              <a:srgbClr val="FFFF00"/>
            </a:solidFill>
            <a:prstDash val="sysDash"/>
          </a:ln>
          <a:effectLst>
            <a:glow rad="889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 rot="514436">
            <a:off x="1069527" y="2763994"/>
            <a:ext cx="3310359" cy="3692324"/>
          </a:xfrm>
          <a:custGeom>
            <a:avLst/>
            <a:gdLst>
              <a:gd name="connsiteX0" fmla="*/ 2581154 w 3310359"/>
              <a:gd name="connsiteY0" fmla="*/ 2372810 h 3692324"/>
              <a:gd name="connsiteX1" fmla="*/ 3287210 w 3310359"/>
              <a:gd name="connsiteY1" fmla="*/ 1111169 h 3692324"/>
              <a:gd name="connsiteX2" fmla="*/ 3310359 w 3310359"/>
              <a:gd name="connsiteY2" fmla="*/ 578734 h 3692324"/>
              <a:gd name="connsiteX3" fmla="*/ 3113590 w 3310359"/>
              <a:gd name="connsiteY3" fmla="*/ 219919 h 3692324"/>
              <a:gd name="connsiteX4" fmla="*/ 2905245 w 3310359"/>
              <a:gd name="connsiteY4" fmla="*/ 11574 h 3692324"/>
              <a:gd name="connsiteX5" fmla="*/ 2592729 w 3310359"/>
              <a:gd name="connsiteY5" fmla="*/ 0 h 3692324"/>
              <a:gd name="connsiteX6" fmla="*/ 2106592 w 3310359"/>
              <a:gd name="connsiteY6" fmla="*/ 23149 h 3692324"/>
              <a:gd name="connsiteX7" fmla="*/ 1597306 w 3310359"/>
              <a:gd name="connsiteY7" fmla="*/ 243068 h 3692324"/>
              <a:gd name="connsiteX8" fmla="*/ 729205 w 3310359"/>
              <a:gd name="connsiteY8" fmla="*/ 1736202 h 3692324"/>
              <a:gd name="connsiteX9" fmla="*/ 231493 w 3310359"/>
              <a:gd name="connsiteY9" fmla="*/ 2858947 h 3692324"/>
              <a:gd name="connsiteX10" fmla="*/ 0 w 3310359"/>
              <a:gd name="connsiteY10" fmla="*/ 3206187 h 3692324"/>
              <a:gd name="connsiteX11" fmla="*/ 289367 w 3310359"/>
              <a:gd name="connsiteY11" fmla="*/ 3588152 h 3692324"/>
              <a:gd name="connsiteX12" fmla="*/ 428263 w 3310359"/>
              <a:gd name="connsiteY12" fmla="*/ 3680749 h 3692324"/>
              <a:gd name="connsiteX13" fmla="*/ 486136 w 3310359"/>
              <a:gd name="connsiteY13" fmla="*/ 3680749 h 3692324"/>
              <a:gd name="connsiteX14" fmla="*/ 775504 w 3310359"/>
              <a:gd name="connsiteY14" fmla="*/ 3692324 h 3692324"/>
              <a:gd name="connsiteX15" fmla="*/ 879676 w 3310359"/>
              <a:gd name="connsiteY15" fmla="*/ 3622876 h 3692324"/>
              <a:gd name="connsiteX16" fmla="*/ 1203767 w 3310359"/>
              <a:gd name="connsiteY16" fmla="*/ 3345083 h 3692324"/>
              <a:gd name="connsiteX17" fmla="*/ 2662177 w 3310359"/>
              <a:gd name="connsiteY17" fmla="*/ 2222339 h 3692324"/>
              <a:gd name="connsiteX0" fmla="*/ 2639028 w 3310359"/>
              <a:gd name="connsiteY0" fmla="*/ 2222339 h 3692324"/>
              <a:gd name="connsiteX1" fmla="*/ 3287210 w 3310359"/>
              <a:gd name="connsiteY1" fmla="*/ 1111169 h 3692324"/>
              <a:gd name="connsiteX2" fmla="*/ 3310359 w 3310359"/>
              <a:gd name="connsiteY2" fmla="*/ 578734 h 3692324"/>
              <a:gd name="connsiteX3" fmla="*/ 3113590 w 3310359"/>
              <a:gd name="connsiteY3" fmla="*/ 219919 h 3692324"/>
              <a:gd name="connsiteX4" fmla="*/ 2905245 w 3310359"/>
              <a:gd name="connsiteY4" fmla="*/ 11574 h 3692324"/>
              <a:gd name="connsiteX5" fmla="*/ 2592729 w 3310359"/>
              <a:gd name="connsiteY5" fmla="*/ 0 h 3692324"/>
              <a:gd name="connsiteX6" fmla="*/ 2106592 w 3310359"/>
              <a:gd name="connsiteY6" fmla="*/ 23149 h 3692324"/>
              <a:gd name="connsiteX7" fmla="*/ 1597306 w 3310359"/>
              <a:gd name="connsiteY7" fmla="*/ 243068 h 3692324"/>
              <a:gd name="connsiteX8" fmla="*/ 729205 w 3310359"/>
              <a:gd name="connsiteY8" fmla="*/ 1736202 h 3692324"/>
              <a:gd name="connsiteX9" fmla="*/ 231493 w 3310359"/>
              <a:gd name="connsiteY9" fmla="*/ 2858947 h 3692324"/>
              <a:gd name="connsiteX10" fmla="*/ 0 w 3310359"/>
              <a:gd name="connsiteY10" fmla="*/ 3206187 h 3692324"/>
              <a:gd name="connsiteX11" fmla="*/ 289367 w 3310359"/>
              <a:gd name="connsiteY11" fmla="*/ 3588152 h 3692324"/>
              <a:gd name="connsiteX12" fmla="*/ 428263 w 3310359"/>
              <a:gd name="connsiteY12" fmla="*/ 3680749 h 3692324"/>
              <a:gd name="connsiteX13" fmla="*/ 486136 w 3310359"/>
              <a:gd name="connsiteY13" fmla="*/ 3680749 h 3692324"/>
              <a:gd name="connsiteX14" fmla="*/ 775504 w 3310359"/>
              <a:gd name="connsiteY14" fmla="*/ 3692324 h 3692324"/>
              <a:gd name="connsiteX15" fmla="*/ 879676 w 3310359"/>
              <a:gd name="connsiteY15" fmla="*/ 3622876 h 3692324"/>
              <a:gd name="connsiteX16" fmla="*/ 1203767 w 3310359"/>
              <a:gd name="connsiteY16" fmla="*/ 3345083 h 3692324"/>
              <a:gd name="connsiteX17" fmla="*/ 2662177 w 3310359"/>
              <a:gd name="connsiteY17" fmla="*/ 2222339 h 3692324"/>
              <a:gd name="connsiteX0" fmla="*/ 2639028 w 3310359"/>
              <a:gd name="connsiteY0" fmla="*/ 2222339 h 3692324"/>
              <a:gd name="connsiteX1" fmla="*/ 3287210 w 3310359"/>
              <a:gd name="connsiteY1" fmla="*/ 1111169 h 3692324"/>
              <a:gd name="connsiteX2" fmla="*/ 3310359 w 3310359"/>
              <a:gd name="connsiteY2" fmla="*/ 578734 h 3692324"/>
              <a:gd name="connsiteX3" fmla="*/ 3113590 w 3310359"/>
              <a:gd name="connsiteY3" fmla="*/ 219919 h 3692324"/>
              <a:gd name="connsiteX4" fmla="*/ 2905245 w 3310359"/>
              <a:gd name="connsiteY4" fmla="*/ 11574 h 3692324"/>
              <a:gd name="connsiteX5" fmla="*/ 2592729 w 3310359"/>
              <a:gd name="connsiteY5" fmla="*/ 0 h 3692324"/>
              <a:gd name="connsiteX6" fmla="*/ 2106592 w 3310359"/>
              <a:gd name="connsiteY6" fmla="*/ 23149 h 3692324"/>
              <a:gd name="connsiteX7" fmla="*/ 1597306 w 3310359"/>
              <a:gd name="connsiteY7" fmla="*/ 243068 h 3692324"/>
              <a:gd name="connsiteX8" fmla="*/ 1006252 w 3310359"/>
              <a:gd name="connsiteY8" fmla="*/ 1788075 h 3692324"/>
              <a:gd name="connsiteX9" fmla="*/ 231493 w 3310359"/>
              <a:gd name="connsiteY9" fmla="*/ 2858947 h 3692324"/>
              <a:gd name="connsiteX10" fmla="*/ 0 w 3310359"/>
              <a:gd name="connsiteY10" fmla="*/ 3206187 h 3692324"/>
              <a:gd name="connsiteX11" fmla="*/ 289367 w 3310359"/>
              <a:gd name="connsiteY11" fmla="*/ 3588152 h 3692324"/>
              <a:gd name="connsiteX12" fmla="*/ 428263 w 3310359"/>
              <a:gd name="connsiteY12" fmla="*/ 3680749 h 3692324"/>
              <a:gd name="connsiteX13" fmla="*/ 486136 w 3310359"/>
              <a:gd name="connsiteY13" fmla="*/ 3680749 h 3692324"/>
              <a:gd name="connsiteX14" fmla="*/ 775504 w 3310359"/>
              <a:gd name="connsiteY14" fmla="*/ 3692324 h 3692324"/>
              <a:gd name="connsiteX15" fmla="*/ 879676 w 3310359"/>
              <a:gd name="connsiteY15" fmla="*/ 3622876 h 3692324"/>
              <a:gd name="connsiteX16" fmla="*/ 1203767 w 3310359"/>
              <a:gd name="connsiteY16" fmla="*/ 3345083 h 3692324"/>
              <a:gd name="connsiteX17" fmla="*/ 2662177 w 3310359"/>
              <a:gd name="connsiteY17" fmla="*/ 2222339 h 3692324"/>
              <a:gd name="connsiteX0" fmla="*/ 2639028 w 3310359"/>
              <a:gd name="connsiteY0" fmla="*/ 2222339 h 3692324"/>
              <a:gd name="connsiteX1" fmla="*/ 3287210 w 3310359"/>
              <a:gd name="connsiteY1" fmla="*/ 1111169 h 3692324"/>
              <a:gd name="connsiteX2" fmla="*/ 3310359 w 3310359"/>
              <a:gd name="connsiteY2" fmla="*/ 578734 h 3692324"/>
              <a:gd name="connsiteX3" fmla="*/ 3113590 w 3310359"/>
              <a:gd name="connsiteY3" fmla="*/ 219919 h 3692324"/>
              <a:gd name="connsiteX4" fmla="*/ 2905245 w 3310359"/>
              <a:gd name="connsiteY4" fmla="*/ 11574 h 3692324"/>
              <a:gd name="connsiteX5" fmla="*/ 2592729 w 3310359"/>
              <a:gd name="connsiteY5" fmla="*/ 0 h 3692324"/>
              <a:gd name="connsiteX6" fmla="*/ 2106592 w 3310359"/>
              <a:gd name="connsiteY6" fmla="*/ 23149 h 3692324"/>
              <a:gd name="connsiteX7" fmla="*/ 1672881 w 3310359"/>
              <a:gd name="connsiteY7" fmla="*/ 278496 h 3692324"/>
              <a:gd name="connsiteX8" fmla="*/ 1006252 w 3310359"/>
              <a:gd name="connsiteY8" fmla="*/ 1788075 h 3692324"/>
              <a:gd name="connsiteX9" fmla="*/ 231493 w 3310359"/>
              <a:gd name="connsiteY9" fmla="*/ 2858947 h 3692324"/>
              <a:gd name="connsiteX10" fmla="*/ 0 w 3310359"/>
              <a:gd name="connsiteY10" fmla="*/ 3206187 h 3692324"/>
              <a:gd name="connsiteX11" fmla="*/ 289367 w 3310359"/>
              <a:gd name="connsiteY11" fmla="*/ 3588152 h 3692324"/>
              <a:gd name="connsiteX12" fmla="*/ 428263 w 3310359"/>
              <a:gd name="connsiteY12" fmla="*/ 3680749 h 3692324"/>
              <a:gd name="connsiteX13" fmla="*/ 486136 w 3310359"/>
              <a:gd name="connsiteY13" fmla="*/ 3680749 h 3692324"/>
              <a:gd name="connsiteX14" fmla="*/ 775504 w 3310359"/>
              <a:gd name="connsiteY14" fmla="*/ 3692324 h 3692324"/>
              <a:gd name="connsiteX15" fmla="*/ 879676 w 3310359"/>
              <a:gd name="connsiteY15" fmla="*/ 3622876 h 3692324"/>
              <a:gd name="connsiteX16" fmla="*/ 1203767 w 3310359"/>
              <a:gd name="connsiteY16" fmla="*/ 3345083 h 3692324"/>
              <a:gd name="connsiteX17" fmla="*/ 2662177 w 3310359"/>
              <a:gd name="connsiteY17" fmla="*/ 2222339 h 3692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310359" h="3692324">
                <a:moveTo>
                  <a:pt x="2639028" y="2222339"/>
                </a:moveTo>
                <a:lnTo>
                  <a:pt x="3287210" y="1111169"/>
                </a:lnTo>
                <a:lnTo>
                  <a:pt x="3310359" y="578734"/>
                </a:lnTo>
                <a:lnTo>
                  <a:pt x="3113590" y="219919"/>
                </a:lnTo>
                <a:lnTo>
                  <a:pt x="2905245" y="11574"/>
                </a:lnTo>
                <a:lnTo>
                  <a:pt x="2592729" y="0"/>
                </a:lnTo>
                <a:lnTo>
                  <a:pt x="2106592" y="23149"/>
                </a:lnTo>
                <a:lnTo>
                  <a:pt x="1672881" y="278496"/>
                </a:lnTo>
                <a:lnTo>
                  <a:pt x="1006252" y="1788075"/>
                </a:lnTo>
                <a:lnTo>
                  <a:pt x="231493" y="2858947"/>
                </a:lnTo>
                <a:lnTo>
                  <a:pt x="0" y="3206187"/>
                </a:lnTo>
                <a:lnTo>
                  <a:pt x="289367" y="3588152"/>
                </a:lnTo>
                <a:cubicBezTo>
                  <a:pt x="338801" y="3630524"/>
                  <a:pt x="365028" y="3668102"/>
                  <a:pt x="428263" y="3680749"/>
                </a:cubicBezTo>
                <a:cubicBezTo>
                  <a:pt x="447179" y="3684532"/>
                  <a:pt x="466845" y="3680749"/>
                  <a:pt x="486136" y="3680749"/>
                </a:cubicBezTo>
                <a:lnTo>
                  <a:pt x="775504" y="3692324"/>
                </a:lnTo>
                <a:cubicBezTo>
                  <a:pt x="863546" y="3629435"/>
                  <a:pt x="826840" y="3649292"/>
                  <a:pt x="879676" y="3622876"/>
                </a:cubicBezTo>
                <a:lnTo>
                  <a:pt x="1203767" y="3345083"/>
                </a:lnTo>
                <a:lnTo>
                  <a:pt x="2662177" y="2222339"/>
                </a:lnTo>
              </a:path>
            </a:pathLst>
          </a:custGeom>
          <a:noFill/>
          <a:ln w="66675">
            <a:solidFill>
              <a:srgbClr val="FFFF00"/>
            </a:solidFill>
            <a:prstDash val="sysDash"/>
          </a:ln>
          <a:effectLst>
            <a:glow rad="889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48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 animBg="1"/>
      <p:bldP spid="4" grpId="1" animBg="1"/>
      <p:bldP spid="3" grpId="0" animBg="1"/>
      <p:bldP spid="3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-1219200" y="381000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02z 07/01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Content Placeholder 5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9" y="0"/>
            <a:ext cx="9110561" cy="6858000"/>
          </a:xfrm>
        </p:spPr>
      </p:pic>
      <p:sp>
        <p:nvSpPr>
          <p:cNvPr id="8" name="TextBox 7"/>
          <p:cNvSpPr txBox="1"/>
          <p:nvPr/>
        </p:nvSpPr>
        <p:spPr>
          <a:xfrm>
            <a:off x="228600" y="6074658"/>
            <a:ext cx="1447800" cy="630942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smtClean="0">
                <a:solidFill>
                  <a:prstClr val="white"/>
                </a:solidFill>
                <a:latin typeface="Garamond" panose="02020404030301010803" pitchFamily="18" charset="0"/>
              </a:rPr>
              <a:t>9 pm</a:t>
            </a:r>
            <a:endParaRPr lang="en-US" sz="3500" b="1" dirty="0"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2610"/>
            <a:ext cx="9144000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The Mesoscale Environment of 30 June 2014:  QLCS Parameters</a:t>
            </a:r>
            <a:endParaRPr lang="en-U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5910261" y="1866899"/>
            <a:ext cx="152400" cy="152400"/>
          </a:xfrm>
          <a:prstGeom prst="ellipse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757861" y="2081212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062661" y="1758433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MDW</a:t>
            </a:r>
            <a:endParaRPr lang="en-US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1016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67400" y="2019299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KLOT</a:t>
            </a:r>
            <a:endParaRPr lang="en-US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glow rad="1016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877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7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-1219200" y="381000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02z 07/01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Content Placeholder 5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9" y="0"/>
            <a:ext cx="9110561" cy="6858000"/>
          </a:xfrm>
        </p:spPr>
      </p:pic>
      <p:sp>
        <p:nvSpPr>
          <p:cNvPr id="8" name="TextBox 7"/>
          <p:cNvSpPr txBox="1"/>
          <p:nvPr/>
        </p:nvSpPr>
        <p:spPr>
          <a:xfrm>
            <a:off x="228600" y="6074658"/>
            <a:ext cx="1447800" cy="630942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smtClean="0">
                <a:latin typeface="Garamond" panose="02020404030301010803" pitchFamily="18" charset="0"/>
              </a:rPr>
              <a:t>9 pm</a:t>
            </a:r>
            <a:endParaRPr lang="en-US" sz="3500" b="1" dirty="0">
              <a:latin typeface="Garamond" panose="020204040303010108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2610"/>
            <a:ext cx="9144000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The Mesoscale Environment of 30 June 2014:  QLCS Parameters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514600"/>
            <a:ext cx="4810797" cy="2572109"/>
          </a:xfrm>
          <a:prstGeom prst="rect">
            <a:avLst/>
          </a:prstGeom>
          <a:ln w="222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219456" y="2133600"/>
            <a:ext cx="4819942" cy="400110"/>
          </a:xfrm>
          <a:prstGeom prst="rect">
            <a:avLst/>
          </a:prstGeom>
          <a:solidFill>
            <a:srgbClr val="002060"/>
          </a:solidFill>
          <a:ln w="222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Schaumann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 &amp; 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Przybylinski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643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5800"/>
            <a:ext cx="8293680" cy="6019800"/>
          </a:xfrm>
          <a:prstGeom prst="rect">
            <a:avLst/>
          </a:prstGeom>
          <a:ln w="222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261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30 June 2014:  Aircraft Sounding Data Finished at 9:37 pm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19200" y="990600"/>
            <a:ext cx="2057400" cy="20574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086600" y="5334000"/>
            <a:ext cx="914400" cy="95726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PC Severe Weather Event Review for Monday June 30, 2014 - Google Chrome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81" t="21363" r="12500" b="11302"/>
          <a:stretch/>
        </p:blipFill>
        <p:spPr>
          <a:xfrm>
            <a:off x="3598069" y="976312"/>
            <a:ext cx="1964531" cy="205913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12356" y="978045"/>
            <a:ext cx="1950244" cy="2057400"/>
          </a:xfrm>
          <a:prstGeom prst="rect">
            <a:avLst/>
          </a:prstGeom>
          <a:noFill/>
          <a:ln w="508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49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" y="42863"/>
            <a:ext cx="8467725" cy="6772275"/>
          </a:xfrm>
          <a:prstGeom prst="rect">
            <a:avLst/>
          </a:prstGeom>
          <a:ln w="222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Freeform 2"/>
          <p:cNvSpPr/>
          <p:nvPr/>
        </p:nvSpPr>
        <p:spPr>
          <a:xfrm>
            <a:off x="1343891" y="4980710"/>
            <a:ext cx="7162800" cy="1267691"/>
          </a:xfrm>
          <a:custGeom>
            <a:avLst/>
            <a:gdLst>
              <a:gd name="connsiteX0" fmla="*/ 55418 w 7162800"/>
              <a:gd name="connsiteY0" fmla="*/ 27709 h 1025236"/>
              <a:gd name="connsiteX1" fmla="*/ 914400 w 7162800"/>
              <a:gd name="connsiteY1" fmla="*/ 27709 h 1025236"/>
              <a:gd name="connsiteX2" fmla="*/ 1302327 w 7162800"/>
              <a:gd name="connsiteY2" fmla="*/ 235527 h 1025236"/>
              <a:gd name="connsiteX3" fmla="*/ 3075709 w 7162800"/>
              <a:gd name="connsiteY3" fmla="*/ 415636 h 1025236"/>
              <a:gd name="connsiteX4" fmla="*/ 4682836 w 7162800"/>
              <a:gd name="connsiteY4" fmla="*/ 568036 h 1025236"/>
              <a:gd name="connsiteX5" fmla="*/ 5791200 w 7162800"/>
              <a:gd name="connsiteY5" fmla="*/ 734290 h 1025236"/>
              <a:gd name="connsiteX6" fmla="*/ 7162800 w 7162800"/>
              <a:gd name="connsiteY6" fmla="*/ 872836 h 1025236"/>
              <a:gd name="connsiteX7" fmla="*/ 7148945 w 7162800"/>
              <a:gd name="connsiteY7" fmla="*/ 983672 h 1025236"/>
              <a:gd name="connsiteX8" fmla="*/ 7162800 w 7162800"/>
              <a:gd name="connsiteY8" fmla="*/ 1025236 h 1025236"/>
              <a:gd name="connsiteX9" fmla="*/ 27709 w 7162800"/>
              <a:gd name="connsiteY9" fmla="*/ 1011381 h 1025236"/>
              <a:gd name="connsiteX10" fmla="*/ 0 w 7162800"/>
              <a:gd name="connsiteY10" fmla="*/ 0 h 1025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62800" h="1025236">
                <a:moveTo>
                  <a:pt x="55418" y="27709"/>
                </a:moveTo>
                <a:lnTo>
                  <a:pt x="914400" y="27709"/>
                </a:lnTo>
                <a:lnTo>
                  <a:pt x="1302327" y="235527"/>
                </a:lnTo>
                <a:lnTo>
                  <a:pt x="3075709" y="415636"/>
                </a:lnTo>
                <a:lnTo>
                  <a:pt x="4682836" y="568036"/>
                </a:lnTo>
                <a:lnTo>
                  <a:pt x="5791200" y="734290"/>
                </a:lnTo>
                <a:lnTo>
                  <a:pt x="7162800" y="872836"/>
                </a:lnTo>
                <a:lnTo>
                  <a:pt x="7148945" y="983672"/>
                </a:lnTo>
                <a:lnTo>
                  <a:pt x="7162800" y="1025236"/>
                </a:lnTo>
                <a:lnTo>
                  <a:pt x="27709" y="1011381"/>
                </a:lnTo>
                <a:lnTo>
                  <a:pt x="0" y="0"/>
                </a:lnTo>
              </a:path>
            </a:pathLst>
          </a:custGeom>
          <a:solidFill>
            <a:srgbClr val="00B0F0">
              <a:alpha val="46000"/>
            </a:srgbClr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213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191309"/>
            <a:ext cx="8382000" cy="5334000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Garamond" panose="02020404030301010803" pitchFamily="18" charset="0"/>
              </a:rPr>
              <a:t>Double derecho</a:t>
            </a:r>
          </a:p>
          <a:p>
            <a:r>
              <a:rPr lang="en-US" b="1" dirty="0" smtClean="0">
                <a:latin typeface="Garamond" panose="02020404030301010803" pitchFamily="18" charset="0"/>
              </a:rPr>
              <a:t>Unique in some respects, but the synoptic to mesoscale environmental characteristics are common in MCS environments</a:t>
            </a:r>
          </a:p>
          <a:p>
            <a:r>
              <a:rPr lang="en-US" b="1" dirty="0" smtClean="0">
                <a:latin typeface="Garamond" panose="02020404030301010803" pitchFamily="18" charset="0"/>
              </a:rPr>
              <a:t>Modulation of boundaries, higher theta-e air</a:t>
            </a:r>
          </a:p>
          <a:p>
            <a:r>
              <a:rPr lang="en-US" b="1" dirty="0" smtClean="0">
                <a:latin typeface="Garamond" panose="02020404030301010803" pitchFamily="18" charset="0"/>
              </a:rPr>
              <a:t>Importance of a mesoscale analyst </a:t>
            </a:r>
          </a:p>
          <a:p>
            <a:r>
              <a:rPr lang="en-US" b="1" dirty="0" smtClean="0">
                <a:latin typeface="Garamond" panose="02020404030301010803" pitchFamily="18" charset="0"/>
              </a:rPr>
              <a:t>Know your MCS climatology</a:t>
            </a:r>
          </a:p>
          <a:p>
            <a:r>
              <a:rPr lang="en-US" b="1" dirty="0" smtClean="0">
                <a:latin typeface="Garamond" panose="02020404030301010803" pitchFamily="18" charset="0"/>
              </a:rPr>
              <a:t>Set the stage to understand the storm scale</a:t>
            </a:r>
          </a:p>
          <a:p>
            <a:endParaRPr lang="en-US" b="1" dirty="0">
              <a:latin typeface="Garamond" panose="02020404030301010803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46E88-2465-45CD-9275-9CC7E30A3269}" type="slidenum">
              <a:rPr lang="en-US" smtClean="0">
                <a:solidFill>
                  <a:srgbClr val="464653"/>
                </a:solidFill>
              </a:rPr>
              <a:pPr/>
              <a:t>34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Takeaways</a:t>
            </a:r>
            <a:endParaRPr lang="en-US" sz="5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372600" y="-218152"/>
            <a:ext cx="4572000" cy="729430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June 30th - What happened:  Storm reports and tornado count per derecho on a regional level.</a:t>
            </a:r>
          </a:p>
          <a:p>
            <a:pPr lvl="1"/>
            <a:r>
              <a:rPr lang="en-US" dirty="0"/>
              <a:t>The close proximity in time.</a:t>
            </a:r>
          </a:p>
          <a:p>
            <a:pPr lvl="1"/>
            <a:r>
              <a:rPr lang="en-US" dirty="0"/>
              <a:t>The second derecho clearly more prolific tornado producer in IL/IN.</a:t>
            </a:r>
          </a:p>
          <a:p>
            <a:r>
              <a:rPr lang="en-US" dirty="0"/>
              <a:t>Derecho and QLCS climatology</a:t>
            </a:r>
          </a:p>
          <a:p>
            <a:pPr lvl="1"/>
            <a:r>
              <a:rPr lang="en-US" dirty="0"/>
              <a:t>Not a surprise where this occurred</a:t>
            </a:r>
          </a:p>
          <a:p>
            <a:pPr lvl="1"/>
            <a:r>
              <a:rPr lang="en-US" dirty="0"/>
              <a:t>Such rapid succession not observed before though</a:t>
            </a:r>
          </a:p>
          <a:p>
            <a:r>
              <a:rPr lang="en-US" dirty="0"/>
              <a:t>Synoptic pattern and ingredients of the event</a:t>
            </a:r>
          </a:p>
          <a:p>
            <a:pPr lvl="1"/>
            <a:r>
              <a:rPr lang="en-US" dirty="0"/>
              <a:t>Multiple SPC </a:t>
            </a:r>
            <a:r>
              <a:rPr lang="en-US" dirty="0" err="1"/>
              <a:t>mesoanalysis</a:t>
            </a:r>
            <a:r>
              <a:rPr lang="en-US" dirty="0"/>
              <a:t> images and composite graphics</a:t>
            </a:r>
          </a:p>
          <a:p>
            <a:pPr lvl="1"/>
            <a:r>
              <a:rPr lang="en-US" dirty="0"/>
              <a:t>Prior to first derecho, in-between, during second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Observed 00Z sounding and RAP sounding a few hours later</a:t>
            </a:r>
          </a:p>
          <a:p>
            <a:r>
              <a:rPr lang="en-US" dirty="0"/>
              <a:t>The effect of the first derecho on the second</a:t>
            </a:r>
          </a:p>
          <a:p>
            <a:pPr lvl="1"/>
            <a:r>
              <a:rPr lang="en-US" dirty="0"/>
              <a:t>Start a transition to mesoscale here with some focus on the outflow modulated theta-e boundary (LOT CWA emphasis)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Operational notes - ability to recognize this enhanced tornado threat. (LOT CWA emphasis)</a:t>
            </a:r>
          </a:p>
        </p:txBody>
      </p:sp>
      <p:sp>
        <p:nvSpPr>
          <p:cNvPr id="5" name="Rectangle 4"/>
          <p:cNvSpPr/>
          <p:nvPr/>
        </p:nvSpPr>
        <p:spPr>
          <a:xfrm>
            <a:off x="9372600" y="653483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Detecting storm scale factors and assessing impacts to convection</a:t>
            </a:r>
          </a:p>
        </p:txBody>
      </p:sp>
    </p:spTree>
    <p:extLst>
      <p:ext uri="{BB962C8B-B14F-4D97-AF65-F5344CB8AC3E}">
        <p14:creationId xmlns:p14="http://schemas.microsoft.com/office/powerpoint/2010/main" val="320846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76200"/>
            <a:ext cx="8763000" cy="2785378"/>
          </a:xfrm>
          <a:prstGeom prst="rect">
            <a:avLst/>
          </a:prstGeom>
          <a:gradFill>
            <a:gsLst>
              <a:gs pos="0">
                <a:schemeClr val="bg2">
                  <a:tint val="80000"/>
                  <a:satMod val="300000"/>
                  <a:alpha val="64000"/>
                </a:schemeClr>
              </a:gs>
              <a:gs pos="0">
                <a:schemeClr val="bg2">
                  <a:shade val="30000"/>
                  <a:satMod val="200000"/>
                </a:schemeClr>
              </a:gs>
            </a:gsLst>
            <a:path path="circle">
              <a:fillToRect l="50000" t="50000" r="50000" b="50000"/>
            </a:path>
          </a:gradFill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Thanks To:</a:t>
            </a:r>
          </a:p>
          <a:p>
            <a:pPr algn="ctr"/>
            <a:endParaRPr lang="en-US" sz="25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5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 </a:t>
            </a:r>
            <a:r>
              <a:rPr lang="en-US" sz="25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NWS Chicago </a:t>
            </a:r>
            <a:r>
              <a:rPr lang="en-US" sz="25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c</a:t>
            </a:r>
            <a:r>
              <a:rPr lang="en-US" sz="25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o-authors Richard Castro and Eric Lenning</a:t>
            </a:r>
          </a:p>
          <a:p>
            <a:pPr>
              <a:buFont typeface="Arial" pitchFamily="34" charset="0"/>
              <a:buChar char="•"/>
            </a:pPr>
            <a:r>
              <a:rPr lang="en-US" sz="25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 </a:t>
            </a:r>
            <a:r>
              <a:rPr lang="en-US" sz="25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UAH co-authors Anthony Lyza and Kevin Knupp</a:t>
            </a:r>
          </a:p>
          <a:p>
            <a:pPr>
              <a:buFont typeface="Arial" pitchFamily="34" charset="0"/>
              <a:buChar char="•"/>
            </a:pPr>
            <a:r>
              <a:rPr lang="en-US" sz="25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 </a:t>
            </a:r>
            <a:r>
              <a:rPr lang="en-US" sz="25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Ariel Cohen (SPC)</a:t>
            </a:r>
          </a:p>
          <a:p>
            <a:pPr>
              <a:buFont typeface="Arial" pitchFamily="34" charset="0"/>
              <a:buChar char="•"/>
            </a:pPr>
            <a:r>
              <a:rPr lang="en-US" sz="25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 </a:t>
            </a:r>
            <a:r>
              <a:rPr lang="en-US" sz="25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Steve </a:t>
            </a:r>
            <a:r>
              <a:rPr lang="en-US" sz="250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Corfidi</a:t>
            </a:r>
            <a:r>
              <a:rPr lang="en-US" sz="25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 (SPC ret.)</a:t>
            </a:r>
          </a:p>
          <a:p>
            <a:pPr>
              <a:buFont typeface="Arial" pitchFamily="34" charset="0"/>
              <a:buChar char="•"/>
            </a:pPr>
            <a:r>
              <a:rPr lang="en-US" sz="25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 </a:t>
            </a:r>
            <a:r>
              <a:rPr lang="en-US" sz="25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Corey </a:t>
            </a:r>
            <a:r>
              <a:rPr lang="en-US" sz="250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Guastini</a:t>
            </a:r>
            <a:r>
              <a:rPr lang="en-US" sz="25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 (EMC)</a:t>
            </a:r>
            <a:endParaRPr lang="en-US" sz="2500" dirty="0">
              <a:latin typeface="Baskerville Old Face" panose="020206020805050203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525000" y="8382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http://www.spc.noaa.gov/misc/AbtDerechos/papers/Coniglio_2004a.pdf</a:t>
            </a:r>
          </a:p>
        </p:txBody>
      </p:sp>
      <p:sp>
        <p:nvSpPr>
          <p:cNvPr id="6" name="Rectangle 5"/>
          <p:cNvSpPr/>
          <p:nvPr/>
        </p:nvSpPr>
        <p:spPr>
          <a:xfrm>
            <a:off x="9448800" y="59436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http://www.spc.noaa.gov/misc/AbtDerechos/papers/Trappetal_2005.pdf</a:t>
            </a:r>
          </a:p>
        </p:txBody>
      </p:sp>
      <p:sp>
        <p:nvSpPr>
          <p:cNvPr id="7" name="Rectangle 6"/>
          <p:cNvSpPr/>
          <p:nvPr/>
        </p:nvSpPr>
        <p:spPr>
          <a:xfrm>
            <a:off x="9372600" y="328948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http://www.spc.noaa.gov/publications/smith/modeclim.pdf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32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76200"/>
            <a:ext cx="8763000" cy="7155805"/>
          </a:xfrm>
          <a:prstGeom prst="rect">
            <a:avLst/>
          </a:prstGeom>
          <a:gradFill>
            <a:gsLst>
              <a:gs pos="0">
                <a:schemeClr val="bg2">
                  <a:tint val="80000"/>
                  <a:satMod val="300000"/>
                  <a:alpha val="64000"/>
                </a:schemeClr>
              </a:gs>
              <a:gs pos="0">
                <a:schemeClr val="bg2">
                  <a:shade val="30000"/>
                  <a:satMod val="200000"/>
                </a:schemeClr>
              </a:gs>
            </a:gsLst>
            <a:path path="circle">
              <a:fillToRect l="50000" t="50000" r="50000" b="50000"/>
            </a:path>
          </a:gradFill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References:</a:t>
            </a:r>
            <a:endParaRPr lang="en-US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  <a:p>
            <a:pPr algn="ctr"/>
            <a:endParaRPr lang="en-US" sz="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Coniglio</a:t>
            </a:r>
            <a:r>
              <a:rPr lang="en-US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, M.C., </a:t>
            </a:r>
            <a:r>
              <a:rPr lang="en-US" sz="2000" dirty="0">
                <a:latin typeface="Baskerville Old Face" panose="02020602080505020303" pitchFamily="18" charset="0"/>
              </a:rPr>
              <a:t>and D. J. </a:t>
            </a:r>
            <a:r>
              <a:rPr lang="en-US" sz="2000" dirty="0" err="1" smtClean="0">
                <a:latin typeface="Baskerville Old Face" panose="02020602080505020303" pitchFamily="18" charset="0"/>
              </a:rPr>
              <a:t>Stensrud</a:t>
            </a:r>
            <a:r>
              <a:rPr lang="en-US" sz="2000" dirty="0">
                <a:latin typeface="Baskerville Old Face" panose="02020602080505020303" pitchFamily="18" charset="0"/>
              </a:rPr>
              <a:t>.</a:t>
            </a:r>
            <a:r>
              <a:rPr lang="en-US" sz="2000" dirty="0" smtClean="0">
                <a:latin typeface="Baskerville Old Face" panose="02020602080505020303" pitchFamily="18" charset="0"/>
              </a:rPr>
              <a:t> (2004):</a:t>
            </a:r>
            <a:r>
              <a:rPr lang="en-US" sz="2000" dirty="0">
                <a:latin typeface="Baskerville Old Face" panose="02020602080505020303" pitchFamily="18" charset="0"/>
              </a:rPr>
              <a:t> </a:t>
            </a:r>
            <a:r>
              <a:rPr lang="en-US" sz="2000" dirty="0" smtClean="0">
                <a:latin typeface="Baskerville Old Face" panose="02020602080505020303" pitchFamily="18" charset="0"/>
              </a:rPr>
              <a:t> </a:t>
            </a:r>
            <a:r>
              <a:rPr lang="en-US" sz="2000" b="1" dirty="0" smtClean="0">
                <a:latin typeface="Baskerville Old Face" panose="02020602080505020303" pitchFamily="18" charset="0"/>
              </a:rPr>
              <a:t>Interpreting </a:t>
            </a:r>
            <a:r>
              <a:rPr lang="en-US" sz="2000" b="1" dirty="0">
                <a:latin typeface="Baskerville Old Face" panose="02020602080505020303" pitchFamily="18" charset="0"/>
              </a:rPr>
              <a:t>the </a:t>
            </a:r>
            <a:r>
              <a:rPr lang="en-US" sz="2000" b="1" dirty="0" smtClean="0">
                <a:latin typeface="Baskerville Old Face" panose="02020602080505020303" pitchFamily="18" charset="0"/>
              </a:rPr>
              <a:t>Climatology </a:t>
            </a:r>
            <a:r>
              <a:rPr lang="en-US" sz="2000" b="1" dirty="0">
                <a:latin typeface="Baskerville Old Face" panose="02020602080505020303" pitchFamily="18" charset="0"/>
              </a:rPr>
              <a:t>of </a:t>
            </a:r>
            <a:r>
              <a:rPr lang="en-US" sz="2000" b="1" dirty="0" smtClean="0">
                <a:latin typeface="Baskerville Old Face" panose="02020602080505020303" pitchFamily="18" charset="0"/>
              </a:rPr>
              <a:t>Derechos</a:t>
            </a:r>
            <a:r>
              <a:rPr lang="en-US" sz="2000" dirty="0">
                <a:latin typeface="Baskerville Old Face" panose="02020602080505020303" pitchFamily="18" charset="0"/>
              </a:rPr>
              <a:t>. </a:t>
            </a:r>
            <a:r>
              <a:rPr lang="en-US" sz="2000" i="1" dirty="0" err="1" smtClean="0">
                <a:latin typeface="Baskerville Old Face" panose="02020602080505020303" pitchFamily="18" charset="0"/>
              </a:rPr>
              <a:t>Wea</a:t>
            </a:r>
            <a:r>
              <a:rPr lang="en-US" sz="2000" i="1" dirty="0" smtClean="0">
                <a:latin typeface="Baskerville Old Face" panose="02020602080505020303" pitchFamily="18" charset="0"/>
              </a:rPr>
              <a:t>. Forecasting</a:t>
            </a:r>
            <a:r>
              <a:rPr lang="en-US" sz="2000" dirty="0">
                <a:latin typeface="Baskerville Old Face" panose="02020602080505020303" pitchFamily="18" charset="0"/>
              </a:rPr>
              <a:t>, 19, </a:t>
            </a:r>
            <a:r>
              <a:rPr lang="en-US" sz="2000" dirty="0" smtClean="0">
                <a:latin typeface="Baskerville Old Face" panose="02020602080505020303" pitchFamily="18" charset="0"/>
              </a:rPr>
              <a:t>595-605.</a:t>
            </a:r>
          </a:p>
          <a:p>
            <a:pPr>
              <a:buFont typeface="Arial" pitchFamily="34" charset="0"/>
              <a:buChar char="•"/>
            </a:pPr>
            <a:endParaRPr lang="en-US" sz="1700" dirty="0">
              <a:latin typeface="Baskerville Old Face" panose="02020602080505020303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</a:t>
            </a:r>
            <a:r>
              <a:rPr lang="en-US" sz="2000" dirty="0" err="1" smtClean="0">
                <a:latin typeface="Garamond" panose="02020404030301010803" pitchFamily="18" charset="0"/>
              </a:rPr>
              <a:t>Corfidi</a:t>
            </a:r>
            <a:r>
              <a:rPr lang="en-US" sz="2000" dirty="0">
                <a:latin typeface="Garamond" panose="02020404030301010803" pitchFamily="18" charset="0"/>
              </a:rPr>
              <a:t>, S. F., A. E. Cohen, M. C. </a:t>
            </a:r>
            <a:r>
              <a:rPr lang="en-US" sz="2000" dirty="0" err="1">
                <a:latin typeface="Garamond" panose="02020404030301010803" pitchFamily="18" charset="0"/>
              </a:rPr>
              <a:t>Coniglio</a:t>
            </a:r>
            <a:r>
              <a:rPr lang="en-US" sz="2000" dirty="0">
                <a:latin typeface="Garamond" panose="02020404030301010803" pitchFamily="18" charset="0"/>
              </a:rPr>
              <a:t>, and C. M. Mead, </a:t>
            </a:r>
            <a:r>
              <a:rPr lang="en-US" sz="2000" dirty="0" smtClean="0">
                <a:latin typeface="Garamond" panose="02020404030301010803" pitchFamily="18" charset="0"/>
              </a:rPr>
              <a:t>(2016):</a:t>
            </a:r>
            <a:r>
              <a:rPr lang="en-US" sz="2000" dirty="0">
                <a:latin typeface="Garamond" panose="02020404030301010803" pitchFamily="18" charset="0"/>
              </a:rPr>
              <a:t> </a:t>
            </a:r>
            <a:r>
              <a:rPr lang="en-US" sz="2000" b="1" dirty="0">
                <a:latin typeface="Garamond" panose="02020404030301010803" pitchFamily="18" charset="0"/>
              </a:rPr>
              <a:t>A </a:t>
            </a:r>
            <a:r>
              <a:rPr lang="en-US" sz="2000" b="1" dirty="0" smtClean="0">
                <a:latin typeface="Garamond" panose="02020404030301010803" pitchFamily="18" charset="0"/>
              </a:rPr>
              <a:t>Proposed Revision </a:t>
            </a:r>
            <a:r>
              <a:rPr lang="en-US" sz="2000" b="1" dirty="0">
                <a:latin typeface="Garamond" panose="02020404030301010803" pitchFamily="18" charset="0"/>
              </a:rPr>
              <a:t>to the </a:t>
            </a:r>
            <a:r>
              <a:rPr lang="en-US" sz="2000" b="1" dirty="0" smtClean="0">
                <a:latin typeface="Garamond" panose="02020404030301010803" pitchFamily="18" charset="0"/>
              </a:rPr>
              <a:t>Definition </a:t>
            </a:r>
            <a:r>
              <a:rPr lang="en-US" sz="2000" b="1" dirty="0">
                <a:latin typeface="Garamond" panose="02020404030301010803" pitchFamily="18" charset="0"/>
              </a:rPr>
              <a:t>of "Derecho".</a:t>
            </a:r>
            <a:r>
              <a:rPr lang="en-US" sz="2000" i="1" dirty="0">
                <a:latin typeface="Garamond" panose="02020404030301010803" pitchFamily="18" charset="0"/>
              </a:rPr>
              <a:t> Bull. Amer. Meteor. Soc.</a:t>
            </a:r>
            <a:r>
              <a:rPr lang="en-US" sz="2000" dirty="0">
                <a:latin typeface="Garamond" panose="02020404030301010803" pitchFamily="18" charset="0"/>
              </a:rPr>
              <a:t>, </a:t>
            </a:r>
            <a:r>
              <a:rPr lang="en-US" sz="2000" b="1" dirty="0" smtClean="0">
                <a:latin typeface="Garamond" panose="02020404030301010803" pitchFamily="18" charset="0"/>
              </a:rPr>
              <a:t>96</a:t>
            </a:r>
            <a:r>
              <a:rPr lang="en-US" sz="2000" dirty="0" smtClean="0">
                <a:latin typeface="Garamond" panose="02020404030301010803" pitchFamily="18" charset="0"/>
              </a:rPr>
              <a:t>. (and direct communication)</a:t>
            </a:r>
          </a:p>
          <a:p>
            <a:r>
              <a:rPr lang="en-US" sz="2000" dirty="0" smtClean="0">
                <a:latin typeface="Baskerville Old Face" panose="02020602080505020303" pitchFamily="18" charset="0"/>
              </a:rPr>
              <a:t> </a:t>
            </a:r>
            <a:endParaRPr lang="en-US" sz="2000" dirty="0">
              <a:latin typeface="Baskerville Old Face" panose="02020602080505020303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Baskerville Old Face" panose="02020602080505020303" pitchFamily="18" charset="0"/>
              </a:rPr>
              <a:t> </a:t>
            </a:r>
            <a:r>
              <a:rPr lang="en-US" sz="2000" dirty="0" err="1">
                <a:latin typeface="Garamond" panose="02020404030301010803" pitchFamily="18" charset="0"/>
              </a:rPr>
              <a:t>Guastini</a:t>
            </a:r>
            <a:r>
              <a:rPr lang="en-US" sz="2000" dirty="0">
                <a:latin typeface="Garamond" panose="02020404030301010803" pitchFamily="18" charset="0"/>
              </a:rPr>
              <a:t>, C. T., and L. F. </a:t>
            </a:r>
            <a:r>
              <a:rPr lang="en-US" sz="2000" dirty="0" err="1">
                <a:latin typeface="Garamond" panose="02020404030301010803" pitchFamily="18" charset="0"/>
              </a:rPr>
              <a:t>Bosart</a:t>
            </a:r>
            <a:r>
              <a:rPr lang="en-US" sz="2000" dirty="0">
                <a:latin typeface="Garamond" panose="02020404030301010803" pitchFamily="18" charset="0"/>
              </a:rPr>
              <a:t>, 2016: </a:t>
            </a:r>
            <a:r>
              <a:rPr lang="en-US" sz="2000" b="1" dirty="0">
                <a:latin typeface="Garamond" panose="02020404030301010803" pitchFamily="18" charset="0"/>
              </a:rPr>
              <a:t>Analysis of </a:t>
            </a:r>
            <a:r>
              <a:rPr lang="en-US" sz="2000" b="1" dirty="0" smtClean="0">
                <a:latin typeface="Garamond" panose="02020404030301010803" pitchFamily="18" charset="0"/>
              </a:rPr>
              <a:t>a Progressive Derecho Climatology </a:t>
            </a:r>
            <a:r>
              <a:rPr lang="en-US" sz="2000" b="1" dirty="0">
                <a:latin typeface="Garamond" panose="02020404030301010803" pitchFamily="18" charset="0"/>
              </a:rPr>
              <a:t>and </a:t>
            </a:r>
            <a:r>
              <a:rPr lang="en-US" sz="2000" b="1" dirty="0" smtClean="0">
                <a:latin typeface="Garamond" panose="02020404030301010803" pitchFamily="18" charset="0"/>
              </a:rPr>
              <a:t>Associated Formation Environments</a:t>
            </a:r>
            <a:r>
              <a:rPr lang="en-US" sz="2000" dirty="0">
                <a:latin typeface="Garamond" panose="02020404030301010803" pitchFamily="18" charset="0"/>
              </a:rPr>
              <a:t>. Mon. </a:t>
            </a:r>
            <a:r>
              <a:rPr lang="en-US" sz="2000" dirty="0" err="1">
                <a:latin typeface="Garamond" panose="02020404030301010803" pitchFamily="18" charset="0"/>
              </a:rPr>
              <a:t>Wea</a:t>
            </a:r>
            <a:r>
              <a:rPr lang="en-US" sz="2000" dirty="0">
                <a:latin typeface="Garamond" panose="02020404030301010803" pitchFamily="18" charset="0"/>
              </a:rPr>
              <a:t>. Rev., 144, 1363–1382 </a:t>
            </a:r>
            <a:r>
              <a:rPr lang="en-US" sz="2000" dirty="0" smtClean="0">
                <a:latin typeface="Garamond" panose="02020404030301010803" pitchFamily="18" charset="0"/>
              </a:rPr>
              <a:t>(and direct communication).</a:t>
            </a:r>
          </a:p>
          <a:p>
            <a:pPr>
              <a:buFont typeface="Arial" pitchFamily="34" charset="0"/>
              <a:buChar char="•"/>
            </a:pPr>
            <a:endParaRPr lang="en-US" sz="1700" dirty="0">
              <a:latin typeface="Garamond" panose="02020404030301010803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Garamond" panose="02020404030301010803" pitchFamily="18" charset="0"/>
              </a:rPr>
              <a:t> </a:t>
            </a:r>
            <a:r>
              <a:rPr lang="en-US" sz="2000" dirty="0">
                <a:latin typeface="Garamond" panose="02020404030301010803" pitchFamily="18" charset="0"/>
              </a:rPr>
              <a:t>Johns, R. H., and W. D. </a:t>
            </a:r>
            <a:r>
              <a:rPr lang="en-US" sz="2000" dirty="0" err="1">
                <a:latin typeface="Garamond" panose="02020404030301010803" pitchFamily="18" charset="0"/>
              </a:rPr>
              <a:t>Hirt</a:t>
            </a:r>
            <a:r>
              <a:rPr lang="en-US" sz="2000" dirty="0">
                <a:latin typeface="Garamond" panose="02020404030301010803" pitchFamily="18" charset="0"/>
              </a:rPr>
              <a:t>, 1987: </a:t>
            </a:r>
            <a:r>
              <a:rPr lang="en-US" sz="2000" b="1" dirty="0">
                <a:latin typeface="Garamond" panose="02020404030301010803" pitchFamily="18" charset="0"/>
              </a:rPr>
              <a:t>Derechos: </a:t>
            </a:r>
            <a:r>
              <a:rPr lang="en-US" sz="2000" b="1" dirty="0" smtClean="0">
                <a:latin typeface="Garamond" panose="02020404030301010803" pitchFamily="18" charset="0"/>
              </a:rPr>
              <a:t>Widespread Convectively Induced Windstorms</a:t>
            </a:r>
            <a:r>
              <a:rPr lang="en-US" sz="2000" dirty="0">
                <a:latin typeface="Garamond" panose="02020404030301010803" pitchFamily="18" charset="0"/>
              </a:rPr>
              <a:t>.</a:t>
            </a:r>
            <a:r>
              <a:rPr lang="en-US" sz="2000" i="1" dirty="0">
                <a:latin typeface="Garamond" panose="02020404030301010803" pitchFamily="18" charset="0"/>
              </a:rPr>
              <a:t> </a:t>
            </a:r>
            <a:r>
              <a:rPr lang="en-US" sz="2000" i="1" dirty="0" err="1">
                <a:latin typeface="Garamond" panose="02020404030301010803" pitchFamily="18" charset="0"/>
              </a:rPr>
              <a:t>Wea</a:t>
            </a:r>
            <a:r>
              <a:rPr lang="en-US" sz="2000" i="1" dirty="0">
                <a:latin typeface="Garamond" panose="02020404030301010803" pitchFamily="18" charset="0"/>
              </a:rPr>
              <a:t>. Forecasting</a:t>
            </a:r>
            <a:r>
              <a:rPr lang="en-US" sz="2000" dirty="0">
                <a:latin typeface="Garamond" panose="02020404030301010803" pitchFamily="18" charset="0"/>
              </a:rPr>
              <a:t>, </a:t>
            </a:r>
            <a:r>
              <a:rPr lang="en-US" sz="2000" b="1" dirty="0">
                <a:latin typeface="Garamond" panose="02020404030301010803" pitchFamily="18" charset="0"/>
              </a:rPr>
              <a:t>2</a:t>
            </a:r>
            <a:r>
              <a:rPr lang="en-US" sz="2000" dirty="0">
                <a:latin typeface="Garamond" panose="02020404030301010803" pitchFamily="18" charset="0"/>
              </a:rPr>
              <a:t>, 32-49.</a:t>
            </a:r>
            <a:endParaRPr lang="en-US" sz="2000" dirty="0" smtClean="0">
              <a:latin typeface="Garamond" panose="02020404030301010803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2000" dirty="0">
              <a:latin typeface="Baskerville Old Face" panose="02020602080505020303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Baskerville Old Face" panose="02020602080505020303" pitchFamily="18" charset="0"/>
              </a:rPr>
              <a:t> </a:t>
            </a:r>
            <a:r>
              <a:rPr lang="en-US" sz="2000" dirty="0" err="1">
                <a:latin typeface="Baskerville Old Face" panose="02020602080505020303" pitchFamily="18" charset="0"/>
              </a:rPr>
              <a:t>Schaumann</a:t>
            </a:r>
            <a:r>
              <a:rPr lang="en-US" sz="2000" dirty="0">
                <a:latin typeface="Baskerville Old Face" panose="02020602080505020303" pitchFamily="18" charset="0"/>
              </a:rPr>
              <a:t>, J.S., R.W. </a:t>
            </a:r>
            <a:r>
              <a:rPr lang="en-US" sz="2000" dirty="0" err="1">
                <a:latin typeface="Baskerville Old Face" panose="02020602080505020303" pitchFamily="18" charset="0"/>
              </a:rPr>
              <a:t>Przybylinski</a:t>
            </a:r>
            <a:r>
              <a:rPr lang="en-US" sz="2000" dirty="0">
                <a:latin typeface="Baskerville Old Face" panose="02020602080505020303" pitchFamily="18" charset="0"/>
              </a:rPr>
              <a:t>: </a:t>
            </a:r>
            <a:r>
              <a:rPr lang="en-US" sz="2000" b="1" dirty="0">
                <a:latin typeface="Baskerville Old Face" panose="02020602080505020303" pitchFamily="18" charset="0"/>
              </a:rPr>
              <a:t>Operational Application of 0-3 km Bulk Shear Vectors in Assessing QLCS </a:t>
            </a:r>
            <a:r>
              <a:rPr lang="en-US" sz="2000" b="1" dirty="0" err="1">
                <a:latin typeface="Baskerville Old Face" panose="02020602080505020303" pitchFamily="18" charset="0"/>
              </a:rPr>
              <a:t>Mesovortex</a:t>
            </a:r>
            <a:r>
              <a:rPr lang="en-US" sz="2000" b="1" dirty="0">
                <a:latin typeface="Baskerville Old Face" panose="02020602080505020303" pitchFamily="18" charset="0"/>
              </a:rPr>
              <a:t> and Tornado Potential</a:t>
            </a:r>
            <a:r>
              <a:rPr lang="en-US" sz="2000" dirty="0">
                <a:latin typeface="Baskerville Old Face" panose="02020602080505020303" pitchFamily="18" charset="0"/>
              </a:rPr>
              <a:t>. Preprints, 27th Conf. Severe Local Storms, Madison WI, P9.10</a:t>
            </a:r>
            <a:r>
              <a:rPr lang="en-US" sz="2000" dirty="0"/>
              <a:t>.</a:t>
            </a:r>
            <a:endParaRPr lang="en-US" sz="2000" dirty="0">
              <a:latin typeface="Baskerville Old Face" panose="02020602080505020303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1700" dirty="0">
              <a:latin typeface="Baskerville Old Face" panose="02020602080505020303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>
                <a:latin typeface="Baskerville Old Face" panose="02020602080505020303" pitchFamily="18" charset="0"/>
              </a:rPr>
              <a:t> </a:t>
            </a:r>
            <a:r>
              <a:rPr lang="en-US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Smith, B.T., R. L. Thompson, J. S. Grams, C. Broyles, and H. E. Brooks, (2012): </a:t>
            </a:r>
            <a:r>
              <a:rPr 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Convective Modes for Significant Severe Thunderstorms in the Contiguous United States Part I: Storm Classification and Climatology. </a:t>
            </a:r>
            <a:r>
              <a:rPr lang="en-US" sz="2000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Wea</a:t>
            </a:r>
            <a:r>
              <a:rPr lang="en-US" sz="20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. Forecasting</a:t>
            </a:r>
            <a:r>
              <a:rPr lang="en-US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, 27, 1114 – </a:t>
            </a:r>
            <a:r>
              <a:rPr lang="en-US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1135</a:t>
            </a:r>
            <a:r>
              <a:rPr lang="en-US" sz="2000" dirty="0" smtClean="0">
                <a:latin typeface="Baskerville Old Face" panose="02020602080505020303" pitchFamily="18" charset="0"/>
              </a:rPr>
              <a:t>.</a:t>
            </a:r>
            <a:endParaRPr lang="en-US" sz="2000" dirty="0">
              <a:latin typeface="Baskerville Old Face" panose="020206020805050203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525000" y="8382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http://www.spc.noaa.gov/misc/AbtDerechos/papers/Coniglio_2004a.pdf</a:t>
            </a:r>
          </a:p>
        </p:txBody>
      </p:sp>
      <p:sp>
        <p:nvSpPr>
          <p:cNvPr id="6" name="Rectangle 5"/>
          <p:cNvSpPr/>
          <p:nvPr/>
        </p:nvSpPr>
        <p:spPr>
          <a:xfrm>
            <a:off x="9448800" y="59436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http://www.spc.noaa.gov/misc/AbtDerechos/papers/Trappetal_2005.pdf</a:t>
            </a:r>
          </a:p>
        </p:txBody>
      </p:sp>
      <p:sp>
        <p:nvSpPr>
          <p:cNvPr id="7" name="Rectangle 6"/>
          <p:cNvSpPr/>
          <p:nvPr/>
        </p:nvSpPr>
        <p:spPr>
          <a:xfrm>
            <a:off x="9372600" y="328948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http://www.spc.noaa.gov/publications/smith/modeclim.pdf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17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0329" y="34052"/>
            <a:ext cx="8821272" cy="6540252"/>
          </a:xfrm>
          <a:prstGeom prst="rect">
            <a:avLst/>
          </a:prstGeom>
          <a:gradFill>
            <a:gsLst>
              <a:gs pos="0">
                <a:schemeClr val="bg2">
                  <a:tint val="80000"/>
                  <a:satMod val="300000"/>
                  <a:alpha val="64000"/>
                </a:schemeClr>
              </a:gs>
              <a:gs pos="0">
                <a:schemeClr val="bg2">
                  <a:shade val="30000"/>
                  <a:satMod val="200000"/>
                </a:schemeClr>
              </a:gs>
            </a:gsLst>
            <a:path path="circle">
              <a:fillToRect l="50000" t="50000" r="50000" b="50000"/>
            </a:path>
          </a:gradFill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References:</a:t>
            </a:r>
            <a:endParaRPr lang="en-US" sz="2000" dirty="0" smtClean="0">
              <a:latin typeface="Baskerville Old Face" panose="02020602080505020303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800" dirty="0" smtClean="0">
              <a:latin typeface="Baskerville Old Face" panose="02020602080505020303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1100" dirty="0">
              <a:latin typeface="Baskerville Old Face" panose="02020602080505020303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Baskerville Old Face" panose="02020602080505020303" pitchFamily="18" charset="0"/>
              </a:rPr>
              <a:t> </a:t>
            </a:r>
            <a:r>
              <a:rPr lang="en-US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Smith, B.T., R. L. Thompson, J. S. Grams, C. Broyles, and H. E. Brooks, (2012): </a:t>
            </a:r>
            <a:r>
              <a:rPr 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Convective Modes for Significant Severe Thunderstorms in the Contiguous United States Part I: Storm Classification and Climatology. </a:t>
            </a:r>
            <a:r>
              <a:rPr lang="en-US" sz="2000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Wea</a:t>
            </a:r>
            <a:r>
              <a:rPr lang="en-US" sz="20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. Forecasting</a:t>
            </a:r>
            <a:r>
              <a:rPr lang="en-US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, 27, </a:t>
            </a:r>
            <a:r>
              <a:rPr lang="en-US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1114–1135</a:t>
            </a:r>
            <a:r>
              <a:rPr lang="en-US" sz="2000" dirty="0">
                <a:latin typeface="Baskerville Old Face" panose="02020602080505020303" pitchFamily="18" charset="0"/>
              </a:rPr>
              <a:t>. </a:t>
            </a:r>
            <a:endParaRPr lang="en-US" sz="2000" dirty="0" smtClean="0">
              <a:latin typeface="Baskerville Old Face" panose="02020602080505020303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1200" dirty="0">
              <a:latin typeface="Baskerville Old Face" panose="02020602080505020303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Baskerville Old Face" panose="02020602080505020303" pitchFamily="18" charset="0"/>
              </a:rPr>
              <a:t>Storm Prediction Center.  (accessed 2015)  </a:t>
            </a:r>
            <a:r>
              <a:rPr lang="en-US" sz="2000" dirty="0" err="1" smtClean="0">
                <a:latin typeface="Baskerville Old Face" panose="02020602080505020303" pitchFamily="18" charset="0"/>
              </a:rPr>
              <a:t>Mesoanalysis</a:t>
            </a:r>
            <a:r>
              <a:rPr lang="en-US" sz="2000" dirty="0" smtClean="0">
                <a:latin typeface="Baskerville Old Face" panose="02020602080505020303" pitchFamily="18" charset="0"/>
              </a:rPr>
              <a:t> and Tornado Environment Browser </a:t>
            </a:r>
          </a:p>
          <a:p>
            <a:pPr>
              <a:buFont typeface="Arial" pitchFamily="34" charset="0"/>
              <a:buChar char="•"/>
            </a:pPr>
            <a:endParaRPr lang="en-US" sz="1200" dirty="0">
              <a:latin typeface="Baskerville Old Face" panose="02020602080505020303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Baskerville Old Face" panose="02020602080505020303" pitchFamily="18" charset="0"/>
              </a:rPr>
              <a:t> Thompson</a:t>
            </a:r>
            <a:r>
              <a:rPr lang="en-US" sz="2000" dirty="0">
                <a:latin typeface="Baskerville Old Face" panose="02020602080505020303" pitchFamily="18" charset="0"/>
              </a:rPr>
              <a:t>, Richard L., Corey M. Mead, and Roger </a:t>
            </a:r>
            <a:r>
              <a:rPr lang="en-US" sz="2000" dirty="0" smtClean="0">
                <a:latin typeface="Baskerville Old Face" panose="02020602080505020303" pitchFamily="18" charset="0"/>
              </a:rPr>
              <a:t>Edwards. (2007): </a:t>
            </a:r>
            <a:r>
              <a:rPr lang="en-US" sz="2000" b="1" dirty="0">
                <a:latin typeface="Baskerville Old Face" panose="02020602080505020303" pitchFamily="18" charset="0"/>
              </a:rPr>
              <a:t>Effective Storm-Relative Helicity and Bulk Shear in Supercell Thunderstorm Environments</a:t>
            </a:r>
            <a:r>
              <a:rPr lang="en-US" sz="2000" dirty="0">
                <a:latin typeface="Baskerville Old Face" panose="02020602080505020303" pitchFamily="18" charset="0"/>
              </a:rPr>
              <a:t>. </a:t>
            </a:r>
            <a:r>
              <a:rPr lang="en-US" sz="2000" i="1" dirty="0" err="1">
                <a:latin typeface="Baskerville Old Face" panose="02020602080505020303" pitchFamily="18" charset="0"/>
              </a:rPr>
              <a:t>Wea</a:t>
            </a:r>
            <a:r>
              <a:rPr lang="en-US" sz="2000" i="1" dirty="0">
                <a:latin typeface="Baskerville Old Face" panose="02020602080505020303" pitchFamily="18" charset="0"/>
              </a:rPr>
              <a:t>. Forecasting</a:t>
            </a:r>
            <a:r>
              <a:rPr lang="en-US" sz="2000" dirty="0">
                <a:latin typeface="Baskerville Old Face" panose="02020602080505020303" pitchFamily="18" charset="0"/>
              </a:rPr>
              <a:t>, 22, 102–115</a:t>
            </a:r>
            <a:r>
              <a:rPr lang="en-US" sz="2000" dirty="0" smtClean="0">
                <a:latin typeface="Baskerville Old Face" panose="02020602080505020303" pitchFamily="18" charset="0"/>
              </a:rPr>
              <a:t>.</a:t>
            </a:r>
          </a:p>
          <a:p>
            <a:pPr>
              <a:buFont typeface="Arial" pitchFamily="34" charset="0"/>
              <a:buChar char="•"/>
            </a:pPr>
            <a:endParaRPr lang="en-US" sz="1200" dirty="0" smtClean="0">
              <a:latin typeface="Baskerville Old Face" panose="02020602080505020303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Baskerville Old Face" panose="02020602080505020303" pitchFamily="18" charset="0"/>
              </a:rPr>
              <a:t> Thompson</a:t>
            </a:r>
            <a:r>
              <a:rPr lang="en-US" sz="2000" dirty="0">
                <a:latin typeface="Baskerville Old Face" panose="02020602080505020303" pitchFamily="18" charset="0"/>
              </a:rPr>
              <a:t>, R. L., R. Edwards, J. A. Hart, K. L. Elmore, and P. </a:t>
            </a:r>
            <a:r>
              <a:rPr lang="en-US" sz="2000" dirty="0" err="1">
                <a:latin typeface="Baskerville Old Face" panose="02020602080505020303" pitchFamily="18" charset="0"/>
              </a:rPr>
              <a:t>Markowski</a:t>
            </a:r>
            <a:r>
              <a:rPr lang="en-US" sz="2000" dirty="0">
                <a:latin typeface="Baskerville Old Face" panose="02020602080505020303" pitchFamily="18" charset="0"/>
              </a:rPr>
              <a:t>, 2003:  </a:t>
            </a:r>
            <a:r>
              <a:rPr lang="en-US" sz="2000" b="1" dirty="0">
                <a:latin typeface="Baskerville Old Face" panose="02020602080505020303" pitchFamily="18" charset="0"/>
              </a:rPr>
              <a:t>Close proximity soundings within supercell environments obtained from the Rapid Update Cycle.</a:t>
            </a:r>
            <a:r>
              <a:rPr lang="en-US" sz="2000" dirty="0">
                <a:latin typeface="Baskerville Old Face" panose="02020602080505020303" pitchFamily="18" charset="0"/>
              </a:rPr>
              <a:t> </a:t>
            </a:r>
            <a:r>
              <a:rPr lang="en-US" sz="2000" i="1" dirty="0" err="1">
                <a:latin typeface="Baskerville Old Face" panose="02020602080505020303" pitchFamily="18" charset="0"/>
              </a:rPr>
              <a:t>Wea</a:t>
            </a:r>
            <a:r>
              <a:rPr lang="en-US" sz="2000" i="1" dirty="0">
                <a:latin typeface="Baskerville Old Face" panose="02020602080505020303" pitchFamily="18" charset="0"/>
              </a:rPr>
              <a:t>. Forecasting</a:t>
            </a:r>
            <a:r>
              <a:rPr lang="en-US" sz="2000" dirty="0">
                <a:latin typeface="Baskerville Old Face" panose="02020602080505020303" pitchFamily="18" charset="0"/>
              </a:rPr>
              <a:t>, </a:t>
            </a:r>
            <a:r>
              <a:rPr lang="en-US" sz="2000" b="1" dirty="0">
                <a:latin typeface="Baskerville Old Face" panose="02020602080505020303" pitchFamily="18" charset="0"/>
              </a:rPr>
              <a:t>18</a:t>
            </a:r>
            <a:r>
              <a:rPr lang="en-US" sz="2000" dirty="0">
                <a:latin typeface="Baskerville Old Face" panose="02020602080505020303" pitchFamily="18" charset="0"/>
              </a:rPr>
              <a:t>, </a:t>
            </a:r>
            <a:r>
              <a:rPr lang="en-US" sz="2000" dirty="0" smtClean="0">
                <a:latin typeface="Baskerville Old Face" panose="02020602080505020303" pitchFamily="18" charset="0"/>
              </a:rPr>
              <a:t>1253</a:t>
            </a:r>
            <a:r>
              <a:rPr lang="en-US" sz="2000" dirty="0" smtClean="0">
                <a:latin typeface="Times New Roman"/>
              </a:rPr>
              <a:t>.</a:t>
            </a:r>
            <a:endParaRPr lang="en-US" sz="2000" dirty="0">
              <a:latin typeface="Baskerville Old Face" panose="02020602080505020303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1200" dirty="0">
              <a:latin typeface="Baskerville Old Face" panose="02020602080505020303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</a:t>
            </a:r>
            <a:r>
              <a:rPr lang="en-US" sz="2000" dirty="0">
                <a:latin typeface="Baskerville Old Face" panose="02020602080505020303" pitchFamily="18" charset="0"/>
              </a:rPr>
              <a:t>Trapp, R.J., S. A. </a:t>
            </a:r>
            <a:r>
              <a:rPr lang="en-US" sz="2000" dirty="0" err="1">
                <a:latin typeface="Baskerville Old Face" panose="02020602080505020303" pitchFamily="18" charset="0"/>
              </a:rPr>
              <a:t>Tessendorf</a:t>
            </a:r>
            <a:r>
              <a:rPr lang="en-US" sz="2000" dirty="0">
                <a:latin typeface="Baskerville Old Face" panose="02020602080505020303" pitchFamily="18" charset="0"/>
              </a:rPr>
              <a:t>, E.S. Godfrey, and H.E. Brooks, 2005: </a:t>
            </a:r>
            <a:r>
              <a:rPr lang="en-US" sz="2000" b="1" dirty="0">
                <a:latin typeface="Baskerville Old Face" panose="02020602080505020303" pitchFamily="18" charset="0"/>
              </a:rPr>
              <a:t>Tornadoes from Squall Lines and Bow Echoes. Part I: Climatological Distributions. </a:t>
            </a:r>
            <a:r>
              <a:rPr lang="en-US" sz="2000" b="1" dirty="0" smtClean="0">
                <a:latin typeface="Baskerville Old Face" panose="02020602080505020303" pitchFamily="18" charset="0"/>
              </a:rPr>
              <a:t> </a:t>
            </a:r>
            <a:r>
              <a:rPr lang="en-US" sz="2000" i="1" dirty="0" err="1" smtClean="0">
                <a:latin typeface="Baskerville Old Face" panose="02020602080505020303" pitchFamily="18" charset="0"/>
              </a:rPr>
              <a:t>Wea</a:t>
            </a:r>
            <a:r>
              <a:rPr lang="en-US" sz="2000" i="1" dirty="0" smtClean="0">
                <a:latin typeface="Baskerville Old Face" panose="02020602080505020303" pitchFamily="18" charset="0"/>
              </a:rPr>
              <a:t>. </a:t>
            </a:r>
            <a:r>
              <a:rPr lang="en-US" sz="2000" i="1" dirty="0">
                <a:latin typeface="Baskerville Old Face" panose="02020602080505020303" pitchFamily="18" charset="0"/>
              </a:rPr>
              <a:t>Forecasting</a:t>
            </a:r>
            <a:r>
              <a:rPr lang="en-US" sz="2000" dirty="0">
                <a:latin typeface="Baskerville Old Face" panose="02020602080505020303" pitchFamily="18" charset="0"/>
              </a:rPr>
              <a:t>, 131, 2779-2803</a:t>
            </a:r>
            <a:r>
              <a:rPr lang="en-US" sz="2000" dirty="0" smtClean="0">
                <a:latin typeface="Baskerville Old Face" panose="02020602080505020303" pitchFamily="18" charset="0"/>
              </a:rPr>
              <a:t>.</a:t>
            </a:r>
          </a:p>
          <a:p>
            <a:pPr>
              <a:buFont typeface="Arial" pitchFamily="34" charset="0"/>
              <a:buChar char="•"/>
            </a:pPr>
            <a:endParaRPr lang="en-US" sz="1200" dirty="0">
              <a:latin typeface="Baskerville Old Face" panose="02020602080505020303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Baskerville Old Face" panose="02020602080505020303" pitchFamily="18" charset="0"/>
              </a:rPr>
              <a:t> </a:t>
            </a:r>
            <a:r>
              <a:rPr lang="en-US" sz="2000" dirty="0" err="1" smtClean="0">
                <a:latin typeface="Baskerville Old Face" panose="02020602080505020303" pitchFamily="18" charset="0"/>
              </a:rPr>
              <a:t>Wakimoto</a:t>
            </a:r>
            <a:r>
              <a:rPr lang="en-US" sz="2000" dirty="0" smtClean="0">
                <a:latin typeface="Baskerville Old Face" panose="02020602080505020303" pitchFamily="18" charset="0"/>
              </a:rPr>
              <a:t>, R. M. 2001:  Convectively driven high wind events.  Severe Convective Storms, Meteor. </a:t>
            </a:r>
            <a:r>
              <a:rPr lang="en-US" sz="2000" dirty="0" err="1" smtClean="0">
                <a:latin typeface="Baskerville Old Face" panose="02020602080505020303" pitchFamily="18" charset="0"/>
              </a:rPr>
              <a:t>Monogr</a:t>
            </a:r>
            <a:r>
              <a:rPr lang="en-US" sz="2000" dirty="0" smtClean="0">
                <a:latin typeface="Baskerville Old Face" panose="02020602080505020303" pitchFamily="18" charset="0"/>
              </a:rPr>
              <a:t>., No. 50, Amer. Meteor. Soc., 257-258</a:t>
            </a:r>
            <a:endParaRPr lang="en-US" sz="2000" dirty="0">
              <a:latin typeface="Baskerville Old Face" panose="020206020805050203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525000" y="8382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http://www.spc.noaa.gov/misc/AbtDerechos/papers/Coniglio_2004a.pdf</a:t>
            </a:r>
          </a:p>
        </p:txBody>
      </p:sp>
      <p:sp>
        <p:nvSpPr>
          <p:cNvPr id="6" name="Rectangle 5"/>
          <p:cNvSpPr/>
          <p:nvPr/>
        </p:nvSpPr>
        <p:spPr>
          <a:xfrm>
            <a:off x="9448800" y="59436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http://www.spc.noaa.gov/misc/AbtDerechos/papers/Trappetal_2005.pdf</a:t>
            </a:r>
          </a:p>
        </p:txBody>
      </p:sp>
      <p:sp>
        <p:nvSpPr>
          <p:cNvPr id="7" name="Rectangle 6"/>
          <p:cNvSpPr/>
          <p:nvPr/>
        </p:nvSpPr>
        <p:spPr>
          <a:xfrm>
            <a:off x="9372600" y="328948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http://www.spc.noaa.gov/publications/smith/modeclim.pdf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16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4288" y="3962400"/>
            <a:ext cx="440531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prstClr val="white">
                    <a:lumMod val="85000"/>
                  </a:prstClr>
                </a:solidFill>
                <a:latin typeface="Garamond" panose="02020404030301010803" pitchFamily="18" charset="0"/>
              </a:rPr>
              <a:t>Matthew Friedlein,</a:t>
            </a:r>
          </a:p>
          <a:p>
            <a:r>
              <a:rPr lang="en-US" sz="2000" b="1" dirty="0" smtClean="0">
                <a:solidFill>
                  <a:prstClr val="white">
                    <a:lumMod val="85000"/>
                  </a:prstClr>
                </a:solidFill>
                <a:latin typeface="Garamond" panose="02020404030301010803" pitchFamily="18" charset="0"/>
              </a:rPr>
              <a:t>Richard Castro, &amp; Eric Lenning</a:t>
            </a:r>
          </a:p>
          <a:p>
            <a:endParaRPr lang="en-US" sz="400" b="1" dirty="0" smtClean="0">
              <a:solidFill>
                <a:prstClr val="white">
                  <a:lumMod val="85000"/>
                </a:prstClr>
              </a:solidFill>
              <a:latin typeface="Garamond" panose="02020404030301010803" pitchFamily="18" charset="0"/>
            </a:endParaRPr>
          </a:p>
          <a:p>
            <a:r>
              <a:rPr lang="en-US" b="1" i="1" dirty="0" smtClean="0">
                <a:solidFill>
                  <a:schemeClr val="tx1">
                    <a:lumMod val="65000"/>
                  </a:schemeClr>
                </a:solidFill>
                <a:latin typeface="Garamond" panose="02020404030301010803" pitchFamily="18" charset="0"/>
              </a:rPr>
              <a:t>National Weather Service – Chicago, IL</a:t>
            </a:r>
            <a:endParaRPr lang="en-US" b="1" i="1" dirty="0">
              <a:solidFill>
                <a:schemeClr val="tx1">
                  <a:lumMod val="6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152" y="6336268"/>
            <a:ext cx="4405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3</a:t>
            </a:r>
            <a:r>
              <a:rPr lang="en-US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rd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 Bow Echo Workshop:  March 9-10, 2017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61" y="5156537"/>
            <a:ext cx="44148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prstClr val="white">
                    <a:lumMod val="85000"/>
                  </a:prstClr>
                </a:solidFill>
                <a:latin typeface="Garamond" panose="02020404030301010803" pitchFamily="18" charset="0"/>
              </a:rPr>
              <a:t>Anthony Lyza &amp; Kevin Knupp</a:t>
            </a:r>
          </a:p>
          <a:p>
            <a:endParaRPr lang="en-US" sz="400" b="1" dirty="0" smtClean="0">
              <a:solidFill>
                <a:prstClr val="white">
                  <a:lumMod val="85000"/>
                </a:prstClr>
              </a:solidFill>
              <a:latin typeface="Garamond" panose="02020404030301010803" pitchFamily="18" charset="0"/>
            </a:endParaRPr>
          </a:p>
          <a:p>
            <a:r>
              <a:rPr lang="en-US" b="1" i="1" dirty="0" smtClean="0">
                <a:solidFill>
                  <a:schemeClr val="tx1">
                    <a:lumMod val="65000"/>
                  </a:schemeClr>
                </a:solidFill>
                <a:latin typeface="Garamond" panose="02020404030301010803" pitchFamily="18" charset="0"/>
              </a:rPr>
              <a:t>Atmospheric Sciences Department, University of Alabama in Huntsville</a:t>
            </a:r>
            <a:endParaRPr lang="en-US" b="1" i="1" dirty="0">
              <a:solidFill>
                <a:schemeClr val="tx1">
                  <a:lumMod val="6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62" y="533400"/>
            <a:ext cx="4414838" cy="2404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300" b="1" dirty="0" smtClean="0">
                <a:solidFill>
                  <a:prstClr val="white"/>
                </a:solidFill>
                <a:latin typeface="Garamond" panose="02020404030301010803" pitchFamily="18" charset="0"/>
              </a:rPr>
              <a:t>Evolution of the </a:t>
            </a:r>
          </a:p>
          <a:p>
            <a:pPr algn="ctr">
              <a:lnSpc>
                <a:spcPts val="3600"/>
              </a:lnSpc>
            </a:pPr>
            <a:r>
              <a:rPr lang="en-US" sz="3300" b="1" dirty="0" smtClean="0">
                <a:solidFill>
                  <a:prstClr val="white"/>
                </a:solidFill>
                <a:latin typeface="Garamond" panose="02020404030301010803" pitchFamily="18" charset="0"/>
              </a:rPr>
              <a:t>30 June 2014 </a:t>
            </a:r>
          </a:p>
          <a:p>
            <a:pPr algn="ctr">
              <a:lnSpc>
                <a:spcPts val="3600"/>
              </a:lnSpc>
            </a:pPr>
            <a:r>
              <a:rPr lang="en-US" sz="3300" b="1" dirty="0" smtClean="0">
                <a:solidFill>
                  <a:prstClr val="white"/>
                </a:solidFill>
                <a:latin typeface="Garamond" panose="02020404030301010803" pitchFamily="18" charset="0"/>
              </a:rPr>
              <a:t>Double Derecho Event </a:t>
            </a:r>
          </a:p>
          <a:p>
            <a:pPr algn="ctr">
              <a:lnSpc>
                <a:spcPts val="3600"/>
              </a:lnSpc>
            </a:pPr>
            <a:r>
              <a:rPr lang="en-US" sz="3300" b="1" dirty="0" smtClean="0">
                <a:solidFill>
                  <a:prstClr val="white"/>
                </a:solidFill>
                <a:latin typeface="Garamond" panose="02020404030301010803" pitchFamily="18" charset="0"/>
              </a:rPr>
              <a:t>in Northern Illinois &amp; Northwest Indiana</a:t>
            </a:r>
            <a:endParaRPr lang="en-US" sz="3300" b="1" dirty="0"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Picture 2" descr="C:\Users\Matt\Downloads\Temp\14jun30_Zloop_1010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-152400"/>
            <a:ext cx="5181600" cy="4452453"/>
          </a:xfrm>
          <a:prstGeom prst="rect">
            <a:avLst/>
          </a:prstGeom>
          <a:noFill/>
          <a:ln>
            <a:noFill/>
          </a:ln>
          <a:effectLst>
            <a:softEdge rad="749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387" y="4010494"/>
            <a:ext cx="814387" cy="813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4" descr="Image result for university of alabama huntsville meteorolog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946" y="5405395"/>
            <a:ext cx="978694" cy="517945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651774" y="4776603"/>
            <a:ext cx="4414838" cy="600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4500" b="1" dirty="0" smtClean="0">
                <a:solidFill>
                  <a:srgbClr val="FFFF00"/>
                </a:solidFill>
                <a:latin typeface="Garamond" panose="02020404030301010803" pitchFamily="18" charset="0"/>
              </a:rPr>
              <a:t>Thank You!</a:t>
            </a:r>
            <a:endParaRPr lang="en-US" sz="4500" b="1" dirty="0">
              <a:solidFill>
                <a:srgbClr val="FFFF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37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1737"/>
            <a:ext cx="9144000" cy="50545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610"/>
            <a:ext cx="9144000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The Synoptic Environment of 30 June 2014:  QLCS Parameters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39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LSRmap.png"/>
          <p:cNvSpPr>
            <a:spLocks noChangeAspect="1" noChangeArrowheads="1"/>
          </p:cNvSpPr>
          <p:nvPr/>
        </p:nvSpPr>
        <p:spPr bwMode="auto">
          <a:xfrm>
            <a:off x="155575" y="84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LSRmap.png"/>
          <p:cNvSpPr>
            <a:spLocks noChangeAspect="1" noChangeArrowheads="1"/>
          </p:cNvSpPr>
          <p:nvPr/>
        </p:nvSpPr>
        <p:spPr bwMode="auto">
          <a:xfrm>
            <a:off x="307975" y="2365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5377"/>
          <a:stretch/>
        </p:blipFill>
        <p:spPr>
          <a:xfrm>
            <a:off x="514352" y="762000"/>
            <a:ext cx="1912073" cy="2975647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0" y="0"/>
            <a:ext cx="91440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30 June 2014:  Severe Weather Reports</a:t>
            </a:r>
            <a:endParaRPr lang="en-US" sz="3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5654" y="4342729"/>
            <a:ext cx="3498554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First Derecho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Time:  1:45 pm – 7:30 pm CDT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Wind: 112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Tornadoes:  2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Hail:  28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57239" y="4380365"/>
            <a:ext cx="2986795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Second Derecho</a:t>
            </a: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Time: 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8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pm –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2 am CDT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Wind: 119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Tornadoes:  29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Hail:  3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943600"/>
            <a:ext cx="5328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5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defRPr>
            </a:lvl1pPr>
          </a:lstStyle>
          <a:p>
            <a:r>
              <a:rPr lang="en-US" sz="1800" u="none" dirty="0"/>
              <a:t>3 documented tornadoes and dozens of hail reports prior to derecho initiation in </a:t>
            </a:r>
            <a:r>
              <a:rPr lang="en-US" sz="1800" u="none" dirty="0" smtClean="0"/>
              <a:t>Iowa.</a:t>
            </a:r>
            <a:endParaRPr lang="en-US" sz="1800" u="none" dirty="0"/>
          </a:p>
        </p:txBody>
      </p:sp>
      <p:sp>
        <p:nvSpPr>
          <p:cNvPr id="11" name="Rectangle 10"/>
          <p:cNvSpPr/>
          <p:nvPr/>
        </p:nvSpPr>
        <p:spPr>
          <a:xfrm>
            <a:off x="5903538" y="5322425"/>
            <a:ext cx="1564061" cy="316375"/>
          </a:xfrm>
          <a:prstGeom prst="rect">
            <a:avLst/>
          </a:prstGeom>
          <a:noFill/>
          <a:ln w="412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500" t="27222" r="22828" b="50600"/>
          <a:stretch/>
        </p:blipFill>
        <p:spPr bwMode="auto">
          <a:xfrm>
            <a:off x="2656786" y="762000"/>
            <a:ext cx="6060172" cy="2993645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Freeform 12"/>
          <p:cNvSpPr/>
          <p:nvPr/>
        </p:nvSpPr>
        <p:spPr>
          <a:xfrm>
            <a:off x="4314825" y="971550"/>
            <a:ext cx="2828925" cy="1771650"/>
          </a:xfrm>
          <a:custGeom>
            <a:avLst/>
            <a:gdLst>
              <a:gd name="connsiteX0" fmla="*/ 214313 w 2828925"/>
              <a:gd name="connsiteY0" fmla="*/ 871538 h 1771650"/>
              <a:gd name="connsiteX1" fmla="*/ 0 w 2828925"/>
              <a:gd name="connsiteY1" fmla="*/ 1100138 h 1771650"/>
              <a:gd name="connsiteX2" fmla="*/ 42863 w 2828925"/>
              <a:gd name="connsiteY2" fmla="*/ 1371600 h 1771650"/>
              <a:gd name="connsiteX3" fmla="*/ 314325 w 2828925"/>
              <a:gd name="connsiteY3" fmla="*/ 1771650 h 1771650"/>
              <a:gd name="connsiteX4" fmla="*/ 771525 w 2828925"/>
              <a:gd name="connsiteY4" fmla="*/ 1643063 h 1771650"/>
              <a:gd name="connsiteX5" fmla="*/ 1485900 w 2828925"/>
              <a:gd name="connsiteY5" fmla="*/ 1385888 h 1771650"/>
              <a:gd name="connsiteX6" fmla="*/ 1843088 w 2828925"/>
              <a:gd name="connsiteY6" fmla="*/ 1214438 h 1771650"/>
              <a:gd name="connsiteX7" fmla="*/ 2257425 w 2828925"/>
              <a:gd name="connsiteY7" fmla="*/ 1143000 h 1771650"/>
              <a:gd name="connsiteX8" fmla="*/ 2628900 w 2828925"/>
              <a:gd name="connsiteY8" fmla="*/ 771525 h 1771650"/>
              <a:gd name="connsiteX9" fmla="*/ 2828925 w 2828925"/>
              <a:gd name="connsiteY9" fmla="*/ 300038 h 1771650"/>
              <a:gd name="connsiteX10" fmla="*/ 2743200 w 2828925"/>
              <a:gd name="connsiteY10" fmla="*/ 0 h 1771650"/>
              <a:gd name="connsiteX11" fmla="*/ 2457450 w 2828925"/>
              <a:gd name="connsiteY11" fmla="*/ 0 h 1771650"/>
              <a:gd name="connsiteX12" fmla="*/ 1885950 w 2828925"/>
              <a:gd name="connsiteY12" fmla="*/ 357188 h 1771650"/>
              <a:gd name="connsiteX13" fmla="*/ 957263 w 2828925"/>
              <a:gd name="connsiteY13" fmla="*/ 700088 h 1771650"/>
              <a:gd name="connsiteX14" fmla="*/ 342900 w 2828925"/>
              <a:gd name="connsiteY14" fmla="*/ 900113 h 1771650"/>
              <a:gd name="connsiteX15" fmla="*/ 142875 w 2828925"/>
              <a:gd name="connsiteY15" fmla="*/ 957263 h 1771650"/>
              <a:gd name="connsiteX0" fmla="*/ 214313 w 2828925"/>
              <a:gd name="connsiteY0" fmla="*/ 871538 h 1771650"/>
              <a:gd name="connsiteX1" fmla="*/ 0 w 2828925"/>
              <a:gd name="connsiteY1" fmla="*/ 1100138 h 1771650"/>
              <a:gd name="connsiteX2" fmla="*/ 42863 w 2828925"/>
              <a:gd name="connsiteY2" fmla="*/ 1371600 h 1771650"/>
              <a:gd name="connsiteX3" fmla="*/ 314325 w 2828925"/>
              <a:gd name="connsiteY3" fmla="*/ 1771650 h 1771650"/>
              <a:gd name="connsiteX4" fmla="*/ 771525 w 2828925"/>
              <a:gd name="connsiteY4" fmla="*/ 1643063 h 1771650"/>
              <a:gd name="connsiteX5" fmla="*/ 1485900 w 2828925"/>
              <a:gd name="connsiteY5" fmla="*/ 1385888 h 1771650"/>
              <a:gd name="connsiteX6" fmla="*/ 1843088 w 2828925"/>
              <a:gd name="connsiteY6" fmla="*/ 1325274 h 1771650"/>
              <a:gd name="connsiteX7" fmla="*/ 2257425 w 2828925"/>
              <a:gd name="connsiteY7" fmla="*/ 1143000 h 1771650"/>
              <a:gd name="connsiteX8" fmla="*/ 2628900 w 2828925"/>
              <a:gd name="connsiteY8" fmla="*/ 771525 h 1771650"/>
              <a:gd name="connsiteX9" fmla="*/ 2828925 w 2828925"/>
              <a:gd name="connsiteY9" fmla="*/ 300038 h 1771650"/>
              <a:gd name="connsiteX10" fmla="*/ 2743200 w 2828925"/>
              <a:gd name="connsiteY10" fmla="*/ 0 h 1771650"/>
              <a:gd name="connsiteX11" fmla="*/ 2457450 w 2828925"/>
              <a:gd name="connsiteY11" fmla="*/ 0 h 1771650"/>
              <a:gd name="connsiteX12" fmla="*/ 1885950 w 2828925"/>
              <a:gd name="connsiteY12" fmla="*/ 357188 h 1771650"/>
              <a:gd name="connsiteX13" fmla="*/ 957263 w 2828925"/>
              <a:gd name="connsiteY13" fmla="*/ 700088 h 1771650"/>
              <a:gd name="connsiteX14" fmla="*/ 342900 w 2828925"/>
              <a:gd name="connsiteY14" fmla="*/ 900113 h 1771650"/>
              <a:gd name="connsiteX15" fmla="*/ 142875 w 2828925"/>
              <a:gd name="connsiteY15" fmla="*/ 957263 h 1771650"/>
              <a:gd name="connsiteX0" fmla="*/ 214313 w 2828925"/>
              <a:gd name="connsiteY0" fmla="*/ 871538 h 1771650"/>
              <a:gd name="connsiteX1" fmla="*/ 0 w 2828925"/>
              <a:gd name="connsiteY1" fmla="*/ 1100138 h 1771650"/>
              <a:gd name="connsiteX2" fmla="*/ 42863 w 2828925"/>
              <a:gd name="connsiteY2" fmla="*/ 1371600 h 1771650"/>
              <a:gd name="connsiteX3" fmla="*/ 314325 w 2828925"/>
              <a:gd name="connsiteY3" fmla="*/ 1771650 h 1771650"/>
              <a:gd name="connsiteX4" fmla="*/ 771525 w 2828925"/>
              <a:gd name="connsiteY4" fmla="*/ 1643063 h 1771650"/>
              <a:gd name="connsiteX5" fmla="*/ 1485900 w 2828925"/>
              <a:gd name="connsiteY5" fmla="*/ 1385888 h 1771650"/>
              <a:gd name="connsiteX6" fmla="*/ 1843088 w 2828925"/>
              <a:gd name="connsiteY6" fmla="*/ 1325274 h 1771650"/>
              <a:gd name="connsiteX7" fmla="*/ 2437534 w 2828925"/>
              <a:gd name="connsiteY7" fmla="*/ 1406237 h 1771650"/>
              <a:gd name="connsiteX8" fmla="*/ 2628900 w 2828925"/>
              <a:gd name="connsiteY8" fmla="*/ 771525 h 1771650"/>
              <a:gd name="connsiteX9" fmla="*/ 2828925 w 2828925"/>
              <a:gd name="connsiteY9" fmla="*/ 300038 h 1771650"/>
              <a:gd name="connsiteX10" fmla="*/ 2743200 w 2828925"/>
              <a:gd name="connsiteY10" fmla="*/ 0 h 1771650"/>
              <a:gd name="connsiteX11" fmla="*/ 2457450 w 2828925"/>
              <a:gd name="connsiteY11" fmla="*/ 0 h 1771650"/>
              <a:gd name="connsiteX12" fmla="*/ 1885950 w 2828925"/>
              <a:gd name="connsiteY12" fmla="*/ 357188 h 1771650"/>
              <a:gd name="connsiteX13" fmla="*/ 957263 w 2828925"/>
              <a:gd name="connsiteY13" fmla="*/ 700088 h 1771650"/>
              <a:gd name="connsiteX14" fmla="*/ 342900 w 2828925"/>
              <a:gd name="connsiteY14" fmla="*/ 900113 h 1771650"/>
              <a:gd name="connsiteX15" fmla="*/ 142875 w 2828925"/>
              <a:gd name="connsiteY15" fmla="*/ 957263 h 1771650"/>
              <a:gd name="connsiteX0" fmla="*/ 214313 w 2828925"/>
              <a:gd name="connsiteY0" fmla="*/ 871538 h 1771650"/>
              <a:gd name="connsiteX1" fmla="*/ 0 w 2828925"/>
              <a:gd name="connsiteY1" fmla="*/ 1100138 h 1771650"/>
              <a:gd name="connsiteX2" fmla="*/ 42863 w 2828925"/>
              <a:gd name="connsiteY2" fmla="*/ 1371600 h 1771650"/>
              <a:gd name="connsiteX3" fmla="*/ 314325 w 2828925"/>
              <a:gd name="connsiteY3" fmla="*/ 1771650 h 1771650"/>
              <a:gd name="connsiteX4" fmla="*/ 771525 w 2828925"/>
              <a:gd name="connsiteY4" fmla="*/ 1643063 h 1771650"/>
              <a:gd name="connsiteX5" fmla="*/ 1485900 w 2828925"/>
              <a:gd name="connsiteY5" fmla="*/ 1385888 h 1771650"/>
              <a:gd name="connsiteX6" fmla="*/ 1732251 w 2828925"/>
              <a:gd name="connsiteY6" fmla="*/ 1394547 h 1771650"/>
              <a:gd name="connsiteX7" fmla="*/ 2437534 w 2828925"/>
              <a:gd name="connsiteY7" fmla="*/ 1406237 h 1771650"/>
              <a:gd name="connsiteX8" fmla="*/ 2628900 w 2828925"/>
              <a:gd name="connsiteY8" fmla="*/ 771525 h 1771650"/>
              <a:gd name="connsiteX9" fmla="*/ 2828925 w 2828925"/>
              <a:gd name="connsiteY9" fmla="*/ 300038 h 1771650"/>
              <a:gd name="connsiteX10" fmla="*/ 2743200 w 2828925"/>
              <a:gd name="connsiteY10" fmla="*/ 0 h 1771650"/>
              <a:gd name="connsiteX11" fmla="*/ 2457450 w 2828925"/>
              <a:gd name="connsiteY11" fmla="*/ 0 h 1771650"/>
              <a:gd name="connsiteX12" fmla="*/ 1885950 w 2828925"/>
              <a:gd name="connsiteY12" fmla="*/ 357188 h 1771650"/>
              <a:gd name="connsiteX13" fmla="*/ 957263 w 2828925"/>
              <a:gd name="connsiteY13" fmla="*/ 700088 h 1771650"/>
              <a:gd name="connsiteX14" fmla="*/ 342900 w 2828925"/>
              <a:gd name="connsiteY14" fmla="*/ 900113 h 1771650"/>
              <a:gd name="connsiteX15" fmla="*/ 142875 w 2828925"/>
              <a:gd name="connsiteY15" fmla="*/ 957263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828925" h="1771650">
                <a:moveTo>
                  <a:pt x="214313" y="871538"/>
                </a:moveTo>
                <a:lnTo>
                  <a:pt x="0" y="1100138"/>
                </a:lnTo>
                <a:lnTo>
                  <a:pt x="42863" y="1371600"/>
                </a:lnTo>
                <a:lnTo>
                  <a:pt x="314325" y="1771650"/>
                </a:lnTo>
                <a:lnTo>
                  <a:pt x="771525" y="1643063"/>
                </a:lnTo>
                <a:lnTo>
                  <a:pt x="1485900" y="1385888"/>
                </a:lnTo>
                <a:lnTo>
                  <a:pt x="1732251" y="1394547"/>
                </a:lnTo>
                <a:lnTo>
                  <a:pt x="2437534" y="1406237"/>
                </a:lnTo>
                <a:lnTo>
                  <a:pt x="2628900" y="771525"/>
                </a:lnTo>
                <a:lnTo>
                  <a:pt x="2828925" y="300038"/>
                </a:lnTo>
                <a:lnTo>
                  <a:pt x="2743200" y="0"/>
                </a:lnTo>
                <a:lnTo>
                  <a:pt x="2457450" y="0"/>
                </a:lnTo>
                <a:lnTo>
                  <a:pt x="1885950" y="357188"/>
                </a:lnTo>
                <a:lnTo>
                  <a:pt x="957263" y="700088"/>
                </a:lnTo>
                <a:lnTo>
                  <a:pt x="342900" y="900113"/>
                </a:lnTo>
                <a:lnTo>
                  <a:pt x="142875" y="957263"/>
                </a:lnTo>
              </a:path>
            </a:pathLst>
          </a:custGeom>
          <a:solidFill>
            <a:schemeClr val="accent1">
              <a:lumMod val="50000"/>
              <a:alpha val="45000"/>
            </a:schemeClr>
          </a:soli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 rot="228301">
            <a:off x="5332467" y="1058772"/>
            <a:ext cx="2965102" cy="1928496"/>
          </a:xfrm>
          <a:custGeom>
            <a:avLst/>
            <a:gdLst>
              <a:gd name="connsiteX0" fmla="*/ 214313 w 2828925"/>
              <a:gd name="connsiteY0" fmla="*/ 871538 h 1771650"/>
              <a:gd name="connsiteX1" fmla="*/ 0 w 2828925"/>
              <a:gd name="connsiteY1" fmla="*/ 1100138 h 1771650"/>
              <a:gd name="connsiteX2" fmla="*/ 42863 w 2828925"/>
              <a:gd name="connsiteY2" fmla="*/ 1371600 h 1771650"/>
              <a:gd name="connsiteX3" fmla="*/ 314325 w 2828925"/>
              <a:gd name="connsiteY3" fmla="*/ 1771650 h 1771650"/>
              <a:gd name="connsiteX4" fmla="*/ 771525 w 2828925"/>
              <a:gd name="connsiteY4" fmla="*/ 1643063 h 1771650"/>
              <a:gd name="connsiteX5" fmla="*/ 1485900 w 2828925"/>
              <a:gd name="connsiteY5" fmla="*/ 1385888 h 1771650"/>
              <a:gd name="connsiteX6" fmla="*/ 1843088 w 2828925"/>
              <a:gd name="connsiteY6" fmla="*/ 1214438 h 1771650"/>
              <a:gd name="connsiteX7" fmla="*/ 2257425 w 2828925"/>
              <a:gd name="connsiteY7" fmla="*/ 1143000 h 1771650"/>
              <a:gd name="connsiteX8" fmla="*/ 2628900 w 2828925"/>
              <a:gd name="connsiteY8" fmla="*/ 771525 h 1771650"/>
              <a:gd name="connsiteX9" fmla="*/ 2828925 w 2828925"/>
              <a:gd name="connsiteY9" fmla="*/ 300038 h 1771650"/>
              <a:gd name="connsiteX10" fmla="*/ 2743200 w 2828925"/>
              <a:gd name="connsiteY10" fmla="*/ 0 h 1771650"/>
              <a:gd name="connsiteX11" fmla="*/ 2457450 w 2828925"/>
              <a:gd name="connsiteY11" fmla="*/ 0 h 1771650"/>
              <a:gd name="connsiteX12" fmla="*/ 1885950 w 2828925"/>
              <a:gd name="connsiteY12" fmla="*/ 357188 h 1771650"/>
              <a:gd name="connsiteX13" fmla="*/ 957263 w 2828925"/>
              <a:gd name="connsiteY13" fmla="*/ 700088 h 1771650"/>
              <a:gd name="connsiteX14" fmla="*/ 342900 w 2828925"/>
              <a:gd name="connsiteY14" fmla="*/ 900113 h 1771650"/>
              <a:gd name="connsiteX15" fmla="*/ 142875 w 2828925"/>
              <a:gd name="connsiteY15" fmla="*/ 957263 h 1771650"/>
              <a:gd name="connsiteX0" fmla="*/ 214313 w 2828925"/>
              <a:gd name="connsiteY0" fmla="*/ 871538 h 1903713"/>
              <a:gd name="connsiteX1" fmla="*/ 0 w 2828925"/>
              <a:gd name="connsiteY1" fmla="*/ 1100138 h 1903713"/>
              <a:gd name="connsiteX2" fmla="*/ 42863 w 2828925"/>
              <a:gd name="connsiteY2" fmla="*/ 1371600 h 1903713"/>
              <a:gd name="connsiteX3" fmla="*/ 51047 w 2828925"/>
              <a:gd name="connsiteY3" fmla="*/ 1903713 h 1903713"/>
              <a:gd name="connsiteX4" fmla="*/ 771525 w 2828925"/>
              <a:gd name="connsiteY4" fmla="*/ 1643063 h 1903713"/>
              <a:gd name="connsiteX5" fmla="*/ 1485900 w 2828925"/>
              <a:gd name="connsiteY5" fmla="*/ 1385888 h 1903713"/>
              <a:gd name="connsiteX6" fmla="*/ 1843088 w 2828925"/>
              <a:gd name="connsiteY6" fmla="*/ 1214438 h 1903713"/>
              <a:gd name="connsiteX7" fmla="*/ 2257425 w 2828925"/>
              <a:gd name="connsiteY7" fmla="*/ 1143000 h 1903713"/>
              <a:gd name="connsiteX8" fmla="*/ 2628900 w 2828925"/>
              <a:gd name="connsiteY8" fmla="*/ 771525 h 1903713"/>
              <a:gd name="connsiteX9" fmla="*/ 2828925 w 2828925"/>
              <a:gd name="connsiteY9" fmla="*/ 300038 h 1903713"/>
              <a:gd name="connsiteX10" fmla="*/ 2743200 w 2828925"/>
              <a:gd name="connsiteY10" fmla="*/ 0 h 1903713"/>
              <a:gd name="connsiteX11" fmla="*/ 2457450 w 2828925"/>
              <a:gd name="connsiteY11" fmla="*/ 0 h 1903713"/>
              <a:gd name="connsiteX12" fmla="*/ 1885950 w 2828925"/>
              <a:gd name="connsiteY12" fmla="*/ 357188 h 1903713"/>
              <a:gd name="connsiteX13" fmla="*/ 957263 w 2828925"/>
              <a:gd name="connsiteY13" fmla="*/ 700088 h 1903713"/>
              <a:gd name="connsiteX14" fmla="*/ 342900 w 2828925"/>
              <a:gd name="connsiteY14" fmla="*/ 900113 h 1903713"/>
              <a:gd name="connsiteX15" fmla="*/ 142875 w 2828925"/>
              <a:gd name="connsiteY15" fmla="*/ 957263 h 1903713"/>
              <a:gd name="connsiteX0" fmla="*/ 214313 w 2828925"/>
              <a:gd name="connsiteY0" fmla="*/ 871538 h 1903713"/>
              <a:gd name="connsiteX1" fmla="*/ 0 w 2828925"/>
              <a:gd name="connsiteY1" fmla="*/ 1100138 h 1903713"/>
              <a:gd name="connsiteX2" fmla="*/ 42863 w 2828925"/>
              <a:gd name="connsiteY2" fmla="*/ 1371600 h 1903713"/>
              <a:gd name="connsiteX3" fmla="*/ 51047 w 2828925"/>
              <a:gd name="connsiteY3" fmla="*/ 1903713 h 1903713"/>
              <a:gd name="connsiteX4" fmla="*/ 752495 w 2828925"/>
              <a:gd name="connsiteY4" fmla="*/ 1787519 h 1903713"/>
              <a:gd name="connsiteX5" fmla="*/ 1485900 w 2828925"/>
              <a:gd name="connsiteY5" fmla="*/ 1385888 h 1903713"/>
              <a:gd name="connsiteX6" fmla="*/ 1843088 w 2828925"/>
              <a:gd name="connsiteY6" fmla="*/ 1214438 h 1903713"/>
              <a:gd name="connsiteX7" fmla="*/ 2257425 w 2828925"/>
              <a:gd name="connsiteY7" fmla="*/ 1143000 h 1903713"/>
              <a:gd name="connsiteX8" fmla="*/ 2628900 w 2828925"/>
              <a:gd name="connsiteY8" fmla="*/ 771525 h 1903713"/>
              <a:gd name="connsiteX9" fmla="*/ 2828925 w 2828925"/>
              <a:gd name="connsiteY9" fmla="*/ 300038 h 1903713"/>
              <a:gd name="connsiteX10" fmla="*/ 2743200 w 2828925"/>
              <a:gd name="connsiteY10" fmla="*/ 0 h 1903713"/>
              <a:gd name="connsiteX11" fmla="*/ 2457450 w 2828925"/>
              <a:gd name="connsiteY11" fmla="*/ 0 h 1903713"/>
              <a:gd name="connsiteX12" fmla="*/ 1885950 w 2828925"/>
              <a:gd name="connsiteY12" fmla="*/ 357188 h 1903713"/>
              <a:gd name="connsiteX13" fmla="*/ 957263 w 2828925"/>
              <a:gd name="connsiteY13" fmla="*/ 700088 h 1903713"/>
              <a:gd name="connsiteX14" fmla="*/ 342900 w 2828925"/>
              <a:gd name="connsiteY14" fmla="*/ 900113 h 1903713"/>
              <a:gd name="connsiteX15" fmla="*/ 142875 w 2828925"/>
              <a:gd name="connsiteY15" fmla="*/ 957263 h 1903713"/>
              <a:gd name="connsiteX0" fmla="*/ 350490 w 2965102"/>
              <a:gd name="connsiteY0" fmla="*/ 871538 h 1887526"/>
              <a:gd name="connsiteX1" fmla="*/ 136177 w 2965102"/>
              <a:gd name="connsiteY1" fmla="*/ 1100138 h 1887526"/>
              <a:gd name="connsiteX2" fmla="*/ 179040 w 2965102"/>
              <a:gd name="connsiteY2" fmla="*/ 1371600 h 1887526"/>
              <a:gd name="connsiteX3" fmla="*/ 0 w 2965102"/>
              <a:gd name="connsiteY3" fmla="*/ 1887526 h 1887526"/>
              <a:gd name="connsiteX4" fmla="*/ 888672 w 2965102"/>
              <a:gd name="connsiteY4" fmla="*/ 1787519 h 1887526"/>
              <a:gd name="connsiteX5" fmla="*/ 1622077 w 2965102"/>
              <a:gd name="connsiteY5" fmla="*/ 1385888 h 1887526"/>
              <a:gd name="connsiteX6" fmla="*/ 1979265 w 2965102"/>
              <a:gd name="connsiteY6" fmla="*/ 1214438 h 1887526"/>
              <a:gd name="connsiteX7" fmla="*/ 2393602 w 2965102"/>
              <a:gd name="connsiteY7" fmla="*/ 1143000 h 1887526"/>
              <a:gd name="connsiteX8" fmla="*/ 2765077 w 2965102"/>
              <a:gd name="connsiteY8" fmla="*/ 771525 h 1887526"/>
              <a:gd name="connsiteX9" fmla="*/ 2965102 w 2965102"/>
              <a:gd name="connsiteY9" fmla="*/ 300038 h 1887526"/>
              <a:gd name="connsiteX10" fmla="*/ 2879377 w 2965102"/>
              <a:gd name="connsiteY10" fmla="*/ 0 h 1887526"/>
              <a:gd name="connsiteX11" fmla="*/ 2593627 w 2965102"/>
              <a:gd name="connsiteY11" fmla="*/ 0 h 1887526"/>
              <a:gd name="connsiteX12" fmla="*/ 2022127 w 2965102"/>
              <a:gd name="connsiteY12" fmla="*/ 357188 h 1887526"/>
              <a:gd name="connsiteX13" fmla="*/ 1093440 w 2965102"/>
              <a:gd name="connsiteY13" fmla="*/ 700088 h 1887526"/>
              <a:gd name="connsiteX14" fmla="*/ 479077 w 2965102"/>
              <a:gd name="connsiteY14" fmla="*/ 900113 h 1887526"/>
              <a:gd name="connsiteX15" fmla="*/ 279052 w 2965102"/>
              <a:gd name="connsiteY15" fmla="*/ 957263 h 1887526"/>
              <a:gd name="connsiteX0" fmla="*/ 350490 w 2965102"/>
              <a:gd name="connsiteY0" fmla="*/ 871538 h 1928496"/>
              <a:gd name="connsiteX1" fmla="*/ 136177 w 2965102"/>
              <a:gd name="connsiteY1" fmla="*/ 1100138 h 1928496"/>
              <a:gd name="connsiteX2" fmla="*/ 179040 w 2965102"/>
              <a:gd name="connsiteY2" fmla="*/ 1371600 h 1928496"/>
              <a:gd name="connsiteX3" fmla="*/ 0 w 2965102"/>
              <a:gd name="connsiteY3" fmla="*/ 1887526 h 1928496"/>
              <a:gd name="connsiteX4" fmla="*/ 888672 w 2965102"/>
              <a:gd name="connsiteY4" fmla="*/ 1787519 h 1928496"/>
              <a:gd name="connsiteX5" fmla="*/ 1214274 w 2965102"/>
              <a:gd name="connsiteY5" fmla="*/ 1928496 h 1928496"/>
              <a:gd name="connsiteX6" fmla="*/ 1979265 w 2965102"/>
              <a:gd name="connsiteY6" fmla="*/ 1214438 h 1928496"/>
              <a:gd name="connsiteX7" fmla="*/ 2393602 w 2965102"/>
              <a:gd name="connsiteY7" fmla="*/ 1143000 h 1928496"/>
              <a:gd name="connsiteX8" fmla="*/ 2765077 w 2965102"/>
              <a:gd name="connsiteY8" fmla="*/ 771525 h 1928496"/>
              <a:gd name="connsiteX9" fmla="*/ 2965102 w 2965102"/>
              <a:gd name="connsiteY9" fmla="*/ 300038 h 1928496"/>
              <a:gd name="connsiteX10" fmla="*/ 2879377 w 2965102"/>
              <a:gd name="connsiteY10" fmla="*/ 0 h 1928496"/>
              <a:gd name="connsiteX11" fmla="*/ 2593627 w 2965102"/>
              <a:gd name="connsiteY11" fmla="*/ 0 h 1928496"/>
              <a:gd name="connsiteX12" fmla="*/ 2022127 w 2965102"/>
              <a:gd name="connsiteY12" fmla="*/ 357188 h 1928496"/>
              <a:gd name="connsiteX13" fmla="*/ 1093440 w 2965102"/>
              <a:gd name="connsiteY13" fmla="*/ 700088 h 1928496"/>
              <a:gd name="connsiteX14" fmla="*/ 479077 w 2965102"/>
              <a:gd name="connsiteY14" fmla="*/ 900113 h 1928496"/>
              <a:gd name="connsiteX15" fmla="*/ 279052 w 2965102"/>
              <a:gd name="connsiteY15" fmla="*/ 957263 h 1928496"/>
              <a:gd name="connsiteX0" fmla="*/ 350490 w 2965102"/>
              <a:gd name="connsiteY0" fmla="*/ 871538 h 1928496"/>
              <a:gd name="connsiteX1" fmla="*/ 136177 w 2965102"/>
              <a:gd name="connsiteY1" fmla="*/ 1100138 h 1928496"/>
              <a:gd name="connsiteX2" fmla="*/ 179040 w 2965102"/>
              <a:gd name="connsiteY2" fmla="*/ 1371600 h 1928496"/>
              <a:gd name="connsiteX3" fmla="*/ 0 w 2965102"/>
              <a:gd name="connsiteY3" fmla="*/ 1887526 h 1928496"/>
              <a:gd name="connsiteX4" fmla="*/ 888672 w 2965102"/>
              <a:gd name="connsiteY4" fmla="*/ 1787519 h 1928496"/>
              <a:gd name="connsiteX5" fmla="*/ 1214274 w 2965102"/>
              <a:gd name="connsiteY5" fmla="*/ 1928496 h 1928496"/>
              <a:gd name="connsiteX6" fmla="*/ 1979265 w 2965102"/>
              <a:gd name="connsiteY6" fmla="*/ 1214438 h 1928496"/>
              <a:gd name="connsiteX7" fmla="*/ 2393602 w 2965102"/>
              <a:gd name="connsiteY7" fmla="*/ 1143000 h 1928496"/>
              <a:gd name="connsiteX8" fmla="*/ 2765077 w 2965102"/>
              <a:gd name="connsiteY8" fmla="*/ 771525 h 1928496"/>
              <a:gd name="connsiteX9" fmla="*/ 2965102 w 2965102"/>
              <a:gd name="connsiteY9" fmla="*/ 300038 h 1928496"/>
              <a:gd name="connsiteX10" fmla="*/ 2879377 w 2965102"/>
              <a:gd name="connsiteY10" fmla="*/ 0 h 1928496"/>
              <a:gd name="connsiteX11" fmla="*/ 2593627 w 2965102"/>
              <a:gd name="connsiteY11" fmla="*/ 0 h 1928496"/>
              <a:gd name="connsiteX12" fmla="*/ 2022127 w 2965102"/>
              <a:gd name="connsiteY12" fmla="*/ 357188 h 1928496"/>
              <a:gd name="connsiteX13" fmla="*/ 1093440 w 2965102"/>
              <a:gd name="connsiteY13" fmla="*/ 700088 h 1928496"/>
              <a:gd name="connsiteX14" fmla="*/ 479077 w 2965102"/>
              <a:gd name="connsiteY14" fmla="*/ 900113 h 1928496"/>
              <a:gd name="connsiteX15" fmla="*/ 279052 w 2965102"/>
              <a:gd name="connsiteY15" fmla="*/ 957263 h 1928496"/>
              <a:gd name="connsiteX0" fmla="*/ 350490 w 2965102"/>
              <a:gd name="connsiteY0" fmla="*/ 871538 h 1928496"/>
              <a:gd name="connsiteX1" fmla="*/ 136177 w 2965102"/>
              <a:gd name="connsiteY1" fmla="*/ 1100138 h 1928496"/>
              <a:gd name="connsiteX2" fmla="*/ 179040 w 2965102"/>
              <a:gd name="connsiteY2" fmla="*/ 1371600 h 1928496"/>
              <a:gd name="connsiteX3" fmla="*/ 0 w 2965102"/>
              <a:gd name="connsiteY3" fmla="*/ 1887526 h 1928496"/>
              <a:gd name="connsiteX4" fmla="*/ 888672 w 2965102"/>
              <a:gd name="connsiteY4" fmla="*/ 1787519 h 1928496"/>
              <a:gd name="connsiteX5" fmla="*/ 1214274 w 2965102"/>
              <a:gd name="connsiteY5" fmla="*/ 1928496 h 1928496"/>
              <a:gd name="connsiteX6" fmla="*/ 1979265 w 2965102"/>
              <a:gd name="connsiteY6" fmla="*/ 1214438 h 1928496"/>
              <a:gd name="connsiteX7" fmla="*/ 2150142 w 2965102"/>
              <a:gd name="connsiteY7" fmla="*/ 1527066 h 1928496"/>
              <a:gd name="connsiteX8" fmla="*/ 2393602 w 2965102"/>
              <a:gd name="connsiteY8" fmla="*/ 1143000 h 1928496"/>
              <a:gd name="connsiteX9" fmla="*/ 2765077 w 2965102"/>
              <a:gd name="connsiteY9" fmla="*/ 771525 h 1928496"/>
              <a:gd name="connsiteX10" fmla="*/ 2965102 w 2965102"/>
              <a:gd name="connsiteY10" fmla="*/ 300038 h 1928496"/>
              <a:gd name="connsiteX11" fmla="*/ 2879377 w 2965102"/>
              <a:gd name="connsiteY11" fmla="*/ 0 h 1928496"/>
              <a:gd name="connsiteX12" fmla="*/ 2593627 w 2965102"/>
              <a:gd name="connsiteY12" fmla="*/ 0 h 1928496"/>
              <a:gd name="connsiteX13" fmla="*/ 2022127 w 2965102"/>
              <a:gd name="connsiteY13" fmla="*/ 357188 h 1928496"/>
              <a:gd name="connsiteX14" fmla="*/ 1093440 w 2965102"/>
              <a:gd name="connsiteY14" fmla="*/ 700088 h 1928496"/>
              <a:gd name="connsiteX15" fmla="*/ 479077 w 2965102"/>
              <a:gd name="connsiteY15" fmla="*/ 900113 h 1928496"/>
              <a:gd name="connsiteX16" fmla="*/ 279052 w 2965102"/>
              <a:gd name="connsiteY16" fmla="*/ 957263 h 1928496"/>
              <a:gd name="connsiteX0" fmla="*/ 350490 w 2965102"/>
              <a:gd name="connsiteY0" fmla="*/ 871538 h 1928496"/>
              <a:gd name="connsiteX1" fmla="*/ 136177 w 2965102"/>
              <a:gd name="connsiteY1" fmla="*/ 1100138 h 1928496"/>
              <a:gd name="connsiteX2" fmla="*/ 179040 w 2965102"/>
              <a:gd name="connsiteY2" fmla="*/ 1371600 h 1928496"/>
              <a:gd name="connsiteX3" fmla="*/ 0 w 2965102"/>
              <a:gd name="connsiteY3" fmla="*/ 1887526 h 1928496"/>
              <a:gd name="connsiteX4" fmla="*/ 888672 w 2965102"/>
              <a:gd name="connsiteY4" fmla="*/ 1787519 h 1928496"/>
              <a:gd name="connsiteX5" fmla="*/ 1214274 w 2965102"/>
              <a:gd name="connsiteY5" fmla="*/ 1928496 h 1928496"/>
              <a:gd name="connsiteX6" fmla="*/ 1926947 w 2965102"/>
              <a:gd name="connsiteY6" fmla="*/ 1504299 h 1928496"/>
              <a:gd name="connsiteX7" fmla="*/ 2150142 w 2965102"/>
              <a:gd name="connsiteY7" fmla="*/ 1527066 h 1928496"/>
              <a:gd name="connsiteX8" fmla="*/ 2393602 w 2965102"/>
              <a:gd name="connsiteY8" fmla="*/ 1143000 h 1928496"/>
              <a:gd name="connsiteX9" fmla="*/ 2765077 w 2965102"/>
              <a:gd name="connsiteY9" fmla="*/ 771525 h 1928496"/>
              <a:gd name="connsiteX10" fmla="*/ 2965102 w 2965102"/>
              <a:gd name="connsiteY10" fmla="*/ 300038 h 1928496"/>
              <a:gd name="connsiteX11" fmla="*/ 2879377 w 2965102"/>
              <a:gd name="connsiteY11" fmla="*/ 0 h 1928496"/>
              <a:gd name="connsiteX12" fmla="*/ 2593627 w 2965102"/>
              <a:gd name="connsiteY12" fmla="*/ 0 h 1928496"/>
              <a:gd name="connsiteX13" fmla="*/ 2022127 w 2965102"/>
              <a:gd name="connsiteY13" fmla="*/ 357188 h 1928496"/>
              <a:gd name="connsiteX14" fmla="*/ 1093440 w 2965102"/>
              <a:gd name="connsiteY14" fmla="*/ 700088 h 1928496"/>
              <a:gd name="connsiteX15" fmla="*/ 479077 w 2965102"/>
              <a:gd name="connsiteY15" fmla="*/ 900113 h 1928496"/>
              <a:gd name="connsiteX16" fmla="*/ 279052 w 2965102"/>
              <a:gd name="connsiteY16" fmla="*/ 957263 h 1928496"/>
              <a:gd name="connsiteX0" fmla="*/ 350490 w 2965102"/>
              <a:gd name="connsiteY0" fmla="*/ 871538 h 1928496"/>
              <a:gd name="connsiteX1" fmla="*/ 136177 w 2965102"/>
              <a:gd name="connsiteY1" fmla="*/ 1100138 h 1928496"/>
              <a:gd name="connsiteX2" fmla="*/ 179040 w 2965102"/>
              <a:gd name="connsiteY2" fmla="*/ 1371600 h 1928496"/>
              <a:gd name="connsiteX3" fmla="*/ 0 w 2965102"/>
              <a:gd name="connsiteY3" fmla="*/ 1887526 h 1928496"/>
              <a:gd name="connsiteX4" fmla="*/ 888672 w 2965102"/>
              <a:gd name="connsiteY4" fmla="*/ 1787519 h 1928496"/>
              <a:gd name="connsiteX5" fmla="*/ 1214274 w 2965102"/>
              <a:gd name="connsiteY5" fmla="*/ 1928496 h 1928496"/>
              <a:gd name="connsiteX6" fmla="*/ 1926947 w 2965102"/>
              <a:gd name="connsiteY6" fmla="*/ 1504299 h 1928496"/>
              <a:gd name="connsiteX7" fmla="*/ 2195789 w 2965102"/>
              <a:gd name="connsiteY7" fmla="*/ 1352202 h 1928496"/>
              <a:gd name="connsiteX8" fmla="*/ 2393602 w 2965102"/>
              <a:gd name="connsiteY8" fmla="*/ 1143000 h 1928496"/>
              <a:gd name="connsiteX9" fmla="*/ 2765077 w 2965102"/>
              <a:gd name="connsiteY9" fmla="*/ 771525 h 1928496"/>
              <a:gd name="connsiteX10" fmla="*/ 2965102 w 2965102"/>
              <a:gd name="connsiteY10" fmla="*/ 300038 h 1928496"/>
              <a:gd name="connsiteX11" fmla="*/ 2879377 w 2965102"/>
              <a:gd name="connsiteY11" fmla="*/ 0 h 1928496"/>
              <a:gd name="connsiteX12" fmla="*/ 2593627 w 2965102"/>
              <a:gd name="connsiteY12" fmla="*/ 0 h 1928496"/>
              <a:gd name="connsiteX13" fmla="*/ 2022127 w 2965102"/>
              <a:gd name="connsiteY13" fmla="*/ 357188 h 1928496"/>
              <a:gd name="connsiteX14" fmla="*/ 1093440 w 2965102"/>
              <a:gd name="connsiteY14" fmla="*/ 700088 h 1928496"/>
              <a:gd name="connsiteX15" fmla="*/ 479077 w 2965102"/>
              <a:gd name="connsiteY15" fmla="*/ 900113 h 1928496"/>
              <a:gd name="connsiteX16" fmla="*/ 279052 w 2965102"/>
              <a:gd name="connsiteY16" fmla="*/ 957263 h 1928496"/>
              <a:gd name="connsiteX0" fmla="*/ 350490 w 2965102"/>
              <a:gd name="connsiteY0" fmla="*/ 871538 h 1928496"/>
              <a:gd name="connsiteX1" fmla="*/ 136177 w 2965102"/>
              <a:gd name="connsiteY1" fmla="*/ 1100138 h 1928496"/>
              <a:gd name="connsiteX2" fmla="*/ 179040 w 2965102"/>
              <a:gd name="connsiteY2" fmla="*/ 1371600 h 1928496"/>
              <a:gd name="connsiteX3" fmla="*/ 0 w 2965102"/>
              <a:gd name="connsiteY3" fmla="*/ 1887526 h 1928496"/>
              <a:gd name="connsiteX4" fmla="*/ 888672 w 2965102"/>
              <a:gd name="connsiteY4" fmla="*/ 1787519 h 1928496"/>
              <a:gd name="connsiteX5" fmla="*/ 1214274 w 2965102"/>
              <a:gd name="connsiteY5" fmla="*/ 1928496 h 1928496"/>
              <a:gd name="connsiteX6" fmla="*/ 1926947 w 2965102"/>
              <a:gd name="connsiteY6" fmla="*/ 1504299 h 1928496"/>
              <a:gd name="connsiteX7" fmla="*/ 2195789 w 2965102"/>
              <a:gd name="connsiteY7" fmla="*/ 1352202 h 1928496"/>
              <a:gd name="connsiteX8" fmla="*/ 2566570 w 2965102"/>
              <a:gd name="connsiteY8" fmla="*/ 1160134 h 1928496"/>
              <a:gd name="connsiteX9" fmla="*/ 2765077 w 2965102"/>
              <a:gd name="connsiteY9" fmla="*/ 771525 h 1928496"/>
              <a:gd name="connsiteX10" fmla="*/ 2965102 w 2965102"/>
              <a:gd name="connsiteY10" fmla="*/ 300038 h 1928496"/>
              <a:gd name="connsiteX11" fmla="*/ 2879377 w 2965102"/>
              <a:gd name="connsiteY11" fmla="*/ 0 h 1928496"/>
              <a:gd name="connsiteX12" fmla="*/ 2593627 w 2965102"/>
              <a:gd name="connsiteY12" fmla="*/ 0 h 1928496"/>
              <a:gd name="connsiteX13" fmla="*/ 2022127 w 2965102"/>
              <a:gd name="connsiteY13" fmla="*/ 357188 h 1928496"/>
              <a:gd name="connsiteX14" fmla="*/ 1093440 w 2965102"/>
              <a:gd name="connsiteY14" fmla="*/ 700088 h 1928496"/>
              <a:gd name="connsiteX15" fmla="*/ 479077 w 2965102"/>
              <a:gd name="connsiteY15" fmla="*/ 900113 h 1928496"/>
              <a:gd name="connsiteX16" fmla="*/ 279052 w 2965102"/>
              <a:gd name="connsiteY16" fmla="*/ 957263 h 1928496"/>
              <a:gd name="connsiteX0" fmla="*/ 350490 w 2965102"/>
              <a:gd name="connsiteY0" fmla="*/ 871538 h 1928496"/>
              <a:gd name="connsiteX1" fmla="*/ 136177 w 2965102"/>
              <a:gd name="connsiteY1" fmla="*/ 1100138 h 1928496"/>
              <a:gd name="connsiteX2" fmla="*/ 179040 w 2965102"/>
              <a:gd name="connsiteY2" fmla="*/ 1371600 h 1928496"/>
              <a:gd name="connsiteX3" fmla="*/ 0 w 2965102"/>
              <a:gd name="connsiteY3" fmla="*/ 1887526 h 1928496"/>
              <a:gd name="connsiteX4" fmla="*/ 888672 w 2965102"/>
              <a:gd name="connsiteY4" fmla="*/ 1787519 h 1928496"/>
              <a:gd name="connsiteX5" fmla="*/ 1214274 w 2965102"/>
              <a:gd name="connsiteY5" fmla="*/ 1928496 h 1928496"/>
              <a:gd name="connsiteX6" fmla="*/ 1926947 w 2965102"/>
              <a:gd name="connsiteY6" fmla="*/ 1504299 h 1928496"/>
              <a:gd name="connsiteX7" fmla="*/ 2195789 w 2965102"/>
              <a:gd name="connsiteY7" fmla="*/ 1352202 h 1928496"/>
              <a:gd name="connsiteX8" fmla="*/ 2566570 w 2965102"/>
              <a:gd name="connsiteY8" fmla="*/ 1160134 h 1928496"/>
              <a:gd name="connsiteX9" fmla="*/ 2527499 w 2965102"/>
              <a:gd name="connsiteY9" fmla="*/ 644135 h 1928496"/>
              <a:gd name="connsiteX10" fmla="*/ 2965102 w 2965102"/>
              <a:gd name="connsiteY10" fmla="*/ 300038 h 1928496"/>
              <a:gd name="connsiteX11" fmla="*/ 2879377 w 2965102"/>
              <a:gd name="connsiteY11" fmla="*/ 0 h 1928496"/>
              <a:gd name="connsiteX12" fmla="*/ 2593627 w 2965102"/>
              <a:gd name="connsiteY12" fmla="*/ 0 h 1928496"/>
              <a:gd name="connsiteX13" fmla="*/ 2022127 w 2965102"/>
              <a:gd name="connsiteY13" fmla="*/ 357188 h 1928496"/>
              <a:gd name="connsiteX14" fmla="*/ 1093440 w 2965102"/>
              <a:gd name="connsiteY14" fmla="*/ 700088 h 1928496"/>
              <a:gd name="connsiteX15" fmla="*/ 479077 w 2965102"/>
              <a:gd name="connsiteY15" fmla="*/ 900113 h 1928496"/>
              <a:gd name="connsiteX16" fmla="*/ 279052 w 2965102"/>
              <a:gd name="connsiteY16" fmla="*/ 957263 h 1928496"/>
              <a:gd name="connsiteX0" fmla="*/ 350490 w 2965102"/>
              <a:gd name="connsiteY0" fmla="*/ 871538 h 1928496"/>
              <a:gd name="connsiteX1" fmla="*/ 136177 w 2965102"/>
              <a:gd name="connsiteY1" fmla="*/ 1100138 h 1928496"/>
              <a:gd name="connsiteX2" fmla="*/ 179040 w 2965102"/>
              <a:gd name="connsiteY2" fmla="*/ 1371600 h 1928496"/>
              <a:gd name="connsiteX3" fmla="*/ 0 w 2965102"/>
              <a:gd name="connsiteY3" fmla="*/ 1887526 h 1928496"/>
              <a:gd name="connsiteX4" fmla="*/ 888672 w 2965102"/>
              <a:gd name="connsiteY4" fmla="*/ 1787519 h 1928496"/>
              <a:gd name="connsiteX5" fmla="*/ 1214274 w 2965102"/>
              <a:gd name="connsiteY5" fmla="*/ 1928496 h 1928496"/>
              <a:gd name="connsiteX6" fmla="*/ 1926947 w 2965102"/>
              <a:gd name="connsiteY6" fmla="*/ 1504299 h 1928496"/>
              <a:gd name="connsiteX7" fmla="*/ 2195789 w 2965102"/>
              <a:gd name="connsiteY7" fmla="*/ 1352202 h 1928496"/>
              <a:gd name="connsiteX8" fmla="*/ 2404066 w 2965102"/>
              <a:gd name="connsiteY8" fmla="*/ 1085027 h 1928496"/>
              <a:gd name="connsiteX9" fmla="*/ 2527499 w 2965102"/>
              <a:gd name="connsiteY9" fmla="*/ 644135 h 1928496"/>
              <a:gd name="connsiteX10" fmla="*/ 2965102 w 2965102"/>
              <a:gd name="connsiteY10" fmla="*/ 300038 h 1928496"/>
              <a:gd name="connsiteX11" fmla="*/ 2879377 w 2965102"/>
              <a:gd name="connsiteY11" fmla="*/ 0 h 1928496"/>
              <a:gd name="connsiteX12" fmla="*/ 2593627 w 2965102"/>
              <a:gd name="connsiteY12" fmla="*/ 0 h 1928496"/>
              <a:gd name="connsiteX13" fmla="*/ 2022127 w 2965102"/>
              <a:gd name="connsiteY13" fmla="*/ 357188 h 1928496"/>
              <a:gd name="connsiteX14" fmla="*/ 1093440 w 2965102"/>
              <a:gd name="connsiteY14" fmla="*/ 700088 h 1928496"/>
              <a:gd name="connsiteX15" fmla="*/ 479077 w 2965102"/>
              <a:gd name="connsiteY15" fmla="*/ 900113 h 1928496"/>
              <a:gd name="connsiteX16" fmla="*/ 279052 w 2965102"/>
              <a:gd name="connsiteY16" fmla="*/ 957263 h 1928496"/>
              <a:gd name="connsiteX0" fmla="*/ 350490 w 2965102"/>
              <a:gd name="connsiteY0" fmla="*/ 871538 h 1928496"/>
              <a:gd name="connsiteX1" fmla="*/ 136177 w 2965102"/>
              <a:gd name="connsiteY1" fmla="*/ 1100138 h 1928496"/>
              <a:gd name="connsiteX2" fmla="*/ 179040 w 2965102"/>
              <a:gd name="connsiteY2" fmla="*/ 1371600 h 1928496"/>
              <a:gd name="connsiteX3" fmla="*/ 0 w 2965102"/>
              <a:gd name="connsiteY3" fmla="*/ 1887526 h 1928496"/>
              <a:gd name="connsiteX4" fmla="*/ 888672 w 2965102"/>
              <a:gd name="connsiteY4" fmla="*/ 1787519 h 1928496"/>
              <a:gd name="connsiteX5" fmla="*/ 1214274 w 2965102"/>
              <a:gd name="connsiteY5" fmla="*/ 1928496 h 1928496"/>
              <a:gd name="connsiteX6" fmla="*/ 1926947 w 2965102"/>
              <a:gd name="connsiteY6" fmla="*/ 1504299 h 1928496"/>
              <a:gd name="connsiteX7" fmla="*/ 2339546 w 2965102"/>
              <a:gd name="connsiteY7" fmla="*/ 1425952 h 1928496"/>
              <a:gd name="connsiteX8" fmla="*/ 2404066 w 2965102"/>
              <a:gd name="connsiteY8" fmla="*/ 1085027 h 1928496"/>
              <a:gd name="connsiteX9" fmla="*/ 2527499 w 2965102"/>
              <a:gd name="connsiteY9" fmla="*/ 644135 h 1928496"/>
              <a:gd name="connsiteX10" fmla="*/ 2965102 w 2965102"/>
              <a:gd name="connsiteY10" fmla="*/ 300038 h 1928496"/>
              <a:gd name="connsiteX11" fmla="*/ 2879377 w 2965102"/>
              <a:gd name="connsiteY11" fmla="*/ 0 h 1928496"/>
              <a:gd name="connsiteX12" fmla="*/ 2593627 w 2965102"/>
              <a:gd name="connsiteY12" fmla="*/ 0 h 1928496"/>
              <a:gd name="connsiteX13" fmla="*/ 2022127 w 2965102"/>
              <a:gd name="connsiteY13" fmla="*/ 357188 h 1928496"/>
              <a:gd name="connsiteX14" fmla="*/ 1093440 w 2965102"/>
              <a:gd name="connsiteY14" fmla="*/ 700088 h 1928496"/>
              <a:gd name="connsiteX15" fmla="*/ 479077 w 2965102"/>
              <a:gd name="connsiteY15" fmla="*/ 900113 h 1928496"/>
              <a:gd name="connsiteX16" fmla="*/ 279052 w 2965102"/>
              <a:gd name="connsiteY16" fmla="*/ 957263 h 192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65102" h="1928496">
                <a:moveTo>
                  <a:pt x="350490" y="871538"/>
                </a:moveTo>
                <a:lnTo>
                  <a:pt x="136177" y="1100138"/>
                </a:lnTo>
                <a:lnTo>
                  <a:pt x="179040" y="1371600"/>
                </a:lnTo>
                <a:lnTo>
                  <a:pt x="0" y="1887526"/>
                </a:lnTo>
                <a:lnTo>
                  <a:pt x="888672" y="1787519"/>
                </a:lnTo>
                <a:lnTo>
                  <a:pt x="1214274" y="1928496"/>
                </a:lnTo>
                <a:cubicBezTo>
                  <a:pt x="1685989" y="1504235"/>
                  <a:pt x="1671950" y="1742318"/>
                  <a:pt x="1926947" y="1504299"/>
                </a:cubicBezTo>
                <a:cubicBezTo>
                  <a:pt x="1942741" y="1491921"/>
                  <a:pt x="2323752" y="1438330"/>
                  <a:pt x="2339546" y="1425952"/>
                </a:cubicBezTo>
                <a:lnTo>
                  <a:pt x="2404066" y="1085027"/>
                </a:lnTo>
                <a:lnTo>
                  <a:pt x="2527499" y="644135"/>
                </a:lnTo>
                <a:lnTo>
                  <a:pt x="2965102" y="300038"/>
                </a:lnTo>
                <a:lnTo>
                  <a:pt x="2879377" y="0"/>
                </a:lnTo>
                <a:lnTo>
                  <a:pt x="2593627" y="0"/>
                </a:lnTo>
                <a:lnTo>
                  <a:pt x="2022127" y="357188"/>
                </a:lnTo>
                <a:lnTo>
                  <a:pt x="1093440" y="700088"/>
                </a:lnTo>
                <a:lnTo>
                  <a:pt x="479077" y="900113"/>
                </a:lnTo>
                <a:lnTo>
                  <a:pt x="279052" y="957263"/>
                </a:lnTo>
              </a:path>
            </a:pathLst>
          </a:custGeom>
          <a:solidFill>
            <a:srgbClr val="FF0000">
              <a:alpha val="35000"/>
            </a:srgbClr>
          </a:soli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822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5" grpId="0"/>
      <p:bldP spid="11" grpId="0" animBg="1"/>
      <p:bldP spid="13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LSRmap.png"/>
          <p:cNvSpPr>
            <a:spLocks noChangeAspect="1" noChangeArrowheads="1"/>
          </p:cNvSpPr>
          <p:nvPr/>
        </p:nvSpPr>
        <p:spPr bwMode="auto">
          <a:xfrm>
            <a:off x="155575" y="84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LSRmap.png"/>
          <p:cNvSpPr>
            <a:spLocks noChangeAspect="1" noChangeArrowheads="1"/>
          </p:cNvSpPr>
          <p:nvPr/>
        </p:nvSpPr>
        <p:spPr bwMode="auto">
          <a:xfrm>
            <a:off x="307975" y="2365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77"/>
          <a:stretch/>
        </p:blipFill>
        <p:spPr>
          <a:xfrm>
            <a:off x="514352" y="762000"/>
            <a:ext cx="1912073" cy="2975647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0" y="0"/>
            <a:ext cx="91440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30 June 2014:  Severe Weather Reports</a:t>
            </a:r>
            <a:endParaRPr lang="en-US" sz="3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7820" y="4203611"/>
            <a:ext cx="4225925" cy="2336926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Derecho Definition:</a:t>
            </a:r>
          </a:p>
          <a:p>
            <a:pPr algn="ctr"/>
            <a:endParaRPr lang="en-US" sz="5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Swath of wind damage for more than 400 km (250 miles)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Wind gusts of 50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kt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(58 mph)+ along its path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Gusts of 64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kt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(75 mph) or greater regularly along its path</a:t>
            </a:r>
          </a:p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(Johns &amp;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Hirt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1987)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500" t="27222" r="22828" b="50600"/>
          <a:stretch/>
        </p:blipFill>
        <p:spPr bwMode="auto">
          <a:xfrm>
            <a:off x="2656786" y="762000"/>
            <a:ext cx="6060172" cy="2993645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4572000" y="3886200"/>
            <a:ext cx="4365745" cy="2841608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Proposed Revision</a:t>
            </a:r>
          </a:p>
          <a:p>
            <a:pPr algn="ctr"/>
            <a:endParaRPr lang="en-US" sz="5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Forward propagating MCS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Bow echo(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es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) with mesoscale vortices and/or rear-inflow jets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Consistent damage t least 100 km wide (~60 miles) and 650 km (400 miles) long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Wind damage occurring once organized cold pool has developed</a:t>
            </a:r>
          </a:p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(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Corfidi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et al. 2016)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4314825" y="971550"/>
            <a:ext cx="2828925" cy="1771650"/>
          </a:xfrm>
          <a:custGeom>
            <a:avLst/>
            <a:gdLst>
              <a:gd name="connsiteX0" fmla="*/ 214313 w 2828925"/>
              <a:gd name="connsiteY0" fmla="*/ 871538 h 1771650"/>
              <a:gd name="connsiteX1" fmla="*/ 0 w 2828925"/>
              <a:gd name="connsiteY1" fmla="*/ 1100138 h 1771650"/>
              <a:gd name="connsiteX2" fmla="*/ 42863 w 2828925"/>
              <a:gd name="connsiteY2" fmla="*/ 1371600 h 1771650"/>
              <a:gd name="connsiteX3" fmla="*/ 314325 w 2828925"/>
              <a:gd name="connsiteY3" fmla="*/ 1771650 h 1771650"/>
              <a:gd name="connsiteX4" fmla="*/ 771525 w 2828925"/>
              <a:gd name="connsiteY4" fmla="*/ 1643063 h 1771650"/>
              <a:gd name="connsiteX5" fmla="*/ 1485900 w 2828925"/>
              <a:gd name="connsiteY5" fmla="*/ 1385888 h 1771650"/>
              <a:gd name="connsiteX6" fmla="*/ 1843088 w 2828925"/>
              <a:gd name="connsiteY6" fmla="*/ 1214438 h 1771650"/>
              <a:gd name="connsiteX7" fmla="*/ 2257425 w 2828925"/>
              <a:gd name="connsiteY7" fmla="*/ 1143000 h 1771650"/>
              <a:gd name="connsiteX8" fmla="*/ 2628900 w 2828925"/>
              <a:gd name="connsiteY8" fmla="*/ 771525 h 1771650"/>
              <a:gd name="connsiteX9" fmla="*/ 2828925 w 2828925"/>
              <a:gd name="connsiteY9" fmla="*/ 300038 h 1771650"/>
              <a:gd name="connsiteX10" fmla="*/ 2743200 w 2828925"/>
              <a:gd name="connsiteY10" fmla="*/ 0 h 1771650"/>
              <a:gd name="connsiteX11" fmla="*/ 2457450 w 2828925"/>
              <a:gd name="connsiteY11" fmla="*/ 0 h 1771650"/>
              <a:gd name="connsiteX12" fmla="*/ 1885950 w 2828925"/>
              <a:gd name="connsiteY12" fmla="*/ 357188 h 1771650"/>
              <a:gd name="connsiteX13" fmla="*/ 957263 w 2828925"/>
              <a:gd name="connsiteY13" fmla="*/ 700088 h 1771650"/>
              <a:gd name="connsiteX14" fmla="*/ 342900 w 2828925"/>
              <a:gd name="connsiteY14" fmla="*/ 900113 h 1771650"/>
              <a:gd name="connsiteX15" fmla="*/ 142875 w 2828925"/>
              <a:gd name="connsiteY15" fmla="*/ 957263 h 1771650"/>
              <a:gd name="connsiteX0" fmla="*/ 214313 w 2828925"/>
              <a:gd name="connsiteY0" fmla="*/ 871538 h 1771650"/>
              <a:gd name="connsiteX1" fmla="*/ 0 w 2828925"/>
              <a:gd name="connsiteY1" fmla="*/ 1100138 h 1771650"/>
              <a:gd name="connsiteX2" fmla="*/ 42863 w 2828925"/>
              <a:gd name="connsiteY2" fmla="*/ 1371600 h 1771650"/>
              <a:gd name="connsiteX3" fmla="*/ 314325 w 2828925"/>
              <a:gd name="connsiteY3" fmla="*/ 1771650 h 1771650"/>
              <a:gd name="connsiteX4" fmla="*/ 771525 w 2828925"/>
              <a:gd name="connsiteY4" fmla="*/ 1643063 h 1771650"/>
              <a:gd name="connsiteX5" fmla="*/ 1485900 w 2828925"/>
              <a:gd name="connsiteY5" fmla="*/ 1385888 h 1771650"/>
              <a:gd name="connsiteX6" fmla="*/ 1843088 w 2828925"/>
              <a:gd name="connsiteY6" fmla="*/ 1325274 h 1771650"/>
              <a:gd name="connsiteX7" fmla="*/ 2257425 w 2828925"/>
              <a:gd name="connsiteY7" fmla="*/ 1143000 h 1771650"/>
              <a:gd name="connsiteX8" fmla="*/ 2628900 w 2828925"/>
              <a:gd name="connsiteY8" fmla="*/ 771525 h 1771650"/>
              <a:gd name="connsiteX9" fmla="*/ 2828925 w 2828925"/>
              <a:gd name="connsiteY9" fmla="*/ 300038 h 1771650"/>
              <a:gd name="connsiteX10" fmla="*/ 2743200 w 2828925"/>
              <a:gd name="connsiteY10" fmla="*/ 0 h 1771650"/>
              <a:gd name="connsiteX11" fmla="*/ 2457450 w 2828925"/>
              <a:gd name="connsiteY11" fmla="*/ 0 h 1771650"/>
              <a:gd name="connsiteX12" fmla="*/ 1885950 w 2828925"/>
              <a:gd name="connsiteY12" fmla="*/ 357188 h 1771650"/>
              <a:gd name="connsiteX13" fmla="*/ 957263 w 2828925"/>
              <a:gd name="connsiteY13" fmla="*/ 700088 h 1771650"/>
              <a:gd name="connsiteX14" fmla="*/ 342900 w 2828925"/>
              <a:gd name="connsiteY14" fmla="*/ 900113 h 1771650"/>
              <a:gd name="connsiteX15" fmla="*/ 142875 w 2828925"/>
              <a:gd name="connsiteY15" fmla="*/ 957263 h 1771650"/>
              <a:gd name="connsiteX0" fmla="*/ 214313 w 2828925"/>
              <a:gd name="connsiteY0" fmla="*/ 871538 h 1771650"/>
              <a:gd name="connsiteX1" fmla="*/ 0 w 2828925"/>
              <a:gd name="connsiteY1" fmla="*/ 1100138 h 1771650"/>
              <a:gd name="connsiteX2" fmla="*/ 42863 w 2828925"/>
              <a:gd name="connsiteY2" fmla="*/ 1371600 h 1771650"/>
              <a:gd name="connsiteX3" fmla="*/ 314325 w 2828925"/>
              <a:gd name="connsiteY3" fmla="*/ 1771650 h 1771650"/>
              <a:gd name="connsiteX4" fmla="*/ 771525 w 2828925"/>
              <a:gd name="connsiteY4" fmla="*/ 1643063 h 1771650"/>
              <a:gd name="connsiteX5" fmla="*/ 1485900 w 2828925"/>
              <a:gd name="connsiteY5" fmla="*/ 1385888 h 1771650"/>
              <a:gd name="connsiteX6" fmla="*/ 1843088 w 2828925"/>
              <a:gd name="connsiteY6" fmla="*/ 1325274 h 1771650"/>
              <a:gd name="connsiteX7" fmla="*/ 2437534 w 2828925"/>
              <a:gd name="connsiteY7" fmla="*/ 1406237 h 1771650"/>
              <a:gd name="connsiteX8" fmla="*/ 2628900 w 2828925"/>
              <a:gd name="connsiteY8" fmla="*/ 771525 h 1771650"/>
              <a:gd name="connsiteX9" fmla="*/ 2828925 w 2828925"/>
              <a:gd name="connsiteY9" fmla="*/ 300038 h 1771650"/>
              <a:gd name="connsiteX10" fmla="*/ 2743200 w 2828925"/>
              <a:gd name="connsiteY10" fmla="*/ 0 h 1771650"/>
              <a:gd name="connsiteX11" fmla="*/ 2457450 w 2828925"/>
              <a:gd name="connsiteY11" fmla="*/ 0 h 1771650"/>
              <a:gd name="connsiteX12" fmla="*/ 1885950 w 2828925"/>
              <a:gd name="connsiteY12" fmla="*/ 357188 h 1771650"/>
              <a:gd name="connsiteX13" fmla="*/ 957263 w 2828925"/>
              <a:gd name="connsiteY13" fmla="*/ 700088 h 1771650"/>
              <a:gd name="connsiteX14" fmla="*/ 342900 w 2828925"/>
              <a:gd name="connsiteY14" fmla="*/ 900113 h 1771650"/>
              <a:gd name="connsiteX15" fmla="*/ 142875 w 2828925"/>
              <a:gd name="connsiteY15" fmla="*/ 957263 h 1771650"/>
              <a:gd name="connsiteX0" fmla="*/ 214313 w 2828925"/>
              <a:gd name="connsiteY0" fmla="*/ 871538 h 1771650"/>
              <a:gd name="connsiteX1" fmla="*/ 0 w 2828925"/>
              <a:gd name="connsiteY1" fmla="*/ 1100138 h 1771650"/>
              <a:gd name="connsiteX2" fmla="*/ 42863 w 2828925"/>
              <a:gd name="connsiteY2" fmla="*/ 1371600 h 1771650"/>
              <a:gd name="connsiteX3" fmla="*/ 314325 w 2828925"/>
              <a:gd name="connsiteY3" fmla="*/ 1771650 h 1771650"/>
              <a:gd name="connsiteX4" fmla="*/ 771525 w 2828925"/>
              <a:gd name="connsiteY4" fmla="*/ 1643063 h 1771650"/>
              <a:gd name="connsiteX5" fmla="*/ 1485900 w 2828925"/>
              <a:gd name="connsiteY5" fmla="*/ 1385888 h 1771650"/>
              <a:gd name="connsiteX6" fmla="*/ 1732251 w 2828925"/>
              <a:gd name="connsiteY6" fmla="*/ 1394547 h 1771650"/>
              <a:gd name="connsiteX7" fmla="*/ 2437534 w 2828925"/>
              <a:gd name="connsiteY7" fmla="*/ 1406237 h 1771650"/>
              <a:gd name="connsiteX8" fmla="*/ 2628900 w 2828925"/>
              <a:gd name="connsiteY8" fmla="*/ 771525 h 1771650"/>
              <a:gd name="connsiteX9" fmla="*/ 2828925 w 2828925"/>
              <a:gd name="connsiteY9" fmla="*/ 300038 h 1771650"/>
              <a:gd name="connsiteX10" fmla="*/ 2743200 w 2828925"/>
              <a:gd name="connsiteY10" fmla="*/ 0 h 1771650"/>
              <a:gd name="connsiteX11" fmla="*/ 2457450 w 2828925"/>
              <a:gd name="connsiteY11" fmla="*/ 0 h 1771650"/>
              <a:gd name="connsiteX12" fmla="*/ 1885950 w 2828925"/>
              <a:gd name="connsiteY12" fmla="*/ 357188 h 1771650"/>
              <a:gd name="connsiteX13" fmla="*/ 957263 w 2828925"/>
              <a:gd name="connsiteY13" fmla="*/ 700088 h 1771650"/>
              <a:gd name="connsiteX14" fmla="*/ 342900 w 2828925"/>
              <a:gd name="connsiteY14" fmla="*/ 900113 h 1771650"/>
              <a:gd name="connsiteX15" fmla="*/ 142875 w 2828925"/>
              <a:gd name="connsiteY15" fmla="*/ 957263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828925" h="1771650">
                <a:moveTo>
                  <a:pt x="214313" y="871538"/>
                </a:moveTo>
                <a:lnTo>
                  <a:pt x="0" y="1100138"/>
                </a:lnTo>
                <a:lnTo>
                  <a:pt x="42863" y="1371600"/>
                </a:lnTo>
                <a:lnTo>
                  <a:pt x="314325" y="1771650"/>
                </a:lnTo>
                <a:lnTo>
                  <a:pt x="771525" y="1643063"/>
                </a:lnTo>
                <a:lnTo>
                  <a:pt x="1485900" y="1385888"/>
                </a:lnTo>
                <a:lnTo>
                  <a:pt x="1732251" y="1394547"/>
                </a:lnTo>
                <a:lnTo>
                  <a:pt x="2437534" y="1406237"/>
                </a:lnTo>
                <a:lnTo>
                  <a:pt x="2628900" y="771525"/>
                </a:lnTo>
                <a:lnTo>
                  <a:pt x="2828925" y="300038"/>
                </a:lnTo>
                <a:lnTo>
                  <a:pt x="2743200" y="0"/>
                </a:lnTo>
                <a:lnTo>
                  <a:pt x="2457450" y="0"/>
                </a:lnTo>
                <a:lnTo>
                  <a:pt x="1885950" y="357188"/>
                </a:lnTo>
                <a:lnTo>
                  <a:pt x="957263" y="700088"/>
                </a:lnTo>
                <a:lnTo>
                  <a:pt x="342900" y="900113"/>
                </a:lnTo>
                <a:lnTo>
                  <a:pt x="142875" y="957263"/>
                </a:lnTo>
              </a:path>
            </a:pathLst>
          </a:custGeom>
          <a:solidFill>
            <a:schemeClr val="accent1">
              <a:lumMod val="50000"/>
              <a:alpha val="45000"/>
            </a:schemeClr>
          </a:soli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 rot="228301">
            <a:off x="5332467" y="1058772"/>
            <a:ext cx="2965102" cy="1928496"/>
          </a:xfrm>
          <a:custGeom>
            <a:avLst/>
            <a:gdLst>
              <a:gd name="connsiteX0" fmla="*/ 214313 w 2828925"/>
              <a:gd name="connsiteY0" fmla="*/ 871538 h 1771650"/>
              <a:gd name="connsiteX1" fmla="*/ 0 w 2828925"/>
              <a:gd name="connsiteY1" fmla="*/ 1100138 h 1771650"/>
              <a:gd name="connsiteX2" fmla="*/ 42863 w 2828925"/>
              <a:gd name="connsiteY2" fmla="*/ 1371600 h 1771650"/>
              <a:gd name="connsiteX3" fmla="*/ 314325 w 2828925"/>
              <a:gd name="connsiteY3" fmla="*/ 1771650 h 1771650"/>
              <a:gd name="connsiteX4" fmla="*/ 771525 w 2828925"/>
              <a:gd name="connsiteY4" fmla="*/ 1643063 h 1771650"/>
              <a:gd name="connsiteX5" fmla="*/ 1485900 w 2828925"/>
              <a:gd name="connsiteY5" fmla="*/ 1385888 h 1771650"/>
              <a:gd name="connsiteX6" fmla="*/ 1843088 w 2828925"/>
              <a:gd name="connsiteY6" fmla="*/ 1214438 h 1771650"/>
              <a:gd name="connsiteX7" fmla="*/ 2257425 w 2828925"/>
              <a:gd name="connsiteY7" fmla="*/ 1143000 h 1771650"/>
              <a:gd name="connsiteX8" fmla="*/ 2628900 w 2828925"/>
              <a:gd name="connsiteY8" fmla="*/ 771525 h 1771650"/>
              <a:gd name="connsiteX9" fmla="*/ 2828925 w 2828925"/>
              <a:gd name="connsiteY9" fmla="*/ 300038 h 1771650"/>
              <a:gd name="connsiteX10" fmla="*/ 2743200 w 2828925"/>
              <a:gd name="connsiteY10" fmla="*/ 0 h 1771650"/>
              <a:gd name="connsiteX11" fmla="*/ 2457450 w 2828925"/>
              <a:gd name="connsiteY11" fmla="*/ 0 h 1771650"/>
              <a:gd name="connsiteX12" fmla="*/ 1885950 w 2828925"/>
              <a:gd name="connsiteY12" fmla="*/ 357188 h 1771650"/>
              <a:gd name="connsiteX13" fmla="*/ 957263 w 2828925"/>
              <a:gd name="connsiteY13" fmla="*/ 700088 h 1771650"/>
              <a:gd name="connsiteX14" fmla="*/ 342900 w 2828925"/>
              <a:gd name="connsiteY14" fmla="*/ 900113 h 1771650"/>
              <a:gd name="connsiteX15" fmla="*/ 142875 w 2828925"/>
              <a:gd name="connsiteY15" fmla="*/ 957263 h 1771650"/>
              <a:gd name="connsiteX0" fmla="*/ 214313 w 2828925"/>
              <a:gd name="connsiteY0" fmla="*/ 871538 h 1903713"/>
              <a:gd name="connsiteX1" fmla="*/ 0 w 2828925"/>
              <a:gd name="connsiteY1" fmla="*/ 1100138 h 1903713"/>
              <a:gd name="connsiteX2" fmla="*/ 42863 w 2828925"/>
              <a:gd name="connsiteY2" fmla="*/ 1371600 h 1903713"/>
              <a:gd name="connsiteX3" fmla="*/ 51047 w 2828925"/>
              <a:gd name="connsiteY3" fmla="*/ 1903713 h 1903713"/>
              <a:gd name="connsiteX4" fmla="*/ 771525 w 2828925"/>
              <a:gd name="connsiteY4" fmla="*/ 1643063 h 1903713"/>
              <a:gd name="connsiteX5" fmla="*/ 1485900 w 2828925"/>
              <a:gd name="connsiteY5" fmla="*/ 1385888 h 1903713"/>
              <a:gd name="connsiteX6" fmla="*/ 1843088 w 2828925"/>
              <a:gd name="connsiteY6" fmla="*/ 1214438 h 1903713"/>
              <a:gd name="connsiteX7" fmla="*/ 2257425 w 2828925"/>
              <a:gd name="connsiteY7" fmla="*/ 1143000 h 1903713"/>
              <a:gd name="connsiteX8" fmla="*/ 2628900 w 2828925"/>
              <a:gd name="connsiteY8" fmla="*/ 771525 h 1903713"/>
              <a:gd name="connsiteX9" fmla="*/ 2828925 w 2828925"/>
              <a:gd name="connsiteY9" fmla="*/ 300038 h 1903713"/>
              <a:gd name="connsiteX10" fmla="*/ 2743200 w 2828925"/>
              <a:gd name="connsiteY10" fmla="*/ 0 h 1903713"/>
              <a:gd name="connsiteX11" fmla="*/ 2457450 w 2828925"/>
              <a:gd name="connsiteY11" fmla="*/ 0 h 1903713"/>
              <a:gd name="connsiteX12" fmla="*/ 1885950 w 2828925"/>
              <a:gd name="connsiteY12" fmla="*/ 357188 h 1903713"/>
              <a:gd name="connsiteX13" fmla="*/ 957263 w 2828925"/>
              <a:gd name="connsiteY13" fmla="*/ 700088 h 1903713"/>
              <a:gd name="connsiteX14" fmla="*/ 342900 w 2828925"/>
              <a:gd name="connsiteY14" fmla="*/ 900113 h 1903713"/>
              <a:gd name="connsiteX15" fmla="*/ 142875 w 2828925"/>
              <a:gd name="connsiteY15" fmla="*/ 957263 h 1903713"/>
              <a:gd name="connsiteX0" fmla="*/ 214313 w 2828925"/>
              <a:gd name="connsiteY0" fmla="*/ 871538 h 1903713"/>
              <a:gd name="connsiteX1" fmla="*/ 0 w 2828925"/>
              <a:gd name="connsiteY1" fmla="*/ 1100138 h 1903713"/>
              <a:gd name="connsiteX2" fmla="*/ 42863 w 2828925"/>
              <a:gd name="connsiteY2" fmla="*/ 1371600 h 1903713"/>
              <a:gd name="connsiteX3" fmla="*/ 51047 w 2828925"/>
              <a:gd name="connsiteY3" fmla="*/ 1903713 h 1903713"/>
              <a:gd name="connsiteX4" fmla="*/ 752495 w 2828925"/>
              <a:gd name="connsiteY4" fmla="*/ 1787519 h 1903713"/>
              <a:gd name="connsiteX5" fmla="*/ 1485900 w 2828925"/>
              <a:gd name="connsiteY5" fmla="*/ 1385888 h 1903713"/>
              <a:gd name="connsiteX6" fmla="*/ 1843088 w 2828925"/>
              <a:gd name="connsiteY6" fmla="*/ 1214438 h 1903713"/>
              <a:gd name="connsiteX7" fmla="*/ 2257425 w 2828925"/>
              <a:gd name="connsiteY7" fmla="*/ 1143000 h 1903713"/>
              <a:gd name="connsiteX8" fmla="*/ 2628900 w 2828925"/>
              <a:gd name="connsiteY8" fmla="*/ 771525 h 1903713"/>
              <a:gd name="connsiteX9" fmla="*/ 2828925 w 2828925"/>
              <a:gd name="connsiteY9" fmla="*/ 300038 h 1903713"/>
              <a:gd name="connsiteX10" fmla="*/ 2743200 w 2828925"/>
              <a:gd name="connsiteY10" fmla="*/ 0 h 1903713"/>
              <a:gd name="connsiteX11" fmla="*/ 2457450 w 2828925"/>
              <a:gd name="connsiteY11" fmla="*/ 0 h 1903713"/>
              <a:gd name="connsiteX12" fmla="*/ 1885950 w 2828925"/>
              <a:gd name="connsiteY12" fmla="*/ 357188 h 1903713"/>
              <a:gd name="connsiteX13" fmla="*/ 957263 w 2828925"/>
              <a:gd name="connsiteY13" fmla="*/ 700088 h 1903713"/>
              <a:gd name="connsiteX14" fmla="*/ 342900 w 2828925"/>
              <a:gd name="connsiteY14" fmla="*/ 900113 h 1903713"/>
              <a:gd name="connsiteX15" fmla="*/ 142875 w 2828925"/>
              <a:gd name="connsiteY15" fmla="*/ 957263 h 1903713"/>
              <a:gd name="connsiteX0" fmla="*/ 350490 w 2965102"/>
              <a:gd name="connsiteY0" fmla="*/ 871538 h 1887526"/>
              <a:gd name="connsiteX1" fmla="*/ 136177 w 2965102"/>
              <a:gd name="connsiteY1" fmla="*/ 1100138 h 1887526"/>
              <a:gd name="connsiteX2" fmla="*/ 179040 w 2965102"/>
              <a:gd name="connsiteY2" fmla="*/ 1371600 h 1887526"/>
              <a:gd name="connsiteX3" fmla="*/ 0 w 2965102"/>
              <a:gd name="connsiteY3" fmla="*/ 1887526 h 1887526"/>
              <a:gd name="connsiteX4" fmla="*/ 888672 w 2965102"/>
              <a:gd name="connsiteY4" fmla="*/ 1787519 h 1887526"/>
              <a:gd name="connsiteX5" fmla="*/ 1622077 w 2965102"/>
              <a:gd name="connsiteY5" fmla="*/ 1385888 h 1887526"/>
              <a:gd name="connsiteX6" fmla="*/ 1979265 w 2965102"/>
              <a:gd name="connsiteY6" fmla="*/ 1214438 h 1887526"/>
              <a:gd name="connsiteX7" fmla="*/ 2393602 w 2965102"/>
              <a:gd name="connsiteY7" fmla="*/ 1143000 h 1887526"/>
              <a:gd name="connsiteX8" fmla="*/ 2765077 w 2965102"/>
              <a:gd name="connsiteY8" fmla="*/ 771525 h 1887526"/>
              <a:gd name="connsiteX9" fmla="*/ 2965102 w 2965102"/>
              <a:gd name="connsiteY9" fmla="*/ 300038 h 1887526"/>
              <a:gd name="connsiteX10" fmla="*/ 2879377 w 2965102"/>
              <a:gd name="connsiteY10" fmla="*/ 0 h 1887526"/>
              <a:gd name="connsiteX11" fmla="*/ 2593627 w 2965102"/>
              <a:gd name="connsiteY11" fmla="*/ 0 h 1887526"/>
              <a:gd name="connsiteX12" fmla="*/ 2022127 w 2965102"/>
              <a:gd name="connsiteY12" fmla="*/ 357188 h 1887526"/>
              <a:gd name="connsiteX13" fmla="*/ 1093440 w 2965102"/>
              <a:gd name="connsiteY13" fmla="*/ 700088 h 1887526"/>
              <a:gd name="connsiteX14" fmla="*/ 479077 w 2965102"/>
              <a:gd name="connsiteY14" fmla="*/ 900113 h 1887526"/>
              <a:gd name="connsiteX15" fmla="*/ 279052 w 2965102"/>
              <a:gd name="connsiteY15" fmla="*/ 957263 h 1887526"/>
              <a:gd name="connsiteX0" fmla="*/ 350490 w 2965102"/>
              <a:gd name="connsiteY0" fmla="*/ 871538 h 1928496"/>
              <a:gd name="connsiteX1" fmla="*/ 136177 w 2965102"/>
              <a:gd name="connsiteY1" fmla="*/ 1100138 h 1928496"/>
              <a:gd name="connsiteX2" fmla="*/ 179040 w 2965102"/>
              <a:gd name="connsiteY2" fmla="*/ 1371600 h 1928496"/>
              <a:gd name="connsiteX3" fmla="*/ 0 w 2965102"/>
              <a:gd name="connsiteY3" fmla="*/ 1887526 h 1928496"/>
              <a:gd name="connsiteX4" fmla="*/ 888672 w 2965102"/>
              <a:gd name="connsiteY4" fmla="*/ 1787519 h 1928496"/>
              <a:gd name="connsiteX5" fmla="*/ 1214274 w 2965102"/>
              <a:gd name="connsiteY5" fmla="*/ 1928496 h 1928496"/>
              <a:gd name="connsiteX6" fmla="*/ 1979265 w 2965102"/>
              <a:gd name="connsiteY6" fmla="*/ 1214438 h 1928496"/>
              <a:gd name="connsiteX7" fmla="*/ 2393602 w 2965102"/>
              <a:gd name="connsiteY7" fmla="*/ 1143000 h 1928496"/>
              <a:gd name="connsiteX8" fmla="*/ 2765077 w 2965102"/>
              <a:gd name="connsiteY8" fmla="*/ 771525 h 1928496"/>
              <a:gd name="connsiteX9" fmla="*/ 2965102 w 2965102"/>
              <a:gd name="connsiteY9" fmla="*/ 300038 h 1928496"/>
              <a:gd name="connsiteX10" fmla="*/ 2879377 w 2965102"/>
              <a:gd name="connsiteY10" fmla="*/ 0 h 1928496"/>
              <a:gd name="connsiteX11" fmla="*/ 2593627 w 2965102"/>
              <a:gd name="connsiteY11" fmla="*/ 0 h 1928496"/>
              <a:gd name="connsiteX12" fmla="*/ 2022127 w 2965102"/>
              <a:gd name="connsiteY12" fmla="*/ 357188 h 1928496"/>
              <a:gd name="connsiteX13" fmla="*/ 1093440 w 2965102"/>
              <a:gd name="connsiteY13" fmla="*/ 700088 h 1928496"/>
              <a:gd name="connsiteX14" fmla="*/ 479077 w 2965102"/>
              <a:gd name="connsiteY14" fmla="*/ 900113 h 1928496"/>
              <a:gd name="connsiteX15" fmla="*/ 279052 w 2965102"/>
              <a:gd name="connsiteY15" fmla="*/ 957263 h 1928496"/>
              <a:gd name="connsiteX0" fmla="*/ 350490 w 2965102"/>
              <a:gd name="connsiteY0" fmla="*/ 871538 h 1928496"/>
              <a:gd name="connsiteX1" fmla="*/ 136177 w 2965102"/>
              <a:gd name="connsiteY1" fmla="*/ 1100138 h 1928496"/>
              <a:gd name="connsiteX2" fmla="*/ 179040 w 2965102"/>
              <a:gd name="connsiteY2" fmla="*/ 1371600 h 1928496"/>
              <a:gd name="connsiteX3" fmla="*/ 0 w 2965102"/>
              <a:gd name="connsiteY3" fmla="*/ 1887526 h 1928496"/>
              <a:gd name="connsiteX4" fmla="*/ 888672 w 2965102"/>
              <a:gd name="connsiteY4" fmla="*/ 1787519 h 1928496"/>
              <a:gd name="connsiteX5" fmla="*/ 1214274 w 2965102"/>
              <a:gd name="connsiteY5" fmla="*/ 1928496 h 1928496"/>
              <a:gd name="connsiteX6" fmla="*/ 1979265 w 2965102"/>
              <a:gd name="connsiteY6" fmla="*/ 1214438 h 1928496"/>
              <a:gd name="connsiteX7" fmla="*/ 2393602 w 2965102"/>
              <a:gd name="connsiteY7" fmla="*/ 1143000 h 1928496"/>
              <a:gd name="connsiteX8" fmla="*/ 2765077 w 2965102"/>
              <a:gd name="connsiteY8" fmla="*/ 771525 h 1928496"/>
              <a:gd name="connsiteX9" fmla="*/ 2965102 w 2965102"/>
              <a:gd name="connsiteY9" fmla="*/ 300038 h 1928496"/>
              <a:gd name="connsiteX10" fmla="*/ 2879377 w 2965102"/>
              <a:gd name="connsiteY10" fmla="*/ 0 h 1928496"/>
              <a:gd name="connsiteX11" fmla="*/ 2593627 w 2965102"/>
              <a:gd name="connsiteY11" fmla="*/ 0 h 1928496"/>
              <a:gd name="connsiteX12" fmla="*/ 2022127 w 2965102"/>
              <a:gd name="connsiteY12" fmla="*/ 357188 h 1928496"/>
              <a:gd name="connsiteX13" fmla="*/ 1093440 w 2965102"/>
              <a:gd name="connsiteY13" fmla="*/ 700088 h 1928496"/>
              <a:gd name="connsiteX14" fmla="*/ 479077 w 2965102"/>
              <a:gd name="connsiteY14" fmla="*/ 900113 h 1928496"/>
              <a:gd name="connsiteX15" fmla="*/ 279052 w 2965102"/>
              <a:gd name="connsiteY15" fmla="*/ 957263 h 1928496"/>
              <a:gd name="connsiteX0" fmla="*/ 350490 w 2965102"/>
              <a:gd name="connsiteY0" fmla="*/ 871538 h 1928496"/>
              <a:gd name="connsiteX1" fmla="*/ 136177 w 2965102"/>
              <a:gd name="connsiteY1" fmla="*/ 1100138 h 1928496"/>
              <a:gd name="connsiteX2" fmla="*/ 179040 w 2965102"/>
              <a:gd name="connsiteY2" fmla="*/ 1371600 h 1928496"/>
              <a:gd name="connsiteX3" fmla="*/ 0 w 2965102"/>
              <a:gd name="connsiteY3" fmla="*/ 1887526 h 1928496"/>
              <a:gd name="connsiteX4" fmla="*/ 888672 w 2965102"/>
              <a:gd name="connsiteY4" fmla="*/ 1787519 h 1928496"/>
              <a:gd name="connsiteX5" fmla="*/ 1214274 w 2965102"/>
              <a:gd name="connsiteY5" fmla="*/ 1928496 h 1928496"/>
              <a:gd name="connsiteX6" fmla="*/ 1979265 w 2965102"/>
              <a:gd name="connsiteY6" fmla="*/ 1214438 h 1928496"/>
              <a:gd name="connsiteX7" fmla="*/ 2150142 w 2965102"/>
              <a:gd name="connsiteY7" fmla="*/ 1527066 h 1928496"/>
              <a:gd name="connsiteX8" fmla="*/ 2393602 w 2965102"/>
              <a:gd name="connsiteY8" fmla="*/ 1143000 h 1928496"/>
              <a:gd name="connsiteX9" fmla="*/ 2765077 w 2965102"/>
              <a:gd name="connsiteY9" fmla="*/ 771525 h 1928496"/>
              <a:gd name="connsiteX10" fmla="*/ 2965102 w 2965102"/>
              <a:gd name="connsiteY10" fmla="*/ 300038 h 1928496"/>
              <a:gd name="connsiteX11" fmla="*/ 2879377 w 2965102"/>
              <a:gd name="connsiteY11" fmla="*/ 0 h 1928496"/>
              <a:gd name="connsiteX12" fmla="*/ 2593627 w 2965102"/>
              <a:gd name="connsiteY12" fmla="*/ 0 h 1928496"/>
              <a:gd name="connsiteX13" fmla="*/ 2022127 w 2965102"/>
              <a:gd name="connsiteY13" fmla="*/ 357188 h 1928496"/>
              <a:gd name="connsiteX14" fmla="*/ 1093440 w 2965102"/>
              <a:gd name="connsiteY14" fmla="*/ 700088 h 1928496"/>
              <a:gd name="connsiteX15" fmla="*/ 479077 w 2965102"/>
              <a:gd name="connsiteY15" fmla="*/ 900113 h 1928496"/>
              <a:gd name="connsiteX16" fmla="*/ 279052 w 2965102"/>
              <a:gd name="connsiteY16" fmla="*/ 957263 h 1928496"/>
              <a:gd name="connsiteX0" fmla="*/ 350490 w 2965102"/>
              <a:gd name="connsiteY0" fmla="*/ 871538 h 1928496"/>
              <a:gd name="connsiteX1" fmla="*/ 136177 w 2965102"/>
              <a:gd name="connsiteY1" fmla="*/ 1100138 h 1928496"/>
              <a:gd name="connsiteX2" fmla="*/ 179040 w 2965102"/>
              <a:gd name="connsiteY2" fmla="*/ 1371600 h 1928496"/>
              <a:gd name="connsiteX3" fmla="*/ 0 w 2965102"/>
              <a:gd name="connsiteY3" fmla="*/ 1887526 h 1928496"/>
              <a:gd name="connsiteX4" fmla="*/ 888672 w 2965102"/>
              <a:gd name="connsiteY4" fmla="*/ 1787519 h 1928496"/>
              <a:gd name="connsiteX5" fmla="*/ 1214274 w 2965102"/>
              <a:gd name="connsiteY5" fmla="*/ 1928496 h 1928496"/>
              <a:gd name="connsiteX6" fmla="*/ 1926947 w 2965102"/>
              <a:gd name="connsiteY6" fmla="*/ 1504299 h 1928496"/>
              <a:gd name="connsiteX7" fmla="*/ 2150142 w 2965102"/>
              <a:gd name="connsiteY7" fmla="*/ 1527066 h 1928496"/>
              <a:gd name="connsiteX8" fmla="*/ 2393602 w 2965102"/>
              <a:gd name="connsiteY8" fmla="*/ 1143000 h 1928496"/>
              <a:gd name="connsiteX9" fmla="*/ 2765077 w 2965102"/>
              <a:gd name="connsiteY9" fmla="*/ 771525 h 1928496"/>
              <a:gd name="connsiteX10" fmla="*/ 2965102 w 2965102"/>
              <a:gd name="connsiteY10" fmla="*/ 300038 h 1928496"/>
              <a:gd name="connsiteX11" fmla="*/ 2879377 w 2965102"/>
              <a:gd name="connsiteY11" fmla="*/ 0 h 1928496"/>
              <a:gd name="connsiteX12" fmla="*/ 2593627 w 2965102"/>
              <a:gd name="connsiteY12" fmla="*/ 0 h 1928496"/>
              <a:gd name="connsiteX13" fmla="*/ 2022127 w 2965102"/>
              <a:gd name="connsiteY13" fmla="*/ 357188 h 1928496"/>
              <a:gd name="connsiteX14" fmla="*/ 1093440 w 2965102"/>
              <a:gd name="connsiteY14" fmla="*/ 700088 h 1928496"/>
              <a:gd name="connsiteX15" fmla="*/ 479077 w 2965102"/>
              <a:gd name="connsiteY15" fmla="*/ 900113 h 1928496"/>
              <a:gd name="connsiteX16" fmla="*/ 279052 w 2965102"/>
              <a:gd name="connsiteY16" fmla="*/ 957263 h 1928496"/>
              <a:gd name="connsiteX0" fmla="*/ 350490 w 2965102"/>
              <a:gd name="connsiteY0" fmla="*/ 871538 h 1928496"/>
              <a:gd name="connsiteX1" fmla="*/ 136177 w 2965102"/>
              <a:gd name="connsiteY1" fmla="*/ 1100138 h 1928496"/>
              <a:gd name="connsiteX2" fmla="*/ 179040 w 2965102"/>
              <a:gd name="connsiteY2" fmla="*/ 1371600 h 1928496"/>
              <a:gd name="connsiteX3" fmla="*/ 0 w 2965102"/>
              <a:gd name="connsiteY3" fmla="*/ 1887526 h 1928496"/>
              <a:gd name="connsiteX4" fmla="*/ 888672 w 2965102"/>
              <a:gd name="connsiteY4" fmla="*/ 1787519 h 1928496"/>
              <a:gd name="connsiteX5" fmla="*/ 1214274 w 2965102"/>
              <a:gd name="connsiteY5" fmla="*/ 1928496 h 1928496"/>
              <a:gd name="connsiteX6" fmla="*/ 1926947 w 2965102"/>
              <a:gd name="connsiteY6" fmla="*/ 1504299 h 1928496"/>
              <a:gd name="connsiteX7" fmla="*/ 2195789 w 2965102"/>
              <a:gd name="connsiteY7" fmla="*/ 1352202 h 1928496"/>
              <a:gd name="connsiteX8" fmla="*/ 2393602 w 2965102"/>
              <a:gd name="connsiteY8" fmla="*/ 1143000 h 1928496"/>
              <a:gd name="connsiteX9" fmla="*/ 2765077 w 2965102"/>
              <a:gd name="connsiteY9" fmla="*/ 771525 h 1928496"/>
              <a:gd name="connsiteX10" fmla="*/ 2965102 w 2965102"/>
              <a:gd name="connsiteY10" fmla="*/ 300038 h 1928496"/>
              <a:gd name="connsiteX11" fmla="*/ 2879377 w 2965102"/>
              <a:gd name="connsiteY11" fmla="*/ 0 h 1928496"/>
              <a:gd name="connsiteX12" fmla="*/ 2593627 w 2965102"/>
              <a:gd name="connsiteY12" fmla="*/ 0 h 1928496"/>
              <a:gd name="connsiteX13" fmla="*/ 2022127 w 2965102"/>
              <a:gd name="connsiteY13" fmla="*/ 357188 h 1928496"/>
              <a:gd name="connsiteX14" fmla="*/ 1093440 w 2965102"/>
              <a:gd name="connsiteY14" fmla="*/ 700088 h 1928496"/>
              <a:gd name="connsiteX15" fmla="*/ 479077 w 2965102"/>
              <a:gd name="connsiteY15" fmla="*/ 900113 h 1928496"/>
              <a:gd name="connsiteX16" fmla="*/ 279052 w 2965102"/>
              <a:gd name="connsiteY16" fmla="*/ 957263 h 1928496"/>
              <a:gd name="connsiteX0" fmla="*/ 350490 w 2965102"/>
              <a:gd name="connsiteY0" fmla="*/ 871538 h 1928496"/>
              <a:gd name="connsiteX1" fmla="*/ 136177 w 2965102"/>
              <a:gd name="connsiteY1" fmla="*/ 1100138 h 1928496"/>
              <a:gd name="connsiteX2" fmla="*/ 179040 w 2965102"/>
              <a:gd name="connsiteY2" fmla="*/ 1371600 h 1928496"/>
              <a:gd name="connsiteX3" fmla="*/ 0 w 2965102"/>
              <a:gd name="connsiteY3" fmla="*/ 1887526 h 1928496"/>
              <a:gd name="connsiteX4" fmla="*/ 888672 w 2965102"/>
              <a:gd name="connsiteY4" fmla="*/ 1787519 h 1928496"/>
              <a:gd name="connsiteX5" fmla="*/ 1214274 w 2965102"/>
              <a:gd name="connsiteY5" fmla="*/ 1928496 h 1928496"/>
              <a:gd name="connsiteX6" fmla="*/ 1926947 w 2965102"/>
              <a:gd name="connsiteY6" fmla="*/ 1504299 h 1928496"/>
              <a:gd name="connsiteX7" fmla="*/ 2195789 w 2965102"/>
              <a:gd name="connsiteY7" fmla="*/ 1352202 h 1928496"/>
              <a:gd name="connsiteX8" fmla="*/ 2566570 w 2965102"/>
              <a:gd name="connsiteY8" fmla="*/ 1160134 h 1928496"/>
              <a:gd name="connsiteX9" fmla="*/ 2765077 w 2965102"/>
              <a:gd name="connsiteY9" fmla="*/ 771525 h 1928496"/>
              <a:gd name="connsiteX10" fmla="*/ 2965102 w 2965102"/>
              <a:gd name="connsiteY10" fmla="*/ 300038 h 1928496"/>
              <a:gd name="connsiteX11" fmla="*/ 2879377 w 2965102"/>
              <a:gd name="connsiteY11" fmla="*/ 0 h 1928496"/>
              <a:gd name="connsiteX12" fmla="*/ 2593627 w 2965102"/>
              <a:gd name="connsiteY12" fmla="*/ 0 h 1928496"/>
              <a:gd name="connsiteX13" fmla="*/ 2022127 w 2965102"/>
              <a:gd name="connsiteY13" fmla="*/ 357188 h 1928496"/>
              <a:gd name="connsiteX14" fmla="*/ 1093440 w 2965102"/>
              <a:gd name="connsiteY14" fmla="*/ 700088 h 1928496"/>
              <a:gd name="connsiteX15" fmla="*/ 479077 w 2965102"/>
              <a:gd name="connsiteY15" fmla="*/ 900113 h 1928496"/>
              <a:gd name="connsiteX16" fmla="*/ 279052 w 2965102"/>
              <a:gd name="connsiteY16" fmla="*/ 957263 h 1928496"/>
              <a:gd name="connsiteX0" fmla="*/ 350490 w 2965102"/>
              <a:gd name="connsiteY0" fmla="*/ 871538 h 1928496"/>
              <a:gd name="connsiteX1" fmla="*/ 136177 w 2965102"/>
              <a:gd name="connsiteY1" fmla="*/ 1100138 h 1928496"/>
              <a:gd name="connsiteX2" fmla="*/ 179040 w 2965102"/>
              <a:gd name="connsiteY2" fmla="*/ 1371600 h 1928496"/>
              <a:gd name="connsiteX3" fmla="*/ 0 w 2965102"/>
              <a:gd name="connsiteY3" fmla="*/ 1887526 h 1928496"/>
              <a:gd name="connsiteX4" fmla="*/ 888672 w 2965102"/>
              <a:gd name="connsiteY4" fmla="*/ 1787519 h 1928496"/>
              <a:gd name="connsiteX5" fmla="*/ 1214274 w 2965102"/>
              <a:gd name="connsiteY5" fmla="*/ 1928496 h 1928496"/>
              <a:gd name="connsiteX6" fmla="*/ 1926947 w 2965102"/>
              <a:gd name="connsiteY6" fmla="*/ 1504299 h 1928496"/>
              <a:gd name="connsiteX7" fmla="*/ 2195789 w 2965102"/>
              <a:gd name="connsiteY7" fmla="*/ 1352202 h 1928496"/>
              <a:gd name="connsiteX8" fmla="*/ 2566570 w 2965102"/>
              <a:gd name="connsiteY8" fmla="*/ 1160134 h 1928496"/>
              <a:gd name="connsiteX9" fmla="*/ 2527499 w 2965102"/>
              <a:gd name="connsiteY9" fmla="*/ 644135 h 1928496"/>
              <a:gd name="connsiteX10" fmla="*/ 2965102 w 2965102"/>
              <a:gd name="connsiteY10" fmla="*/ 300038 h 1928496"/>
              <a:gd name="connsiteX11" fmla="*/ 2879377 w 2965102"/>
              <a:gd name="connsiteY11" fmla="*/ 0 h 1928496"/>
              <a:gd name="connsiteX12" fmla="*/ 2593627 w 2965102"/>
              <a:gd name="connsiteY12" fmla="*/ 0 h 1928496"/>
              <a:gd name="connsiteX13" fmla="*/ 2022127 w 2965102"/>
              <a:gd name="connsiteY13" fmla="*/ 357188 h 1928496"/>
              <a:gd name="connsiteX14" fmla="*/ 1093440 w 2965102"/>
              <a:gd name="connsiteY14" fmla="*/ 700088 h 1928496"/>
              <a:gd name="connsiteX15" fmla="*/ 479077 w 2965102"/>
              <a:gd name="connsiteY15" fmla="*/ 900113 h 1928496"/>
              <a:gd name="connsiteX16" fmla="*/ 279052 w 2965102"/>
              <a:gd name="connsiteY16" fmla="*/ 957263 h 1928496"/>
              <a:gd name="connsiteX0" fmla="*/ 350490 w 2965102"/>
              <a:gd name="connsiteY0" fmla="*/ 871538 h 1928496"/>
              <a:gd name="connsiteX1" fmla="*/ 136177 w 2965102"/>
              <a:gd name="connsiteY1" fmla="*/ 1100138 h 1928496"/>
              <a:gd name="connsiteX2" fmla="*/ 179040 w 2965102"/>
              <a:gd name="connsiteY2" fmla="*/ 1371600 h 1928496"/>
              <a:gd name="connsiteX3" fmla="*/ 0 w 2965102"/>
              <a:gd name="connsiteY3" fmla="*/ 1887526 h 1928496"/>
              <a:gd name="connsiteX4" fmla="*/ 888672 w 2965102"/>
              <a:gd name="connsiteY4" fmla="*/ 1787519 h 1928496"/>
              <a:gd name="connsiteX5" fmla="*/ 1214274 w 2965102"/>
              <a:gd name="connsiteY5" fmla="*/ 1928496 h 1928496"/>
              <a:gd name="connsiteX6" fmla="*/ 1926947 w 2965102"/>
              <a:gd name="connsiteY6" fmla="*/ 1504299 h 1928496"/>
              <a:gd name="connsiteX7" fmla="*/ 2195789 w 2965102"/>
              <a:gd name="connsiteY7" fmla="*/ 1352202 h 1928496"/>
              <a:gd name="connsiteX8" fmla="*/ 2404066 w 2965102"/>
              <a:gd name="connsiteY8" fmla="*/ 1085027 h 1928496"/>
              <a:gd name="connsiteX9" fmla="*/ 2527499 w 2965102"/>
              <a:gd name="connsiteY9" fmla="*/ 644135 h 1928496"/>
              <a:gd name="connsiteX10" fmla="*/ 2965102 w 2965102"/>
              <a:gd name="connsiteY10" fmla="*/ 300038 h 1928496"/>
              <a:gd name="connsiteX11" fmla="*/ 2879377 w 2965102"/>
              <a:gd name="connsiteY11" fmla="*/ 0 h 1928496"/>
              <a:gd name="connsiteX12" fmla="*/ 2593627 w 2965102"/>
              <a:gd name="connsiteY12" fmla="*/ 0 h 1928496"/>
              <a:gd name="connsiteX13" fmla="*/ 2022127 w 2965102"/>
              <a:gd name="connsiteY13" fmla="*/ 357188 h 1928496"/>
              <a:gd name="connsiteX14" fmla="*/ 1093440 w 2965102"/>
              <a:gd name="connsiteY14" fmla="*/ 700088 h 1928496"/>
              <a:gd name="connsiteX15" fmla="*/ 479077 w 2965102"/>
              <a:gd name="connsiteY15" fmla="*/ 900113 h 1928496"/>
              <a:gd name="connsiteX16" fmla="*/ 279052 w 2965102"/>
              <a:gd name="connsiteY16" fmla="*/ 957263 h 1928496"/>
              <a:gd name="connsiteX0" fmla="*/ 350490 w 2965102"/>
              <a:gd name="connsiteY0" fmla="*/ 871538 h 1928496"/>
              <a:gd name="connsiteX1" fmla="*/ 136177 w 2965102"/>
              <a:gd name="connsiteY1" fmla="*/ 1100138 h 1928496"/>
              <a:gd name="connsiteX2" fmla="*/ 179040 w 2965102"/>
              <a:gd name="connsiteY2" fmla="*/ 1371600 h 1928496"/>
              <a:gd name="connsiteX3" fmla="*/ 0 w 2965102"/>
              <a:gd name="connsiteY3" fmla="*/ 1887526 h 1928496"/>
              <a:gd name="connsiteX4" fmla="*/ 888672 w 2965102"/>
              <a:gd name="connsiteY4" fmla="*/ 1787519 h 1928496"/>
              <a:gd name="connsiteX5" fmla="*/ 1214274 w 2965102"/>
              <a:gd name="connsiteY5" fmla="*/ 1928496 h 1928496"/>
              <a:gd name="connsiteX6" fmla="*/ 1926947 w 2965102"/>
              <a:gd name="connsiteY6" fmla="*/ 1504299 h 1928496"/>
              <a:gd name="connsiteX7" fmla="*/ 2339546 w 2965102"/>
              <a:gd name="connsiteY7" fmla="*/ 1425952 h 1928496"/>
              <a:gd name="connsiteX8" fmla="*/ 2404066 w 2965102"/>
              <a:gd name="connsiteY8" fmla="*/ 1085027 h 1928496"/>
              <a:gd name="connsiteX9" fmla="*/ 2527499 w 2965102"/>
              <a:gd name="connsiteY9" fmla="*/ 644135 h 1928496"/>
              <a:gd name="connsiteX10" fmla="*/ 2965102 w 2965102"/>
              <a:gd name="connsiteY10" fmla="*/ 300038 h 1928496"/>
              <a:gd name="connsiteX11" fmla="*/ 2879377 w 2965102"/>
              <a:gd name="connsiteY11" fmla="*/ 0 h 1928496"/>
              <a:gd name="connsiteX12" fmla="*/ 2593627 w 2965102"/>
              <a:gd name="connsiteY12" fmla="*/ 0 h 1928496"/>
              <a:gd name="connsiteX13" fmla="*/ 2022127 w 2965102"/>
              <a:gd name="connsiteY13" fmla="*/ 357188 h 1928496"/>
              <a:gd name="connsiteX14" fmla="*/ 1093440 w 2965102"/>
              <a:gd name="connsiteY14" fmla="*/ 700088 h 1928496"/>
              <a:gd name="connsiteX15" fmla="*/ 479077 w 2965102"/>
              <a:gd name="connsiteY15" fmla="*/ 900113 h 1928496"/>
              <a:gd name="connsiteX16" fmla="*/ 279052 w 2965102"/>
              <a:gd name="connsiteY16" fmla="*/ 957263 h 192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65102" h="1928496">
                <a:moveTo>
                  <a:pt x="350490" y="871538"/>
                </a:moveTo>
                <a:lnTo>
                  <a:pt x="136177" y="1100138"/>
                </a:lnTo>
                <a:lnTo>
                  <a:pt x="179040" y="1371600"/>
                </a:lnTo>
                <a:lnTo>
                  <a:pt x="0" y="1887526"/>
                </a:lnTo>
                <a:lnTo>
                  <a:pt x="888672" y="1787519"/>
                </a:lnTo>
                <a:lnTo>
                  <a:pt x="1214274" y="1928496"/>
                </a:lnTo>
                <a:cubicBezTo>
                  <a:pt x="1685989" y="1504235"/>
                  <a:pt x="1671950" y="1742318"/>
                  <a:pt x="1926947" y="1504299"/>
                </a:cubicBezTo>
                <a:cubicBezTo>
                  <a:pt x="1942741" y="1491921"/>
                  <a:pt x="2323752" y="1438330"/>
                  <a:pt x="2339546" y="1425952"/>
                </a:cubicBezTo>
                <a:lnTo>
                  <a:pt x="2404066" y="1085027"/>
                </a:lnTo>
                <a:lnTo>
                  <a:pt x="2527499" y="644135"/>
                </a:lnTo>
                <a:lnTo>
                  <a:pt x="2965102" y="300038"/>
                </a:lnTo>
                <a:lnTo>
                  <a:pt x="2879377" y="0"/>
                </a:lnTo>
                <a:lnTo>
                  <a:pt x="2593627" y="0"/>
                </a:lnTo>
                <a:lnTo>
                  <a:pt x="2022127" y="357188"/>
                </a:lnTo>
                <a:lnTo>
                  <a:pt x="1093440" y="700088"/>
                </a:lnTo>
                <a:lnTo>
                  <a:pt x="479077" y="900113"/>
                </a:lnTo>
                <a:lnTo>
                  <a:pt x="279052" y="957263"/>
                </a:lnTo>
              </a:path>
            </a:pathLst>
          </a:custGeom>
          <a:solidFill>
            <a:srgbClr val="FF0000">
              <a:alpha val="35000"/>
            </a:srgbClr>
          </a:soli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65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57" r="34450"/>
          <a:stretch/>
        </p:blipFill>
        <p:spPr bwMode="auto">
          <a:xfrm>
            <a:off x="5014913" y="-30661"/>
            <a:ext cx="4129087" cy="6921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0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30 June 2014:  Another View 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427113"/>
            <a:ext cx="50149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Courtesy of Greg </a:t>
            </a:r>
            <a:r>
              <a:rPr lang="en-US" sz="2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Carbin</a:t>
            </a:r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(WPC)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934200" y="1066800"/>
            <a:ext cx="997744" cy="1004885"/>
          </a:xfrm>
          <a:prstGeom prst="rect">
            <a:avLst/>
          </a:prstGeom>
          <a:noFill/>
          <a:ln w="666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21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LSRmap.png"/>
          <p:cNvSpPr>
            <a:spLocks noChangeAspect="1" noChangeArrowheads="1"/>
          </p:cNvSpPr>
          <p:nvPr/>
        </p:nvSpPr>
        <p:spPr bwMode="auto">
          <a:xfrm>
            <a:off x="155575" y="84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LSRmap.png"/>
          <p:cNvSpPr>
            <a:spLocks noChangeAspect="1" noChangeArrowheads="1"/>
          </p:cNvSpPr>
          <p:nvPr/>
        </p:nvSpPr>
        <p:spPr bwMode="auto">
          <a:xfrm>
            <a:off x="307975" y="2365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30 June 2014:  Northern Illinois &amp; Northwest Indiana Impacts</a:t>
            </a:r>
            <a:endParaRPr lang="en-US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8"/>
          <a:stretch/>
        </p:blipFill>
        <p:spPr bwMode="auto">
          <a:xfrm>
            <a:off x="109275" y="690625"/>
            <a:ext cx="8921011" cy="5867400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6626" y="4560516"/>
            <a:ext cx="4050574" cy="1752509"/>
          </a:xfrm>
          <a:prstGeom prst="rect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013364" y="590839"/>
            <a:ext cx="3643744" cy="2867891"/>
          </a:xfrm>
          <a:custGeom>
            <a:avLst/>
            <a:gdLst>
              <a:gd name="connsiteX0" fmla="*/ 0 w 3311236"/>
              <a:gd name="connsiteY0" fmla="*/ 1385454 h 2895600"/>
              <a:gd name="connsiteX1" fmla="*/ 845127 w 3311236"/>
              <a:gd name="connsiteY1" fmla="*/ 2701636 h 2895600"/>
              <a:gd name="connsiteX2" fmla="*/ 1551709 w 3311236"/>
              <a:gd name="connsiteY2" fmla="*/ 2867891 h 2895600"/>
              <a:gd name="connsiteX3" fmla="*/ 2576945 w 3311236"/>
              <a:gd name="connsiteY3" fmla="*/ 2493818 h 2895600"/>
              <a:gd name="connsiteX4" fmla="*/ 3117272 w 3311236"/>
              <a:gd name="connsiteY4" fmla="*/ 1925781 h 2895600"/>
              <a:gd name="connsiteX5" fmla="*/ 3158836 w 3311236"/>
              <a:gd name="connsiteY5" fmla="*/ 872836 h 2895600"/>
              <a:gd name="connsiteX6" fmla="*/ 3311236 w 3311236"/>
              <a:gd name="connsiteY6" fmla="*/ 0 h 2895600"/>
              <a:gd name="connsiteX7" fmla="*/ 1205345 w 3311236"/>
              <a:gd name="connsiteY7" fmla="*/ 13854 h 2895600"/>
              <a:gd name="connsiteX8" fmla="*/ 360218 w 3311236"/>
              <a:gd name="connsiteY8" fmla="*/ 886691 h 2895600"/>
              <a:gd name="connsiteX9" fmla="*/ 152400 w 3311236"/>
              <a:gd name="connsiteY9" fmla="*/ 942109 h 2895600"/>
              <a:gd name="connsiteX10" fmla="*/ 83127 w 3311236"/>
              <a:gd name="connsiteY10" fmla="*/ 1427018 h 2895600"/>
              <a:gd name="connsiteX11" fmla="*/ 568036 w 3311236"/>
              <a:gd name="connsiteY11" fmla="*/ 2355272 h 2895600"/>
              <a:gd name="connsiteX12" fmla="*/ 1080654 w 3311236"/>
              <a:gd name="connsiteY12" fmla="*/ 2895600 h 2895600"/>
              <a:gd name="connsiteX13" fmla="*/ 1330036 w 3311236"/>
              <a:gd name="connsiteY13" fmla="*/ 2770909 h 2895600"/>
              <a:gd name="connsiteX0" fmla="*/ 0 w 3311236"/>
              <a:gd name="connsiteY0" fmla="*/ 1385454 h 2895600"/>
              <a:gd name="connsiteX1" fmla="*/ 845127 w 3311236"/>
              <a:gd name="connsiteY1" fmla="*/ 2701636 h 2895600"/>
              <a:gd name="connsiteX2" fmla="*/ 1551709 w 3311236"/>
              <a:gd name="connsiteY2" fmla="*/ 2867891 h 2895600"/>
              <a:gd name="connsiteX3" fmla="*/ 2576945 w 3311236"/>
              <a:gd name="connsiteY3" fmla="*/ 2493818 h 2895600"/>
              <a:gd name="connsiteX4" fmla="*/ 3117272 w 3311236"/>
              <a:gd name="connsiteY4" fmla="*/ 1925781 h 2895600"/>
              <a:gd name="connsiteX5" fmla="*/ 3158836 w 3311236"/>
              <a:gd name="connsiteY5" fmla="*/ 872836 h 2895600"/>
              <a:gd name="connsiteX6" fmla="*/ 3311236 w 3311236"/>
              <a:gd name="connsiteY6" fmla="*/ 0 h 2895600"/>
              <a:gd name="connsiteX7" fmla="*/ 1205345 w 3311236"/>
              <a:gd name="connsiteY7" fmla="*/ 13854 h 2895600"/>
              <a:gd name="connsiteX8" fmla="*/ 360218 w 3311236"/>
              <a:gd name="connsiteY8" fmla="*/ 886691 h 2895600"/>
              <a:gd name="connsiteX9" fmla="*/ 152400 w 3311236"/>
              <a:gd name="connsiteY9" fmla="*/ 942109 h 2895600"/>
              <a:gd name="connsiteX10" fmla="*/ 166254 w 3311236"/>
              <a:gd name="connsiteY10" fmla="*/ 1884218 h 2895600"/>
              <a:gd name="connsiteX11" fmla="*/ 568036 w 3311236"/>
              <a:gd name="connsiteY11" fmla="*/ 2355272 h 2895600"/>
              <a:gd name="connsiteX12" fmla="*/ 1080654 w 3311236"/>
              <a:gd name="connsiteY12" fmla="*/ 2895600 h 2895600"/>
              <a:gd name="connsiteX13" fmla="*/ 1330036 w 3311236"/>
              <a:gd name="connsiteY13" fmla="*/ 2770909 h 2895600"/>
              <a:gd name="connsiteX0" fmla="*/ 0 w 3311236"/>
              <a:gd name="connsiteY0" fmla="*/ 1385454 h 2923308"/>
              <a:gd name="connsiteX1" fmla="*/ 775854 w 3311236"/>
              <a:gd name="connsiteY1" fmla="*/ 2923308 h 2923308"/>
              <a:gd name="connsiteX2" fmla="*/ 1551709 w 3311236"/>
              <a:gd name="connsiteY2" fmla="*/ 2867891 h 2923308"/>
              <a:gd name="connsiteX3" fmla="*/ 2576945 w 3311236"/>
              <a:gd name="connsiteY3" fmla="*/ 2493818 h 2923308"/>
              <a:gd name="connsiteX4" fmla="*/ 3117272 w 3311236"/>
              <a:gd name="connsiteY4" fmla="*/ 1925781 h 2923308"/>
              <a:gd name="connsiteX5" fmla="*/ 3158836 w 3311236"/>
              <a:gd name="connsiteY5" fmla="*/ 872836 h 2923308"/>
              <a:gd name="connsiteX6" fmla="*/ 3311236 w 3311236"/>
              <a:gd name="connsiteY6" fmla="*/ 0 h 2923308"/>
              <a:gd name="connsiteX7" fmla="*/ 1205345 w 3311236"/>
              <a:gd name="connsiteY7" fmla="*/ 13854 h 2923308"/>
              <a:gd name="connsiteX8" fmla="*/ 360218 w 3311236"/>
              <a:gd name="connsiteY8" fmla="*/ 886691 h 2923308"/>
              <a:gd name="connsiteX9" fmla="*/ 152400 w 3311236"/>
              <a:gd name="connsiteY9" fmla="*/ 942109 h 2923308"/>
              <a:gd name="connsiteX10" fmla="*/ 166254 w 3311236"/>
              <a:gd name="connsiteY10" fmla="*/ 1884218 h 2923308"/>
              <a:gd name="connsiteX11" fmla="*/ 568036 w 3311236"/>
              <a:gd name="connsiteY11" fmla="*/ 2355272 h 2923308"/>
              <a:gd name="connsiteX12" fmla="*/ 1080654 w 3311236"/>
              <a:gd name="connsiteY12" fmla="*/ 2895600 h 2923308"/>
              <a:gd name="connsiteX13" fmla="*/ 1330036 w 3311236"/>
              <a:gd name="connsiteY13" fmla="*/ 2770909 h 2923308"/>
              <a:gd name="connsiteX0" fmla="*/ 0 w 3311236"/>
              <a:gd name="connsiteY0" fmla="*/ 1385454 h 2978727"/>
              <a:gd name="connsiteX1" fmla="*/ 775854 w 3311236"/>
              <a:gd name="connsiteY1" fmla="*/ 2923308 h 2978727"/>
              <a:gd name="connsiteX2" fmla="*/ 1551709 w 3311236"/>
              <a:gd name="connsiteY2" fmla="*/ 2867891 h 2978727"/>
              <a:gd name="connsiteX3" fmla="*/ 2576945 w 3311236"/>
              <a:gd name="connsiteY3" fmla="*/ 2493818 h 2978727"/>
              <a:gd name="connsiteX4" fmla="*/ 3117272 w 3311236"/>
              <a:gd name="connsiteY4" fmla="*/ 1925781 h 2978727"/>
              <a:gd name="connsiteX5" fmla="*/ 3158836 w 3311236"/>
              <a:gd name="connsiteY5" fmla="*/ 872836 h 2978727"/>
              <a:gd name="connsiteX6" fmla="*/ 3311236 w 3311236"/>
              <a:gd name="connsiteY6" fmla="*/ 0 h 2978727"/>
              <a:gd name="connsiteX7" fmla="*/ 1205345 w 3311236"/>
              <a:gd name="connsiteY7" fmla="*/ 13854 h 2978727"/>
              <a:gd name="connsiteX8" fmla="*/ 360218 w 3311236"/>
              <a:gd name="connsiteY8" fmla="*/ 886691 h 2978727"/>
              <a:gd name="connsiteX9" fmla="*/ 152400 w 3311236"/>
              <a:gd name="connsiteY9" fmla="*/ 942109 h 2978727"/>
              <a:gd name="connsiteX10" fmla="*/ 166254 w 3311236"/>
              <a:gd name="connsiteY10" fmla="*/ 1884218 h 2978727"/>
              <a:gd name="connsiteX11" fmla="*/ 568036 w 3311236"/>
              <a:gd name="connsiteY11" fmla="*/ 2355272 h 2978727"/>
              <a:gd name="connsiteX12" fmla="*/ 1080654 w 3311236"/>
              <a:gd name="connsiteY12" fmla="*/ 2895600 h 2978727"/>
              <a:gd name="connsiteX13" fmla="*/ 1025236 w 3311236"/>
              <a:gd name="connsiteY13" fmla="*/ 2978727 h 2978727"/>
              <a:gd name="connsiteX0" fmla="*/ 0 w 3311236"/>
              <a:gd name="connsiteY0" fmla="*/ 1385454 h 2978727"/>
              <a:gd name="connsiteX1" fmla="*/ 775854 w 3311236"/>
              <a:gd name="connsiteY1" fmla="*/ 2923308 h 2978727"/>
              <a:gd name="connsiteX2" fmla="*/ 1551709 w 3311236"/>
              <a:gd name="connsiteY2" fmla="*/ 2867891 h 2978727"/>
              <a:gd name="connsiteX3" fmla="*/ 2576945 w 3311236"/>
              <a:gd name="connsiteY3" fmla="*/ 2493818 h 2978727"/>
              <a:gd name="connsiteX4" fmla="*/ 3117272 w 3311236"/>
              <a:gd name="connsiteY4" fmla="*/ 1925781 h 2978727"/>
              <a:gd name="connsiteX5" fmla="*/ 3158836 w 3311236"/>
              <a:gd name="connsiteY5" fmla="*/ 872836 h 2978727"/>
              <a:gd name="connsiteX6" fmla="*/ 3311236 w 3311236"/>
              <a:gd name="connsiteY6" fmla="*/ 0 h 2978727"/>
              <a:gd name="connsiteX7" fmla="*/ 1205345 w 3311236"/>
              <a:gd name="connsiteY7" fmla="*/ 13854 h 2978727"/>
              <a:gd name="connsiteX8" fmla="*/ 360218 w 3311236"/>
              <a:gd name="connsiteY8" fmla="*/ 886691 h 2978727"/>
              <a:gd name="connsiteX9" fmla="*/ 152400 w 3311236"/>
              <a:gd name="connsiteY9" fmla="*/ 942109 h 2978727"/>
              <a:gd name="connsiteX10" fmla="*/ 166254 w 3311236"/>
              <a:gd name="connsiteY10" fmla="*/ 1884218 h 2978727"/>
              <a:gd name="connsiteX11" fmla="*/ 568036 w 3311236"/>
              <a:gd name="connsiteY11" fmla="*/ 2355272 h 2978727"/>
              <a:gd name="connsiteX12" fmla="*/ 1385454 w 3311236"/>
              <a:gd name="connsiteY12" fmla="*/ 2632364 h 2978727"/>
              <a:gd name="connsiteX13" fmla="*/ 1025236 w 3311236"/>
              <a:gd name="connsiteY13" fmla="*/ 2978727 h 2978727"/>
              <a:gd name="connsiteX0" fmla="*/ 0 w 3311236"/>
              <a:gd name="connsiteY0" fmla="*/ 1385454 h 2978727"/>
              <a:gd name="connsiteX1" fmla="*/ 775854 w 3311236"/>
              <a:gd name="connsiteY1" fmla="*/ 2923308 h 2978727"/>
              <a:gd name="connsiteX2" fmla="*/ 1551709 w 3311236"/>
              <a:gd name="connsiteY2" fmla="*/ 2867891 h 2978727"/>
              <a:gd name="connsiteX3" fmla="*/ 2576945 w 3311236"/>
              <a:gd name="connsiteY3" fmla="*/ 2493818 h 2978727"/>
              <a:gd name="connsiteX4" fmla="*/ 3117272 w 3311236"/>
              <a:gd name="connsiteY4" fmla="*/ 1925781 h 2978727"/>
              <a:gd name="connsiteX5" fmla="*/ 3158836 w 3311236"/>
              <a:gd name="connsiteY5" fmla="*/ 872836 h 2978727"/>
              <a:gd name="connsiteX6" fmla="*/ 3311236 w 3311236"/>
              <a:gd name="connsiteY6" fmla="*/ 0 h 2978727"/>
              <a:gd name="connsiteX7" fmla="*/ 1205345 w 3311236"/>
              <a:gd name="connsiteY7" fmla="*/ 13854 h 2978727"/>
              <a:gd name="connsiteX8" fmla="*/ 360218 w 3311236"/>
              <a:gd name="connsiteY8" fmla="*/ 886691 h 2978727"/>
              <a:gd name="connsiteX9" fmla="*/ 152400 w 3311236"/>
              <a:gd name="connsiteY9" fmla="*/ 942109 h 2978727"/>
              <a:gd name="connsiteX10" fmla="*/ 166254 w 3311236"/>
              <a:gd name="connsiteY10" fmla="*/ 1884218 h 2978727"/>
              <a:gd name="connsiteX11" fmla="*/ 803563 w 3311236"/>
              <a:gd name="connsiteY11" fmla="*/ 2147454 h 2978727"/>
              <a:gd name="connsiteX12" fmla="*/ 1385454 w 3311236"/>
              <a:gd name="connsiteY12" fmla="*/ 2632364 h 2978727"/>
              <a:gd name="connsiteX13" fmla="*/ 1025236 w 3311236"/>
              <a:gd name="connsiteY13" fmla="*/ 2978727 h 2978727"/>
              <a:gd name="connsiteX0" fmla="*/ 0 w 3311236"/>
              <a:gd name="connsiteY0" fmla="*/ 1385454 h 2978727"/>
              <a:gd name="connsiteX1" fmla="*/ 1149926 w 3311236"/>
              <a:gd name="connsiteY1" fmla="*/ 2660071 h 2978727"/>
              <a:gd name="connsiteX2" fmla="*/ 1551709 w 3311236"/>
              <a:gd name="connsiteY2" fmla="*/ 2867891 h 2978727"/>
              <a:gd name="connsiteX3" fmla="*/ 2576945 w 3311236"/>
              <a:gd name="connsiteY3" fmla="*/ 2493818 h 2978727"/>
              <a:gd name="connsiteX4" fmla="*/ 3117272 w 3311236"/>
              <a:gd name="connsiteY4" fmla="*/ 1925781 h 2978727"/>
              <a:gd name="connsiteX5" fmla="*/ 3158836 w 3311236"/>
              <a:gd name="connsiteY5" fmla="*/ 872836 h 2978727"/>
              <a:gd name="connsiteX6" fmla="*/ 3311236 w 3311236"/>
              <a:gd name="connsiteY6" fmla="*/ 0 h 2978727"/>
              <a:gd name="connsiteX7" fmla="*/ 1205345 w 3311236"/>
              <a:gd name="connsiteY7" fmla="*/ 13854 h 2978727"/>
              <a:gd name="connsiteX8" fmla="*/ 360218 w 3311236"/>
              <a:gd name="connsiteY8" fmla="*/ 886691 h 2978727"/>
              <a:gd name="connsiteX9" fmla="*/ 152400 w 3311236"/>
              <a:gd name="connsiteY9" fmla="*/ 942109 h 2978727"/>
              <a:gd name="connsiteX10" fmla="*/ 166254 w 3311236"/>
              <a:gd name="connsiteY10" fmla="*/ 1884218 h 2978727"/>
              <a:gd name="connsiteX11" fmla="*/ 803563 w 3311236"/>
              <a:gd name="connsiteY11" fmla="*/ 2147454 h 2978727"/>
              <a:gd name="connsiteX12" fmla="*/ 1385454 w 3311236"/>
              <a:gd name="connsiteY12" fmla="*/ 2632364 h 2978727"/>
              <a:gd name="connsiteX13" fmla="*/ 1025236 w 3311236"/>
              <a:gd name="connsiteY13" fmla="*/ 2978727 h 2978727"/>
              <a:gd name="connsiteX0" fmla="*/ 0 w 3311236"/>
              <a:gd name="connsiteY0" fmla="*/ 1385454 h 2867891"/>
              <a:gd name="connsiteX1" fmla="*/ 1149926 w 3311236"/>
              <a:gd name="connsiteY1" fmla="*/ 2660071 h 2867891"/>
              <a:gd name="connsiteX2" fmla="*/ 1551709 w 3311236"/>
              <a:gd name="connsiteY2" fmla="*/ 2867891 h 2867891"/>
              <a:gd name="connsiteX3" fmla="*/ 2576945 w 3311236"/>
              <a:gd name="connsiteY3" fmla="*/ 2493818 h 2867891"/>
              <a:gd name="connsiteX4" fmla="*/ 3117272 w 3311236"/>
              <a:gd name="connsiteY4" fmla="*/ 1925781 h 2867891"/>
              <a:gd name="connsiteX5" fmla="*/ 3158836 w 3311236"/>
              <a:gd name="connsiteY5" fmla="*/ 872836 h 2867891"/>
              <a:gd name="connsiteX6" fmla="*/ 3311236 w 3311236"/>
              <a:gd name="connsiteY6" fmla="*/ 0 h 2867891"/>
              <a:gd name="connsiteX7" fmla="*/ 1205345 w 3311236"/>
              <a:gd name="connsiteY7" fmla="*/ 13854 h 2867891"/>
              <a:gd name="connsiteX8" fmla="*/ 360218 w 3311236"/>
              <a:gd name="connsiteY8" fmla="*/ 886691 h 2867891"/>
              <a:gd name="connsiteX9" fmla="*/ 152400 w 3311236"/>
              <a:gd name="connsiteY9" fmla="*/ 942109 h 2867891"/>
              <a:gd name="connsiteX10" fmla="*/ 166254 w 3311236"/>
              <a:gd name="connsiteY10" fmla="*/ 1884218 h 2867891"/>
              <a:gd name="connsiteX11" fmla="*/ 803563 w 3311236"/>
              <a:gd name="connsiteY11" fmla="*/ 2147454 h 2867891"/>
              <a:gd name="connsiteX12" fmla="*/ 1385454 w 3311236"/>
              <a:gd name="connsiteY12" fmla="*/ 2632364 h 2867891"/>
              <a:gd name="connsiteX13" fmla="*/ 1676400 w 3311236"/>
              <a:gd name="connsiteY13" fmla="*/ 2646218 h 2867891"/>
              <a:gd name="connsiteX0" fmla="*/ 0 w 3311236"/>
              <a:gd name="connsiteY0" fmla="*/ 1385454 h 2867891"/>
              <a:gd name="connsiteX1" fmla="*/ 1149926 w 3311236"/>
              <a:gd name="connsiteY1" fmla="*/ 2660071 h 2867891"/>
              <a:gd name="connsiteX2" fmla="*/ 1551709 w 3311236"/>
              <a:gd name="connsiteY2" fmla="*/ 2867891 h 2867891"/>
              <a:gd name="connsiteX3" fmla="*/ 2576945 w 3311236"/>
              <a:gd name="connsiteY3" fmla="*/ 2493818 h 2867891"/>
              <a:gd name="connsiteX4" fmla="*/ 3117272 w 3311236"/>
              <a:gd name="connsiteY4" fmla="*/ 1925781 h 2867891"/>
              <a:gd name="connsiteX5" fmla="*/ 3158836 w 3311236"/>
              <a:gd name="connsiteY5" fmla="*/ 872836 h 2867891"/>
              <a:gd name="connsiteX6" fmla="*/ 3311236 w 3311236"/>
              <a:gd name="connsiteY6" fmla="*/ 0 h 2867891"/>
              <a:gd name="connsiteX7" fmla="*/ 1205345 w 3311236"/>
              <a:gd name="connsiteY7" fmla="*/ 13854 h 2867891"/>
              <a:gd name="connsiteX8" fmla="*/ 360218 w 3311236"/>
              <a:gd name="connsiteY8" fmla="*/ 886691 h 2867891"/>
              <a:gd name="connsiteX9" fmla="*/ 152400 w 3311236"/>
              <a:gd name="connsiteY9" fmla="*/ 942109 h 2867891"/>
              <a:gd name="connsiteX10" fmla="*/ 166254 w 3311236"/>
              <a:gd name="connsiteY10" fmla="*/ 1884218 h 2867891"/>
              <a:gd name="connsiteX11" fmla="*/ 969818 w 3311236"/>
              <a:gd name="connsiteY11" fmla="*/ 2036618 h 2867891"/>
              <a:gd name="connsiteX12" fmla="*/ 1385454 w 3311236"/>
              <a:gd name="connsiteY12" fmla="*/ 2632364 h 2867891"/>
              <a:gd name="connsiteX13" fmla="*/ 1676400 w 3311236"/>
              <a:gd name="connsiteY13" fmla="*/ 2646218 h 2867891"/>
              <a:gd name="connsiteX0" fmla="*/ 0 w 3311236"/>
              <a:gd name="connsiteY0" fmla="*/ 1385454 h 2867891"/>
              <a:gd name="connsiteX1" fmla="*/ 900545 w 3311236"/>
              <a:gd name="connsiteY1" fmla="*/ 2243426 h 2867891"/>
              <a:gd name="connsiteX2" fmla="*/ 1149926 w 3311236"/>
              <a:gd name="connsiteY2" fmla="*/ 2660071 h 2867891"/>
              <a:gd name="connsiteX3" fmla="*/ 1551709 w 3311236"/>
              <a:gd name="connsiteY3" fmla="*/ 2867891 h 2867891"/>
              <a:gd name="connsiteX4" fmla="*/ 2576945 w 3311236"/>
              <a:gd name="connsiteY4" fmla="*/ 2493818 h 2867891"/>
              <a:gd name="connsiteX5" fmla="*/ 3117272 w 3311236"/>
              <a:gd name="connsiteY5" fmla="*/ 1925781 h 2867891"/>
              <a:gd name="connsiteX6" fmla="*/ 3158836 w 3311236"/>
              <a:gd name="connsiteY6" fmla="*/ 872836 h 2867891"/>
              <a:gd name="connsiteX7" fmla="*/ 3311236 w 3311236"/>
              <a:gd name="connsiteY7" fmla="*/ 0 h 2867891"/>
              <a:gd name="connsiteX8" fmla="*/ 1205345 w 3311236"/>
              <a:gd name="connsiteY8" fmla="*/ 13854 h 2867891"/>
              <a:gd name="connsiteX9" fmla="*/ 360218 w 3311236"/>
              <a:gd name="connsiteY9" fmla="*/ 886691 h 2867891"/>
              <a:gd name="connsiteX10" fmla="*/ 152400 w 3311236"/>
              <a:gd name="connsiteY10" fmla="*/ 942109 h 2867891"/>
              <a:gd name="connsiteX11" fmla="*/ 166254 w 3311236"/>
              <a:gd name="connsiteY11" fmla="*/ 1884218 h 2867891"/>
              <a:gd name="connsiteX12" fmla="*/ 969818 w 3311236"/>
              <a:gd name="connsiteY12" fmla="*/ 2036618 h 2867891"/>
              <a:gd name="connsiteX13" fmla="*/ 1385454 w 3311236"/>
              <a:gd name="connsiteY13" fmla="*/ 2632364 h 2867891"/>
              <a:gd name="connsiteX14" fmla="*/ 1676400 w 3311236"/>
              <a:gd name="connsiteY14" fmla="*/ 2646218 h 2867891"/>
              <a:gd name="connsiteX0" fmla="*/ 0 w 3643744"/>
              <a:gd name="connsiteY0" fmla="*/ 1385454 h 2867891"/>
              <a:gd name="connsiteX1" fmla="*/ 900545 w 3643744"/>
              <a:gd name="connsiteY1" fmla="*/ 2243426 h 2867891"/>
              <a:gd name="connsiteX2" fmla="*/ 1149926 w 3643744"/>
              <a:gd name="connsiteY2" fmla="*/ 2660071 h 2867891"/>
              <a:gd name="connsiteX3" fmla="*/ 1551709 w 3643744"/>
              <a:gd name="connsiteY3" fmla="*/ 2867891 h 2867891"/>
              <a:gd name="connsiteX4" fmla="*/ 2576945 w 3643744"/>
              <a:gd name="connsiteY4" fmla="*/ 2493818 h 2867891"/>
              <a:gd name="connsiteX5" fmla="*/ 3643744 w 3643744"/>
              <a:gd name="connsiteY5" fmla="*/ 2092036 h 2867891"/>
              <a:gd name="connsiteX6" fmla="*/ 3158836 w 3643744"/>
              <a:gd name="connsiteY6" fmla="*/ 872836 h 2867891"/>
              <a:gd name="connsiteX7" fmla="*/ 3311236 w 3643744"/>
              <a:gd name="connsiteY7" fmla="*/ 0 h 2867891"/>
              <a:gd name="connsiteX8" fmla="*/ 1205345 w 3643744"/>
              <a:gd name="connsiteY8" fmla="*/ 13854 h 2867891"/>
              <a:gd name="connsiteX9" fmla="*/ 360218 w 3643744"/>
              <a:gd name="connsiteY9" fmla="*/ 886691 h 2867891"/>
              <a:gd name="connsiteX10" fmla="*/ 152400 w 3643744"/>
              <a:gd name="connsiteY10" fmla="*/ 942109 h 2867891"/>
              <a:gd name="connsiteX11" fmla="*/ 166254 w 3643744"/>
              <a:gd name="connsiteY11" fmla="*/ 1884218 h 2867891"/>
              <a:gd name="connsiteX12" fmla="*/ 969818 w 3643744"/>
              <a:gd name="connsiteY12" fmla="*/ 2036618 h 2867891"/>
              <a:gd name="connsiteX13" fmla="*/ 1385454 w 3643744"/>
              <a:gd name="connsiteY13" fmla="*/ 2632364 h 2867891"/>
              <a:gd name="connsiteX14" fmla="*/ 1676400 w 3643744"/>
              <a:gd name="connsiteY14" fmla="*/ 2646218 h 2867891"/>
              <a:gd name="connsiteX0" fmla="*/ 0 w 3643744"/>
              <a:gd name="connsiteY0" fmla="*/ 1385454 h 2867891"/>
              <a:gd name="connsiteX1" fmla="*/ 900545 w 3643744"/>
              <a:gd name="connsiteY1" fmla="*/ 2243426 h 2867891"/>
              <a:gd name="connsiteX2" fmla="*/ 1149926 w 3643744"/>
              <a:gd name="connsiteY2" fmla="*/ 2660071 h 2867891"/>
              <a:gd name="connsiteX3" fmla="*/ 1551709 w 3643744"/>
              <a:gd name="connsiteY3" fmla="*/ 2867891 h 2867891"/>
              <a:gd name="connsiteX4" fmla="*/ 2576945 w 3643744"/>
              <a:gd name="connsiteY4" fmla="*/ 2493818 h 2867891"/>
              <a:gd name="connsiteX5" fmla="*/ 3643744 w 3643744"/>
              <a:gd name="connsiteY5" fmla="*/ 2092036 h 2867891"/>
              <a:gd name="connsiteX6" fmla="*/ 3449781 w 3643744"/>
              <a:gd name="connsiteY6" fmla="*/ 623454 h 2867891"/>
              <a:gd name="connsiteX7" fmla="*/ 3311236 w 3643744"/>
              <a:gd name="connsiteY7" fmla="*/ 0 h 2867891"/>
              <a:gd name="connsiteX8" fmla="*/ 1205345 w 3643744"/>
              <a:gd name="connsiteY8" fmla="*/ 13854 h 2867891"/>
              <a:gd name="connsiteX9" fmla="*/ 360218 w 3643744"/>
              <a:gd name="connsiteY9" fmla="*/ 886691 h 2867891"/>
              <a:gd name="connsiteX10" fmla="*/ 152400 w 3643744"/>
              <a:gd name="connsiteY10" fmla="*/ 942109 h 2867891"/>
              <a:gd name="connsiteX11" fmla="*/ 166254 w 3643744"/>
              <a:gd name="connsiteY11" fmla="*/ 1884218 h 2867891"/>
              <a:gd name="connsiteX12" fmla="*/ 969818 w 3643744"/>
              <a:gd name="connsiteY12" fmla="*/ 2036618 h 2867891"/>
              <a:gd name="connsiteX13" fmla="*/ 1385454 w 3643744"/>
              <a:gd name="connsiteY13" fmla="*/ 2632364 h 2867891"/>
              <a:gd name="connsiteX14" fmla="*/ 1676400 w 3643744"/>
              <a:gd name="connsiteY14" fmla="*/ 2646218 h 2867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643744" h="2867891">
                <a:moveTo>
                  <a:pt x="0" y="1385454"/>
                </a:moveTo>
                <a:cubicBezTo>
                  <a:pt x="281709" y="1713008"/>
                  <a:pt x="618836" y="1915872"/>
                  <a:pt x="900545" y="2243426"/>
                </a:cubicBezTo>
                <a:lnTo>
                  <a:pt x="1149926" y="2660071"/>
                </a:lnTo>
                <a:lnTo>
                  <a:pt x="1551709" y="2867891"/>
                </a:lnTo>
                <a:lnTo>
                  <a:pt x="2576945" y="2493818"/>
                </a:lnTo>
                <a:lnTo>
                  <a:pt x="3643744" y="2092036"/>
                </a:lnTo>
                <a:lnTo>
                  <a:pt x="3449781" y="623454"/>
                </a:lnTo>
                <a:lnTo>
                  <a:pt x="3311236" y="0"/>
                </a:lnTo>
                <a:lnTo>
                  <a:pt x="1205345" y="13854"/>
                </a:lnTo>
                <a:lnTo>
                  <a:pt x="360218" y="886691"/>
                </a:lnTo>
                <a:cubicBezTo>
                  <a:pt x="290945" y="905164"/>
                  <a:pt x="184727" y="775855"/>
                  <a:pt x="152400" y="942109"/>
                </a:cubicBezTo>
                <a:cubicBezTo>
                  <a:pt x="120073" y="1108364"/>
                  <a:pt x="161636" y="1570182"/>
                  <a:pt x="166254" y="1884218"/>
                </a:cubicBezTo>
                <a:lnTo>
                  <a:pt x="969818" y="2036618"/>
                </a:lnTo>
                <a:lnTo>
                  <a:pt x="1385454" y="2632364"/>
                </a:lnTo>
                <a:lnTo>
                  <a:pt x="1676400" y="2646218"/>
                </a:lnTo>
              </a:path>
            </a:pathLst>
          </a:custGeom>
          <a:solidFill>
            <a:srgbClr val="7030A0">
              <a:alpha val="43000"/>
            </a:srgbClr>
          </a:soli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267200" y="1295400"/>
            <a:ext cx="1066800" cy="304800"/>
          </a:xfrm>
          <a:prstGeom prst="straightConnector1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  <a:prstDash val="sysDash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239491" y="2209800"/>
            <a:ext cx="1066800" cy="304800"/>
          </a:xfrm>
          <a:prstGeom prst="straightConnector1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  <a:prstDash val="sysDash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4239491" y="5257800"/>
            <a:ext cx="2466109" cy="1055225"/>
          </a:xfrm>
          <a:prstGeom prst="line">
            <a:avLst/>
          </a:prstGeom>
          <a:ln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267200" y="4560516"/>
            <a:ext cx="2438400" cy="697284"/>
          </a:xfrm>
          <a:prstGeom prst="line">
            <a:avLst/>
          </a:prstGeom>
          <a:ln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268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att\Downloads\Temp\sil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7857" y="-2664738"/>
            <a:ext cx="7543800" cy="5634276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Matt\Downloads\Temp\Patrick Pahl, Grant Park, IL 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575" y="-114302"/>
            <a:ext cx="4648200" cy="6972301"/>
          </a:xfrm>
          <a:prstGeom prst="rect">
            <a:avLst/>
          </a:prstGeom>
          <a:noFill/>
          <a:ln w="317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Matt\Downloads\Temp\Kelly Kodylinski, Hanna, 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3942987"/>
            <a:ext cx="4905254" cy="3678941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Matt\Downloads\Temp\Kole Kellen, Sublette, IL 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7857" y="5829720"/>
            <a:ext cx="5029200" cy="2828925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Matt\Downloads\Temp\Patrick Pahl, Grant Park, IL 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400" y="1580201"/>
            <a:ext cx="2971800" cy="1980716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Matt\Downloads\Temp\Earlville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8" y="-825576"/>
            <a:ext cx="6209817" cy="4637957"/>
          </a:xfrm>
          <a:prstGeom prst="rect">
            <a:avLst/>
          </a:prstGeom>
          <a:noFill/>
          <a:ln w="317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Matt\Downloads\Temp\Earlville2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7" r="3626"/>
          <a:stretch/>
        </p:blipFill>
        <p:spPr bwMode="auto">
          <a:xfrm>
            <a:off x="16397" y="3013293"/>
            <a:ext cx="6220428" cy="4121330"/>
          </a:xfrm>
          <a:prstGeom prst="rect">
            <a:avLst/>
          </a:prstGeom>
          <a:noFill/>
          <a:ln w="317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00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att\Downloads\Temp\sil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4" t="10379" r="22163" b="1987"/>
          <a:stretch/>
        </p:blipFill>
        <p:spPr bwMode="auto">
          <a:xfrm>
            <a:off x="175549" y="1207150"/>
            <a:ext cx="4222830" cy="4533893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Matt\Downloads\Temp\Kelly Kodylinski, Hanna, I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29" b="13007"/>
          <a:stretch/>
        </p:blipFill>
        <p:spPr bwMode="auto">
          <a:xfrm>
            <a:off x="4560425" y="3525455"/>
            <a:ext cx="4486878" cy="3200400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Matt\Downloads\Temp\Patrick Pahl, Grant Park, IL 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425" y="230529"/>
            <a:ext cx="4464693" cy="2975735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11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4605</TotalTime>
  <Words>1092</Words>
  <Application>Microsoft Office PowerPoint</Application>
  <PresentationFormat>On-screen Show (4:3)</PresentationFormat>
  <Paragraphs>258</Paragraphs>
  <Slides>39</Slides>
  <Notes>4</Notes>
  <HiddenSlides>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matt.friedlein</dc:creator>
  <cp:lastModifiedBy>gravesce</cp:lastModifiedBy>
  <cp:revision>265</cp:revision>
  <dcterms:created xsi:type="dcterms:W3CDTF">2010-11-12T16:46:59Z</dcterms:created>
  <dcterms:modified xsi:type="dcterms:W3CDTF">2017-03-10T21:14:31Z</dcterms:modified>
</cp:coreProperties>
</file>