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257" r:id="rId2"/>
    <p:sldId id="291" r:id="rId3"/>
    <p:sldId id="370" r:id="rId4"/>
    <p:sldId id="369" r:id="rId5"/>
    <p:sldId id="340" r:id="rId6"/>
    <p:sldId id="335" r:id="rId7"/>
    <p:sldId id="336" r:id="rId8"/>
    <p:sldId id="355" r:id="rId9"/>
    <p:sldId id="356" r:id="rId10"/>
    <p:sldId id="357" r:id="rId11"/>
    <p:sldId id="366" r:id="rId12"/>
    <p:sldId id="367" r:id="rId13"/>
    <p:sldId id="368" r:id="rId14"/>
    <p:sldId id="334" r:id="rId15"/>
    <p:sldId id="343" r:id="rId16"/>
    <p:sldId id="344" r:id="rId17"/>
    <p:sldId id="292" r:id="rId18"/>
    <p:sldId id="350" r:id="rId19"/>
    <p:sldId id="371" r:id="rId20"/>
    <p:sldId id="264" r:id="rId21"/>
    <p:sldId id="265" r:id="rId22"/>
    <p:sldId id="258" r:id="rId23"/>
    <p:sldId id="259" r:id="rId24"/>
    <p:sldId id="260" r:id="rId25"/>
    <p:sldId id="261" r:id="rId26"/>
    <p:sldId id="262" r:id="rId27"/>
    <p:sldId id="263" r:id="rId28"/>
    <p:sldId id="349" r:id="rId29"/>
    <p:sldId id="278" r:id="rId30"/>
    <p:sldId id="279" r:id="rId31"/>
    <p:sldId id="276" r:id="rId32"/>
    <p:sldId id="295" r:id="rId33"/>
    <p:sldId id="296" r:id="rId34"/>
    <p:sldId id="297" r:id="rId35"/>
    <p:sldId id="298" r:id="rId36"/>
    <p:sldId id="299" r:id="rId37"/>
    <p:sldId id="280" r:id="rId38"/>
    <p:sldId id="360" r:id="rId39"/>
    <p:sldId id="283" r:id="rId40"/>
    <p:sldId id="277" r:id="rId41"/>
    <p:sldId id="348" r:id="rId42"/>
    <p:sldId id="268" r:id="rId43"/>
    <p:sldId id="269" r:id="rId44"/>
    <p:sldId id="270" r:id="rId45"/>
    <p:sldId id="271" r:id="rId46"/>
    <p:sldId id="272" r:id="rId47"/>
    <p:sldId id="273" r:id="rId48"/>
    <p:sldId id="300" r:id="rId49"/>
    <p:sldId id="274" r:id="rId50"/>
    <p:sldId id="359" r:id="rId51"/>
    <p:sldId id="284" r:id="rId52"/>
    <p:sldId id="345" r:id="rId53"/>
    <p:sldId id="314" r:id="rId54"/>
    <p:sldId id="313" r:id="rId55"/>
    <p:sldId id="364" r:id="rId56"/>
    <p:sldId id="322" r:id="rId57"/>
    <p:sldId id="321" r:id="rId58"/>
    <p:sldId id="365" r:id="rId59"/>
    <p:sldId id="372" r:id="rId60"/>
    <p:sldId id="373" r:id="rId61"/>
    <p:sldId id="374" r:id="rId62"/>
    <p:sldId id="318" r:id="rId63"/>
    <p:sldId id="317" r:id="rId64"/>
    <p:sldId id="363" r:id="rId65"/>
    <p:sldId id="351" r:id="rId66"/>
    <p:sldId id="352" r:id="rId67"/>
    <p:sldId id="303" r:id="rId68"/>
    <p:sldId id="310" r:id="rId69"/>
    <p:sldId id="304" r:id="rId70"/>
    <p:sldId id="305" r:id="rId71"/>
    <p:sldId id="306" r:id="rId72"/>
    <p:sldId id="307" r:id="rId73"/>
    <p:sldId id="308" r:id="rId74"/>
    <p:sldId id="309" r:id="rId75"/>
    <p:sldId id="341" r:id="rId76"/>
    <p:sldId id="312" r:id="rId77"/>
    <p:sldId id="325" r:id="rId78"/>
    <p:sldId id="324" r:id="rId79"/>
    <p:sldId id="326" r:id="rId80"/>
    <p:sldId id="327" r:id="rId81"/>
    <p:sldId id="328" r:id="rId82"/>
    <p:sldId id="329" r:id="rId83"/>
    <p:sldId id="330" r:id="rId84"/>
    <p:sldId id="331" r:id="rId85"/>
    <p:sldId id="353" r:id="rId86"/>
    <p:sldId id="354" r:id="rId87"/>
    <p:sldId id="346" r:id="rId88"/>
    <p:sldId id="347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>
    <p:restoredLeft sz="15620"/>
    <p:restoredTop sz="94660"/>
  </p:normalViewPr>
  <p:slideViewPr>
    <p:cSldViewPr snapToGrid="0" snapToObjects="1">
      <p:cViewPr>
        <p:scale>
          <a:sx n="88" d="100"/>
          <a:sy n="88" d="100"/>
        </p:scale>
        <p:origin x="-20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966D3-74C7-A049-90A4-E74594BF9F30}" type="datetimeFigureOut">
              <a:rPr lang="en-US" smtClean="0"/>
              <a:t>3/9/17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15B927-CC0C-6D4E-A939-337CAE4E3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58CEB9E-4E51-4446-BABB-D621F160113F}" type="slidenum">
              <a:rPr lang="en-US" sz="1200">
                <a:latin typeface="Calibri" charset="0"/>
              </a:rPr>
              <a:pPr eaLnBrk="1" hangingPunct="1"/>
              <a:t>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572C5E7-EFB1-714D-9E43-C6AB81A5E140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118786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8787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29057" indent="-280406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1626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0276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18927" indent="-2243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43AE040-5BFC-9148-A7D8-045540CA5F38}" type="slidenum">
              <a:rPr lang="en-US" sz="1200">
                <a:latin typeface="Calibri" charset="0"/>
              </a:rPr>
              <a:pPr eaLnBrk="1" hangingPunct="1"/>
              <a:t>12</a:t>
            </a:fld>
            <a:endParaRPr lang="en-US" sz="1200">
              <a:latin typeface="Calibri" charset="0"/>
            </a:endParaRPr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7388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421" y="4344025"/>
            <a:ext cx="5485158" cy="41129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Here is the corresponding reflectivity image.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0DE0-E8C8-E548-AE7E-3390872D6EB6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FB54A-3514-1241-91AE-A3BB2ED6E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375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0DE0-E8C8-E548-AE7E-3390872D6EB6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FB54A-3514-1241-91AE-A3BB2ED6E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7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0DE0-E8C8-E548-AE7E-3390872D6EB6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FB54A-3514-1241-91AE-A3BB2ED6E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079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0DE0-E8C8-E548-AE7E-3390872D6EB6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FB54A-3514-1241-91AE-A3BB2ED6E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6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0DE0-E8C8-E548-AE7E-3390872D6EB6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FB54A-3514-1241-91AE-A3BB2ED6E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65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0DE0-E8C8-E548-AE7E-3390872D6EB6}" type="datetimeFigureOut">
              <a:rPr lang="en-US" smtClean="0"/>
              <a:t>3/9/17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FB54A-3514-1241-91AE-A3BB2ED6E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10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0DE0-E8C8-E548-AE7E-3390872D6EB6}" type="datetimeFigureOut">
              <a:rPr lang="en-US" smtClean="0"/>
              <a:t>3/9/17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FB54A-3514-1241-91AE-A3BB2ED6E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563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0DE0-E8C8-E548-AE7E-3390872D6EB6}" type="datetimeFigureOut">
              <a:rPr lang="en-US" smtClean="0"/>
              <a:t>3/9/17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FB54A-3514-1241-91AE-A3BB2ED6E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2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0DE0-E8C8-E548-AE7E-3390872D6EB6}" type="datetimeFigureOut">
              <a:rPr lang="en-US" smtClean="0"/>
              <a:t>3/9/17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FB54A-3514-1241-91AE-A3BB2ED6E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40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0DE0-E8C8-E548-AE7E-3390872D6EB6}" type="datetimeFigureOut">
              <a:rPr lang="en-US" smtClean="0"/>
              <a:t>3/9/17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FB54A-3514-1241-91AE-A3BB2ED6E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29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10DE0-E8C8-E548-AE7E-3390872D6EB6}" type="datetimeFigureOut">
              <a:rPr lang="en-US" smtClean="0"/>
              <a:t>3/9/17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FB54A-3514-1241-91AE-A3BB2ED6E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30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10DE0-E8C8-E548-AE7E-3390872D6EB6}" type="datetimeFigureOut">
              <a:rPr lang="en-US" smtClean="0"/>
              <a:t>3/9/17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FB54A-3514-1241-91AE-A3BB2ED6E0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2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5" Type="http://schemas.openxmlformats.org/officeDocument/2006/relationships/image" Target="../media/image28.tiff"/><Relationship Id="rId6" Type="http://schemas.openxmlformats.org/officeDocument/2006/relationships/image" Target="../media/image29.tiff"/><Relationship Id="rId7" Type="http://schemas.openxmlformats.org/officeDocument/2006/relationships/oleObject" Target="../embeddings/oleObject1.bin"/><Relationship Id="rId8" Type="http://schemas.openxmlformats.org/officeDocument/2006/relationships/image" Target="../media/image2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tiff"/><Relationship Id="rId3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tiff"/><Relationship Id="rId3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gif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4" Type="http://schemas.openxmlformats.org/officeDocument/2006/relationships/image" Target="../media/image61.png"/><Relationship Id="rId5" Type="http://schemas.openxmlformats.org/officeDocument/2006/relationships/image" Target="../media/image6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gif"/><Relationship Id="rId3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gif"/><Relationship Id="rId3" Type="http://schemas.openxmlformats.org/officeDocument/2006/relationships/image" Target="../media/image51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gif"/><Relationship Id="rId3" Type="http://schemas.openxmlformats.org/officeDocument/2006/relationships/image" Target="../media/image71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gif"/><Relationship Id="rId3" Type="http://schemas.openxmlformats.org/officeDocument/2006/relationships/image" Target="../media/image73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gif"/><Relationship Id="rId3" Type="http://schemas.openxmlformats.org/officeDocument/2006/relationships/image" Target="../media/image74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gif"/><Relationship Id="rId3" Type="http://schemas.openxmlformats.org/officeDocument/2006/relationships/image" Target="../media/image76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tiff"/><Relationship Id="rId3" Type="http://schemas.openxmlformats.org/officeDocument/2006/relationships/image" Target="../media/image78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tiff"/><Relationship Id="rId3" Type="http://schemas.openxmlformats.org/officeDocument/2006/relationships/image" Target="../media/image8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gif"/><Relationship Id="rId3" Type="http://schemas.openxmlformats.org/officeDocument/2006/relationships/image" Target="../media/image62.gi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gif"/><Relationship Id="rId3" Type="http://schemas.openxmlformats.org/officeDocument/2006/relationships/image" Target="../media/image91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gif"/><Relationship Id="rId3" Type="http://schemas.openxmlformats.org/officeDocument/2006/relationships/image" Target="../media/image92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gif"/><Relationship Id="rId3" Type="http://schemas.openxmlformats.org/officeDocument/2006/relationships/image" Target="../media/image94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gif"/><Relationship Id="rId3" Type="http://schemas.openxmlformats.org/officeDocument/2006/relationships/image" Target="../media/image96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7.gif"/><Relationship Id="rId3" Type="http://schemas.openxmlformats.org/officeDocument/2006/relationships/image" Target="../media/image98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3.tiff"/><Relationship Id="rId3" Type="http://schemas.openxmlformats.org/officeDocument/2006/relationships/image" Target="../media/image84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gif"/><Relationship Id="rId3" Type="http://schemas.openxmlformats.org/officeDocument/2006/relationships/image" Target="../media/image54.g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gif"/><Relationship Id="rId3" Type="http://schemas.openxmlformats.org/officeDocument/2006/relationships/image" Target="../media/image57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1.tif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gif"/><Relationship Id="rId3" Type="http://schemas.openxmlformats.org/officeDocument/2006/relationships/image" Target="../media/image6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tif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gif"/><Relationship Id="rId3" Type="http://schemas.openxmlformats.org/officeDocument/2006/relationships/image" Target="../media/image63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gif"/><Relationship Id="rId3" Type="http://schemas.openxmlformats.org/officeDocument/2006/relationships/image" Target="../media/image125.gi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6.tif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gi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tiff"/><Relationship Id="rId3" Type="http://schemas.openxmlformats.org/officeDocument/2006/relationships/image" Target="../media/image12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gif"/><Relationship Id="rId3" Type="http://schemas.openxmlformats.org/officeDocument/2006/relationships/image" Target="../media/image131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2.gif"/><Relationship Id="rId3" Type="http://schemas.openxmlformats.org/officeDocument/2006/relationships/image" Target="../media/image133.tif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gif"/><Relationship Id="rId3" Type="http://schemas.openxmlformats.org/officeDocument/2006/relationships/image" Target="../media/image135.tif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gif"/><Relationship Id="rId3" Type="http://schemas.openxmlformats.org/officeDocument/2006/relationships/image" Target="../media/image137.tif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8.gif"/><Relationship Id="rId3" Type="http://schemas.openxmlformats.org/officeDocument/2006/relationships/image" Target="../media/image139.tif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png"/><Relationship Id="rId3" Type="http://schemas.openxmlformats.org/officeDocument/2006/relationships/image" Target="../media/image14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3.png"/><Relationship Id="rId3" Type="http://schemas.openxmlformats.org/officeDocument/2006/relationships/image" Target="../media/image1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6.png"/><Relationship Id="rId3" Type="http://schemas.openxmlformats.org/officeDocument/2006/relationships/image" Target="../media/image147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8.png"/><Relationship Id="rId3" Type="http://schemas.openxmlformats.org/officeDocument/2006/relationships/image" Target="../media/image149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1.png"/><Relationship Id="rId3" Type="http://schemas.openxmlformats.org/officeDocument/2006/relationships/image" Target="../media/image152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3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785" y="2254627"/>
            <a:ext cx="7694549" cy="37189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41770" y="129423"/>
            <a:ext cx="63933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</a:rPr>
              <a:t>“Progress in Predicting </a:t>
            </a:r>
            <a:r>
              <a:rPr lang="en-US" sz="2800" b="1" dirty="0" err="1" smtClean="0">
                <a:solidFill>
                  <a:srgbClr val="000090"/>
                </a:solidFill>
              </a:rPr>
              <a:t>Derechoes</a:t>
            </a:r>
            <a:r>
              <a:rPr lang="en-US" sz="2800" b="1" dirty="0" smtClean="0">
                <a:solidFill>
                  <a:srgbClr val="000090"/>
                </a:solidFill>
              </a:rPr>
              <a:t> using Convection-</a:t>
            </a:r>
            <a:r>
              <a:rPr lang="en-US" sz="2800" b="1" dirty="0">
                <a:solidFill>
                  <a:srgbClr val="000090"/>
                </a:solidFill>
              </a:rPr>
              <a:t>A</a:t>
            </a:r>
            <a:r>
              <a:rPr lang="en-US" sz="2800" b="1" dirty="0" smtClean="0">
                <a:solidFill>
                  <a:srgbClr val="000090"/>
                </a:solidFill>
              </a:rPr>
              <a:t>llowing Forecast Models” </a:t>
            </a:r>
            <a:endParaRPr lang="en-US" sz="2800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5000" y="6121400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July 12 2015 </a:t>
            </a:r>
            <a:r>
              <a:rPr lang="en-US" sz="2400" b="1" dirty="0" err="1" smtClean="0">
                <a:solidFill>
                  <a:srgbClr val="0000FF"/>
                </a:solidFill>
              </a:rPr>
              <a:t>Derecho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5373" y="1100063"/>
            <a:ext cx="7823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Morris Weisman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400" dirty="0" smtClean="0">
                <a:solidFill>
                  <a:srgbClr val="FF0000"/>
                </a:solidFill>
              </a:rPr>
              <a:t>Glen Romine, Craig Schwartz, Ryan </a:t>
            </a:r>
            <a:r>
              <a:rPr lang="en-US" sz="2400" dirty="0" err="1" smtClean="0">
                <a:solidFill>
                  <a:srgbClr val="FF0000"/>
                </a:solidFill>
              </a:rPr>
              <a:t>Sobash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24975" y="1677557"/>
            <a:ext cx="424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3</a:t>
            </a:r>
            <a:r>
              <a:rPr lang="en-US" baseline="30000" dirty="0" smtClean="0">
                <a:solidFill>
                  <a:srgbClr val="000090"/>
                </a:solidFill>
              </a:rPr>
              <a:t>rd</a:t>
            </a:r>
            <a:r>
              <a:rPr lang="en-US" dirty="0" smtClean="0">
                <a:solidFill>
                  <a:srgbClr val="000090"/>
                </a:solidFill>
              </a:rPr>
              <a:t> Midwest Bow Echo Workshop  2017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4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062912_dart_refL09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964" y="119807"/>
            <a:ext cx="1976120" cy="1976120"/>
          </a:xfrm>
          <a:prstGeom prst="rect">
            <a:avLst/>
          </a:prstGeom>
        </p:spPr>
      </p:pic>
      <p:pic>
        <p:nvPicPr>
          <p:cNvPr id="3" name="Picture 2" descr="p062912_dart_refthX09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394" y="2209719"/>
            <a:ext cx="3813810" cy="3453765"/>
          </a:xfrm>
          <a:prstGeom prst="rect">
            <a:avLst/>
          </a:prstGeom>
        </p:spPr>
      </p:pic>
      <p:pic>
        <p:nvPicPr>
          <p:cNvPr id="4" name="Picture 3" descr="p062912_dart_theX09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942" y="2209719"/>
            <a:ext cx="3809365" cy="34537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5047" y="5677996"/>
            <a:ext cx="2475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Reflectivity, Theta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3372" y="5677996"/>
            <a:ext cx="2643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Winds, Theta-E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7" name="Picture 6" descr="p062912_dart_thescale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2143" y="1701084"/>
            <a:ext cx="360680" cy="3962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2069" y="96881"/>
            <a:ext cx="34291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29 June 2012  21 UTC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   Vertical X-sections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054" y="5374299"/>
            <a:ext cx="761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 km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5095" y="3744850"/>
            <a:ext cx="761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 km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5095" y="2067181"/>
            <a:ext cx="63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 km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33045" y="1141694"/>
            <a:ext cx="4872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*Cold Pool :  4 km deep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sz="2400" dirty="0" smtClean="0">
                <a:solidFill>
                  <a:srgbClr val="0000FF"/>
                </a:solidFill>
              </a:rPr>
              <a:t>-14 to -16 C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*Descending Rear Inflow Jet</a:t>
            </a:r>
            <a:endParaRPr lang="en-US" sz="2400" dirty="0">
              <a:solidFill>
                <a:srgbClr val="0000FF"/>
              </a:solidFill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4521200" y="3340100"/>
          <a:ext cx="101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7" imgW="101600" imgH="177800" progId="Equation.DSMT4">
                  <p:embed/>
                </p:oleObj>
              </mc:Choice>
              <mc:Fallback>
                <p:oleObj name="Equation" r:id="rId7" imgW="101600" imgH="177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1200" y="3340100"/>
                        <a:ext cx="101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9005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2"/>
          <p:cNvSpPr txBox="1">
            <a:spLocks noChangeArrowheads="1"/>
          </p:cNvSpPr>
          <p:nvPr/>
        </p:nvSpPr>
        <p:spPr bwMode="auto">
          <a:xfrm>
            <a:off x="1652154" y="182563"/>
            <a:ext cx="6301509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FF0000"/>
                </a:solidFill>
              </a:rPr>
              <a:t>The 8 May 2009 </a:t>
            </a:r>
            <a:r>
              <a:rPr lang="ja-JP" altLang="en-US" sz="2800" b="1" dirty="0">
                <a:solidFill>
                  <a:srgbClr val="FF0000"/>
                </a:solidFill>
              </a:rPr>
              <a:t>“</a:t>
            </a:r>
            <a:r>
              <a:rPr lang="en-US" altLang="ja-JP" sz="2800" b="1" dirty="0">
                <a:solidFill>
                  <a:srgbClr val="FF0000"/>
                </a:solidFill>
              </a:rPr>
              <a:t>Super </a:t>
            </a:r>
            <a:r>
              <a:rPr lang="en-US" altLang="ja-JP" sz="2800" b="1" dirty="0" err="1">
                <a:solidFill>
                  <a:srgbClr val="FF0000"/>
                </a:solidFill>
              </a:rPr>
              <a:t>Derecho</a:t>
            </a:r>
            <a:r>
              <a:rPr lang="ja-JP" altLang="en-US" sz="2800" b="1" dirty="0">
                <a:solidFill>
                  <a:srgbClr val="FF0000"/>
                </a:solidFill>
              </a:rPr>
              <a:t>”</a:t>
            </a:r>
            <a:r>
              <a:rPr lang="en-US" altLang="ja-JP" sz="3200" dirty="0">
                <a:solidFill>
                  <a:srgbClr val="FF0000"/>
                </a:solidFill>
              </a:rPr>
              <a:t>: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381000" y="5283205"/>
            <a:ext cx="4267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</a:rPr>
              <a:t>Radar   17:56 UTC 05/08/09 (Paducah)</a:t>
            </a:r>
            <a:endParaRPr lang="en-US" sz="1800"/>
          </a:p>
        </p:txBody>
      </p:sp>
      <p:pic>
        <p:nvPicPr>
          <p:cNvPr id="117763" name="Picture 103" descr="1756radarkpa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151313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7" descr="090508_rp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514600"/>
            <a:ext cx="4065588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5" name="Text Box 8"/>
          <p:cNvSpPr txBox="1">
            <a:spLocks noChangeArrowheads="1"/>
          </p:cNvSpPr>
          <p:nvPr/>
        </p:nvSpPr>
        <p:spPr bwMode="auto">
          <a:xfrm>
            <a:off x="5410200" y="1143000"/>
            <a:ext cx="32766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>
                <a:solidFill>
                  <a:srgbClr val="0000FF"/>
                </a:solidFill>
              </a:rPr>
              <a:t>8-10 h of Hurricane-Force Winds, Extensive Damage…</a:t>
            </a:r>
            <a:endParaRPr lang="en-US" sz="1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0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ksgf_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05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09588" y="787400"/>
            <a:ext cx="6881812" cy="5461000"/>
            <a:chOff x="321" y="496"/>
            <a:chExt cx="4335" cy="3440"/>
          </a:xfrm>
        </p:grpSpPr>
        <p:grpSp>
          <p:nvGrpSpPr>
            <p:cNvPr id="159748" name="Group 4"/>
            <p:cNvGrpSpPr>
              <a:grpSpLocks/>
            </p:cNvGrpSpPr>
            <p:nvPr/>
          </p:nvGrpSpPr>
          <p:grpSpPr bwMode="auto">
            <a:xfrm>
              <a:off x="2219" y="1209"/>
              <a:ext cx="2437" cy="2727"/>
              <a:chOff x="2219" y="1209"/>
              <a:chExt cx="2437" cy="2727"/>
            </a:xfrm>
          </p:grpSpPr>
          <p:grpSp>
            <p:nvGrpSpPr>
              <p:cNvPr id="159751" name="Group 5"/>
              <p:cNvGrpSpPr>
                <a:grpSpLocks/>
              </p:cNvGrpSpPr>
              <p:nvPr/>
            </p:nvGrpSpPr>
            <p:grpSpPr bwMode="auto">
              <a:xfrm>
                <a:off x="2219" y="1328"/>
                <a:ext cx="1133" cy="1272"/>
                <a:chOff x="2219" y="1328"/>
                <a:chExt cx="1133" cy="1272"/>
              </a:xfrm>
            </p:grpSpPr>
            <p:sp>
              <p:nvSpPr>
                <p:cNvPr id="159759" name="Oval 6"/>
                <p:cNvSpPr>
                  <a:spLocks noChangeArrowheads="1"/>
                </p:cNvSpPr>
                <p:nvPr/>
              </p:nvSpPr>
              <p:spPr bwMode="auto">
                <a:xfrm>
                  <a:off x="2784" y="1872"/>
                  <a:ext cx="96" cy="144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59760" name="Group 7"/>
                <p:cNvGrpSpPr>
                  <a:grpSpLocks/>
                </p:cNvGrpSpPr>
                <p:nvPr/>
              </p:nvGrpSpPr>
              <p:grpSpPr bwMode="auto">
                <a:xfrm>
                  <a:off x="2219" y="1328"/>
                  <a:ext cx="1133" cy="1272"/>
                  <a:chOff x="2219" y="1328"/>
                  <a:chExt cx="1133" cy="1272"/>
                </a:xfrm>
              </p:grpSpPr>
              <p:sp>
                <p:nvSpPr>
                  <p:cNvPr id="159761" name="Freeform 8"/>
                  <p:cNvSpPr>
                    <a:spLocks/>
                  </p:cNvSpPr>
                  <p:nvPr/>
                </p:nvSpPr>
                <p:spPr bwMode="auto">
                  <a:xfrm rot="-260159">
                    <a:off x="2541" y="1328"/>
                    <a:ext cx="250" cy="964"/>
                  </a:xfrm>
                  <a:custGeom>
                    <a:avLst/>
                    <a:gdLst>
                      <a:gd name="T0" fmla="*/ 0 w 968"/>
                      <a:gd name="T1" fmla="*/ 0 h 1437"/>
                      <a:gd name="T2" fmla="*/ 0 w 968"/>
                      <a:gd name="T3" fmla="*/ 1 h 1437"/>
                      <a:gd name="T4" fmla="*/ 0 w 968"/>
                      <a:gd name="T5" fmla="*/ 1 h 1437"/>
                      <a:gd name="T6" fmla="*/ 0 w 968"/>
                      <a:gd name="T7" fmla="*/ 1 h 1437"/>
                      <a:gd name="T8" fmla="*/ 0 w 968"/>
                      <a:gd name="T9" fmla="*/ 1 h 14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68"/>
                      <a:gd name="T16" fmla="*/ 0 h 1437"/>
                      <a:gd name="T17" fmla="*/ 968 w 968"/>
                      <a:gd name="T18" fmla="*/ 1437 h 143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68" h="1437">
                        <a:moveTo>
                          <a:pt x="104" y="0"/>
                        </a:moveTo>
                        <a:cubicBezTo>
                          <a:pt x="88" y="107"/>
                          <a:pt x="0" y="463"/>
                          <a:pt x="8" y="644"/>
                        </a:cubicBezTo>
                        <a:cubicBezTo>
                          <a:pt x="16" y="826"/>
                          <a:pt x="64" y="975"/>
                          <a:pt x="152" y="1090"/>
                        </a:cubicBezTo>
                        <a:cubicBezTo>
                          <a:pt x="240" y="1206"/>
                          <a:pt x="400" y="1280"/>
                          <a:pt x="536" y="1338"/>
                        </a:cubicBezTo>
                        <a:cubicBezTo>
                          <a:pt x="672" y="1396"/>
                          <a:pt x="896" y="1420"/>
                          <a:pt x="968" y="1437"/>
                        </a:cubicBezTo>
                      </a:path>
                    </a:pathLst>
                  </a:custGeom>
                  <a:noFill/>
                  <a:ln w="47625">
                    <a:solidFill>
                      <a:schemeClr val="tx1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9762" name="Freeform 9"/>
                  <p:cNvSpPr>
                    <a:spLocks/>
                  </p:cNvSpPr>
                  <p:nvPr/>
                </p:nvSpPr>
                <p:spPr bwMode="auto">
                  <a:xfrm rot="-10025865">
                    <a:off x="2806" y="1823"/>
                    <a:ext cx="360" cy="525"/>
                  </a:xfrm>
                  <a:custGeom>
                    <a:avLst/>
                    <a:gdLst>
                      <a:gd name="T0" fmla="*/ 0 w 968"/>
                      <a:gd name="T1" fmla="*/ 0 h 1437"/>
                      <a:gd name="T2" fmla="*/ 0 w 968"/>
                      <a:gd name="T3" fmla="*/ 0 h 1437"/>
                      <a:gd name="T4" fmla="*/ 0 w 968"/>
                      <a:gd name="T5" fmla="*/ 0 h 1437"/>
                      <a:gd name="T6" fmla="*/ 0 w 968"/>
                      <a:gd name="T7" fmla="*/ 0 h 1437"/>
                      <a:gd name="T8" fmla="*/ 0 w 968"/>
                      <a:gd name="T9" fmla="*/ 0 h 14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68"/>
                      <a:gd name="T16" fmla="*/ 0 h 1437"/>
                      <a:gd name="T17" fmla="*/ 968 w 968"/>
                      <a:gd name="T18" fmla="*/ 1437 h 143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68" h="1437">
                        <a:moveTo>
                          <a:pt x="104" y="0"/>
                        </a:moveTo>
                        <a:cubicBezTo>
                          <a:pt x="88" y="107"/>
                          <a:pt x="0" y="463"/>
                          <a:pt x="8" y="644"/>
                        </a:cubicBezTo>
                        <a:cubicBezTo>
                          <a:pt x="16" y="826"/>
                          <a:pt x="64" y="975"/>
                          <a:pt x="152" y="1090"/>
                        </a:cubicBezTo>
                        <a:cubicBezTo>
                          <a:pt x="240" y="1206"/>
                          <a:pt x="400" y="1280"/>
                          <a:pt x="536" y="1338"/>
                        </a:cubicBezTo>
                        <a:cubicBezTo>
                          <a:pt x="672" y="1396"/>
                          <a:pt x="896" y="1420"/>
                          <a:pt x="968" y="1437"/>
                        </a:cubicBezTo>
                      </a:path>
                    </a:pathLst>
                  </a:custGeom>
                  <a:noFill/>
                  <a:ln w="47625">
                    <a:solidFill>
                      <a:schemeClr val="tx1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9763" name="Freeform 10"/>
                  <p:cNvSpPr>
                    <a:spLocks/>
                  </p:cNvSpPr>
                  <p:nvPr/>
                </p:nvSpPr>
                <p:spPr bwMode="auto">
                  <a:xfrm rot="-718939">
                    <a:off x="2219" y="1492"/>
                    <a:ext cx="336" cy="1008"/>
                  </a:xfrm>
                  <a:custGeom>
                    <a:avLst/>
                    <a:gdLst>
                      <a:gd name="T0" fmla="*/ 0 w 968"/>
                      <a:gd name="T1" fmla="*/ 0 h 1437"/>
                      <a:gd name="T2" fmla="*/ 0 w 968"/>
                      <a:gd name="T3" fmla="*/ 1 h 1437"/>
                      <a:gd name="T4" fmla="*/ 0 w 968"/>
                      <a:gd name="T5" fmla="*/ 3 h 1437"/>
                      <a:gd name="T6" fmla="*/ 0 w 968"/>
                      <a:gd name="T7" fmla="*/ 3 h 1437"/>
                      <a:gd name="T8" fmla="*/ 0 w 968"/>
                      <a:gd name="T9" fmla="*/ 4 h 14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68"/>
                      <a:gd name="T16" fmla="*/ 0 h 1437"/>
                      <a:gd name="T17" fmla="*/ 968 w 968"/>
                      <a:gd name="T18" fmla="*/ 1437 h 143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68" h="1437">
                        <a:moveTo>
                          <a:pt x="104" y="0"/>
                        </a:moveTo>
                        <a:cubicBezTo>
                          <a:pt x="88" y="107"/>
                          <a:pt x="0" y="463"/>
                          <a:pt x="8" y="644"/>
                        </a:cubicBezTo>
                        <a:cubicBezTo>
                          <a:pt x="16" y="826"/>
                          <a:pt x="64" y="975"/>
                          <a:pt x="152" y="1090"/>
                        </a:cubicBezTo>
                        <a:cubicBezTo>
                          <a:pt x="240" y="1206"/>
                          <a:pt x="400" y="1280"/>
                          <a:pt x="536" y="1338"/>
                        </a:cubicBezTo>
                        <a:cubicBezTo>
                          <a:pt x="672" y="1396"/>
                          <a:pt x="896" y="1420"/>
                          <a:pt x="968" y="1437"/>
                        </a:cubicBezTo>
                      </a:path>
                    </a:pathLst>
                  </a:custGeom>
                  <a:noFill/>
                  <a:ln w="47625">
                    <a:solidFill>
                      <a:schemeClr val="tx1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9764" name="Freeform 11"/>
                  <p:cNvSpPr>
                    <a:spLocks/>
                  </p:cNvSpPr>
                  <p:nvPr/>
                </p:nvSpPr>
                <p:spPr bwMode="auto">
                  <a:xfrm rot="-9118094">
                    <a:off x="2872" y="1807"/>
                    <a:ext cx="480" cy="793"/>
                  </a:xfrm>
                  <a:custGeom>
                    <a:avLst/>
                    <a:gdLst>
                      <a:gd name="T0" fmla="*/ 0 w 968"/>
                      <a:gd name="T1" fmla="*/ 0 h 1437"/>
                      <a:gd name="T2" fmla="*/ 0 w 968"/>
                      <a:gd name="T3" fmla="*/ 1 h 1437"/>
                      <a:gd name="T4" fmla="*/ 0 w 968"/>
                      <a:gd name="T5" fmla="*/ 1 h 1437"/>
                      <a:gd name="T6" fmla="*/ 0 w 968"/>
                      <a:gd name="T7" fmla="*/ 1 h 1437"/>
                      <a:gd name="T8" fmla="*/ 0 w 968"/>
                      <a:gd name="T9" fmla="*/ 1 h 143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68"/>
                      <a:gd name="T16" fmla="*/ 0 h 1437"/>
                      <a:gd name="T17" fmla="*/ 968 w 968"/>
                      <a:gd name="T18" fmla="*/ 1437 h 143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68" h="1437">
                        <a:moveTo>
                          <a:pt x="104" y="0"/>
                        </a:moveTo>
                        <a:cubicBezTo>
                          <a:pt x="88" y="107"/>
                          <a:pt x="0" y="463"/>
                          <a:pt x="8" y="644"/>
                        </a:cubicBezTo>
                        <a:cubicBezTo>
                          <a:pt x="16" y="826"/>
                          <a:pt x="64" y="975"/>
                          <a:pt x="152" y="1090"/>
                        </a:cubicBezTo>
                        <a:cubicBezTo>
                          <a:pt x="240" y="1206"/>
                          <a:pt x="400" y="1280"/>
                          <a:pt x="536" y="1338"/>
                        </a:cubicBezTo>
                        <a:cubicBezTo>
                          <a:pt x="672" y="1396"/>
                          <a:pt x="896" y="1420"/>
                          <a:pt x="968" y="1437"/>
                        </a:cubicBezTo>
                      </a:path>
                    </a:pathLst>
                  </a:custGeom>
                  <a:noFill/>
                  <a:ln w="47625">
                    <a:solidFill>
                      <a:schemeClr val="tx1"/>
                    </a:solidFill>
                    <a:round/>
                    <a:headEnd/>
                    <a:tailEnd type="stealth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59752" name="Group 12"/>
              <p:cNvGrpSpPr>
                <a:grpSpLocks/>
              </p:cNvGrpSpPr>
              <p:nvPr/>
            </p:nvGrpSpPr>
            <p:grpSpPr bwMode="auto">
              <a:xfrm>
                <a:off x="3072" y="1209"/>
                <a:ext cx="1584" cy="2727"/>
                <a:chOff x="3072" y="1209"/>
                <a:chExt cx="1584" cy="2727"/>
              </a:xfrm>
            </p:grpSpPr>
            <p:sp>
              <p:nvSpPr>
                <p:cNvPr id="159753" name="Oval 13"/>
                <p:cNvSpPr>
                  <a:spLocks noChangeArrowheads="1"/>
                </p:cNvSpPr>
                <p:nvPr/>
              </p:nvSpPr>
              <p:spPr bwMode="auto">
                <a:xfrm>
                  <a:off x="4128" y="2832"/>
                  <a:ext cx="96" cy="144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9754" name="Oval 14"/>
                <p:cNvSpPr>
                  <a:spLocks noChangeArrowheads="1"/>
                </p:cNvSpPr>
                <p:nvPr/>
              </p:nvSpPr>
              <p:spPr bwMode="auto">
                <a:xfrm>
                  <a:off x="3072" y="1344"/>
                  <a:ext cx="96" cy="144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9755" name="Oval 15"/>
                <p:cNvSpPr>
                  <a:spLocks noChangeArrowheads="1"/>
                </p:cNvSpPr>
                <p:nvPr/>
              </p:nvSpPr>
              <p:spPr bwMode="auto">
                <a:xfrm>
                  <a:off x="4272" y="3408"/>
                  <a:ext cx="96" cy="144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9756" name="Oval 16"/>
                <p:cNvSpPr>
                  <a:spLocks noChangeArrowheads="1"/>
                </p:cNvSpPr>
                <p:nvPr/>
              </p:nvSpPr>
              <p:spPr bwMode="auto">
                <a:xfrm>
                  <a:off x="4386" y="3696"/>
                  <a:ext cx="96" cy="144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9757" name="Oval 17"/>
                <p:cNvSpPr>
                  <a:spLocks noChangeArrowheads="1"/>
                </p:cNvSpPr>
                <p:nvPr/>
              </p:nvSpPr>
              <p:spPr bwMode="auto">
                <a:xfrm>
                  <a:off x="4560" y="3792"/>
                  <a:ext cx="96" cy="144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9758" name="Oval 18"/>
                <p:cNvSpPr>
                  <a:spLocks noChangeArrowheads="1"/>
                </p:cNvSpPr>
                <p:nvPr/>
              </p:nvSpPr>
              <p:spPr bwMode="auto">
                <a:xfrm>
                  <a:off x="3264" y="1209"/>
                  <a:ext cx="96" cy="144"/>
                </a:xfrm>
                <a:prstGeom prst="ellips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9749" name="Text Box 19"/>
            <p:cNvSpPr txBox="1">
              <a:spLocks noChangeArrowheads="1"/>
            </p:cNvSpPr>
            <p:nvPr/>
          </p:nvSpPr>
          <p:spPr bwMode="auto">
            <a:xfrm>
              <a:off x="321" y="496"/>
              <a:ext cx="2065" cy="231"/>
            </a:xfrm>
            <a:prstGeom prst="rect">
              <a:avLst/>
            </a:prstGeom>
            <a:solidFill>
              <a:schemeClr val="tx1">
                <a:alpha val="3882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Ctr="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schemeClr val="bg1"/>
                  </a:solidFill>
                </a:rPr>
                <a:t>100-110KT winds at ~1kft</a:t>
              </a:r>
            </a:p>
          </p:txBody>
        </p:sp>
        <p:sp>
          <p:nvSpPr>
            <p:cNvPr id="159750" name="Line 20"/>
            <p:cNvSpPr>
              <a:spLocks noChangeShapeType="1"/>
            </p:cNvSpPr>
            <p:nvPr/>
          </p:nvSpPr>
          <p:spPr bwMode="auto">
            <a:xfrm>
              <a:off x="1338" y="718"/>
              <a:ext cx="1241" cy="15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9747" name="Text Box 21"/>
          <p:cNvSpPr txBox="1">
            <a:spLocks noChangeArrowheads="1"/>
          </p:cNvSpPr>
          <p:nvPr/>
        </p:nvSpPr>
        <p:spPr bwMode="auto">
          <a:xfrm>
            <a:off x="152400" y="6324600"/>
            <a:ext cx="419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chemeClr val="bg1"/>
                </a:solidFill>
              </a:rPr>
              <a:t>Base Reflectivity 1334z KSGF</a:t>
            </a:r>
          </a:p>
        </p:txBody>
      </p:sp>
    </p:spTree>
    <p:extLst>
      <p:ext uri="{BB962C8B-B14F-4D97-AF65-F5344CB8AC3E}">
        <p14:creationId xmlns:p14="http://schemas.microsoft.com/office/powerpoint/2010/main" val="144665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pf050709_refXX25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50" y="132839"/>
            <a:ext cx="3391006" cy="297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0" descr="pf050709_sfw2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38" y="3204570"/>
            <a:ext cx="3424218" cy="301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3" descr="pf050709_refthX25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858" y="1846221"/>
            <a:ext cx="4461093" cy="364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80858" y="99849"/>
            <a:ext cx="4708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Why did the 08 May 2009 </a:t>
            </a:r>
            <a:r>
              <a:rPr lang="en-US" sz="3200" b="1" dirty="0" err="1" smtClean="0">
                <a:solidFill>
                  <a:srgbClr val="0000FF"/>
                </a:solidFill>
              </a:rPr>
              <a:t>derecho</a:t>
            </a:r>
            <a:r>
              <a:rPr lang="en-US" sz="3200" b="1" dirty="0" smtClean="0">
                <a:solidFill>
                  <a:srgbClr val="0000FF"/>
                </a:solidFill>
              </a:rPr>
              <a:t> act like an inland Hurricane?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42068" y="5772603"/>
            <a:ext cx="1946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It was!!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314593" y="6309519"/>
            <a:ext cx="41148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FF00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dirty="0"/>
              <a:t>Surface Wind Speed (shaded)</a:t>
            </a:r>
          </a:p>
        </p:txBody>
      </p:sp>
    </p:spTree>
    <p:extLst>
      <p:ext uri="{BB962C8B-B14F-4D97-AF65-F5344CB8AC3E}">
        <p14:creationId xmlns:p14="http://schemas.microsoft.com/office/powerpoint/2010/main" val="2673066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62912_refr_21A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9733" y="837250"/>
            <a:ext cx="2686812" cy="2686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 descr="p062912_dart_ref09A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678" y="837250"/>
            <a:ext cx="2689225" cy="2724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235356" y="60307"/>
            <a:ext cx="46023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Derecho</a:t>
            </a:r>
            <a:r>
              <a:rPr lang="en-US" sz="3200" b="1" dirty="0" smtClean="0">
                <a:solidFill>
                  <a:srgbClr val="FF0000"/>
                </a:solidFill>
              </a:rPr>
              <a:t> Predictability: 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103" descr="1756radarkpa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81369" y="3906301"/>
            <a:ext cx="2728214" cy="268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05070912_ruc_ref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4072" y="3828553"/>
            <a:ext cx="3178683" cy="283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84" y="1194728"/>
            <a:ext cx="306486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</a:t>
            </a:r>
            <a:r>
              <a:rPr lang="en-US" sz="2800" b="1" dirty="0" smtClean="0">
                <a:solidFill>
                  <a:srgbClr val="FF0000"/>
                </a:solidFill>
              </a:rPr>
              <a:t>29 June 2012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        </a:t>
            </a:r>
            <a:r>
              <a:rPr lang="en-US" sz="2800" b="1" dirty="0" smtClean="0">
                <a:solidFill>
                  <a:srgbClr val="0000FF"/>
                </a:solidFill>
              </a:rPr>
              <a:t>Cold-pool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</a:rPr>
              <a:t>        dominant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</a:rPr>
              <a:t>     (-16 C, 4 km)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4044489"/>
            <a:ext cx="29440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</a:t>
            </a:r>
            <a:r>
              <a:rPr lang="en-US" sz="2800" b="1" dirty="0" smtClean="0">
                <a:solidFill>
                  <a:srgbClr val="FF0000"/>
                </a:solidFill>
              </a:rPr>
              <a:t>08 May 2009</a:t>
            </a:r>
          </a:p>
          <a:p>
            <a:r>
              <a:rPr lang="en-US" sz="2800" b="1" dirty="0" smtClean="0">
                <a:solidFill>
                  <a:srgbClr val="0000FF"/>
                </a:solidFill>
              </a:rPr>
              <a:t>        </a:t>
            </a:r>
            <a:r>
              <a:rPr lang="en-US" sz="2800" b="1" dirty="0" err="1" smtClean="0">
                <a:solidFill>
                  <a:srgbClr val="0000FF"/>
                </a:solidFill>
              </a:rPr>
              <a:t>Mesovortex</a:t>
            </a:r>
            <a:endParaRPr lang="en-US" sz="2800" b="1" dirty="0" smtClean="0">
              <a:solidFill>
                <a:srgbClr val="0000FF"/>
              </a:solidFill>
            </a:endParaRPr>
          </a:p>
          <a:p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</a:rPr>
              <a:t>         dominant</a:t>
            </a:r>
          </a:p>
          <a:p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smtClean="0">
                <a:solidFill>
                  <a:srgbClr val="0000FF"/>
                </a:solidFill>
              </a:rPr>
              <a:t>       (warm core)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7025" y="3515220"/>
            <a:ext cx="207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Radar Reflectivity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8136" y="3555427"/>
            <a:ext cx="254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3 km Model Reflectivity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3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pfa050709_700th18BA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5889" y="1620835"/>
            <a:ext cx="4022344" cy="3237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p062912_dart_700thB00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45" y="1620835"/>
            <a:ext cx="4674616" cy="32219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21790" y="1088469"/>
            <a:ext cx="191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29 June 2012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0156" y="1088469"/>
            <a:ext cx="191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08 May 2009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84416" y="220285"/>
            <a:ext cx="50927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700 </a:t>
            </a:r>
            <a:r>
              <a:rPr lang="en-US" sz="3200" dirty="0" err="1" smtClean="0">
                <a:solidFill>
                  <a:srgbClr val="FF0000"/>
                </a:solidFill>
              </a:rPr>
              <a:t>hPa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Intercomparison</a:t>
            </a:r>
            <a:r>
              <a:rPr lang="en-US" sz="3200" dirty="0" smtClean="0">
                <a:solidFill>
                  <a:srgbClr val="FF0000"/>
                </a:solidFill>
              </a:rPr>
              <a:t>: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65533" y="5079520"/>
            <a:ext cx="4116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Mid-</a:t>
            </a:r>
            <a:r>
              <a:rPr lang="en-US" sz="2400" dirty="0" err="1" smtClean="0">
                <a:solidFill>
                  <a:srgbClr val="000090"/>
                </a:solidFill>
              </a:rPr>
              <a:t>tropospheric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</a:rPr>
              <a:t>baroclinicity</a:t>
            </a:r>
            <a:r>
              <a:rPr lang="en-US" sz="2400" dirty="0" smtClean="0">
                <a:solidFill>
                  <a:srgbClr val="000090"/>
                </a:solidFill>
              </a:rPr>
              <a:t>, Lee trough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384416" y="2669340"/>
            <a:ext cx="64792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chemeClr val="tx1"/>
                </a:solidFill>
                <a:sym typeface="Monotype Sorts" charset="2"/>
              </a:rPr>
              <a:t>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6829268" y="2961728"/>
            <a:ext cx="64792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chemeClr val="tx1"/>
                </a:solidFill>
                <a:sym typeface="Monotype Sorts" charset="2"/>
              </a:rPr>
              <a:t>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451" y="5079520"/>
            <a:ext cx="4116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Weaker mid-</a:t>
            </a:r>
            <a:r>
              <a:rPr lang="en-US" sz="2400" dirty="0" err="1" smtClean="0">
                <a:solidFill>
                  <a:srgbClr val="000090"/>
                </a:solidFill>
              </a:rPr>
              <a:t>tropospheric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</a:rPr>
              <a:t>baroclinicity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198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062912_dart_850thB00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76" y="1512352"/>
            <a:ext cx="4685538" cy="3243834"/>
          </a:xfrm>
          <a:prstGeom prst="rect">
            <a:avLst/>
          </a:prstGeom>
        </p:spPr>
      </p:pic>
      <p:pic>
        <p:nvPicPr>
          <p:cNvPr id="3" name="Picture 12" descr="pfa050709_850th18BA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7079" y="1512352"/>
            <a:ext cx="4017645" cy="3232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321790" y="1088469"/>
            <a:ext cx="191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29 June 2012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39331" y="1010036"/>
            <a:ext cx="191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08 May 2009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4416" y="220285"/>
            <a:ext cx="50927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850 </a:t>
            </a:r>
            <a:r>
              <a:rPr lang="en-US" sz="3200" dirty="0" err="1" smtClean="0">
                <a:solidFill>
                  <a:srgbClr val="FF0000"/>
                </a:solidFill>
              </a:rPr>
              <a:t>hPa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Intercomparison</a:t>
            </a:r>
            <a:r>
              <a:rPr lang="en-US" sz="3200" dirty="0" smtClean="0">
                <a:solidFill>
                  <a:srgbClr val="FF0000"/>
                </a:solidFill>
              </a:rPr>
              <a:t>: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19273" y="4816421"/>
            <a:ext cx="355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Low-Level Jet, west-east boundary, Lee trough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2384416" y="2669340"/>
            <a:ext cx="64792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chemeClr val="tx1"/>
                </a:solidFill>
                <a:sym typeface="Monotype Sorts" charset="2"/>
              </a:rPr>
              <a:t>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6748403" y="2935812"/>
            <a:ext cx="64792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chemeClr val="tx1"/>
                </a:solidFill>
                <a:sym typeface="Monotype Sorts" charset="2"/>
              </a:rPr>
              <a:t>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4451" y="4816421"/>
            <a:ext cx="355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</a:t>
            </a:r>
            <a:r>
              <a:rPr lang="en-US" sz="2400" dirty="0" smtClean="0">
                <a:solidFill>
                  <a:srgbClr val="000090"/>
                </a:solidFill>
              </a:rPr>
              <a:t> Low-Level Jet, </a:t>
            </a:r>
            <a:r>
              <a:rPr lang="en-US" sz="2400" dirty="0" smtClean="0">
                <a:solidFill>
                  <a:srgbClr val="FF0000"/>
                </a:solidFill>
              </a:rPr>
              <a:t>NO</a:t>
            </a:r>
            <a:r>
              <a:rPr lang="en-US" sz="2400" dirty="0" smtClean="0">
                <a:solidFill>
                  <a:srgbClr val="000090"/>
                </a:solidFill>
              </a:rPr>
              <a:t> west-east boundary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275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062912_dart_cape00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59" y="1206336"/>
            <a:ext cx="4307840" cy="3957320"/>
          </a:xfrm>
          <a:prstGeom prst="rect">
            <a:avLst/>
          </a:prstGeom>
        </p:spPr>
      </p:pic>
      <p:pic>
        <p:nvPicPr>
          <p:cNvPr id="3" name="Picture 13" descr="pfa050709_cape18BA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3925" y="1530286"/>
            <a:ext cx="4135882" cy="3325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06888" y="717510"/>
            <a:ext cx="191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29 June 2012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0302" y="857636"/>
            <a:ext cx="191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08 May 2009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4416" y="64789"/>
            <a:ext cx="50927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Cape/Shear </a:t>
            </a:r>
            <a:r>
              <a:rPr lang="en-US" sz="3200" dirty="0" err="1" smtClean="0">
                <a:solidFill>
                  <a:srgbClr val="FF0000"/>
                </a:solidFill>
              </a:rPr>
              <a:t>Intercomparison</a:t>
            </a:r>
            <a:r>
              <a:rPr lang="en-US" sz="3200" dirty="0" smtClean="0">
                <a:solidFill>
                  <a:srgbClr val="FF0000"/>
                </a:solidFill>
              </a:rPr>
              <a:t>: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342" y="5260931"/>
            <a:ext cx="4031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CAPE:  5000-6000 </a:t>
            </a:r>
            <a:r>
              <a:rPr lang="en-US" sz="2400" dirty="0" err="1" smtClean="0">
                <a:solidFill>
                  <a:srgbClr val="000090"/>
                </a:solidFill>
              </a:rPr>
              <a:t>j</a:t>
            </a:r>
            <a:r>
              <a:rPr lang="en-US" sz="2400" dirty="0" smtClean="0">
                <a:solidFill>
                  <a:srgbClr val="000090"/>
                </a:solidFill>
              </a:rPr>
              <a:t>/kg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Shear:  20-30 </a:t>
            </a:r>
            <a:r>
              <a:rPr lang="en-US" sz="2400" dirty="0" err="1" smtClean="0">
                <a:solidFill>
                  <a:srgbClr val="000090"/>
                </a:solidFill>
              </a:rPr>
              <a:t>kts</a:t>
            </a:r>
            <a:r>
              <a:rPr lang="en-US" sz="2400" dirty="0" smtClean="0">
                <a:solidFill>
                  <a:srgbClr val="000090"/>
                </a:solidFill>
              </a:rPr>
              <a:t>  (10-15 ms-1)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9843" y="5163656"/>
            <a:ext cx="4135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CAPE:  2500-3500 </a:t>
            </a:r>
            <a:r>
              <a:rPr lang="en-US" sz="2400" dirty="0" err="1" smtClean="0">
                <a:solidFill>
                  <a:srgbClr val="000090"/>
                </a:solidFill>
              </a:rPr>
              <a:t>j</a:t>
            </a:r>
            <a:r>
              <a:rPr lang="en-US" sz="2400" dirty="0" smtClean="0">
                <a:solidFill>
                  <a:srgbClr val="000090"/>
                </a:solidFill>
              </a:rPr>
              <a:t>/kg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Shear:  30-50 </a:t>
            </a:r>
            <a:r>
              <a:rPr lang="en-US" sz="2400" dirty="0" err="1" smtClean="0">
                <a:solidFill>
                  <a:srgbClr val="000090"/>
                </a:solidFill>
              </a:rPr>
              <a:t>kts</a:t>
            </a:r>
            <a:r>
              <a:rPr lang="en-US" sz="2400" dirty="0" smtClean="0">
                <a:solidFill>
                  <a:srgbClr val="000090"/>
                </a:solidFill>
              </a:rPr>
              <a:t>  (15-25 ms-1)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26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2356" y="51831"/>
            <a:ext cx="3668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Part I Summary: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7805" y="933262"/>
            <a:ext cx="7899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….3 km WRF-ARW was capable of not only predicting the potential for two high-end </a:t>
            </a:r>
            <a:r>
              <a:rPr lang="en-US" sz="2400" dirty="0" err="1" smtClean="0">
                <a:solidFill>
                  <a:srgbClr val="000090"/>
                </a:solidFill>
              </a:rPr>
              <a:t>Derecho</a:t>
            </a:r>
            <a:r>
              <a:rPr lang="en-US" sz="2400" dirty="0" smtClean="0">
                <a:solidFill>
                  <a:srgbClr val="000090"/>
                </a:solidFill>
              </a:rPr>
              <a:t> events, but also was capable of distinguishing the differing mechanisms…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                    </a:t>
            </a:r>
            <a:r>
              <a:rPr lang="en-US" sz="2400" dirty="0" smtClean="0">
                <a:solidFill>
                  <a:srgbClr val="FF0000"/>
                </a:solidFill>
              </a:rPr>
              <a:t>29 June 2012:    </a:t>
            </a:r>
            <a:r>
              <a:rPr lang="en-US" sz="2400" dirty="0" smtClean="0">
                <a:solidFill>
                  <a:srgbClr val="0000FF"/>
                </a:solidFill>
              </a:rPr>
              <a:t>Cold Pool dominant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                    </a:t>
            </a:r>
            <a:r>
              <a:rPr lang="en-US" sz="2400" dirty="0" smtClean="0">
                <a:solidFill>
                  <a:srgbClr val="FF0000"/>
                </a:solidFill>
              </a:rPr>
              <a:t>08 May 2009:</a:t>
            </a:r>
            <a:r>
              <a:rPr lang="en-US" sz="2400" dirty="0" smtClean="0">
                <a:solidFill>
                  <a:srgbClr val="000090"/>
                </a:solidFill>
              </a:rPr>
              <a:t>    </a:t>
            </a:r>
            <a:r>
              <a:rPr lang="en-US" sz="2400" dirty="0" err="1" smtClean="0">
                <a:solidFill>
                  <a:srgbClr val="0000FF"/>
                </a:solidFill>
              </a:rPr>
              <a:t>Mesovortex</a:t>
            </a:r>
            <a:r>
              <a:rPr lang="en-US" sz="2400" dirty="0" smtClean="0">
                <a:solidFill>
                  <a:srgbClr val="0000FF"/>
                </a:solidFill>
              </a:rPr>
              <a:t> dominant 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07091" y="3200615"/>
            <a:ext cx="81461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….These two cases may help clarify the differing environmental characteristics that contribute to these two archetypes:</a:t>
            </a:r>
          </a:p>
          <a:p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/>
              <a:t>                     </a:t>
            </a:r>
            <a:r>
              <a:rPr lang="en-US" sz="2400" dirty="0" smtClean="0">
                <a:solidFill>
                  <a:srgbClr val="FF0000"/>
                </a:solidFill>
              </a:rPr>
              <a:t>29 June 2012:   </a:t>
            </a:r>
            <a:r>
              <a:rPr lang="en-US" sz="2400" dirty="0" smtClean="0">
                <a:solidFill>
                  <a:srgbClr val="0000FF"/>
                </a:solidFill>
              </a:rPr>
              <a:t>Extreme instability, modest 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                                                 unidirectional low-level shear</a:t>
            </a:r>
          </a:p>
          <a:p>
            <a:r>
              <a:rPr lang="en-US" sz="2400" dirty="0" smtClean="0"/>
              <a:t>                      </a:t>
            </a:r>
            <a:r>
              <a:rPr lang="en-US" sz="2400" dirty="0" smtClean="0">
                <a:solidFill>
                  <a:srgbClr val="FF0000"/>
                </a:solidFill>
              </a:rPr>
              <a:t>08 May 2009:   </a:t>
            </a:r>
            <a:r>
              <a:rPr lang="en-US" sz="2400" dirty="0" smtClean="0">
                <a:solidFill>
                  <a:srgbClr val="0000FF"/>
                </a:solidFill>
              </a:rPr>
              <a:t>Mid-</a:t>
            </a:r>
            <a:r>
              <a:rPr lang="en-US" sz="2400" dirty="0" err="1" smtClean="0">
                <a:solidFill>
                  <a:srgbClr val="0000FF"/>
                </a:solidFill>
              </a:rPr>
              <a:t>trop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baroclinicity</a:t>
            </a:r>
            <a:r>
              <a:rPr lang="en-US" sz="2400" dirty="0" smtClean="0">
                <a:solidFill>
                  <a:srgbClr val="0000FF"/>
                </a:solidFill>
              </a:rPr>
              <a:t>, low-level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                                                  jet, strong directional shear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                                                  (</a:t>
            </a:r>
            <a:r>
              <a:rPr lang="en-US" sz="2400" dirty="0" err="1" smtClean="0">
                <a:solidFill>
                  <a:srgbClr val="0000FF"/>
                </a:solidFill>
              </a:rPr>
              <a:t>streamwise</a:t>
            </a:r>
            <a:r>
              <a:rPr lang="en-US" sz="2400" dirty="0" smtClean="0">
                <a:solidFill>
                  <a:srgbClr val="0000FF"/>
                </a:solidFill>
              </a:rPr>
              <a:t> at low-levels)                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282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0734" y="317466"/>
            <a:ext cx="6335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Part II:  NCAR Ensemble</a:t>
            </a:r>
            <a:endParaRPr lang="en-US" sz="48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Ensemb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97" y="1679459"/>
            <a:ext cx="8020050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9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1143000" y="291443"/>
            <a:ext cx="7119938" cy="690563"/>
          </a:xfrm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Derechos</a:t>
            </a:r>
            <a:r>
              <a:rPr lang="en-US" sz="28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: Severe Lines of Thunderstorms</a:t>
            </a:r>
            <a:br>
              <a:rPr lang="en-US" sz="28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US" sz="2800" b="1" dirty="0" err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Hinrichs</a:t>
            </a:r>
            <a:r>
              <a:rPr lang="en-US" sz="2800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(1888</a:t>
            </a:r>
            <a:r>
              <a:rPr lang="en-US" sz="2800" b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), Johns and </a:t>
            </a:r>
            <a:r>
              <a:rPr lang="en-US" sz="2800" b="1" dirty="0" err="1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Hirt</a:t>
            </a:r>
            <a:r>
              <a:rPr lang="en-US" sz="2800" b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(1987)</a:t>
            </a:r>
            <a:r>
              <a:rPr lang="en-US" sz="2800" b="1" dirty="0">
                <a:latin typeface="Calibri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b="1" dirty="0"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2800" b="1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8547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816975" y="6362700"/>
            <a:ext cx="590550" cy="423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fld id="{078A8A1A-69AC-E743-B1D9-A2340FBD085A}" type="slidenum">
              <a:rPr lang="en-US" sz="1200">
                <a:solidFill>
                  <a:srgbClr val="898989"/>
                </a:solidFill>
              </a:rPr>
              <a:pPr algn="l" eaLnBrk="1" hangingPunct="1"/>
              <a:t>2</a:t>
            </a:fld>
            <a:r>
              <a:rPr lang="en-US" sz="1200">
                <a:solidFill>
                  <a:srgbClr val="898989"/>
                </a:solidFill>
              </a:rPr>
              <a:t> </a:t>
            </a:r>
          </a:p>
        </p:txBody>
      </p:sp>
      <p:pic>
        <p:nvPicPr>
          <p:cNvPr id="10854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860" y="975838"/>
            <a:ext cx="5099321" cy="345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68275" y="2373313"/>
            <a:ext cx="679450" cy="925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3296" tIns="46648" rIns="93296" bIns="46648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Curved Connector 4"/>
          <p:cNvCxnSpPr/>
          <p:nvPr/>
        </p:nvCxnSpPr>
        <p:spPr bwMode="auto">
          <a:xfrm>
            <a:off x="5124162" y="2046287"/>
            <a:ext cx="954088" cy="835025"/>
          </a:xfrm>
          <a:prstGeom prst="curvedConnector3">
            <a:avLst>
              <a:gd name="adj1" fmla="val 51210"/>
            </a:avLst>
          </a:prstGeom>
          <a:solidFill>
            <a:schemeClr val="accent1"/>
          </a:solidFill>
          <a:ln w="38100" cap="flat" cmpd="sng" algn="ctr">
            <a:solidFill>
              <a:schemeClr val="tx2">
                <a:lumMod val="90000"/>
                <a:lumOff val="1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8553" name="Rectangle 26"/>
          <p:cNvSpPr>
            <a:spLocks noChangeArrowheads="1"/>
          </p:cNvSpPr>
          <p:nvPr/>
        </p:nvSpPr>
        <p:spPr bwMode="auto">
          <a:xfrm>
            <a:off x="3243551" y="3165475"/>
            <a:ext cx="2514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96" tIns="46648" rIns="93296" bIns="46648">
            <a:spAutoFit/>
          </a:bodyPr>
          <a:lstStyle/>
          <a:p>
            <a:pPr algn="ctr"/>
            <a:r>
              <a:rPr lang="en-US" sz="1100" dirty="0"/>
              <a:t>NOAA Storm Prediction Center</a:t>
            </a:r>
          </a:p>
        </p:txBody>
      </p:sp>
      <p:pic>
        <p:nvPicPr>
          <p:cNvPr id="13" name="Picture 3" descr="bowfuj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44" y="4519657"/>
            <a:ext cx="3425229" cy="2183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153868" y="1100297"/>
            <a:ext cx="2893418" cy="226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296" tIns="46648" rIns="93296" bIns="46648">
            <a:spAutoFit/>
          </a:bodyPr>
          <a:lstStyle/>
          <a:p>
            <a:pPr marL="290513" indent="-290513">
              <a:spcAft>
                <a:spcPts val="613"/>
              </a:spcAft>
              <a:buFont typeface="Arial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S</a:t>
            </a:r>
            <a:r>
              <a:rPr lang="en-US" b="1" dirty="0" smtClean="0">
                <a:solidFill>
                  <a:srgbClr val="0000FF"/>
                </a:solidFill>
              </a:rPr>
              <a:t>traight</a:t>
            </a:r>
            <a:r>
              <a:rPr lang="en-US" b="1" dirty="0">
                <a:solidFill>
                  <a:srgbClr val="0000FF"/>
                </a:solidFill>
              </a:rPr>
              <a:t>-line </a:t>
            </a:r>
            <a:r>
              <a:rPr lang="en-US" b="1" dirty="0" smtClean="0">
                <a:solidFill>
                  <a:srgbClr val="0000FF"/>
                </a:solidFill>
              </a:rPr>
              <a:t>winds</a:t>
            </a:r>
            <a:endParaRPr lang="en-US" b="1" dirty="0">
              <a:solidFill>
                <a:srgbClr val="0000FF"/>
              </a:solidFill>
            </a:endParaRPr>
          </a:p>
          <a:p>
            <a:pPr marL="290513" indent="-290513">
              <a:spcAft>
                <a:spcPts val="613"/>
              </a:spcAft>
              <a:buFont typeface="Arial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Long swaths (&gt; 400 km), long duration (&gt; 6 h)</a:t>
            </a:r>
          </a:p>
          <a:p>
            <a:pPr marL="290513" indent="-290513">
              <a:spcAft>
                <a:spcPts val="613"/>
              </a:spcAft>
              <a:buFont typeface="Arial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Wide damage swaths (100-500 km)</a:t>
            </a:r>
          </a:p>
          <a:p>
            <a:pPr marL="290513" indent="-290513">
              <a:spcAft>
                <a:spcPts val="613"/>
              </a:spcAft>
              <a:buFont typeface="Arial" charset="0"/>
              <a:buChar char="•"/>
            </a:pPr>
            <a:r>
              <a:rPr lang="en-US" b="1" dirty="0">
                <a:solidFill>
                  <a:srgbClr val="0000FF"/>
                </a:solidFill>
              </a:rPr>
              <a:t>Rapid movement: 20-30 m/s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4909" y="5056909"/>
            <a:ext cx="29094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The key structural component is often  a bow echoes (e.g., Fujita 1978)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0638" y="3512993"/>
            <a:ext cx="2786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OR, see </a:t>
            </a:r>
            <a:r>
              <a:rPr lang="en-US" sz="2400" b="1" dirty="0" err="1" smtClean="0">
                <a:solidFill>
                  <a:srgbClr val="FF0000"/>
                </a:solidFill>
              </a:rPr>
              <a:t>Corfidi</a:t>
            </a:r>
            <a:r>
              <a:rPr lang="en-US" sz="2400" b="1" dirty="0" smtClean="0">
                <a:solidFill>
                  <a:srgbClr val="FF0000"/>
                </a:solidFill>
              </a:rPr>
              <a:t> et al. BAMS, 2016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17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fig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280988"/>
            <a:ext cx="864393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1509713" y="4124325"/>
            <a:ext cx="67627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/>
              <a:t>Data Assimilation Research Testbed toolkit (Lanai)</a:t>
            </a:r>
          </a:p>
          <a:p>
            <a:pPr eaLnBrk="1" hangingPunct="1">
              <a:buFont typeface="Arial" charset="0"/>
              <a:buChar char="•"/>
            </a:pPr>
            <a:r>
              <a:rPr lang="en-US" b="1"/>
              <a:t>Continuously cycled </a:t>
            </a:r>
            <a:r>
              <a:rPr lang="en-US"/>
              <a:t>(initialized mid-March 2015)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Ensemble Adjustment Kalman Filter</a:t>
            </a:r>
          </a:p>
          <a:p>
            <a:pPr eaLnBrk="1" hangingPunct="1">
              <a:buFont typeface="Arial" charset="0"/>
              <a:buChar char="•"/>
            </a:pPr>
            <a:r>
              <a:rPr lang="en-US" b="1"/>
              <a:t>50-member </a:t>
            </a:r>
            <a:r>
              <a:rPr lang="en-US"/>
              <a:t>analysis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Updated every 6 hours</a:t>
            </a:r>
          </a:p>
          <a:p>
            <a:pPr eaLnBrk="1" hangingPunct="1">
              <a:buFont typeface="Arial" charset="0"/>
              <a:buChar char="•"/>
            </a:pPr>
            <a:r>
              <a:rPr lang="en-US"/>
              <a:t>Assimilate </a:t>
            </a:r>
            <a:r>
              <a:rPr lang="en-US" b="1"/>
              <a:t>conventional observations</a:t>
            </a:r>
            <a:r>
              <a:rPr lang="en-US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2861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1861" y="1722737"/>
            <a:ext cx="7470139" cy="458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</a:rPr>
              <a:t>VIA:</a:t>
            </a:r>
            <a:endParaRPr lang="en-US" sz="2800" b="1" u="sng" dirty="0">
              <a:solidFill>
                <a:srgbClr val="FF0000"/>
              </a:solidFill>
            </a:endParaRPr>
          </a:p>
          <a:p>
            <a:r>
              <a:rPr lang="en-US" sz="2400" b="1" dirty="0" smtClean="0">
                <a:solidFill>
                  <a:srgbClr val="000090"/>
                </a:solidFill>
              </a:rPr>
              <a:t>Convective mode: </a:t>
            </a:r>
            <a:r>
              <a:rPr lang="en-US" sz="2400" dirty="0" smtClean="0"/>
              <a:t>– </a:t>
            </a:r>
            <a:r>
              <a:rPr lang="en-US" sz="2400" dirty="0" err="1" smtClean="0">
                <a:solidFill>
                  <a:srgbClr val="0000FF"/>
                </a:solidFill>
              </a:rPr>
              <a:t>supercells</a:t>
            </a:r>
            <a:r>
              <a:rPr lang="en-US" sz="2400" dirty="0" smtClean="0">
                <a:solidFill>
                  <a:srgbClr val="0000FF"/>
                </a:solidFill>
              </a:rPr>
              <a:t>, squall lines, bow echoes/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                                     </a:t>
            </a:r>
            <a:r>
              <a:rPr lang="en-US" sz="2400" dirty="0" err="1">
                <a:solidFill>
                  <a:srgbClr val="0000FF"/>
                </a:solidFill>
              </a:rPr>
              <a:t>d</a:t>
            </a:r>
            <a:r>
              <a:rPr lang="en-US" sz="2400" dirty="0" err="1" smtClean="0">
                <a:solidFill>
                  <a:srgbClr val="0000FF"/>
                </a:solidFill>
              </a:rPr>
              <a:t>erechoes</a:t>
            </a:r>
            <a:r>
              <a:rPr lang="en-US" sz="2400" dirty="0" smtClean="0">
                <a:solidFill>
                  <a:srgbClr val="0000FF"/>
                </a:solidFill>
              </a:rPr>
              <a:t>, training echoes</a:t>
            </a:r>
            <a:endParaRPr lang="en-US" sz="2400" dirty="0"/>
          </a:p>
          <a:p>
            <a:r>
              <a:rPr lang="en-US" sz="2400" b="1" dirty="0" smtClean="0">
                <a:solidFill>
                  <a:srgbClr val="000090"/>
                </a:solidFill>
              </a:rPr>
              <a:t>Model surrogates</a:t>
            </a:r>
            <a:r>
              <a:rPr lang="en-US" sz="2400" dirty="0" smtClean="0"/>
              <a:t> – </a:t>
            </a:r>
            <a:r>
              <a:rPr lang="en-US" sz="2400" dirty="0" smtClean="0">
                <a:solidFill>
                  <a:srgbClr val="000090"/>
                </a:solidFill>
              </a:rPr>
              <a:t>derived from simulated convection </a:t>
            </a:r>
          </a:p>
          <a:p>
            <a:r>
              <a:rPr lang="en-US" sz="2400" dirty="0">
                <a:solidFill>
                  <a:srgbClr val="0000FF"/>
                </a:solidFill>
              </a:rPr>
              <a:t>	</a:t>
            </a:r>
            <a:r>
              <a:rPr lang="en-US" sz="2400" dirty="0" smtClean="0">
                <a:solidFill>
                  <a:srgbClr val="0000FF"/>
                </a:solidFill>
              </a:rPr>
              <a:t>- updraft speed/</a:t>
            </a:r>
            <a:r>
              <a:rPr lang="en-US" sz="2400" dirty="0" err="1" smtClean="0">
                <a:solidFill>
                  <a:srgbClr val="0000FF"/>
                </a:solidFill>
              </a:rPr>
              <a:t>helicity</a:t>
            </a:r>
            <a:endParaRPr lang="en-US" sz="2400" b="1" dirty="0" smtClean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</a:rPr>
              <a:t>	</a:t>
            </a:r>
            <a:r>
              <a:rPr lang="en-US" sz="2400" dirty="0" smtClean="0">
                <a:solidFill>
                  <a:srgbClr val="0000FF"/>
                </a:solidFill>
              </a:rPr>
              <a:t>- surface wind speeds</a:t>
            </a:r>
          </a:p>
          <a:p>
            <a:r>
              <a:rPr lang="en-US" sz="2400" dirty="0">
                <a:solidFill>
                  <a:srgbClr val="0000FF"/>
                </a:solidFill>
              </a:rPr>
              <a:t>	</a:t>
            </a:r>
            <a:r>
              <a:rPr lang="en-US" sz="2400" dirty="0" smtClean="0">
                <a:solidFill>
                  <a:srgbClr val="0000FF"/>
                </a:solidFill>
              </a:rPr>
              <a:t>- low-level </a:t>
            </a:r>
            <a:r>
              <a:rPr lang="en-US" sz="2400" dirty="0" err="1" smtClean="0">
                <a:solidFill>
                  <a:srgbClr val="0000FF"/>
                </a:solidFill>
              </a:rPr>
              <a:t>vorticity</a:t>
            </a:r>
            <a:endParaRPr lang="en-US" sz="2400" dirty="0" smtClean="0">
              <a:solidFill>
                <a:srgbClr val="0000FF"/>
              </a:solidFill>
            </a:endParaRPr>
          </a:p>
          <a:p>
            <a:r>
              <a:rPr lang="en-US" sz="2400" dirty="0" smtClean="0">
                <a:solidFill>
                  <a:srgbClr val="0000FF"/>
                </a:solidFill>
              </a:rPr>
              <a:t>	- maximum hail size</a:t>
            </a:r>
          </a:p>
          <a:p>
            <a:endParaRPr lang="en-US" sz="2400" dirty="0" smtClean="0"/>
          </a:p>
          <a:p>
            <a:r>
              <a:rPr lang="en-US" sz="2400" b="1" dirty="0" smtClean="0">
                <a:solidFill>
                  <a:srgbClr val="000090"/>
                </a:solidFill>
              </a:rPr>
              <a:t>Accumulated precipitation </a:t>
            </a:r>
            <a:r>
              <a:rPr lang="en-US" sz="2400" dirty="0" smtClean="0"/>
              <a:t>– </a:t>
            </a:r>
            <a:r>
              <a:rPr lang="en-US" sz="2400" dirty="0" smtClean="0">
                <a:solidFill>
                  <a:srgbClr val="0000FF"/>
                </a:solidFill>
              </a:rPr>
              <a:t>flash flooding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76200" y="-131762"/>
            <a:ext cx="9220200" cy="9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chemeClr val="bg1"/>
                </a:solidFill>
                <a:latin typeface="Helvetica"/>
                <a:cs typeface="Helvetica"/>
              </a:rPr>
              <a:t>CAM products for prediction of severe convection</a:t>
            </a:r>
            <a:endParaRPr lang="en-US" sz="2800" b="1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480" y="234772"/>
            <a:ext cx="89865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*Convective-scale ensembles offer unique guidance for significant weather hazards: </a:t>
            </a:r>
            <a:r>
              <a:rPr lang="en-US" sz="2400" b="1" dirty="0" smtClean="0">
                <a:solidFill>
                  <a:srgbClr val="FF0000"/>
                </a:solidFill>
              </a:rPr>
              <a:t>tornadoes, high winds,</a:t>
            </a:r>
          </a:p>
          <a:p>
            <a:r>
              <a:rPr lang="en-US" sz="2400" b="1" dirty="0" smtClean="0">
                <a:solidFill>
                  <a:srgbClr val="000090"/>
                </a:solidFill>
              </a:rPr>
              <a:t>                                                                               </a:t>
            </a:r>
            <a:r>
              <a:rPr lang="en-US" sz="2400" b="1" dirty="0" smtClean="0">
                <a:solidFill>
                  <a:srgbClr val="FF0000"/>
                </a:solidFill>
              </a:rPr>
              <a:t>hail, flash flooding</a:t>
            </a:r>
            <a:r>
              <a:rPr lang="is-IS" sz="2400" b="1" dirty="0" smtClean="0">
                <a:solidFill>
                  <a:srgbClr val="FF0000"/>
                </a:solidFill>
              </a:rPr>
              <a:t>….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02560" y="5689184"/>
            <a:ext cx="3921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Probabilistic Guidance!!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17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muh_neprob_75.0_f013-f036_CONUS_20150622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24" y="843518"/>
            <a:ext cx="4059936" cy="2841955"/>
          </a:xfrm>
          <a:prstGeom prst="rect">
            <a:avLst/>
          </a:prstGeom>
        </p:spPr>
      </p:pic>
      <p:pic>
        <p:nvPicPr>
          <p:cNvPr id="5" name="Picture 4" descr="hmuh_neprob_75.0_f013-f036_CONUS_2015071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3685473"/>
            <a:ext cx="4059936" cy="2841955"/>
          </a:xfrm>
          <a:prstGeom prst="rect">
            <a:avLst/>
          </a:prstGeom>
        </p:spPr>
      </p:pic>
      <p:pic>
        <p:nvPicPr>
          <p:cNvPr id="7" name="Picture 6" descr="hmuh_neprob_75.0_f013-f036_CONUS_20150621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" y="843518"/>
            <a:ext cx="4059936" cy="28419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921" y="2982690"/>
            <a:ext cx="153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06/21/15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98704" y="5867189"/>
            <a:ext cx="153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07/13/15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681746" y="2982690"/>
            <a:ext cx="153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06/22/15</a:t>
            </a:r>
            <a:endParaRPr lang="en-US" sz="2000" b="1" dirty="0"/>
          </a:p>
        </p:txBody>
      </p:sp>
      <p:pic>
        <p:nvPicPr>
          <p:cNvPr id="13" name="Picture 12" descr="hmuh_neprob_75.0_f013-f036_CONUS_20150717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24" y="3685473"/>
            <a:ext cx="4059936" cy="28419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81746" y="5867189"/>
            <a:ext cx="153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07/1</a:t>
            </a:r>
            <a:r>
              <a:rPr lang="en-US" sz="2000" b="1" dirty="0"/>
              <a:t>7</a:t>
            </a:r>
            <a:r>
              <a:rPr lang="en-US" sz="2000" b="1" dirty="0" smtClean="0"/>
              <a:t>/15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91921" y="144304"/>
            <a:ext cx="838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Ensemble Probability of Severe:  Updraft </a:t>
            </a:r>
            <a:r>
              <a:rPr lang="en-US" sz="2800" b="1" dirty="0" err="1" smtClean="0">
                <a:solidFill>
                  <a:srgbClr val="FF0000"/>
                </a:solidFill>
              </a:rPr>
              <a:t>Helicity</a:t>
            </a:r>
            <a:r>
              <a:rPr lang="en-US" sz="2800" b="1" dirty="0" smtClean="0">
                <a:solidFill>
                  <a:srgbClr val="FF0000"/>
                </a:solidFill>
              </a:rPr>
              <a:t> &gt; 75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11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muh_neprob_75.0_f013-f036_CONUS_20160716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35" y="3662225"/>
            <a:ext cx="3977640" cy="2784348"/>
          </a:xfrm>
          <a:prstGeom prst="rect">
            <a:avLst/>
          </a:prstGeom>
        </p:spPr>
      </p:pic>
      <p:pic>
        <p:nvPicPr>
          <p:cNvPr id="5" name="Picture 4" descr="hmuh_neprob_75.0_f013-f036_CONUS_2016071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9" y="3627207"/>
            <a:ext cx="3977640" cy="2784348"/>
          </a:xfrm>
          <a:prstGeom prst="rect">
            <a:avLst/>
          </a:prstGeom>
        </p:spPr>
      </p:pic>
      <p:pic>
        <p:nvPicPr>
          <p:cNvPr id="6" name="Picture 5" descr="hmuh_neprob_75.0_f013-f036_CONUS_2016062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35" y="711896"/>
            <a:ext cx="3977640" cy="27843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442" y="5842011"/>
            <a:ext cx="153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07/13/16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28354" y="5767252"/>
            <a:ext cx="153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07/16/16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28354" y="2825825"/>
            <a:ext cx="153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06/22/16</a:t>
            </a:r>
            <a:endParaRPr lang="en-US" sz="2000" b="1" dirty="0"/>
          </a:p>
        </p:txBody>
      </p:sp>
      <p:pic>
        <p:nvPicPr>
          <p:cNvPr id="12" name="Picture 11" descr="hmuh_neprob_75.0_f013-f036_CONUS_20160511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49" y="711894"/>
            <a:ext cx="3977640" cy="27843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8442" y="2841259"/>
            <a:ext cx="1538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05/11/16</a:t>
            </a:r>
            <a:endParaRPr lang="en-US" sz="2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1921" y="144304"/>
            <a:ext cx="838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Ensemble Probability of Severe:  Updraft </a:t>
            </a:r>
            <a:r>
              <a:rPr lang="en-US" sz="2800" b="1" dirty="0" err="1" smtClean="0">
                <a:solidFill>
                  <a:srgbClr val="FF0000"/>
                </a:solidFill>
              </a:rPr>
              <a:t>Helicity</a:t>
            </a:r>
            <a:r>
              <a:rPr lang="en-US" sz="2800" b="1" dirty="0" smtClean="0">
                <a:solidFill>
                  <a:srgbClr val="FF0000"/>
                </a:solidFill>
              </a:rPr>
              <a:t> &gt; 75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60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50713_rp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4" y="3760859"/>
            <a:ext cx="3843528" cy="2694432"/>
          </a:xfrm>
          <a:prstGeom prst="rect">
            <a:avLst/>
          </a:prstGeom>
        </p:spPr>
      </p:pic>
      <p:pic>
        <p:nvPicPr>
          <p:cNvPr id="5" name="Picture 4" descr="hmwind_max_f001-f024_CONUS_20150713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92" y="3670943"/>
            <a:ext cx="3977640" cy="2784348"/>
          </a:xfrm>
          <a:prstGeom prst="rect">
            <a:avLst/>
          </a:prstGeom>
        </p:spPr>
      </p:pic>
      <p:pic>
        <p:nvPicPr>
          <p:cNvPr id="8" name="Picture 7" descr="hmwind_max_f001-f024_CONUS_2015062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92" y="826993"/>
            <a:ext cx="3977640" cy="2784348"/>
          </a:xfrm>
          <a:prstGeom prst="rect">
            <a:avLst/>
          </a:prstGeom>
        </p:spPr>
      </p:pic>
      <p:pic>
        <p:nvPicPr>
          <p:cNvPr id="9" name="Picture 8" descr="150621_rpts_filtered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4" y="835352"/>
            <a:ext cx="3843528" cy="2694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6118" y="144304"/>
            <a:ext cx="5799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Ensemble Maximum Surface Winds: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62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160511_rp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6" y="3805240"/>
            <a:ext cx="3843528" cy="2694432"/>
          </a:xfrm>
          <a:prstGeom prst="rect">
            <a:avLst/>
          </a:prstGeom>
        </p:spPr>
      </p:pic>
      <p:pic>
        <p:nvPicPr>
          <p:cNvPr id="11" name="Picture 10" descr="hmwind_max_f013-f036_CONUS_2016051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48" y="3717732"/>
            <a:ext cx="3977640" cy="2784348"/>
          </a:xfrm>
          <a:prstGeom prst="rect">
            <a:avLst/>
          </a:prstGeom>
        </p:spPr>
      </p:pic>
      <p:pic>
        <p:nvPicPr>
          <p:cNvPr id="12" name="Picture 11" descr="150717_rpt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6" y="908106"/>
            <a:ext cx="3843528" cy="2694432"/>
          </a:xfrm>
          <a:prstGeom prst="rect">
            <a:avLst/>
          </a:prstGeom>
        </p:spPr>
      </p:pic>
      <p:pic>
        <p:nvPicPr>
          <p:cNvPr id="13" name="Picture 12" descr="hmwind_max_f013-f036_CONUS_20150717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48" y="832249"/>
            <a:ext cx="3977640" cy="27843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6118" y="144304"/>
            <a:ext cx="5799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Ensemble Maximum Surface Winds: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9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mwind_max_f013-f036_CONUS_20160713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34" y="3660216"/>
            <a:ext cx="3977640" cy="2784348"/>
          </a:xfrm>
          <a:prstGeom prst="rect">
            <a:avLst/>
          </a:prstGeom>
        </p:spPr>
      </p:pic>
      <p:pic>
        <p:nvPicPr>
          <p:cNvPr id="9" name="Picture 8" descr="160713_rp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6" y="3741773"/>
            <a:ext cx="3843528" cy="2694432"/>
          </a:xfrm>
          <a:prstGeom prst="rect">
            <a:avLst/>
          </a:prstGeom>
        </p:spPr>
      </p:pic>
      <p:pic>
        <p:nvPicPr>
          <p:cNvPr id="10" name="Picture 9" descr="hmwind_max_f013-f036_CONUS_2016062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848" y="753196"/>
            <a:ext cx="3977640" cy="2784348"/>
          </a:xfrm>
          <a:prstGeom prst="rect">
            <a:avLst/>
          </a:prstGeom>
        </p:spPr>
      </p:pic>
      <p:pic>
        <p:nvPicPr>
          <p:cNvPr id="11" name="Picture 10" descr="160622_rpts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6" y="883197"/>
            <a:ext cx="3843528" cy="2694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26118" y="144304"/>
            <a:ext cx="5799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Ensemble Maximum Surface Winds: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852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60716_rpts_filtere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388" y="1036263"/>
            <a:ext cx="3843528" cy="2694432"/>
          </a:xfrm>
          <a:prstGeom prst="rect">
            <a:avLst/>
          </a:prstGeom>
        </p:spPr>
      </p:pic>
      <p:pic>
        <p:nvPicPr>
          <p:cNvPr id="6" name="Picture 5" descr="hmwind_max_f013-f036_CONUS_20160716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934" y="1036263"/>
            <a:ext cx="3977640" cy="27843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26118" y="144304"/>
            <a:ext cx="5799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Ensemble Maximum Surface Winds: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901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missvly_2015071318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87" y="3413542"/>
            <a:ext cx="4470400" cy="3352800"/>
          </a:xfrm>
          <a:prstGeom prst="rect">
            <a:avLst/>
          </a:prstGeom>
        </p:spPr>
      </p:pic>
      <p:pic>
        <p:nvPicPr>
          <p:cNvPr id="3" name="Picture 2" descr="150713_rp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47" y="94866"/>
            <a:ext cx="4434840" cy="3108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086" y="164812"/>
            <a:ext cx="206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07/1</a:t>
            </a:r>
            <a:r>
              <a:rPr lang="en-US" sz="3600" b="1" dirty="0">
                <a:solidFill>
                  <a:srgbClr val="FF0000"/>
                </a:solidFill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</a:rPr>
              <a:t>/15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383" y="4600605"/>
            <a:ext cx="1920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18:</a:t>
            </a:r>
            <a:r>
              <a:rPr lang="en-US" sz="2800" b="1" dirty="0">
                <a:solidFill>
                  <a:srgbClr val="0000FF"/>
                </a:solidFill>
              </a:rPr>
              <a:t>0</a:t>
            </a:r>
            <a:r>
              <a:rPr lang="en-US" sz="2800" b="1" dirty="0" smtClean="0">
                <a:solidFill>
                  <a:srgbClr val="0000FF"/>
                </a:solidFill>
              </a:rPr>
              <a:t>0 UTC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85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086" y="164812"/>
            <a:ext cx="206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07/1</a:t>
            </a:r>
            <a:r>
              <a:rPr lang="en-US" sz="3600" b="1" dirty="0">
                <a:solidFill>
                  <a:srgbClr val="FF0000"/>
                </a:solidFill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</a:rPr>
              <a:t>/15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speed500_mean_f012_0713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14" y="164812"/>
            <a:ext cx="4608576" cy="3226003"/>
          </a:xfrm>
          <a:prstGeom prst="rect">
            <a:avLst/>
          </a:prstGeom>
        </p:spPr>
      </p:pic>
      <p:pic>
        <p:nvPicPr>
          <p:cNvPr id="4" name="Picture 3" descr="speed850_mean_f012_0713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814" y="3559470"/>
            <a:ext cx="4608576" cy="3226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5907" y="841990"/>
            <a:ext cx="1398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12 UTC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691" y="1814489"/>
            <a:ext cx="181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500 </a:t>
            </a:r>
            <a:r>
              <a:rPr lang="en-US" sz="2800" b="1" dirty="0" err="1" smtClean="0">
                <a:solidFill>
                  <a:srgbClr val="0000FF"/>
                </a:solidFill>
              </a:rPr>
              <a:t>hPa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691" y="3958270"/>
            <a:ext cx="181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85</a:t>
            </a:r>
            <a:r>
              <a:rPr lang="en-US" sz="2800" b="1" dirty="0" smtClean="0">
                <a:solidFill>
                  <a:srgbClr val="0000FF"/>
                </a:solidFill>
              </a:rPr>
              <a:t>0 </a:t>
            </a:r>
            <a:r>
              <a:rPr lang="en-US" sz="2800" b="1" dirty="0" err="1" smtClean="0">
                <a:solidFill>
                  <a:srgbClr val="0000FF"/>
                </a:solidFill>
              </a:rPr>
              <a:t>hPa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26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18168" y="2741757"/>
            <a:ext cx="2943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Part II: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8168" y="1336476"/>
            <a:ext cx="2892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Part I: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44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086" y="164812"/>
            <a:ext cx="206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07/1</a:t>
            </a:r>
            <a:r>
              <a:rPr lang="en-US" sz="3600" b="1" dirty="0">
                <a:solidFill>
                  <a:srgbClr val="FF0000"/>
                </a:solidFill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</a:rPr>
              <a:t>/15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mucape_mean_f012_0713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6" y="811143"/>
            <a:ext cx="7680960" cy="5376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9244" y="200216"/>
            <a:ext cx="647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 Ensemble Mean MUCAPE and 6 km shear 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296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819" y="147598"/>
            <a:ext cx="206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07/1</a:t>
            </a:r>
            <a:r>
              <a:rPr lang="en-US" sz="3600" b="1" dirty="0">
                <a:solidFill>
                  <a:srgbClr val="FF0000"/>
                </a:solidFill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</a:rPr>
              <a:t>/15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mucape_mean_f018_0713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7" y="811143"/>
            <a:ext cx="7680960" cy="5376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19244" y="200216"/>
            <a:ext cx="647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 Ensemble Mean MUCAPE and 6 km shear 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missvly_2015071312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89" y="1534048"/>
            <a:ext cx="436880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3600" y="107315"/>
            <a:ext cx="270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</a:rPr>
              <a:t>3 July 2015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7939" y="5080000"/>
            <a:ext cx="1862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12: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0 UTC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686" y="1048063"/>
            <a:ext cx="1475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Radar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28479" y="985980"/>
            <a:ext cx="36859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Model Reflectivity  12h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071315_ref12_mem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706" y="1486395"/>
            <a:ext cx="4585970" cy="33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304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missvly_2015071315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2" y="1556800"/>
            <a:ext cx="436880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3600" y="107315"/>
            <a:ext cx="2744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</a:rPr>
              <a:t>3 July 2015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7939" y="5080000"/>
            <a:ext cx="2021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15: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0 UTC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048" y="1033580"/>
            <a:ext cx="148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Radar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2979" y="1033580"/>
            <a:ext cx="387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Model Reflectivity  15h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071315_ref15_mem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003" y="1510196"/>
            <a:ext cx="4542155" cy="332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0585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missvly_2015071318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7" y="1565526"/>
            <a:ext cx="436880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3600" y="107315"/>
            <a:ext cx="2585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</a:rPr>
              <a:t>3 July 2015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7940" y="5080000"/>
            <a:ext cx="1920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18: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0 UTC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9721" y="1055985"/>
            <a:ext cx="1383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Radar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2891" y="1097030"/>
            <a:ext cx="3901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Model Reflectivity  18h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071315_ref18_mem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602" y="1530573"/>
            <a:ext cx="4600575" cy="33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55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missvly_2015071321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7" y="1572868"/>
            <a:ext cx="4368800" cy="3276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3600" y="107315"/>
            <a:ext cx="262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</a:rPr>
              <a:t>3 July 2015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7940" y="5080000"/>
            <a:ext cx="177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21: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0 UTC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990" y="1046252"/>
            <a:ext cx="1553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Radar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40134" y="1046252"/>
            <a:ext cx="3732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Model Reflectivity  21h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071315_ref21_mem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63" y="1537913"/>
            <a:ext cx="4571365" cy="334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674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1315_ref24_mem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651" y="1560719"/>
            <a:ext cx="4615180" cy="3359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3599" y="107315"/>
            <a:ext cx="2845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</a:rPr>
              <a:t>3 July 2015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40135" y="1056493"/>
            <a:ext cx="3746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Model Reflectivity  24h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7939" y="5080000"/>
            <a:ext cx="1833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00: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0 UTC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1337" y="1076320"/>
            <a:ext cx="150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Radar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 descr="cent_missvly_2015071400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57" y="1579713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06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1315_ref6_1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100"/>
            <a:ext cx="9144000" cy="44806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03600" y="34072"/>
            <a:ext cx="2700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13 July 2015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2917" y="678689"/>
            <a:ext cx="5897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18 h forecast   6 Ensemble Members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840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086" y="164812"/>
            <a:ext cx="206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07/1</a:t>
            </a:r>
            <a:r>
              <a:rPr lang="en-US" sz="3600" b="1" dirty="0">
                <a:solidFill>
                  <a:srgbClr val="FF0000"/>
                </a:solidFill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</a:rPr>
              <a:t>/15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hmwind_neprob_20.0_f015_0713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98" y="93207"/>
            <a:ext cx="4169664" cy="3339592"/>
          </a:xfrm>
          <a:prstGeom prst="rect">
            <a:avLst/>
          </a:prstGeom>
        </p:spPr>
      </p:pic>
      <p:pic>
        <p:nvPicPr>
          <p:cNvPr id="7" name="Picture 6" descr="hmwind_neprob_20.0_f018_0713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98" y="1642772"/>
            <a:ext cx="4169664" cy="3339592"/>
          </a:xfrm>
          <a:prstGeom prst="rect">
            <a:avLst/>
          </a:prstGeom>
        </p:spPr>
      </p:pic>
      <p:pic>
        <p:nvPicPr>
          <p:cNvPr id="8" name="Picture 7" descr="hmwind_neprob_20.0_f021_0713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698" y="3432799"/>
            <a:ext cx="4169664" cy="33395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26056" y="745095"/>
            <a:ext cx="131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15 UTC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83781" y="2398108"/>
            <a:ext cx="1518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18 UTC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83781" y="4459144"/>
            <a:ext cx="1316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21 UTC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086" y="1076205"/>
            <a:ext cx="20582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Ensemble probability of surface winds &gt; 20 ms-1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14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71315_surfT6_1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9144000" cy="4519117"/>
          </a:xfrm>
          <a:prstGeom prst="rect">
            <a:avLst/>
          </a:prstGeom>
        </p:spPr>
      </p:pic>
      <p:pic>
        <p:nvPicPr>
          <p:cNvPr id="5" name="Picture 4" descr="sfcT_scal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3" y="5876963"/>
            <a:ext cx="6811645" cy="442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3600" y="34072"/>
            <a:ext cx="2816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13 July 2015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69097" y="655688"/>
            <a:ext cx="714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18 h forecast   Surface T  6 Ensemble Members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281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62912_refr_21A.tif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6607" y="828408"/>
            <a:ext cx="2686812" cy="2686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 descr="p062912_dart_ref09A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678" y="837250"/>
            <a:ext cx="2689225" cy="27241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936540" y="60307"/>
            <a:ext cx="630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“Super” </a:t>
            </a:r>
            <a:r>
              <a:rPr lang="en-US" sz="3600" b="1" dirty="0" err="1" smtClean="0">
                <a:solidFill>
                  <a:srgbClr val="FF0000"/>
                </a:solidFill>
              </a:rPr>
              <a:t>Derecho</a:t>
            </a:r>
            <a:r>
              <a:rPr lang="en-US" sz="3600" b="1" dirty="0" smtClean="0">
                <a:solidFill>
                  <a:srgbClr val="FF0000"/>
                </a:solidFill>
              </a:rPr>
              <a:t> Archetypes: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103" descr="1756radarkpa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6607" y="3906301"/>
            <a:ext cx="2728214" cy="2681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p05070912_ruc_ref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84072" y="3828553"/>
            <a:ext cx="3178683" cy="283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27297" y="1194728"/>
            <a:ext cx="284714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</a:t>
            </a:r>
            <a:r>
              <a:rPr lang="en-US" sz="2800" b="1" dirty="0" smtClean="0">
                <a:solidFill>
                  <a:srgbClr val="FF0000"/>
                </a:solidFill>
              </a:rPr>
              <a:t>29 June 2012</a:t>
            </a:r>
            <a:endParaRPr lang="en-US" sz="2800" b="1" dirty="0" smtClean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" y="4044489"/>
            <a:ext cx="2496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r>
              <a:rPr lang="en-US" sz="2800" b="1" dirty="0" smtClean="0">
                <a:solidFill>
                  <a:srgbClr val="FF0000"/>
                </a:solidFill>
              </a:rPr>
              <a:t>08 May 2009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93027" y="3536969"/>
            <a:ext cx="2073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Radar Reflectivity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78136" y="3555427"/>
            <a:ext cx="2542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3 km Model Reflectivity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77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1315_sfcobs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46" y="1129443"/>
            <a:ext cx="5067300" cy="4667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637166" y="150580"/>
            <a:ext cx="4270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13 July 2015   18 UTC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9067" y="5988574"/>
            <a:ext cx="3016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~ 15-20 F Cold Pool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76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d_atlantic_2016062306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26" y="3351359"/>
            <a:ext cx="4470400" cy="3352800"/>
          </a:xfrm>
          <a:prstGeom prst="rect">
            <a:avLst/>
          </a:prstGeom>
        </p:spPr>
      </p:pic>
      <p:pic>
        <p:nvPicPr>
          <p:cNvPr id="3" name="Picture 2" descr="160622_rp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526" y="102588"/>
            <a:ext cx="4434840" cy="3108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521" y="335157"/>
            <a:ext cx="206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06/22/16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2111" y="4571745"/>
            <a:ext cx="1876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0</a:t>
            </a:r>
            <a:r>
              <a:rPr lang="en-US" sz="2800" b="1" dirty="0" smtClean="0">
                <a:solidFill>
                  <a:srgbClr val="0000FF"/>
                </a:solidFill>
              </a:rPr>
              <a:t>6:</a:t>
            </a:r>
            <a:r>
              <a:rPr lang="en-US" sz="2800" b="1" dirty="0">
                <a:solidFill>
                  <a:srgbClr val="0000FF"/>
                </a:solidFill>
              </a:rPr>
              <a:t>0</a:t>
            </a:r>
            <a:r>
              <a:rPr lang="en-US" sz="2800" b="1" dirty="0" smtClean="0">
                <a:solidFill>
                  <a:srgbClr val="0000FF"/>
                </a:solidFill>
              </a:rPr>
              <a:t>0 UTC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805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eed500_mean_f024_0622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62" y="228600"/>
            <a:ext cx="4526280" cy="3168396"/>
          </a:xfrm>
          <a:prstGeom prst="rect">
            <a:avLst/>
          </a:prstGeom>
        </p:spPr>
      </p:pic>
      <p:pic>
        <p:nvPicPr>
          <p:cNvPr id="3" name="Picture 2" descr="speed850_mean_f024_0622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62" y="3501293"/>
            <a:ext cx="4526280" cy="3168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521" y="335157"/>
            <a:ext cx="206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06/22/16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691" y="1814489"/>
            <a:ext cx="181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500 </a:t>
            </a:r>
            <a:r>
              <a:rPr lang="en-US" sz="2800" b="1" dirty="0" err="1" smtClean="0">
                <a:solidFill>
                  <a:srgbClr val="0000FF"/>
                </a:solidFill>
              </a:rPr>
              <a:t>hPa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4691" y="3958270"/>
            <a:ext cx="181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85</a:t>
            </a:r>
            <a:r>
              <a:rPr lang="en-US" sz="2800" b="1" dirty="0" smtClean="0">
                <a:solidFill>
                  <a:srgbClr val="0000FF"/>
                </a:solidFill>
              </a:rPr>
              <a:t>0 </a:t>
            </a:r>
            <a:r>
              <a:rPr lang="en-US" sz="2800" b="1" dirty="0" err="1" smtClean="0">
                <a:solidFill>
                  <a:srgbClr val="0000FF"/>
                </a:solidFill>
              </a:rPr>
              <a:t>hPa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691" y="981488"/>
            <a:ext cx="1538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00 UTC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918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cape_mean_f024_0622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5" y="981488"/>
            <a:ext cx="7680960" cy="5376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521" y="218648"/>
            <a:ext cx="206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06/22/16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19244" y="270559"/>
            <a:ext cx="647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 Ensemble Mean MUCAPE and 6 km shear 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71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d_atlantic_2016062303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5" y="1666077"/>
            <a:ext cx="4368800" cy="327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7939" y="5080000"/>
            <a:ext cx="1833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03: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0 UTC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062216_ref27_mem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625" y="1552158"/>
            <a:ext cx="4584954" cy="33905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03600" y="107315"/>
            <a:ext cx="2787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23 June 2016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4720" y="1142857"/>
            <a:ext cx="3971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Model Reflectivity  27h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825" y="1197648"/>
            <a:ext cx="158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Radar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6330" y="721586"/>
            <a:ext cx="6316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00FF"/>
                </a:solidFill>
              </a:rPr>
              <a:t>Derecho</a:t>
            </a:r>
            <a:r>
              <a:rPr lang="is-IS" sz="2800" b="1" dirty="0" smtClean="0">
                <a:solidFill>
                  <a:srgbClr val="0000FF"/>
                </a:solidFill>
              </a:rPr>
              <a:t>/training echoes/flash flooding...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686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d_atlantic_2016062306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0" y="1684604"/>
            <a:ext cx="4368800" cy="3276600"/>
          </a:xfrm>
          <a:prstGeom prst="rect">
            <a:avLst/>
          </a:prstGeom>
        </p:spPr>
      </p:pic>
      <p:pic>
        <p:nvPicPr>
          <p:cNvPr id="4" name="Picture 3" descr="062216_ref30_mem4_mat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60" y="1575511"/>
            <a:ext cx="4534662" cy="33653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3599" y="107315"/>
            <a:ext cx="2989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23 June 2016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2800" y="753646"/>
            <a:ext cx="551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Derecho</a:t>
            </a:r>
            <a:r>
              <a:rPr lang="is-IS" sz="2400" b="1" dirty="0" smtClean="0">
                <a:solidFill>
                  <a:srgbClr val="0000FF"/>
                </a:solidFill>
              </a:rPr>
              <a:t>/training echoes/flash flooding...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90" y="1164550"/>
            <a:ext cx="1424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Radar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4720" y="1161384"/>
            <a:ext cx="3899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Model Reflectivity  30h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7939" y="5080000"/>
            <a:ext cx="1876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06: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0 UTC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6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d_atlantic_2016062309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9" y="1674483"/>
            <a:ext cx="4368800" cy="3276600"/>
          </a:xfrm>
          <a:prstGeom prst="rect">
            <a:avLst/>
          </a:prstGeom>
        </p:spPr>
      </p:pic>
      <p:pic>
        <p:nvPicPr>
          <p:cNvPr id="4" name="Picture 3" descr="062216_ref33_mem4_mat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539" y="1568946"/>
            <a:ext cx="4530471" cy="33821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2800" y="753646"/>
            <a:ext cx="551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Derecho</a:t>
            </a:r>
            <a:r>
              <a:rPr lang="is-IS" sz="2400" b="1" dirty="0" smtClean="0">
                <a:solidFill>
                  <a:srgbClr val="0000FF"/>
                </a:solidFill>
              </a:rPr>
              <a:t>/training echoes/flash flooding...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969" y="1140633"/>
            <a:ext cx="1475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Radar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4720" y="1140633"/>
            <a:ext cx="3870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Model Reflectivity  33h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7940" y="5080000"/>
            <a:ext cx="1963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09: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0 UTC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3599" y="107315"/>
            <a:ext cx="271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23 June 2016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04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d_atlantic_2016062312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4" y="1691698"/>
            <a:ext cx="4368800" cy="3276600"/>
          </a:xfrm>
          <a:prstGeom prst="rect">
            <a:avLst/>
          </a:prstGeom>
        </p:spPr>
      </p:pic>
      <p:pic>
        <p:nvPicPr>
          <p:cNvPr id="4" name="Picture 3" descr="062216_ref36_mem4_mat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92" y="1585354"/>
            <a:ext cx="4509516" cy="3352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82800" y="753646"/>
            <a:ext cx="551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Derecho</a:t>
            </a:r>
            <a:r>
              <a:rPr lang="is-IS" sz="2400" b="1" dirty="0" smtClean="0">
                <a:solidFill>
                  <a:srgbClr val="0000FF"/>
                </a:solidFill>
              </a:rPr>
              <a:t>/training echoes/flash flooding...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884" y="1215311"/>
            <a:ext cx="1672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Radar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44719" y="1123020"/>
            <a:ext cx="3885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Model Reflectivity  36h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37939" y="5080000"/>
            <a:ext cx="1761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12: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0 UTC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03599" y="107315"/>
            <a:ext cx="2801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23 June 2016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41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id_atlantic_2016062315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9" y="1684643"/>
            <a:ext cx="4368800" cy="3276600"/>
          </a:xfrm>
          <a:prstGeom prst="rect">
            <a:avLst/>
          </a:prstGeom>
        </p:spPr>
      </p:pic>
      <p:pic>
        <p:nvPicPr>
          <p:cNvPr id="3" name="Picture 2" descr="062216_ref39_mem4_mat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884" y="1562977"/>
            <a:ext cx="4513707" cy="3377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2800" y="753646"/>
            <a:ext cx="551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0000FF"/>
                </a:solidFill>
              </a:rPr>
              <a:t>Derecho</a:t>
            </a:r>
            <a:r>
              <a:rPr lang="is-IS" sz="2400" b="1" dirty="0" smtClean="0">
                <a:solidFill>
                  <a:srgbClr val="0000FF"/>
                </a:solidFill>
              </a:rPr>
              <a:t>/training echoes/flash flooding...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737" y="1193449"/>
            <a:ext cx="106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Radar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44278" y="1161423"/>
            <a:ext cx="37557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Model Reflectivity  39h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37939" y="5080000"/>
            <a:ext cx="1790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15: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0 UTC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3599" y="107315"/>
            <a:ext cx="2845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23 June 2016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82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216_ref30_ens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349"/>
            <a:ext cx="9144000" cy="4973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3599" y="34072"/>
            <a:ext cx="2729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22 June 2016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2800" y="599090"/>
            <a:ext cx="5912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30 h forecast   6 Ensemble Members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21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 descr="stormrpts_2012062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96875"/>
            <a:ext cx="44354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18" name="Picture 2" descr="062912_refr_18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4038600"/>
            <a:ext cx="2138362" cy="2120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19" name="Picture 3" descr="062912_refr_21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4038600"/>
            <a:ext cx="2130425" cy="2130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0" name="Picture 4" descr="062912_refr_00A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4038600"/>
            <a:ext cx="2138362" cy="2138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1" name="Picture 5" descr="062912_refr_03A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2195513" cy="2112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2" name="TextBox 6"/>
          <p:cNvSpPr txBox="1">
            <a:spLocks noChangeArrowheads="1"/>
          </p:cNvSpPr>
          <p:nvPr/>
        </p:nvSpPr>
        <p:spPr bwMode="auto">
          <a:xfrm>
            <a:off x="147638" y="304800"/>
            <a:ext cx="41355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FF0000"/>
                </a:solidFill>
              </a:rPr>
              <a:t>29 June 2012 </a:t>
            </a:r>
            <a:r>
              <a:rPr lang="en-US" sz="2800" b="1" dirty="0" err="1">
                <a:solidFill>
                  <a:srgbClr val="FF0000"/>
                </a:solidFill>
              </a:rPr>
              <a:t>Derecho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11623" name="TextBox 7"/>
          <p:cNvSpPr txBox="1">
            <a:spLocks noChangeArrowheads="1"/>
          </p:cNvSpPr>
          <p:nvPr/>
        </p:nvSpPr>
        <p:spPr bwMode="auto">
          <a:xfrm>
            <a:off x="136380" y="1238033"/>
            <a:ext cx="405462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..massive tree damage, power losses, comparable to hurricane damage</a:t>
            </a:r>
          </a:p>
        </p:txBody>
      </p:sp>
      <p:sp>
        <p:nvSpPr>
          <p:cNvPr id="111624" name="TextBox 8"/>
          <p:cNvSpPr txBox="1">
            <a:spLocks noChangeArrowheads="1"/>
          </p:cNvSpPr>
          <p:nvPr/>
        </p:nvSpPr>
        <p:spPr bwMode="auto">
          <a:xfrm>
            <a:off x="685800" y="36576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18 UTC</a:t>
            </a:r>
          </a:p>
        </p:txBody>
      </p:sp>
      <p:sp>
        <p:nvSpPr>
          <p:cNvPr id="111625" name="TextBox 9"/>
          <p:cNvSpPr txBox="1">
            <a:spLocks noChangeArrowheads="1"/>
          </p:cNvSpPr>
          <p:nvPr/>
        </p:nvSpPr>
        <p:spPr bwMode="auto">
          <a:xfrm>
            <a:off x="2819400" y="36576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21 UTC</a:t>
            </a:r>
          </a:p>
        </p:txBody>
      </p:sp>
      <p:sp>
        <p:nvSpPr>
          <p:cNvPr id="111626" name="TextBox 10"/>
          <p:cNvSpPr txBox="1">
            <a:spLocks noChangeArrowheads="1"/>
          </p:cNvSpPr>
          <p:nvPr/>
        </p:nvSpPr>
        <p:spPr bwMode="auto">
          <a:xfrm>
            <a:off x="5105400" y="36576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00 UTC</a:t>
            </a:r>
          </a:p>
        </p:txBody>
      </p:sp>
      <p:sp>
        <p:nvSpPr>
          <p:cNvPr id="111627" name="TextBox 11"/>
          <p:cNvSpPr txBox="1">
            <a:spLocks noChangeArrowheads="1"/>
          </p:cNvSpPr>
          <p:nvPr/>
        </p:nvSpPr>
        <p:spPr bwMode="auto">
          <a:xfrm>
            <a:off x="7391400" y="3657600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olidFill>
                  <a:srgbClr val="FF0000"/>
                </a:solidFill>
              </a:rPr>
              <a:t>03 UTC</a:t>
            </a:r>
          </a:p>
        </p:txBody>
      </p:sp>
    </p:spTree>
    <p:extLst>
      <p:ext uri="{BB962C8B-B14F-4D97-AF65-F5344CB8AC3E}">
        <p14:creationId xmlns:p14="http://schemas.microsoft.com/office/powerpoint/2010/main" val="417755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397" y="266700"/>
            <a:ext cx="2014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06/22/16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hmwind_neprob_20.0_f030_0622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759" y="93223"/>
            <a:ext cx="4251960" cy="3405505"/>
          </a:xfrm>
          <a:prstGeom prst="rect">
            <a:avLst/>
          </a:prstGeom>
        </p:spPr>
      </p:pic>
      <p:pic>
        <p:nvPicPr>
          <p:cNvPr id="5" name="Picture 4" descr="hmwind_neprob_20.0_f033_0622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328" y="1795975"/>
            <a:ext cx="4251960" cy="3405505"/>
          </a:xfrm>
          <a:prstGeom prst="rect">
            <a:avLst/>
          </a:prstGeom>
        </p:spPr>
      </p:pic>
      <p:pic>
        <p:nvPicPr>
          <p:cNvPr id="6" name="Picture 5" descr="hmwind_neprob_20.0_f036_0622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190" y="3428822"/>
            <a:ext cx="4251960" cy="34055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36258" y="968771"/>
            <a:ext cx="13318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06 UTC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94519" y="2504939"/>
            <a:ext cx="1461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09 UTC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94519" y="4297427"/>
            <a:ext cx="1273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12 UTC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086" y="1076205"/>
            <a:ext cx="20582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Ensemble probability of surface winds &gt; 20 ms-1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720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216_sfcT6_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9144000" cy="4499582"/>
          </a:xfrm>
          <a:prstGeom prst="rect">
            <a:avLst/>
          </a:prstGeom>
        </p:spPr>
      </p:pic>
      <p:pic>
        <p:nvPicPr>
          <p:cNvPr id="5" name="Picture 4" descr="sfcT_scal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53" y="5876963"/>
            <a:ext cx="6811645" cy="4425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3599" y="34072"/>
            <a:ext cx="3104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22 June 2016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2058" y="599090"/>
            <a:ext cx="7240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30 h forecast    Surface T   6 Ensemble Members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962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316_sfcobsA_06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387" y="1240789"/>
            <a:ext cx="5162550" cy="4152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2355879" y="138930"/>
            <a:ext cx="4585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23 June 2016  06 UTC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9068" y="5726964"/>
            <a:ext cx="2684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~ 5 F Cold Pool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20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per_missvly_2015062212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05" y="3362224"/>
            <a:ext cx="4470400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42868"/>
            <a:ext cx="301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06/22/15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150621_rpts_filter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05" y="142868"/>
            <a:ext cx="4434840" cy="3108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13" y="4191415"/>
            <a:ext cx="130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12 UTC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54493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215_precip6_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900"/>
            <a:ext cx="9144000" cy="46433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3599" y="34072"/>
            <a:ext cx="2729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22 June 2015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2800" y="599090"/>
            <a:ext cx="5912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12 h forecast   6 Ensemble Members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304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68"/>
            <a:ext cx="301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06/22/15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hmwind_neprob_20.0_f009_0622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355" y="7"/>
            <a:ext cx="3840480" cy="3392424"/>
          </a:xfrm>
          <a:prstGeom prst="rect">
            <a:avLst/>
          </a:prstGeom>
        </p:spPr>
      </p:pic>
      <p:pic>
        <p:nvPicPr>
          <p:cNvPr id="4" name="Picture 3" descr="hmwind_neprob_20.0_f012_0622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355" y="1647756"/>
            <a:ext cx="3840480" cy="3392424"/>
          </a:xfrm>
          <a:prstGeom prst="rect">
            <a:avLst/>
          </a:prstGeom>
        </p:spPr>
      </p:pic>
      <p:pic>
        <p:nvPicPr>
          <p:cNvPr id="5" name="Picture 4" descr="hmwind_neprob_20.0_f015_0622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355" y="3180700"/>
            <a:ext cx="3840480" cy="3392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85184" y="672209"/>
            <a:ext cx="12715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09 UTC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85184" y="2239374"/>
            <a:ext cx="12700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12 UTC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5184" y="4227522"/>
            <a:ext cx="1436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15 UTC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086" y="1076205"/>
            <a:ext cx="20582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Ensemble probability of surface winds &gt; 20 ms-1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7523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per_missvly_2015071806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74" y="3308851"/>
            <a:ext cx="4470400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869" y="134277"/>
            <a:ext cx="301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07/17/15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150717_rp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74" y="99324"/>
            <a:ext cx="4434840" cy="3108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2045" y="4166456"/>
            <a:ext cx="130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06 UTC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8004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1715_ref6_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9144000" cy="46825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3599" y="34072"/>
            <a:ext cx="2729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17 July 2015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2800" y="599090"/>
            <a:ext cx="5912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30 h forecast   6 Ensemble Members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657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869" y="134277"/>
            <a:ext cx="301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07/17/15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hmwind_neprob_20.0_f027_0717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9" y="1312167"/>
            <a:ext cx="4059936" cy="3379521"/>
          </a:xfrm>
          <a:prstGeom prst="rect">
            <a:avLst/>
          </a:prstGeom>
        </p:spPr>
      </p:pic>
      <p:pic>
        <p:nvPicPr>
          <p:cNvPr id="10" name="Picture 9" descr="hmwind_neprob_20.0_f030_0717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22" y="1326597"/>
            <a:ext cx="4059936" cy="3379521"/>
          </a:xfrm>
          <a:prstGeom prst="rect">
            <a:avLst/>
          </a:prstGeom>
        </p:spPr>
      </p:pic>
      <p:pic>
        <p:nvPicPr>
          <p:cNvPr id="11" name="Picture 10" descr="hmwind_neprob_20.0_f033_0717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848" y="1326597"/>
            <a:ext cx="4059936" cy="33795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5452" y="4928641"/>
            <a:ext cx="1248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03 UTC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68663" y="4931291"/>
            <a:ext cx="14895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06 UTC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140" y="4916672"/>
            <a:ext cx="1226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09 UTC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4714" y="59093"/>
            <a:ext cx="6479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Ensemble probability of surface </a:t>
            </a:r>
          </a:p>
          <a:p>
            <a:r>
              <a:rPr lang="en-US" sz="3200" b="1" dirty="0" smtClean="0">
                <a:solidFill>
                  <a:srgbClr val="0000FF"/>
                </a:solidFill>
              </a:rPr>
              <a:t>             winds &gt; 20 ms-1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928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nt_missvly_2016071400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83" y="3390408"/>
            <a:ext cx="4470400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821" y="140881"/>
            <a:ext cx="2118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07/13/16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160713_rpt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383" y="190701"/>
            <a:ext cx="4434840" cy="3108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6476" y="4285627"/>
            <a:ext cx="130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00 UTC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826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 descr="062912_refr_18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4203700"/>
            <a:ext cx="2138362" cy="2120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8" name="Picture 3" descr="062912_refr_21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75" y="4194175"/>
            <a:ext cx="2130425" cy="2130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19" name="Picture 4" descr="062912_refr_00A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4186238"/>
            <a:ext cx="2138362" cy="2138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0" name="Picture 5" descr="062912_refr_03A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211638"/>
            <a:ext cx="2195513" cy="2112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21" name="TextBox 6"/>
          <p:cNvSpPr txBox="1">
            <a:spLocks noChangeArrowheads="1"/>
          </p:cNvSpPr>
          <p:nvPr/>
        </p:nvSpPr>
        <p:spPr bwMode="auto">
          <a:xfrm>
            <a:off x="1226116" y="64791"/>
            <a:ext cx="68095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rgbClr val="FF0000"/>
                </a:solidFill>
              </a:rPr>
              <a:t>Derecho</a:t>
            </a:r>
            <a:r>
              <a:rPr lang="en-US" sz="2800" b="1" dirty="0" smtClean="0">
                <a:solidFill>
                  <a:srgbClr val="FF0000"/>
                </a:solidFill>
              </a:rPr>
              <a:t> Predictability:  29 </a:t>
            </a:r>
            <a:r>
              <a:rPr lang="en-US" sz="2800" b="1" dirty="0">
                <a:solidFill>
                  <a:srgbClr val="FF0000"/>
                </a:solidFill>
              </a:rPr>
              <a:t>June 2012 </a:t>
            </a:r>
          </a:p>
        </p:txBody>
      </p:sp>
      <p:sp>
        <p:nvSpPr>
          <p:cNvPr id="137222" name="TextBox 8"/>
          <p:cNvSpPr txBox="1">
            <a:spLocks noChangeArrowheads="1"/>
          </p:cNvSpPr>
          <p:nvPr/>
        </p:nvSpPr>
        <p:spPr bwMode="auto">
          <a:xfrm>
            <a:off x="685800" y="3867293"/>
            <a:ext cx="106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18 UTC</a:t>
            </a:r>
          </a:p>
        </p:txBody>
      </p:sp>
      <p:sp>
        <p:nvSpPr>
          <p:cNvPr id="137223" name="TextBox 9"/>
          <p:cNvSpPr txBox="1">
            <a:spLocks noChangeArrowheads="1"/>
          </p:cNvSpPr>
          <p:nvPr/>
        </p:nvSpPr>
        <p:spPr bwMode="auto">
          <a:xfrm>
            <a:off x="2819400" y="3867293"/>
            <a:ext cx="106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21 UTC</a:t>
            </a:r>
          </a:p>
        </p:txBody>
      </p:sp>
      <p:sp>
        <p:nvSpPr>
          <p:cNvPr id="137224" name="TextBox 10"/>
          <p:cNvSpPr txBox="1">
            <a:spLocks noChangeArrowheads="1"/>
          </p:cNvSpPr>
          <p:nvPr/>
        </p:nvSpPr>
        <p:spPr bwMode="auto">
          <a:xfrm>
            <a:off x="5105400" y="3867293"/>
            <a:ext cx="106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00 UTC</a:t>
            </a:r>
          </a:p>
        </p:txBody>
      </p:sp>
      <p:sp>
        <p:nvSpPr>
          <p:cNvPr id="137225" name="TextBox 11"/>
          <p:cNvSpPr txBox="1">
            <a:spLocks noChangeArrowheads="1"/>
          </p:cNvSpPr>
          <p:nvPr/>
        </p:nvSpPr>
        <p:spPr bwMode="auto">
          <a:xfrm>
            <a:off x="7391400" y="3867293"/>
            <a:ext cx="106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03 UTC</a:t>
            </a:r>
          </a:p>
        </p:txBody>
      </p:sp>
      <p:pic>
        <p:nvPicPr>
          <p:cNvPr id="137226" name="Picture 15" descr="062912_ref21A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463960"/>
            <a:ext cx="2127250" cy="212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7" name="Picture 16" descr="062912_ref24A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70310"/>
            <a:ext cx="2135188" cy="212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8" name="Picture 17" descr="062912_ref03A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70310"/>
            <a:ext cx="2127250" cy="212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229" name="Picture 18" descr="062912_ref18A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63960"/>
            <a:ext cx="2127250" cy="2127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230" name="TextBox 19"/>
          <p:cNvSpPr txBox="1">
            <a:spLocks noChangeArrowheads="1"/>
          </p:cNvSpPr>
          <p:nvPr/>
        </p:nvSpPr>
        <p:spPr bwMode="auto">
          <a:xfrm>
            <a:off x="533400" y="1089235"/>
            <a:ext cx="160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18 UTC </a:t>
            </a:r>
            <a:r>
              <a:rPr lang="en-US" sz="1800" dirty="0">
                <a:solidFill>
                  <a:srgbClr val="0000FF"/>
                </a:solidFill>
              </a:rPr>
              <a:t>(6 h)</a:t>
            </a:r>
          </a:p>
        </p:txBody>
      </p:sp>
      <p:sp>
        <p:nvSpPr>
          <p:cNvPr id="137231" name="TextBox 20"/>
          <p:cNvSpPr txBox="1">
            <a:spLocks noChangeArrowheads="1"/>
          </p:cNvSpPr>
          <p:nvPr/>
        </p:nvSpPr>
        <p:spPr bwMode="auto">
          <a:xfrm>
            <a:off x="2743200" y="111684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21 UTC </a:t>
            </a:r>
            <a:r>
              <a:rPr lang="en-US" sz="1800" dirty="0">
                <a:solidFill>
                  <a:srgbClr val="0000FF"/>
                </a:solidFill>
              </a:rPr>
              <a:t>(9 h)</a:t>
            </a:r>
          </a:p>
        </p:txBody>
      </p:sp>
      <p:sp>
        <p:nvSpPr>
          <p:cNvPr id="137232" name="TextBox 21"/>
          <p:cNvSpPr txBox="1">
            <a:spLocks noChangeArrowheads="1"/>
          </p:cNvSpPr>
          <p:nvPr/>
        </p:nvSpPr>
        <p:spPr bwMode="auto">
          <a:xfrm>
            <a:off x="4876800" y="1133338"/>
            <a:ext cx="182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00 UTC </a:t>
            </a:r>
            <a:r>
              <a:rPr lang="en-US" sz="1800" dirty="0">
                <a:solidFill>
                  <a:srgbClr val="0000FF"/>
                </a:solidFill>
              </a:rPr>
              <a:t>(12 h)</a:t>
            </a:r>
          </a:p>
        </p:txBody>
      </p:sp>
      <p:sp>
        <p:nvSpPr>
          <p:cNvPr id="137233" name="TextBox 22"/>
          <p:cNvSpPr txBox="1">
            <a:spLocks noChangeArrowheads="1"/>
          </p:cNvSpPr>
          <p:nvPr/>
        </p:nvSpPr>
        <p:spPr bwMode="auto">
          <a:xfrm>
            <a:off x="7010400" y="1117178"/>
            <a:ext cx="1828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FF0000"/>
                </a:solidFill>
              </a:rPr>
              <a:t>03 UTC </a:t>
            </a:r>
            <a:r>
              <a:rPr lang="en-US" sz="1800" dirty="0">
                <a:solidFill>
                  <a:srgbClr val="0000FF"/>
                </a:solidFill>
              </a:rPr>
              <a:t>(15 h)</a:t>
            </a:r>
          </a:p>
        </p:txBody>
      </p:sp>
      <p:sp>
        <p:nvSpPr>
          <p:cNvPr id="137234" name="TextBox 23"/>
          <p:cNvSpPr txBox="1">
            <a:spLocks noChangeArrowheads="1"/>
          </p:cNvSpPr>
          <p:nvPr/>
        </p:nvSpPr>
        <p:spPr bwMode="auto">
          <a:xfrm>
            <a:off x="2918364" y="585840"/>
            <a:ext cx="34711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FF"/>
                </a:solidFill>
                <a:latin typeface="Calibri"/>
              </a:rPr>
              <a:t>3 km WRF-ARW Forecast</a:t>
            </a:r>
          </a:p>
        </p:txBody>
      </p:sp>
      <p:sp>
        <p:nvSpPr>
          <p:cNvPr id="137235" name="TextBox 24"/>
          <p:cNvSpPr txBox="1">
            <a:spLocks noChangeArrowheads="1"/>
          </p:cNvSpPr>
          <p:nvPr/>
        </p:nvSpPr>
        <p:spPr bwMode="auto">
          <a:xfrm>
            <a:off x="3276600" y="3524985"/>
            <a:ext cx="243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FF"/>
                </a:solidFill>
                <a:latin typeface="Calibri"/>
              </a:rPr>
              <a:t>Composite Radar</a:t>
            </a:r>
          </a:p>
        </p:txBody>
      </p:sp>
    </p:spTree>
    <p:extLst>
      <p:ext uri="{BB962C8B-B14F-4D97-AF65-F5344CB8AC3E}">
        <p14:creationId xmlns:p14="http://schemas.microsoft.com/office/powerpoint/2010/main" val="81026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1316_ref6_2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2310"/>
            <a:ext cx="9144000" cy="49570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3599" y="34072"/>
            <a:ext cx="2729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13 July 2016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2800" y="599090"/>
            <a:ext cx="5912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24 h forecast   6 Ensemble Members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44582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0684" y="231662"/>
            <a:ext cx="2222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07/13/16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hmwind_neprob_20.0_f018_0713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799" y="231662"/>
            <a:ext cx="3840480" cy="3392424"/>
          </a:xfrm>
          <a:prstGeom prst="rect">
            <a:avLst/>
          </a:prstGeom>
        </p:spPr>
      </p:pic>
      <p:pic>
        <p:nvPicPr>
          <p:cNvPr id="4" name="Picture 3" descr="hmwind_neprob_20.0_f021_0713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30" y="1899092"/>
            <a:ext cx="3840480" cy="3392424"/>
          </a:xfrm>
          <a:prstGeom prst="rect">
            <a:avLst/>
          </a:prstGeom>
        </p:spPr>
      </p:pic>
      <p:pic>
        <p:nvPicPr>
          <p:cNvPr id="5" name="Picture 4" descr="hmwind_neprob_20.0_f024_0713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230" y="3392424"/>
            <a:ext cx="3840480" cy="3392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8086" y="1076205"/>
            <a:ext cx="20582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Ensemble probability of surface winds &gt; 20 ms-1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941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pper_missvly_2016071706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04" y="3411095"/>
            <a:ext cx="4470400" cy="335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6012" y="138797"/>
            <a:ext cx="205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07/16/16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160716_rpts_filter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04" y="138797"/>
            <a:ext cx="4434840" cy="3108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2283" y="4285627"/>
            <a:ext cx="130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06 UTC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2400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1616_ref6_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4900"/>
            <a:ext cx="9144000" cy="46444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3599" y="34072"/>
            <a:ext cx="2729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16 July 2015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2800" y="599090"/>
            <a:ext cx="5912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30 h forecast   6 Ensemble Members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336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6012" y="138797"/>
            <a:ext cx="205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07/16/16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hmwind_neprob_20.0_f027_0716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25" y="138797"/>
            <a:ext cx="3840480" cy="3392424"/>
          </a:xfrm>
          <a:prstGeom prst="rect">
            <a:avLst/>
          </a:prstGeom>
        </p:spPr>
      </p:pic>
      <p:pic>
        <p:nvPicPr>
          <p:cNvPr id="4" name="Picture 3" descr="hmwind_neprob_20.0_f030_0716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25" y="1619475"/>
            <a:ext cx="3840480" cy="3392424"/>
          </a:xfrm>
          <a:prstGeom prst="rect">
            <a:avLst/>
          </a:prstGeom>
        </p:spPr>
      </p:pic>
      <p:pic>
        <p:nvPicPr>
          <p:cNvPr id="5" name="Picture 4" descr="hmwind_neprob_20.0_f033_0716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225" y="3134087"/>
            <a:ext cx="3840480" cy="3392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4574" y="785128"/>
            <a:ext cx="1341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03 UTC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0687" y="2248620"/>
            <a:ext cx="1235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06 UTC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20776" y="3762407"/>
            <a:ext cx="130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09 UTC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086" y="1076205"/>
            <a:ext cx="20582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Ensemble probability of surface winds &gt; 20 ms-1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3829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0511_rp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80" y="158514"/>
            <a:ext cx="4434840" cy="3108960"/>
          </a:xfrm>
          <a:prstGeom prst="rect">
            <a:avLst/>
          </a:prstGeom>
        </p:spPr>
      </p:pic>
      <p:pic>
        <p:nvPicPr>
          <p:cNvPr id="3" name="Picture 2" descr="upper_missvly_2016051200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80" y="3400341"/>
            <a:ext cx="4470400" cy="335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565" y="233017"/>
            <a:ext cx="301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05/11/16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7733" y="4325017"/>
            <a:ext cx="130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00 UTC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701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1116_ref6_2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8600"/>
            <a:ext cx="9144000" cy="3854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03599" y="34072"/>
            <a:ext cx="2729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11 May 2015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82800" y="731142"/>
            <a:ext cx="5912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24 h forecast   6 Ensemble Members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3382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4856" y="1491312"/>
            <a:ext cx="363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Finally!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1574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0630_rp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838200"/>
            <a:ext cx="7391400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3600" y="107315"/>
            <a:ext cx="2671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30 June 2014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5036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3599" y="107315"/>
            <a:ext cx="2830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30 June 2014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7939" y="5080000"/>
            <a:ext cx="1905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15: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0 UTC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686" y="985707"/>
            <a:ext cx="100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Radar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96479" y="985707"/>
            <a:ext cx="300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Model Reflectivity  15h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063014_ref15.tiff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489" y="1347348"/>
            <a:ext cx="4728845" cy="3611245"/>
          </a:xfrm>
          <a:prstGeom prst="rect">
            <a:avLst/>
          </a:prstGeom>
        </p:spPr>
      </p:pic>
      <p:pic>
        <p:nvPicPr>
          <p:cNvPr id="10" name="Picture 9" descr="upper_missvly_201406301500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6" y="1535747"/>
            <a:ext cx="43688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763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1" descr="max_wind_10m_swath_29ju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322388"/>
            <a:ext cx="5095875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2" name="Picture 2" descr="stormrpts_20120629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3616325" cy="24606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8244" name="TextBox 23"/>
          <p:cNvSpPr txBox="1">
            <a:spLocks noChangeArrowheads="1"/>
          </p:cNvSpPr>
          <p:nvPr/>
        </p:nvSpPr>
        <p:spPr bwMode="auto">
          <a:xfrm>
            <a:off x="4648200" y="990600"/>
            <a:ext cx="3276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00FF"/>
                </a:solidFill>
              </a:rPr>
              <a:t>3 km WRF-ARW Forecast</a:t>
            </a:r>
          </a:p>
        </p:txBody>
      </p:sp>
      <p:sp>
        <p:nvSpPr>
          <p:cNvPr id="138245" name="TextBox 23"/>
          <p:cNvSpPr txBox="1">
            <a:spLocks noChangeArrowheads="1"/>
          </p:cNvSpPr>
          <p:nvPr/>
        </p:nvSpPr>
        <p:spPr bwMode="auto">
          <a:xfrm>
            <a:off x="838200" y="990600"/>
            <a:ext cx="2819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solidFill>
                  <a:srgbClr val="0000FF"/>
                </a:solidFill>
              </a:rPr>
              <a:t>SPC Storm Reports</a:t>
            </a:r>
          </a:p>
        </p:txBody>
      </p:sp>
      <p:pic>
        <p:nvPicPr>
          <p:cNvPr id="138246" name="Picture 6" descr="stormrpts_20120629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1524000"/>
            <a:ext cx="1622425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7" name="Picture 8" descr="stormrpts_20120629B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4440965"/>
            <a:ext cx="22288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1226116" y="64791"/>
            <a:ext cx="680950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err="1" smtClean="0">
                <a:solidFill>
                  <a:srgbClr val="FF0000"/>
                </a:solidFill>
              </a:rPr>
              <a:t>Derecho</a:t>
            </a:r>
            <a:r>
              <a:rPr lang="en-US" sz="2800" b="1" dirty="0" smtClean="0">
                <a:solidFill>
                  <a:srgbClr val="FF0000"/>
                </a:solidFill>
              </a:rPr>
              <a:t> Predictability:  29 </a:t>
            </a:r>
            <a:r>
              <a:rPr lang="en-US" sz="2800" b="1" dirty="0">
                <a:solidFill>
                  <a:srgbClr val="FF0000"/>
                </a:solidFill>
              </a:rPr>
              <a:t>June 2012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22874" y="5509493"/>
            <a:ext cx="785065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</a:rPr>
              <a:t>Why did the </a:t>
            </a:r>
            <a:r>
              <a:rPr lang="en-US" sz="3200" b="1" dirty="0" err="1" smtClean="0">
                <a:solidFill>
                  <a:srgbClr val="0000FF"/>
                </a:solidFill>
              </a:rPr>
              <a:t>Derecho</a:t>
            </a:r>
            <a:r>
              <a:rPr lang="en-US" sz="3200" b="1" dirty="0" smtClean="0">
                <a:solidFill>
                  <a:srgbClr val="0000FF"/>
                </a:solidFill>
              </a:rPr>
              <a:t> cross the </a:t>
            </a:r>
            <a:r>
              <a:rPr lang="en-US" sz="3200" b="1" dirty="0" err="1" smtClean="0">
                <a:solidFill>
                  <a:srgbClr val="0000FF"/>
                </a:solidFill>
              </a:rPr>
              <a:t>Appalacians</a:t>
            </a:r>
            <a:r>
              <a:rPr lang="en-US" sz="3200" b="1" dirty="0" smtClean="0">
                <a:solidFill>
                  <a:srgbClr val="0000FF"/>
                </a:solidFill>
              </a:rPr>
              <a:t>?   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69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3599" y="107315"/>
            <a:ext cx="2859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30 June 2014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7940" y="5080000"/>
            <a:ext cx="1920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18: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0 UTC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686" y="933883"/>
            <a:ext cx="100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Radar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38218" y="933883"/>
            <a:ext cx="300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Model Reflectivity  18h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upper_missvly_2014063018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" y="1535752"/>
            <a:ext cx="4368800" cy="3276600"/>
          </a:xfrm>
          <a:prstGeom prst="rect">
            <a:avLst/>
          </a:prstGeom>
        </p:spPr>
      </p:pic>
      <p:pic>
        <p:nvPicPr>
          <p:cNvPr id="10" name="Picture 9" descr="063014_ref18.tif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397" y="1380597"/>
            <a:ext cx="4658995" cy="359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537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3599" y="107315"/>
            <a:ext cx="2801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30 June 2014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7940" y="5080000"/>
            <a:ext cx="2006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21: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0 UTC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686" y="935587"/>
            <a:ext cx="100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Radar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8131" y="935587"/>
            <a:ext cx="300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Model Reflectivity  21 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upper_missvly_2014063021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" y="1534048"/>
            <a:ext cx="4368800" cy="3276600"/>
          </a:xfrm>
          <a:prstGeom prst="rect">
            <a:avLst/>
          </a:prstGeom>
        </p:spPr>
      </p:pic>
      <p:pic>
        <p:nvPicPr>
          <p:cNvPr id="9" name="Picture 8" descr="063014_ref21.tif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10" y="1335697"/>
            <a:ext cx="4707890" cy="359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3566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3600" y="107315"/>
            <a:ext cx="2744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01 July 2014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7939" y="5080000"/>
            <a:ext cx="1977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00: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0 UTC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686" y="935587"/>
            <a:ext cx="100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Radar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6566" y="935587"/>
            <a:ext cx="300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Model Reflectivity  24 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upper_missvly_2014070100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" y="1534048"/>
            <a:ext cx="4368800" cy="3276600"/>
          </a:xfrm>
          <a:prstGeom prst="rect">
            <a:avLst/>
          </a:prstGeom>
        </p:spPr>
      </p:pic>
      <p:pic>
        <p:nvPicPr>
          <p:cNvPr id="9" name="Picture 8" descr="063014_ref24.tif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36" y="1374826"/>
            <a:ext cx="4686935" cy="355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4022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3600" y="107315"/>
            <a:ext cx="2816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01 July 2014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7939" y="5080000"/>
            <a:ext cx="1833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03: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0 UTC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686" y="935587"/>
            <a:ext cx="100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Radar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9695" y="935587"/>
            <a:ext cx="300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Model Reflectivity  27 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upper_missvly_2014070103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" y="1535752"/>
            <a:ext cx="4368800" cy="3276600"/>
          </a:xfrm>
          <a:prstGeom prst="rect">
            <a:avLst/>
          </a:prstGeom>
        </p:spPr>
      </p:pic>
      <p:pic>
        <p:nvPicPr>
          <p:cNvPr id="9" name="Picture 8" descr="063014_ref27.tif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199" y="1404531"/>
            <a:ext cx="4728845" cy="361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42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03599" y="107315"/>
            <a:ext cx="2614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01 July 2014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37939" y="5080000"/>
            <a:ext cx="2064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06:</a:t>
            </a:r>
            <a:r>
              <a:rPr lang="en-US" sz="2800" b="1" dirty="0">
                <a:solidFill>
                  <a:srgbClr val="FF0000"/>
                </a:solidFill>
              </a:rPr>
              <a:t>0</a:t>
            </a:r>
            <a:r>
              <a:rPr lang="en-US" sz="2800" b="1" dirty="0" smtClean="0">
                <a:solidFill>
                  <a:srgbClr val="FF0000"/>
                </a:solidFill>
              </a:rPr>
              <a:t>0 UTC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9686" y="935587"/>
            <a:ext cx="100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Radar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73174" y="935587"/>
            <a:ext cx="3007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Model Reflectivity  30 h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upper_missvly_20140701060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" y="1535752"/>
            <a:ext cx="4368800" cy="3276600"/>
          </a:xfrm>
          <a:prstGeom prst="rect">
            <a:avLst/>
          </a:prstGeom>
        </p:spPr>
      </p:pic>
      <p:pic>
        <p:nvPicPr>
          <p:cNvPr id="9" name="Picture 8" descr="063014_ref30.tiff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10" y="1335697"/>
            <a:ext cx="4707890" cy="35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7942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2544" y="209924"/>
            <a:ext cx="2550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Summary: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18041" y="1112604"/>
            <a:ext cx="77035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90"/>
                </a:solidFill>
              </a:rPr>
              <a:t>*Convective allowing (3 km) ensemble</a:t>
            </a:r>
            <a:r>
              <a:rPr lang="en-US" sz="2800" b="1" dirty="0" smtClean="0">
                <a:solidFill>
                  <a:srgbClr val="FF0000"/>
                </a:solidFill>
              </a:rPr>
              <a:t>(s)</a:t>
            </a:r>
            <a:r>
              <a:rPr lang="en-US" sz="2800" b="1" dirty="0" smtClean="0">
                <a:solidFill>
                  <a:srgbClr val="000090"/>
                </a:solidFill>
              </a:rPr>
              <a:t> not that bad at forecasting </a:t>
            </a:r>
            <a:r>
              <a:rPr lang="en-US" sz="2800" b="1" dirty="0" err="1" smtClean="0">
                <a:solidFill>
                  <a:srgbClr val="000090"/>
                </a:solidFill>
              </a:rPr>
              <a:t>Derechoe</a:t>
            </a:r>
            <a:r>
              <a:rPr lang="en-US" sz="2800" b="1" dirty="0" err="1">
                <a:solidFill>
                  <a:srgbClr val="000090"/>
                </a:solidFill>
              </a:rPr>
              <a:t>s</a:t>
            </a:r>
            <a:r>
              <a:rPr lang="en-US" sz="2800" b="1" dirty="0" smtClean="0">
                <a:solidFill>
                  <a:srgbClr val="000090"/>
                </a:solidFill>
              </a:rPr>
              <a:t> </a:t>
            </a:r>
            <a:endParaRPr lang="en-US" sz="2800" b="1" dirty="0" smtClean="0">
              <a:solidFill>
                <a:srgbClr val="000090"/>
              </a:solidFill>
            </a:endParaRPr>
          </a:p>
          <a:p>
            <a:endParaRPr lang="en-US" sz="2800" b="1" dirty="0"/>
          </a:p>
          <a:p>
            <a:r>
              <a:rPr lang="en-US" sz="2800" b="1" dirty="0" smtClean="0">
                <a:solidFill>
                  <a:srgbClr val="000090"/>
                </a:solidFill>
              </a:rPr>
              <a:t>*Ensemble reasonably good at forecasting cold pool strength and subsequent surface wind potential </a:t>
            </a:r>
          </a:p>
          <a:p>
            <a:endParaRPr lang="en-US" sz="2800" b="1" dirty="0">
              <a:solidFill>
                <a:srgbClr val="000090"/>
              </a:solidFill>
            </a:endParaRPr>
          </a:p>
          <a:p>
            <a:r>
              <a:rPr lang="en-US" sz="2800" b="1" dirty="0" smtClean="0">
                <a:solidFill>
                  <a:srgbClr val="000090"/>
                </a:solidFill>
              </a:rPr>
              <a:t>*HOWEVER, 1-4 h timing errors and/or 100-300 km location errors still need to be considered</a:t>
            </a:r>
            <a:endParaRPr lang="is-IS" sz="2800" b="1" dirty="0" smtClean="0">
              <a:solidFill>
                <a:srgbClr val="000090"/>
              </a:solidFill>
            </a:endParaRPr>
          </a:p>
          <a:p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endParaRPr lang="en-US" sz="2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223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4856" y="1491312"/>
            <a:ext cx="36354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</a:rPr>
              <a:t>Extras: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7701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68"/>
            <a:ext cx="301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06/22/15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speed850_mean_f006_0622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45" y="3514160"/>
            <a:ext cx="4608576" cy="3226003"/>
          </a:xfrm>
          <a:prstGeom prst="rect">
            <a:avLst/>
          </a:prstGeom>
        </p:spPr>
      </p:pic>
      <p:pic>
        <p:nvPicPr>
          <p:cNvPr id="4" name="Picture 3" descr="speed500_mean_f006_0622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45" y="228609"/>
            <a:ext cx="4608576" cy="3226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691" y="1814489"/>
            <a:ext cx="181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500 </a:t>
            </a:r>
            <a:r>
              <a:rPr lang="en-US" sz="2800" b="1" dirty="0" err="1" smtClean="0">
                <a:solidFill>
                  <a:srgbClr val="0000FF"/>
                </a:solidFill>
              </a:rPr>
              <a:t>hPa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691" y="3958270"/>
            <a:ext cx="181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85</a:t>
            </a:r>
            <a:r>
              <a:rPr lang="en-US" sz="2800" b="1" dirty="0" smtClean="0">
                <a:solidFill>
                  <a:srgbClr val="0000FF"/>
                </a:solidFill>
              </a:rPr>
              <a:t>0 </a:t>
            </a:r>
            <a:r>
              <a:rPr lang="en-US" sz="2800" b="1" dirty="0" err="1" smtClean="0">
                <a:solidFill>
                  <a:srgbClr val="0000FF"/>
                </a:solidFill>
              </a:rPr>
              <a:t>hPa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920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870" y="142868"/>
            <a:ext cx="301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06/22/15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 descr="mucape_mean_f006_0622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256" y="1112365"/>
            <a:ext cx="7680960" cy="5376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9244" y="200216"/>
            <a:ext cx="647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 Ensemble Mean MUCAPE and 6 km shear 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165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66034"/>
            <a:ext cx="301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07/17/15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speed850_mean_f030_0717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26" y="3501216"/>
            <a:ext cx="4608576" cy="3226003"/>
          </a:xfrm>
          <a:prstGeom prst="rect">
            <a:avLst/>
          </a:prstGeom>
        </p:spPr>
      </p:pic>
      <p:pic>
        <p:nvPicPr>
          <p:cNvPr id="6" name="Picture 5" descr="speed500_mean_f030_07171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726" y="228609"/>
            <a:ext cx="4608576" cy="32260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691" y="1814489"/>
            <a:ext cx="181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500 </a:t>
            </a:r>
            <a:r>
              <a:rPr lang="en-US" sz="2800" b="1" dirty="0" err="1" smtClean="0">
                <a:solidFill>
                  <a:srgbClr val="0000FF"/>
                </a:solidFill>
              </a:rPr>
              <a:t>hPa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691" y="3958270"/>
            <a:ext cx="181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85</a:t>
            </a:r>
            <a:r>
              <a:rPr lang="en-US" sz="2800" b="1" dirty="0" smtClean="0">
                <a:solidFill>
                  <a:srgbClr val="0000FF"/>
                </a:solidFill>
              </a:rPr>
              <a:t>0 </a:t>
            </a:r>
            <a:r>
              <a:rPr lang="en-US" sz="2800" b="1" dirty="0" err="1" smtClean="0">
                <a:solidFill>
                  <a:srgbClr val="0000FF"/>
                </a:solidFill>
              </a:rPr>
              <a:t>hPa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29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062912_dart_850th09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829" y="3627178"/>
            <a:ext cx="3165856" cy="3153664"/>
          </a:xfrm>
          <a:prstGeom prst="rect">
            <a:avLst/>
          </a:prstGeom>
        </p:spPr>
      </p:pic>
      <p:pic>
        <p:nvPicPr>
          <p:cNvPr id="4" name="Picture 3" descr="p062912_dart_975th09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225" y="3571576"/>
            <a:ext cx="3169920" cy="3161792"/>
          </a:xfrm>
          <a:prstGeom prst="rect">
            <a:avLst/>
          </a:prstGeom>
        </p:spPr>
      </p:pic>
      <p:pic>
        <p:nvPicPr>
          <p:cNvPr id="5" name="Picture 4" descr="p062912_dart_refW09S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008" y="104228"/>
            <a:ext cx="3169920" cy="3153664"/>
          </a:xfrm>
          <a:prstGeom prst="rect">
            <a:avLst/>
          </a:prstGeom>
        </p:spPr>
      </p:pic>
      <p:pic>
        <p:nvPicPr>
          <p:cNvPr id="7" name="Picture 6" descr="p062912_dart_thscale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2091" y="2520276"/>
            <a:ext cx="355600" cy="399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06049" y="3161743"/>
            <a:ext cx="2309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975 </a:t>
            </a:r>
            <a:r>
              <a:rPr lang="en-US" sz="2400" dirty="0" err="1" smtClean="0">
                <a:solidFill>
                  <a:srgbClr val="000090"/>
                </a:solidFill>
              </a:rPr>
              <a:t>hPa</a:t>
            </a:r>
            <a:r>
              <a:rPr lang="en-US" sz="2400" dirty="0" smtClean="0">
                <a:solidFill>
                  <a:srgbClr val="000090"/>
                </a:solidFill>
              </a:rPr>
              <a:t> Theta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49772" y="3206060"/>
            <a:ext cx="2355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850 </a:t>
            </a:r>
            <a:r>
              <a:rPr lang="en-US" sz="2400" dirty="0" err="1" smtClean="0">
                <a:solidFill>
                  <a:srgbClr val="000090"/>
                </a:solidFill>
              </a:rPr>
              <a:t>hPa</a:t>
            </a:r>
            <a:r>
              <a:rPr lang="en-US" sz="2400" dirty="0" smtClean="0">
                <a:solidFill>
                  <a:srgbClr val="000090"/>
                </a:solidFill>
              </a:rPr>
              <a:t> Theta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1640" y="627448"/>
            <a:ext cx="3241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Reflectivity, </a:t>
            </a:r>
            <a:r>
              <a:rPr lang="en-US" sz="2400" dirty="0" err="1" smtClean="0">
                <a:solidFill>
                  <a:srgbClr val="000090"/>
                </a:solidFill>
              </a:rPr>
              <a:t>Sfc</a:t>
            </a:r>
            <a:r>
              <a:rPr lang="en-US" sz="2400" dirty="0" smtClean="0">
                <a:solidFill>
                  <a:srgbClr val="000090"/>
                </a:solidFill>
              </a:rPr>
              <a:t> winds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1640" y="104228"/>
            <a:ext cx="3429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29 June 2012  21 UTC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0294" y="1395993"/>
            <a:ext cx="38504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*Cold Pool : 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-14 to -16 C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*Strong Rear Inflow Jet</a:t>
            </a:r>
          </a:p>
          <a:p>
            <a:r>
              <a:rPr lang="en-US" sz="2400" dirty="0" smtClean="0">
                <a:solidFill>
                  <a:srgbClr val="0000FF"/>
                </a:solidFill>
              </a:rPr>
              <a:t>*No cyclonic </a:t>
            </a:r>
            <a:r>
              <a:rPr lang="en-US" sz="2400" dirty="0" err="1" smtClean="0">
                <a:solidFill>
                  <a:srgbClr val="0000FF"/>
                </a:solidFill>
              </a:rPr>
              <a:t>vorticity</a:t>
            </a:r>
            <a:r>
              <a:rPr lang="en-US" sz="2400" dirty="0" smtClean="0">
                <a:solidFill>
                  <a:srgbClr val="0000FF"/>
                </a:solidFill>
              </a:rPr>
              <a:t> along leading line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97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42868"/>
            <a:ext cx="301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07/17/15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5" name="Picture 4" descr="mucape_mean_f030_0717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6" y="974259"/>
            <a:ext cx="7680960" cy="5376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9244" y="200216"/>
            <a:ext cx="647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 Ensemble Mean MUCAPE and 6 km shear 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7379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6806" y="382395"/>
            <a:ext cx="206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07/13/16</a:t>
            </a:r>
            <a:endParaRPr lang="en-US" sz="3600" dirty="0"/>
          </a:p>
        </p:txBody>
      </p:sp>
      <p:pic>
        <p:nvPicPr>
          <p:cNvPr id="4" name="Picture 3" descr="speed500_mean_f018_0713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49" y="228600"/>
            <a:ext cx="4526280" cy="3168396"/>
          </a:xfrm>
          <a:prstGeom prst="rect">
            <a:avLst/>
          </a:prstGeom>
        </p:spPr>
      </p:pic>
      <p:pic>
        <p:nvPicPr>
          <p:cNvPr id="5" name="Picture 4" descr="speed850_mean_f018_0713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49" y="3560752"/>
            <a:ext cx="4526280" cy="316839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89116" y="844060"/>
            <a:ext cx="98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 UTC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326908" y="4142198"/>
            <a:ext cx="985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 UTC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4691" y="1814489"/>
            <a:ext cx="181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500 </a:t>
            </a:r>
            <a:r>
              <a:rPr lang="en-US" sz="2800" b="1" dirty="0" err="1" smtClean="0">
                <a:solidFill>
                  <a:srgbClr val="0000FF"/>
                </a:solidFill>
              </a:rPr>
              <a:t>hPa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691" y="3958270"/>
            <a:ext cx="181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85</a:t>
            </a:r>
            <a:r>
              <a:rPr lang="en-US" sz="2800" b="1" dirty="0" smtClean="0">
                <a:solidFill>
                  <a:srgbClr val="0000FF"/>
                </a:solidFill>
              </a:rPr>
              <a:t>0 </a:t>
            </a:r>
            <a:r>
              <a:rPr lang="en-US" sz="2800" b="1" dirty="0" err="1" smtClean="0">
                <a:solidFill>
                  <a:srgbClr val="0000FF"/>
                </a:solidFill>
              </a:rPr>
              <a:t>hPa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8840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ucape_mean_f018_0713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22" y="997559"/>
            <a:ext cx="7680960" cy="5376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521" y="218648"/>
            <a:ext cx="206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07/13/16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2219244" y="200216"/>
            <a:ext cx="647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 Ensemble Mean MUCAPE and 6 km shear 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2732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490" y="232004"/>
            <a:ext cx="205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07/16/16  </a:t>
            </a:r>
            <a:endParaRPr lang="en-US" sz="3600" dirty="0"/>
          </a:p>
        </p:txBody>
      </p:sp>
      <p:pic>
        <p:nvPicPr>
          <p:cNvPr id="3" name="Picture 2" descr="speed500_mean_f024_0716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87" y="333458"/>
            <a:ext cx="4526280" cy="3168396"/>
          </a:xfrm>
          <a:prstGeom prst="rect">
            <a:avLst/>
          </a:prstGeom>
        </p:spPr>
      </p:pic>
      <p:pic>
        <p:nvPicPr>
          <p:cNvPr id="4" name="Picture 3" descr="speed850_mean_f024_0716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987" y="3584054"/>
            <a:ext cx="4526280" cy="31683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4691" y="1814489"/>
            <a:ext cx="181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500 </a:t>
            </a:r>
            <a:r>
              <a:rPr lang="en-US" sz="2800" b="1" dirty="0" err="1" smtClean="0">
                <a:solidFill>
                  <a:srgbClr val="0000FF"/>
                </a:solidFill>
              </a:rPr>
              <a:t>hPa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691" y="3958270"/>
            <a:ext cx="181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85</a:t>
            </a:r>
            <a:r>
              <a:rPr lang="en-US" sz="2800" b="1" dirty="0" smtClean="0">
                <a:solidFill>
                  <a:srgbClr val="0000FF"/>
                </a:solidFill>
              </a:rPr>
              <a:t>0 </a:t>
            </a:r>
            <a:r>
              <a:rPr lang="en-US" sz="2800" b="1" dirty="0" err="1" smtClean="0">
                <a:solidFill>
                  <a:srgbClr val="0000FF"/>
                </a:solidFill>
              </a:rPr>
              <a:t>hPa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0294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490" y="232004"/>
            <a:ext cx="2059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07/16/16  </a:t>
            </a:r>
            <a:endParaRPr lang="en-US" sz="3600" dirty="0"/>
          </a:p>
        </p:txBody>
      </p:sp>
      <p:pic>
        <p:nvPicPr>
          <p:cNvPr id="3" name="Picture 2" descr="mucape_mean_f024_0716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8" y="878335"/>
            <a:ext cx="7680960" cy="53766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9244" y="200216"/>
            <a:ext cx="647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 Ensemble Mean MUCAPE and 6 km shear 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3833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869" y="244668"/>
            <a:ext cx="2097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05/11/16</a:t>
            </a:r>
            <a:endParaRPr lang="en-US" sz="3600" dirty="0"/>
          </a:p>
        </p:txBody>
      </p:sp>
      <p:pic>
        <p:nvPicPr>
          <p:cNvPr id="5" name="Picture 4" descr="speed850_mean_f018_0511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97" y="3548457"/>
            <a:ext cx="4526280" cy="3168396"/>
          </a:xfrm>
          <a:prstGeom prst="rect">
            <a:avLst/>
          </a:prstGeom>
        </p:spPr>
      </p:pic>
      <p:pic>
        <p:nvPicPr>
          <p:cNvPr id="6" name="Picture 5" descr="speed500_mean_f018_05111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597" y="244668"/>
            <a:ext cx="4526280" cy="3168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4691" y="1814489"/>
            <a:ext cx="181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500 </a:t>
            </a:r>
            <a:r>
              <a:rPr lang="en-US" sz="2800" b="1" dirty="0" err="1" smtClean="0">
                <a:solidFill>
                  <a:srgbClr val="0000FF"/>
                </a:solidFill>
              </a:rPr>
              <a:t>hPa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691" y="3958270"/>
            <a:ext cx="1815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85</a:t>
            </a:r>
            <a:r>
              <a:rPr lang="en-US" sz="2800" b="1" dirty="0" smtClean="0">
                <a:solidFill>
                  <a:srgbClr val="0000FF"/>
                </a:solidFill>
              </a:rPr>
              <a:t>0 </a:t>
            </a:r>
            <a:r>
              <a:rPr lang="en-US" sz="2800" b="1" dirty="0" err="1" smtClean="0">
                <a:solidFill>
                  <a:srgbClr val="0000FF"/>
                </a:solidFill>
              </a:rPr>
              <a:t>hPa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01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cape_mean_f018_0511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09" y="811143"/>
            <a:ext cx="7680960" cy="53766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086" y="164812"/>
            <a:ext cx="2062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05/</a:t>
            </a:r>
            <a:r>
              <a:rPr lang="en-US" sz="3600" dirty="0"/>
              <a:t>1</a:t>
            </a:r>
            <a:r>
              <a:rPr lang="en-US" sz="3600" dirty="0" smtClean="0"/>
              <a:t>1/16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2219244" y="200216"/>
            <a:ext cx="6478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</a:rPr>
              <a:t> Ensemble Mean MUCAPE and 6 km shear 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8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28667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735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2912_sfc22A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438" y="813741"/>
            <a:ext cx="5053965" cy="47872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2326957" y="100980"/>
            <a:ext cx="47614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29 June 2012 </a:t>
            </a:r>
            <a:r>
              <a:rPr lang="en-US" sz="2800" dirty="0" err="1">
                <a:solidFill>
                  <a:srgbClr val="FF0000"/>
                </a:solidFill>
              </a:rPr>
              <a:t>Derecho</a:t>
            </a:r>
            <a:r>
              <a:rPr lang="en-US" sz="2800" dirty="0" smtClean="0">
                <a:solidFill>
                  <a:srgbClr val="FF0000"/>
                </a:solidFill>
              </a:rPr>
              <a:t>: 22 UTC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2754" y="5696992"/>
            <a:ext cx="3939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800" dirty="0" smtClean="0">
                <a:solidFill>
                  <a:srgbClr val="000090"/>
                </a:solidFill>
              </a:rPr>
              <a:t>~ 30 Deg F   Cold Pool </a:t>
            </a:r>
            <a:endParaRPr lang="en-US" sz="28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31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880</TotalTime>
  <Words>1599</Words>
  <Application>Microsoft Macintosh PowerPoint</Application>
  <PresentationFormat>On-screen Show (4:3)</PresentationFormat>
  <Paragraphs>333</Paragraphs>
  <Slides>88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0" baseType="lpstr">
      <vt:lpstr>Office Theme</vt:lpstr>
      <vt:lpstr>Equation</vt:lpstr>
      <vt:lpstr>PowerPoint Presentation</vt:lpstr>
      <vt:lpstr>Derechos: Severe Lines of Thunderstorms Hinrichs (1888), Johns and Hirt (1987)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NCAR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MMM</dc:creator>
  <cp:lastModifiedBy>Morris Weisman</cp:lastModifiedBy>
  <cp:revision>62</cp:revision>
  <dcterms:created xsi:type="dcterms:W3CDTF">2017-03-01T18:24:30Z</dcterms:created>
  <dcterms:modified xsi:type="dcterms:W3CDTF">2017-03-09T13:03:26Z</dcterms:modified>
</cp:coreProperties>
</file>