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482" r:id="rId2"/>
    <p:sldId id="645" r:id="rId3"/>
    <p:sldId id="598" r:id="rId4"/>
    <p:sldId id="656" r:id="rId5"/>
    <p:sldId id="612" r:id="rId6"/>
    <p:sldId id="613" r:id="rId7"/>
    <p:sldId id="607" r:id="rId8"/>
    <p:sldId id="614" r:id="rId9"/>
    <p:sldId id="662" r:id="rId10"/>
    <p:sldId id="663" r:id="rId11"/>
    <p:sldId id="609" r:id="rId12"/>
    <p:sldId id="632" r:id="rId13"/>
    <p:sldId id="657" r:id="rId14"/>
    <p:sldId id="640" r:id="rId15"/>
    <p:sldId id="653" r:id="rId16"/>
    <p:sldId id="648" r:id="rId17"/>
    <p:sldId id="618" r:id="rId18"/>
    <p:sldId id="655" r:id="rId19"/>
    <p:sldId id="616" r:id="rId20"/>
    <p:sldId id="649" r:id="rId21"/>
    <p:sldId id="608" r:id="rId22"/>
    <p:sldId id="634" r:id="rId23"/>
    <p:sldId id="650" r:id="rId24"/>
    <p:sldId id="622" r:id="rId25"/>
    <p:sldId id="647" r:id="rId26"/>
    <p:sldId id="631" r:id="rId27"/>
    <p:sldId id="630" r:id="rId28"/>
    <p:sldId id="641" r:id="rId29"/>
    <p:sldId id="646" r:id="rId30"/>
    <p:sldId id="636" r:id="rId31"/>
    <p:sldId id="637" r:id="rId32"/>
    <p:sldId id="651" r:id="rId33"/>
    <p:sldId id="623" r:id="rId34"/>
    <p:sldId id="652" r:id="rId35"/>
    <p:sldId id="638" r:id="rId36"/>
    <p:sldId id="615" r:id="rId37"/>
    <p:sldId id="626" r:id="rId38"/>
    <p:sldId id="654" r:id="rId39"/>
    <p:sldId id="659" r:id="rId40"/>
    <p:sldId id="658" r:id="rId41"/>
    <p:sldId id="660" r:id="rId42"/>
  </p:sldIdLst>
  <p:sldSz cx="9144000" cy="6858000" type="screen4x3"/>
  <p:notesSz cx="6935788" cy="922178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663300"/>
    <a:srgbClr val="FFCC00"/>
    <a:srgbClr val="CCFFCC"/>
    <a:srgbClr val="FF66CC"/>
    <a:srgbClr val="6699FF"/>
    <a:srgbClr val="969696"/>
    <a:srgbClr val="37A537"/>
    <a:srgbClr val="008A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16" autoAdjust="0"/>
    <p:restoredTop sz="94660"/>
  </p:normalViewPr>
  <p:slideViewPr>
    <p:cSldViewPr snapToGrid="0">
      <p:cViewPr>
        <p:scale>
          <a:sx n="66" d="100"/>
          <a:sy n="66" d="100"/>
        </p:scale>
        <p:origin x="-1092" y="-288"/>
      </p:cViewPr>
      <p:guideLst>
        <p:guide orient="horz" pos="215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27" tIns="44414" rIns="88827" bIns="44414" numCol="1" anchor="t" anchorCtr="0" compatLnSpc="1">
            <a:prstTxWarp prst="textNoShape">
              <a:avLst/>
            </a:prstTxWarp>
          </a:bodyPr>
          <a:lstStyle>
            <a:lvl1pPr algn="l" defTabSz="8874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5888" y="0"/>
            <a:ext cx="3028950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27" tIns="44414" rIns="88827" bIns="44414" numCol="1" anchor="t" anchorCtr="0" compatLnSpc="1">
            <a:prstTxWarp prst="textNoShape">
              <a:avLst/>
            </a:prstTxWarp>
          </a:bodyPr>
          <a:lstStyle>
            <a:lvl1pPr algn="r" defTabSz="8874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82050"/>
            <a:ext cx="3027363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27" tIns="44414" rIns="88827" bIns="44414" numCol="1" anchor="b" anchorCtr="0" compatLnSpc="1">
            <a:prstTxWarp prst="textNoShape">
              <a:avLst/>
            </a:prstTxWarp>
          </a:bodyPr>
          <a:lstStyle>
            <a:lvl1pPr algn="l" defTabSz="8874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5888" y="8782050"/>
            <a:ext cx="302895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827" tIns="44414" rIns="88827" bIns="44414" numCol="1" anchor="b" anchorCtr="0" compatLnSpc="1">
            <a:prstTxWarp prst="textNoShape">
              <a:avLst/>
            </a:prstTxWarp>
          </a:bodyPr>
          <a:lstStyle>
            <a:lvl1pPr algn="r" defTabSz="88741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4F457B80-18CF-48C8-B8C1-641C23FE0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46100" y="176213"/>
            <a:ext cx="5789613" cy="4341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750" y="4662488"/>
            <a:ext cx="5094288" cy="410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11" tIns="45105" rIns="90211" bIns="45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2" name="Picture 23" descr="NWS logo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8464550" y="0"/>
            <a:ext cx="6794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4" descr="noaalogo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•"/>
        <a:defRPr sz="28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–"/>
        <a:defRPr sz="2400" b="1" 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–"/>
        <a:defRPr sz="2000" b="1" i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50000"/>
        </a:spcAft>
        <a:buClr>
          <a:srgbClr val="FF0066"/>
        </a:buClr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2424113" y="5016500"/>
            <a:ext cx="415448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Scott </a:t>
            </a:r>
            <a:r>
              <a:rPr lang="en-US" sz="2000" dirty="0" err="1"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Truett</a:t>
            </a:r>
            <a:r>
              <a:rPr lang="en-US" sz="2000" dirty="0"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2000" dirty="0"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Senior Forecaster</a:t>
            </a:r>
          </a:p>
          <a:p>
            <a:pPr>
              <a:defRPr/>
            </a:pPr>
            <a:r>
              <a:rPr lang="en-US" sz="2000" dirty="0"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National Weather Service St. Louis</a:t>
            </a:r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39738" y="1335088"/>
            <a:ext cx="8221662" cy="1470025"/>
          </a:xfrm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+mn-lt"/>
              </a:rPr>
              <a:t>Use Of MOS – A Few Cool Season Reminders</a:t>
            </a:r>
            <a:endParaRPr lang="en-US" sz="5400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84300" y="3376613"/>
            <a:ext cx="65151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Winter Weather Forecasting  Workshop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St. Louis University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7,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2193179" y="3254375"/>
            <a:ext cx="46388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- </a:t>
            </a:r>
            <a:r>
              <a:rPr lang="en-US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Amt (.01 Cutoff)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05" name="Rectangle 23"/>
          <p:cNvSpPr>
            <a:spLocks noChangeArrowheads="1"/>
          </p:cNvSpPr>
          <p:nvPr/>
        </p:nvSpPr>
        <p:spPr bwMode="auto">
          <a:xfrm>
            <a:off x="7481888" y="4435475"/>
            <a:ext cx="341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930927" y="1698625"/>
            <a:ext cx="7207551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Equation Predictors</a:t>
            </a:r>
          </a:p>
          <a:p>
            <a:pPr algn="r"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(NGM Cool Season 24 Hr </a:t>
            </a:r>
            <a:r>
              <a:rPr lang="en-US" sz="26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PoP</a:t>
            </a: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Regionalized)</a:t>
            </a:r>
          </a:p>
          <a:p>
            <a:pPr algn="r">
              <a:defRPr/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Order of Importance…</a:t>
            </a:r>
            <a:endParaRPr lang="en-US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523379" y="4524375"/>
            <a:ext cx="42768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850 MB Moisture Divergence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67879" y="5832475"/>
            <a:ext cx="31482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Sfc-490 MB Mean RH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2332879" y="5387975"/>
            <a:ext cx="44274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– K Index (20C Cutoff) 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1697879" y="3673475"/>
            <a:ext cx="56425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– Mean RH (70% Cutoff) - twice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2320179" y="4092575"/>
            <a:ext cx="46006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– Mean RH (80% Cutoff)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2078879" y="4918075"/>
            <a:ext cx="51518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Binary - </a:t>
            </a:r>
            <a:r>
              <a:rPr lang="en-US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Amt (.05/.10 Cutoff)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23900" y="3149600"/>
            <a:ext cx="7861300" cy="25400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65200" y="2019300"/>
            <a:ext cx="7302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statistical approach means that: </a:t>
            </a: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0245" name="TextBox 4"/>
          <p:cNvSpPr txBox="1">
            <a:spLocks noChangeArrowheads="1"/>
          </p:cNvSpPr>
          <p:nvPr/>
        </p:nvSpPr>
        <p:spPr bwMode="auto">
          <a:xfrm>
            <a:off x="914400" y="2908300"/>
            <a:ext cx="7708900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buFont typeface="Wingdings" pitchFamily="2" charset="2"/>
              <a:buChar char="ü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attempts to take into account 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systematic model biases </a:t>
            </a:r>
          </a:p>
          <a:p>
            <a:pPr algn="l">
              <a:defRPr/>
            </a:pPr>
            <a:r>
              <a:rPr lang="en-US" sz="2800" dirty="0"/>
              <a:t>	</a:t>
            </a:r>
            <a:r>
              <a:rPr lang="en-US" sz="1800" dirty="0"/>
              <a:t>(one of it’s biggest strengths)</a:t>
            </a:r>
          </a:p>
          <a:p>
            <a:pPr algn="l">
              <a:defRPr/>
            </a:pPr>
            <a:endParaRPr lang="en-US" sz="2800" dirty="0"/>
          </a:p>
          <a:p>
            <a:pPr algn="l">
              <a:buFont typeface="Wingdings" pitchFamily="2" charset="2"/>
              <a:buChar char="ü"/>
              <a:defRPr/>
            </a:pPr>
            <a:endParaRPr lang="en-US" dirty="0"/>
          </a:p>
          <a:p>
            <a:pPr algn="l">
              <a:buFont typeface="Wingdings" pitchFamily="2" charset="2"/>
              <a:buChar char="ü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output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a bias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toward 	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climatology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2286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print"/>
          <a:srcRect l="26706" t="36250" r="29517" b="15675"/>
          <a:stretch>
            <a:fillRect/>
          </a:stretch>
        </p:blipFill>
        <p:spPr bwMode="auto">
          <a:xfrm>
            <a:off x="1130300" y="2338388"/>
            <a:ext cx="6804025" cy="420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27213" y="1516063"/>
            <a:ext cx="59499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Verification – 0000 UTC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GFS MOS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GFS DMO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9000" y="2298700"/>
            <a:ext cx="73025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benign, slow changing weather regimes, MOS can and often does yield excellent guidance.  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03300" y="3962400"/>
            <a:ext cx="73025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 there are certainly times when MOS performance is poor…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020763" y="1730375"/>
            <a:ext cx="71374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#1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will NOT improve a “bad” model run</a:t>
            </a:r>
          </a:p>
          <a:p>
            <a:pPr>
              <a:defRPr/>
            </a:pPr>
            <a:endParaRPr lang="en-US" sz="4000" b="1" dirty="0">
              <a:solidFill>
                <a:srgbClr val="FFFF00"/>
              </a:solidFill>
            </a:endParaRPr>
          </a:p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based on erroneous model output should be discounted (GIGO)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995363" y="1476375"/>
            <a:ext cx="71374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#2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will </a:t>
            </a:r>
            <a:r>
              <a:rPr lang="en-US" sz="4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forecast </a:t>
            </a:r>
            <a:r>
              <a:rPr lang="en-US" sz="4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-scale events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(such as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meso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-scale snow bands)</a:t>
            </a:r>
          </a:p>
          <a:p>
            <a:pPr>
              <a:defRPr/>
            </a:pPr>
            <a:endParaRPr lang="en-US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is a synoptic-scale forecasting tool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2295" name="TextBox 4"/>
          <p:cNvSpPr txBox="1">
            <a:spLocks noChangeArrowheads="1"/>
          </p:cNvSpPr>
          <p:nvPr/>
        </p:nvSpPr>
        <p:spPr bwMode="auto">
          <a:xfrm>
            <a:off x="1079500" y="2344738"/>
            <a:ext cx="71374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#3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should be used with caution when forecasting “climatologically rare” events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296988" y="1973263"/>
            <a:ext cx="67183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toward climatology can often lead to erroneous forecast trends</a:t>
            </a:r>
          </a:p>
          <a:p>
            <a:pPr>
              <a:defRPr/>
            </a:pP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toward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climo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greatest in the later projections, and the bias will be stronger the more unusual the regime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(MOS can and does forecast record events…but this is mainly confined to the early periods. )</a:t>
            </a:r>
          </a:p>
          <a:p>
            <a:pPr>
              <a:defRPr/>
            </a:pPr>
            <a:endParaRPr lang="en-US" sz="1800" dirty="0"/>
          </a:p>
          <a:p>
            <a:pPr>
              <a:defRPr/>
            </a:pP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1317625" y="2108200"/>
            <a:ext cx="63198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Friday’s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 in COU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74</a:t>
            </a:r>
          </a:p>
          <a:p>
            <a:pPr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(Normal High = 58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>
              <a:defRPr/>
            </a:pPr>
            <a:endParaRPr lang="en-US" sz="1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NWP indicates no real change in </a:t>
            </a:r>
            <a:r>
              <a:rPr lang="en-US" sz="1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airmass</a:t>
            </a: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next 2 days…</a:t>
            </a:r>
          </a:p>
          <a:p>
            <a:pPr>
              <a:defRPr/>
            </a:pP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Forecast for COU</a:t>
            </a:r>
          </a:p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Based on 11/06 12Z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339975" y="5070475"/>
            <a:ext cx="4419600" cy="126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dirty="0"/>
              <a:t> 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11/07 MET Max T	72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11/08 MET Max T	71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582738" y="2525713"/>
            <a:ext cx="670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5</a:t>
            </a:r>
            <a:r>
              <a:rPr lang="en-US" sz="2400" baseline="30000"/>
              <a:t>th</a:t>
            </a:r>
            <a:r>
              <a:rPr lang="en-US" sz="2400"/>
              <a:t> Period		6		8		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1400175" y="1908175"/>
            <a:ext cx="670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                                MAV              MET		</a:t>
            </a:r>
          </a:p>
        </p:txBody>
      </p:sp>
      <p:sp>
        <p:nvSpPr>
          <p:cNvPr id="18437" name="TextBox 4"/>
          <p:cNvSpPr txBox="1">
            <a:spLocks noChangeArrowheads="1"/>
          </p:cNvSpPr>
          <p:nvPr/>
        </p:nvSpPr>
        <p:spPr bwMode="auto">
          <a:xfrm>
            <a:off x="1546225" y="3098800"/>
            <a:ext cx="670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4t</a:t>
            </a:r>
            <a:r>
              <a:rPr lang="en-US" sz="2400" baseline="30000"/>
              <a:t>h</a:t>
            </a:r>
            <a:r>
              <a:rPr lang="en-US" sz="2400"/>
              <a:t> Period		3                    8		</a:t>
            </a:r>
          </a:p>
        </p:txBody>
      </p:sp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1582738" y="3773488"/>
            <a:ext cx="6705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3</a:t>
            </a:r>
            <a:r>
              <a:rPr lang="en-US" sz="2400" baseline="30000"/>
              <a:t>th</a:t>
            </a:r>
            <a:r>
              <a:rPr lang="en-US" sz="2400"/>
              <a:t> Period		2		7		</a:t>
            </a: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1560513" y="4391025"/>
            <a:ext cx="670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2</a:t>
            </a:r>
            <a:r>
              <a:rPr lang="en-US" sz="2400" baseline="30000"/>
              <a:t>nd</a:t>
            </a:r>
            <a:r>
              <a:rPr lang="en-US" sz="2400"/>
              <a:t> Period                 1		5		</a:t>
            </a:r>
          </a:p>
        </p:txBody>
      </p:sp>
      <p:sp>
        <p:nvSpPr>
          <p:cNvPr id="18440" name="TextBox 7"/>
          <p:cNvSpPr txBox="1">
            <a:spLocks noChangeArrowheads="1"/>
          </p:cNvSpPr>
          <p:nvPr/>
        </p:nvSpPr>
        <p:spPr bwMode="auto">
          <a:xfrm>
            <a:off x="1582738" y="4978400"/>
            <a:ext cx="670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/>
              <a:t>1</a:t>
            </a:r>
            <a:r>
              <a:rPr lang="en-US" sz="2400" baseline="30000"/>
              <a:t>th</a:t>
            </a:r>
            <a:r>
              <a:rPr lang="en-US" sz="2400"/>
              <a:t> Period		5		2		</a:t>
            </a:r>
          </a:p>
        </p:txBody>
      </p:sp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1357313" y="5653088"/>
            <a:ext cx="6705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Low +1</a:t>
            </a:r>
            <a:r>
              <a:rPr lang="en-US" sz="2400"/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2457" y="2409145"/>
            <a:ext cx="709748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MOS?  How is it derived?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7030" y="3534229"/>
            <a:ext cx="78812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Strengths and Weaknesses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31710" y="4579257"/>
            <a:ext cx="635635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6325" y="373063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363663" y="2414588"/>
            <a:ext cx="67183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Conceptual models can also help improve forecasts for these “rare” events…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6300" y="166688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print"/>
          <a:srcRect l="34424" t="21024" r="17148" b="29144"/>
          <a:stretch>
            <a:fillRect/>
          </a:stretch>
        </p:blipFill>
        <p:spPr bwMode="auto">
          <a:xfrm>
            <a:off x="106737150" y="107689650"/>
            <a:ext cx="7115175" cy="5486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 cstate="print"/>
          <a:srcRect l="34424" t="21024" r="17148" b="29144"/>
          <a:stretch>
            <a:fillRect/>
          </a:stretch>
        </p:blipFill>
        <p:spPr bwMode="auto">
          <a:xfrm>
            <a:off x="106889550" y="107842050"/>
            <a:ext cx="7115175" cy="5486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485" name="Picture 6" descr="sfcmapjan140912z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6113" y="2517775"/>
            <a:ext cx="53641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285875" y="1497013"/>
            <a:ext cx="6731000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Alberta Clipper – Jan 14, 2009</a:t>
            </a:r>
          </a:p>
          <a:p>
            <a:pPr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Surface Map 12z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4688" y="2260600"/>
            <a:ext cx="651510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FAM	           SLO</a:t>
            </a:r>
          </a:p>
          <a:p>
            <a:pPr algn="l">
              <a:defRPr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MAV     MET             MAV    MET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44  48	32  37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47  39	34  29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41  35	30  32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  37	30  31</a:t>
            </a:r>
          </a:p>
          <a:p>
            <a:pPr algn="l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  32	32  31</a:t>
            </a:r>
          </a:p>
          <a:p>
            <a:pPr algn="l">
              <a:defRPr/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630613" y="5367338"/>
            <a:ext cx="2933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4000" b="1" i="1"/>
              <a:t>   </a:t>
            </a:r>
            <a:r>
              <a:rPr lang="en-US" sz="4000" b="1" i="1">
                <a:solidFill>
                  <a:srgbClr val="FF0000"/>
                </a:solidFill>
              </a:rPr>
              <a:t>49        43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17415" name="TextBox 4"/>
          <p:cNvSpPr txBox="1">
            <a:spLocks noChangeArrowheads="1"/>
          </p:cNvSpPr>
          <p:nvPr/>
        </p:nvSpPr>
        <p:spPr bwMode="auto">
          <a:xfrm>
            <a:off x="1003300" y="2382838"/>
            <a:ext cx="71374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#4</a:t>
            </a:r>
          </a:p>
          <a:p>
            <a:pPr>
              <a:defRPr/>
            </a:pP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be used with caution when there is snow cover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4953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1282700" y="3009900"/>
            <a:ext cx="67183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/>
              <a:t>Snow Cover is not a predictor in ANY MOS equation in the CONUS!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1206500" y="1933575"/>
            <a:ext cx="67183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Effects of snow cover in equations may be partially taken into account if:</a:t>
            </a:r>
          </a:p>
          <a:p>
            <a:pPr>
              <a:defRPr/>
            </a:pPr>
            <a:endParaRPr lang="en-US" sz="1800" dirty="0"/>
          </a:p>
          <a:p>
            <a:pPr>
              <a:buFontTx/>
              <a:buChar char="-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inclusion of snow cover into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alters one of the predictors, and…  </a:t>
            </a:r>
          </a:p>
          <a:p>
            <a:pPr>
              <a:defRPr/>
            </a:pPr>
            <a:endParaRPr lang="en-US" sz="1800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31963" y="5122863"/>
            <a:ext cx="60388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/>
              <a:t>-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Snow cover was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sufficently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sampled by developmental data set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47775" y="2032000"/>
            <a:ext cx="65754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Cool Season – Oct 2007 to Mar 2009</a:t>
            </a:r>
          </a:p>
          <a:p>
            <a:r>
              <a:rPr lang="en-US" sz="2400" dirty="0"/>
              <a:t>2 inches or more on the ground at 12z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40230" y="3157538"/>
            <a:ext cx="79102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3200" dirty="0"/>
              <a:t>            </a:t>
            </a:r>
            <a:r>
              <a:rPr lang="en-US" sz="3200" dirty="0" smtClean="0"/>
              <a:t>      COU </a:t>
            </a:r>
            <a:r>
              <a:rPr lang="en-US" sz="3200" dirty="0"/>
              <a:t>(7)	  </a:t>
            </a:r>
            <a:r>
              <a:rPr lang="en-US" sz="3200" dirty="0" smtClean="0"/>
              <a:t>       STL </a:t>
            </a:r>
            <a:r>
              <a:rPr lang="en-US" sz="3200" dirty="0"/>
              <a:t>(17)</a:t>
            </a:r>
          </a:p>
          <a:p>
            <a:pPr algn="l"/>
            <a:r>
              <a:rPr lang="en-US" sz="2400" dirty="0"/>
              <a:t>              </a:t>
            </a:r>
            <a:r>
              <a:rPr lang="en-US" sz="2400" dirty="0" smtClean="0"/>
              <a:t>          </a:t>
            </a:r>
            <a:r>
              <a:rPr lang="en-US" sz="2400" dirty="0" smtClean="0"/>
              <a:t>MAV    MET</a:t>
            </a:r>
            <a:r>
              <a:rPr lang="en-US" sz="2400" dirty="0"/>
              <a:t>	   </a:t>
            </a:r>
            <a:r>
              <a:rPr lang="en-US" sz="2400" dirty="0" smtClean="0"/>
              <a:t>          MAV    </a:t>
            </a:r>
            <a:r>
              <a:rPr lang="en-US" sz="2400" dirty="0" smtClean="0"/>
              <a:t>MET</a:t>
            </a:r>
            <a:endParaRPr lang="en-US" sz="2400" dirty="0"/>
          </a:p>
          <a:p>
            <a:pPr algn="l"/>
            <a:r>
              <a:rPr lang="en-US" sz="2400" dirty="0" smtClean="0"/>
              <a:t>Min T Error         </a:t>
            </a:r>
            <a:r>
              <a:rPr lang="en-US" sz="2400" dirty="0"/>
              <a:t>1.7    </a:t>
            </a:r>
            <a:r>
              <a:rPr lang="en-US" sz="2400" dirty="0" smtClean="0"/>
              <a:t>   </a:t>
            </a:r>
            <a:r>
              <a:rPr lang="en-US" sz="2400" dirty="0"/>
              <a:t>.7		   </a:t>
            </a:r>
            <a:r>
              <a:rPr lang="en-US" sz="2400" dirty="0" smtClean="0"/>
              <a:t> 2.4</a:t>
            </a:r>
            <a:r>
              <a:rPr lang="en-US" sz="2400" dirty="0"/>
              <a:t>	  </a:t>
            </a:r>
            <a:r>
              <a:rPr lang="en-US" sz="2400" dirty="0" smtClean="0"/>
              <a:t>   </a:t>
            </a:r>
            <a:r>
              <a:rPr lang="en-US" sz="2400" dirty="0"/>
              <a:t>2.9	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739775" y="5094288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At First glance not too bad</a:t>
            </a:r>
          </a:p>
        </p:txBody>
      </p:sp>
      <p:pic>
        <p:nvPicPr>
          <p:cNvPr id="176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9381" y="1877105"/>
            <a:ext cx="4048125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62000" y="5167313"/>
            <a:ext cx="7620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/>
              <a:t>But upon further review…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6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4581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42888" y="1866900"/>
            <a:ext cx="89011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truly spectacular busts…</a:t>
            </a:r>
          </a:p>
        </p:txBody>
      </p:sp>
      <p:sp>
        <p:nvSpPr>
          <p:cNvPr id="21508" name="TextBox 3"/>
          <p:cNvSpPr txBox="1">
            <a:spLocks noChangeArrowheads="1"/>
          </p:cNvSpPr>
          <p:nvPr/>
        </p:nvSpPr>
        <p:spPr bwMode="auto">
          <a:xfrm>
            <a:off x="1254125" y="3106738"/>
            <a:ext cx="6908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     12/17/07    Min Temp 13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MAV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+7 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+11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22375" y="4319588"/>
            <a:ext cx="6858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STL      12/17/07   Min Temp  12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MAV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+11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+13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71588" y="3690938"/>
            <a:ext cx="6767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STL       1/29/09   Min Temp  12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MAV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+8     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4625" y="5015820"/>
            <a:ext cx="8969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STL    3/5/08   Min Temp  12   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MAV  </a:t>
            </a:r>
            <a:r>
              <a:rPr 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+12    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  </a:t>
            </a:r>
            <a:r>
              <a:rPr lang="en-US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5363" y="2211388"/>
            <a:ext cx="7302500" cy="1754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However, don’t blindly undercut MOS guidance just because of snow cover</a:t>
            </a: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54163" y="4165600"/>
            <a:ext cx="64166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January 31, 2009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12z Snow Depth STL 3 inches</a:t>
            </a:r>
          </a:p>
          <a:p>
            <a:pPr>
              <a:defRPr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Temp = 55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9000" y="5080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8676" name="TextBox 3"/>
          <p:cNvSpPr txBox="1">
            <a:spLocks noChangeArrowheads="1"/>
          </p:cNvSpPr>
          <p:nvPr/>
        </p:nvSpPr>
        <p:spPr bwMode="auto">
          <a:xfrm>
            <a:off x="3937000" y="3835400"/>
            <a:ext cx="2857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23559" name="TextBox 4"/>
          <p:cNvSpPr txBox="1">
            <a:spLocks noChangeArrowheads="1"/>
          </p:cNvSpPr>
          <p:nvPr/>
        </p:nvSpPr>
        <p:spPr bwMode="auto">
          <a:xfrm>
            <a:off x="1004435" y="1829708"/>
            <a:ext cx="7137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#5</a:t>
            </a:r>
          </a:p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Beware when sharp/tight gradients are</a:t>
            </a:r>
          </a:p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forecast by MOS</a:t>
            </a:r>
            <a:endParaRPr lang="en-US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80" name="TextBox 7"/>
          <p:cNvSpPr txBox="1">
            <a:spLocks noChangeArrowheads="1"/>
          </p:cNvSpPr>
          <p:nvPr/>
        </p:nvSpPr>
        <p:spPr bwMode="auto">
          <a:xfrm>
            <a:off x="2168072" y="4755243"/>
            <a:ext cx="5130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 sz="2400" dirty="0"/>
              <a:t>Strong Warm Fronts</a:t>
            </a:r>
          </a:p>
          <a:p>
            <a:pPr>
              <a:buFontTx/>
              <a:buChar char="-"/>
            </a:pPr>
            <a:r>
              <a:rPr lang="en-US" sz="2400" dirty="0"/>
              <a:t> Strong </a:t>
            </a:r>
            <a:r>
              <a:rPr lang="en-US" sz="2400" dirty="0" smtClean="0"/>
              <a:t>Cold/Arctic </a:t>
            </a:r>
            <a:r>
              <a:rPr lang="en-US" sz="2400" dirty="0"/>
              <a:t>Fronts</a:t>
            </a:r>
          </a:p>
          <a:p>
            <a:pPr>
              <a:buFontTx/>
              <a:buChar char="-"/>
            </a:pPr>
            <a:r>
              <a:rPr lang="en-US" sz="2400" dirty="0"/>
              <a:t> Tight </a:t>
            </a:r>
            <a:r>
              <a:rPr lang="en-US" sz="2400" dirty="0" err="1"/>
              <a:t>PoP</a:t>
            </a:r>
            <a:r>
              <a:rPr lang="en-US" sz="2400" dirty="0"/>
              <a:t> gradients often associated with </a:t>
            </a:r>
            <a:r>
              <a:rPr lang="en-US" sz="2400" dirty="0" smtClean="0"/>
              <a:t>cold season synoptic </a:t>
            </a:r>
            <a:r>
              <a:rPr lang="en-US" sz="2400" dirty="0"/>
              <a:t>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96875" y="4316413"/>
            <a:ext cx="85518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42900" indent="-342900" defTabSz="381000">
              <a:buFontTx/>
              <a:buAutoNum type="arabicPeriod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Numerical Weather Prediction (NWP) Model</a:t>
            </a:r>
          </a:p>
          <a:p>
            <a:pPr marL="342900" indent="-342900" defTabSz="38100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Forecasts               </a:t>
            </a:r>
          </a:p>
          <a:p>
            <a:pPr marL="342900" indent="-342900" defTabSz="38100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Prior Surface Weather Observations</a:t>
            </a:r>
          </a:p>
          <a:p>
            <a:pPr marL="514350" indent="-514350" defTabSz="381000">
              <a:buFontTx/>
              <a:buAutoNum type="arabicPeriod" startAt="3"/>
              <a:defRPr/>
            </a:pP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Geoclimatic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Information (terrain, 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normals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etc)</a:t>
            </a:r>
          </a:p>
          <a:p>
            <a:pPr marL="514350" indent="-514350" defTabSz="381000">
              <a:buFontTx/>
              <a:buAutoNum type="arabicPeriod" startAt="3"/>
              <a:defRPr/>
            </a:pPr>
            <a:endParaRPr lang="en-US" sz="2800" dirty="0">
              <a:solidFill>
                <a:srgbClr val="B0FFFF"/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2036763"/>
            <a:ext cx="8982075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Relates observations of the weather element to be predicted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(PREDICTANDS)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appropriate variables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(PREDICTORS)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a statistical method.</a:t>
            </a:r>
          </a:p>
          <a:p>
            <a:pPr defTabSz="381000">
              <a:defRPr/>
            </a:pPr>
            <a:endParaRPr lang="en-US" sz="2800" dirty="0">
              <a:solidFill>
                <a:srgbClr val="B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38100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Predictors are obtained from: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4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pic>
        <p:nvPicPr>
          <p:cNvPr id="29699" name="Picture 4" descr="precipjan14200912z.png"/>
          <p:cNvPicPr>
            <a:picLocks noChangeAspect="1"/>
          </p:cNvPicPr>
          <p:nvPr/>
        </p:nvPicPr>
        <p:blipFill>
          <a:blip r:embed="rId2" cstate="print"/>
          <a:srcRect t="9001" b="12003"/>
          <a:stretch>
            <a:fillRect/>
          </a:stretch>
        </p:blipFill>
        <p:spPr bwMode="auto">
          <a:xfrm>
            <a:off x="1689100" y="2784475"/>
            <a:ext cx="5943600" cy="375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20788" y="1692275"/>
            <a:ext cx="6732587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Alberta Clipper – Jan 13-14, 2009</a:t>
            </a:r>
          </a:p>
          <a:p>
            <a:pPr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Precipitation ending at 12z 1/14/09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888" y="346075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/>
          <a:srcRect l="34424" t="21024" r="17148" b="29144"/>
          <a:stretch>
            <a:fillRect/>
          </a:stretch>
        </p:blipFill>
        <p:spPr bwMode="auto">
          <a:xfrm>
            <a:off x="106737150" y="107689650"/>
            <a:ext cx="7115175" cy="5486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30724" name="Picture 4" descr="midwest.png"/>
          <p:cNvPicPr>
            <a:picLocks noChangeAspect="1"/>
          </p:cNvPicPr>
          <p:nvPr/>
        </p:nvPicPr>
        <p:blipFill>
          <a:blip r:embed="rId3" cstate="print"/>
          <a:srcRect t="5455" r="5455" b="10910"/>
          <a:stretch>
            <a:fillRect/>
          </a:stretch>
        </p:blipFill>
        <p:spPr bwMode="auto">
          <a:xfrm>
            <a:off x="3732625" y="1964152"/>
            <a:ext cx="4754562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5768079" y="2442818"/>
            <a:ext cx="72548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83</a:t>
            </a:r>
          </a:p>
        </p:txBody>
      </p:sp>
      <p:sp>
        <p:nvSpPr>
          <p:cNvPr id="30726" name="TextBox 6"/>
          <p:cNvSpPr txBox="1">
            <a:spLocks noChangeArrowheads="1"/>
          </p:cNvSpPr>
          <p:nvPr/>
        </p:nvSpPr>
        <p:spPr bwMode="auto">
          <a:xfrm>
            <a:off x="5548106" y="3692042"/>
            <a:ext cx="725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61</a:t>
            </a:r>
          </a:p>
        </p:txBody>
      </p:sp>
      <p:sp>
        <p:nvSpPr>
          <p:cNvPr id="30727" name="TextBox 7"/>
          <p:cNvSpPr txBox="1">
            <a:spLocks noChangeArrowheads="1"/>
          </p:cNvSpPr>
          <p:nvPr/>
        </p:nvSpPr>
        <p:spPr bwMode="auto">
          <a:xfrm>
            <a:off x="4744279" y="4839390"/>
            <a:ext cx="7254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37</a:t>
            </a:r>
          </a:p>
        </p:txBody>
      </p:sp>
      <p:sp>
        <p:nvSpPr>
          <p:cNvPr id="30728" name="TextBox 8"/>
          <p:cNvSpPr txBox="1">
            <a:spLocks noChangeArrowheads="1"/>
          </p:cNvSpPr>
          <p:nvPr/>
        </p:nvSpPr>
        <p:spPr bwMode="auto">
          <a:xfrm>
            <a:off x="6271523" y="4736341"/>
            <a:ext cx="725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45</a:t>
            </a:r>
          </a:p>
        </p:txBody>
      </p:sp>
      <p:sp>
        <p:nvSpPr>
          <p:cNvPr id="30729" name="TextBox 9"/>
          <p:cNvSpPr txBox="1">
            <a:spLocks noChangeArrowheads="1"/>
          </p:cNvSpPr>
          <p:nvPr/>
        </p:nvSpPr>
        <p:spPr bwMode="auto">
          <a:xfrm>
            <a:off x="7370556" y="3704881"/>
            <a:ext cx="725488" cy="66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65</a:t>
            </a:r>
          </a:p>
        </p:txBody>
      </p:sp>
      <p:sp>
        <p:nvSpPr>
          <p:cNvPr id="30730" name="TextBox 10"/>
          <p:cNvSpPr txBox="1">
            <a:spLocks noChangeArrowheads="1"/>
          </p:cNvSpPr>
          <p:nvPr/>
        </p:nvSpPr>
        <p:spPr bwMode="auto">
          <a:xfrm>
            <a:off x="7117315" y="2544279"/>
            <a:ext cx="727075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</a:rPr>
              <a:t>79</a:t>
            </a:r>
          </a:p>
        </p:txBody>
      </p:sp>
      <p:sp>
        <p:nvSpPr>
          <p:cNvPr id="30731" name="TextBox 11"/>
          <p:cNvSpPr txBox="1">
            <a:spLocks noChangeArrowheads="1"/>
          </p:cNvSpPr>
          <p:nvPr/>
        </p:nvSpPr>
        <p:spPr bwMode="auto">
          <a:xfrm>
            <a:off x="5657643" y="4260436"/>
            <a:ext cx="493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T</a:t>
            </a:r>
          </a:p>
        </p:txBody>
      </p:sp>
      <p:sp>
        <p:nvSpPr>
          <p:cNvPr id="30732" name="TextBox 12"/>
          <p:cNvSpPr txBox="1">
            <a:spLocks noChangeArrowheads="1"/>
          </p:cNvSpPr>
          <p:nvPr/>
        </p:nvSpPr>
        <p:spPr bwMode="auto">
          <a:xfrm>
            <a:off x="4828347" y="5351670"/>
            <a:ext cx="493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0</a:t>
            </a:r>
          </a:p>
        </p:txBody>
      </p:sp>
      <p:sp>
        <p:nvSpPr>
          <p:cNvPr id="30733" name="TextBox 13"/>
          <p:cNvSpPr txBox="1">
            <a:spLocks noChangeArrowheads="1"/>
          </p:cNvSpPr>
          <p:nvPr/>
        </p:nvSpPr>
        <p:spPr bwMode="auto">
          <a:xfrm>
            <a:off x="6382096" y="5273054"/>
            <a:ext cx="4937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0</a:t>
            </a:r>
          </a:p>
        </p:txBody>
      </p:sp>
      <p:sp>
        <p:nvSpPr>
          <p:cNvPr id="30734" name="TextBox 14"/>
          <p:cNvSpPr txBox="1">
            <a:spLocks noChangeArrowheads="1"/>
          </p:cNvSpPr>
          <p:nvPr/>
        </p:nvSpPr>
        <p:spPr bwMode="auto">
          <a:xfrm>
            <a:off x="6997148" y="3137659"/>
            <a:ext cx="8715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.21</a:t>
            </a:r>
          </a:p>
        </p:txBody>
      </p:sp>
      <p:sp>
        <p:nvSpPr>
          <p:cNvPr id="30735" name="TextBox 15"/>
          <p:cNvSpPr txBox="1">
            <a:spLocks noChangeArrowheads="1"/>
          </p:cNvSpPr>
          <p:nvPr/>
        </p:nvSpPr>
        <p:spPr bwMode="auto">
          <a:xfrm>
            <a:off x="5682974" y="3056973"/>
            <a:ext cx="8207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.25</a:t>
            </a:r>
          </a:p>
        </p:txBody>
      </p:sp>
      <p:sp>
        <p:nvSpPr>
          <p:cNvPr id="30736" name="TextBox 16"/>
          <p:cNvSpPr txBox="1">
            <a:spLocks noChangeArrowheads="1"/>
          </p:cNvSpPr>
          <p:nvPr/>
        </p:nvSpPr>
        <p:spPr bwMode="auto">
          <a:xfrm>
            <a:off x="7349504" y="4250566"/>
            <a:ext cx="784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</a:rPr>
              <a:t>.02</a:t>
            </a:r>
          </a:p>
        </p:txBody>
      </p:sp>
      <p:sp>
        <p:nvSpPr>
          <p:cNvPr id="30737" name="TextBox 17"/>
          <p:cNvSpPr txBox="1">
            <a:spLocks noChangeArrowheads="1"/>
          </p:cNvSpPr>
          <p:nvPr/>
        </p:nvSpPr>
        <p:spPr bwMode="auto">
          <a:xfrm>
            <a:off x="544373" y="2474775"/>
            <a:ext cx="276866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</a:rPr>
              <a:t>12 </a:t>
            </a:r>
            <a:r>
              <a:rPr lang="en-US" sz="3200" b="1" dirty="0" smtClean="0">
                <a:solidFill>
                  <a:schemeClr val="bg2"/>
                </a:solidFill>
              </a:rPr>
              <a:t>Hr. MAV </a:t>
            </a:r>
            <a:r>
              <a:rPr lang="en-US" sz="3200" b="1" dirty="0" err="1" smtClean="0">
                <a:solidFill>
                  <a:schemeClr val="bg2"/>
                </a:solidFill>
              </a:rPr>
              <a:t>PoP</a:t>
            </a:r>
            <a:r>
              <a:rPr lang="en-US" sz="3200" b="1" dirty="0" smtClean="0">
                <a:solidFill>
                  <a:schemeClr val="bg2"/>
                </a:solidFill>
              </a:rPr>
              <a:t> – Ending 12Z</a:t>
            </a:r>
            <a:endParaRPr lang="en-US" sz="3200" b="1" dirty="0">
              <a:solidFill>
                <a:schemeClr val="bg2"/>
              </a:solidFill>
            </a:endParaRPr>
          </a:p>
        </p:txBody>
      </p:sp>
      <p:sp>
        <p:nvSpPr>
          <p:cNvPr id="30738" name="TextBox 18"/>
          <p:cNvSpPr txBox="1">
            <a:spLocks noChangeArrowheads="1"/>
          </p:cNvSpPr>
          <p:nvPr/>
        </p:nvSpPr>
        <p:spPr bwMode="auto">
          <a:xfrm>
            <a:off x="609600" y="4465086"/>
            <a:ext cx="2379801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12 Hr. </a:t>
            </a:r>
            <a:r>
              <a:rPr lang="en-US" sz="3200" b="1" dirty="0" err="1" smtClean="0">
                <a:solidFill>
                  <a:schemeClr val="accent1"/>
                </a:solidFill>
              </a:rPr>
              <a:t>Precip</a:t>
            </a:r>
            <a:r>
              <a:rPr lang="en-US" sz="3200" b="1" dirty="0" smtClean="0">
                <a:solidFill>
                  <a:schemeClr val="accent1"/>
                </a:solidFill>
              </a:rPr>
              <a:t> –Ending 12z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 rot="1200000">
            <a:off x="5204452" y="2160283"/>
            <a:ext cx="4287804" cy="1897498"/>
          </a:xfrm>
          <a:prstGeom prst="ellipse">
            <a:avLst/>
          </a:prstGeom>
          <a:solidFill>
            <a:schemeClr val="accent1">
              <a:alpha val="39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 rot="1200000">
            <a:off x="3103980" y="4112183"/>
            <a:ext cx="4287804" cy="1897498"/>
          </a:xfrm>
          <a:prstGeom prst="ellipse">
            <a:avLst/>
          </a:prstGeom>
          <a:solidFill>
            <a:srgbClr val="CC9900">
              <a:alpha val="3882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7305" y="2014331"/>
            <a:ext cx="6361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chemeClr val="accent1">
                    <a:lumMod val="75000"/>
                  </a:schemeClr>
                </a:solidFill>
              </a:rPr>
              <a:t>+</a:t>
            </a:r>
            <a:endParaRPr lang="en-US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73756" y="3896137"/>
            <a:ext cx="10800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CC6600"/>
                </a:solidFill>
              </a:rPr>
              <a:t>_</a:t>
            </a:r>
            <a:endParaRPr lang="en-US" sz="9600" dirty="0">
              <a:solidFill>
                <a:srgbClr val="CC66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7888" y="346075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2" cstate="print"/>
          <a:srcRect l="34424" t="21024" r="17148" b="29144"/>
          <a:stretch>
            <a:fillRect/>
          </a:stretch>
        </p:blipFill>
        <p:spPr bwMode="auto">
          <a:xfrm>
            <a:off x="106737150" y="107689650"/>
            <a:ext cx="7115175" cy="5486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26628" name="TextBox 19"/>
          <p:cNvSpPr txBox="1">
            <a:spLocks noChangeArrowheads="1"/>
          </p:cNvSpPr>
          <p:nvPr/>
        </p:nvSpPr>
        <p:spPr bwMode="auto">
          <a:xfrm>
            <a:off x="304800" y="1827213"/>
            <a:ext cx="86264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MOS is forecasting a tight gradient:</a:t>
            </a:r>
          </a:p>
          <a:p>
            <a:pPr>
              <a:defRPr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-"/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 may (likely?) be even tighter than suggested by MOS</a:t>
            </a:r>
          </a:p>
          <a:p>
            <a:pPr>
              <a:buFontTx/>
              <a:buChar char="-"/>
              <a:defRPr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Be very careful about subtle shifts</a:t>
            </a:r>
          </a:p>
        </p:txBody>
      </p:sp>
      <p:sp>
        <p:nvSpPr>
          <p:cNvPr id="31749" name="TextBox 4"/>
          <p:cNvSpPr txBox="1">
            <a:spLocks noChangeArrowheads="1"/>
          </p:cNvSpPr>
          <p:nvPr/>
        </p:nvSpPr>
        <p:spPr bwMode="auto">
          <a:xfrm>
            <a:off x="1932442" y="4991781"/>
            <a:ext cx="54737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Conceptual model may help </a:t>
            </a:r>
          </a:p>
          <a:p>
            <a:r>
              <a:rPr lang="en-US" sz="2800" dirty="0"/>
              <a:t>(Clipper </a:t>
            </a:r>
            <a:r>
              <a:rPr lang="en-US" sz="2800" dirty="0" err="1"/>
              <a:t>conceputal</a:t>
            </a:r>
            <a:r>
              <a:rPr lang="en-US" sz="2800" dirty="0"/>
              <a:t> model)</a:t>
            </a:r>
          </a:p>
          <a:p>
            <a:r>
              <a:rPr lang="en-US" sz="2800" dirty="0"/>
              <a:t>(</a:t>
            </a:r>
            <a:r>
              <a:rPr lang="en-US" sz="2800" dirty="0" err="1"/>
              <a:t>Younkin</a:t>
            </a:r>
            <a:r>
              <a:rPr lang="en-US" sz="2800" dirty="0"/>
              <a:t> Heavy Snow Scheme)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97000" y="2082800"/>
            <a:ext cx="65532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Finally…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89063" y="2974975"/>
            <a:ext cx="65532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MOS is giving you forecasts that don’t seem reasonable, ask  yourself why!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66675" y="1163638"/>
          <a:ext cx="8743950" cy="5072062"/>
        </p:xfrm>
        <a:graphic>
          <a:graphicData uri="http://schemas.openxmlformats.org/presentationml/2006/ole">
            <p:oleObj spid="_x0000_s1026" name="Chart" r:id="rId3" imgW="3628913" imgH="2104971" progId="Excel.Sheet.8">
              <p:embed/>
            </p:oleObj>
          </a:graphicData>
        </a:graphic>
      </p:graphicFrame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3100388" y="4630738"/>
            <a:ext cx="914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LFM</a:t>
            </a:r>
          </a:p>
        </p:txBody>
      </p:sp>
      <p:sp>
        <p:nvSpPr>
          <p:cNvPr id="1029" name="Text Box 6"/>
          <p:cNvSpPr txBox="1">
            <a:spLocks noChangeArrowheads="1"/>
          </p:cNvSpPr>
          <p:nvPr/>
        </p:nvSpPr>
        <p:spPr bwMode="auto">
          <a:xfrm>
            <a:off x="5605463" y="5121275"/>
            <a:ext cx="86518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NGM</a:t>
            </a:r>
          </a:p>
        </p:txBody>
      </p:sp>
      <p:sp>
        <p:nvSpPr>
          <p:cNvPr id="1030" name="Text Box 7"/>
          <p:cNvSpPr txBox="1">
            <a:spLocks noChangeArrowheads="1"/>
          </p:cNvSpPr>
          <p:nvPr/>
        </p:nvSpPr>
        <p:spPr bwMode="auto">
          <a:xfrm>
            <a:off x="6411913" y="5386388"/>
            <a:ext cx="9636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EDAS</a:t>
            </a:r>
          </a:p>
        </p:txBody>
      </p:sp>
      <p:sp>
        <p:nvSpPr>
          <p:cNvPr id="1031" name="Text Box 8"/>
          <p:cNvSpPr txBox="1">
            <a:spLocks noChangeArrowheads="1"/>
          </p:cNvSpPr>
          <p:nvPr/>
        </p:nvSpPr>
        <p:spPr bwMode="auto">
          <a:xfrm>
            <a:off x="7375525" y="5607050"/>
            <a:ext cx="8477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AVN</a:t>
            </a:r>
          </a:p>
        </p:txBody>
      </p:sp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4157663" y="5135563"/>
            <a:ext cx="12573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Day/Nite</a:t>
            </a:r>
          </a:p>
        </p:txBody>
      </p:sp>
      <p:sp>
        <p:nvSpPr>
          <p:cNvPr id="1033" name="Freeform 10"/>
          <p:cNvSpPr>
            <a:spLocks/>
          </p:cNvSpPr>
          <p:nvPr/>
        </p:nvSpPr>
        <p:spPr bwMode="auto">
          <a:xfrm>
            <a:off x="6410325" y="4762500"/>
            <a:ext cx="228600" cy="400050"/>
          </a:xfrm>
          <a:custGeom>
            <a:avLst/>
            <a:gdLst>
              <a:gd name="T0" fmla="*/ 144 w 144"/>
              <a:gd name="T1" fmla="*/ 0 h 252"/>
              <a:gd name="T2" fmla="*/ 0 w 144"/>
              <a:gd name="T3" fmla="*/ 252 h 252"/>
              <a:gd name="T4" fmla="*/ 0 60000 65536"/>
              <a:gd name="T5" fmla="*/ 0 60000 65536"/>
              <a:gd name="T6" fmla="*/ 0 w 144"/>
              <a:gd name="T7" fmla="*/ 0 h 252"/>
              <a:gd name="T8" fmla="*/ 144 w 144"/>
              <a:gd name="T9" fmla="*/ 252 h 2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252">
                <a:moveTo>
                  <a:pt x="144" y="0"/>
                </a:moveTo>
                <a:lnTo>
                  <a:pt x="0" y="252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" name="Freeform 13"/>
          <p:cNvSpPr>
            <a:spLocks/>
          </p:cNvSpPr>
          <p:nvPr/>
        </p:nvSpPr>
        <p:spPr bwMode="auto">
          <a:xfrm>
            <a:off x="8099425" y="5119688"/>
            <a:ext cx="42863" cy="460375"/>
          </a:xfrm>
          <a:custGeom>
            <a:avLst/>
            <a:gdLst>
              <a:gd name="T0" fmla="*/ 0 w 42863"/>
              <a:gd name="T1" fmla="*/ 0 h 180"/>
              <a:gd name="T2" fmla="*/ 0 w 42863"/>
              <a:gd name="T3" fmla="*/ 180 h 180"/>
              <a:gd name="T4" fmla="*/ 0 60000 65536"/>
              <a:gd name="T5" fmla="*/ 0 60000 65536"/>
              <a:gd name="T6" fmla="*/ 0 w 42863"/>
              <a:gd name="T7" fmla="*/ 0 h 180"/>
              <a:gd name="T8" fmla="*/ 42863 w 42863"/>
              <a:gd name="T9" fmla="*/ 180 h 1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42863" h="180">
                <a:moveTo>
                  <a:pt x="0" y="0"/>
                </a:moveTo>
                <a:lnTo>
                  <a:pt x="0" y="180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5" name="Freeform 14"/>
          <p:cNvSpPr>
            <a:spLocks/>
          </p:cNvSpPr>
          <p:nvPr/>
        </p:nvSpPr>
        <p:spPr bwMode="auto">
          <a:xfrm>
            <a:off x="7283450" y="5035550"/>
            <a:ext cx="147638" cy="407988"/>
          </a:xfrm>
          <a:custGeom>
            <a:avLst/>
            <a:gdLst>
              <a:gd name="T0" fmla="*/ 72 w 72"/>
              <a:gd name="T1" fmla="*/ 0 h 202"/>
              <a:gd name="T2" fmla="*/ 0 w 72"/>
              <a:gd name="T3" fmla="*/ 202 h 202"/>
              <a:gd name="T4" fmla="*/ 0 60000 65536"/>
              <a:gd name="T5" fmla="*/ 0 60000 65536"/>
              <a:gd name="T6" fmla="*/ 0 w 72"/>
              <a:gd name="T7" fmla="*/ 0 h 202"/>
              <a:gd name="T8" fmla="*/ 72 w 72"/>
              <a:gd name="T9" fmla="*/ 202 h 2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2" h="202">
                <a:moveTo>
                  <a:pt x="72" y="0"/>
                </a:moveTo>
                <a:lnTo>
                  <a:pt x="0" y="202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6" name="Freeform 15"/>
          <p:cNvSpPr>
            <a:spLocks/>
          </p:cNvSpPr>
          <p:nvPr/>
        </p:nvSpPr>
        <p:spPr bwMode="auto">
          <a:xfrm>
            <a:off x="5311775" y="4587875"/>
            <a:ext cx="0" cy="571500"/>
          </a:xfrm>
          <a:custGeom>
            <a:avLst/>
            <a:gdLst>
              <a:gd name="T0" fmla="*/ 0 h 360"/>
              <a:gd name="T1" fmla="*/ 360 h 360"/>
              <a:gd name="T2" fmla="*/ 0 60000 65536"/>
              <a:gd name="T3" fmla="*/ 0 60000 65536"/>
              <a:gd name="T4" fmla="*/ 0 h 360"/>
              <a:gd name="T5" fmla="*/ 360 h 360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360">
                <a:moveTo>
                  <a:pt x="0" y="0"/>
                </a:moveTo>
                <a:lnTo>
                  <a:pt x="0" y="360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7" name="Text Box 35"/>
          <p:cNvSpPr txBox="1">
            <a:spLocks noChangeArrowheads="1"/>
          </p:cNvSpPr>
          <p:nvPr/>
        </p:nvSpPr>
        <p:spPr bwMode="auto">
          <a:xfrm>
            <a:off x="2235200" y="1471613"/>
            <a:ext cx="57467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Cool Season: 1966 - 2003</a:t>
            </a:r>
          </a:p>
        </p:txBody>
      </p:sp>
      <p:sp>
        <p:nvSpPr>
          <p:cNvPr id="1038" name="Text Box 4"/>
          <p:cNvSpPr txBox="1">
            <a:spLocks noChangeArrowheads="1"/>
          </p:cNvSpPr>
          <p:nvPr/>
        </p:nvSpPr>
        <p:spPr bwMode="auto">
          <a:xfrm>
            <a:off x="1257300" y="4637088"/>
            <a:ext cx="1600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>
                <a:solidFill>
                  <a:srgbClr val="000000"/>
                </a:solidFill>
              </a:rPr>
              <a:t>Perf. Pg. / </a:t>
            </a:r>
          </a:p>
          <a:p>
            <a:pPr defTabSz="381000"/>
            <a:r>
              <a:rPr lang="en-US" sz="2400">
                <a:solidFill>
                  <a:srgbClr val="000000"/>
                </a:solidFill>
              </a:rPr>
              <a:t>PE MOS </a:t>
            </a:r>
          </a:p>
        </p:txBody>
      </p:sp>
      <p:sp>
        <p:nvSpPr>
          <p:cNvPr id="1039" name="Text Box 3"/>
          <p:cNvSpPr txBox="1">
            <a:spLocks noChangeArrowheads="1"/>
          </p:cNvSpPr>
          <p:nvPr/>
        </p:nvSpPr>
        <p:spPr bwMode="auto">
          <a:xfrm>
            <a:off x="1511300" y="2887663"/>
            <a:ext cx="10414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 b="1">
                <a:solidFill>
                  <a:srgbClr val="000000"/>
                </a:solidFill>
                <a:latin typeface="Arial Bold"/>
              </a:rPr>
              <a:t>24-h</a:t>
            </a:r>
          </a:p>
        </p:txBody>
      </p:sp>
      <p:sp>
        <p:nvSpPr>
          <p:cNvPr id="1040" name="Text Box 2"/>
          <p:cNvSpPr txBox="1">
            <a:spLocks noChangeArrowheads="1"/>
          </p:cNvSpPr>
          <p:nvPr/>
        </p:nvSpPr>
        <p:spPr bwMode="auto">
          <a:xfrm>
            <a:off x="1481138" y="1663700"/>
            <a:ext cx="1116012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/>
            <a:r>
              <a:rPr lang="en-US" sz="2400" b="1">
                <a:solidFill>
                  <a:srgbClr val="000000"/>
                </a:solidFill>
                <a:latin typeface="Arial Bold"/>
              </a:rPr>
              <a:t>48-h</a:t>
            </a:r>
          </a:p>
        </p:txBody>
      </p:sp>
      <p:sp>
        <p:nvSpPr>
          <p:cNvPr id="1041" name="Freeform 11"/>
          <p:cNvSpPr>
            <a:spLocks/>
          </p:cNvSpPr>
          <p:nvPr/>
        </p:nvSpPr>
        <p:spPr bwMode="auto">
          <a:xfrm>
            <a:off x="2716213" y="4225925"/>
            <a:ext cx="1587" cy="457200"/>
          </a:xfrm>
          <a:custGeom>
            <a:avLst/>
            <a:gdLst>
              <a:gd name="T0" fmla="*/ 0 w 1587"/>
              <a:gd name="T1" fmla="*/ 0 h 288"/>
              <a:gd name="T2" fmla="*/ 0 w 1587"/>
              <a:gd name="T3" fmla="*/ 288 h 288"/>
              <a:gd name="T4" fmla="*/ 0 60000 65536"/>
              <a:gd name="T5" fmla="*/ 0 60000 65536"/>
              <a:gd name="T6" fmla="*/ 0 w 1587"/>
              <a:gd name="T7" fmla="*/ 0 h 288"/>
              <a:gd name="T8" fmla="*/ 1587 w 1587"/>
              <a:gd name="T9" fmla="*/ 288 h 288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587" h="288">
                <a:moveTo>
                  <a:pt x="0" y="0"/>
                </a:moveTo>
                <a:lnTo>
                  <a:pt x="0" y="288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42" name="Group 63"/>
          <p:cNvGrpSpPr>
            <a:grpSpLocks/>
          </p:cNvGrpSpPr>
          <p:nvPr/>
        </p:nvGrpSpPr>
        <p:grpSpPr bwMode="auto">
          <a:xfrm>
            <a:off x="1368425" y="6002338"/>
            <a:ext cx="7483475" cy="427037"/>
            <a:chOff x="862" y="3788"/>
            <a:chExt cx="4714" cy="269"/>
          </a:xfrm>
        </p:grpSpPr>
        <p:sp>
          <p:nvSpPr>
            <p:cNvPr id="1045" name="Text Box 40"/>
            <p:cNvSpPr txBox="1">
              <a:spLocks noChangeArrowheads="1"/>
            </p:cNvSpPr>
            <p:nvPr/>
          </p:nvSpPr>
          <p:spPr bwMode="auto">
            <a:xfrm>
              <a:off x="862" y="3788"/>
              <a:ext cx="9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b="1"/>
                <a:t>1970</a:t>
              </a:r>
            </a:p>
          </p:txBody>
        </p:sp>
        <p:sp>
          <p:nvSpPr>
            <p:cNvPr id="1046" name="Text Box 43"/>
            <p:cNvSpPr txBox="1">
              <a:spLocks noChangeArrowheads="1"/>
            </p:cNvSpPr>
            <p:nvPr/>
          </p:nvSpPr>
          <p:spPr bwMode="auto">
            <a:xfrm>
              <a:off x="2108" y="3788"/>
              <a:ext cx="9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b="1"/>
                <a:t>1980</a:t>
              </a:r>
            </a:p>
          </p:txBody>
        </p:sp>
        <p:sp>
          <p:nvSpPr>
            <p:cNvPr id="1047" name="Text Box 44"/>
            <p:cNvSpPr txBox="1">
              <a:spLocks noChangeArrowheads="1"/>
            </p:cNvSpPr>
            <p:nvPr/>
          </p:nvSpPr>
          <p:spPr bwMode="auto">
            <a:xfrm>
              <a:off x="3368" y="3788"/>
              <a:ext cx="9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b="1"/>
                <a:t>1990</a:t>
              </a:r>
            </a:p>
          </p:txBody>
        </p:sp>
        <p:sp>
          <p:nvSpPr>
            <p:cNvPr id="1048" name="Text Box 45"/>
            <p:cNvSpPr txBox="1">
              <a:spLocks noChangeArrowheads="1"/>
            </p:cNvSpPr>
            <p:nvPr/>
          </p:nvSpPr>
          <p:spPr bwMode="auto">
            <a:xfrm>
              <a:off x="4633" y="3788"/>
              <a:ext cx="943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b="1"/>
                <a:t>2000</a:t>
              </a:r>
            </a:p>
          </p:txBody>
        </p:sp>
      </p:grpSp>
      <p:sp>
        <p:nvSpPr>
          <p:cNvPr id="1043" name="Freeform 62"/>
          <p:cNvSpPr>
            <a:spLocks/>
          </p:cNvSpPr>
          <p:nvPr/>
        </p:nvSpPr>
        <p:spPr bwMode="auto">
          <a:xfrm>
            <a:off x="3852863" y="4359275"/>
            <a:ext cx="206375" cy="301625"/>
          </a:xfrm>
          <a:custGeom>
            <a:avLst/>
            <a:gdLst>
              <a:gd name="T0" fmla="*/ 144 w 144"/>
              <a:gd name="T1" fmla="*/ 0 h 252"/>
              <a:gd name="T2" fmla="*/ 0 w 144"/>
              <a:gd name="T3" fmla="*/ 252 h 252"/>
              <a:gd name="T4" fmla="*/ 0 60000 65536"/>
              <a:gd name="T5" fmla="*/ 0 60000 65536"/>
              <a:gd name="T6" fmla="*/ 0 w 144"/>
              <a:gd name="T7" fmla="*/ 0 h 252"/>
              <a:gd name="T8" fmla="*/ 144 w 144"/>
              <a:gd name="T9" fmla="*/ 252 h 25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44" h="252">
                <a:moveTo>
                  <a:pt x="144" y="0"/>
                </a:moveTo>
                <a:lnTo>
                  <a:pt x="0" y="252"/>
                </a:lnTo>
              </a:path>
            </a:pathLst>
          </a:custGeom>
          <a:noFill/>
          <a:ln w="39922">
            <a:solidFill>
              <a:srgbClr val="000000"/>
            </a:solidFill>
            <a:prstDash val="solid"/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Title 28"/>
          <p:cNvSpPr txBox="1">
            <a:spLocks noGrp="1"/>
          </p:cNvSpPr>
          <p:nvPr>
            <p:ph type="title"/>
          </p:nvPr>
        </p:nvSpPr>
        <p:spPr>
          <a:xfrm>
            <a:off x="815975" y="188913"/>
            <a:ext cx="7772400" cy="1200150"/>
          </a:xfrm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MODEL OUTPUT STATISTICS (MOS)</a:t>
            </a:r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8915" name="TextBox 2"/>
          <p:cNvSpPr txBox="1">
            <a:spLocks noChangeArrowheads="1"/>
          </p:cNvSpPr>
          <p:nvPr/>
        </p:nvSpPr>
        <p:spPr bwMode="auto">
          <a:xfrm>
            <a:off x="1208088" y="2138363"/>
            <a:ext cx="699611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think we sometimes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confuse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ABILITY to forecast with high resolution data with ACCURATELY forecasting with high resolution data</a:t>
            </a:r>
          </a:p>
        </p:txBody>
      </p:sp>
      <p:sp>
        <p:nvSpPr>
          <p:cNvPr id="38916" name="TextBox 3"/>
          <p:cNvSpPr txBox="1">
            <a:spLocks noChangeArrowheads="1"/>
          </p:cNvSpPr>
          <p:nvPr/>
        </p:nvSpPr>
        <p:spPr bwMode="auto">
          <a:xfrm>
            <a:off x="1256166" y="4898117"/>
            <a:ext cx="69945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So…</a:t>
            </a:r>
          </a:p>
          <a:p>
            <a:pPr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Use MOS as a check!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739775" y="2192338"/>
            <a:ext cx="78676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/>
              <a:t>-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MOS operating off of a bad model run?  (GIGO)</a:t>
            </a:r>
          </a:p>
        </p:txBody>
      </p:sp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747713" y="3533775"/>
            <a:ext cx="78660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/>
              <a:t>-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there consensus from other guidance that MOS output is incorrect?</a:t>
            </a:r>
          </a:p>
        </p:txBody>
      </p:sp>
      <p:sp>
        <p:nvSpPr>
          <p:cNvPr id="39941" name="TextBox 4"/>
          <p:cNvSpPr txBox="1">
            <a:spLocks noChangeArrowheads="1"/>
          </p:cNvSpPr>
          <p:nvPr/>
        </p:nvSpPr>
        <p:spPr bwMode="auto">
          <a:xfrm>
            <a:off x="804863" y="5102225"/>
            <a:ext cx="78676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/>
              <a:t>-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MOS trying to “remind you” of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bias? 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814388" y="1774825"/>
            <a:ext cx="78676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One final tip…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288" y="2595563"/>
            <a:ext cx="408622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99100" y="2870200"/>
            <a:ext cx="30861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 an “eye” on upstream 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airmasses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7891" name="TextBox 3"/>
          <p:cNvSpPr txBox="1">
            <a:spLocks noChangeArrowheads="1"/>
          </p:cNvSpPr>
          <p:nvPr/>
        </p:nvSpPr>
        <p:spPr bwMode="auto">
          <a:xfrm>
            <a:off x="673100" y="2794000"/>
            <a:ext cx="78867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MOS Strengths:</a:t>
            </a:r>
          </a:p>
          <a:p>
            <a:endParaRPr lang="en-US" sz="2800"/>
          </a:p>
          <a:p>
            <a:r>
              <a:rPr lang="en-US" sz="2800"/>
              <a:t>- Ability to compensate for systematic model biases</a:t>
            </a:r>
          </a:p>
          <a:p>
            <a:pPr>
              <a:buFontTx/>
              <a:buChar char="-"/>
            </a:pPr>
            <a:r>
              <a:rPr lang="en-US" sz="2800"/>
              <a:t>Usually does a very good job in benign, slow moving weather</a:t>
            </a:r>
          </a:p>
          <a:p>
            <a:r>
              <a:rPr lang="en-US" sz="2800"/>
              <a:t>- Has the potential to forecast record events in the short term</a:t>
            </a:r>
          </a:p>
          <a:p>
            <a:endParaRPr lang="en-US" sz="2000"/>
          </a:p>
        </p:txBody>
      </p:sp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2133600" y="1854200"/>
            <a:ext cx="4851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FF0000"/>
                </a:solidFill>
              </a:rPr>
              <a:t>Summary: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673100" y="2794000"/>
            <a:ext cx="7886700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MOS Weaknesses:</a:t>
            </a:r>
          </a:p>
          <a:p>
            <a:endParaRPr lang="en-US" sz="2800"/>
          </a:p>
          <a:p>
            <a:r>
              <a:rPr lang="en-US" sz="2800"/>
              <a:t>- Cannot compensate for bad NWP run</a:t>
            </a:r>
          </a:p>
          <a:p>
            <a:pPr>
              <a:buFontTx/>
              <a:buChar char="-"/>
            </a:pPr>
            <a:r>
              <a:rPr lang="en-US" sz="2800"/>
              <a:t>Does not forecast meso-scale events</a:t>
            </a:r>
          </a:p>
          <a:p>
            <a:pPr>
              <a:buFontTx/>
              <a:buChar char="-"/>
            </a:pPr>
            <a:r>
              <a:rPr lang="en-US" sz="2800"/>
              <a:t>Strong bias toward climatology, especially in later periods</a:t>
            </a:r>
          </a:p>
          <a:p>
            <a:r>
              <a:rPr lang="en-US" sz="2800"/>
              <a:t>- Snow cover can lead to significant errors</a:t>
            </a:r>
          </a:p>
          <a:p>
            <a:r>
              <a:rPr lang="en-US" sz="2800"/>
              <a:t>- Can have problems handling tight gradients</a:t>
            </a:r>
          </a:p>
          <a:p>
            <a:endParaRPr lang="en-US" sz="2000"/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2133600" y="1854200"/>
            <a:ext cx="4851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solidFill>
                  <a:srgbClr val="FF0000"/>
                </a:solidFill>
              </a:rPr>
              <a:t>Summary: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41300" y="2147888"/>
            <a:ext cx="8551863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342900" indent="-342900" defTabSz="381000">
              <a:buFontTx/>
              <a:buAutoNum type="arabicPeriod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Matched samples of model data and observations are gathered</a:t>
            </a:r>
          </a:p>
          <a:p>
            <a:pPr marL="514350" indent="-514350" defTabSz="381000">
              <a:buFontTx/>
              <a:buAutoNum type="arabicPeriod" startAt="2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regression is run between the two datasets, developing a statistical relationship between the model data and the obs.</a:t>
            </a:r>
          </a:p>
          <a:p>
            <a:pPr marL="514350" indent="-514350" defTabSz="381000">
              <a:buFontTx/>
              <a:buAutoNum type="arabicPeriod" startAt="2"/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equations are tested</a:t>
            </a:r>
          </a:p>
          <a:p>
            <a:pPr marL="514350" indent="-514350" defTabSz="381000">
              <a:defRPr/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If successful, they are implemented operationally</a:t>
            </a:r>
            <a:endParaRPr lang="en-US" sz="2800" dirty="0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61925" y="2239963"/>
            <a:ext cx="8982075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381000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Relates observations of the weather element to be predicted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(PREDICTANDS)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appropriate variables </a:t>
            </a: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(PREDICTORS)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via a statistical method.</a:t>
            </a:r>
          </a:p>
          <a:p>
            <a:pPr defTabSz="381000">
              <a:defRPr/>
            </a:pPr>
            <a:endParaRPr lang="en-US" sz="2800" dirty="0">
              <a:solidFill>
                <a:srgbClr val="B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739775" y="2387600"/>
            <a:ext cx="786765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MOS equations are expected in January 2010, which will encompass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from April 2002 to </a:t>
            </a:r>
          </a:p>
          <a:p>
            <a:pPr>
              <a:defRPr/>
            </a:pP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 2009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600" y="419100"/>
            <a:ext cx="7239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</a:p>
        </p:txBody>
      </p:sp>
      <p:sp>
        <p:nvSpPr>
          <p:cNvPr id="40963" name="TextBox 2"/>
          <p:cNvSpPr txBox="1">
            <a:spLocks noChangeArrowheads="1"/>
          </p:cNvSpPr>
          <p:nvPr/>
        </p:nvSpPr>
        <p:spPr bwMode="auto">
          <a:xfrm>
            <a:off x="600075" y="1219200"/>
            <a:ext cx="78676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dirty="0" err="1"/>
              <a:t>Antolik</a:t>
            </a:r>
            <a:r>
              <a:rPr lang="en-US" sz="2400" dirty="0"/>
              <a:t>, Mark S</a:t>
            </a:r>
            <a:r>
              <a:rPr lang="en-US" sz="2400" dirty="0" smtClean="0"/>
              <a:t>. : </a:t>
            </a:r>
            <a:r>
              <a:rPr lang="en-US" sz="2400" dirty="0"/>
              <a:t>Model Output Statistics (MOS) – </a:t>
            </a:r>
            <a:r>
              <a:rPr lang="en-US" sz="2400" dirty="0" smtClean="0"/>
              <a:t>	Objective </a:t>
            </a:r>
            <a:r>
              <a:rPr lang="en-US" sz="2400" dirty="0"/>
              <a:t>Interpretation of NWP Model Output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 err="1"/>
              <a:t>Dallavalle</a:t>
            </a:r>
            <a:r>
              <a:rPr lang="en-US" sz="2400" dirty="0"/>
              <a:t>, J. </a:t>
            </a:r>
            <a:r>
              <a:rPr lang="en-US" sz="2400" dirty="0" smtClean="0"/>
              <a:t>Paul, 2000:  </a:t>
            </a:r>
            <a:r>
              <a:rPr lang="en-US" sz="2400" dirty="0"/>
              <a:t>TDL Workshop on MOS</a:t>
            </a:r>
          </a:p>
          <a:p>
            <a:pPr algn="l"/>
            <a:r>
              <a:rPr lang="en-US" sz="2400" dirty="0" smtClean="0"/>
              <a:t>	Interpretive Guidance</a:t>
            </a:r>
          </a:p>
          <a:p>
            <a:pPr algn="l"/>
            <a:endParaRPr lang="en-US" sz="2400" dirty="0"/>
          </a:p>
          <a:p>
            <a:pPr algn="l"/>
            <a:r>
              <a:rPr lang="en-US" sz="2400" dirty="0" err="1"/>
              <a:t>Dallavalle</a:t>
            </a:r>
            <a:r>
              <a:rPr lang="en-US" sz="2400" dirty="0"/>
              <a:t>, J. </a:t>
            </a:r>
            <a:r>
              <a:rPr lang="en-US" sz="2400" dirty="0" smtClean="0"/>
              <a:t>Paul, 2005:   </a:t>
            </a:r>
            <a:r>
              <a:rPr lang="en-US" sz="2400" dirty="0" err="1"/>
              <a:t>Probabalistic</a:t>
            </a:r>
            <a:r>
              <a:rPr lang="en-US" sz="2400" dirty="0"/>
              <a:t> Forecasting In </a:t>
            </a:r>
            <a:r>
              <a:rPr lang="en-US" sz="2400" dirty="0" smtClean="0"/>
              <a:t>	Practice</a:t>
            </a:r>
            <a:r>
              <a:rPr lang="en-US" sz="2400" dirty="0"/>
              <a:t>,  AMS Short Course on </a:t>
            </a:r>
            <a:r>
              <a:rPr lang="en-US" sz="2400" dirty="0" err="1"/>
              <a:t>Probabalistic</a:t>
            </a:r>
            <a:r>
              <a:rPr lang="en-US" sz="2400" dirty="0"/>
              <a:t> </a:t>
            </a:r>
            <a:r>
              <a:rPr lang="en-US" sz="2400" dirty="0" smtClean="0"/>
              <a:t>	Forecasting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Maloney, </a:t>
            </a:r>
            <a:r>
              <a:rPr lang="en-US" sz="2400" dirty="0" smtClean="0"/>
              <a:t>Joe, 2005: </a:t>
            </a:r>
            <a:r>
              <a:rPr lang="en-US" sz="2400" dirty="0"/>
              <a:t>Everything You Wanted to Know </a:t>
            </a:r>
            <a:endParaRPr lang="en-US" sz="2400" dirty="0" smtClean="0"/>
          </a:p>
          <a:p>
            <a:pPr algn="l"/>
            <a:r>
              <a:rPr lang="en-US" sz="2400" dirty="0"/>
              <a:t>	</a:t>
            </a:r>
            <a:r>
              <a:rPr lang="en-US" sz="2400" dirty="0" smtClean="0"/>
              <a:t>About MOS</a:t>
            </a:r>
            <a:r>
              <a:rPr lang="en-US" sz="2400" dirty="0"/>
              <a:t>* *But Were Afraid to Ask, </a:t>
            </a:r>
            <a:r>
              <a:rPr lang="en-US" sz="2400" dirty="0" smtClean="0"/>
              <a:t>	Presentation </a:t>
            </a:r>
            <a:r>
              <a:rPr lang="en-US" sz="2400" dirty="0"/>
              <a:t>to </a:t>
            </a:r>
            <a:r>
              <a:rPr lang="en-US" sz="2400" dirty="0" smtClean="0"/>
              <a:t>Southern Region</a:t>
            </a:r>
            <a:endParaRPr lang="en-US" sz="2400" dirty="0"/>
          </a:p>
          <a:p>
            <a:pPr algn="l"/>
            <a:endParaRPr lang="en-US" sz="2400" dirty="0"/>
          </a:p>
          <a:p>
            <a:pPr algn="l"/>
            <a:r>
              <a:rPr lang="en-US" sz="2400" dirty="0"/>
              <a:t>Maloney, </a:t>
            </a:r>
            <a:r>
              <a:rPr lang="en-US" sz="2400" dirty="0" smtClean="0"/>
              <a:t>Joe: </a:t>
            </a:r>
            <a:r>
              <a:rPr lang="en-US" sz="2400" dirty="0"/>
              <a:t>Personal </a:t>
            </a:r>
            <a:r>
              <a:rPr lang="en-US" sz="2400" dirty="0" smtClean="0"/>
              <a:t>Correspondence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ChangeArrowheads="1"/>
          </p:cNvSpPr>
          <p:nvPr/>
        </p:nvSpPr>
        <p:spPr bwMode="auto">
          <a:xfrm>
            <a:off x="1489075" y="1973263"/>
            <a:ext cx="6715125" cy="38115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1" name="Rectangle 8"/>
          <p:cNvSpPr>
            <a:spLocks noChangeArrowheads="1"/>
          </p:cNvSpPr>
          <p:nvPr/>
        </p:nvSpPr>
        <p:spPr bwMode="auto">
          <a:xfrm>
            <a:off x="2473325" y="6324600"/>
            <a:ext cx="4797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18-H NAM 850-1000 MB THICKNESS (M)</a:t>
            </a:r>
          </a:p>
        </p:txBody>
      </p:sp>
      <p:sp>
        <p:nvSpPr>
          <p:cNvPr id="7172" name="Rectangle 9"/>
          <p:cNvSpPr>
            <a:spLocks noChangeArrowheads="1"/>
          </p:cNvSpPr>
          <p:nvPr/>
        </p:nvSpPr>
        <p:spPr bwMode="auto">
          <a:xfrm rot="-5400000">
            <a:off x="-539750" y="3883026"/>
            <a:ext cx="2251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TODAY'S MAX (°F)</a:t>
            </a:r>
          </a:p>
        </p:txBody>
      </p:sp>
      <p:sp>
        <p:nvSpPr>
          <p:cNvPr id="7173" name="Freeform 10"/>
          <p:cNvSpPr>
            <a:spLocks noChangeArrowheads="1"/>
          </p:cNvSpPr>
          <p:nvPr/>
        </p:nvSpPr>
        <p:spPr bwMode="auto">
          <a:xfrm>
            <a:off x="1285875" y="1985963"/>
            <a:ext cx="0" cy="3811587"/>
          </a:xfrm>
          <a:custGeom>
            <a:avLst/>
            <a:gdLst>
              <a:gd name="T0" fmla="*/ 0 h 2401"/>
              <a:gd name="T1" fmla="*/ 2147483647 h 2401"/>
              <a:gd name="T2" fmla="*/ 0 60000 65536"/>
              <a:gd name="T3" fmla="*/ 0 60000 65536"/>
              <a:gd name="T4" fmla="*/ 0 h 2401"/>
              <a:gd name="T5" fmla="*/ 2401 h 2401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2401">
                <a:moveTo>
                  <a:pt x="0" y="0"/>
                </a:moveTo>
                <a:lnTo>
                  <a:pt x="0" y="2401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Freeform 11"/>
          <p:cNvSpPr>
            <a:spLocks noChangeArrowheads="1"/>
          </p:cNvSpPr>
          <p:nvPr/>
        </p:nvSpPr>
        <p:spPr bwMode="auto">
          <a:xfrm>
            <a:off x="1285875" y="5251450"/>
            <a:ext cx="6715125" cy="0"/>
          </a:xfrm>
          <a:custGeom>
            <a:avLst/>
            <a:gdLst>
              <a:gd name="T0" fmla="*/ 2147483647 w 4230"/>
              <a:gd name="T1" fmla="*/ 0 w 4230"/>
              <a:gd name="T2" fmla="*/ 0 60000 65536"/>
              <a:gd name="T3" fmla="*/ 0 60000 65536"/>
              <a:gd name="T4" fmla="*/ 0 w 4230"/>
              <a:gd name="T5" fmla="*/ 4230 w 423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4230">
                <a:moveTo>
                  <a:pt x="4230" y="0"/>
                </a:moveTo>
                <a:lnTo>
                  <a:pt x="0" y="0"/>
                </a:lnTo>
              </a:path>
            </a:pathLst>
          </a:cu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Freeform 12"/>
          <p:cNvSpPr>
            <a:spLocks noChangeArrowheads="1"/>
          </p:cNvSpPr>
          <p:nvPr/>
        </p:nvSpPr>
        <p:spPr bwMode="auto">
          <a:xfrm>
            <a:off x="1285875" y="5797550"/>
            <a:ext cx="6715125" cy="0"/>
          </a:xfrm>
          <a:custGeom>
            <a:avLst/>
            <a:gdLst>
              <a:gd name="T0" fmla="*/ 0 w 4230"/>
              <a:gd name="T1" fmla="*/ 2147483647 w 4230"/>
              <a:gd name="T2" fmla="*/ 0 60000 65536"/>
              <a:gd name="T3" fmla="*/ 0 60000 65536"/>
              <a:gd name="T4" fmla="*/ 0 w 4230"/>
              <a:gd name="T5" fmla="*/ 4230 w 4230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4230">
                <a:moveTo>
                  <a:pt x="0" y="0"/>
                </a:moveTo>
                <a:lnTo>
                  <a:pt x="4230" y="0"/>
                </a:lnTo>
              </a:path>
            </a:pathLst>
          </a:custGeom>
          <a:noFill/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6" name="Freeform 13"/>
          <p:cNvSpPr>
            <a:spLocks noChangeArrowheads="1"/>
          </p:cNvSpPr>
          <p:nvPr/>
        </p:nvSpPr>
        <p:spPr bwMode="auto">
          <a:xfrm>
            <a:off x="1514475" y="2284413"/>
            <a:ext cx="6716713" cy="3275012"/>
          </a:xfrm>
          <a:custGeom>
            <a:avLst/>
            <a:gdLst>
              <a:gd name="T0" fmla="*/ 0 w 4231"/>
              <a:gd name="T1" fmla="*/ 2147483647 h 2063"/>
              <a:gd name="T2" fmla="*/ 2147483647 w 4231"/>
              <a:gd name="T3" fmla="*/ 2147483647 h 2063"/>
              <a:gd name="T4" fmla="*/ 2147483647 w 4231"/>
              <a:gd name="T5" fmla="*/ 2147483647 h 2063"/>
              <a:gd name="T6" fmla="*/ 2147483647 w 4231"/>
              <a:gd name="T7" fmla="*/ 2147483647 h 2063"/>
              <a:gd name="T8" fmla="*/ 2147483647 w 4231"/>
              <a:gd name="T9" fmla="*/ 2147483647 h 2063"/>
              <a:gd name="T10" fmla="*/ 2147483647 w 4231"/>
              <a:gd name="T11" fmla="*/ 2147483647 h 2063"/>
              <a:gd name="T12" fmla="*/ 2147483647 w 4231"/>
              <a:gd name="T13" fmla="*/ 2147483647 h 2063"/>
              <a:gd name="T14" fmla="*/ 2147483647 w 4231"/>
              <a:gd name="T15" fmla="*/ 2147483647 h 2063"/>
              <a:gd name="T16" fmla="*/ 2147483647 w 4231"/>
              <a:gd name="T17" fmla="*/ 2147483647 h 2063"/>
              <a:gd name="T18" fmla="*/ 2147483647 w 4231"/>
              <a:gd name="T19" fmla="*/ 2147483647 h 2063"/>
              <a:gd name="T20" fmla="*/ 2147483647 w 4231"/>
              <a:gd name="T21" fmla="*/ 2147483647 h 2063"/>
              <a:gd name="T22" fmla="*/ 2147483647 w 4231"/>
              <a:gd name="T23" fmla="*/ 2147483647 h 2063"/>
              <a:gd name="T24" fmla="*/ 2147483647 w 4231"/>
              <a:gd name="T25" fmla="*/ 2147483647 h 2063"/>
              <a:gd name="T26" fmla="*/ 2147483647 w 4231"/>
              <a:gd name="T27" fmla="*/ 2147483647 h 2063"/>
              <a:gd name="T28" fmla="*/ 2147483647 w 4231"/>
              <a:gd name="T29" fmla="*/ 2147483647 h 2063"/>
              <a:gd name="T30" fmla="*/ 2147483647 w 4231"/>
              <a:gd name="T31" fmla="*/ 2147483647 h 2063"/>
              <a:gd name="T32" fmla="*/ 2147483647 w 4231"/>
              <a:gd name="T33" fmla="*/ 2147483647 h 2063"/>
              <a:gd name="T34" fmla="*/ 2147483647 w 4231"/>
              <a:gd name="T35" fmla="*/ 2147483647 h 2063"/>
              <a:gd name="T36" fmla="*/ 2147483647 w 4231"/>
              <a:gd name="T37" fmla="*/ 2147483647 h 2063"/>
              <a:gd name="T38" fmla="*/ 2147483647 w 4231"/>
              <a:gd name="T39" fmla="*/ 2147483647 h 2063"/>
              <a:gd name="T40" fmla="*/ 2147483647 w 4231"/>
              <a:gd name="T41" fmla="*/ 2147483647 h 2063"/>
              <a:gd name="T42" fmla="*/ 2147483647 w 4231"/>
              <a:gd name="T43" fmla="*/ 2147483647 h 2063"/>
              <a:gd name="T44" fmla="*/ 2147483647 w 4231"/>
              <a:gd name="T45" fmla="*/ 2147483647 h 2063"/>
              <a:gd name="T46" fmla="*/ 2147483647 w 4231"/>
              <a:gd name="T47" fmla="*/ 2147483647 h 2063"/>
              <a:gd name="T48" fmla="*/ 2147483647 w 4231"/>
              <a:gd name="T49" fmla="*/ 2147483647 h 2063"/>
              <a:gd name="T50" fmla="*/ 2147483647 w 4231"/>
              <a:gd name="T51" fmla="*/ 2147483647 h 2063"/>
              <a:gd name="T52" fmla="*/ 2147483647 w 4231"/>
              <a:gd name="T53" fmla="*/ 2147483647 h 2063"/>
              <a:gd name="T54" fmla="*/ 2147483647 w 4231"/>
              <a:gd name="T55" fmla="*/ 2147483647 h 2063"/>
              <a:gd name="T56" fmla="*/ 2147483647 w 4231"/>
              <a:gd name="T57" fmla="*/ 2147483647 h 2063"/>
              <a:gd name="T58" fmla="*/ 2147483647 w 4231"/>
              <a:gd name="T59" fmla="*/ 2147483647 h 2063"/>
              <a:gd name="T60" fmla="*/ 2147483647 w 4231"/>
              <a:gd name="T61" fmla="*/ 0 h 206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4231"/>
              <a:gd name="T94" fmla="*/ 0 h 2063"/>
              <a:gd name="T95" fmla="*/ 4231 w 4231"/>
              <a:gd name="T96" fmla="*/ 2063 h 2063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4231" h="2063">
                <a:moveTo>
                  <a:pt x="0" y="2063"/>
                </a:moveTo>
                <a:lnTo>
                  <a:pt x="328" y="1903"/>
                </a:lnTo>
                <a:lnTo>
                  <a:pt x="463" y="1837"/>
                </a:lnTo>
                <a:lnTo>
                  <a:pt x="635" y="1754"/>
                </a:lnTo>
                <a:lnTo>
                  <a:pt x="1148" y="1503"/>
                </a:lnTo>
                <a:lnTo>
                  <a:pt x="1161" y="1497"/>
                </a:lnTo>
                <a:lnTo>
                  <a:pt x="1364" y="1398"/>
                </a:lnTo>
                <a:lnTo>
                  <a:pt x="1570" y="1298"/>
                </a:lnTo>
                <a:lnTo>
                  <a:pt x="1794" y="1188"/>
                </a:lnTo>
                <a:lnTo>
                  <a:pt x="1815" y="1178"/>
                </a:lnTo>
                <a:lnTo>
                  <a:pt x="1950" y="1112"/>
                </a:lnTo>
                <a:lnTo>
                  <a:pt x="2071" y="1053"/>
                </a:lnTo>
                <a:lnTo>
                  <a:pt x="2391" y="897"/>
                </a:lnTo>
                <a:lnTo>
                  <a:pt x="2459" y="865"/>
                </a:lnTo>
                <a:lnTo>
                  <a:pt x="2471" y="859"/>
                </a:lnTo>
                <a:lnTo>
                  <a:pt x="2496" y="846"/>
                </a:lnTo>
                <a:lnTo>
                  <a:pt x="2528" y="831"/>
                </a:lnTo>
                <a:lnTo>
                  <a:pt x="2598" y="797"/>
                </a:lnTo>
                <a:lnTo>
                  <a:pt x="2674" y="760"/>
                </a:lnTo>
                <a:lnTo>
                  <a:pt x="2679" y="758"/>
                </a:lnTo>
                <a:lnTo>
                  <a:pt x="2856" y="671"/>
                </a:lnTo>
                <a:lnTo>
                  <a:pt x="2913" y="643"/>
                </a:lnTo>
                <a:lnTo>
                  <a:pt x="2915" y="642"/>
                </a:lnTo>
                <a:lnTo>
                  <a:pt x="3070" y="566"/>
                </a:lnTo>
                <a:lnTo>
                  <a:pt x="3237" y="486"/>
                </a:lnTo>
                <a:lnTo>
                  <a:pt x="3275" y="467"/>
                </a:lnTo>
                <a:lnTo>
                  <a:pt x="3294" y="458"/>
                </a:lnTo>
                <a:lnTo>
                  <a:pt x="3449" y="382"/>
                </a:lnTo>
                <a:lnTo>
                  <a:pt x="3482" y="366"/>
                </a:lnTo>
                <a:lnTo>
                  <a:pt x="3817" y="203"/>
                </a:lnTo>
                <a:lnTo>
                  <a:pt x="4231" y="0"/>
                </a:lnTo>
              </a:path>
            </a:pathLst>
          </a:custGeom>
          <a:noFill/>
          <a:ln w="49902">
            <a:solidFill>
              <a:srgbClr val="00C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7" name="Freeform 14"/>
          <p:cNvSpPr>
            <a:spLocks noChangeArrowheads="1"/>
          </p:cNvSpPr>
          <p:nvPr/>
        </p:nvSpPr>
        <p:spPr bwMode="auto">
          <a:xfrm>
            <a:off x="1806575" y="556577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8" name="Freeform 15"/>
          <p:cNvSpPr>
            <a:spLocks noChangeArrowheads="1"/>
          </p:cNvSpPr>
          <p:nvPr/>
        </p:nvSpPr>
        <p:spPr bwMode="auto">
          <a:xfrm>
            <a:off x="1758950" y="5584825"/>
            <a:ext cx="93663" cy="95250"/>
          </a:xfrm>
          <a:custGeom>
            <a:avLst/>
            <a:gdLst>
              <a:gd name="T0" fmla="*/ 0 w 59"/>
              <a:gd name="T1" fmla="*/ 2147483647 h 60"/>
              <a:gd name="T2" fmla="*/ 2147483647 w 59"/>
              <a:gd name="T3" fmla="*/ 0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60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9" name="Freeform 16"/>
          <p:cNvSpPr>
            <a:spLocks noChangeArrowheads="1"/>
          </p:cNvSpPr>
          <p:nvPr/>
        </p:nvSpPr>
        <p:spPr bwMode="auto">
          <a:xfrm>
            <a:off x="1738313" y="5634038"/>
            <a:ext cx="134937" cy="0"/>
          </a:xfrm>
          <a:custGeom>
            <a:avLst/>
            <a:gdLst>
              <a:gd name="T0" fmla="*/ 2147483647 w 85"/>
              <a:gd name="T1" fmla="*/ 0 w 85"/>
              <a:gd name="T2" fmla="*/ 0 60000 65536"/>
              <a:gd name="T3" fmla="*/ 0 60000 65536"/>
              <a:gd name="T4" fmla="*/ 0 w 85"/>
              <a:gd name="T5" fmla="*/ 85 w 8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5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0" name="Freeform 17"/>
          <p:cNvSpPr>
            <a:spLocks noChangeArrowheads="1"/>
          </p:cNvSpPr>
          <p:nvPr/>
        </p:nvSpPr>
        <p:spPr bwMode="auto">
          <a:xfrm>
            <a:off x="1758950" y="5584825"/>
            <a:ext cx="93663" cy="95250"/>
          </a:xfrm>
          <a:custGeom>
            <a:avLst/>
            <a:gdLst>
              <a:gd name="T0" fmla="*/ 0 w 59"/>
              <a:gd name="T1" fmla="*/ 0 h 60"/>
              <a:gd name="T2" fmla="*/ 2147483647 w 59"/>
              <a:gd name="T3" fmla="*/ 2147483647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0"/>
                </a:moveTo>
                <a:lnTo>
                  <a:pt x="59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1" name="Freeform 18"/>
          <p:cNvSpPr>
            <a:spLocks noChangeArrowheads="1"/>
          </p:cNvSpPr>
          <p:nvPr/>
        </p:nvSpPr>
        <p:spPr bwMode="auto">
          <a:xfrm>
            <a:off x="2020888" y="5457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2" name="Freeform 19"/>
          <p:cNvSpPr>
            <a:spLocks noChangeArrowheads="1"/>
          </p:cNvSpPr>
          <p:nvPr/>
        </p:nvSpPr>
        <p:spPr bwMode="auto">
          <a:xfrm>
            <a:off x="1973263" y="547687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3" name="Freeform 20"/>
          <p:cNvSpPr>
            <a:spLocks noChangeArrowheads="1"/>
          </p:cNvSpPr>
          <p:nvPr/>
        </p:nvSpPr>
        <p:spPr bwMode="auto">
          <a:xfrm>
            <a:off x="1954213" y="5524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4" name="Freeform 21"/>
          <p:cNvSpPr>
            <a:spLocks noChangeArrowheads="1"/>
          </p:cNvSpPr>
          <p:nvPr/>
        </p:nvSpPr>
        <p:spPr bwMode="auto">
          <a:xfrm>
            <a:off x="1973263" y="547687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5" name="Freeform 22"/>
          <p:cNvSpPr>
            <a:spLocks noChangeArrowheads="1"/>
          </p:cNvSpPr>
          <p:nvPr/>
        </p:nvSpPr>
        <p:spPr bwMode="auto">
          <a:xfrm>
            <a:off x="2292350" y="5076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6" name="Freeform 23"/>
          <p:cNvSpPr>
            <a:spLocks noChangeArrowheads="1"/>
          </p:cNvSpPr>
          <p:nvPr/>
        </p:nvSpPr>
        <p:spPr bwMode="auto">
          <a:xfrm>
            <a:off x="2246313" y="509587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7" name="Freeform 24"/>
          <p:cNvSpPr>
            <a:spLocks noChangeArrowheads="1"/>
          </p:cNvSpPr>
          <p:nvPr/>
        </p:nvSpPr>
        <p:spPr bwMode="auto">
          <a:xfrm>
            <a:off x="2227263" y="5143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8" name="Freeform 25"/>
          <p:cNvSpPr>
            <a:spLocks noChangeArrowheads="1"/>
          </p:cNvSpPr>
          <p:nvPr/>
        </p:nvSpPr>
        <p:spPr bwMode="auto">
          <a:xfrm>
            <a:off x="2246313" y="509587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9" name="Freeform 26"/>
          <p:cNvSpPr>
            <a:spLocks noChangeArrowheads="1"/>
          </p:cNvSpPr>
          <p:nvPr/>
        </p:nvSpPr>
        <p:spPr bwMode="auto">
          <a:xfrm>
            <a:off x="3108325" y="436880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0" name="Freeform 27"/>
          <p:cNvSpPr>
            <a:spLocks noChangeArrowheads="1"/>
          </p:cNvSpPr>
          <p:nvPr/>
        </p:nvSpPr>
        <p:spPr bwMode="auto">
          <a:xfrm>
            <a:off x="3062288" y="4387850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1" name="Freeform 28"/>
          <p:cNvSpPr>
            <a:spLocks noChangeArrowheads="1"/>
          </p:cNvSpPr>
          <p:nvPr/>
        </p:nvSpPr>
        <p:spPr bwMode="auto">
          <a:xfrm>
            <a:off x="3043238" y="443706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2" name="Freeform 29"/>
          <p:cNvSpPr>
            <a:spLocks noChangeArrowheads="1"/>
          </p:cNvSpPr>
          <p:nvPr/>
        </p:nvSpPr>
        <p:spPr bwMode="auto">
          <a:xfrm>
            <a:off x="3062288" y="4387850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3" name="Freeform 30"/>
          <p:cNvSpPr>
            <a:spLocks noChangeArrowheads="1"/>
          </p:cNvSpPr>
          <p:nvPr/>
        </p:nvSpPr>
        <p:spPr bwMode="auto">
          <a:xfrm>
            <a:off x="3128963" y="46418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4" name="Freeform 31"/>
          <p:cNvSpPr>
            <a:spLocks noChangeArrowheads="1"/>
          </p:cNvSpPr>
          <p:nvPr/>
        </p:nvSpPr>
        <p:spPr bwMode="auto">
          <a:xfrm>
            <a:off x="3081338" y="4660900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5" name="Freeform 32"/>
          <p:cNvSpPr>
            <a:spLocks noChangeArrowheads="1"/>
          </p:cNvSpPr>
          <p:nvPr/>
        </p:nvSpPr>
        <p:spPr bwMode="auto">
          <a:xfrm>
            <a:off x="3062288" y="4706938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6" name="Freeform 33"/>
          <p:cNvSpPr>
            <a:spLocks noChangeArrowheads="1"/>
          </p:cNvSpPr>
          <p:nvPr/>
        </p:nvSpPr>
        <p:spPr bwMode="auto">
          <a:xfrm>
            <a:off x="3081338" y="4660900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7" name="Freeform 34"/>
          <p:cNvSpPr>
            <a:spLocks noChangeArrowheads="1"/>
          </p:cNvSpPr>
          <p:nvPr/>
        </p:nvSpPr>
        <p:spPr bwMode="auto">
          <a:xfrm>
            <a:off x="3451225" y="44767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8" name="Freeform 35"/>
          <p:cNvSpPr>
            <a:spLocks noChangeArrowheads="1"/>
          </p:cNvSpPr>
          <p:nvPr/>
        </p:nvSpPr>
        <p:spPr bwMode="auto">
          <a:xfrm>
            <a:off x="3403600" y="4497388"/>
            <a:ext cx="95250" cy="93662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99" name="Freeform 36"/>
          <p:cNvSpPr>
            <a:spLocks noChangeArrowheads="1"/>
          </p:cNvSpPr>
          <p:nvPr/>
        </p:nvSpPr>
        <p:spPr bwMode="auto">
          <a:xfrm>
            <a:off x="3384550" y="454501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0" name="Freeform 37"/>
          <p:cNvSpPr>
            <a:spLocks noChangeArrowheads="1"/>
          </p:cNvSpPr>
          <p:nvPr/>
        </p:nvSpPr>
        <p:spPr bwMode="auto">
          <a:xfrm>
            <a:off x="3403600" y="4497388"/>
            <a:ext cx="95250" cy="93662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1" name="Freeform 38"/>
          <p:cNvSpPr>
            <a:spLocks noChangeArrowheads="1"/>
          </p:cNvSpPr>
          <p:nvPr/>
        </p:nvSpPr>
        <p:spPr bwMode="auto">
          <a:xfrm>
            <a:off x="3776663" y="420687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2" name="Freeform 39"/>
          <p:cNvSpPr>
            <a:spLocks noChangeArrowheads="1"/>
          </p:cNvSpPr>
          <p:nvPr/>
        </p:nvSpPr>
        <p:spPr bwMode="auto">
          <a:xfrm>
            <a:off x="3729038" y="422592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3" name="Freeform 40"/>
          <p:cNvSpPr>
            <a:spLocks noChangeArrowheads="1"/>
          </p:cNvSpPr>
          <p:nvPr/>
        </p:nvSpPr>
        <p:spPr bwMode="auto">
          <a:xfrm>
            <a:off x="3709988" y="427196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4" name="Freeform 41"/>
          <p:cNvSpPr>
            <a:spLocks noChangeArrowheads="1"/>
          </p:cNvSpPr>
          <p:nvPr/>
        </p:nvSpPr>
        <p:spPr bwMode="auto">
          <a:xfrm>
            <a:off x="3729038" y="422592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5" name="Freeform 42"/>
          <p:cNvSpPr>
            <a:spLocks noChangeArrowheads="1"/>
          </p:cNvSpPr>
          <p:nvPr/>
        </p:nvSpPr>
        <p:spPr bwMode="auto">
          <a:xfrm>
            <a:off x="4133850" y="3824288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6" name="Freeform 43"/>
          <p:cNvSpPr>
            <a:spLocks noChangeArrowheads="1"/>
          </p:cNvSpPr>
          <p:nvPr/>
        </p:nvSpPr>
        <p:spPr bwMode="auto">
          <a:xfrm>
            <a:off x="4084638" y="3843338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7" name="Freeform 44"/>
          <p:cNvSpPr>
            <a:spLocks noChangeArrowheads="1"/>
          </p:cNvSpPr>
          <p:nvPr/>
        </p:nvSpPr>
        <p:spPr bwMode="auto">
          <a:xfrm>
            <a:off x="4065588" y="389096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8" name="Freeform 45"/>
          <p:cNvSpPr>
            <a:spLocks noChangeArrowheads="1"/>
          </p:cNvSpPr>
          <p:nvPr/>
        </p:nvSpPr>
        <p:spPr bwMode="auto">
          <a:xfrm>
            <a:off x="4084638" y="3843338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09" name="Freeform 46"/>
          <p:cNvSpPr>
            <a:spLocks noChangeArrowheads="1"/>
          </p:cNvSpPr>
          <p:nvPr/>
        </p:nvSpPr>
        <p:spPr bwMode="auto">
          <a:xfrm>
            <a:off x="4167188" y="4314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0" name="Freeform 47"/>
          <p:cNvSpPr>
            <a:spLocks noChangeArrowheads="1"/>
          </p:cNvSpPr>
          <p:nvPr/>
        </p:nvSpPr>
        <p:spPr bwMode="auto">
          <a:xfrm>
            <a:off x="4119563" y="433387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1" name="Freeform 48"/>
          <p:cNvSpPr>
            <a:spLocks noChangeArrowheads="1"/>
          </p:cNvSpPr>
          <p:nvPr/>
        </p:nvSpPr>
        <p:spPr bwMode="auto">
          <a:xfrm>
            <a:off x="4100513" y="4381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2" name="Freeform 49"/>
          <p:cNvSpPr>
            <a:spLocks noChangeArrowheads="1"/>
          </p:cNvSpPr>
          <p:nvPr/>
        </p:nvSpPr>
        <p:spPr bwMode="auto">
          <a:xfrm>
            <a:off x="4119563" y="433387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3" name="Freeform 50"/>
          <p:cNvSpPr>
            <a:spLocks noChangeArrowheads="1"/>
          </p:cNvSpPr>
          <p:nvPr/>
        </p:nvSpPr>
        <p:spPr bwMode="auto">
          <a:xfrm>
            <a:off x="4381500" y="3770313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4" name="Freeform 51"/>
          <p:cNvSpPr>
            <a:spLocks noChangeArrowheads="1"/>
          </p:cNvSpPr>
          <p:nvPr/>
        </p:nvSpPr>
        <p:spPr bwMode="auto">
          <a:xfrm>
            <a:off x="4333875" y="3789363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5" name="Freeform 52"/>
          <p:cNvSpPr>
            <a:spLocks noChangeArrowheads="1"/>
          </p:cNvSpPr>
          <p:nvPr/>
        </p:nvSpPr>
        <p:spPr bwMode="auto">
          <a:xfrm>
            <a:off x="4314825" y="3836988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6" name="Freeform 53"/>
          <p:cNvSpPr>
            <a:spLocks noChangeArrowheads="1"/>
          </p:cNvSpPr>
          <p:nvPr/>
        </p:nvSpPr>
        <p:spPr bwMode="auto">
          <a:xfrm>
            <a:off x="4333875" y="3789363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7" name="Freeform 54"/>
          <p:cNvSpPr>
            <a:spLocks noChangeArrowheads="1"/>
          </p:cNvSpPr>
          <p:nvPr/>
        </p:nvSpPr>
        <p:spPr bwMode="auto">
          <a:xfrm>
            <a:off x="4573588" y="3389313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8" name="Freeform 55"/>
          <p:cNvSpPr>
            <a:spLocks noChangeArrowheads="1"/>
          </p:cNvSpPr>
          <p:nvPr/>
        </p:nvSpPr>
        <p:spPr bwMode="auto">
          <a:xfrm>
            <a:off x="4525963" y="3408363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19" name="Freeform 56"/>
          <p:cNvSpPr>
            <a:spLocks noChangeArrowheads="1"/>
          </p:cNvSpPr>
          <p:nvPr/>
        </p:nvSpPr>
        <p:spPr bwMode="auto">
          <a:xfrm>
            <a:off x="4506913" y="3455988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0" name="Freeform 57"/>
          <p:cNvSpPr>
            <a:spLocks noChangeArrowheads="1"/>
          </p:cNvSpPr>
          <p:nvPr/>
        </p:nvSpPr>
        <p:spPr bwMode="auto">
          <a:xfrm>
            <a:off x="4525963" y="3408363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1" name="Freeform 58"/>
          <p:cNvSpPr>
            <a:spLocks noChangeArrowheads="1"/>
          </p:cNvSpPr>
          <p:nvPr/>
        </p:nvSpPr>
        <p:spPr bwMode="auto">
          <a:xfrm>
            <a:off x="5080000" y="34988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2" name="Freeform 59"/>
          <p:cNvSpPr>
            <a:spLocks noChangeArrowheads="1"/>
          </p:cNvSpPr>
          <p:nvPr/>
        </p:nvSpPr>
        <p:spPr bwMode="auto">
          <a:xfrm>
            <a:off x="5032375" y="3517900"/>
            <a:ext cx="95250" cy="93663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3" name="Freeform 60"/>
          <p:cNvSpPr>
            <a:spLocks noChangeArrowheads="1"/>
          </p:cNvSpPr>
          <p:nvPr/>
        </p:nvSpPr>
        <p:spPr bwMode="auto">
          <a:xfrm>
            <a:off x="5013325" y="3565525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4" name="Freeform 61"/>
          <p:cNvSpPr>
            <a:spLocks noChangeArrowheads="1"/>
          </p:cNvSpPr>
          <p:nvPr/>
        </p:nvSpPr>
        <p:spPr bwMode="auto">
          <a:xfrm>
            <a:off x="5032375" y="3517900"/>
            <a:ext cx="95250" cy="93663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5" name="Freeform 62"/>
          <p:cNvSpPr>
            <a:spLocks noChangeArrowheads="1"/>
          </p:cNvSpPr>
          <p:nvPr/>
        </p:nvSpPr>
        <p:spPr bwMode="auto">
          <a:xfrm>
            <a:off x="5187950" y="3660775"/>
            <a:ext cx="0" cy="134938"/>
          </a:xfrm>
          <a:custGeom>
            <a:avLst/>
            <a:gdLst>
              <a:gd name="T0" fmla="*/ 0 h 85"/>
              <a:gd name="T1" fmla="*/ 2147483647 h 85"/>
              <a:gd name="T2" fmla="*/ 0 60000 65536"/>
              <a:gd name="T3" fmla="*/ 0 60000 65536"/>
              <a:gd name="T4" fmla="*/ 0 h 85"/>
              <a:gd name="T5" fmla="*/ 85 h 8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5">
                <a:moveTo>
                  <a:pt x="0" y="0"/>
                </a:moveTo>
                <a:lnTo>
                  <a:pt x="0" y="85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6" name="Freeform 63"/>
          <p:cNvSpPr>
            <a:spLocks noChangeArrowheads="1"/>
          </p:cNvSpPr>
          <p:nvPr/>
        </p:nvSpPr>
        <p:spPr bwMode="auto">
          <a:xfrm>
            <a:off x="5140325" y="3681413"/>
            <a:ext cx="95250" cy="93662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7" name="Freeform 64"/>
          <p:cNvSpPr>
            <a:spLocks noChangeArrowheads="1"/>
          </p:cNvSpPr>
          <p:nvPr/>
        </p:nvSpPr>
        <p:spPr bwMode="auto">
          <a:xfrm>
            <a:off x="5121275" y="372745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8" name="Freeform 65"/>
          <p:cNvSpPr>
            <a:spLocks noChangeArrowheads="1"/>
          </p:cNvSpPr>
          <p:nvPr/>
        </p:nvSpPr>
        <p:spPr bwMode="auto">
          <a:xfrm>
            <a:off x="5140325" y="3681413"/>
            <a:ext cx="95250" cy="93662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29" name="Freeform 66"/>
          <p:cNvSpPr>
            <a:spLocks noChangeArrowheads="1"/>
          </p:cNvSpPr>
          <p:nvPr/>
        </p:nvSpPr>
        <p:spPr bwMode="auto">
          <a:xfrm>
            <a:off x="5208588" y="3714750"/>
            <a:ext cx="0" cy="134938"/>
          </a:xfrm>
          <a:custGeom>
            <a:avLst/>
            <a:gdLst>
              <a:gd name="T0" fmla="*/ 0 h 85"/>
              <a:gd name="T1" fmla="*/ 2147483647 h 85"/>
              <a:gd name="T2" fmla="*/ 0 60000 65536"/>
              <a:gd name="T3" fmla="*/ 0 60000 65536"/>
              <a:gd name="T4" fmla="*/ 0 h 85"/>
              <a:gd name="T5" fmla="*/ 85 h 8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5">
                <a:moveTo>
                  <a:pt x="0" y="0"/>
                </a:moveTo>
                <a:lnTo>
                  <a:pt x="0" y="85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0" name="Freeform 67"/>
          <p:cNvSpPr>
            <a:spLocks noChangeArrowheads="1"/>
          </p:cNvSpPr>
          <p:nvPr/>
        </p:nvSpPr>
        <p:spPr bwMode="auto">
          <a:xfrm>
            <a:off x="5160963" y="3735388"/>
            <a:ext cx="93662" cy="93662"/>
          </a:xfrm>
          <a:custGeom>
            <a:avLst/>
            <a:gdLst>
              <a:gd name="T0" fmla="*/ 0 w 59"/>
              <a:gd name="T1" fmla="*/ 2147483647 h 59"/>
              <a:gd name="T2" fmla="*/ 2147483647 w 59"/>
              <a:gd name="T3" fmla="*/ 0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59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1" name="Freeform 68"/>
          <p:cNvSpPr>
            <a:spLocks noChangeArrowheads="1"/>
          </p:cNvSpPr>
          <p:nvPr/>
        </p:nvSpPr>
        <p:spPr bwMode="auto">
          <a:xfrm>
            <a:off x="5140325" y="3783013"/>
            <a:ext cx="134938" cy="0"/>
          </a:xfrm>
          <a:custGeom>
            <a:avLst/>
            <a:gdLst>
              <a:gd name="T0" fmla="*/ 2147483647 w 85"/>
              <a:gd name="T1" fmla="*/ 0 w 85"/>
              <a:gd name="T2" fmla="*/ 0 60000 65536"/>
              <a:gd name="T3" fmla="*/ 0 60000 65536"/>
              <a:gd name="T4" fmla="*/ 0 w 85"/>
              <a:gd name="T5" fmla="*/ 85 w 8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5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2" name="Freeform 69"/>
          <p:cNvSpPr>
            <a:spLocks noChangeArrowheads="1"/>
          </p:cNvSpPr>
          <p:nvPr/>
        </p:nvSpPr>
        <p:spPr bwMode="auto">
          <a:xfrm>
            <a:off x="5160963" y="3735388"/>
            <a:ext cx="93662" cy="93662"/>
          </a:xfrm>
          <a:custGeom>
            <a:avLst/>
            <a:gdLst>
              <a:gd name="T0" fmla="*/ 0 w 59"/>
              <a:gd name="T1" fmla="*/ 0 h 59"/>
              <a:gd name="T2" fmla="*/ 2147483647 w 59"/>
              <a:gd name="T3" fmla="*/ 2147483647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0"/>
                </a:moveTo>
                <a:lnTo>
                  <a:pt x="59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3" name="Freeform 70"/>
          <p:cNvSpPr>
            <a:spLocks noChangeArrowheads="1"/>
          </p:cNvSpPr>
          <p:nvPr/>
        </p:nvSpPr>
        <p:spPr bwMode="auto">
          <a:xfrm>
            <a:off x="5248275" y="3552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4" name="Freeform 71"/>
          <p:cNvSpPr>
            <a:spLocks noChangeArrowheads="1"/>
          </p:cNvSpPr>
          <p:nvPr/>
        </p:nvSpPr>
        <p:spPr bwMode="auto">
          <a:xfrm>
            <a:off x="5200650" y="3571875"/>
            <a:ext cx="95250" cy="93663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5" name="Freeform 72"/>
          <p:cNvSpPr>
            <a:spLocks noChangeArrowheads="1"/>
          </p:cNvSpPr>
          <p:nvPr/>
        </p:nvSpPr>
        <p:spPr bwMode="auto">
          <a:xfrm>
            <a:off x="5181600" y="3619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6" name="Freeform 73"/>
          <p:cNvSpPr>
            <a:spLocks noChangeArrowheads="1"/>
          </p:cNvSpPr>
          <p:nvPr/>
        </p:nvSpPr>
        <p:spPr bwMode="auto">
          <a:xfrm>
            <a:off x="5200650" y="3571875"/>
            <a:ext cx="95250" cy="93663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7" name="Freeform 74"/>
          <p:cNvSpPr>
            <a:spLocks noChangeArrowheads="1"/>
          </p:cNvSpPr>
          <p:nvPr/>
        </p:nvSpPr>
        <p:spPr bwMode="auto">
          <a:xfrm>
            <a:off x="5297488" y="3714750"/>
            <a:ext cx="0" cy="134938"/>
          </a:xfrm>
          <a:custGeom>
            <a:avLst/>
            <a:gdLst>
              <a:gd name="T0" fmla="*/ 0 h 85"/>
              <a:gd name="T1" fmla="*/ 2147483647 h 85"/>
              <a:gd name="T2" fmla="*/ 0 60000 65536"/>
              <a:gd name="T3" fmla="*/ 0 60000 65536"/>
              <a:gd name="T4" fmla="*/ 0 h 85"/>
              <a:gd name="T5" fmla="*/ 85 h 8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5">
                <a:moveTo>
                  <a:pt x="0" y="0"/>
                </a:moveTo>
                <a:lnTo>
                  <a:pt x="0" y="85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8" name="Freeform 75"/>
          <p:cNvSpPr>
            <a:spLocks noChangeArrowheads="1"/>
          </p:cNvSpPr>
          <p:nvPr/>
        </p:nvSpPr>
        <p:spPr bwMode="auto">
          <a:xfrm>
            <a:off x="5251450" y="3735388"/>
            <a:ext cx="95250" cy="93662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39" name="Freeform 76"/>
          <p:cNvSpPr>
            <a:spLocks noChangeArrowheads="1"/>
          </p:cNvSpPr>
          <p:nvPr/>
        </p:nvSpPr>
        <p:spPr bwMode="auto">
          <a:xfrm>
            <a:off x="5232400" y="378301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0" name="Freeform 77"/>
          <p:cNvSpPr>
            <a:spLocks noChangeArrowheads="1"/>
          </p:cNvSpPr>
          <p:nvPr/>
        </p:nvSpPr>
        <p:spPr bwMode="auto">
          <a:xfrm>
            <a:off x="5251450" y="3735388"/>
            <a:ext cx="95250" cy="93662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1" name="Freeform 78"/>
          <p:cNvSpPr>
            <a:spLocks noChangeArrowheads="1"/>
          </p:cNvSpPr>
          <p:nvPr/>
        </p:nvSpPr>
        <p:spPr bwMode="auto">
          <a:xfrm>
            <a:off x="5410200" y="3660775"/>
            <a:ext cx="0" cy="134938"/>
          </a:xfrm>
          <a:custGeom>
            <a:avLst/>
            <a:gdLst>
              <a:gd name="T0" fmla="*/ 0 h 85"/>
              <a:gd name="T1" fmla="*/ 2147483647 h 85"/>
              <a:gd name="T2" fmla="*/ 0 60000 65536"/>
              <a:gd name="T3" fmla="*/ 0 60000 65536"/>
              <a:gd name="T4" fmla="*/ 0 h 85"/>
              <a:gd name="T5" fmla="*/ 85 h 8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5">
                <a:moveTo>
                  <a:pt x="0" y="0"/>
                </a:moveTo>
                <a:lnTo>
                  <a:pt x="0" y="85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2" name="Freeform 79"/>
          <p:cNvSpPr>
            <a:spLocks noChangeArrowheads="1"/>
          </p:cNvSpPr>
          <p:nvPr/>
        </p:nvSpPr>
        <p:spPr bwMode="auto">
          <a:xfrm>
            <a:off x="5360988" y="3681413"/>
            <a:ext cx="95250" cy="93662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3" name="Freeform 80"/>
          <p:cNvSpPr>
            <a:spLocks noChangeArrowheads="1"/>
          </p:cNvSpPr>
          <p:nvPr/>
        </p:nvSpPr>
        <p:spPr bwMode="auto">
          <a:xfrm>
            <a:off x="5341938" y="372745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4" name="Freeform 81"/>
          <p:cNvSpPr>
            <a:spLocks noChangeArrowheads="1"/>
          </p:cNvSpPr>
          <p:nvPr/>
        </p:nvSpPr>
        <p:spPr bwMode="auto">
          <a:xfrm>
            <a:off x="5360988" y="3681413"/>
            <a:ext cx="95250" cy="93662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5" name="Freeform 82"/>
          <p:cNvSpPr>
            <a:spLocks noChangeArrowheads="1"/>
          </p:cNvSpPr>
          <p:nvPr/>
        </p:nvSpPr>
        <p:spPr bwMode="auto">
          <a:xfrm>
            <a:off x="5529263" y="3335338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6" name="Freeform 83"/>
          <p:cNvSpPr>
            <a:spLocks noChangeArrowheads="1"/>
          </p:cNvSpPr>
          <p:nvPr/>
        </p:nvSpPr>
        <p:spPr bwMode="auto">
          <a:xfrm>
            <a:off x="5483225" y="3354388"/>
            <a:ext cx="95250" cy="93662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7" name="Freeform 84"/>
          <p:cNvSpPr>
            <a:spLocks noChangeArrowheads="1"/>
          </p:cNvSpPr>
          <p:nvPr/>
        </p:nvSpPr>
        <p:spPr bwMode="auto">
          <a:xfrm>
            <a:off x="5464175" y="340201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8" name="Freeform 85"/>
          <p:cNvSpPr>
            <a:spLocks noChangeArrowheads="1"/>
          </p:cNvSpPr>
          <p:nvPr/>
        </p:nvSpPr>
        <p:spPr bwMode="auto">
          <a:xfrm>
            <a:off x="5483225" y="3354388"/>
            <a:ext cx="95250" cy="93662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49" name="Freeform 86"/>
          <p:cNvSpPr>
            <a:spLocks noChangeArrowheads="1"/>
          </p:cNvSpPr>
          <p:nvPr/>
        </p:nvSpPr>
        <p:spPr bwMode="auto">
          <a:xfrm>
            <a:off x="5537200" y="322580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0" name="Freeform 87"/>
          <p:cNvSpPr>
            <a:spLocks noChangeArrowheads="1"/>
          </p:cNvSpPr>
          <p:nvPr/>
        </p:nvSpPr>
        <p:spPr bwMode="auto">
          <a:xfrm>
            <a:off x="5489575" y="3244850"/>
            <a:ext cx="93663" cy="95250"/>
          </a:xfrm>
          <a:custGeom>
            <a:avLst/>
            <a:gdLst>
              <a:gd name="T0" fmla="*/ 0 w 59"/>
              <a:gd name="T1" fmla="*/ 2147483647 h 60"/>
              <a:gd name="T2" fmla="*/ 2147483647 w 59"/>
              <a:gd name="T3" fmla="*/ 0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60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1" name="Freeform 88"/>
          <p:cNvSpPr>
            <a:spLocks noChangeArrowheads="1"/>
          </p:cNvSpPr>
          <p:nvPr/>
        </p:nvSpPr>
        <p:spPr bwMode="auto">
          <a:xfrm>
            <a:off x="5470525" y="3292475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2" name="Freeform 89"/>
          <p:cNvSpPr>
            <a:spLocks noChangeArrowheads="1"/>
          </p:cNvSpPr>
          <p:nvPr/>
        </p:nvSpPr>
        <p:spPr bwMode="auto">
          <a:xfrm>
            <a:off x="5489575" y="3244850"/>
            <a:ext cx="93663" cy="95250"/>
          </a:xfrm>
          <a:custGeom>
            <a:avLst/>
            <a:gdLst>
              <a:gd name="T0" fmla="*/ 0 w 59"/>
              <a:gd name="T1" fmla="*/ 0 h 60"/>
              <a:gd name="T2" fmla="*/ 2147483647 w 59"/>
              <a:gd name="T3" fmla="*/ 2147483647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0"/>
                </a:moveTo>
                <a:lnTo>
                  <a:pt x="59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3" name="Freeform 90"/>
          <p:cNvSpPr>
            <a:spLocks noChangeArrowheads="1"/>
          </p:cNvSpPr>
          <p:nvPr/>
        </p:nvSpPr>
        <p:spPr bwMode="auto">
          <a:xfrm>
            <a:off x="5818188" y="3389313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4" name="Freeform 91"/>
          <p:cNvSpPr>
            <a:spLocks noChangeArrowheads="1"/>
          </p:cNvSpPr>
          <p:nvPr/>
        </p:nvSpPr>
        <p:spPr bwMode="auto">
          <a:xfrm>
            <a:off x="5772150" y="3408363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5" name="Freeform 92"/>
          <p:cNvSpPr>
            <a:spLocks noChangeArrowheads="1"/>
          </p:cNvSpPr>
          <p:nvPr/>
        </p:nvSpPr>
        <p:spPr bwMode="auto">
          <a:xfrm>
            <a:off x="5753100" y="3455988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6" name="Freeform 93"/>
          <p:cNvSpPr>
            <a:spLocks noChangeArrowheads="1"/>
          </p:cNvSpPr>
          <p:nvPr/>
        </p:nvSpPr>
        <p:spPr bwMode="auto">
          <a:xfrm>
            <a:off x="5772150" y="3408363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7" name="Freeform 94"/>
          <p:cNvSpPr>
            <a:spLocks noChangeArrowheads="1"/>
          </p:cNvSpPr>
          <p:nvPr/>
        </p:nvSpPr>
        <p:spPr bwMode="auto">
          <a:xfrm>
            <a:off x="5910263" y="322580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8" name="Freeform 95"/>
          <p:cNvSpPr>
            <a:spLocks noChangeArrowheads="1"/>
          </p:cNvSpPr>
          <p:nvPr/>
        </p:nvSpPr>
        <p:spPr bwMode="auto">
          <a:xfrm>
            <a:off x="5862638" y="3244850"/>
            <a:ext cx="93662" cy="95250"/>
          </a:xfrm>
          <a:custGeom>
            <a:avLst/>
            <a:gdLst>
              <a:gd name="T0" fmla="*/ 0 w 59"/>
              <a:gd name="T1" fmla="*/ 2147483647 h 60"/>
              <a:gd name="T2" fmla="*/ 2147483647 w 59"/>
              <a:gd name="T3" fmla="*/ 0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60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59" name="Freeform 96"/>
          <p:cNvSpPr>
            <a:spLocks noChangeArrowheads="1"/>
          </p:cNvSpPr>
          <p:nvPr/>
        </p:nvSpPr>
        <p:spPr bwMode="auto">
          <a:xfrm>
            <a:off x="5842000" y="3292475"/>
            <a:ext cx="134938" cy="0"/>
          </a:xfrm>
          <a:custGeom>
            <a:avLst/>
            <a:gdLst>
              <a:gd name="T0" fmla="*/ 2147483647 w 85"/>
              <a:gd name="T1" fmla="*/ 0 w 85"/>
              <a:gd name="T2" fmla="*/ 0 60000 65536"/>
              <a:gd name="T3" fmla="*/ 0 60000 65536"/>
              <a:gd name="T4" fmla="*/ 0 w 85"/>
              <a:gd name="T5" fmla="*/ 85 w 8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5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0" name="Freeform 97"/>
          <p:cNvSpPr>
            <a:spLocks noChangeArrowheads="1"/>
          </p:cNvSpPr>
          <p:nvPr/>
        </p:nvSpPr>
        <p:spPr bwMode="auto">
          <a:xfrm>
            <a:off x="5862638" y="3244850"/>
            <a:ext cx="93662" cy="95250"/>
          </a:xfrm>
          <a:custGeom>
            <a:avLst/>
            <a:gdLst>
              <a:gd name="T0" fmla="*/ 0 w 59"/>
              <a:gd name="T1" fmla="*/ 0 h 60"/>
              <a:gd name="T2" fmla="*/ 2147483647 w 59"/>
              <a:gd name="T3" fmla="*/ 2147483647 h 60"/>
              <a:gd name="T4" fmla="*/ 0 60000 65536"/>
              <a:gd name="T5" fmla="*/ 0 60000 65536"/>
              <a:gd name="T6" fmla="*/ 0 w 59"/>
              <a:gd name="T7" fmla="*/ 0 h 60"/>
              <a:gd name="T8" fmla="*/ 59 w 59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60">
                <a:moveTo>
                  <a:pt x="0" y="0"/>
                </a:moveTo>
                <a:lnTo>
                  <a:pt x="59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1" name="Freeform 98"/>
          <p:cNvSpPr>
            <a:spLocks noChangeArrowheads="1"/>
          </p:cNvSpPr>
          <p:nvPr/>
        </p:nvSpPr>
        <p:spPr bwMode="auto">
          <a:xfrm>
            <a:off x="5913438" y="3062288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2" name="Freeform 99"/>
          <p:cNvSpPr>
            <a:spLocks noChangeArrowheads="1"/>
          </p:cNvSpPr>
          <p:nvPr/>
        </p:nvSpPr>
        <p:spPr bwMode="auto">
          <a:xfrm>
            <a:off x="5865813" y="3081338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3" name="Freeform 100"/>
          <p:cNvSpPr>
            <a:spLocks noChangeArrowheads="1"/>
          </p:cNvSpPr>
          <p:nvPr/>
        </p:nvSpPr>
        <p:spPr bwMode="auto">
          <a:xfrm>
            <a:off x="5846763" y="3128963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4" name="Freeform 101"/>
          <p:cNvSpPr>
            <a:spLocks noChangeArrowheads="1"/>
          </p:cNvSpPr>
          <p:nvPr/>
        </p:nvSpPr>
        <p:spPr bwMode="auto">
          <a:xfrm>
            <a:off x="5865813" y="3081338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5" name="Freeform 102"/>
          <p:cNvSpPr>
            <a:spLocks noChangeArrowheads="1"/>
          </p:cNvSpPr>
          <p:nvPr/>
        </p:nvSpPr>
        <p:spPr bwMode="auto">
          <a:xfrm>
            <a:off x="6157913" y="31178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6" name="Freeform 103"/>
          <p:cNvSpPr>
            <a:spLocks noChangeArrowheads="1"/>
          </p:cNvSpPr>
          <p:nvPr/>
        </p:nvSpPr>
        <p:spPr bwMode="auto">
          <a:xfrm>
            <a:off x="6110288" y="3136900"/>
            <a:ext cx="95250" cy="93663"/>
          </a:xfrm>
          <a:custGeom>
            <a:avLst/>
            <a:gdLst>
              <a:gd name="T0" fmla="*/ 0 w 60"/>
              <a:gd name="T1" fmla="*/ 2147483647 h 59"/>
              <a:gd name="T2" fmla="*/ 2147483647 w 60"/>
              <a:gd name="T3" fmla="*/ 0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59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7" name="Freeform 104"/>
          <p:cNvSpPr>
            <a:spLocks noChangeArrowheads="1"/>
          </p:cNvSpPr>
          <p:nvPr/>
        </p:nvSpPr>
        <p:spPr bwMode="auto">
          <a:xfrm>
            <a:off x="6091238" y="3182938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8" name="Freeform 105"/>
          <p:cNvSpPr>
            <a:spLocks noChangeArrowheads="1"/>
          </p:cNvSpPr>
          <p:nvPr/>
        </p:nvSpPr>
        <p:spPr bwMode="auto">
          <a:xfrm>
            <a:off x="6110288" y="3136900"/>
            <a:ext cx="95250" cy="93663"/>
          </a:xfrm>
          <a:custGeom>
            <a:avLst/>
            <a:gdLst>
              <a:gd name="T0" fmla="*/ 0 w 60"/>
              <a:gd name="T1" fmla="*/ 0 h 59"/>
              <a:gd name="T2" fmla="*/ 2147483647 w 60"/>
              <a:gd name="T3" fmla="*/ 2147483647 h 59"/>
              <a:gd name="T4" fmla="*/ 0 60000 65536"/>
              <a:gd name="T5" fmla="*/ 0 60000 65536"/>
              <a:gd name="T6" fmla="*/ 0 w 60"/>
              <a:gd name="T7" fmla="*/ 0 h 59"/>
              <a:gd name="T8" fmla="*/ 60 w 60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59">
                <a:moveTo>
                  <a:pt x="0" y="0"/>
                </a:moveTo>
                <a:lnTo>
                  <a:pt x="60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69" name="Freeform 106"/>
          <p:cNvSpPr>
            <a:spLocks noChangeArrowheads="1"/>
          </p:cNvSpPr>
          <p:nvPr/>
        </p:nvSpPr>
        <p:spPr bwMode="auto">
          <a:xfrm>
            <a:off x="6157913" y="322580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0" name="Freeform 107"/>
          <p:cNvSpPr>
            <a:spLocks noChangeArrowheads="1"/>
          </p:cNvSpPr>
          <p:nvPr/>
        </p:nvSpPr>
        <p:spPr bwMode="auto">
          <a:xfrm>
            <a:off x="6110288" y="3244850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1" name="Freeform 108"/>
          <p:cNvSpPr>
            <a:spLocks noChangeArrowheads="1"/>
          </p:cNvSpPr>
          <p:nvPr/>
        </p:nvSpPr>
        <p:spPr bwMode="auto">
          <a:xfrm>
            <a:off x="6091238" y="3292475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2" name="Freeform 109"/>
          <p:cNvSpPr>
            <a:spLocks noChangeArrowheads="1"/>
          </p:cNvSpPr>
          <p:nvPr/>
        </p:nvSpPr>
        <p:spPr bwMode="auto">
          <a:xfrm>
            <a:off x="6110288" y="3244850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3" name="Freeform 110"/>
          <p:cNvSpPr>
            <a:spLocks noChangeArrowheads="1"/>
          </p:cNvSpPr>
          <p:nvPr/>
        </p:nvSpPr>
        <p:spPr bwMode="auto">
          <a:xfrm>
            <a:off x="6423025" y="31178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4" name="Freeform 111"/>
          <p:cNvSpPr>
            <a:spLocks noChangeArrowheads="1"/>
          </p:cNvSpPr>
          <p:nvPr/>
        </p:nvSpPr>
        <p:spPr bwMode="auto">
          <a:xfrm>
            <a:off x="6376988" y="3136900"/>
            <a:ext cx="93662" cy="93663"/>
          </a:xfrm>
          <a:custGeom>
            <a:avLst/>
            <a:gdLst>
              <a:gd name="T0" fmla="*/ 0 w 59"/>
              <a:gd name="T1" fmla="*/ 2147483647 h 59"/>
              <a:gd name="T2" fmla="*/ 2147483647 w 59"/>
              <a:gd name="T3" fmla="*/ 0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59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5" name="Freeform 112"/>
          <p:cNvSpPr>
            <a:spLocks noChangeArrowheads="1"/>
          </p:cNvSpPr>
          <p:nvPr/>
        </p:nvSpPr>
        <p:spPr bwMode="auto">
          <a:xfrm>
            <a:off x="6356350" y="3182938"/>
            <a:ext cx="134938" cy="0"/>
          </a:xfrm>
          <a:custGeom>
            <a:avLst/>
            <a:gdLst>
              <a:gd name="T0" fmla="*/ 2147483647 w 85"/>
              <a:gd name="T1" fmla="*/ 0 w 85"/>
              <a:gd name="T2" fmla="*/ 0 60000 65536"/>
              <a:gd name="T3" fmla="*/ 0 60000 65536"/>
              <a:gd name="T4" fmla="*/ 0 w 85"/>
              <a:gd name="T5" fmla="*/ 85 w 8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5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6" name="Freeform 113"/>
          <p:cNvSpPr>
            <a:spLocks noChangeArrowheads="1"/>
          </p:cNvSpPr>
          <p:nvPr/>
        </p:nvSpPr>
        <p:spPr bwMode="auto">
          <a:xfrm>
            <a:off x="6376988" y="3136900"/>
            <a:ext cx="93662" cy="93663"/>
          </a:xfrm>
          <a:custGeom>
            <a:avLst/>
            <a:gdLst>
              <a:gd name="T0" fmla="*/ 0 w 59"/>
              <a:gd name="T1" fmla="*/ 0 h 59"/>
              <a:gd name="T2" fmla="*/ 2147483647 w 59"/>
              <a:gd name="T3" fmla="*/ 2147483647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0"/>
                </a:moveTo>
                <a:lnTo>
                  <a:pt x="59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7" name="Freeform 114"/>
          <p:cNvSpPr>
            <a:spLocks noChangeArrowheads="1"/>
          </p:cNvSpPr>
          <p:nvPr/>
        </p:nvSpPr>
        <p:spPr bwMode="auto">
          <a:xfrm>
            <a:off x="6483350" y="311785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8" name="Freeform 115"/>
          <p:cNvSpPr>
            <a:spLocks noChangeArrowheads="1"/>
          </p:cNvSpPr>
          <p:nvPr/>
        </p:nvSpPr>
        <p:spPr bwMode="auto">
          <a:xfrm>
            <a:off x="6437313" y="3136900"/>
            <a:ext cx="93662" cy="93663"/>
          </a:xfrm>
          <a:custGeom>
            <a:avLst/>
            <a:gdLst>
              <a:gd name="T0" fmla="*/ 0 w 59"/>
              <a:gd name="T1" fmla="*/ 2147483647 h 59"/>
              <a:gd name="T2" fmla="*/ 2147483647 w 59"/>
              <a:gd name="T3" fmla="*/ 0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59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79" name="Freeform 116"/>
          <p:cNvSpPr>
            <a:spLocks noChangeArrowheads="1"/>
          </p:cNvSpPr>
          <p:nvPr/>
        </p:nvSpPr>
        <p:spPr bwMode="auto">
          <a:xfrm>
            <a:off x="6416675" y="3182938"/>
            <a:ext cx="134938" cy="0"/>
          </a:xfrm>
          <a:custGeom>
            <a:avLst/>
            <a:gdLst>
              <a:gd name="T0" fmla="*/ 2147483647 w 85"/>
              <a:gd name="T1" fmla="*/ 0 w 85"/>
              <a:gd name="T2" fmla="*/ 0 60000 65536"/>
              <a:gd name="T3" fmla="*/ 0 60000 65536"/>
              <a:gd name="T4" fmla="*/ 0 w 85"/>
              <a:gd name="T5" fmla="*/ 85 w 85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5">
                <a:moveTo>
                  <a:pt x="85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0" name="Freeform 117"/>
          <p:cNvSpPr>
            <a:spLocks noChangeArrowheads="1"/>
          </p:cNvSpPr>
          <p:nvPr/>
        </p:nvSpPr>
        <p:spPr bwMode="auto">
          <a:xfrm>
            <a:off x="6437313" y="3136900"/>
            <a:ext cx="93662" cy="93663"/>
          </a:xfrm>
          <a:custGeom>
            <a:avLst/>
            <a:gdLst>
              <a:gd name="T0" fmla="*/ 0 w 59"/>
              <a:gd name="T1" fmla="*/ 0 h 59"/>
              <a:gd name="T2" fmla="*/ 2147483647 w 59"/>
              <a:gd name="T3" fmla="*/ 2147483647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0"/>
                </a:moveTo>
                <a:lnTo>
                  <a:pt x="59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1" name="Freeform 118"/>
          <p:cNvSpPr>
            <a:spLocks noChangeArrowheads="1"/>
          </p:cNvSpPr>
          <p:nvPr/>
        </p:nvSpPr>
        <p:spPr bwMode="auto">
          <a:xfrm>
            <a:off x="6515100" y="3171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2" name="Freeform 119"/>
          <p:cNvSpPr>
            <a:spLocks noChangeArrowheads="1"/>
          </p:cNvSpPr>
          <p:nvPr/>
        </p:nvSpPr>
        <p:spPr bwMode="auto">
          <a:xfrm>
            <a:off x="6465888" y="319087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3" name="Freeform 120"/>
          <p:cNvSpPr>
            <a:spLocks noChangeArrowheads="1"/>
          </p:cNvSpPr>
          <p:nvPr/>
        </p:nvSpPr>
        <p:spPr bwMode="auto">
          <a:xfrm>
            <a:off x="6446838" y="3238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4" name="Freeform 121"/>
          <p:cNvSpPr>
            <a:spLocks noChangeArrowheads="1"/>
          </p:cNvSpPr>
          <p:nvPr/>
        </p:nvSpPr>
        <p:spPr bwMode="auto">
          <a:xfrm>
            <a:off x="6465888" y="319087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5" name="Freeform 122"/>
          <p:cNvSpPr>
            <a:spLocks noChangeArrowheads="1"/>
          </p:cNvSpPr>
          <p:nvPr/>
        </p:nvSpPr>
        <p:spPr bwMode="auto">
          <a:xfrm>
            <a:off x="6759575" y="3171825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6" name="Freeform 123"/>
          <p:cNvSpPr>
            <a:spLocks noChangeArrowheads="1"/>
          </p:cNvSpPr>
          <p:nvPr/>
        </p:nvSpPr>
        <p:spPr bwMode="auto">
          <a:xfrm>
            <a:off x="6711950" y="3190875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7" name="Freeform 124"/>
          <p:cNvSpPr>
            <a:spLocks noChangeArrowheads="1"/>
          </p:cNvSpPr>
          <p:nvPr/>
        </p:nvSpPr>
        <p:spPr bwMode="auto">
          <a:xfrm>
            <a:off x="6692900" y="323850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8" name="Freeform 125"/>
          <p:cNvSpPr>
            <a:spLocks noChangeArrowheads="1"/>
          </p:cNvSpPr>
          <p:nvPr/>
        </p:nvSpPr>
        <p:spPr bwMode="auto">
          <a:xfrm>
            <a:off x="6711950" y="3190875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89" name="Freeform 126"/>
          <p:cNvSpPr>
            <a:spLocks noChangeArrowheads="1"/>
          </p:cNvSpPr>
          <p:nvPr/>
        </p:nvSpPr>
        <p:spPr bwMode="auto">
          <a:xfrm>
            <a:off x="6813550" y="2898775"/>
            <a:ext cx="0" cy="134938"/>
          </a:xfrm>
          <a:custGeom>
            <a:avLst/>
            <a:gdLst>
              <a:gd name="T0" fmla="*/ 0 h 85"/>
              <a:gd name="T1" fmla="*/ 2147483647 h 85"/>
              <a:gd name="T2" fmla="*/ 0 60000 65536"/>
              <a:gd name="T3" fmla="*/ 0 60000 65536"/>
              <a:gd name="T4" fmla="*/ 0 h 85"/>
              <a:gd name="T5" fmla="*/ 85 h 85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5">
                <a:moveTo>
                  <a:pt x="0" y="0"/>
                </a:moveTo>
                <a:lnTo>
                  <a:pt x="0" y="85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0" name="Freeform 127"/>
          <p:cNvSpPr>
            <a:spLocks noChangeArrowheads="1"/>
          </p:cNvSpPr>
          <p:nvPr/>
        </p:nvSpPr>
        <p:spPr bwMode="auto">
          <a:xfrm>
            <a:off x="6765925" y="2919413"/>
            <a:ext cx="93663" cy="93662"/>
          </a:xfrm>
          <a:custGeom>
            <a:avLst/>
            <a:gdLst>
              <a:gd name="T0" fmla="*/ 0 w 59"/>
              <a:gd name="T1" fmla="*/ 2147483647 h 59"/>
              <a:gd name="T2" fmla="*/ 2147483647 w 59"/>
              <a:gd name="T3" fmla="*/ 0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59"/>
                </a:moveTo>
                <a:lnTo>
                  <a:pt x="59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1" name="Freeform 128"/>
          <p:cNvSpPr>
            <a:spLocks noChangeArrowheads="1"/>
          </p:cNvSpPr>
          <p:nvPr/>
        </p:nvSpPr>
        <p:spPr bwMode="auto">
          <a:xfrm>
            <a:off x="6745288" y="2965450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2" name="Freeform 129"/>
          <p:cNvSpPr>
            <a:spLocks noChangeArrowheads="1"/>
          </p:cNvSpPr>
          <p:nvPr/>
        </p:nvSpPr>
        <p:spPr bwMode="auto">
          <a:xfrm>
            <a:off x="6765925" y="2919413"/>
            <a:ext cx="93663" cy="93662"/>
          </a:xfrm>
          <a:custGeom>
            <a:avLst/>
            <a:gdLst>
              <a:gd name="T0" fmla="*/ 0 w 59"/>
              <a:gd name="T1" fmla="*/ 0 h 59"/>
              <a:gd name="T2" fmla="*/ 2147483647 w 59"/>
              <a:gd name="T3" fmla="*/ 2147483647 h 59"/>
              <a:gd name="T4" fmla="*/ 0 60000 65536"/>
              <a:gd name="T5" fmla="*/ 0 60000 65536"/>
              <a:gd name="T6" fmla="*/ 0 w 59"/>
              <a:gd name="T7" fmla="*/ 0 h 59"/>
              <a:gd name="T8" fmla="*/ 59 w 59"/>
              <a:gd name="T9" fmla="*/ 59 h 5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" h="59">
                <a:moveTo>
                  <a:pt x="0" y="0"/>
                </a:moveTo>
                <a:lnTo>
                  <a:pt x="59" y="59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3" name="Freeform 130"/>
          <p:cNvSpPr>
            <a:spLocks noChangeArrowheads="1"/>
          </p:cNvSpPr>
          <p:nvPr/>
        </p:nvSpPr>
        <p:spPr bwMode="auto">
          <a:xfrm>
            <a:off x="7343775" y="2463800"/>
            <a:ext cx="0" cy="133350"/>
          </a:xfrm>
          <a:custGeom>
            <a:avLst/>
            <a:gdLst>
              <a:gd name="T0" fmla="*/ 0 h 84"/>
              <a:gd name="T1" fmla="*/ 2147483647 h 84"/>
              <a:gd name="T2" fmla="*/ 0 60000 65536"/>
              <a:gd name="T3" fmla="*/ 0 60000 65536"/>
              <a:gd name="T4" fmla="*/ 0 h 84"/>
              <a:gd name="T5" fmla="*/ 84 h 84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84">
                <a:moveTo>
                  <a:pt x="0" y="0"/>
                </a:moveTo>
                <a:lnTo>
                  <a:pt x="0" y="84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4" name="Freeform 131"/>
          <p:cNvSpPr>
            <a:spLocks noChangeArrowheads="1"/>
          </p:cNvSpPr>
          <p:nvPr/>
        </p:nvSpPr>
        <p:spPr bwMode="auto">
          <a:xfrm>
            <a:off x="7296150" y="2482850"/>
            <a:ext cx="95250" cy="95250"/>
          </a:xfrm>
          <a:custGeom>
            <a:avLst/>
            <a:gdLst>
              <a:gd name="T0" fmla="*/ 0 w 60"/>
              <a:gd name="T1" fmla="*/ 2147483647 h 60"/>
              <a:gd name="T2" fmla="*/ 2147483647 w 60"/>
              <a:gd name="T3" fmla="*/ 0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60"/>
                </a:moveTo>
                <a:lnTo>
                  <a:pt x="6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5" name="Freeform 132"/>
          <p:cNvSpPr>
            <a:spLocks noChangeArrowheads="1"/>
          </p:cNvSpPr>
          <p:nvPr/>
        </p:nvSpPr>
        <p:spPr bwMode="auto">
          <a:xfrm>
            <a:off x="7277100" y="2530475"/>
            <a:ext cx="133350" cy="0"/>
          </a:xfrm>
          <a:custGeom>
            <a:avLst/>
            <a:gdLst>
              <a:gd name="T0" fmla="*/ 2147483647 w 84"/>
              <a:gd name="T1" fmla="*/ 0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84" y="0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6" name="Freeform 133"/>
          <p:cNvSpPr>
            <a:spLocks noChangeArrowheads="1"/>
          </p:cNvSpPr>
          <p:nvPr/>
        </p:nvSpPr>
        <p:spPr bwMode="auto">
          <a:xfrm>
            <a:off x="7296150" y="2482850"/>
            <a:ext cx="95250" cy="95250"/>
          </a:xfrm>
          <a:custGeom>
            <a:avLst/>
            <a:gdLst>
              <a:gd name="T0" fmla="*/ 0 w 60"/>
              <a:gd name="T1" fmla="*/ 0 h 60"/>
              <a:gd name="T2" fmla="*/ 2147483647 w 60"/>
              <a:gd name="T3" fmla="*/ 2147483647 h 60"/>
              <a:gd name="T4" fmla="*/ 0 60000 65536"/>
              <a:gd name="T5" fmla="*/ 0 60000 65536"/>
              <a:gd name="T6" fmla="*/ 0 w 60"/>
              <a:gd name="T7" fmla="*/ 0 h 60"/>
              <a:gd name="T8" fmla="*/ 60 w 60"/>
              <a:gd name="T9" fmla="*/ 60 h 6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0" h="60">
                <a:moveTo>
                  <a:pt x="0" y="0"/>
                </a:moveTo>
                <a:lnTo>
                  <a:pt x="60" y="60"/>
                </a:lnTo>
              </a:path>
            </a:pathLst>
          </a:custGeom>
          <a:noFill/>
          <a:ln w="9981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97" name="Rectangle 134"/>
          <p:cNvSpPr>
            <a:spLocks noChangeArrowheads="1"/>
          </p:cNvSpPr>
          <p:nvPr/>
        </p:nvSpPr>
        <p:spPr bwMode="auto">
          <a:xfrm>
            <a:off x="1141413" y="5886450"/>
            <a:ext cx="1116012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 Bold"/>
              </a:rPr>
              <a:t>1150</a:t>
            </a:r>
          </a:p>
        </p:txBody>
      </p:sp>
      <p:sp>
        <p:nvSpPr>
          <p:cNvPr id="7298" name="Rectangle 135"/>
          <p:cNvSpPr>
            <a:spLocks noChangeArrowheads="1"/>
          </p:cNvSpPr>
          <p:nvPr/>
        </p:nvSpPr>
        <p:spPr bwMode="auto">
          <a:xfrm>
            <a:off x="2820988" y="5886450"/>
            <a:ext cx="1116012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 Bold"/>
              </a:rPr>
              <a:t>1200</a:t>
            </a:r>
          </a:p>
        </p:txBody>
      </p:sp>
      <p:sp>
        <p:nvSpPr>
          <p:cNvPr id="7299" name="Rectangle 136"/>
          <p:cNvSpPr>
            <a:spLocks noChangeArrowheads="1"/>
          </p:cNvSpPr>
          <p:nvPr/>
        </p:nvSpPr>
        <p:spPr bwMode="auto">
          <a:xfrm>
            <a:off x="4498975" y="5886450"/>
            <a:ext cx="11160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 Bold"/>
              </a:rPr>
              <a:t>1250</a:t>
            </a:r>
          </a:p>
        </p:txBody>
      </p:sp>
      <p:sp>
        <p:nvSpPr>
          <p:cNvPr id="7300" name="Rectangle 137"/>
          <p:cNvSpPr>
            <a:spLocks noChangeArrowheads="1"/>
          </p:cNvSpPr>
          <p:nvPr/>
        </p:nvSpPr>
        <p:spPr bwMode="auto">
          <a:xfrm>
            <a:off x="6178550" y="5886450"/>
            <a:ext cx="1116013" cy="1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 Bold"/>
              </a:rPr>
              <a:t>1300</a:t>
            </a:r>
          </a:p>
        </p:txBody>
      </p:sp>
      <p:sp>
        <p:nvSpPr>
          <p:cNvPr id="7301" name="Rectangle 138"/>
          <p:cNvSpPr>
            <a:spLocks noChangeArrowheads="1"/>
          </p:cNvSpPr>
          <p:nvPr/>
        </p:nvSpPr>
        <p:spPr bwMode="auto">
          <a:xfrm>
            <a:off x="7720013" y="5897563"/>
            <a:ext cx="1116012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FFFFFF"/>
                </a:solidFill>
                <a:latin typeface="Arial Bold"/>
              </a:rPr>
              <a:t>1350</a:t>
            </a:r>
          </a:p>
        </p:txBody>
      </p:sp>
      <p:sp>
        <p:nvSpPr>
          <p:cNvPr id="7302" name="Freeform 139"/>
          <p:cNvSpPr>
            <a:spLocks noChangeArrowheads="1"/>
          </p:cNvSpPr>
          <p:nvPr/>
        </p:nvSpPr>
        <p:spPr bwMode="auto">
          <a:xfrm>
            <a:off x="1285875" y="5719763"/>
            <a:ext cx="0" cy="77787"/>
          </a:xfrm>
          <a:custGeom>
            <a:avLst/>
            <a:gdLst>
              <a:gd name="T0" fmla="*/ 2147483647 h 49"/>
              <a:gd name="T1" fmla="*/ 0 h 49"/>
              <a:gd name="T2" fmla="*/ 0 60000 65536"/>
              <a:gd name="T3" fmla="*/ 0 60000 65536"/>
              <a:gd name="T4" fmla="*/ 0 h 49"/>
              <a:gd name="T5" fmla="*/ 49 h 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9">
                <a:moveTo>
                  <a:pt x="0" y="49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3" name="Freeform 140"/>
          <p:cNvSpPr>
            <a:spLocks noChangeArrowheads="1"/>
          </p:cNvSpPr>
          <p:nvPr/>
        </p:nvSpPr>
        <p:spPr bwMode="auto">
          <a:xfrm>
            <a:off x="2963863" y="5719763"/>
            <a:ext cx="0" cy="77787"/>
          </a:xfrm>
          <a:custGeom>
            <a:avLst/>
            <a:gdLst>
              <a:gd name="T0" fmla="*/ 2147483647 h 49"/>
              <a:gd name="T1" fmla="*/ 0 h 49"/>
              <a:gd name="T2" fmla="*/ 0 60000 65536"/>
              <a:gd name="T3" fmla="*/ 0 60000 65536"/>
              <a:gd name="T4" fmla="*/ 0 h 49"/>
              <a:gd name="T5" fmla="*/ 49 h 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9">
                <a:moveTo>
                  <a:pt x="0" y="49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4" name="Freeform 141"/>
          <p:cNvSpPr>
            <a:spLocks noChangeArrowheads="1"/>
          </p:cNvSpPr>
          <p:nvPr/>
        </p:nvSpPr>
        <p:spPr bwMode="auto">
          <a:xfrm>
            <a:off x="4643438" y="5719763"/>
            <a:ext cx="0" cy="77787"/>
          </a:xfrm>
          <a:custGeom>
            <a:avLst/>
            <a:gdLst>
              <a:gd name="T0" fmla="*/ 2147483647 h 49"/>
              <a:gd name="T1" fmla="*/ 0 h 49"/>
              <a:gd name="T2" fmla="*/ 0 60000 65536"/>
              <a:gd name="T3" fmla="*/ 0 60000 65536"/>
              <a:gd name="T4" fmla="*/ 0 h 49"/>
              <a:gd name="T5" fmla="*/ 49 h 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9">
                <a:moveTo>
                  <a:pt x="0" y="49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5" name="Freeform 142"/>
          <p:cNvSpPr>
            <a:spLocks noChangeArrowheads="1"/>
          </p:cNvSpPr>
          <p:nvPr/>
        </p:nvSpPr>
        <p:spPr bwMode="auto">
          <a:xfrm>
            <a:off x="6323013" y="5719763"/>
            <a:ext cx="0" cy="77787"/>
          </a:xfrm>
          <a:custGeom>
            <a:avLst/>
            <a:gdLst>
              <a:gd name="T0" fmla="*/ 2147483647 h 49"/>
              <a:gd name="T1" fmla="*/ 0 h 49"/>
              <a:gd name="T2" fmla="*/ 0 60000 65536"/>
              <a:gd name="T3" fmla="*/ 0 60000 65536"/>
              <a:gd name="T4" fmla="*/ 0 h 49"/>
              <a:gd name="T5" fmla="*/ 49 h 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9">
                <a:moveTo>
                  <a:pt x="0" y="49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6" name="Freeform 143"/>
          <p:cNvSpPr>
            <a:spLocks noChangeArrowheads="1"/>
          </p:cNvSpPr>
          <p:nvPr/>
        </p:nvSpPr>
        <p:spPr bwMode="auto">
          <a:xfrm>
            <a:off x="8001000" y="5719763"/>
            <a:ext cx="0" cy="77787"/>
          </a:xfrm>
          <a:custGeom>
            <a:avLst/>
            <a:gdLst>
              <a:gd name="T0" fmla="*/ 2147483647 h 49"/>
              <a:gd name="T1" fmla="*/ 0 h 49"/>
              <a:gd name="T2" fmla="*/ 0 60000 65536"/>
              <a:gd name="T3" fmla="*/ 0 60000 65536"/>
              <a:gd name="T4" fmla="*/ 0 h 49"/>
              <a:gd name="T5" fmla="*/ 49 h 49"/>
            </a:gdLst>
            <a:ahLst/>
            <a:cxnLst>
              <a:cxn ang="T2">
                <a:pos x="0" y="T0"/>
              </a:cxn>
              <a:cxn ang="T3">
                <a:pos x="0" y="T1"/>
              </a:cxn>
            </a:cxnLst>
            <a:rect l="0" t="T4" r="0" b="T5"/>
            <a:pathLst>
              <a:path h="49">
                <a:moveTo>
                  <a:pt x="0" y="49"/>
                </a:moveTo>
                <a:lnTo>
                  <a:pt x="0" y="0"/>
                </a:lnTo>
              </a:path>
            </a:pathLst>
          </a:custGeom>
          <a:noFill/>
          <a:ln w="9981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07" name="Rectangle 144"/>
          <p:cNvSpPr>
            <a:spLocks noChangeArrowheads="1"/>
          </p:cNvSpPr>
          <p:nvPr/>
        </p:nvSpPr>
        <p:spPr bwMode="auto">
          <a:xfrm>
            <a:off x="744538" y="4594225"/>
            <a:ext cx="6223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10</a:t>
            </a:r>
          </a:p>
        </p:txBody>
      </p:sp>
      <p:sp>
        <p:nvSpPr>
          <p:cNvPr id="7308" name="Rectangle 145"/>
          <p:cNvSpPr>
            <a:spLocks noChangeArrowheads="1"/>
          </p:cNvSpPr>
          <p:nvPr/>
        </p:nvSpPr>
        <p:spPr bwMode="auto">
          <a:xfrm>
            <a:off x="769938" y="4033838"/>
            <a:ext cx="62230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20</a:t>
            </a:r>
          </a:p>
        </p:txBody>
      </p:sp>
      <p:sp>
        <p:nvSpPr>
          <p:cNvPr id="7309" name="Rectangle 146"/>
          <p:cNvSpPr>
            <a:spLocks noChangeArrowheads="1"/>
          </p:cNvSpPr>
          <p:nvPr/>
        </p:nvSpPr>
        <p:spPr bwMode="auto">
          <a:xfrm>
            <a:off x="757238" y="3478213"/>
            <a:ext cx="622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30</a:t>
            </a:r>
          </a:p>
        </p:txBody>
      </p:sp>
      <p:sp>
        <p:nvSpPr>
          <p:cNvPr id="7310" name="Rectangle 147"/>
          <p:cNvSpPr>
            <a:spLocks noChangeArrowheads="1"/>
          </p:cNvSpPr>
          <p:nvPr/>
        </p:nvSpPr>
        <p:spPr bwMode="auto">
          <a:xfrm>
            <a:off x="757238" y="2921000"/>
            <a:ext cx="6223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40</a:t>
            </a:r>
          </a:p>
        </p:txBody>
      </p:sp>
      <p:sp>
        <p:nvSpPr>
          <p:cNvPr id="7311" name="Rectangle 148"/>
          <p:cNvSpPr>
            <a:spLocks noChangeArrowheads="1"/>
          </p:cNvSpPr>
          <p:nvPr/>
        </p:nvSpPr>
        <p:spPr bwMode="auto">
          <a:xfrm>
            <a:off x="731838" y="2389188"/>
            <a:ext cx="6223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50</a:t>
            </a:r>
          </a:p>
        </p:txBody>
      </p:sp>
      <p:sp>
        <p:nvSpPr>
          <p:cNvPr id="7312" name="Rectangle 149"/>
          <p:cNvSpPr>
            <a:spLocks noChangeArrowheads="1"/>
          </p:cNvSpPr>
          <p:nvPr/>
        </p:nvSpPr>
        <p:spPr bwMode="auto">
          <a:xfrm>
            <a:off x="757238" y="1920875"/>
            <a:ext cx="6223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60</a:t>
            </a:r>
          </a:p>
        </p:txBody>
      </p:sp>
      <p:sp>
        <p:nvSpPr>
          <p:cNvPr id="7313" name="Rectangle 150"/>
          <p:cNvSpPr>
            <a:spLocks noChangeArrowheads="1"/>
          </p:cNvSpPr>
          <p:nvPr/>
        </p:nvSpPr>
        <p:spPr bwMode="auto">
          <a:xfrm>
            <a:off x="952500" y="5133975"/>
            <a:ext cx="3111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314" name="Rectangle 151"/>
          <p:cNvSpPr>
            <a:spLocks noChangeArrowheads="1"/>
          </p:cNvSpPr>
          <p:nvPr/>
        </p:nvSpPr>
        <p:spPr bwMode="auto">
          <a:xfrm>
            <a:off x="558800" y="5648325"/>
            <a:ext cx="8794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FFFFFF"/>
                </a:solidFill>
              </a:rPr>
              <a:t>-10</a:t>
            </a:r>
          </a:p>
        </p:txBody>
      </p:sp>
      <p:sp>
        <p:nvSpPr>
          <p:cNvPr id="7315" name="Freeform 152"/>
          <p:cNvSpPr>
            <a:spLocks noChangeArrowheads="1"/>
          </p:cNvSpPr>
          <p:nvPr/>
        </p:nvSpPr>
        <p:spPr bwMode="auto">
          <a:xfrm>
            <a:off x="1285875" y="5251450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6" name="Freeform 153"/>
          <p:cNvSpPr>
            <a:spLocks noChangeArrowheads="1"/>
          </p:cNvSpPr>
          <p:nvPr/>
        </p:nvSpPr>
        <p:spPr bwMode="auto">
          <a:xfrm>
            <a:off x="1285875" y="4706938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7" name="Freeform 154"/>
          <p:cNvSpPr>
            <a:spLocks noChangeArrowheads="1"/>
          </p:cNvSpPr>
          <p:nvPr/>
        </p:nvSpPr>
        <p:spPr bwMode="auto">
          <a:xfrm>
            <a:off x="1285875" y="4164013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8" name="Freeform 155"/>
          <p:cNvSpPr>
            <a:spLocks noChangeArrowheads="1"/>
          </p:cNvSpPr>
          <p:nvPr/>
        </p:nvSpPr>
        <p:spPr bwMode="auto">
          <a:xfrm>
            <a:off x="1285875" y="3619500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19" name="Freeform 156"/>
          <p:cNvSpPr>
            <a:spLocks noChangeArrowheads="1"/>
          </p:cNvSpPr>
          <p:nvPr/>
        </p:nvSpPr>
        <p:spPr bwMode="auto">
          <a:xfrm>
            <a:off x="1285875" y="3074988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0" name="Freeform 157"/>
          <p:cNvSpPr>
            <a:spLocks noChangeArrowheads="1"/>
          </p:cNvSpPr>
          <p:nvPr/>
        </p:nvSpPr>
        <p:spPr bwMode="auto">
          <a:xfrm>
            <a:off x="1285875" y="2530475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1" name="Freeform 158"/>
          <p:cNvSpPr>
            <a:spLocks noChangeArrowheads="1"/>
          </p:cNvSpPr>
          <p:nvPr/>
        </p:nvSpPr>
        <p:spPr bwMode="auto">
          <a:xfrm>
            <a:off x="1285875" y="1985963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2" name="Freeform 159"/>
          <p:cNvSpPr>
            <a:spLocks noChangeArrowheads="1"/>
          </p:cNvSpPr>
          <p:nvPr/>
        </p:nvSpPr>
        <p:spPr bwMode="auto">
          <a:xfrm>
            <a:off x="1285875" y="5251450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3" name="Freeform 160"/>
          <p:cNvSpPr>
            <a:spLocks noChangeArrowheads="1"/>
          </p:cNvSpPr>
          <p:nvPr/>
        </p:nvSpPr>
        <p:spPr bwMode="auto">
          <a:xfrm>
            <a:off x="1285875" y="5795963"/>
            <a:ext cx="133350" cy="0"/>
          </a:xfrm>
          <a:custGeom>
            <a:avLst/>
            <a:gdLst>
              <a:gd name="T0" fmla="*/ 0 w 84"/>
              <a:gd name="T1" fmla="*/ 2147483647 w 84"/>
              <a:gd name="T2" fmla="*/ 0 60000 65536"/>
              <a:gd name="T3" fmla="*/ 0 60000 65536"/>
              <a:gd name="T4" fmla="*/ 0 w 84"/>
              <a:gd name="T5" fmla="*/ 84 w 84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T4" t="0" r="T5" b="0"/>
            <a:pathLst>
              <a:path w="84">
                <a:moveTo>
                  <a:pt x="0" y="0"/>
                </a:moveTo>
                <a:lnTo>
                  <a:pt x="84" y="0"/>
                </a:lnTo>
              </a:path>
            </a:pathLst>
          </a:custGeom>
          <a:noFill/>
          <a:ln w="9981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24" name="Rectangle 161"/>
          <p:cNvSpPr>
            <a:spLocks noChangeArrowheads="1"/>
          </p:cNvSpPr>
          <p:nvPr/>
        </p:nvSpPr>
        <p:spPr bwMode="auto">
          <a:xfrm>
            <a:off x="2254250" y="2979738"/>
            <a:ext cx="360680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800">
                <a:solidFill>
                  <a:srgbClr val="00C600"/>
                </a:solidFill>
              </a:rPr>
              <a:t>RV=93.1%</a:t>
            </a:r>
          </a:p>
        </p:txBody>
      </p:sp>
      <p:sp>
        <p:nvSpPr>
          <p:cNvPr id="7325" name="Rectangle 162"/>
          <p:cNvSpPr>
            <a:spLocks noChangeArrowheads="1"/>
          </p:cNvSpPr>
          <p:nvPr/>
        </p:nvSpPr>
        <p:spPr bwMode="auto">
          <a:xfrm>
            <a:off x="1657350" y="2074863"/>
            <a:ext cx="5711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00C600"/>
                </a:solidFill>
              </a:rPr>
              <a:t>MAX T = -352 + (0.3 x 850-1000 mb THK)</a:t>
            </a:r>
          </a:p>
        </p:txBody>
      </p:sp>
      <p:sp>
        <p:nvSpPr>
          <p:cNvPr id="163" name="TextBox 162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8"/>
          <p:cNvSpPr>
            <a:spLocks noChangeArrowheads="1"/>
          </p:cNvSpPr>
          <p:nvPr/>
        </p:nvSpPr>
        <p:spPr bwMode="auto">
          <a:xfrm>
            <a:off x="-5762625" y="2744788"/>
            <a:ext cx="205994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4200">
                <a:solidFill>
                  <a:srgbClr val="00FFFF"/>
                </a:solidFill>
              </a:rPr>
              <a:t>Y =  a  + a  X  + a  X  + ... + a  X</a:t>
            </a:r>
          </a:p>
        </p:txBody>
      </p:sp>
      <p:sp>
        <p:nvSpPr>
          <p:cNvPr id="8195" name="Rectangle 12"/>
          <p:cNvSpPr>
            <a:spLocks noChangeArrowheads="1"/>
          </p:cNvSpPr>
          <p:nvPr/>
        </p:nvSpPr>
        <p:spPr bwMode="auto">
          <a:xfrm>
            <a:off x="5534025" y="3249613"/>
            <a:ext cx="30956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2</a:t>
            </a:r>
          </a:p>
        </p:txBody>
      </p:sp>
      <p:sp>
        <p:nvSpPr>
          <p:cNvPr id="8196" name="Rectangle 13"/>
          <p:cNvSpPr>
            <a:spLocks noChangeArrowheads="1"/>
          </p:cNvSpPr>
          <p:nvPr/>
        </p:nvSpPr>
        <p:spPr bwMode="auto">
          <a:xfrm>
            <a:off x="8326438" y="3249613"/>
            <a:ext cx="3381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N</a:t>
            </a:r>
          </a:p>
        </p:txBody>
      </p:sp>
      <p:sp>
        <p:nvSpPr>
          <p:cNvPr id="8197" name="Rectangle 14"/>
          <p:cNvSpPr>
            <a:spLocks noChangeArrowheads="1"/>
          </p:cNvSpPr>
          <p:nvPr/>
        </p:nvSpPr>
        <p:spPr bwMode="auto">
          <a:xfrm>
            <a:off x="7588250" y="3262313"/>
            <a:ext cx="3587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N</a:t>
            </a:r>
          </a:p>
        </p:txBody>
      </p:sp>
      <p:sp>
        <p:nvSpPr>
          <p:cNvPr id="8198" name="Rectangle 15"/>
          <p:cNvSpPr>
            <a:spLocks noChangeArrowheads="1"/>
          </p:cNvSpPr>
          <p:nvPr/>
        </p:nvSpPr>
        <p:spPr bwMode="auto">
          <a:xfrm>
            <a:off x="3838575" y="3275013"/>
            <a:ext cx="25082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1</a:t>
            </a:r>
          </a:p>
        </p:txBody>
      </p:sp>
      <p:sp>
        <p:nvSpPr>
          <p:cNvPr id="8199" name="Rectangle 16"/>
          <p:cNvSpPr>
            <a:spLocks noChangeArrowheads="1"/>
          </p:cNvSpPr>
          <p:nvPr/>
        </p:nvSpPr>
        <p:spPr bwMode="auto">
          <a:xfrm>
            <a:off x="2027238" y="3289300"/>
            <a:ext cx="376237" cy="25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0</a:t>
            </a:r>
          </a:p>
        </p:txBody>
      </p:sp>
      <p:sp>
        <p:nvSpPr>
          <p:cNvPr id="8200" name="Rectangle 17"/>
          <p:cNvSpPr>
            <a:spLocks noChangeArrowheads="1"/>
          </p:cNvSpPr>
          <p:nvPr/>
        </p:nvSpPr>
        <p:spPr bwMode="auto">
          <a:xfrm>
            <a:off x="3113088" y="3275013"/>
            <a:ext cx="2984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1</a:t>
            </a:r>
          </a:p>
        </p:txBody>
      </p:sp>
      <p:sp>
        <p:nvSpPr>
          <p:cNvPr id="8201" name="Rectangle 18"/>
          <p:cNvSpPr>
            <a:spLocks noChangeArrowheads="1"/>
          </p:cNvSpPr>
          <p:nvPr/>
        </p:nvSpPr>
        <p:spPr bwMode="auto">
          <a:xfrm>
            <a:off x="4827588" y="3262313"/>
            <a:ext cx="29845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400">
                <a:solidFill>
                  <a:srgbClr val="00FFFF"/>
                </a:solidFill>
              </a:rPr>
              <a:t>2</a:t>
            </a:r>
          </a:p>
        </p:txBody>
      </p:sp>
      <p:sp>
        <p:nvSpPr>
          <p:cNvPr id="30740" name="Rectangle 20"/>
          <p:cNvSpPr>
            <a:spLocks noChangeArrowheads="1"/>
          </p:cNvSpPr>
          <p:nvPr/>
        </p:nvSpPr>
        <p:spPr bwMode="auto">
          <a:xfrm>
            <a:off x="1331913" y="3983038"/>
            <a:ext cx="1485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Where,</a:t>
            </a:r>
          </a:p>
        </p:txBody>
      </p:sp>
      <p:sp>
        <p:nvSpPr>
          <p:cNvPr id="30741" name="Rectangle 21"/>
          <p:cNvSpPr>
            <a:spLocks noChangeArrowheads="1"/>
          </p:cNvSpPr>
          <p:nvPr/>
        </p:nvSpPr>
        <p:spPr bwMode="auto">
          <a:xfrm>
            <a:off x="436563" y="4970463"/>
            <a:ext cx="6562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the "</a:t>
            </a:r>
            <a:r>
              <a:rPr lang="en-US" sz="2600" b="1" dirty="0" err="1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's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 represent  </a:t>
            </a:r>
            <a:r>
              <a:rPr lang="en-US" sz="2600" b="1" dirty="0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COEFFICIENTS</a:t>
            </a:r>
          </a:p>
        </p:txBody>
      </p:sp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382588" y="5413375"/>
            <a:ext cx="75485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the "</a:t>
            </a:r>
            <a:r>
              <a:rPr lang="en-US" sz="2600" b="1" dirty="0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's" represent 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b="1" dirty="0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PREDICTOR</a:t>
            </a: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</a:t>
            </a:r>
          </a:p>
        </p:txBody>
      </p:sp>
      <p:sp>
        <p:nvSpPr>
          <p:cNvPr id="8205" name="Rectangle 23"/>
          <p:cNvSpPr>
            <a:spLocks noChangeArrowheads="1"/>
          </p:cNvSpPr>
          <p:nvPr/>
        </p:nvSpPr>
        <p:spPr bwMode="auto">
          <a:xfrm>
            <a:off x="7481888" y="4435475"/>
            <a:ext cx="341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2252663" y="2028825"/>
            <a:ext cx="46402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6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uses multiple variables:</a:t>
            </a:r>
          </a:p>
        </p:txBody>
      </p:sp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468313" y="4538663"/>
            <a:ext cx="65420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“</a:t>
            </a:r>
            <a:r>
              <a:rPr lang="en-US" sz="2600" b="1" dirty="0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represent </a:t>
            </a:r>
            <a:r>
              <a:rPr lang="en-US" sz="2400" b="1" dirty="0">
                <a:solidFill>
                  <a:srgbClr val="B0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FORECAST ELEMENT</a:t>
            </a:r>
            <a:endParaRPr lang="en-US" sz="2600" b="1" dirty="0">
              <a:solidFill>
                <a:srgbClr val="B0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3300" y="3429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71525" y="2959100"/>
            <a:ext cx="7610475" cy="4586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buFont typeface="Wingdings" pitchFamily="2" charset="2"/>
              <a:buChar char="ü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statistically relevant predictors are used</a:t>
            </a:r>
          </a:p>
          <a:p>
            <a:pPr lvl="2" algn="l">
              <a:defRPr/>
            </a:pP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Number is large (10-20+), but does not</a:t>
            </a:r>
          </a:p>
          <a:p>
            <a:pPr lvl="2" algn="l">
              <a:defRPr/>
            </a:pP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all fields into account</a:t>
            </a:r>
          </a:p>
          <a:p>
            <a:pPr lvl="2" algn="l"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Meteorologically significant parameters are used</a:t>
            </a:r>
          </a:p>
          <a:p>
            <a:pPr algn="l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for each element</a:t>
            </a:r>
          </a:p>
          <a:p>
            <a:pPr algn="l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tries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emulate the way the forecaster thinks)</a:t>
            </a:r>
          </a:p>
          <a:p>
            <a:pPr algn="l"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 minor check are made for consistency</a:t>
            </a:r>
          </a:p>
          <a:p>
            <a:pPr algn="l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check between </a:t>
            </a:r>
            <a:r>
              <a:rPr lang="en-US" sz="1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Ptype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T!</a:t>
            </a:r>
          </a:p>
          <a:p>
            <a:pPr lvl="2" algn="l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100" y="1778000"/>
            <a:ext cx="84963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Important Points Regarding the Development Process: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5200" y="4191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8525" y="2374900"/>
            <a:ext cx="7610475" cy="3940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Derived By Season </a:t>
            </a:r>
          </a:p>
          <a:p>
            <a:pPr lvl="2" algn="l"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 Season  10/1 - 3/31 </a:t>
            </a:r>
          </a:p>
          <a:p>
            <a:pPr lvl="2" algn="l"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 Season  4/1 - 9/30</a:t>
            </a:r>
          </a:p>
          <a:p>
            <a:pPr lvl="2" algn="l">
              <a:defRPr/>
            </a:pPr>
            <a:r>
              <a:rPr lang="en-US"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Thunderstorm Stratification 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10/16-3/15, 3/16-6/30, 7/1-10/15</a:t>
            </a:r>
          </a:p>
          <a:p>
            <a:pPr lvl="2" algn="l"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Highly dependent on samples used to generate</a:t>
            </a:r>
          </a:p>
          <a:p>
            <a:pPr algn="l"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equations</a:t>
            </a:r>
          </a:p>
          <a:p>
            <a:pPr algn="l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weather data – is it atypical?</a:t>
            </a:r>
          </a:p>
          <a:p>
            <a:pPr algn="l"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data – models are no longer “locked”</a:t>
            </a:r>
          </a:p>
          <a:p>
            <a:pPr algn="l">
              <a:defRPr/>
            </a:pPr>
            <a:endParaRPr lang="en-US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Font typeface="Wingdings" pitchFamily="2" charset="2"/>
              <a:buChar char="ü"/>
              <a:defRPr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" y="1943100"/>
            <a:ext cx="84963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Important Points (continued):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2" name="Rectangle 22"/>
          <p:cNvSpPr>
            <a:spLocks noChangeArrowheads="1"/>
          </p:cNvSpPr>
          <p:nvPr/>
        </p:nvSpPr>
        <p:spPr bwMode="auto">
          <a:xfrm>
            <a:off x="2015379" y="3254375"/>
            <a:ext cx="4746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MB </a:t>
            </a:r>
            <a:r>
              <a:rPr lang="en-US" sz="2400" b="1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Dewpoint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Temp (twice)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05" name="Rectangle 23"/>
          <p:cNvSpPr>
            <a:spLocks noChangeArrowheads="1"/>
          </p:cNvSpPr>
          <p:nvPr/>
        </p:nvSpPr>
        <p:spPr bwMode="auto">
          <a:xfrm>
            <a:off x="7481888" y="4435475"/>
            <a:ext cx="341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400">
                <a:solidFill>
                  <a:srgbClr val="FFFFFF"/>
                </a:solidFill>
              </a:rPr>
              <a:t>   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03300" y="431800"/>
            <a:ext cx="72390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OUTPUT STATISTICS (MOS)</a:t>
            </a: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1135853" y="1698625"/>
            <a:ext cx="6797695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 Equation Predictors</a:t>
            </a:r>
          </a:p>
          <a:p>
            <a:pPr algn="r"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(NGM Cool Season 24 Hr Max Temp – RFD)</a:t>
            </a:r>
          </a:p>
          <a:p>
            <a:pPr algn="r">
              <a:defRPr/>
            </a:pPr>
            <a:endParaRPr lang="en-US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Order of Importance…</a:t>
            </a:r>
            <a:endParaRPr lang="en-US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3361579" y="3660775"/>
            <a:ext cx="20466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950 MB Temp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22"/>
          <p:cNvSpPr>
            <a:spLocks noChangeArrowheads="1"/>
          </p:cNvSpPr>
          <p:nvPr/>
        </p:nvSpPr>
        <p:spPr bwMode="auto">
          <a:xfrm>
            <a:off x="3361579" y="4054475"/>
            <a:ext cx="20466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850 MB Temp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22"/>
          <p:cNvSpPr>
            <a:spLocks noChangeArrowheads="1"/>
          </p:cNvSpPr>
          <p:nvPr/>
        </p:nvSpPr>
        <p:spPr bwMode="auto">
          <a:xfrm>
            <a:off x="2815479" y="4448175"/>
            <a:ext cx="32427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Cosine of Day of Year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2917079" y="4854575"/>
            <a:ext cx="30045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950 MB Wind Speed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Rectangle 22"/>
          <p:cNvSpPr>
            <a:spLocks noChangeArrowheads="1"/>
          </p:cNvSpPr>
          <p:nvPr/>
        </p:nvSpPr>
        <p:spPr bwMode="auto">
          <a:xfrm>
            <a:off x="2548779" y="5273675"/>
            <a:ext cx="36756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700 MB Earth Oriented V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auto">
          <a:xfrm>
            <a:off x="1761379" y="5667375"/>
            <a:ext cx="57125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950 MB Temperature Advection (twice)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2358279" y="6099175"/>
            <a:ext cx="40026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l">
              <a:defRPr/>
            </a:pPr>
            <a:r>
              <a:rPr lang="en-US" sz="24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1000 MB Relative Humidity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>
            <a:off x="609600" y="3136900"/>
            <a:ext cx="7861300" cy="25400"/>
          </a:xfrm>
          <a:prstGeom prst="line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advClick="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CC"/>
      </a:dk2>
      <a:lt2>
        <a:srgbClr val="FFFF00"/>
      </a:lt2>
      <a:accent1>
        <a:srgbClr val="00CC00"/>
      </a:accent1>
      <a:accent2>
        <a:srgbClr val="3399FF"/>
      </a:accent2>
      <a:accent3>
        <a:srgbClr val="AAAAE2"/>
      </a:accent3>
      <a:accent4>
        <a:srgbClr val="DADADA"/>
      </a:accent4>
      <a:accent5>
        <a:srgbClr val="AAE2AA"/>
      </a:accent5>
      <a:accent6>
        <a:srgbClr val="2D8AE7"/>
      </a:accent6>
      <a:hlink>
        <a:srgbClr val="99CCFF"/>
      </a:hlink>
      <a:folHlink>
        <a:srgbClr val="DDDDDD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20857</TotalTime>
  <Words>1497</Words>
  <Application>Microsoft Office PowerPoint</Application>
  <PresentationFormat>On-screen Show (4:3)</PresentationFormat>
  <Paragraphs>313</Paragraphs>
  <Slides>41</Slides>
  <Notes>2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Default Design</vt:lpstr>
      <vt:lpstr>Chart</vt:lpstr>
      <vt:lpstr>Use Of MOS – A Few Cool Season Reminders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MODEL OUTPUT STATISTICS (MOS)</vt:lpstr>
      <vt:lpstr>Slide 35</vt:lpstr>
      <vt:lpstr>Slide 36</vt:lpstr>
      <vt:lpstr>Slide 37</vt:lpstr>
      <vt:lpstr>Slide 38</vt:lpstr>
      <vt:lpstr>Slide 39</vt:lpstr>
      <vt:lpstr>Slide 40</vt:lpstr>
      <vt:lpstr>Slide 41</vt:lpstr>
    </vt:vector>
  </TitlesOfParts>
  <Company>NWS/NOAA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Weather Service</dc:title>
  <dc:creator>ISS</dc:creator>
  <cp:lastModifiedBy>scott</cp:lastModifiedBy>
  <cp:revision>641</cp:revision>
  <cp:lastPrinted>2001-11-29T18:45:24Z</cp:lastPrinted>
  <dcterms:created xsi:type="dcterms:W3CDTF">1999-11-15T21:24:44Z</dcterms:created>
  <dcterms:modified xsi:type="dcterms:W3CDTF">2009-11-07T13:12:15Z</dcterms:modified>
</cp:coreProperties>
</file>