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6" r:id="rId2"/>
    <p:sldId id="301" r:id="rId3"/>
    <p:sldId id="271" r:id="rId4"/>
    <p:sldId id="272" r:id="rId5"/>
    <p:sldId id="286" r:id="rId6"/>
    <p:sldId id="273" r:id="rId7"/>
    <p:sldId id="274" r:id="rId8"/>
    <p:sldId id="284" r:id="rId9"/>
    <p:sldId id="297" r:id="rId10"/>
    <p:sldId id="300" r:id="rId11"/>
    <p:sldId id="303" r:id="rId12"/>
    <p:sldId id="298" r:id="rId13"/>
    <p:sldId id="296" r:id="rId14"/>
    <p:sldId id="281" r:id="rId15"/>
    <p:sldId id="299" r:id="rId16"/>
    <p:sldId id="275" r:id="rId17"/>
    <p:sldId id="29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5" autoAdjust="0"/>
    <p:restoredTop sz="94660"/>
  </p:normalViewPr>
  <p:slideViewPr>
    <p:cSldViewPr>
      <p:cViewPr varScale="1">
        <p:scale>
          <a:sx n="102" d="100"/>
          <a:sy n="102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ED7D5-5F57-4CBB-8A08-E171C67F8074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8AE27-7290-4818-89BA-D3309A904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8AE27-7290-4818-89BA-D3309A9040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EB9C8E-F109-4B98-A089-A4E61B4883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h.noaa.gov/lsx/wrf/wrfdisplay.ph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ouglas.Tilly@noaa.gov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dtb.noaa.gov/tools/BUFKIT/index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rh.noaa.gov/bufkit/lsx/arw_site.buf" TargetMode="External"/><Relationship Id="rId4" Type="http://schemas.openxmlformats.org/officeDocument/2006/relationships/hyperlink" Target="http://www.crh.noaa.gov/lsx/buf2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2895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Local Version of the Weather Research and Forecasting 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7854696" cy="2486464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dirty="0" smtClean="0"/>
              <a:t>Doug </a:t>
            </a:r>
            <a:r>
              <a:rPr lang="en-US" sz="2000" dirty="0" err="1" smtClean="0"/>
              <a:t>Tilly</a:t>
            </a:r>
            <a:endParaRPr lang="en-US" sz="2000" dirty="0" smtClean="0"/>
          </a:p>
          <a:p>
            <a:pPr algn="ctr"/>
            <a:r>
              <a:rPr lang="en-US" sz="2000" dirty="0" smtClean="0"/>
              <a:t>National Weather Service</a:t>
            </a:r>
          </a:p>
          <a:p>
            <a:pPr algn="ctr"/>
            <a:r>
              <a:rPr lang="en-US" sz="2000" dirty="0" smtClean="0"/>
              <a:t>St. Louis, MO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P-type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an ensemble approach – same as NAM</a:t>
            </a:r>
          </a:p>
          <a:p>
            <a:pPr lvl="1"/>
            <a:r>
              <a:rPr lang="en-US" dirty="0" smtClean="0"/>
              <a:t>Tie goes to the most dangerous p-type (ZR, IP, S, R)</a:t>
            </a:r>
          </a:p>
          <a:p>
            <a:r>
              <a:rPr lang="en-US" dirty="0" smtClean="0"/>
              <a:t>Uses 4 algorithms with explicit model type</a:t>
            </a:r>
          </a:p>
          <a:p>
            <a:pPr lvl="1"/>
            <a:r>
              <a:rPr lang="en-US" dirty="0" smtClean="0"/>
              <a:t>NCEP</a:t>
            </a:r>
          </a:p>
          <a:p>
            <a:pPr lvl="1"/>
            <a:r>
              <a:rPr lang="en-US" dirty="0" smtClean="0"/>
              <a:t>NCEP Revised</a:t>
            </a:r>
          </a:p>
          <a:p>
            <a:pPr lvl="1"/>
            <a:r>
              <a:rPr lang="en-US" dirty="0" smtClean="0"/>
              <a:t>Ramer</a:t>
            </a:r>
          </a:p>
          <a:p>
            <a:pPr lvl="1"/>
            <a:r>
              <a:rPr lang="en-US" dirty="0" err="1" smtClean="0"/>
              <a:t>Bourgouin</a:t>
            </a:r>
            <a:endParaRPr lang="en-US" dirty="0" smtClean="0"/>
          </a:p>
          <a:p>
            <a:pPr lvl="1"/>
            <a:r>
              <a:rPr lang="en-US" dirty="0" smtClean="0"/>
              <a:t>Model microphysics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bufkit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"/>
            <a:ext cx="8359410" cy="62944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data…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 on web site</a:t>
            </a:r>
          </a:p>
          <a:p>
            <a:pPr lvl="1"/>
            <a:r>
              <a:rPr lang="en-US" dirty="0" smtClean="0">
                <a:hlinkClick r:id="rId3"/>
              </a:rPr>
              <a:t>http://www.crh.noaa.gov/lsx/wrf/wrfdisplay.php</a:t>
            </a:r>
            <a:endParaRPr lang="en-US" dirty="0" smtClean="0"/>
          </a:p>
          <a:p>
            <a:r>
              <a:rPr lang="en-US" dirty="0" err="1" smtClean="0"/>
              <a:t>Precip</a:t>
            </a:r>
            <a:r>
              <a:rPr lang="en-US" dirty="0" smtClean="0"/>
              <a:t>, temps, indices, soundings…</a:t>
            </a:r>
          </a:p>
          <a:p>
            <a:r>
              <a:rPr lang="en-US" dirty="0" smtClean="0"/>
              <a:t>Working on a “Clouds and </a:t>
            </a:r>
            <a:r>
              <a:rPr lang="en-US" dirty="0" err="1" smtClean="0"/>
              <a:t>Precip</a:t>
            </a:r>
            <a:r>
              <a:rPr lang="en-US" dirty="0" smtClean="0"/>
              <a:t>” image</a:t>
            </a:r>
          </a:p>
          <a:p>
            <a:r>
              <a:rPr lang="en-US" dirty="0" smtClean="0"/>
              <a:t>Want to get more images with forcing</a:t>
            </a:r>
          </a:p>
          <a:p>
            <a:endParaRPr lang="en-US" dirty="0" smtClean="0"/>
          </a:p>
          <a:p>
            <a:r>
              <a:rPr lang="en-US" dirty="0" smtClean="0"/>
              <a:t>Suggestions??</a:t>
            </a:r>
          </a:p>
          <a:p>
            <a:pPr lvl="1"/>
            <a:r>
              <a:rPr lang="en-US" dirty="0" smtClean="0"/>
              <a:t>Please email me!!!!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Worst performing parameter?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have to be 2m temperatures </a:t>
            </a:r>
          </a:p>
          <a:p>
            <a:pPr lvl="1"/>
            <a:r>
              <a:rPr lang="en-US" dirty="0" smtClean="0"/>
              <a:t>Mainly during </a:t>
            </a:r>
            <a:r>
              <a:rPr lang="en-US" dirty="0" err="1" smtClean="0"/>
              <a:t>radiational</a:t>
            </a:r>
            <a:r>
              <a:rPr lang="en-US" dirty="0" smtClean="0"/>
              <a:t> cooling regime </a:t>
            </a:r>
          </a:p>
          <a:p>
            <a:pPr lvl="1"/>
            <a:r>
              <a:rPr lang="en-US" dirty="0" smtClean="0"/>
              <a:t>Daytime performs well</a:t>
            </a:r>
          </a:p>
          <a:p>
            <a:pPr lvl="1"/>
            <a:r>
              <a:rPr lang="en-US" dirty="0" err="1" smtClean="0"/>
              <a:t>Advective</a:t>
            </a:r>
            <a:r>
              <a:rPr lang="en-US" dirty="0" smtClean="0"/>
              <a:t> patterns do well</a:t>
            </a:r>
          </a:p>
          <a:p>
            <a:r>
              <a:rPr lang="en-US" dirty="0" smtClean="0"/>
              <a:t>Bottom line – if 2m temps are below your going minimum forecast…it’s time to lower temps</a:t>
            </a:r>
          </a:p>
          <a:p>
            <a:r>
              <a:rPr lang="en-US" dirty="0" smtClean="0"/>
              <a:t>Would like to test out different BL scheme?</a:t>
            </a:r>
          </a:p>
          <a:p>
            <a:pPr lvl="1"/>
            <a:r>
              <a:rPr lang="en-US" dirty="0" smtClean="0"/>
              <a:t>Have tried different SW schemes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r>
              <a:rPr lang="en-US" dirty="0" smtClean="0"/>
              <a:t>Surface winds are generally better than other models</a:t>
            </a:r>
          </a:p>
          <a:p>
            <a:r>
              <a:rPr lang="en-US" dirty="0" smtClean="0"/>
              <a:t>Handles low level moisture better or lack thereof</a:t>
            </a:r>
          </a:p>
          <a:p>
            <a:r>
              <a:rPr lang="en-US" dirty="0" smtClean="0"/>
              <a:t>Handled cold(warm) air behind(ahead) clippers very well in 08/09 winter</a:t>
            </a:r>
          </a:p>
          <a:p>
            <a:pPr lvl="1"/>
            <a:r>
              <a:rPr lang="en-US" dirty="0" smtClean="0"/>
              <a:t>At least better than the operational models</a:t>
            </a:r>
          </a:p>
          <a:p>
            <a:r>
              <a:rPr lang="en-US" dirty="0" smtClean="0"/>
              <a:t>Convection may occur too soon in summer</a:t>
            </a:r>
            <a:endParaRPr lang="en-US" dirty="0"/>
          </a:p>
          <a:p>
            <a:r>
              <a:rPr lang="en-US" dirty="0" smtClean="0"/>
              <a:t>Large area of .01 </a:t>
            </a:r>
            <a:r>
              <a:rPr lang="en-US" dirty="0" err="1" smtClean="0"/>
              <a:t>precip</a:t>
            </a:r>
            <a:r>
              <a:rPr lang="en-US" dirty="0" smtClean="0"/>
              <a:t> - due to KF2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mslp_0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228600"/>
            <a:ext cx="5354403" cy="61033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581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really going to rain?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19200" y="2819400"/>
            <a:ext cx="3962400" cy="1371600"/>
          </a:xfrm>
          <a:prstGeom prst="straightConnector1">
            <a:avLst/>
          </a:prstGeom>
          <a:ln w="50800" cmpd="sng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4724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case, yes.</a:t>
            </a:r>
          </a:p>
          <a:p>
            <a:endParaRPr lang="en-US" dirty="0" smtClean="0"/>
          </a:p>
          <a:p>
            <a:r>
              <a:rPr lang="en-US" dirty="0" smtClean="0"/>
              <a:t>         -RA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Debug communication problem</a:t>
            </a:r>
          </a:p>
          <a:p>
            <a:pPr lvl="1"/>
            <a:r>
              <a:rPr lang="en-US" dirty="0" smtClean="0"/>
              <a:t>Causes </a:t>
            </a:r>
            <a:r>
              <a:rPr lang="en-US" smtClean="0"/>
              <a:t>model crash</a:t>
            </a:r>
            <a:endParaRPr lang="en-US" dirty="0" smtClean="0"/>
          </a:p>
          <a:p>
            <a:r>
              <a:rPr lang="en-US" dirty="0" smtClean="0"/>
              <a:t>Hope to purchase a new server</a:t>
            </a:r>
          </a:p>
          <a:p>
            <a:r>
              <a:rPr lang="en-US" dirty="0" smtClean="0"/>
              <a:t>Use LAPS for “hot-start”</a:t>
            </a:r>
          </a:p>
          <a:p>
            <a:pPr lvl="1"/>
            <a:r>
              <a:rPr lang="en-US" dirty="0" smtClean="0"/>
              <a:t>Improve short-term forecast </a:t>
            </a:r>
          </a:p>
          <a:p>
            <a:r>
              <a:rPr lang="en-US" dirty="0" smtClean="0"/>
              <a:t>Test out a smaller 4 km explicit domain</a:t>
            </a:r>
          </a:p>
          <a:p>
            <a:pPr lvl="1"/>
            <a:r>
              <a:rPr lang="en-US" dirty="0" smtClean="0"/>
              <a:t>Would use 12 km WRF output as initial/boundary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Please email me at:</a:t>
            </a:r>
          </a:p>
          <a:p>
            <a:r>
              <a:rPr lang="en-US" dirty="0" smtClean="0">
                <a:hlinkClick r:id="rId3"/>
              </a:rPr>
              <a:t>Douglas.Tilly@noaa.gov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 run the WRF</a:t>
            </a:r>
          </a:p>
          <a:p>
            <a:r>
              <a:rPr lang="en-US" dirty="0" smtClean="0"/>
              <a:t>WRF setup</a:t>
            </a:r>
          </a:p>
          <a:p>
            <a:r>
              <a:rPr lang="en-US" dirty="0" smtClean="0"/>
              <a:t>Available data</a:t>
            </a:r>
          </a:p>
          <a:p>
            <a:r>
              <a:rPr lang="en-US" dirty="0" smtClean="0"/>
              <a:t>What works best</a:t>
            </a:r>
          </a:p>
          <a:p>
            <a:r>
              <a:rPr lang="en-US" dirty="0" smtClean="0"/>
              <a:t>What doesn’t</a:t>
            </a:r>
          </a:p>
          <a:p>
            <a:r>
              <a:rPr lang="en-US" dirty="0" smtClean="0"/>
              <a:t>Looking ahead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run a local WRF?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Advanced Research WRF (ARW) core has more advanced physics than the Non-Hydrostatic </a:t>
            </a:r>
            <a:r>
              <a:rPr lang="en-US" dirty="0" err="1" smtClean="0"/>
              <a:t>Mesoscale</a:t>
            </a:r>
            <a:r>
              <a:rPr lang="en-US" dirty="0" smtClean="0"/>
              <a:t> Model (NMM)</a:t>
            </a:r>
          </a:p>
          <a:p>
            <a:endParaRPr lang="en-US" dirty="0" smtClean="0"/>
          </a:p>
          <a:p>
            <a:r>
              <a:rPr lang="en-US" dirty="0" smtClean="0"/>
              <a:t>Has physics schemes and convective parameterizations not available to the NMM</a:t>
            </a:r>
          </a:p>
          <a:p>
            <a:endParaRPr lang="en-US" dirty="0" smtClean="0"/>
          </a:p>
          <a:p>
            <a:r>
              <a:rPr lang="en-US" dirty="0" smtClean="0"/>
              <a:t>Can tailor model to meet our needs</a:t>
            </a:r>
          </a:p>
          <a:p>
            <a:pPr lvl="1"/>
            <a:r>
              <a:rPr lang="en-US" dirty="0" smtClean="0"/>
              <a:t>What works in the northeast may not work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the local WRF?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 km grid spacing with output to 84 hours</a:t>
            </a:r>
          </a:p>
          <a:p>
            <a:pPr lvl="1"/>
            <a:r>
              <a:rPr lang="en-US" dirty="0" smtClean="0"/>
              <a:t>Same as operational NAM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Roughly from Great Lakes to Gulf and Rockies to Appalachians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Initial and boundary conditions from 12km NAM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00Z and 12Z runs available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domai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1203402"/>
            <a:ext cx="4262723" cy="42627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schemes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Local WRF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WSM 5-class scheme</a:t>
            </a:r>
            <a:endParaRPr lang="en-US" dirty="0"/>
          </a:p>
          <a:p>
            <a:pPr lvl="1"/>
            <a:r>
              <a:rPr lang="en-US" dirty="0" smtClean="0"/>
              <a:t>Allows for mixed-phase</a:t>
            </a:r>
          </a:p>
          <a:p>
            <a:pPr lvl="1"/>
            <a:r>
              <a:rPr lang="en-US" dirty="0" smtClean="0"/>
              <a:t>Super-cooled water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graupel</a:t>
            </a:r>
            <a:endParaRPr lang="en-US" dirty="0" smtClean="0"/>
          </a:p>
          <a:p>
            <a:pPr lvl="2"/>
            <a:r>
              <a:rPr lang="en-US" dirty="0" smtClean="0"/>
              <a:t>12 km</a:t>
            </a:r>
          </a:p>
          <a:p>
            <a:r>
              <a:rPr lang="en-US" dirty="0" smtClean="0"/>
              <a:t>RRTM – LW radiation</a:t>
            </a:r>
          </a:p>
          <a:p>
            <a:r>
              <a:rPr lang="en-US" dirty="0" smtClean="0"/>
              <a:t>Goddard – SW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New Ferrier</a:t>
            </a:r>
          </a:p>
          <a:p>
            <a:pPr lvl="1"/>
            <a:r>
              <a:rPr lang="en-US" dirty="0" err="1" smtClean="0"/>
              <a:t>Kinda</a:t>
            </a:r>
            <a:r>
              <a:rPr lang="en-US" dirty="0" smtClean="0"/>
              <a:t> allows mixed-phase</a:t>
            </a:r>
          </a:p>
          <a:p>
            <a:pPr lvl="1"/>
            <a:r>
              <a:rPr lang="en-US" dirty="0" smtClean="0"/>
              <a:t>No super-cooled water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graupel</a:t>
            </a:r>
            <a:endParaRPr lang="en-US" dirty="0" smtClean="0"/>
          </a:p>
          <a:p>
            <a:pPr lvl="2"/>
            <a:r>
              <a:rPr lang="en-US" dirty="0" smtClean="0"/>
              <a:t>12 km</a:t>
            </a:r>
          </a:p>
          <a:p>
            <a:r>
              <a:rPr lang="en-US" dirty="0" smtClean="0"/>
              <a:t>GFDL – L/SW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Cumulus schemes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Local WRF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Kain-Fritsch2</a:t>
            </a:r>
          </a:p>
          <a:p>
            <a:r>
              <a:rPr lang="en-US" dirty="0" smtClean="0"/>
              <a:t>Sub-grid convection</a:t>
            </a:r>
          </a:p>
          <a:p>
            <a:r>
              <a:rPr lang="en-US" dirty="0" smtClean="0"/>
              <a:t>Allows for shallow convection</a:t>
            </a:r>
          </a:p>
          <a:p>
            <a:r>
              <a:rPr lang="en-US" dirty="0" smtClean="0"/>
              <a:t>Seems to be just active enough</a:t>
            </a:r>
          </a:p>
          <a:p>
            <a:r>
              <a:rPr lang="en-US" dirty="0" smtClean="0"/>
              <a:t>Can initiate “convection” sooner than NAM</a:t>
            </a:r>
          </a:p>
          <a:p>
            <a:pPr lvl="1"/>
            <a:r>
              <a:rPr lang="en-US" dirty="0" smtClean="0"/>
              <a:t>Generally good</a:t>
            </a:r>
          </a:p>
          <a:p>
            <a:pPr lvl="1"/>
            <a:r>
              <a:rPr lang="en-US" dirty="0" smtClean="0"/>
              <a:t>Can create large areas of –RA when only CU forms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Betts-Miller-</a:t>
            </a:r>
            <a:r>
              <a:rPr lang="en-US" dirty="0" err="1" smtClean="0"/>
              <a:t>Janjic</a:t>
            </a:r>
            <a:endParaRPr lang="en-US" dirty="0" smtClean="0"/>
          </a:p>
          <a:p>
            <a:r>
              <a:rPr lang="en-US" dirty="0" smtClean="0"/>
              <a:t>Deep convection</a:t>
            </a:r>
          </a:p>
          <a:p>
            <a:r>
              <a:rPr lang="en-US" dirty="0" smtClean="0"/>
              <a:t>Allows for shallow convection</a:t>
            </a:r>
          </a:p>
          <a:p>
            <a:r>
              <a:rPr lang="en-US" dirty="0" smtClean="0"/>
              <a:t>Can be under active </a:t>
            </a:r>
          </a:p>
          <a:p>
            <a:pPr lvl="1"/>
            <a:r>
              <a:rPr lang="en-US" dirty="0" smtClean="0"/>
              <a:t>Convective feedback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 I get output?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Starts approximately 2 hours after synoptic</a:t>
            </a:r>
          </a:p>
          <a:p>
            <a:pPr lvl="1"/>
            <a:r>
              <a:rPr lang="en-US" dirty="0" smtClean="0"/>
              <a:t>Have to wait for NAM to finish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~2 ¾ hours to complete – around Noon CST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Complete to web will take a little longer</a:t>
            </a:r>
          </a:p>
          <a:p>
            <a:pPr lvl="1"/>
            <a:r>
              <a:rPr lang="en-US" dirty="0" smtClean="0"/>
              <a:t>Images have to be created, then shipped to server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Images are sent while model is still running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7 November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Winter Weather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data is available?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Bufkit</a:t>
            </a:r>
            <a:r>
              <a:rPr lang="en-US" dirty="0" smtClean="0"/>
              <a:t> data</a:t>
            </a:r>
          </a:p>
          <a:p>
            <a:pPr lvl="1"/>
            <a:r>
              <a:rPr lang="en-US" dirty="0" smtClean="0"/>
              <a:t>Freeware available from </a:t>
            </a:r>
            <a:r>
              <a:rPr lang="en-US" dirty="0" smtClean="0">
                <a:hlinkClick r:id="rId3"/>
              </a:rPr>
              <a:t>http://www.wdtb.noaa.gov/tools/BUFKIT/index.html</a:t>
            </a:r>
            <a:endParaRPr lang="en-US" dirty="0" smtClean="0"/>
          </a:p>
          <a:p>
            <a:pPr lvl="1"/>
            <a:r>
              <a:rPr lang="en-US" dirty="0" smtClean="0"/>
              <a:t>Data is available from our web server</a:t>
            </a:r>
          </a:p>
          <a:p>
            <a:pPr lvl="2"/>
            <a:r>
              <a:rPr lang="en-US" dirty="0" smtClean="0">
                <a:hlinkClick r:id="rId4"/>
              </a:rPr>
              <a:t>http://www.crh.noaa.gov/lsx/buf2.php</a:t>
            </a:r>
            <a:endParaRPr lang="en-US" dirty="0" smtClean="0"/>
          </a:p>
          <a:p>
            <a:pPr lvl="2"/>
            <a:r>
              <a:rPr lang="en-US" dirty="0" smtClean="0">
                <a:hlinkClick r:id="rId5"/>
              </a:rPr>
              <a:t>http://www.crh.noaa.gov/bufkit/lsx/arw_</a:t>
            </a:r>
            <a:r>
              <a:rPr lang="en-US" i="1" dirty="0" smtClean="0">
                <a:hlinkClick r:id="rId5"/>
              </a:rPr>
              <a:t>site</a:t>
            </a:r>
            <a:r>
              <a:rPr lang="en-US" dirty="0" smtClean="0">
                <a:hlinkClick r:id="rId5"/>
              </a:rPr>
              <a:t>.buf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31 sites in our and surrounding CWAs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Winter Weather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9C8E-F109-4B98-A089-A4E61B4883E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1644</TotalTime>
  <Words>691</Words>
  <Application>Microsoft Office PowerPoint</Application>
  <PresentationFormat>On-screen Show (4:3)</PresentationFormat>
  <Paragraphs>192</Paragraphs>
  <Slides>17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The Local Version of the Weather Research and Forecasting  Model</vt:lpstr>
      <vt:lpstr>Overview</vt:lpstr>
      <vt:lpstr>Why run a local WRF?</vt:lpstr>
      <vt:lpstr>What’s in the local WRF?</vt:lpstr>
      <vt:lpstr>Slide 5</vt:lpstr>
      <vt:lpstr>Physics schemes</vt:lpstr>
      <vt:lpstr>Cumulus schemes</vt:lpstr>
      <vt:lpstr>When do I get output?</vt:lpstr>
      <vt:lpstr>What data is available?</vt:lpstr>
      <vt:lpstr>P-type </vt:lpstr>
      <vt:lpstr>Slide 11</vt:lpstr>
      <vt:lpstr>More data…</vt:lpstr>
      <vt:lpstr>Worst performing parameter?</vt:lpstr>
      <vt:lpstr>My experiences</vt:lpstr>
      <vt:lpstr>Slide 15</vt:lpstr>
      <vt:lpstr>Future work</vt:lpstr>
      <vt:lpstr>Questions/Comments?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COOP Maps</dc:title>
  <dc:creator>DIM4300</dc:creator>
  <cp:lastModifiedBy>douglas.tilly</cp:lastModifiedBy>
  <cp:revision>172</cp:revision>
  <dcterms:created xsi:type="dcterms:W3CDTF">2009-03-05T15:08:21Z</dcterms:created>
  <dcterms:modified xsi:type="dcterms:W3CDTF">2009-11-07T12:58:35Z</dcterms:modified>
</cp:coreProperties>
</file>