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3" r:id="rId3"/>
    <p:sldId id="272" r:id="rId4"/>
    <p:sldId id="264" r:id="rId5"/>
    <p:sldId id="274" r:id="rId6"/>
    <p:sldId id="273" r:id="rId7"/>
    <p:sldId id="275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7" r:id="rId16"/>
    <p:sldId id="258" r:id="rId17"/>
    <p:sldId id="259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C648B-81F1-4075-8C93-B520509D1584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906FE-1FF8-4369-A1A9-DEE9B50973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032C7-E6C6-4FC2-9C6B-B079FAD0AC0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032C7-E6C6-4FC2-9C6B-B079FAD0AC0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032C7-E6C6-4FC2-9C6B-B079FAD0AC0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032C7-E6C6-4FC2-9C6B-B079FAD0AC0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6FE-1FF8-4369-A1A9-DEE9B50973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36387-9114-4911-9AE1-100E4CBBFE39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3BBC-BC53-4817-97E4-340B1BCEE7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h.noaa.gov/lsx/?n=winte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jim.sieveking@noaa.gov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pc.ncep.noaa.gov/mdd/mddoutpu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http://www.crh.noaa.gov/Image/lsx/recent_event/feb_08_06/arch.jpg"/>
          <p:cNvPicPr>
            <a:picLocks noChangeAspect="1" noChangeArrowheads="1"/>
          </p:cNvPicPr>
          <p:nvPr/>
        </p:nvPicPr>
        <p:blipFill>
          <a:blip r:embed="rId4" cstate="print">
            <a:grayscl/>
            <a:lum bright="-3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438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Winter Weather Forecasting: </a:t>
            </a:r>
            <a:b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Internet Resource</a:t>
            </a:r>
            <a:b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b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NWS Website Changes</a:t>
            </a:r>
            <a:endParaRPr lang="en-US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86400"/>
            <a:ext cx="2667000" cy="1371600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Jim Sieveking</a:t>
            </a:r>
            <a:b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 Forecaster</a:t>
            </a:r>
            <a:b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Weather Service </a:t>
            </a:r>
            <a:b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St. Louis, Missouri</a:t>
            </a:r>
          </a:p>
        </p:txBody>
      </p:sp>
      <p:sp>
        <p:nvSpPr>
          <p:cNvPr id="4" name="Rectangle 3"/>
          <p:cNvSpPr/>
          <p:nvPr/>
        </p:nvSpPr>
        <p:spPr>
          <a:xfrm>
            <a:off x="4419600" y="5715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Winter Weather Media Workshop</a:t>
            </a:r>
            <a:b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7</a:t>
            </a:r>
            <a:r>
              <a:rPr lang="en-US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2009</a:t>
            </a:r>
            <a:b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Saint Louis University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 descr="http://l.yimg.com/g/images/spacebal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00" y="-1531938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7239000" cy="51053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700" b="1" i="1" dirty="0" smtClean="0"/>
              <a:t>Display Type</a:t>
            </a:r>
            <a:br>
              <a:rPr lang="en-US" sz="1700" b="1" i="1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b="1" dirty="0" smtClean="0"/>
              <a:t>Trend</a:t>
            </a:r>
            <a:r>
              <a:rPr lang="en-US" sz="1700" dirty="0" smtClean="0"/>
              <a:t> - (</a:t>
            </a:r>
            <a:r>
              <a:rPr lang="en-US" sz="1700" dirty="0" err="1" smtClean="0"/>
              <a:t>dprog</a:t>
            </a:r>
            <a:r>
              <a:rPr lang="en-US" sz="1700" dirty="0" smtClean="0"/>
              <a:t>/</a:t>
            </a:r>
            <a:r>
              <a:rPr lang="en-US" sz="1700" dirty="0" err="1" smtClean="0"/>
              <a:t>dt</a:t>
            </a:r>
            <a:r>
              <a:rPr lang="en-US" sz="1700" dirty="0" smtClean="0"/>
              <a:t>) displays a loop of the selected model field from the most four recent runs of the selected model - all valid at the selected forecast hour. </a:t>
            </a:r>
            <a:br>
              <a:rPr lang="en-US" sz="1700" dirty="0" smtClean="0"/>
            </a:br>
            <a:endParaRPr lang="en-US" sz="1700" dirty="0" smtClean="0"/>
          </a:p>
          <a:p>
            <a:pPr>
              <a:buNone/>
            </a:pPr>
            <a:r>
              <a:rPr lang="en-US" sz="1700" b="1" i="1" dirty="0" smtClean="0"/>
              <a:t>Standard Diagnostics</a:t>
            </a:r>
            <a:r>
              <a:rPr lang="en-US" sz="1700" b="1" dirty="0" smtClean="0"/>
              <a:t> </a:t>
            </a:r>
            <a:br>
              <a:rPr lang="en-US" sz="1700" b="1" dirty="0" smtClean="0"/>
            </a:br>
            <a:endParaRPr lang="en-US" sz="1700" b="1" dirty="0" smtClean="0"/>
          </a:p>
          <a:p>
            <a:pPr>
              <a:buNone/>
            </a:pPr>
            <a:r>
              <a:rPr lang="en-US" sz="1700" i="1" dirty="0" smtClean="0"/>
              <a:t>       </a:t>
            </a:r>
            <a:r>
              <a:rPr lang="en-US" sz="1700" b="1" i="1" dirty="0" smtClean="0"/>
              <a:t>250</a:t>
            </a:r>
            <a:r>
              <a:rPr lang="en-US" sz="1700" i="1" dirty="0" smtClean="0"/>
              <a:t> - </a:t>
            </a:r>
            <a:r>
              <a:rPr lang="en-US" sz="1700" dirty="0" smtClean="0"/>
              <a:t>250 </a:t>
            </a:r>
            <a:r>
              <a:rPr lang="en-US" sz="1700" dirty="0" err="1" smtClean="0"/>
              <a:t>mb</a:t>
            </a:r>
            <a:r>
              <a:rPr lang="en-US" sz="1700" dirty="0" smtClean="0"/>
              <a:t> Heights/</a:t>
            </a:r>
            <a:r>
              <a:rPr lang="en-US" sz="1700" dirty="0" err="1" smtClean="0"/>
              <a:t>Isotachs</a:t>
            </a:r>
            <a:r>
              <a:rPr lang="en-US" sz="1700" dirty="0" smtClean="0"/>
              <a:t> and Divergence. </a:t>
            </a:r>
            <a:r>
              <a:rPr lang="en-US" sz="1700" i="1" dirty="0" smtClean="0"/>
              <a:t>Heights are in white, </a:t>
            </a:r>
            <a:r>
              <a:rPr lang="en-US" sz="1700" i="1" dirty="0" err="1" smtClean="0"/>
              <a:t>isotachs</a:t>
            </a:r>
            <a:r>
              <a:rPr lang="en-US" sz="1700" i="1" dirty="0" smtClean="0"/>
              <a:t> are shaded in kts, and divergence are tan contours</a:t>
            </a:r>
            <a:r>
              <a:rPr lang="en-US" sz="1700" dirty="0" smtClean="0"/>
              <a:t> </a:t>
            </a:r>
            <a:br>
              <a:rPr lang="en-US" sz="1700" dirty="0" smtClean="0"/>
            </a:br>
            <a:endParaRPr lang="en-US" sz="1700" dirty="0" smtClean="0"/>
          </a:p>
          <a:p>
            <a:pPr>
              <a:buNone/>
            </a:pPr>
            <a:r>
              <a:rPr lang="en-US" sz="1700" i="1" dirty="0" smtClean="0"/>
              <a:t>       </a:t>
            </a:r>
            <a:r>
              <a:rPr lang="en-US" sz="1700" b="1" i="1" dirty="0" smtClean="0"/>
              <a:t>500 </a:t>
            </a:r>
            <a:r>
              <a:rPr lang="en-US" sz="1700" i="1" dirty="0" smtClean="0"/>
              <a:t>- </a:t>
            </a:r>
            <a:r>
              <a:rPr lang="en-US" sz="1700" dirty="0" smtClean="0"/>
              <a:t>500 </a:t>
            </a:r>
            <a:r>
              <a:rPr lang="en-US" sz="1700" dirty="0" err="1" smtClean="0"/>
              <a:t>mb</a:t>
            </a:r>
            <a:r>
              <a:rPr lang="en-US" sz="1700" dirty="0" smtClean="0"/>
              <a:t> Heights and absolute </a:t>
            </a:r>
            <a:r>
              <a:rPr lang="en-US" sz="1700" dirty="0" err="1" smtClean="0"/>
              <a:t>vorticity</a:t>
            </a:r>
            <a:r>
              <a:rPr lang="en-US" sz="1700" dirty="0" smtClean="0"/>
              <a:t>.  </a:t>
            </a:r>
            <a:r>
              <a:rPr lang="en-US" sz="1700" i="1" dirty="0" smtClean="0"/>
              <a:t>Heights are in white and absolute </a:t>
            </a:r>
            <a:r>
              <a:rPr lang="en-US" sz="1700" i="1" dirty="0" err="1" smtClean="0"/>
              <a:t>vorticity</a:t>
            </a:r>
            <a:r>
              <a:rPr lang="en-US" sz="1700" i="1" dirty="0" smtClean="0"/>
              <a:t> is contoured in purple - values greater than 16 units are shaded.</a:t>
            </a:r>
            <a:r>
              <a:rPr lang="en-US" sz="1700" dirty="0" smtClean="0"/>
              <a:t> </a:t>
            </a:r>
            <a:br>
              <a:rPr lang="en-US" sz="1700" dirty="0" smtClean="0"/>
            </a:br>
            <a:endParaRPr lang="en-US" sz="1700" dirty="0" smtClean="0"/>
          </a:p>
          <a:p>
            <a:pPr>
              <a:buNone/>
            </a:pPr>
            <a:r>
              <a:rPr lang="en-US" sz="1700" i="1" dirty="0" smtClean="0"/>
              <a:t>       </a:t>
            </a:r>
            <a:r>
              <a:rPr lang="en-US" sz="1700" b="1" i="1" dirty="0" smtClean="0"/>
              <a:t>700</a:t>
            </a:r>
            <a:r>
              <a:rPr lang="en-US" sz="1700" i="1" dirty="0" smtClean="0"/>
              <a:t> - </a:t>
            </a:r>
            <a:r>
              <a:rPr lang="en-US" sz="1700" dirty="0" smtClean="0"/>
              <a:t>700 </a:t>
            </a:r>
            <a:r>
              <a:rPr lang="en-US" sz="1700" dirty="0" err="1" smtClean="0"/>
              <a:t>mb</a:t>
            </a:r>
            <a:r>
              <a:rPr lang="en-US" sz="1700" dirty="0" smtClean="0"/>
              <a:t> Heights, temperatures, and wind.  </a:t>
            </a:r>
            <a:r>
              <a:rPr lang="en-US" sz="1700" i="1" dirty="0" smtClean="0"/>
              <a:t>Heights are in white, temperatures (C) are color contoured, and winds (kts) are brown barbs.</a:t>
            </a:r>
            <a:r>
              <a:rPr lang="en-US" sz="1700" dirty="0" smtClean="0"/>
              <a:t> </a:t>
            </a:r>
            <a:br>
              <a:rPr lang="en-US" sz="1700" dirty="0" smtClean="0"/>
            </a:br>
            <a:endParaRPr lang="en-US" sz="1700" dirty="0" smtClean="0"/>
          </a:p>
          <a:p>
            <a:pPr>
              <a:buNone/>
            </a:pPr>
            <a:r>
              <a:rPr lang="en-US" sz="1700" i="1" dirty="0" smtClean="0"/>
              <a:t>       </a:t>
            </a:r>
            <a:r>
              <a:rPr lang="en-US" sz="1700" b="1" i="1" dirty="0" smtClean="0"/>
              <a:t>750</a:t>
            </a:r>
            <a:r>
              <a:rPr lang="en-US" sz="1700" i="1" dirty="0" smtClean="0"/>
              <a:t> - </a:t>
            </a:r>
            <a:r>
              <a:rPr lang="en-US" sz="1700" dirty="0" smtClean="0"/>
              <a:t>750 </a:t>
            </a:r>
            <a:r>
              <a:rPr lang="en-US" sz="1700" dirty="0" err="1" smtClean="0"/>
              <a:t>mb</a:t>
            </a:r>
            <a:r>
              <a:rPr lang="en-US" sz="1700" dirty="0" smtClean="0"/>
              <a:t> Heights, temperatures, and wind.  </a:t>
            </a:r>
            <a:r>
              <a:rPr lang="en-US" sz="1700" i="1" dirty="0" smtClean="0"/>
              <a:t>Heights are in white, temperatures (C) are color contoured, and winds (kts) are brown barbs.</a:t>
            </a:r>
            <a:r>
              <a:rPr lang="en-US" sz="1700" dirty="0" smtClean="0"/>
              <a:t> </a:t>
            </a:r>
          </a:p>
          <a:p>
            <a:pPr>
              <a:buNone/>
            </a:pPr>
            <a:r>
              <a:rPr lang="en-US" sz="1700" i="1" dirty="0" smtClean="0"/>
              <a:t>       </a:t>
            </a:r>
            <a:br>
              <a:rPr lang="en-US" sz="1700" i="1" dirty="0" smtClean="0"/>
            </a:br>
            <a:r>
              <a:rPr lang="en-US" sz="1700" b="1" i="1" dirty="0" smtClean="0"/>
              <a:t>850</a:t>
            </a:r>
            <a:r>
              <a:rPr lang="en-US" sz="1700" i="1" dirty="0" smtClean="0"/>
              <a:t> - 85</a:t>
            </a:r>
            <a:r>
              <a:rPr lang="en-US" sz="1700" dirty="0" smtClean="0"/>
              <a:t>0 </a:t>
            </a:r>
            <a:r>
              <a:rPr lang="en-US" sz="1700" dirty="0" err="1" smtClean="0"/>
              <a:t>mb</a:t>
            </a:r>
            <a:r>
              <a:rPr lang="en-US" sz="1700" dirty="0" smtClean="0"/>
              <a:t> Heights, temperatures, and wind.  </a:t>
            </a:r>
            <a:r>
              <a:rPr lang="en-US" sz="1700" i="1" dirty="0" smtClean="0"/>
              <a:t>Heights are in white, temperatures (C) are color contoured, and winds (kts) are brown barbs.</a:t>
            </a:r>
            <a:r>
              <a:rPr lang="en-US" sz="1700" dirty="0" smtClean="0"/>
              <a:t> </a:t>
            </a:r>
            <a:br>
              <a:rPr lang="en-US" sz="1700" dirty="0" smtClean="0"/>
            </a:br>
            <a:endParaRPr lang="en-US" sz="17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7543800" cy="51053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700" b="1" i="1" dirty="0" smtClean="0"/>
              <a:t>Moisture/Lift/Instability Diagnostics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b="1" i="1" dirty="0" smtClean="0"/>
              <a:t>QG(w)</a:t>
            </a:r>
            <a:r>
              <a:rPr lang="en-US" sz="1700" i="1" dirty="0" smtClean="0"/>
              <a:t> - </a:t>
            </a:r>
            <a:r>
              <a:rPr lang="en-US" sz="1700" dirty="0" smtClean="0"/>
              <a:t>Primary QG components, 1000-500mb Mean RH, and 500-700mb layer omega. </a:t>
            </a:r>
            <a:r>
              <a:rPr lang="en-US" sz="1700" i="1" dirty="0" smtClean="0"/>
              <a:t>Mean RH shaded, upward omega in tan contours, Differential </a:t>
            </a:r>
            <a:r>
              <a:rPr lang="en-US" sz="1700" i="1" dirty="0" err="1" smtClean="0"/>
              <a:t>Geostrophic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Vorticity</a:t>
            </a:r>
            <a:r>
              <a:rPr lang="en-US" sz="1700" i="1" dirty="0" smtClean="0"/>
              <a:t> (1000-300mb) in blue contours, and low level warm air advection (750mb) in red.</a:t>
            </a:r>
            <a:r>
              <a:rPr lang="en-US" sz="1700" dirty="0" smtClean="0"/>
              <a:t> </a:t>
            </a:r>
          </a:p>
          <a:p>
            <a:pPr>
              <a:buNone/>
            </a:pPr>
            <a:r>
              <a:rPr lang="en-US" sz="1700" i="1" dirty="0" smtClean="0"/>
              <a:t>       </a:t>
            </a:r>
            <a:br>
              <a:rPr lang="en-US" sz="1700" i="1" dirty="0" smtClean="0"/>
            </a:br>
            <a:r>
              <a:rPr lang="en-US" sz="1700" b="1" i="1" dirty="0" smtClean="0"/>
              <a:t>QG(e) </a:t>
            </a:r>
            <a:r>
              <a:rPr lang="en-US" sz="1700" i="1" dirty="0" smtClean="0"/>
              <a:t>- </a:t>
            </a:r>
            <a:r>
              <a:rPr lang="en-US" sz="1700" dirty="0" smtClean="0"/>
              <a:t>Primary QG components, 1000-500mb Mean RH, and 500-700mb layer omega. </a:t>
            </a:r>
            <a:r>
              <a:rPr lang="en-US" sz="1700" i="1" dirty="0" smtClean="0"/>
              <a:t>Mean RH shaded, upward omega in tan contours, Differential </a:t>
            </a:r>
            <a:r>
              <a:rPr lang="en-US" sz="1700" i="1" dirty="0" err="1" smtClean="0"/>
              <a:t>Geostrophic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Vorticity</a:t>
            </a:r>
            <a:r>
              <a:rPr lang="en-US" sz="1700" i="1" dirty="0" smtClean="0"/>
              <a:t> (1000-300mb) in blue contours, and low level warm air advection (850mb) in red.</a:t>
            </a:r>
            <a:r>
              <a:rPr lang="en-US" sz="1700" dirty="0" smtClean="0"/>
              <a:t>  </a:t>
            </a:r>
          </a:p>
          <a:p>
            <a:pPr>
              <a:buNone/>
            </a:pPr>
            <a:r>
              <a:rPr lang="en-US" sz="1700" i="1" dirty="0"/>
              <a:t> </a:t>
            </a:r>
            <a:r>
              <a:rPr lang="en-US" sz="1700" i="1" dirty="0" smtClean="0"/>
              <a:t>      </a:t>
            </a:r>
            <a:br>
              <a:rPr lang="en-US" sz="1700" i="1" dirty="0" smtClean="0"/>
            </a:br>
            <a:r>
              <a:rPr lang="en-US" sz="1700" b="1" i="1" dirty="0" smtClean="0"/>
              <a:t>750 </a:t>
            </a:r>
            <a:r>
              <a:rPr lang="en-US" sz="1700" b="1" i="1" dirty="0" err="1" smtClean="0"/>
              <a:t>ThetaE</a:t>
            </a:r>
            <a:r>
              <a:rPr lang="en-US" sz="1700" b="1" i="1" dirty="0" smtClean="0"/>
              <a:t> </a:t>
            </a:r>
            <a:r>
              <a:rPr lang="en-US" sz="1700" i="1" dirty="0" smtClean="0"/>
              <a:t>- </a:t>
            </a:r>
            <a:r>
              <a:rPr lang="en-US" sz="1700" dirty="0" err="1" smtClean="0"/>
              <a:t>Precipitable</a:t>
            </a:r>
            <a:r>
              <a:rPr lang="en-US" sz="1700" dirty="0" smtClean="0"/>
              <a:t> Water with 750mb Winds, </a:t>
            </a:r>
            <a:r>
              <a:rPr lang="en-US" sz="1700" dirty="0" err="1" smtClean="0"/>
              <a:t>ThetaE</a:t>
            </a:r>
            <a:r>
              <a:rPr lang="en-US" sz="1700" dirty="0" smtClean="0"/>
              <a:t>, and wind convergence.  </a:t>
            </a:r>
            <a:r>
              <a:rPr lang="en-US" sz="1700" i="1" dirty="0" err="1" smtClean="0"/>
              <a:t>Precipitable</a:t>
            </a:r>
            <a:r>
              <a:rPr lang="en-US" sz="1700" i="1" dirty="0" smtClean="0"/>
              <a:t> Water shaded, 750mb winds in brown (kts), </a:t>
            </a:r>
            <a:r>
              <a:rPr lang="en-US" sz="1700" i="1" dirty="0" err="1" smtClean="0"/>
              <a:t>ThetaE</a:t>
            </a:r>
            <a:r>
              <a:rPr lang="en-US" sz="1700" i="1" dirty="0" smtClean="0"/>
              <a:t> in white, and wind convergence in blue contours.</a:t>
            </a:r>
            <a:r>
              <a:rPr lang="en-US" sz="1700" dirty="0" smtClean="0"/>
              <a:t> </a:t>
            </a:r>
          </a:p>
          <a:p>
            <a:pPr>
              <a:buNone/>
            </a:pPr>
            <a:r>
              <a:rPr lang="en-US" sz="1700" i="1" dirty="0" smtClean="0"/>
              <a:t>       </a:t>
            </a:r>
            <a:br>
              <a:rPr lang="en-US" sz="1700" i="1" dirty="0" smtClean="0"/>
            </a:br>
            <a:r>
              <a:rPr lang="en-US" sz="1700" b="1" i="1" dirty="0" smtClean="0"/>
              <a:t>850 </a:t>
            </a:r>
            <a:r>
              <a:rPr lang="en-US" sz="1700" b="1" i="1" dirty="0" err="1" smtClean="0"/>
              <a:t>ThetaE</a:t>
            </a:r>
            <a:r>
              <a:rPr lang="en-US" sz="1700" b="1" i="1" dirty="0" smtClean="0"/>
              <a:t> </a:t>
            </a:r>
            <a:r>
              <a:rPr lang="en-US" sz="1700" i="1" dirty="0" smtClean="0"/>
              <a:t>- </a:t>
            </a:r>
            <a:r>
              <a:rPr lang="en-US" sz="1700" dirty="0" err="1" smtClean="0"/>
              <a:t>Precipitable</a:t>
            </a:r>
            <a:r>
              <a:rPr lang="en-US" sz="1700" dirty="0" smtClean="0"/>
              <a:t> Water with 850mb Winds, </a:t>
            </a:r>
            <a:r>
              <a:rPr lang="en-US" sz="1700" dirty="0" err="1" smtClean="0"/>
              <a:t>ThetaE</a:t>
            </a:r>
            <a:r>
              <a:rPr lang="en-US" sz="1700" dirty="0" smtClean="0"/>
              <a:t>, and wind convergence.  </a:t>
            </a:r>
            <a:r>
              <a:rPr lang="en-US" sz="1700" i="1" dirty="0" err="1" smtClean="0"/>
              <a:t>Precipitable</a:t>
            </a:r>
            <a:r>
              <a:rPr lang="en-US" sz="1700" i="1" dirty="0" smtClean="0"/>
              <a:t> Water shaded, 850mb winds in brown (kts), </a:t>
            </a:r>
            <a:r>
              <a:rPr lang="en-US" sz="1700" i="1" dirty="0" err="1" smtClean="0"/>
              <a:t>ThetaE</a:t>
            </a:r>
            <a:r>
              <a:rPr lang="en-US" sz="1700" i="1" dirty="0" smtClean="0"/>
              <a:t> in white, and wind convergence in blue contours.</a:t>
            </a:r>
            <a:r>
              <a:rPr lang="en-US" sz="1700" dirty="0" smtClean="0"/>
              <a:t> </a:t>
            </a:r>
          </a:p>
          <a:p>
            <a:pPr>
              <a:buNone/>
            </a:pPr>
            <a:r>
              <a:rPr lang="en-US" sz="1700" i="1" dirty="0" smtClean="0"/>
              <a:t>       </a:t>
            </a:r>
            <a:br>
              <a:rPr lang="en-US" sz="1700" i="1" dirty="0" smtClean="0"/>
            </a:br>
            <a:r>
              <a:rPr lang="en-US" sz="1700" b="1" i="1" dirty="0" smtClean="0"/>
              <a:t>BL</a:t>
            </a:r>
            <a:r>
              <a:rPr lang="en-US" sz="1700" i="1" dirty="0" smtClean="0"/>
              <a:t> - </a:t>
            </a:r>
            <a:r>
              <a:rPr lang="en-US" sz="1700" dirty="0" smtClean="0"/>
              <a:t>Boundary layer moisture convergence, wind, and PMSL.   </a:t>
            </a:r>
            <a:r>
              <a:rPr lang="en-US" sz="1700" i="1" dirty="0" smtClean="0"/>
              <a:t>BL moisture convergence is shaded, winds are brown barbs (kts), and PMSL is tan contours.</a:t>
            </a:r>
            <a:r>
              <a:rPr lang="en-US" sz="17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6200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i="1" dirty="0" smtClean="0"/>
              <a:t>Winter Weather Related Diagnostics</a:t>
            </a:r>
            <a:br>
              <a:rPr lang="en-US" sz="1600" b="1" i="1" dirty="0" smtClean="0"/>
            </a:br>
            <a:endParaRPr lang="en-US" sz="1600" dirty="0" smtClean="0"/>
          </a:p>
          <a:p>
            <a:pPr>
              <a:buNone/>
            </a:pPr>
            <a:r>
              <a:rPr lang="en-US" sz="1600" i="1" dirty="0" smtClean="0"/>
              <a:t>        </a:t>
            </a:r>
            <a:r>
              <a:rPr lang="en-US" sz="1600" b="1" i="1" dirty="0" err="1" smtClean="0"/>
              <a:t>Ptype</a:t>
            </a:r>
            <a:r>
              <a:rPr lang="en-US" sz="1600" i="1" dirty="0" smtClean="0"/>
              <a:t> - </a:t>
            </a:r>
            <a:r>
              <a:rPr lang="en-US" sz="1600" dirty="0" err="1" smtClean="0"/>
              <a:t>Precip</a:t>
            </a:r>
            <a:r>
              <a:rPr lang="en-US" sz="1600" dirty="0" smtClean="0"/>
              <a:t> type (NCEP Baldwin/</a:t>
            </a:r>
            <a:r>
              <a:rPr lang="en-US" sz="1600" dirty="0" err="1" smtClean="0"/>
              <a:t>Schichtel</a:t>
            </a:r>
            <a:r>
              <a:rPr lang="en-US" sz="1600" dirty="0" smtClean="0"/>
              <a:t> algorithm), PMSL, and 500-700mb layer omega.  </a:t>
            </a:r>
            <a:r>
              <a:rPr lang="en-US" sz="1600" i="1" dirty="0" err="1" smtClean="0"/>
              <a:t>Precip</a:t>
            </a:r>
            <a:r>
              <a:rPr lang="en-US" sz="1600" i="1" dirty="0" smtClean="0"/>
              <a:t> type is shaded (green = rain, blue = snow, purple = sleet, red = freezing rain).  PMSL is contoured in white and upward omega is contoured in tan.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>        </a:t>
            </a:r>
            <a:br>
              <a:rPr lang="en-US" sz="1600" i="1" dirty="0" smtClean="0"/>
            </a:br>
            <a:r>
              <a:rPr lang="en-US" sz="1600" b="1" i="1" dirty="0" err="1" smtClean="0"/>
              <a:t>ZLvls</a:t>
            </a:r>
            <a:r>
              <a:rPr lang="en-US" sz="1600" i="1" dirty="0" smtClean="0"/>
              <a:t> - </a:t>
            </a:r>
            <a:r>
              <a:rPr lang="en-US" sz="1600" dirty="0" smtClean="0"/>
              <a:t>Mean 1000-500mb RH, 500-700mb layer omega, 0C isotherms at specific levels.  </a:t>
            </a:r>
            <a:r>
              <a:rPr lang="en-US" sz="1600" i="1" dirty="0" smtClean="0"/>
              <a:t>Mean RH shaded, upward omega tan contours, and 0C isotherm for the Boundary Layer (purple), 900mb (red), 850mb (green), 800mb (blue), 750mb (yellow), 700mb (white).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i="1" dirty="0" err="1" smtClean="0"/>
              <a:t>MidLvlAdv</a:t>
            </a:r>
            <a:r>
              <a:rPr lang="en-US" sz="1600" dirty="0" smtClean="0"/>
              <a:t> - Mean 1000-500mb RH, 700mb wind, temps, and Warm Air Advection, 500mb Cold Air Advection, and Boundary Layer 0 C isotherm. </a:t>
            </a:r>
            <a:r>
              <a:rPr lang="en-US" sz="1600" i="1" dirty="0" smtClean="0"/>
              <a:t> Mean RH shaded, 700 </a:t>
            </a:r>
            <a:r>
              <a:rPr lang="en-US" sz="1600" i="1" dirty="0" err="1" smtClean="0"/>
              <a:t>mb</a:t>
            </a:r>
            <a:r>
              <a:rPr lang="en-US" sz="1600" i="1" dirty="0" smtClean="0"/>
              <a:t> wind tan barbs (kts), temps in yellow contours, 700 </a:t>
            </a:r>
            <a:r>
              <a:rPr lang="en-US" sz="1600" i="1" dirty="0" err="1" smtClean="0"/>
              <a:t>mb</a:t>
            </a:r>
            <a:r>
              <a:rPr lang="en-US" sz="1600" i="1" dirty="0" smtClean="0"/>
              <a:t> warm air advection in red contours, 500mb cold air advection in blue contours, and BL 0 temp purple contour.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33400"/>
            <a:ext cx="76200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i="1" dirty="0" smtClean="0"/>
              <a:t>Winter Weather Related Diagnostics</a:t>
            </a:r>
            <a:br>
              <a:rPr lang="en-US" sz="1600" b="1" i="1" dirty="0" smtClean="0"/>
            </a:b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i="1" dirty="0" smtClean="0"/>
              <a:t>Fgen650</a:t>
            </a:r>
            <a:r>
              <a:rPr lang="en-US" sz="1600" dirty="0" smtClean="0"/>
              <a:t> - </a:t>
            </a:r>
            <a:r>
              <a:rPr lang="en-US" sz="1600" dirty="0" err="1" smtClean="0"/>
              <a:t>Frontogenesis</a:t>
            </a:r>
            <a:r>
              <a:rPr lang="en-US" sz="1600" dirty="0" smtClean="0"/>
              <a:t> in the 650mb layer with RH, stability, and EPV* above the layer, and 300-500mb </a:t>
            </a:r>
            <a:r>
              <a:rPr lang="en-US" sz="1600" dirty="0" err="1" smtClean="0"/>
              <a:t>QVector</a:t>
            </a:r>
            <a:r>
              <a:rPr lang="en-US" sz="1600" dirty="0" smtClean="0"/>
              <a:t> Divergence.  </a:t>
            </a:r>
            <a:r>
              <a:rPr lang="en-US" sz="1600" i="1" dirty="0" err="1" smtClean="0"/>
              <a:t>Frontogenesis</a:t>
            </a:r>
            <a:r>
              <a:rPr lang="en-US" sz="1600" i="1" dirty="0" smtClean="0"/>
              <a:t> contoured in orange, RH contoured in green, Stability Zero Line in black, EPV* shaded, and </a:t>
            </a:r>
            <a:r>
              <a:rPr lang="en-US" sz="1600" i="1" dirty="0" err="1" smtClean="0"/>
              <a:t>QVector</a:t>
            </a:r>
            <a:r>
              <a:rPr lang="en-US" sz="1600" i="1" dirty="0" smtClean="0"/>
              <a:t> Divergence in white.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i="1" dirty="0" smtClean="0"/>
              <a:t>Fgen750</a:t>
            </a:r>
            <a:r>
              <a:rPr lang="en-US" sz="1600" dirty="0" smtClean="0"/>
              <a:t> - </a:t>
            </a:r>
            <a:r>
              <a:rPr lang="en-US" sz="1600" dirty="0" err="1" smtClean="0"/>
              <a:t>Frontogenesis</a:t>
            </a:r>
            <a:r>
              <a:rPr lang="en-US" sz="1600" dirty="0" smtClean="0"/>
              <a:t> in the 750mb layer with RH, stability, and EPV* above the layer, and 300-500mb </a:t>
            </a:r>
            <a:r>
              <a:rPr lang="en-US" sz="1600" dirty="0" err="1" smtClean="0"/>
              <a:t>QVector</a:t>
            </a:r>
            <a:r>
              <a:rPr lang="en-US" sz="1600" dirty="0" smtClean="0"/>
              <a:t> Divergence.  </a:t>
            </a:r>
            <a:r>
              <a:rPr lang="en-US" sz="1600" i="1" dirty="0" err="1" smtClean="0"/>
              <a:t>Frontogenesis</a:t>
            </a:r>
            <a:r>
              <a:rPr lang="en-US" sz="1600" i="1" dirty="0" smtClean="0"/>
              <a:t> contoured in orange, RH contoured in green, Stability Zero Line in black, EPV* shaded, and </a:t>
            </a:r>
            <a:r>
              <a:rPr lang="en-US" sz="1600" i="1" dirty="0" err="1" smtClean="0"/>
              <a:t>QVector</a:t>
            </a:r>
            <a:r>
              <a:rPr lang="en-US" sz="1600" i="1" dirty="0" smtClean="0"/>
              <a:t> Divergence in white.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i="1" dirty="0" smtClean="0"/>
              <a:t>Fgen850</a:t>
            </a:r>
            <a:r>
              <a:rPr lang="en-US" sz="1600" b="1" dirty="0" smtClean="0"/>
              <a:t> </a:t>
            </a:r>
            <a:r>
              <a:rPr lang="en-US" sz="1600" dirty="0" smtClean="0"/>
              <a:t>- </a:t>
            </a:r>
            <a:r>
              <a:rPr lang="en-US" sz="1600" dirty="0" err="1" smtClean="0"/>
              <a:t>Frontogenesis</a:t>
            </a:r>
            <a:r>
              <a:rPr lang="en-US" sz="1600" dirty="0" smtClean="0"/>
              <a:t> in the 850mb layer with RH, stability, and EPV* above the layer, and 300-500mb </a:t>
            </a:r>
            <a:r>
              <a:rPr lang="en-US" sz="1600" dirty="0" err="1" smtClean="0"/>
              <a:t>QVector</a:t>
            </a:r>
            <a:r>
              <a:rPr lang="en-US" sz="1600" dirty="0" smtClean="0"/>
              <a:t> Divergence.  </a:t>
            </a:r>
            <a:r>
              <a:rPr lang="en-US" sz="1600" i="1" dirty="0" err="1" smtClean="0"/>
              <a:t>Frontogenesis</a:t>
            </a:r>
            <a:r>
              <a:rPr lang="en-US" sz="1600" i="1" dirty="0" smtClean="0"/>
              <a:t> contoured in orange, RH contoured in green, Stability Zero Line in black, EPV* shaded, and </a:t>
            </a:r>
            <a:r>
              <a:rPr lang="en-US" sz="1600" i="1" dirty="0" err="1" smtClean="0"/>
              <a:t>QVector</a:t>
            </a:r>
            <a:r>
              <a:rPr lang="en-US" sz="1600" i="1" dirty="0" smtClean="0"/>
              <a:t> Divergence in white.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i="1" dirty="0" err="1" smtClean="0"/>
              <a:t>FgenSlope</a:t>
            </a:r>
            <a:r>
              <a:rPr lang="en-US" sz="1600" dirty="0" smtClean="0"/>
              <a:t> - Mean 1000-500mb RH, Layer </a:t>
            </a:r>
            <a:r>
              <a:rPr lang="en-US" sz="1600" dirty="0" err="1" smtClean="0"/>
              <a:t>Fgen</a:t>
            </a:r>
            <a:r>
              <a:rPr lang="en-US" sz="1600" dirty="0" smtClean="0"/>
              <a:t> at 850, 750, 650, and 550mb with Boundary Layer 0 C and 700 </a:t>
            </a:r>
            <a:r>
              <a:rPr lang="en-US" sz="1600" dirty="0" err="1" smtClean="0"/>
              <a:t>mb</a:t>
            </a:r>
            <a:r>
              <a:rPr lang="en-US" sz="1600" dirty="0" smtClean="0"/>
              <a:t> -15C isotherm. </a:t>
            </a:r>
            <a:r>
              <a:rPr lang="en-US" sz="1600" i="1" dirty="0" smtClean="0"/>
              <a:t> Mean RH shaded, 700 </a:t>
            </a:r>
            <a:r>
              <a:rPr lang="en-US" sz="1600" i="1" dirty="0" err="1" smtClean="0"/>
              <a:t>mb</a:t>
            </a:r>
            <a:r>
              <a:rPr lang="en-US" sz="1600" i="1" dirty="0" smtClean="0"/>
              <a:t> -15 C dashed, BL 0 C isotherm purple, Layer </a:t>
            </a:r>
            <a:r>
              <a:rPr lang="en-US" sz="1600" i="1" dirty="0" err="1" smtClean="0"/>
              <a:t>Fgen</a:t>
            </a:r>
            <a:r>
              <a:rPr lang="en-US" sz="1600" i="1" dirty="0" smtClean="0"/>
              <a:t> 850 (red ), 750 (yellow), 650 (blue), 550 (white).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6200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i="1" dirty="0" smtClean="0"/>
              <a:t>Winter Weather Related Criteria Diagnostics (Composites)</a:t>
            </a:r>
            <a:r>
              <a:rPr lang="en-US" sz="1600" b="1" dirty="0" smtClean="0"/>
              <a:t> </a:t>
            </a:r>
            <a:br>
              <a:rPr lang="en-US" sz="1600" b="1" dirty="0" smtClean="0"/>
            </a:br>
            <a:endParaRPr lang="en-US" sz="1600" b="1" dirty="0" smtClean="0"/>
          </a:p>
          <a:p>
            <a:pPr>
              <a:buNone/>
            </a:pPr>
            <a:r>
              <a:rPr lang="en-US" sz="1600" i="1" dirty="0" smtClean="0"/>
              <a:t>        </a:t>
            </a:r>
            <a:r>
              <a:rPr lang="en-US" sz="1600" b="1" i="1" dirty="0" err="1" smtClean="0"/>
              <a:t>FrozQPF</a:t>
            </a:r>
            <a:r>
              <a:rPr lang="en-US" sz="1600" dirty="0" smtClean="0"/>
              <a:t> -  Where QPF will be in frozen form and where blizzard criteria met.  </a:t>
            </a:r>
            <a:r>
              <a:rPr lang="en-US" sz="1600" i="1" dirty="0" smtClean="0"/>
              <a:t>Where 6h QPF &gt; .01 and BL temp close to freezing. Yellow shade indicates criteria met using BL temp &lt; 3C, red indicates using BL temp &lt; 0. Purple shade indicates where blizzard criteria nearly met and cyan indicates where it is met (&lt; 30kts </a:t>
            </a:r>
            <a:r>
              <a:rPr lang="en-US" sz="1600" i="1" dirty="0" err="1" smtClean="0"/>
              <a:t>sfc</a:t>
            </a:r>
            <a:r>
              <a:rPr lang="en-US" sz="1600" i="1" dirty="0" smtClean="0"/>
              <a:t> wind, visibility less than 1/4 mile, and </a:t>
            </a:r>
            <a:r>
              <a:rPr lang="en-US" sz="1600" i="1" dirty="0" err="1" smtClean="0"/>
              <a:t>and</a:t>
            </a:r>
            <a:r>
              <a:rPr lang="en-US" sz="1600" i="1" dirty="0" smtClean="0"/>
              <a:t> BL temp near or below zero C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b="1" i="1" dirty="0" err="1" smtClean="0"/>
              <a:t>Fgen</a:t>
            </a:r>
            <a:r>
              <a:rPr lang="en-US" sz="1600" b="1" i="1" dirty="0" smtClean="0"/>
              <a:t>/Banding</a:t>
            </a:r>
            <a:r>
              <a:rPr lang="en-US" sz="1600" dirty="0" smtClean="0"/>
              <a:t> -  Heavy snow possible due to banding and </a:t>
            </a:r>
            <a:r>
              <a:rPr lang="en-US" sz="1600" dirty="0" err="1" smtClean="0"/>
              <a:t>dendritic</a:t>
            </a:r>
            <a:r>
              <a:rPr lang="en-US" sz="1600" dirty="0" smtClean="0"/>
              <a:t> growth detected.  </a:t>
            </a:r>
            <a:r>
              <a:rPr lang="en-US" sz="1600" i="1" dirty="0" smtClean="0"/>
              <a:t>ANYTHING red represents 850mb layer, yellow for 750mb, and blue for 650mb. Heavy contours represent where significant FGEN and RH &gt;= 80% in that layer detected. Circles represent where saturated EPV (EPV*) is =&lt; 0 just above the FGEN layer. Dashed lines are -15C isotherms through that layer. BL 0C isotherm is provided for reference. Circles bounded by like color heavy contours indicate banding possible...if like colored -15C isotherm runs through that same area - </a:t>
            </a:r>
            <a:r>
              <a:rPr lang="en-US" sz="1600" i="1" dirty="0" err="1" smtClean="0"/>
              <a:t>dendritic</a:t>
            </a:r>
            <a:r>
              <a:rPr lang="en-US" sz="1600" i="1" dirty="0" smtClean="0"/>
              <a:t> snow growth likely also. </a:t>
            </a:r>
            <a:endParaRPr lang="en-US" sz="1600" dirty="0" smtClean="0"/>
          </a:p>
          <a:p>
            <a:pPr>
              <a:buNone/>
            </a:pPr>
            <a:r>
              <a:rPr lang="en-US" sz="1600" i="1" dirty="0" smtClean="0"/>
              <a:t>        </a:t>
            </a:r>
            <a:br>
              <a:rPr lang="en-US" sz="1600" i="1" dirty="0" smtClean="0"/>
            </a:br>
            <a:r>
              <a:rPr lang="en-US" sz="1600" b="1" i="1" dirty="0" smtClean="0"/>
              <a:t>LES</a:t>
            </a:r>
            <a:r>
              <a:rPr lang="en-US" sz="1600" dirty="0" smtClean="0"/>
              <a:t>-  Criteria conducive for LES detected.  </a:t>
            </a:r>
            <a:r>
              <a:rPr lang="en-US" sz="1600" i="1" dirty="0" smtClean="0"/>
              <a:t>White contour represents where CAA&gt;=0 and 1000-850mb shear &lt;= 30deg and </a:t>
            </a:r>
            <a:r>
              <a:rPr lang="en-US" sz="1600" i="1" dirty="0" err="1" smtClean="0"/>
              <a:t>dela</a:t>
            </a:r>
            <a:r>
              <a:rPr lang="en-US" sz="1600" i="1" dirty="0" smtClean="0"/>
              <a:t> T (skin temp minus 850mb temp) &gt;= 10 C. Shaded area is 1000-850mb RH. Tan contours show mean omega in the 500-700mb layer. The 1000-850mb 1300m thickness line is dashed.. BL zero line is in purple.. 850 </a:t>
            </a:r>
            <a:r>
              <a:rPr lang="en-US" sz="1600" i="1" dirty="0" err="1" smtClean="0"/>
              <a:t>mb</a:t>
            </a:r>
            <a:r>
              <a:rPr lang="en-US" sz="1600" i="1" dirty="0" smtClean="0"/>
              <a:t> -10 and -15 C isotherms in yellow.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NCEP Baldwin-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Schichtel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(aka NCEP, Baldwin, or BTC)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Developed based on MS research at Univ. of Oklahoma by </a:t>
            </a:r>
            <a:r>
              <a:rPr lang="en-US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Schichtel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utilizing ETA model vertical thermodynamic profiles and hourly precipitation reports </a:t>
            </a:r>
          </a:p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Utilizes a decision tree approach</a:t>
            </a:r>
          </a:p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Identifies warm and cold layers by calculating the area between the 0°C or -4°C isotherm and the wet-bulb temperature</a:t>
            </a:r>
          </a:p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Compares magnitude of warm/cold layers (area) with the surface temperature to identify </a:t>
            </a:r>
            <a:r>
              <a:rPr lang="en-US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ptype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NCEP Baldwin-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Schichtel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steps)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953000"/>
          </a:xfrm>
        </p:spPr>
        <p:txBody>
          <a:bodyPr>
            <a:noAutofit/>
          </a:bodyPr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First identifies the highest saturated layer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(considered to be the precipitation generation layer)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Next determines the initial state of these hydrometers</a:t>
            </a:r>
          </a:p>
          <a:p>
            <a:pPr lvl="1">
              <a:buClr>
                <a:srgbClr val="FFFFFF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T &lt; -4°C  → assumed to be ice crystals</a:t>
            </a:r>
          </a:p>
          <a:p>
            <a:pPr lvl="1">
              <a:buClr>
                <a:srgbClr val="FFFFFF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T ≥ -4°C  → assumed to be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supercooled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water drops</a:t>
            </a:r>
            <a:endParaRPr lang="en-US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If </a:t>
            </a:r>
            <a:r>
              <a:rPr lang="en-US" sz="3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supercooled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water droplets, then checks the surface temperature </a:t>
            </a:r>
            <a:r>
              <a:rPr lang="en-US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(lowest model layer)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</a:t>
            </a:r>
            <a:r>
              <a:rPr lang="en-US" sz="28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sfc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≤ 0°C  →  freezing rain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</a:t>
            </a:r>
            <a:r>
              <a:rPr lang="en-US" sz="28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sfc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&gt; 0°C  →  rain</a:t>
            </a:r>
            <a:endParaRPr lang="en-US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endParaRPr lang="en-US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NCEP Baldwin-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Schichtel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steps)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572000"/>
          </a:xfrm>
        </p:spPr>
        <p:txBody>
          <a:bodyPr>
            <a:noAutofit/>
          </a:bodyPr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If ice crystals, then the magnitude of the area between the -4°C isotherm and the wet-bulb temperature profile in the sounding is computed</a:t>
            </a:r>
            <a:endParaRPr lang="en-US" sz="3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if area ≤ 3000 deg m →  snow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if area &gt; 3000 deg m →  ice crystals melted  →  checks to see if hydrometers re-freeze into ice pellets or if they fall to the surface as rain or freezing rain</a:t>
            </a:r>
            <a:endParaRPr lang="en-US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NCEP Baldwin-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Schichtel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(reviewing the process)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4" name="AutoShape 2" descr="http://www.meted.ucar.edu/nwp/pcu1/ensemble/media/graphics/bsalgorithm.gif"/>
          <p:cNvSpPr>
            <a:spLocks noChangeAspect="1" noChangeArrowheads="1"/>
          </p:cNvSpPr>
          <p:nvPr/>
        </p:nvSpPr>
        <p:spPr bwMode="auto">
          <a:xfrm>
            <a:off x="155575" y="-1828800"/>
            <a:ext cx="3810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http://www.meted.ucar.edu/nwp/pcu1/ensemble/media/graphics/bsalgorithm.gif"/>
          <p:cNvSpPr>
            <a:spLocks noChangeAspect="1" noChangeArrowheads="1"/>
          </p:cNvSpPr>
          <p:nvPr/>
        </p:nvSpPr>
        <p:spPr bwMode="auto">
          <a:xfrm>
            <a:off x="0" y="-136525"/>
            <a:ext cx="3810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 l="38750" t="22222" r="39583" b="40000"/>
          <a:stretch>
            <a:fillRect/>
          </a:stretch>
        </p:blipFill>
        <p:spPr bwMode="auto">
          <a:xfrm>
            <a:off x="1905000" y="1524000"/>
            <a:ext cx="520550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Sledding on Art Hill by boltandfrolic."/>
          <p:cNvPicPr>
            <a:picLocks noChangeAspect="1" noChangeArrowheads="1"/>
          </p:cNvPicPr>
          <p:nvPr/>
        </p:nvPicPr>
        <p:blipFill>
          <a:blip r:embed="rId3" cstate="print">
            <a:lum bright="53000" contrast="-64000"/>
          </a:blip>
          <a:srcRect l="3161" t="17172" r="56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05800" cy="411479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b="1" i="1" dirty="0" smtClean="0"/>
              <a:t>“I know one thing that would be helpful might be a discussion on the most widely used non-NWS websites for weather parameters...and those that aren't available...like EPV. You guys are able to view a heck of a lot more data that most of us are and it would be nice to go over some of that and where it may be hiding on the internet.”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500" t="14815" r="53750" b="8148"/>
          <a:stretch>
            <a:fillRect/>
          </a:stretch>
        </p:blipFill>
        <p:spPr bwMode="auto">
          <a:xfrm>
            <a:off x="3048000" y="76199"/>
            <a:ext cx="5996355" cy="6705601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977458">
            <a:off x="496768" y="759759"/>
            <a:ext cx="3352800" cy="762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Snowfall Forecast Graphic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1143000" y="4267200"/>
            <a:ext cx="19050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Snowfall Data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143000" y="5486400"/>
            <a:ext cx="1905000" cy="6858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BUFKIT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724400" y="304800"/>
            <a:ext cx="1905000" cy="6858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HPC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724400" y="1447800"/>
            <a:ext cx="1905000" cy="6858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Models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724400" y="2362200"/>
            <a:ext cx="19050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Mesoscale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724400" y="3962400"/>
            <a:ext cx="1905000" cy="685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Ensembles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4724400" y="5486400"/>
            <a:ext cx="1905000" cy="6858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Goodies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hlinkClick r:id="rId3"/>
              </a:rPr>
              <a:t>http://www.crh.noaa.gov/lsx/?n=winter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4572000"/>
            <a:ext cx="396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THIS DOWN!</a:t>
            </a:r>
          </a:p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WILL BE NO LINK FROM THE WEBSITE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2819400"/>
            <a:ext cx="45036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?n=winter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Where Did All Those Links Go?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41482" r="65000" b="5185"/>
          <a:stretch>
            <a:fillRect/>
          </a:stretch>
        </p:blipFill>
        <p:spPr bwMode="auto">
          <a:xfrm>
            <a:off x="2743200" y="1219200"/>
            <a:ext cx="6400800" cy="5638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ight Arrow 4"/>
          <p:cNvSpPr/>
          <p:nvPr/>
        </p:nvSpPr>
        <p:spPr>
          <a:xfrm>
            <a:off x="2133600" y="5181600"/>
            <a:ext cx="685800" cy="2286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5000" t="14074" r="57500" b="11852"/>
          <a:stretch>
            <a:fillRect/>
          </a:stretch>
        </p:blipFill>
        <p:spPr bwMode="auto">
          <a:xfrm>
            <a:off x="1981200" y="152400"/>
            <a:ext cx="5867400" cy="651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985"/>
          <a:stretch>
            <a:fillRect/>
          </a:stretch>
        </p:blipFill>
        <p:spPr bwMode="auto">
          <a:xfrm>
            <a:off x="1" y="18288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6400" y="457200"/>
            <a:ext cx="602543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3 Web Changes On The Way</a:t>
            </a:r>
            <a:endParaRPr lang="en-US" sz="4000" dirty="0"/>
          </a:p>
        </p:txBody>
      </p:sp>
      <p:grpSp>
        <p:nvGrpSpPr>
          <p:cNvPr id="9" name="Group 8"/>
          <p:cNvGrpSpPr/>
          <p:nvPr/>
        </p:nvGrpSpPr>
        <p:grpSpPr>
          <a:xfrm>
            <a:off x="5257800" y="2743200"/>
            <a:ext cx="3048000" cy="1200329"/>
            <a:chOff x="5257800" y="2743200"/>
            <a:chExt cx="3048000" cy="1200329"/>
          </a:xfrm>
        </p:grpSpPr>
        <p:sp>
          <p:nvSpPr>
            <p:cNvPr id="6" name="Right Arrow 5"/>
            <p:cNvSpPr/>
            <p:nvPr/>
          </p:nvSpPr>
          <p:spPr>
            <a:xfrm rot="10800000">
              <a:off x="5257800" y="2895600"/>
              <a:ext cx="1371600" cy="76200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81800" y="2743200"/>
              <a:ext cx="1524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Page will be centered within your browser.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3276600"/>
            <a:ext cx="5181600" cy="3581400"/>
            <a:chOff x="4724400" y="4114800"/>
            <a:chExt cx="4267200" cy="27432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2593" t="18519" r="29167" b="37778"/>
            <a:stretch>
              <a:fillRect/>
            </a:stretch>
          </p:blipFill>
          <p:spPr bwMode="auto">
            <a:xfrm>
              <a:off x="4724400" y="4114800"/>
              <a:ext cx="4267200" cy="27432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0" name="TextBox 9"/>
            <p:cNvSpPr txBox="1"/>
            <p:nvPr/>
          </p:nvSpPr>
          <p:spPr>
            <a:xfrm>
              <a:off x="4953000" y="5638800"/>
              <a:ext cx="4038600" cy="923330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Headlines will automatically generated at the top when there is a watch/warning in effect for the area.</a:t>
              </a:r>
              <a:endParaRPr lang="en-US" dirty="0"/>
            </a:p>
          </p:txBody>
        </p:sp>
        <p:sp>
          <p:nvSpPr>
            <p:cNvPr id="11" name="Down Arrow 10"/>
            <p:cNvSpPr/>
            <p:nvPr/>
          </p:nvSpPr>
          <p:spPr>
            <a:xfrm rot="10800000">
              <a:off x="5181600" y="5029200"/>
              <a:ext cx="381000" cy="6096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9600" y="2590800"/>
            <a:ext cx="7894320" cy="2819400"/>
            <a:chOff x="609600" y="2590800"/>
            <a:chExt cx="7894320" cy="28194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34584" t="20741" r="30417" b="57037"/>
            <a:stretch>
              <a:fillRect/>
            </a:stretch>
          </p:blipFill>
          <p:spPr bwMode="auto">
            <a:xfrm>
              <a:off x="609600" y="2590800"/>
              <a:ext cx="7894320" cy="281940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  <p:sp>
          <p:nvSpPr>
            <p:cNvPr id="14" name="TextBox 13"/>
            <p:cNvSpPr txBox="1"/>
            <p:nvPr/>
          </p:nvSpPr>
          <p:spPr>
            <a:xfrm>
              <a:off x="914400" y="4267200"/>
              <a:ext cx="5562600" cy="646331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Recently issued products will appear next to Top News of the Day. Products include PNS, RER and LSR.</a:t>
              </a:r>
              <a:endParaRPr lang="en-US" dirty="0"/>
            </a:p>
          </p:txBody>
        </p:sp>
        <p:sp>
          <p:nvSpPr>
            <p:cNvPr id="15" name="Down Arrow 14"/>
            <p:cNvSpPr/>
            <p:nvPr/>
          </p:nvSpPr>
          <p:spPr>
            <a:xfrm rot="10800000">
              <a:off x="3352800" y="3276600"/>
              <a:ext cx="609600" cy="9906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Suggestions?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Feel free to email me: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3"/>
              </a:rPr>
              <a:t>jim.sieveking@noaa.gov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NCEP HPC MODEL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467600" cy="609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>
                <a:hlinkClick r:id="rId3"/>
              </a:rPr>
              <a:t>http://www.hpc.ncep.noaa.gov/mdd/mddoutput/</a:t>
            </a:r>
            <a:endParaRPr lang="en-US" sz="2400" dirty="0" smtClean="0"/>
          </a:p>
          <a:p>
            <a:pPr>
              <a:buNone/>
            </a:pP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990600" y="205740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page displays model diagnostics frequently used at NCEP HPC.  It is intended to allow users to see what HPC uses during the winter weather forecast process. 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 l="12917" t="13333" b="5926"/>
          <a:stretch>
            <a:fillRect/>
          </a:stretch>
        </p:blipFill>
        <p:spPr bwMode="auto">
          <a:xfrm>
            <a:off x="1143000" y="3048000"/>
            <a:ext cx="6716086" cy="35026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81091" t="13333" b="35664"/>
          <a:stretch>
            <a:fillRect/>
          </a:stretch>
        </p:blipFill>
        <p:spPr bwMode="auto">
          <a:xfrm>
            <a:off x="218209" y="1371600"/>
            <a:ext cx="3515591" cy="533400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NCEP HPC MODEL DIAGNOSTICS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3276600" y="2133600"/>
            <a:ext cx="1447800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3276600" y="2819400"/>
            <a:ext cx="1447800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3276600" y="3352800"/>
            <a:ext cx="1447800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3276600" y="3962400"/>
            <a:ext cx="1447800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352800" y="5334000"/>
            <a:ext cx="1447800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00600" y="1916668"/>
            <a:ext cx="3641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Choose C US  (Central United States)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2590800"/>
            <a:ext cx="363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Choose Model Choice (or Compare)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3124200"/>
            <a:ext cx="2207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Choose Display Type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733800"/>
            <a:ext cx="293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Choose Model Forecast Hour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76800" y="5117068"/>
            <a:ext cx="2066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Choose Model Field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483</Words>
  <Application>Microsoft Office PowerPoint</Application>
  <PresentationFormat>On-screen Show (4:3)</PresentationFormat>
  <Paragraphs>95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Winter Weather Forecasting:  An Internet Resource &amp; NWS Website Changes</vt:lpstr>
      <vt:lpstr>Slide 2</vt:lpstr>
      <vt:lpstr>Slide 3</vt:lpstr>
      <vt:lpstr>http://www.crh.noaa.gov/lsx/?n=winter</vt:lpstr>
      <vt:lpstr>Where Did All Those Links Go?</vt:lpstr>
      <vt:lpstr>Slide 6</vt:lpstr>
      <vt:lpstr>Questions and Suggestions?</vt:lpstr>
      <vt:lpstr>NCEP HPC MODEL DIAGNOSTICS</vt:lpstr>
      <vt:lpstr>NCEP HPC MODEL DIAGNOSTICS</vt:lpstr>
      <vt:lpstr>Slide 10</vt:lpstr>
      <vt:lpstr>Slide 11</vt:lpstr>
      <vt:lpstr>Slide 12</vt:lpstr>
      <vt:lpstr>Slide 13</vt:lpstr>
      <vt:lpstr>Slide 14</vt:lpstr>
      <vt:lpstr>NCEP Baldwin-Schichtel (aka NCEP, Baldwin, or BTC)</vt:lpstr>
      <vt:lpstr>NCEP Baldwin-Schichtel (the steps)</vt:lpstr>
      <vt:lpstr>NCEP Baldwin-Schichtel (the steps)</vt:lpstr>
      <vt:lpstr>NCEP Baldwin-Schichtel (reviewing the process)</vt:lpstr>
    </vt:vector>
  </TitlesOfParts>
  <Company>NWS LSX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Forecasting Tools</dc:title>
  <dc:creator>jim.sieveking</dc:creator>
  <cp:lastModifiedBy>Jim</cp:lastModifiedBy>
  <cp:revision>55</cp:revision>
  <dcterms:created xsi:type="dcterms:W3CDTF">2009-09-28T23:12:39Z</dcterms:created>
  <dcterms:modified xsi:type="dcterms:W3CDTF">2009-11-06T21:12:47Z</dcterms:modified>
</cp:coreProperties>
</file>