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422" r:id="rId3"/>
    <p:sldId id="423" r:id="rId4"/>
    <p:sldId id="424" r:id="rId5"/>
    <p:sldId id="425" r:id="rId6"/>
    <p:sldId id="426" r:id="rId7"/>
    <p:sldId id="427" r:id="rId8"/>
    <p:sldId id="428" r:id="rId9"/>
    <p:sldId id="429" r:id="rId10"/>
    <p:sldId id="430" r:id="rId11"/>
    <p:sldId id="431" r:id="rId12"/>
    <p:sldId id="344" r:id="rId13"/>
  </p:sldIdLst>
  <p:sldSz cx="9144000" cy="6858000" type="screen4x3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74"/>
    <a:srgbClr val="000099"/>
    <a:srgbClr val="006600"/>
    <a:srgbClr val="3E1B59"/>
    <a:srgbClr val="54F315"/>
    <a:srgbClr val="000066"/>
    <a:srgbClr val="71F616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0526" autoAdjust="0"/>
  </p:normalViewPr>
  <p:slideViewPr>
    <p:cSldViewPr>
      <p:cViewPr varScale="1">
        <p:scale>
          <a:sx n="63" d="100"/>
          <a:sy n="63" d="100"/>
        </p:scale>
        <p:origin x="-130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944" y="-72"/>
      </p:cViewPr>
      <p:guideLst>
        <p:guide orient="horz" pos="3024"/>
        <p:guide pos="2304"/>
      </p:guideLst>
    </p:cSldViewPr>
  </p:notes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8DA2E1-889B-43C5-996F-A80C313E913F}" type="datetimeFigureOut">
              <a:rPr lang="en-US"/>
              <a:pPr>
                <a:defRPr/>
              </a:pPr>
              <a:t>11/6/2009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3FAEC7F-4EEF-42D7-AF85-7DBEBEBD5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>
              <a:defRPr sz="13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>
              <a:defRPr sz="13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pPr>
              <a:defRPr/>
            </a:pPr>
            <a:fld id="{8D90FC48-611A-4652-B699-2F3D3AF700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6AFCA8-56E6-4380-B1F3-14786C3B09A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BA7099-1124-4155-95EE-B6BDA6019CA6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E1373B-12FC-4CD6-A0DC-E3C7765597A0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E1373B-12FC-4CD6-A0DC-E3C7765597A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697519-FBE4-491F-A1C8-A8D09F6AF6D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E3BE9D-90C7-44A8-8C3E-096F19B51B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02E8-1316-4AD9-BF45-5DCECE85EA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08557-EADF-40D9-A2A5-ED51253A8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0"/>
            <a:ext cx="2171700" cy="6705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362700" cy="6705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E38B6-5C1F-4246-8728-6C00CAFD1E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7280D-89E0-47A7-A3FE-7C4091A05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3B58F-2AA5-429B-A1DF-8C04AD0739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672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E5450-72C2-4B80-8741-C6F697AAD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15801-3438-4293-919A-06474829F8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B2585-04FB-4F0B-B8BD-8D451706E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BC89A-3339-4D8A-8754-7F214A1CAD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B31CD-FBA2-4F8E-A400-74CCBC3A6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E8BCF-C677-48A6-B1BC-171EC1CBE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6CB81D29-95F0-4400-8A75-3A810D9A6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as.slu.edu/CIPS/presentations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533400"/>
            <a:ext cx="8839200" cy="12573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Cooperative Institute for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Precipitation Systems‘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Winter Weather Analog Guidance</a:t>
            </a:r>
          </a:p>
        </p:txBody>
      </p:sp>
      <p:sp>
        <p:nvSpPr>
          <p:cNvPr id="205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324100"/>
            <a:ext cx="8382000" cy="137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Chad M. Gravelle and Dr. Charles E. Graves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Saint Louis University - Department of Earth and Atmospheric Sciences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1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4737100" y="4358640"/>
            <a:ext cx="1892300" cy="1646237"/>
          </a:xfrm>
          <a:prstGeom prst="rect">
            <a:avLst/>
          </a:prstGeom>
          <a:solidFill>
            <a:schemeClr val="bg1"/>
          </a:solidFill>
          <a:ln w="38100" algn="ctr">
            <a:noFill/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053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0" y="4358640"/>
            <a:ext cx="189071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C:\Users\CMG\Desktop\US-NationalWeatherService-Logo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4575" y="4358640"/>
            <a:ext cx="1644650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3"/>
          <p:cNvSpPr txBox="1">
            <a:spLocks noChangeArrowheads="1"/>
          </p:cNvSpPr>
          <p:nvPr/>
        </p:nvSpPr>
        <p:spPr bwMode="auto">
          <a:xfrm>
            <a:off x="190500" y="3200400"/>
            <a:ext cx="321468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2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John P. Gagan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6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4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NWSFO Springfield, MO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14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Rectangle 13"/>
          <p:cNvSpPr txBox="1">
            <a:spLocks noChangeArrowheads="1"/>
          </p:cNvSpPr>
          <p:nvPr/>
        </p:nvSpPr>
        <p:spPr bwMode="auto">
          <a:xfrm>
            <a:off x="1844675" y="3200400"/>
            <a:ext cx="54483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2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Fred H. Glass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6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4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NWSFO St. Louis, MO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14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Rectangle 13"/>
          <p:cNvSpPr txBox="1">
            <a:spLocks noChangeArrowheads="1"/>
          </p:cNvSpPr>
          <p:nvPr/>
        </p:nvSpPr>
        <p:spPr bwMode="auto">
          <a:xfrm>
            <a:off x="5676900" y="3200400"/>
            <a:ext cx="32766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2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Michael S. Evans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6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4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NWSFO Binghamton, NY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14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Rectangle 13"/>
          <p:cNvSpPr txBox="1">
            <a:spLocks noChangeArrowheads="1"/>
          </p:cNvSpPr>
          <p:nvPr/>
        </p:nvSpPr>
        <p:spPr bwMode="auto">
          <a:xfrm>
            <a:off x="381000" y="5791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en-US" sz="2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6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Springfield, Missouri NWS Forecast Office Winter Weather Workshop</a:t>
            </a:r>
            <a:endParaRPr lang="en-US" sz="16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 November 2009</a:t>
            </a:r>
            <a:endParaRPr lang="en-US" sz="1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CMG\Desktop\FOLDERS\CLIMO\SNOW\EVENTmaps\20080202_072_tot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96" y="749808"/>
            <a:ext cx="7620000" cy="58959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CMG\Desktop\20080202_072_ncd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96" y="749808"/>
            <a:ext cx="7620000" cy="58959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190500" y="762000"/>
            <a:ext cx="8763000" cy="59436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r>
              <a:rPr lang="en-US" sz="1800" dirty="0" smtClean="0"/>
              <a:t>Questions or comments? </a:t>
            </a:r>
          </a:p>
          <a:p>
            <a:pPr algn="ctr" eaLnBrk="1" hangingPunct="1">
              <a:buFontTx/>
              <a:buNone/>
              <a:defRPr/>
            </a:pPr>
            <a:r>
              <a:rPr lang="en-US" sz="1800" dirty="0" smtClean="0"/>
              <a:t>gravelle@eas.slu.edu or gravesce@slu.edu</a:t>
            </a:r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endParaRPr lang="en-US" sz="1800" dirty="0" smtClean="0"/>
          </a:p>
          <a:p>
            <a:pPr algn="ctr" eaLnBrk="1" hangingPunct="1">
              <a:buFontTx/>
              <a:buNone/>
              <a:defRPr/>
            </a:pPr>
            <a:r>
              <a:rPr lang="en-US" sz="1800" dirty="0" smtClean="0"/>
              <a:t>The analog guidance can be found at:</a:t>
            </a:r>
          </a:p>
          <a:p>
            <a:pPr algn="ctr" eaLnBrk="1" hangingPunct="1">
              <a:buFontTx/>
              <a:buNone/>
              <a:defRPr/>
            </a:pPr>
            <a:r>
              <a:rPr lang="en-US" sz="1800" dirty="0" smtClean="0"/>
              <a:t>http://www.eas.slu.edu/CIPS/ANALOG/analog.php</a:t>
            </a:r>
          </a:p>
          <a:p>
            <a:pPr algn="ctr" eaLnBrk="1" hangingPunct="1">
              <a:buFontTx/>
              <a:buNone/>
              <a:defRPr/>
            </a:pPr>
            <a:endParaRPr lang="en-US" sz="800" dirty="0" smtClean="0"/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Questions</a:t>
            </a:r>
          </a:p>
        </p:txBody>
      </p:sp>
      <p:pic>
        <p:nvPicPr>
          <p:cNvPr id="25604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>
            <a:hlinkClick r:id="rId4"/>
          </p:cNvPr>
          <p:cNvSpPr>
            <a:spLocks noChangeArrowheads="1"/>
          </p:cNvSpPr>
          <p:nvPr/>
        </p:nvSpPr>
        <p:spPr bwMode="auto">
          <a:xfrm>
            <a:off x="1333500" y="5562600"/>
            <a:ext cx="6438900" cy="342900"/>
          </a:xfrm>
          <a:prstGeom prst="rect">
            <a:avLst/>
          </a:prstGeom>
          <a:solidFill>
            <a:srgbClr val="003E74">
              <a:alpha val="0"/>
            </a:srgbClr>
          </a:solidFill>
          <a:ln w="38100" algn="ctr">
            <a:noFill/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76300"/>
            <a:ext cx="8686800" cy="5486400"/>
          </a:xfrm>
        </p:spPr>
        <p:txBody>
          <a:bodyPr/>
          <a:lstStyle/>
          <a:p>
            <a:r>
              <a:rPr lang="en-US" sz="1800" dirty="0" smtClean="0"/>
              <a:t>If the current state of the atmosphere resembles a previous state then the two are termed analogs, and for a period of time the current state may evolve in a similar fashion as the past state (Lorenz 1969).</a:t>
            </a:r>
          </a:p>
          <a:p>
            <a:endParaRPr lang="en-US" sz="1800" dirty="0" smtClean="0"/>
          </a:p>
          <a:p>
            <a:r>
              <a:rPr lang="en-US" sz="1800" dirty="0" smtClean="0"/>
              <a:t>Forecast analogs (“perfect prog” approach) can provide effective guidance because weather events have quasi-repeatable atmospheric fields and results.</a:t>
            </a:r>
          </a:p>
          <a:p>
            <a:endParaRPr lang="en-US" sz="1800" dirty="0" smtClean="0"/>
          </a:p>
          <a:p>
            <a:r>
              <a:rPr lang="en-US" sz="1800" dirty="0" smtClean="0"/>
              <a:t>The “perfect prog” approach, which is utilized in our guidance, has one major weaknesses: the uncertainty that is inherent with deterministic NWP model forecasts (which this methodology depends on for pattern recognition skill).</a:t>
            </a:r>
          </a:p>
          <a:p>
            <a:endParaRPr lang="en-US" sz="1800" dirty="0" smtClean="0"/>
          </a:p>
          <a:p>
            <a:r>
              <a:rPr lang="en-US" sz="1800" dirty="0" smtClean="0"/>
              <a:t>But what can analogs bring to the forecast process?</a:t>
            </a:r>
          </a:p>
          <a:p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Analogs: Past and Present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3076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822960" y="5791200"/>
            <a:ext cx="7467600" cy="6477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76300"/>
            <a:ext cx="8686800" cy="5410200"/>
          </a:xfrm>
        </p:spPr>
        <p:txBody>
          <a:bodyPr/>
          <a:lstStyle/>
          <a:p>
            <a:r>
              <a:rPr lang="en-US" sz="1800" dirty="0" smtClean="0"/>
              <a:t>Conditional climatology of the forecast (i.e., given the selection criteria of an analog…this is what typically happens).</a:t>
            </a:r>
          </a:p>
          <a:p>
            <a:endParaRPr lang="en-US" sz="1800" dirty="0" smtClean="0"/>
          </a:p>
          <a:p>
            <a:r>
              <a:rPr lang="en-US" sz="1800" dirty="0" smtClean="0"/>
              <a:t>Confidence in NWP model output.</a:t>
            </a:r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Forecaster awareness of similar events.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Historical Impacts - NCDC Storm Data, COOP snow event maps, winter weather potential, etc.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For high impact events:</a:t>
            </a:r>
          </a:p>
          <a:p>
            <a:r>
              <a:rPr lang="en-US" sz="1800" dirty="0" smtClean="0"/>
              <a:t>Historical framework (i.e., the ability to communicate the potential impact by referencing a past case to an unscientific audience).</a:t>
            </a:r>
          </a:p>
          <a:p>
            <a:pPr algn="ctr">
              <a:buNone/>
            </a:pPr>
            <a:endParaRPr lang="en-US" sz="14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sz="18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1800" dirty="0" smtClean="0">
                <a:solidFill>
                  <a:srgbClr val="FF0000"/>
                </a:solidFill>
              </a:rPr>
              <a:t>What analogs do not bring to the forecast process: a forecast!</a:t>
            </a:r>
          </a:p>
          <a:p>
            <a:pPr>
              <a:buNone/>
            </a:pPr>
            <a:endParaRPr lang="en-US" sz="1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What can historical analogs bring to the forecast process?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3076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CIPS Analog Guidance - The Big Picture</a:t>
            </a: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76300"/>
            <a:ext cx="8724900" cy="5829300"/>
          </a:xfrm>
        </p:spPr>
        <p:txBody>
          <a:bodyPr/>
          <a:lstStyle/>
          <a:p>
            <a:pPr eaLnBrk="1" hangingPunct="1"/>
            <a:r>
              <a:rPr lang="en-US" sz="1800" smtClean="0"/>
              <a:t>Search the 29-yr North American Regional Reanalysis (NARR) dataset against the model forecast (GFS212-40km) for potential analogs.</a:t>
            </a:r>
          </a:p>
          <a:p>
            <a:pPr lvl="1" eaLnBrk="1" hangingPunct="1"/>
            <a:r>
              <a:rPr lang="en-US" sz="1500" smtClean="0"/>
              <a:t>6 months over the winter season (OCT - MAR)</a:t>
            </a:r>
          </a:p>
          <a:p>
            <a:pPr lvl="1" eaLnBrk="1" hangingPunct="1"/>
            <a:r>
              <a:rPr lang="en-US" sz="1500" smtClean="0"/>
              <a:t>6 h temporal resolution</a:t>
            </a:r>
          </a:p>
          <a:p>
            <a:pPr lvl="1" eaLnBrk="1" hangingPunct="1"/>
            <a:r>
              <a:rPr lang="en-US" sz="1500" smtClean="0"/>
              <a:t>~21,112 potential analogs (29 winters, 6 months, 4 per day)</a:t>
            </a:r>
          </a:p>
          <a:p>
            <a:pPr eaLnBrk="1" hangingPunct="1"/>
            <a:endParaRPr lang="en-US" sz="1500" smtClean="0"/>
          </a:p>
          <a:p>
            <a:pPr eaLnBrk="1" hangingPunct="1"/>
            <a:endParaRPr lang="en-US" sz="1800" smtClean="0"/>
          </a:p>
          <a:p>
            <a:pPr eaLnBrk="1" hangingPunct="1"/>
            <a:endParaRPr lang="en-US" sz="1800" smtClean="0"/>
          </a:p>
          <a:p>
            <a:pPr eaLnBrk="1" hangingPunct="1"/>
            <a:endParaRPr lang="en-US" sz="1800" smtClean="0"/>
          </a:p>
          <a:p>
            <a:pPr eaLnBrk="1" hangingPunct="1"/>
            <a:endParaRPr lang="en-US" sz="1800" smtClean="0"/>
          </a:p>
          <a:p>
            <a:pPr eaLnBrk="1" hangingPunct="1"/>
            <a:endParaRPr lang="en-US" sz="1800" smtClean="0"/>
          </a:p>
          <a:p>
            <a:pPr eaLnBrk="1" hangingPunct="1"/>
            <a:endParaRPr lang="en-US" sz="1800" smtClean="0"/>
          </a:p>
          <a:p>
            <a:pPr eaLnBrk="1" hangingPunct="1"/>
            <a:r>
              <a:rPr lang="en-US" sz="1800" smtClean="0"/>
              <a:t>Remove “duplicate” times by choosing the “best” analog over a 24-h period.  1984011512, </a:t>
            </a:r>
            <a:r>
              <a:rPr lang="en-US" sz="1800" smtClean="0">
                <a:solidFill>
                  <a:srgbClr val="FFFF00"/>
                </a:solidFill>
              </a:rPr>
              <a:t>1984011518</a:t>
            </a:r>
            <a:r>
              <a:rPr lang="en-US" sz="1800" smtClean="0"/>
              <a:t>, 1984011600, 1984011606</a:t>
            </a:r>
          </a:p>
          <a:p>
            <a:pPr eaLnBrk="1" hangingPunct="1">
              <a:buFontTx/>
              <a:buNone/>
            </a:pPr>
            <a:endParaRPr lang="en-US" sz="1800" smtClean="0"/>
          </a:p>
          <a:p>
            <a:pPr eaLnBrk="1" hangingPunct="1"/>
            <a:r>
              <a:rPr lang="en-US" sz="1800" smtClean="0"/>
              <a:t>Refine and rank the resulting analogs.</a:t>
            </a:r>
          </a:p>
          <a:p>
            <a:pPr eaLnBrk="1" hangingPunct="1"/>
            <a:endParaRPr lang="en-US" sz="1800" smtClean="0"/>
          </a:p>
          <a:p>
            <a:pPr eaLnBrk="1" hangingPunct="1"/>
            <a:r>
              <a:rPr lang="en-US" sz="1800" smtClean="0"/>
              <a:t>Create products that are useful for winter weather guidance.</a:t>
            </a:r>
          </a:p>
        </p:txBody>
      </p:sp>
      <p:pic>
        <p:nvPicPr>
          <p:cNvPr id="4101" name="Picture 6" descr="EASTCOASTboth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514600"/>
            <a:ext cx="2490788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MIDWESTboth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" y="2514600"/>
            <a:ext cx="248443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390900" y="2667000"/>
            <a:ext cx="27051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/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300 HGHT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500 HGHT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700 FRNT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850 HGHT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850 TMPC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850 TMPC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850 FRNT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850 THTEADV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2m TMPC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PMSL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en-US" sz="1400" kern="0" dirty="0">
                <a:solidFill>
                  <a:schemeClr val="bg1"/>
                </a:solidFill>
                <a:latin typeface="+mn-lt"/>
              </a:rPr>
              <a:t>PWTR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ynopticAgfs212F0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096" y="749808"/>
            <a:ext cx="7620000" cy="5895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synopticAgfs212F03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096" y="749808"/>
            <a:ext cx="7620000" cy="5895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synopticAgfs212F03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096" y="749808"/>
            <a:ext cx="7620000" cy="5895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synopticAgfs212F04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096" y="749808"/>
            <a:ext cx="7620000" cy="5895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19050"/>
            <a:ext cx="9147175" cy="438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US" sz="2000" dirty="0">
                <a:solidFill>
                  <a:srgbClr val="000066"/>
                </a:solidFill>
                <a:latin typeface="Tahoma" pitchFamily="34" charset="0"/>
              </a:rPr>
              <a:t>      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Interactive Case Study:  31 January - 1 February 2008 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pic>
        <p:nvPicPr>
          <p:cNvPr id="4099" name="Picture 21" descr="C:\Users\CMG\Desktop\FOLDERS\CHAD\SLU\CIPS\cip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33338"/>
            <a:ext cx="4619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96" y="749808"/>
            <a:ext cx="762000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FF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FF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512</Words>
  <Application>Microsoft Office PowerPoint</Application>
  <PresentationFormat>On-screen Show (4:3)</PresentationFormat>
  <Paragraphs>137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Cooperative Institute for  Precipitation Systems‘  Winter Weather Analog Guidance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2008-12-14T17:46:44Z</dcterms:created>
  <dcterms:modified xsi:type="dcterms:W3CDTF">2009-11-06T20:52:58Z</dcterms:modified>
</cp:coreProperties>
</file>