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256" r:id="rId2"/>
    <p:sldId id="418" r:id="rId3"/>
    <p:sldId id="421" r:id="rId4"/>
    <p:sldId id="420" r:id="rId5"/>
    <p:sldId id="422" r:id="rId6"/>
    <p:sldId id="419" r:id="rId7"/>
    <p:sldId id="423" r:id="rId8"/>
    <p:sldId id="424" r:id="rId9"/>
    <p:sldId id="426" r:id="rId10"/>
    <p:sldId id="427" r:id="rId11"/>
    <p:sldId id="428" r:id="rId12"/>
    <p:sldId id="429" r:id="rId13"/>
    <p:sldId id="430" r:id="rId14"/>
    <p:sldId id="431" r:id="rId15"/>
    <p:sldId id="432" r:id="rId16"/>
    <p:sldId id="433" r:id="rId17"/>
    <p:sldId id="435" r:id="rId18"/>
    <p:sldId id="434" r:id="rId19"/>
    <p:sldId id="436" r:id="rId20"/>
    <p:sldId id="437" r:id="rId21"/>
    <p:sldId id="438" r:id="rId22"/>
    <p:sldId id="439" r:id="rId23"/>
    <p:sldId id="440" r:id="rId24"/>
    <p:sldId id="441" r:id="rId25"/>
    <p:sldId id="443" r:id="rId26"/>
    <p:sldId id="444" r:id="rId27"/>
    <p:sldId id="445" r:id="rId28"/>
    <p:sldId id="447" r:id="rId29"/>
    <p:sldId id="449" r:id="rId30"/>
    <p:sldId id="448" r:id="rId31"/>
    <p:sldId id="446" r:id="rId32"/>
    <p:sldId id="456" r:id="rId33"/>
    <p:sldId id="451" r:id="rId34"/>
    <p:sldId id="457" r:id="rId35"/>
    <p:sldId id="452" r:id="rId36"/>
    <p:sldId id="458" r:id="rId37"/>
    <p:sldId id="453" r:id="rId38"/>
    <p:sldId id="461" r:id="rId39"/>
    <p:sldId id="462" r:id="rId40"/>
    <p:sldId id="459" r:id="rId41"/>
    <p:sldId id="454" r:id="rId42"/>
    <p:sldId id="460" r:id="rId43"/>
    <p:sldId id="455" r:id="rId44"/>
    <p:sldId id="463" r:id="rId45"/>
    <p:sldId id="464" r:id="rId46"/>
    <p:sldId id="468" r:id="rId47"/>
    <p:sldId id="467" r:id="rId48"/>
    <p:sldId id="477" r:id="rId49"/>
    <p:sldId id="479" r:id="rId50"/>
    <p:sldId id="480" r:id="rId51"/>
    <p:sldId id="481" r:id="rId52"/>
    <p:sldId id="469" r:id="rId53"/>
    <p:sldId id="470" r:id="rId54"/>
    <p:sldId id="471" r:id="rId55"/>
    <p:sldId id="472" r:id="rId56"/>
    <p:sldId id="473" r:id="rId57"/>
    <p:sldId id="474" r:id="rId58"/>
    <p:sldId id="482" r:id="rId59"/>
    <p:sldId id="475" r:id="rId60"/>
    <p:sldId id="487" r:id="rId61"/>
    <p:sldId id="488" r:id="rId62"/>
    <p:sldId id="489" r:id="rId63"/>
    <p:sldId id="476" r:id="rId64"/>
    <p:sldId id="478" r:id="rId65"/>
    <p:sldId id="483" r:id="rId66"/>
    <p:sldId id="485" r:id="rId67"/>
  </p:sldIdLst>
  <p:sldSz cx="9144000" cy="6858000" type="screen4x3"/>
  <p:notesSz cx="9601200" cy="7315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E74"/>
    <a:srgbClr val="800000"/>
    <a:srgbClr val="EC56D7"/>
    <a:srgbClr val="00FA71"/>
    <a:srgbClr val="F86206"/>
    <a:srgbClr val="006600"/>
    <a:srgbClr val="FF0000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3" autoAdjust="0"/>
    <p:restoredTop sz="84833" autoAdjust="0"/>
  </p:normalViewPr>
  <p:slideViewPr>
    <p:cSldViewPr>
      <p:cViewPr varScale="1">
        <p:scale>
          <a:sx n="66" d="100"/>
          <a:sy n="66" d="100"/>
        </p:scale>
        <p:origin x="-12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66"/>
    </p:cViewPr>
  </p:sorterViewPr>
  <p:notesViewPr>
    <p:cSldViewPr>
      <p:cViewPr varScale="1">
        <p:scale>
          <a:sx n="71" d="100"/>
          <a:sy n="71" d="100"/>
        </p:scale>
        <p:origin x="-1566" y="-102"/>
      </p:cViewPr>
      <p:guideLst>
        <p:guide orient="horz" pos="2304"/>
        <p:guide pos="3024"/>
      </p:guideLst>
    </p:cSldViewPr>
  </p:notesViewPr>
  <p:gridSpacing cx="39327138" cy="3932713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838" cy="365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438775" y="0"/>
            <a:ext cx="4160838" cy="365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4FC61998-C335-4103-BE10-8AC4045C7573}" type="datetimeFigureOut">
              <a:rPr lang="en-US"/>
              <a:pPr>
                <a:defRPr/>
              </a:pPr>
              <a:t>9/11/2011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948488"/>
            <a:ext cx="4160838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438775" y="6948488"/>
            <a:ext cx="4160838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DCD015F-C6E6-446C-8D79-B4D62A242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>
              <a:defRPr sz="1300" b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38775" y="0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 b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71800" y="549275"/>
            <a:ext cx="3657600" cy="2743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60438" y="3475038"/>
            <a:ext cx="7680325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948488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>
              <a:defRPr sz="1300" b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38775" y="6948488"/>
            <a:ext cx="41608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 b="0">
                <a:cs typeface="+mn-cs"/>
              </a:defRPr>
            </a:lvl1pPr>
          </a:lstStyle>
          <a:p>
            <a:pPr>
              <a:defRPr/>
            </a:pPr>
            <a:fld id="{4F2B805A-FF37-49D9-96BD-EF539E1A10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A90238-B55B-4E2C-A083-3ED002855007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6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6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60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Finding cases when the environment is similar...this is a method to do this using standard statistical techniques.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We’ll see how that comes together in a couple of examples coming up.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As </a:t>
            </a:r>
            <a:r>
              <a:rPr lang="en-US" sz="1600" dirty="0" err="1" smtClean="0"/>
              <a:t>Kocin</a:t>
            </a:r>
            <a:r>
              <a:rPr lang="en-US" sz="1600" baseline="0" dirty="0" smtClean="0"/>
              <a:t> and </a:t>
            </a:r>
            <a:r>
              <a:rPr lang="en-US" sz="1600" baseline="0" dirty="0" err="1" smtClean="0"/>
              <a:t>Uccellini</a:t>
            </a:r>
            <a:r>
              <a:rPr lang="en-US" sz="1600" baseline="0" dirty="0" smtClean="0"/>
              <a:t> and others have noted, </a:t>
            </a:r>
            <a:r>
              <a:rPr lang="en-US" sz="1600" dirty="0" smtClean="0"/>
              <a:t>Northeast snowstorms are associated with deepening surface cyclones.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Since the cyclones are moving </a:t>
            </a:r>
            <a:r>
              <a:rPr lang="en-US" sz="1600" dirty="0" err="1" smtClean="0"/>
              <a:t>poleward</a:t>
            </a:r>
            <a:r>
              <a:rPr lang="en-US" sz="1600" dirty="0" smtClean="0"/>
              <a:t>, approximately 25% of the average 24-h pressure decrease and rate is due to the increase in planetary </a:t>
            </a:r>
            <a:r>
              <a:rPr lang="en-US" sz="1600" dirty="0" err="1" smtClean="0"/>
              <a:t>vorticity</a:t>
            </a:r>
            <a:r>
              <a:rPr lang="en-US" sz="1600" dirty="0" smtClean="0"/>
              <a:t>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As </a:t>
            </a:r>
            <a:r>
              <a:rPr lang="en-US" sz="1600" dirty="0" err="1" smtClean="0"/>
              <a:t>Kocin</a:t>
            </a:r>
            <a:r>
              <a:rPr lang="en-US" sz="1600" baseline="0" dirty="0" smtClean="0"/>
              <a:t> and </a:t>
            </a:r>
            <a:r>
              <a:rPr lang="en-US" sz="1600" baseline="0" dirty="0" err="1" smtClean="0"/>
              <a:t>Uccellini</a:t>
            </a:r>
            <a:r>
              <a:rPr lang="en-US" sz="1600" baseline="0" dirty="0" smtClean="0"/>
              <a:t> and others have noted, </a:t>
            </a:r>
            <a:r>
              <a:rPr lang="en-US" sz="1600" dirty="0" smtClean="0"/>
              <a:t>Northeast snowstorms are associated with deepening surface cyclones.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Since the cyclones are moving </a:t>
            </a:r>
            <a:r>
              <a:rPr lang="en-US" sz="1600" dirty="0" err="1" smtClean="0"/>
              <a:t>poleward</a:t>
            </a:r>
            <a:r>
              <a:rPr lang="en-US" sz="1600" dirty="0" smtClean="0"/>
              <a:t>, approximately 25% of the average 24-h pressure decrease and rate is due to the increase in planetary </a:t>
            </a:r>
            <a:r>
              <a:rPr lang="en-US" sz="1600" dirty="0" err="1" smtClean="0"/>
              <a:t>vorticity</a:t>
            </a:r>
            <a:r>
              <a:rPr lang="en-US" sz="1600" dirty="0" smtClean="0"/>
              <a:t>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Facts about what is contained with the NCM members.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Get a feeling for what the field</a:t>
            </a:r>
            <a:r>
              <a:rPr lang="en-US" sz="1600" baseline="0" dirty="0" smtClean="0"/>
              <a:t> scores mean.</a:t>
            </a:r>
            <a:endParaRPr lang="en-US" sz="16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600" dirty="0" smtClean="0"/>
              <a:t>Reliability of a CM.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Uniform decrease.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After removing the 3 outliers (7% of members) and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recomputing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the summary statistics, the total score distribution became more symmetric and the standard deviation dropped by 15%.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Slope increased by more than a factor of 4. </a:t>
            </a:r>
            <a:endParaRPr lang="en-US" sz="1600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26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27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28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29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You see differences but you don’t know how or why they are different.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6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30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Non-parametric…works on rank.  Take</a:t>
            </a:r>
            <a:r>
              <a:rPr lang="en-US" sz="1600" baseline="0" dirty="0" smtClean="0"/>
              <a:t> the two groups and rank them…there should be similar numbers from each group in the top and bottom half of the rankings. Are they from the same distribution?</a:t>
            </a:r>
            <a:endParaRPr lang="en-US" sz="1600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31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The identification of the near miss composite members allows a restricted climatological frequency to be determined.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Although this demonstrates the robustness of the NCM, it also gives motivation to investigate the near miss composite members by attempting to find distinguishing characteristics between them and the NCM.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32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36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37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38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39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600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40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41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42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46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47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48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49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600" dirty="0" smtClean="0"/>
              <a:t>CMs capture the key patterns and processes associated with high-impact events so meteorologists can identify them easier in model output.</a:t>
            </a:r>
          </a:p>
          <a:p>
            <a:pPr eaLnBrk="1" hangingPunct="1"/>
            <a:r>
              <a:rPr lang="en-US" sz="1600" dirty="0" smtClean="0"/>
              <a:t>Bullet 3 is where we learn</a:t>
            </a:r>
            <a:r>
              <a:rPr lang="en-US" sz="1600" baseline="0" dirty="0" smtClean="0"/>
              <a:t> something.</a:t>
            </a:r>
          </a:p>
          <a:p>
            <a:pPr eaLnBrk="1" hangingPunct="1"/>
            <a:r>
              <a:rPr lang="en-US" sz="1600" dirty="0" smtClean="0"/>
              <a:t>To</a:t>
            </a:r>
            <a:r>
              <a:rPr lang="en-US" sz="1600" baseline="0" dirty="0" smtClean="0"/>
              <a:t> my knowledge, in published literature, the answers to these questions has not been accomplished at the level of detail that will be attempted.</a:t>
            </a:r>
            <a:endParaRPr lang="en-US" sz="1600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50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/>
              <a:t>To a meteorologist the shape of the pattern is</a:t>
            </a:r>
            <a:r>
              <a:rPr lang="en-US" sz="1600" baseline="0" dirty="0" smtClean="0"/>
              <a:t> critical even though the magnitude is minimal (500 hPa).</a:t>
            </a:r>
            <a:endParaRPr lang="en-US" sz="1600" dirty="0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51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52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56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57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58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59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600" dirty="0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60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61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62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63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64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65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66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6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6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6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AD93B0-C659-4A03-9DCF-6AB83024CE0B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6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E7EEA-A024-4A08-A489-3060B86F67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C44CE-7D13-4669-A530-0E02CBF860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0"/>
            <a:ext cx="2171700" cy="6705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0"/>
            <a:ext cx="6362700" cy="6705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D49E9-D7A4-414E-BB99-F08F742FC3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AAEAF-2ED8-49F8-A1D0-B86F4A1DD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9B87D-E0D4-45B0-A4D5-9A1384B96D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2672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672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3B8DE-4FAD-45D4-8CC9-D8AAF6EF04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6B52B-6731-44FA-B88D-57EA55BAC4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04603-0A1E-4AD6-998F-A72946FBC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2C6B2-541D-462F-9C5A-C962E43020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8F3F4-6643-4DA9-B12D-0504BE76E2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CC4B4-AC5A-48FF-A1F9-42D53D3CE9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E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8686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cs typeface="+mn-cs"/>
              </a:defRPr>
            </a:lvl1pPr>
          </a:lstStyle>
          <a:p>
            <a:pPr>
              <a:defRPr/>
            </a:pPr>
            <a:fld id="{5A5ABED8-E487-490D-8C64-D24D4A7A2F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3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E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571500"/>
            <a:ext cx="8839200" cy="1257300"/>
          </a:xfrm>
        </p:spPr>
        <p:txBody>
          <a:bodyPr/>
          <a:lstStyle/>
          <a:p>
            <a:r>
              <a:rPr lang="en-US" dirty="0" smtClean="0"/>
              <a:t>Examining the Reliability of the Northeast U.S. Heavy Snow </a:t>
            </a:r>
            <a:br>
              <a:rPr lang="en-US" dirty="0" smtClean="0"/>
            </a:br>
            <a:r>
              <a:rPr lang="en-US" dirty="0" smtClean="0"/>
              <a:t>Conceptual Model</a:t>
            </a:r>
            <a:endParaRPr lang="en-US" dirty="0"/>
          </a:p>
        </p:txBody>
      </p:sp>
      <p:sp>
        <p:nvSpPr>
          <p:cNvPr id="205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2195490"/>
            <a:ext cx="8382000" cy="137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en-US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Chad M. Gravelle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Dissertation Committee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Chairperson and Advisor: Dr. Charles E. Graves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Adjunct Assistant Professor: Dr. Martin A. Baxter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Assistant Professor: Dr. Timothy P.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Eichler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3"/>
          <p:cNvSpPr txBox="1">
            <a:spLocks noChangeArrowheads="1"/>
          </p:cNvSpPr>
          <p:nvPr/>
        </p:nvSpPr>
        <p:spPr bwMode="auto">
          <a:xfrm>
            <a:off x="381000" y="573879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sz="2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Ph.D. Defense</a:t>
            </a: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6 July 2011</a:t>
            </a:r>
            <a:endParaRPr lang="en-US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Northeast Conceptual Model: t =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Picture 17" descr="CM_SYN1p6LR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777240"/>
            <a:ext cx="7616952" cy="56417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44168" y="788456"/>
            <a:ext cx="37856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66446" y="786384"/>
            <a:ext cx="37856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400" dirty="0" smtClean="0">
                <a:solidFill>
                  <a:srgbClr val="003E74"/>
                </a:solidFill>
                <a:latin typeface="Tahoma"/>
              </a:rPr>
              <a:t>a Height and Wind</a:t>
            </a:r>
            <a:endParaRPr lang="en-US" sz="14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5980" y="3758184"/>
            <a:ext cx="37856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500-hPa Height, Ab. Vorticity, and Wind</a:t>
            </a:r>
            <a:endParaRPr lang="en-US" sz="14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66360" y="3755361"/>
            <a:ext cx="37856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4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400" dirty="0">
              <a:solidFill>
                <a:srgbClr val="003E74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NOVAK2010_p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777240"/>
            <a:ext cx="7616952" cy="564176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Northeast Conceptual Model: t = +12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7" name="Picture 16" descr="novak200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94214" y="817460"/>
            <a:ext cx="3114407" cy="1958655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 bwMode="auto">
          <a:xfrm rot="5400000">
            <a:off x="3520944" y="1784895"/>
            <a:ext cx="2011680" cy="0"/>
          </a:xfrm>
          <a:prstGeom prst="line">
            <a:avLst/>
          </a:prstGeom>
          <a:noFill/>
          <a:ln w="3810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>
            <a:off x="1345980" y="2794424"/>
            <a:ext cx="3200400" cy="0"/>
          </a:xfrm>
          <a:prstGeom prst="line">
            <a:avLst/>
          </a:prstGeom>
          <a:noFill/>
          <a:ln w="3810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1916685" y="524508"/>
            <a:ext cx="1958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n-lt"/>
              </a:rPr>
              <a:t>Novak et al. 2010</a:t>
            </a:r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269171" y="876300"/>
            <a:ext cx="4493384" cy="3013560"/>
          </a:xfrm>
        </p:spPr>
        <p:txBody>
          <a:bodyPr/>
          <a:lstStyle/>
          <a:p>
            <a:r>
              <a:rPr lang="en-US" sz="1800" dirty="0" smtClean="0"/>
              <a:t>Atmospheric fields were chosen based on previous research that represent the critical fields and processes associated with Northeast heavy snowfall events.</a:t>
            </a:r>
          </a:p>
          <a:p>
            <a:pPr lvl="1"/>
            <a:r>
              <a:rPr lang="en-US" sz="1500" dirty="0" err="1" smtClean="0"/>
              <a:t>Kocin</a:t>
            </a:r>
            <a:r>
              <a:rPr lang="en-US" sz="1500" dirty="0" smtClean="0"/>
              <a:t> and </a:t>
            </a:r>
            <a:r>
              <a:rPr lang="en-US" sz="1500" dirty="0" err="1" smtClean="0"/>
              <a:t>Uccellini</a:t>
            </a:r>
            <a:r>
              <a:rPr lang="en-US" sz="1500" dirty="0" smtClean="0"/>
              <a:t> 1990 and 2004</a:t>
            </a:r>
          </a:p>
          <a:p>
            <a:pPr lvl="1"/>
            <a:r>
              <a:rPr lang="en-US" sz="1500" dirty="0" smtClean="0"/>
              <a:t>Nicosia and </a:t>
            </a:r>
            <a:r>
              <a:rPr lang="en-US" sz="1500" dirty="0" err="1" smtClean="0"/>
              <a:t>Grumm</a:t>
            </a:r>
            <a:r>
              <a:rPr lang="en-US" sz="1500" dirty="0" smtClean="0"/>
              <a:t> 1999</a:t>
            </a:r>
          </a:p>
          <a:p>
            <a:pPr lvl="1"/>
            <a:r>
              <a:rPr lang="en-US" sz="1500" dirty="0" err="1" smtClean="0"/>
              <a:t>Banacos</a:t>
            </a:r>
            <a:r>
              <a:rPr lang="en-US" sz="1500" dirty="0" smtClean="0"/>
              <a:t> 2003</a:t>
            </a:r>
          </a:p>
          <a:p>
            <a:pPr lvl="1"/>
            <a:r>
              <a:rPr lang="en-US" sz="1500" dirty="0" smtClean="0"/>
              <a:t>Moore et al. 2005</a:t>
            </a:r>
          </a:p>
          <a:p>
            <a:pPr lvl="1"/>
            <a:r>
              <a:rPr lang="en-US" sz="1500" dirty="0" smtClean="0"/>
              <a:t>Novak et al. 2004 and 2010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Atmospheric Fields for Assessment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Picture 2" descr="C:\TOOLBAR\FOLDERS\DISS\TEX\images\CONCEPTUAL\nicosia199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4201" y="1016791"/>
            <a:ext cx="3371639" cy="24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861304" y="6494463"/>
            <a:ext cx="288036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sz="1200" kern="0" dirty="0">
                <a:solidFill>
                  <a:schemeClr val="bg1"/>
                </a:solidFill>
                <a:latin typeface="+mn-lt"/>
                <a:cs typeface="+mn-cs"/>
              </a:rPr>
              <a:t>Novak et al. 2004</a:t>
            </a:r>
            <a:endParaRPr lang="en-US" sz="1200" kern="0" dirty="0">
              <a:solidFill>
                <a:srgbClr val="FFFFFF"/>
              </a:solidFill>
              <a:latin typeface="Tahoma"/>
              <a:cs typeface="+mn-cs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623560" y="3446337"/>
            <a:ext cx="3374136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sz="1200" kern="0" dirty="0" smtClean="0">
                <a:solidFill>
                  <a:schemeClr val="bg1"/>
                </a:solidFill>
                <a:latin typeface="+mn-lt"/>
                <a:cs typeface="+mn-cs"/>
              </a:rPr>
              <a:t>Nicosia </a:t>
            </a:r>
            <a:r>
              <a:rPr lang="en-US" sz="1200" kern="0" dirty="0">
                <a:solidFill>
                  <a:schemeClr val="bg1"/>
                </a:solidFill>
                <a:latin typeface="+mn-lt"/>
                <a:cs typeface="+mn-cs"/>
              </a:rPr>
              <a:t>and </a:t>
            </a:r>
            <a:r>
              <a:rPr lang="en-US" sz="1200" kern="0" dirty="0" err="1">
                <a:solidFill>
                  <a:schemeClr val="bg1"/>
                </a:solidFill>
                <a:latin typeface="+mn-lt"/>
                <a:cs typeface="+mn-cs"/>
              </a:rPr>
              <a:t>Grumm</a:t>
            </a:r>
            <a:r>
              <a:rPr lang="en-US" sz="1200" kern="0" dirty="0">
                <a:solidFill>
                  <a:schemeClr val="bg1"/>
                </a:solidFill>
                <a:latin typeface="+mn-lt"/>
                <a:cs typeface="+mn-cs"/>
              </a:rPr>
              <a:t> (1999)</a:t>
            </a:r>
            <a:endParaRPr lang="en-US" sz="1200" kern="0" dirty="0">
              <a:solidFill>
                <a:srgbClr val="FFFFFF"/>
              </a:solidFill>
              <a:latin typeface="Tahoma"/>
              <a:cs typeface="+mn-cs"/>
            </a:endParaRPr>
          </a:p>
        </p:txBody>
      </p:sp>
      <p:pic>
        <p:nvPicPr>
          <p:cNvPr id="15" name="Picture 2" descr="C:\Users\CMG\Desktop\novak20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3497" y="3927474"/>
            <a:ext cx="2880360" cy="262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1705578" y="3928265"/>
            <a:ext cx="3630528" cy="2624137"/>
          </a:xfrm>
          <a:prstGeom prst="rect">
            <a:avLst/>
          </a:prstGeom>
          <a:solidFill>
            <a:schemeClr val="bg1"/>
          </a:solidFill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957020" y="3956840"/>
            <a:ext cx="153670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006600"/>
                </a:solidFill>
                <a:latin typeface="+mn-lt"/>
                <a:cs typeface="+mn-cs"/>
              </a:rPr>
              <a:t>500RELH</a:t>
            </a:r>
          </a:p>
          <a:p>
            <a:pPr algn="ctr">
              <a:defRPr/>
            </a:pPr>
            <a:r>
              <a:rPr lang="en-US" sz="1600" dirty="0">
                <a:solidFill>
                  <a:srgbClr val="006600"/>
                </a:solidFill>
                <a:latin typeface="+mn-lt"/>
                <a:cs typeface="+mn-cs"/>
              </a:rPr>
              <a:t>700RELH</a:t>
            </a:r>
          </a:p>
          <a:p>
            <a:pPr algn="ctr">
              <a:defRPr/>
            </a:pPr>
            <a:r>
              <a:rPr lang="en-US" sz="1600" dirty="0">
                <a:solidFill>
                  <a:srgbClr val="006600"/>
                </a:solidFill>
                <a:latin typeface="+mn-lt"/>
                <a:cs typeface="+mn-cs"/>
              </a:rPr>
              <a:t>925MIXR</a:t>
            </a:r>
          </a:p>
          <a:p>
            <a:pPr algn="ctr">
              <a:defRPr/>
            </a:pPr>
            <a:r>
              <a:rPr lang="en-US" sz="1600" dirty="0">
                <a:solidFill>
                  <a:srgbClr val="006600"/>
                </a:solidFill>
                <a:latin typeface="+mn-lt"/>
                <a:cs typeface="+mn-cs"/>
              </a:rPr>
              <a:t>PWTR</a:t>
            </a: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2752108" y="3969540"/>
            <a:ext cx="161448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rgbClr val="00B0F0"/>
                </a:solidFill>
                <a:latin typeface="Tahoma" pitchFamily="34" charset="0"/>
              </a:rPr>
              <a:t>300ISO</a:t>
            </a:r>
          </a:p>
          <a:p>
            <a:pPr algn="ctr"/>
            <a:r>
              <a:rPr lang="en-US" sz="1600" dirty="0">
                <a:solidFill>
                  <a:srgbClr val="00B0F0"/>
                </a:solidFill>
                <a:latin typeface="Tahoma" pitchFamily="34" charset="0"/>
              </a:rPr>
              <a:t>850ISO</a:t>
            </a:r>
          </a:p>
          <a:p>
            <a:pPr algn="ctr"/>
            <a:endParaRPr lang="en-US" sz="1600" dirty="0">
              <a:solidFill>
                <a:srgbClr val="00B0F0"/>
              </a:solidFill>
              <a:latin typeface="Tahoma" pitchFamily="34" charset="0"/>
            </a:endParaRPr>
          </a:p>
          <a:p>
            <a:pPr algn="ctr"/>
            <a:endParaRPr lang="en-US" sz="1600" dirty="0">
              <a:solidFill>
                <a:srgbClr val="00B0F0"/>
              </a:solidFill>
              <a:latin typeface="Tahoma" pitchFamily="34" charset="0"/>
            </a:endParaRPr>
          </a:p>
          <a:p>
            <a:pPr algn="ctr"/>
            <a:endParaRPr lang="en-US" sz="1600" dirty="0">
              <a:solidFill>
                <a:srgbClr val="00B0F0"/>
              </a:solidFill>
              <a:latin typeface="Tahoma" pitchFamily="34" charset="0"/>
            </a:endParaRPr>
          </a:p>
          <a:p>
            <a:pPr algn="ctr"/>
            <a:endParaRPr lang="en-US" sz="1600" dirty="0">
              <a:solidFill>
                <a:srgbClr val="00B0F0"/>
              </a:solidFill>
              <a:latin typeface="Tahoma" pitchFamily="34" charset="0"/>
            </a:endParaRPr>
          </a:p>
          <a:p>
            <a:pPr algn="ctr"/>
            <a:r>
              <a:rPr lang="en-US" sz="1600" dirty="0">
                <a:solidFill>
                  <a:srgbClr val="7030A0"/>
                </a:solidFill>
                <a:latin typeface="Tahoma" pitchFamily="34" charset="0"/>
              </a:rPr>
              <a:t>AVGFNRT</a:t>
            </a:r>
          </a:p>
          <a:p>
            <a:pPr algn="ctr"/>
            <a:r>
              <a:rPr lang="en-US" sz="1600" dirty="0" smtClean="0">
                <a:solidFill>
                  <a:srgbClr val="7030A0"/>
                </a:solidFill>
                <a:latin typeface="Tahoma" pitchFamily="34" charset="0"/>
              </a:rPr>
              <a:t>PV</a:t>
            </a:r>
            <a:endParaRPr lang="en-US" sz="1600" dirty="0">
              <a:solidFill>
                <a:srgbClr val="7030A0"/>
              </a:solidFill>
              <a:latin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51958" y="3963190"/>
            <a:ext cx="1614487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rgbClr val="993300"/>
                </a:solidFill>
                <a:latin typeface="+mn-lt"/>
                <a:cs typeface="+mn-cs"/>
              </a:rPr>
              <a:t>300HGHT</a:t>
            </a:r>
          </a:p>
          <a:p>
            <a:pPr algn="ctr">
              <a:defRPr/>
            </a:pPr>
            <a:r>
              <a:rPr lang="en-US" sz="1600" dirty="0">
                <a:solidFill>
                  <a:srgbClr val="993300"/>
                </a:solidFill>
                <a:latin typeface="+mn-lt"/>
                <a:cs typeface="+mn-cs"/>
              </a:rPr>
              <a:t>500HGHT</a:t>
            </a:r>
          </a:p>
          <a:p>
            <a:pPr algn="ctr">
              <a:defRPr/>
            </a:pPr>
            <a:r>
              <a:rPr lang="en-US" sz="1600" dirty="0">
                <a:solidFill>
                  <a:srgbClr val="993300"/>
                </a:solidFill>
                <a:latin typeface="+mn-lt"/>
                <a:cs typeface="+mn-cs"/>
              </a:rPr>
              <a:t>700HGHT</a:t>
            </a:r>
          </a:p>
          <a:p>
            <a:pPr algn="ctr">
              <a:defRPr/>
            </a:pPr>
            <a:r>
              <a:rPr lang="en-US" sz="1600" dirty="0">
                <a:solidFill>
                  <a:srgbClr val="993300"/>
                </a:solidFill>
                <a:latin typeface="+mn-lt"/>
                <a:cs typeface="+mn-cs"/>
              </a:rPr>
              <a:t>850HGHT</a:t>
            </a:r>
          </a:p>
          <a:p>
            <a:pPr algn="ctr">
              <a:defRPr/>
            </a:pPr>
            <a:r>
              <a:rPr lang="en-US" sz="1600" dirty="0">
                <a:solidFill>
                  <a:srgbClr val="993300"/>
                </a:solidFill>
                <a:latin typeface="+mn-lt"/>
                <a:cs typeface="+mn-cs"/>
              </a:rPr>
              <a:t>PMSL</a:t>
            </a:r>
          </a:p>
          <a:p>
            <a:pPr algn="ctr">
              <a:defRPr/>
            </a:pPr>
            <a:endParaRPr lang="en-US" sz="160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>
              <a:defRPr/>
            </a:pPr>
            <a:r>
              <a:rPr lang="en-US" sz="1600" dirty="0">
                <a:solidFill>
                  <a:srgbClr val="FF0000"/>
                </a:solidFill>
                <a:latin typeface="Tahoma"/>
                <a:cs typeface="+mn-cs"/>
              </a:rPr>
              <a:t>700THTE</a:t>
            </a:r>
          </a:p>
          <a:p>
            <a:pPr algn="ctr">
              <a:defRPr/>
            </a:pPr>
            <a:r>
              <a:rPr lang="en-US" sz="1600" dirty="0">
                <a:solidFill>
                  <a:srgbClr val="FF0000"/>
                </a:solidFill>
                <a:latin typeface="Tahoma"/>
                <a:cs typeface="+mn-cs"/>
              </a:rPr>
              <a:t>850THTE</a:t>
            </a:r>
          </a:p>
          <a:p>
            <a:pPr algn="ctr">
              <a:defRPr/>
            </a:pPr>
            <a:r>
              <a:rPr lang="en-US" sz="1600" dirty="0">
                <a:solidFill>
                  <a:srgbClr val="FF0000"/>
                </a:solidFill>
                <a:latin typeface="Tahoma"/>
                <a:cs typeface="+mn-cs"/>
              </a:rPr>
              <a:t>850TMPC</a:t>
            </a:r>
          </a:p>
          <a:p>
            <a:pPr algn="ctr">
              <a:defRPr/>
            </a:pPr>
            <a:r>
              <a:rPr lang="en-US" sz="1600" dirty="0">
                <a:solidFill>
                  <a:srgbClr val="FF0000"/>
                </a:solidFill>
                <a:latin typeface="Tahoma"/>
                <a:cs typeface="+mn-cs"/>
              </a:rPr>
              <a:t>2mTMPC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4493385" cy="3013560"/>
          </a:xfrm>
        </p:spPr>
        <p:txBody>
          <a:bodyPr/>
          <a:lstStyle/>
          <a:p>
            <a:r>
              <a:rPr lang="en-US" sz="1800" dirty="0" smtClean="0"/>
              <a:t>Field statistics were computed between the NCM and each NCM member after placing the surface lows in a common location.</a:t>
            </a:r>
          </a:p>
          <a:p>
            <a:endParaRPr lang="en-US" sz="1800" dirty="0" smtClean="0"/>
          </a:p>
          <a:p>
            <a:r>
              <a:rPr lang="en-US" sz="1800" dirty="0" smtClean="0"/>
              <a:t>“Field scores” were computed  that are based on the COR and  the normalized MAE.</a:t>
            </a:r>
          </a:p>
          <a:p>
            <a:endParaRPr lang="en-US" sz="1800" dirty="0" smtClean="0"/>
          </a:p>
          <a:p>
            <a:r>
              <a:rPr lang="en-US" sz="1800" dirty="0" smtClean="0"/>
              <a:t>Weights:</a:t>
            </a:r>
          </a:p>
          <a:p>
            <a:r>
              <a:rPr lang="en-US" sz="1800" dirty="0" smtClean="0"/>
              <a:t>Mass, wind, and derived fields – 75% COR and 25% MAE</a:t>
            </a:r>
          </a:p>
          <a:p>
            <a:r>
              <a:rPr lang="en-US" sz="1800" dirty="0" smtClean="0"/>
              <a:t>Moisture and temperature fields – 66% COR and 33% MAE.</a:t>
            </a:r>
          </a:p>
          <a:p>
            <a:endParaRPr lang="en-US" sz="1800" dirty="0" smtClean="0"/>
          </a:p>
          <a:p>
            <a:r>
              <a:rPr lang="en-US" sz="1800" dirty="0" smtClean="0"/>
              <a:t>The sum of the 17 field scores yields each NCM member’s total score.</a:t>
            </a:r>
          </a:p>
          <a:p>
            <a:endParaRPr lang="en-US" sz="1500" dirty="0" smtClean="0"/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Field and Total Scores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" descr="C:\Users\CMG\Desktop\CM_SYN1p6LRGd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0862" y="1014983"/>
            <a:ext cx="3347540" cy="4985767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 bwMode="auto">
          <a:xfrm>
            <a:off x="5664530" y="3370424"/>
            <a:ext cx="3389859" cy="281238"/>
          </a:xfrm>
          <a:prstGeom prst="rect">
            <a:avLst/>
          </a:prstGeom>
          <a:solidFill>
            <a:srgbClr val="003E74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Field Score Example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Picture 13" descr="2002010700_PMS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3296" y="740664"/>
            <a:ext cx="6647688" cy="5881206"/>
          </a:xfrm>
          <a:prstGeom prst="rect">
            <a:avLst/>
          </a:prstGeom>
        </p:spPr>
      </p:pic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819656" y="731838"/>
            <a:ext cx="6647688" cy="738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E74"/>
                </a:solidFill>
                <a:latin typeface="+mn-lt"/>
                <a:cs typeface="+mn-cs"/>
              </a:rPr>
              <a:t>PMSL COR: </a:t>
            </a:r>
            <a:r>
              <a:rPr lang="en-US" sz="2000" kern="0" dirty="0" smtClean="0">
                <a:solidFill>
                  <a:srgbClr val="003E74"/>
                </a:solidFill>
                <a:latin typeface="+mn-lt"/>
                <a:cs typeface="+mn-cs"/>
              </a:rPr>
              <a:t>0.678 </a:t>
            </a:r>
            <a:r>
              <a:rPr lang="en-US" sz="2000" kern="0" dirty="0">
                <a:solidFill>
                  <a:srgbClr val="003E74"/>
                </a:solidFill>
                <a:latin typeface="+mn-lt"/>
                <a:cs typeface="+mn-cs"/>
              </a:rPr>
              <a:t>and MAE: </a:t>
            </a:r>
            <a:r>
              <a:rPr lang="en-US" sz="2000" kern="0" dirty="0" smtClean="0">
                <a:solidFill>
                  <a:srgbClr val="003E74"/>
                </a:solidFill>
                <a:latin typeface="+mn-lt"/>
                <a:cs typeface="+mn-cs"/>
              </a:rPr>
              <a:t>3.629 </a:t>
            </a:r>
            <a:r>
              <a:rPr lang="en-US" sz="2000" kern="0" dirty="0">
                <a:solidFill>
                  <a:srgbClr val="003E74"/>
                </a:solidFill>
                <a:latin typeface="+mn-lt"/>
                <a:cs typeface="+mn-cs"/>
              </a:rPr>
              <a:t>hPa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E74"/>
                </a:solidFill>
                <a:latin typeface="+mn-lt"/>
                <a:cs typeface="+mn-cs"/>
              </a:rPr>
              <a:t>Field Score: </a:t>
            </a:r>
            <a:r>
              <a:rPr lang="en-US" sz="2000" kern="0" dirty="0" smtClean="0">
                <a:solidFill>
                  <a:srgbClr val="003E74"/>
                </a:solidFill>
                <a:latin typeface="+mn-lt"/>
                <a:cs typeface="+mn-cs"/>
              </a:rPr>
              <a:t>0.525</a:t>
            </a:r>
            <a:endParaRPr lang="en-US" sz="20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  <p:cxnSp>
        <p:nvCxnSpPr>
          <p:cNvPr id="19" name="Straight Connector 10"/>
          <p:cNvCxnSpPr>
            <a:cxnSpLocks noChangeShapeType="1"/>
          </p:cNvCxnSpPr>
          <p:nvPr/>
        </p:nvCxnSpPr>
        <p:spPr bwMode="auto">
          <a:xfrm flipV="1">
            <a:off x="1695725" y="1481138"/>
            <a:ext cx="6894512" cy="0"/>
          </a:xfrm>
          <a:prstGeom prst="line">
            <a:avLst/>
          </a:prstGeom>
          <a:noFill/>
          <a:ln w="38100" algn="ctr">
            <a:solidFill>
              <a:srgbClr val="003E74"/>
            </a:solidFill>
            <a:round/>
            <a:headEnd/>
            <a:tailEnd/>
          </a:ln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Field Score Example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Picture 11" descr="2002010700_PMSLm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9656" y="740664"/>
            <a:ext cx="6647688" cy="5881207"/>
          </a:xfrm>
          <a:prstGeom prst="rect">
            <a:avLst/>
          </a:prstGeom>
        </p:spPr>
      </p:pic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1819656" y="731838"/>
            <a:ext cx="6647688" cy="739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E74"/>
                </a:solidFill>
                <a:latin typeface="+mn-lt"/>
                <a:cs typeface="+mn-cs"/>
              </a:rPr>
              <a:t>PMSL COR: </a:t>
            </a:r>
            <a:r>
              <a:rPr lang="en-US" sz="2000" kern="0" dirty="0" smtClean="0">
                <a:solidFill>
                  <a:srgbClr val="003E74"/>
                </a:solidFill>
                <a:latin typeface="+mn-lt"/>
                <a:cs typeface="+mn-cs"/>
              </a:rPr>
              <a:t>0.896 </a:t>
            </a:r>
            <a:r>
              <a:rPr lang="en-US" sz="2000" kern="0" dirty="0">
                <a:solidFill>
                  <a:srgbClr val="003E74"/>
                </a:solidFill>
                <a:latin typeface="+mn-lt"/>
                <a:cs typeface="+mn-cs"/>
              </a:rPr>
              <a:t>and MAE: </a:t>
            </a:r>
            <a:r>
              <a:rPr lang="en-US" sz="2000" kern="0" dirty="0" smtClean="0">
                <a:solidFill>
                  <a:srgbClr val="003E74"/>
                </a:solidFill>
                <a:latin typeface="+mn-lt"/>
                <a:cs typeface="+mn-cs"/>
              </a:rPr>
              <a:t>1.754 </a:t>
            </a:r>
            <a:r>
              <a:rPr lang="en-US" sz="2000" kern="0" dirty="0">
                <a:solidFill>
                  <a:srgbClr val="003E74"/>
                </a:solidFill>
                <a:latin typeface="+mn-lt"/>
                <a:cs typeface="+mn-cs"/>
              </a:rPr>
              <a:t>hPa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000" kern="0" dirty="0">
                <a:solidFill>
                  <a:srgbClr val="003E74"/>
                </a:solidFill>
                <a:latin typeface="+mn-lt"/>
                <a:cs typeface="+mn-cs"/>
              </a:rPr>
              <a:t>Field Score: </a:t>
            </a:r>
            <a:r>
              <a:rPr lang="en-US" sz="2000" kern="0" dirty="0" smtClean="0">
                <a:solidFill>
                  <a:srgbClr val="003E74"/>
                </a:solidFill>
                <a:latin typeface="+mn-lt"/>
                <a:cs typeface="+mn-cs"/>
              </a:rPr>
              <a:t>0.822</a:t>
            </a:r>
            <a:endParaRPr lang="en-US" sz="20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  <p:cxnSp>
        <p:nvCxnSpPr>
          <p:cNvPr id="20" name="Straight Connector 10"/>
          <p:cNvCxnSpPr>
            <a:cxnSpLocks noChangeShapeType="1"/>
          </p:cNvCxnSpPr>
          <p:nvPr/>
        </p:nvCxnSpPr>
        <p:spPr bwMode="auto">
          <a:xfrm flipV="1">
            <a:off x="1695725" y="1481138"/>
            <a:ext cx="6894512" cy="0"/>
          </a:xfrm>
          <a:prstGeom prst="line">
            <a:avLst/>
          </a:prstGeom>
          <a:noFill/>
          <a:ln w="38100" algn="ctr">
            <a:solidFill>
              <a:srgbClr val="003E74"/>
            </a:solidFill>
            <a:round/>
            <a:headEnd/>
            <a:tailEnd/>
          </a:ln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7642596" cy="3013560"/>
          </a:xfrm>
        </p:spPr>
        <p:txBody>
          <a:bodyPr/>
          <a:lstStyle/>
          <a:p>
            <a:r>
              <a:rPr lang="en-US" sz="1800" dirty="0" smtClean="0"/>
              <a:t>Average NCM member standardized anomaly: 1.79</a:t>
            </a:r>
            <a:r>
              <a:rPr lang="el-GR" sz="1800" dirty="0" smtClean="0">
                <a:solidFill>
                  <a:srgbClr val="FFFFFF"/>
                </a:solidFill>
                <a:cs typeface="Calibri"/>
              </a:rPr>
              <a:t>σ</a:t>
            </a:r>
            <a:r>
              <a:rPr lang="en-US" sz="1800" dirty="0" smtClean="0"/>
              <a:t> </a:t>
            </a:r>
          </a:p>
          <a:p>
            <a:r>
              <a:rPr lang="en-US" sz="1800" dirty="0" smtClean="0"/>
              <a:t>Average anomaly for the remaining top-80 events (36): 1.46</a:t>
            </a:r>
            <a:r>
              <a:rPr lang="el-GR" sz="1800" dirty="0" smtClean="0">
                <a:solidFill>
                  <a:srgbClr val="FFFFFF"/>
                </a:solidFill>
                <a:cs typeface="Calibri"/>
              </a:rPr>
              <a:t>σ</a:t>
            </a:r>
            <a:endParaRPr lang="en-US" sz="1800" dirty="0" smtClean="0">
              <a:solidFill>
                <a:srgbClr val="FFFFFF"/>
              </a:solidFill>
              <a:cs typeface="Calibri"/>
            </a:endParaRPr>
          </a:p>
          <a:p>
            <a:endParaRPr lang="en-US" sz="1800" dirty="0" smtClean="0">
              <a:solidFill>
                <a:srgbClr val="FFFFFF"/>
              </a:solidFill>
              <a:cs typeface="Calibri"/>
            </a:endParaRPr>
          </a:p>
          <a:p>
            <a:r>
              <a:rPr lang="en-US" sz="1800" dirty="0" smtClean="0">
                <a:solidFill>
                  <a:srgbClr val="FFFFFF"/>
                </a:solidFill>
                <a:cs typeface="Calibri"/>
              </a:rPr>
              <a:t>No. of NCM member heavy snow events:</a:t>
            </a:r>
          </a:p>
          <a:p>
            <a:r>
              <a:rPr lang="en-US" sz="1800" dirty="0" smtClean="0">
                <a:solidFill>
                  <a:srgbClr val="FFFF00"/>
                </a:solidFill>
                <a:cs typeface="Calibri"/>
              </a:rPr>
              <a:t>13 (87%) of the top 15</a:t>
            </a:r>
          </a:p>
          <a:p>
            <a:r>
              <a:rPr lang="en-US" sz="1800" dirty="0" smtClean="0">
                <a:solidFill>
                  <a:srgbClr val="FFFFFF"/>
                </a:solidFill>
                <a:cs typeface="Calibri"/>
              </a:rPr>
              <a:t>28 (70%) of the top 40</a:t>
            </a:r>
          </a:p>
          <a:p>
            <a:endParaRPr lang="en-US" sz="1800" dirty="0" smtClean="0">
              <a:solidFill>
                <a:srgbClr val="FFFFFF"/>
              </a:solidFill>
              <a:cs typeface="Calibri"/>
            </a:endParaRPr>
          </a:p>
          <a:p>
            <a:r>
              <a:rPr lang="en-US" sz="1800" dirty="0" smtClean="0">
                <a:solidFill>
                  <a:srgbClr val="FFFFFF"/>
                </a:solidFill>
                <a:cs typeface="Calibri"/>
              </a:rPr>
              <a:t>4 (27%) of the bottom 15</a:t>
            </a:r>
          </a:p>
          <a:p>
            <a:r>
              <a:rPr lang="en-US" sz="1800" dirty="0" smtClean="0">
                <a:solidFill>
                  <a:srgbClr val="FFFFFF"/>
                </a:solidFill>
                <a:cs typeface="Calibri"/>
              </a:rPr>
              <a:t>16 (40%) of the bottom 40</a:t>
            </a:r>
            <a:endParaRPr lang="en-US" sz="1800" dirty="0" smtClean="0"/>
          </a:p>
          <a:p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r>
              <a:rPr lang="en-US" sz="1800" dirty="0" smtClean="0"/>
              <a:t>These results suggest that the members classified for the NCM include the majority of the heaviest snow events in the top 80. </a:t>
            </a:r>
            <a:endParaRPr lang="en-US" sz="1500" dirty="0" smtClean="0"/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NCM Member Snowfall Event Summary Statistics 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NCM Member Surface Low Member Tracks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12" descr="TRACKy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777240"/>
            <a:ext cx="7616952" cy="589419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NCM Member Surface Low Summary Statistics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7642596" cy="3013560"/>
          </a:xfrm>
        </p:spPr>
        <p:txBody>
          <a:bodyPr/>
          <a:lstStyle/>
          <a:p>
            <a:r>
              <a:rPr lang="en-US" sz="1800" dirty="0" smtClean="0"/>
              <a:t>Over the 24-h period (t = -6 h and t = +18 h), every NCM member surface low deepened for at least 18 continuous hours.</a:t>
            </a:r>
          </a:p>
          <a:p>
            <a:endParaRPr lang="en-US" sz="1800" dirty="0" smtClean="0"/>
          </a:p>
          <a:p>
            <a:r>
              <a:rPr lang="en-US" sz="1800" dirty="0" smtClean="0"/>
              <a:t>Average 24-h pressure decrease: -20 hPa</a:t>
            </a:r>
          </a:p>
          <a:p>
            <a:r>
              <a:rPr lang="en-US" sz="1800" dirty="0" smtClean="0"/>
              <a:t>Average 24-h deepening rate: -5.1 hPa (6 h)</a:t>
            </a:r>
            <a:r>
              <a:rPr lang="en-US" sz="1800" baseline="30000" dirty="0" smtClean="0"/>
              <a:t>-1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Rapid deepening rates:</a:t>
            </a:r>
          </a:p>
          <a:p>
            <a:r>
              <a:rPr lang="en-US" sz="1800" dirty="0" smtClean="0"/>
              <a:t>-6 hPa (6 h)</a:t>
            </a:r>
            <a:r>
              <a:rPr lang="en-US" sz="1800" baseline="30000" dirty="0" smtClean="0"/>
              <a:t>-1</a:t>
            </a:r>
            <a:r>
              <a:rPr lang="en-US" sz="1800" dirty="0" smtClean="0"/>
              <a:t> in 29 of 44 members </a:t>
            </a:r>
          </a:p>
          <a:p>
            <a:r>
              <a:rPr lang="en-US" sz="1800" dirty="0" smtClean="0"/>
              <a:t>-12 hPa (12 h)</a:t>
            </a:r>
            <a:r>
              <a:rPr lang="en-US" sz="1800" baseline="30000" dirty="0" smtClean="0"/>
              <a:t>-1</a:t>
            </a:r>
            <a:r>
              <a:rPr lang="en-US" sz="1800" dirty="0" smtClean="0"/>
              <a:t> in 23 of 44 members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Surface low tracks for the NCM members are similar to the tracks of explosive cyclones found by </a:t>
            </a:r>
            <a:r>
              <a:rPr lang="en-US" sz="1800" dirty="0" err="1" smtClean="0"/>
              <a:t>Roebber</a:t>
            </a:r>
            <a:r>
              <a:rPr lang="en-US" sz="1800" dirty="0" smtClean="0"/>
              <a:t> (1984) and Sanders (1986a).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NCM Member Field and Total Score Summary Statistics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7642596" cy="3013560"/>
          </a:xfrm>
        </p:spPr>
        <p:txBody>
          <a:bodyPr/>
          <a:lstStyle/>
          <a:p>
            <a:r>
              <a:rPr lang="en-US" sz="1800" dirty="0" smtClean="0"/>
              <a:t>Over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4168" y="777240"/>
            <a:ext cx="7616952" cy="580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 bwMode="auto">
          <a:xfrm>
            <a:off x="2800351" y="1743639"/>
            <a:ext cx="4772024" cy="442349"/>
          </a:xfrm>
          <a:prstGeom prst="rect">
            <a:avLst/>
          </a:prstGeom>
          <a:solidFill>
            <a:srgbClr val="800000">
              <a:alpha val="15000"/>
            </a:srgbClr>
          </a:solidFill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Conceptual Models – Classic Supercell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12" descr="superce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5980" y="779055"/>
            <a:ext cx="7613093" cy="29804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001344" y="855865"/>
            <a:ext cx="1958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chemeClr val="bg1"/>
                </a:solidFill>
                <a:latin typeface="+mn-lt"/>
              </a:rPr>
              <a:t>Markowski</a:t>
            </a:r>
            <a:r>
              <a:rPr lang="en-US" sz="1400" dirty="0" smtClean="0">
                <a:solidFill>
                  <a:schemeClr val="bg1"/>
                </a:solidFill>
                <a:latin typeface="+mn-lt"/>
              </a:rPr>
              <a:t> 2010</a:t>
            </a:r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rot="10800000">
            <a:off x="3251942" y="3097643"/>
            <a:ext cx="614480" cy="76810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NCM Member Field and Total Score Summary Statistics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7642596" cy="3013560"/>
          </a:xfrm>
        </p:spPr>
        <p:txBody>
          <a:bodyPr/>
          <a:lstStyle/>
          <a:p>
            <a:r>
              <a:rPr lang="en-US" sz="1800" dirty="0" smtClean="0"/>
              <a:t>Over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4168" y="777240"/>
            <a:ext cx="7616952" cy="580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 bwMode="auto">
          <a:xfrm>
            <a:off x="8058149" y="1743639"/>
            <a:ext cx="557249" cy="442349"/>
          </a:xfrm>
          <a:prstGeom prst="rect">
            <a:avLst/>
          </a:prstGeom>
          <a:solidFill>
            <a:srgbClr val="7030A0">
              <a:alpha val="15000"/>
            </a:srgbClr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791081" y="3645142"/>
            <a:ext cx="2509581" cy="442349"/>
          </a:xfrm>
          <a:prstGeom prst="rect">
            <a:avLst/>
          </a:prstGeom>
          <a:solidFill>
            <a:srgbClr val="7030A0">
              <a:alpha val="15000"/>
            </a:srgbClr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NCM Member Field and Total Score Summary Statistics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7642596" cy="3013560"/>
          </a:xfrm>
        </p:spPr>
        <p:txBody>
          <a:bodyPr/>
          <a:lstStyle/>
          <a:p>
            <a:r>
              <a:rPr lang="en-US" sz="1800" dirty="0" smtClean="0"/>
              <a:t>Over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4168" y="777240"/>
            <a:ext cx="7616952" cy="580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 bwMode="auto">
          <a:xfrm>
            <a:off x="8043861" y="5315068"/>
            <a:ext cx="600076" cy="1128595"/>
          </a:xfrm>
          <a:prstGeom prst="rect">
            <a:avLst/>
          </a:prstGeom>
          <a:solidFill>
            <a:srgbClr val="FF0000">
              <a:alpha val="15000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NCM Member Total Score Distribution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Picture 14" descr="CMcha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764767"/>
            <a:ext cx="7616952" cy="4151694"/>
          </a:xfrm>
          <a:prstGeom prst="rect">
            <a:avLst/>
          </a:prstGeom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805370" y="804987"/>
            <a:ext cx="2035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1400" kern="0" dirty="0">
                <a:solidFill>
                  <a:srgbClr val="003E74"/>
                </a:solidFill>
                <a:latin typeface="+mn-lt"/>
                <a:cs typeface="+mn-cs"/>
              </a:rPr>
              <a:t>Max Score: </a:t>
            </a: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13.525</a:t>
            </a:r>
            <a:endParaRPr lang="en-US" sz="14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  <p:cxnSp>
        <p:nvCxnSpPr>
          <p:cNvPr id="18" name="Straight Arrow Connector 16"/>
          <p:cNvCxnSpPr>
            <a:cxnSpLocks noChangeShapeType="1"/>
          </p:cNvCxnSpPr>
          <p:nvPr/>
        </p:nvCxnSpPr>
        <p:spPr bwMode="auto">
          <a:xfrm rot="10800000" flipV="1">
            <a:off x="2075676" y="958607"/>
            <a:ext cx="883315" cy="592428"/>
          </a:xfrm>
          <a:prstGeom prst="straightConnector1">
            <a:avLst/>
          </a:prstGeom>
          <a:noFill/>
          <a:ln w="25400" algn="ctr">
            <a:solidFill>
              <a:srgbClr val="003E74"/>
            </a:solidFill>
            <a:round/>
            <a:headEnd/>
            <a:tailEnd type="arrow" w="med" len="med"/>
          </a:ln>
        </p:spPr>
      </p:cxn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6333260" y="824645"/>
            <a:ext cx="2035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Min </a:t>
            </a:r>
            <a:r>
              <a:rPr lang="en-US" sz="1400" kern="0" dirty="0">
                <a:solidFill>
                  <a:srgbClr val="003E74"/>
                </a:solidFill>
                <a:latin typeface="+mn-lt"/>
                <a:cs typeface="+mn-cs"/>
              </a:rPr>
              <a:t>Score: </a:t>
            </a: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9.168</a:t>
            </a:r>
            <a:endParaRPr lang="en-US" sz="14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  <p:cxnSp>
        <p:nvCxnSpPr>
          <p:cNvPr id="20" name="Straight Arrow Connector 16"/>
          <p:cNvCxnSpPr>
            <a:cxnSpLocks noChangeShapeType="1"/>
          </p:cNvCxnSpPr>
          <p:nvPr/>
        </p:nvCxnSpPr>
        <p:spPr bwMode="auto">
          <a:xfrm rot="16200000" flipH="1">
            <a:off x="7778817" y="1400265"/>
            <a:ext cx="1305772" cy="652886"/>
          </a:xfrm>
          <a:prstGeom prst="straightConnector1">
            <a:avLst/>
          </a:prstGeom>
          <a:noFill/>
          <a:ln w="25400" algn="ctr">
            <a:solidFill>
              <a:srgbClr val="003E74"/>
            </a:solidFill>
            <a:round/>
            <a:headEnd/>
            <a:tailEnd type="arrow" w="med" len="med"/>
          </a:ln>
        </p:spPr>
      </p:cxn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4197158" y="4525316"/>
            <a:ext cx="2386190" cy="3072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NCM Member Rank</a:t>
            </a:r>
            <a:endParaRPr lang="en-US" sz="14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 rot="16200000">
            <a:off x="361931" y="2407767"/>
            <a:ext cx="2386190" cy="3072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Score</a:t>
            </a:r>
            <a:endParaRPr lang="en-US" sz="14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NCM Member Total Score Distribution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Picture 14" descr="CMcha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764767"/>
            <a:ext cx="7616952" cy="4151694"/>
          </a:xfrm>
          <a:prstGeom prst="rect">
            <a:avLst/>
          </a:prstGeom>
        </p:spPr>
      </p:pic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805370" y="804987"/>
            <a:ext cx="2035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1400" kern="0" dirty="0">
                <a:solidFill>
                  <a:srgbClr val="003E74"/>
                </a:solidFill>
                <a:latin typeface="+mn-lt"/>
                <a:cs typeface="+mn-cs"/>
              </a:rPr>
              <a:t>Max Score: </a:t>
            </a: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13.525</a:t>
            </a:r>
            <a:endParaRPr lang="en-US" sz="14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  <p:cxnSp>
        <p:nvCxnSpPr>
          <p:cNvPr id="18" name="Straight Arrow Connector 16"/>
          <p:cNvCxnSpPr>
            <a:cxnSpLocks noChangeShapeType="1"/>
          </p:cNvCxnSpPr>
          <p:nvPr/>
        </p:nvCxnSpPr>
        <p:spPr bwMode="auto">
          <a:xfrm rot="10800000" flipV="1">
            <a:off x="2075676" y="958607"/>
            <a:ext cx="883315" cy="592428"/>
          </a:xfrm>
          <a:prstGeom prst="straightConnector1">
            <a:avLst/>
          </a:prstGeom>
          <a:noFill/>
          <a:ln w="25400" algn="ctr">
            <a:solidFill>
              <a:srgbClr val="003E74"/>
            </a:solidFill>
            <a:round/>
            <a:headEnd/>
            <a:tailEnd type="arrow" w="med" len="med"/>
          </a:ln>
        </p:spPr>
      </p:cxn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6333260" y="824645"/>
            <a:ext cx="2035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Min </a:t>
            </a:r>
            <a:r>
              <a:rPr lang="en-US" sz="1400" kern="0" dirty="0">
                <a:solidFill>
                  <a:srgbClr val="003E74"/>
                </a:solidFill>
                <a:latin typeface="+mn-lt"/>
                <a:cs typeface="+mn-cs"/>
              </a:rPr>
              <a:t>Score: </a:t>
            </a: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9.168</a:t>
            </a:r>
            <a:endParaRPr lang="en-US" sz="14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8350093" y="2145132"/>
            <a:ext cx="493776" cy="2094890"/>
          </a:xfrm>
          <a:prstGeom prst="rect">
            <a:avLst/>
          </a:prstGeom>
          <a:solidFill>
            <a:srgbClr val="FF0000">
              <a:alpha val="15000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Straight Arrow Connector 16"/>
          <p:cNvCxnSpPr>
            <a:cxnSpLocks noChangeShapeType="1"/>
          </p:cNvCxnSpPr>
          <p:nvPr/>
        </p:nvCxnSpPr>
        <p:spPr bwMode="auto">
          <a:xfrm rot="16200000" flipH="1">
            <a:off x="7778817" y="1400265"/>
            <a:ext cx="1305772" cy="652886"/>
          </a:xfrm>
          <a:prstGeom prst="straightConnector1">
            <a:avLst/>
          </a:prstGeom>
          <a:noFill/>
          <a:ln w="25400" algn="ctr">
            <a:solidFill>
              <a:srgbClr val="003E74"/>
            </a:solidFill>
            <a:round/>
            <a:headEnd/>
            <a:tailEnd type="arrow" w="med" len="med"/>
          </a:ln>
        </p:spPr>
      </p:cxn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4197158" y="4525316"/>
            <a:ext cx="2386190" cy="3072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NCM Member Rank</a:t>
            </a:r>
            <a:endParaRPr lang="en-US" sz="14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 rot="16200000">
            <a:off x="361931" y="2407767"/>
            <a:ext cx="2386190" cy="3072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1400" kern="0" dirty="0" smtClean="0">
                <a:solidFill>
                  <a:srgbClr val="003E74"/>
                </a:solidFill>
                <a:latin typeface="+mn-lt"/>
                <a:cs typeface="+mn-cs"/>
              </a:rPr>
              <a:t>Score</a:t>
            </a:r>
            <a:endParaRPr lang="en-US" sz="14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  <p:sp>
        <p:nvSpPr>
          <p:cNvPr id="25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5042010"/>
            <a:ext cx="7642596" cy="1574604"/>
          </a:xfrm>
        </p:spPr>
        <p:txBody>
          <a:bodyPr/>
          <a:lstStyle/>
          <a:p>
            <a:r>
              <a:rPr lang="en-US" sz="1800" dirty="0" smtClean="0"/>
              <a:t>3 potential outliers</a:t>
            </a:r>
          </a:p>
          <a:p>
            <a:r>
              <a:rPr lang="en-US" sz="1800" dirty="0" smtClean="0"/>
              <a:t>31 January 2000 (1.42</a:t>
            </a:r>
            <a:r>
              <a:rPr lang="el-GR" sz="1800" dirty="0" smtClean="0">
                <a:solidFill>
                  <a:srgbClr val="FFFFFF"/>
                </a:solidFill>
                <a:cs typeface="Calibri"/>
              </a:rPr>
              <a:t>σ</a:t>
            </a:r>
            <a:r>
              <a:rPr lang="en-US" sz="1800" dirty="0" smtClean="0"/>
              <a:t>), 9 December 2005 (1.38</a:t>
            </a:r>
            <a:r>
              <a:rPr lang="el-GR" sz="1800" dirty="0" smtClean="0">
                <a:solidFill>
                  <a:srgbClr val="FFFFFF"/>
                </a:solidFill>
                <a:cs typeface="Calibri"/>
              </a:rPr>
              <a:t>σ</a:t>
            </a:r>
            <a:r>
              <a:rPr lang="en-US" sz="1800" dirty="0" smtClean="0"/>
              <a:t>), and        14 February 2008 (1.30</a:t>
            </a:r>
            <a:r>
              <a:rPr lang="el-GR" sz="1800" dirty="0" smtClean="0">
                <a:solidFill>
                  <a:srgbClr val="FFFFFF"/>
                </a:solidFill>
                <a:cs typeface="Calibri"/>
              </a:rPr>
              <a:t>σ</a:t>
            </a:r>
            <a:r>
              <a:rPr lang="en-US" sz="1800" dirty="0" smtClean="0"/>
              <a:t>)</a:t>
            </a:r>
          </a:p>
          <a:p>
            <a:r>
              <a:rPr lang="en-US" sz="1800" dirty="0" smtClean="0"/>
              <a:t>Potential outliers did not have a closed circulation at 850 hPa.</a:t>
            </a:r>
          </a:p>
          <a:p>
            <a:endParaRPr lang="en-US" sz="18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Potential Near Misses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7681002" cy="3704850"/>
          </a:xfrm>
        </p:spPr>
        <p:txBody>
          <a:bodyPr/>
          <a:lstStyle/>
          <a:p>
            <a:r>
              <a:rPr lang="en-US" sz="1800" dirty="0" smtClean="0"/>
              <a:t>To find Northeast heavy snow potential near misses, a collection of surface lows that did not include heavy snow was determined.</a:t>
            </a:r>
          </a:p>
          <a:p>
            <a:endParaRPr lang="en-US" sz="1800" dirty="0" smtClean="0"/>
          </a:p>
          <a:p>
            <a:r>
              <a:rPr lang="en-US" sz="1800" dirty="0" smtClean="0"/>
              <a:t>For a surface low to be considered a potential near miss, the following criteria needed to be met:</a:t>
            </a:r>
          </a:p>
          <a:p>
            <a:pPr lvl="1"/>
            <a:r>
              <a:rPr lang="en-US" sz="1500" dirty="0" smtClean="0"/>
              <a:t>occur after 1 December 1980 and before 29 February 2008 during the months of December, January, and February.</a:t>
            </a:r>
          </a:p>
          <a:p>
            <a:pPr lvl="1"/>
            <a:r>
              <a:rPr lang="en-US" sz="1500" dirty="0" smtClean="0"/>
              <a:t>have at least 1 closed contour ≤ 1016 hPa.</a:t>
            </a:r>
          </a:p>
          <a:p>
            <a:pPr lvl="1"/>
            <a:r>
              <a:rPr lang="en-US" sz="1500" dirty="0" smtClean="0"/>
              <a:t>a coastal track that redeveloped south of 38 N., if redevelopment occurred.</a:t>
            </a:r>
          </a:p>
          <a:p>
            <a:pPr lvl="1"/>
            <a:r>
              <a:rPr lang="en-US" sz="1500" dirty="0" smtClean="0"/>
              <a:t>a coastal track that fell within the envelope of NCM track members.</a:t>
            </a:r>
            <a:endParaRPr lang="en-US" sz="3600" dirty="0" smtClean="0"/>
          </a:p>
          <a:p>
            <a:endParaRPr lang="en-US" sz="1800" dirty="0" smtClean="0"/>
          </a:p>
          <a:p>
            <a:r>
              <a:rPr lang="en-US" sz="1800" dirty="0" smtClean="0"/>
              <a:t>85 surface lows (i.e., potential near misses) met the above criteria.</a:t>
            </a:r>
          </a:p>
          <a:p>
            <a:endParaRPr lang="en-US" sz="1800" dirty="0" smtClean="0"/>
          </a:p>
          <a:p>
            <a:r>
              <a:rPr lang="en-US" sz="1800" dirty="0" smtClean="0"/>
              <a:t>Field scores and total scores between the NCM and each potential near miss were computed when the potential near miss surface low was in a location close to the </a:t>
            </a:r>
            <a:r>
              <a:rPr lang="da-DK" sz="1800" dirty="0" smtClean="0"/>
              <a:t>NCM at             t = +6 h.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Near-Miss Member Selection Results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Rectangle 3"/>
          <p:cNvSpPr>
            <a:spLocks noGrp="1" noChangeArrowheads="1"/>
          </p:cNvSpPr>
          <p:nvPr>
            <p:ph idx="1"/>
          </p:nvPr>
        </p:nvSpPr>
        <p:spPr>
          <a:xfrm>
            <a:off x="2114080" y="859550"/>
            <a:ext cx="3162300" cy="476250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sz="1800" dirty="0" smtClean="0"/>
              <a:t>NCM Member</a:t>
            </a:r>
          </a:p>
          <a:p>
            <a:pPr algn="ctr">
              <a:buFontTx/>
              <a:buNone/>
              <a:defRPr/>
            </a:pPr>
            <a:r>
              <a:rPr lang="en-US" sz="1800" u="sng" dirty="0" smtClean="0">
                <a:uFill>
                  <a:solidFill>
                    <a:schemeClr val="bg1"/>
                  </a:solidFill>
                </a:uFill>
              </a:rPr>
              <a:t>Scores (n=41)</a:t>
            </a:r>
          </a:p>
          <a:p>
            <a:pPr algn="ctr">
              <a:buFontTx/>
              <a:buNone/>
              <a:defRPr/>
            </a:pPr>
            <a:r>
              <a:rPr lang="en-US" sz="1800" dirty="0" smtClean="0"/>
              <a:t>13.500</a:t>
            </a:r>
          </a:p>
          <a:p>
            <a:pPr algn="ctr">
              <a:buFontTx/>
              <a:buNone/>
              <a:defRPr/>
            </a:pPr>
            <a:endParaRPr lang="en-US" sz="1800" dirty="0" smtClean="0"/>
          </a:p>
          <a:p>
            <a:pPr algn="ctr">
              <a:buFontTx/>
              <a:buNone/>
              <a:defRPr/>
            </a:pPr>
            <a:endParaRPr lang="en-US" sz="1800" dirty="0" smtClean="0"/>
          </a:p>
          <a:p>
            <a:pPr algn="ctr">
              <a:buFontTx/>
              <a:buNone/>
              <a:defRPr/>
            </a:pPr>
            <a:endParaRPr lang="en-US" sz="1800" dirty="0" smtClean="0"/>
          </a:p>
          <a:p>
            <a:pPr algn="ctr">
              <a:buFontTx/>
              <a:buNone/>
              <a:defRPr/>
            </a:pPr>
            <a:endParaRPr lang="en-US" sz="1800" dirty="0" smtClean="0"/>
          </a:p>
          <a:p>
            <a:pPr algn="ctr">
              <a:buFontTx/>
              <a:buNone/>
              <a:defRPr/>
            </a:pPr>
            <a:r>
              <a:rPr lang="en-US" sz="1800" dirty="0" smtClean="0"/>
              <a:t>11.790</a:t>
            </a:r>
          </a:p>
          <a:p>
            <a:pPr algn="ctr">
              <a:buFontTx/>
              <a:buNone/>
              <a:defRPr/>
            </a:pPr>
            <a:endParaRPr lang="en-US" sz="1800" dirty="0" smtClean="0"/>
          </a:p>
          <a:p>
            <a:pPr algn="ctr">
              <a:buFontTx/>
              <a:buNone/>
              <a:defRPr/>
            </a:pPr>
            <a:endParaRPr lang="en-US" sz="1800" dirty="0" smtClean="0"/>
          </a:p>
          <a:p>
            <a:pPr algn="ctr">
              <a:buFontTx/>
              <a:buNone/>
              <a:defRPr/>
            </a:pPr>
            <a:endParaRPr lang="en-US" sz="1800" dirty="0" smtClean="0"/>
          </a:p>
          <a:p>
            <a:pPr algn="ctr">
              <a:buFontTx/>
              <a:buNone/>
              <a:defRPr/>
            </a:pPr>
            <a:endParaRPr lang="en-US" sz="1800" dirty="0" smtClean="0"/>
          </a:p>
          <a:p>
            <a:pPr algn="ctr">
              <a:buFontTx/>
              <a:buNone/>
              <a:defRPr/>
            </a:pPr>
            <a:r>
              <a:rPr lang="en-US" sz="1800" dirty="0" smtClean="0"/>
              <a:t>10.291 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769905" y="1512013"/>
            <a:ext cx="2171700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kern="0" dirty="0">
                <a:solidFill>
                  <a:schemeClr val="bg1"/>
                </a:solidFill>
                <a:latin typeface="+mn-lt"/>
                <a:cs typeface="+mn-cs"/>
              </a:rPr>
              <a:t>Max</a:t>
            </a:r>
          </a:p>
          <a:p>
            <a:pPr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en-US" kern="0" dirty="0">
                <a:solidFill>
                  <a:schemeClr val="bg1"/>
                </a:solidFill>
                <a:latin typeface="+mn-lt"/>
                <a:cs typeface="+mn-cs"/>
              </a:rPr>
              <a:t>Median</a:t>
            </a:r>
          </a:p>
          <a:p>
            <a:pPr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en-US" kern="0" dirty="0">
                <a:solidFill>
                  <a:schemeClr val="bg1"/>
                </a:solidFill>
                <a:latin typeface="+mn-lt"/>
                <a:cs typeface="+mn-cs"/>
              </a:rPr>
              <a:t>Min</a:t>
            </a:r>
          </a:p>
        </p:txBody>
      </p:sp>
      <p:cxnSp>
        <p:nvCxnSpPr>
          <p:cNvPr id="16" name="Straight Connector 7"/>
          <p:cNvCxnSpPr>
            <a:cxnSpLocks noChangeShapeType="1"/>
          </p:cNvCxnSpPr>
          <p:nvPr/>
        </p:nvCxnSpPr>
        <p:spPr bwMode="auto">
          <a:xfrm rot="5400000">
            <a:off x="3108913" y="4164725"/>
            <a:ext cx="1181100" cy="0"/>
          </a:xfrm>
          <a:prstGeom prst="line">
            <a:avLst/>
          </a:prstGeom>
          <a:noFill/>
          <a:ln w="38100" algn="ctr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7" name="Straight Connector 13"/>
          <p:cNvCxnSpPr>
            <a:cxnSpLocks noChangeShapeType="1"/>
          </p:cNvCxnSpPr>
          <p:nvPr/>
        </p:nvCxnSpPr>
        <p:spPr bwMode="auto">
          <a:xfrm rot="10800000">
            <a:off x="3254963" y="5164850"/>
            <a:ext cx="4389437" cy="0"/>
          </a:xfrm>
          <a:prstGeom prst="line">
            <a:avLst/>
          </a:prstGeom>
          <a:noFill/>
          <a:ln w="38100" algn="ctr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18" name="Straight Connector 7"/>
          <p:cNvCxnSpPr>
            <a:cxnSpLocks noChangeShapeType="1"/>
          </p:cNvCxnSpPr>
          <p:nvPr/>
        </p:nvCxnSpPr>
        <p:spPr bwMode="auto">
          <a:xfrm rot="5400000">
            <a:off x="3099388" y="2534363"/>
            <a:ext cx="1181100" cy="0"/>
          </a:xfrm>
          <a:prstGeom prst="line">
            <a:avLst/>
          </a:prstGeom>
          <a:noFill/>
          <a:ln w="38100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841508" y="862725"/>
            <a:ext cx="31623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  <a:cs typeface="+mn-cs"/>
              </a:rPr>
              <a:t>Potential Near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u="sng" kern="0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  <a:cs typeface="+mn-cs"/>
              </a:rPr>
              <a:t>Miss Scores (n=85)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rgbClr val="FFFF00"/>
                </a:solidFill>
                <a:latin typeface="+mn-lt"/>
                <a:cs typeface="+mn-cs"/>
              </a:rPr>
              <a:t>12.092 </a:t>
            </a:r>
            <a:endParaRPr lang="en-US" kern="0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kern="0" dirty="0">
                <a:solidFill>
                  <a:srgbClr val="FFFF00"/>
                </a:solidFill>
                <a:latin typeface="+mn-lt"/>
                <a:cs typeface="+mn-cs"/>
              </a:rPr>
              <a:t> 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rgbClr val="FFFF00"/>
                </a:solidFill>
                <a:latin typeface="+mn-lt"/>
                <a:cs typeface="+mn-cs"/>
              </a:rPr>
              <a:t>10.382</a:t>
            </a:r>
            <a:endParaRPr lang="en-US" kern="0" dirty="0">
              <a:solidFill>
                <a:srgbClr val="FFFF00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bg1"/>
                </a:solidFill>
                <a:latin typeface="+mn-lt"/>
                <a:cs typeface="+mn-cs"/>
              </a:rPr>
              <a:t>10.277</a:t>
            </a: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endParaRPr lang="en-US" sz="800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bg1"/>
                </a:solidFill>
                <a:latin typeface="+mn-lt"/>
                <a:cs typeface="+mn-cs"/>
              </a:rPr>
              <a:t>2.970 </a:t>
            </a: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20" name="Straight Connector 9"/>
          <p:cNvCxnSpPr>
            <a:cxnSpLocks noChangeShapeType="1"/>
          </p:cNvCxnSpPr>
          <p:nvPr/>
        </p:nvCxnSpPr>
        <p:spPr bwMode="auto">
          <a:xfrm rot="16200000" flipH="1">
            <a:off x="6200408" y="5736350"/>
            <a:ext cx="457200" cy="3175"/>
          </a:xfrm>
          <a:prstGeom prst="line">
            <a:avLst/>
          </a:prstGeom>
          <a:noFill/>
          <a:ln w="38100" algn="ctr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1" name="Straight Connector 10"/>
          <p:cNvCxnSpPr>
            <a:cxnSpLocks noChangeShapeType="1"/>
          </p:cNvCxnSpPr>
          <p:nvPr/>
        </p:nvCxnSpPr>
        <p:spPr bwMode="auto">
          <a:xfrm rot="5400000">
            <a:off x="5465395" y="3834526"/>
            <a:ext cx="1919287" cy="11112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</p:spPr>
      </p:cxn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6975108" y="3663075"/>
            <a:ext cx="19970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bg1"/>
                </a:solidFill>
                <a:latin typeface="+mn-lt"/>
                <a:cs typeface="+mn-cs"/>
              </a:rPr>
              <a:t>25 Near Misses</a:t>
            </a:r>
            <a:endParaRPr lang="en-US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6976695" y="5660150"/>
            <a:ext cx="1993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bg1"/>
                </a:solidFill>
                <a:latin typeface="+mn-lt"/>
                <a:cs typeface="+mn-cs"/>
              </a:rPr>
              <a:t>60 </a:t>
            </a:r>
            <a:r>
              <a:rPr lang="en-US" kern="0" dirty="0">
                <a:solidFill>
                  <a:schemeClr val="bg1"/>
                </a:solidFill>
                <a:latin typeface="+mn-lt"/>
                <a:cs typeface="+mn-cs"/>
              </a:rPr>
              <a:t>Null Events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Near-Miss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Member Surface Low Member Tracks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12" descr="TRACKfalseNEARMI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777240"/>
            <a:ext cx="7616952" cy="5936421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6300788" y="4235505"/>
            <a:ext cx="2628900" cy="215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ts val="0"/>
              </a:spcBef>
              <a:defRPr/>
            </a:pPr>
            <a:r>
              <a:rPr lang="en-US" sz="1600" kern="0" dirty="0" smtClean="0">
                <a:solidFill>
                  <a:srgbClr val="003E74"/>
                </a:solidFill>
                <a:latin typeface="+mn-lt"/>
                <a:cs typeface="+mn-cs"/>
              </a:rPr>
              <a:t>Average standardized 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n-US" sz="1600" kern="0" dirty="0" smtClean="0">
                <a:solidFill>
                  <a:srgbClr val="003E74"/>
                </a:solidFill>
                <a:latin typeface="+mn-lt"/>
                <a:cs typeface="+mn-cs"/>
              </a:rPr>
              <a:t>anomaly: 0.65</a:t>
            </a:r>
            <a:r>
              <a:rPr lang="el-GR" sz="1600" kern="0" dirty="0" smtClean="0">
                <a:solidFill>
                  <a:srgbClr val="003E74"/>
                </a:solidFill>
                <a:latin typeface="+mn-lt"/>
                <a:cs typeface="+mn-cs"/>
              </a:rPr>
              <a:t>σ</a:t>
            </a:r>
            <a:r>
              <a:rPr lang="en-US" sz="1600" kern="0" dirty="0" smtClean="0">
                <a:solidFill>
                  <a:srgbClr val="003E74"/>
                </a:solidFill>
                <a:latin typeface="+mn-lt"/>
                <a:cs typeface="+mn-cs"/>
              </a:rPr>
              <a:t> (15)</a:t>
            </a:r>
          </a:p>
          <a:p>
            <a:pPr eaLnBrk="0" hangingPunct="0">
              <a:spcBef>
                <a:spcPts val="0"/>
              </a:spcBef>
              <a:defRPr/>
            </a:pPr>
            <a:endParaRPr lang="en-US" sz="1600" kern="0" dirty="0" smtClean="0">
              <a:solidFill>
                <a:srgbClr val="003E74"/>
              </a:solidFill>
              <a:latin typeface="+mn-lt"/>
              <a:cs typeface="+mn-cs"/>
            </a:endParaRPr>
          </a:p>
          <a:p>
            <a:pPr eaLnBrk="0" hangingPunct="0">
              <a:spcBef>
                <a:spcPts val="0"/>
              </a:spcBef>
              <a:defRPr/>
            </a:pPr>
            <a:r>
              <a:rPr lang="en-US" sz="1600" kern="0" dirty="0" smtClean="0">
                <a:solidFill>
                  <a:srgbClr val="003E74"/>
                </a:solidFill>
                <a:latin typeface="+mn-lt"/>
                <a:cs typeface="+mn-cs"/>
              </a:rPr>
              <a:t>Maximum standardized anomaly: </a:t>
            </a:r>
            <a:r>
              <a:rPr lang="en-US" sz="1600" kern="0" dirty="0" smtClean="0">
                <a:solidFill>
                  <a:srgbClr val="003E74"/>
                </a:solidFill>
                <a:latin typeface="Tahoma"/>
              </a:rPr>
              <a:t>0.95</a:t>
            </a:r>
            <a:r>
              <a:rPr lang="el-GR" sz="1600" kern="0" dirty="0" smtClean="0">
                <a:solidFill>
                  <a:srgbClr val="003E74"/>
                </a:solidFill>
                <a:latin typeface="Tahoma"/>
              </a:rPr>
              <a:t>σ</a:t>
            </a:r>
            <a:r>
              <a:rPr lang="en-US" sz="1600" kern="0" dirty="0" smtClean="0">
                <a:solidFill>
                  <a:srgbClr val="003E74"/>
                </a:solidFill>
                <a:latin typeface="+mn-lt"/>
                <a:cs typeface="+mn-cs"/>
              </a:rPr>
              <a:t> </a:t>
            </a:r>
            <a:endParaRPr lang="en-US" sz="16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Near-Miss </a:t>
            </a: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Member Surface Low Summary Statistics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7642596" cy="3013560"/>
          </a:xfrm>
        </p:spPr>
        <p:txBody>
          <a:bodyPr/>
          <a:lstStyle/>
          <a:p>
            <a:r>
              <a:rPr lang="en-US" sz="1800" dirty="0" smtClean="0"/>
              <a:t>Over the 24-h period (t = -6 h and t = +18 h), every Near-Miss member surface low deepened for at least 6 (</a:t>
            </a:r>
            <a:r>
              <a:rPr lang="en-US" sz="1800" dirty="0" smtClean="0">
                <a:solidFill>
                  <a:srgbClr val="FFFF00"/>
                </a:solidFill>
              </a:rPr>
              <a:t>18</a:t>
            </a:r>
            <a:r>
              <a:rPr lang="en-US" sz="1800" dirty="0" smtClean="0"/>
              <a:t>) hours.</a:t>
            </a:r>
          </a:p>
          <a:p>
            <a:endParaRPr lang="en-US" sz="1800" dirty="0" smtClean="0"/>
          </a:p>
          <a:p>
            <a:r>
              <a:rPr lang="en-US" sz="1800" dirty="0" smtClean="0"/>
              <a:t>Average 24-h pressure decrease: -16.3 (</a:t>
            </a:r>
            <a:r>
              <a:rPr lang="en-US" sz="1800" dirty="0" smtClean="0">
                <a:solidFill>
                  <a:srgbClr val="FFFF00"/>
                </a:solidFill>
              </a:rPr>
              <a:t>-20</a:t>
            </a:r>
            <a:r>
              <a:rPr lang="en-US" sz="1800" dirty="0" smtClean="0"/>
              <a:t>) hPa</a:t>
            </a:r>
          </a:p>
          <a:p>
            <a:r>
              <a:rPr lang="en-US" sz="1800" dirty="0" smtClean="0"/>
              <a:t>Average 24-h deepening rate: -4.5 (</a:t>
            </a:r>
            <a:r>
              <a:rPr lang="en-US" sz="1800" dirty="0" smtClean="0">
                <a:solidFill>
                  <a:srgbClr val="FFFF00"/>
                </a:solidFill>
              </a:rPr>
              <a:t>-5.1</a:t>
            </a:r>
            <a:r>
              <a:rPr lang="en-US" sz="1800" dirty="0" smtClean="0"/>
              <a:t>) hPa (6 h)</a:t>
            </a:r>
            <a:r>
              <a:rPr lang="en-US" sz="1800" baseline="30000" dirty="0" smtClean="0"/>
              <a:t>-1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Rapid deepening rates:</a:t>
            </a:r>
          </a:p>
          <a:p>
            <a:r>
              <a:rPr lang="en-US" sz="1800" dirty="0" smtClean="0"/>
              <a:t>-6 hPa (6 h)</a:t>
            </a:r>
            <a:r>
              <a:rPr lang="en-US" sz="1800" baseline="30000" dirty="0" smtClean="0"/>
              <a:t>-1</a:t>
            </a:r>
            <a:r>
              <a:rPr lang="en-US" sz="1800" dirty="0" smtClean="0"/>
              <a:t> in 9 of 25 (</a:t>
            </a:r>
            <a:r>
              <a:rPr lang="en-US" sz="1800" dirty="0" smtClean="0">
                <a:solidFill>
                  <a:srgbClr val="FFFF00"/>
                </a:solidFill>
              </a:rPr>
              <a:t>29 of 44</a:t>
            </a:r>
            <a:r>
              <a:rPr lang="en-US" sz="1800" dirty="0" smtClean="0"/>
              <a:t>) members </a:t>
            </a:r>
          </a:p>
          <a:p>
            <a:r>
              <a:rPr lang="en-US" sz="1800" dirty="0" smtClean="0"/>
              <a:t>-12 hPa (12 h)</a:t>
            </a:r>
            <a:r>
              <a:rPr lang="en-US" sz="1800" baseline="30000" dirty="0" smtClean="0"/>
              <a:t>-1</a:t>
            </a:r>
            <a:r>
              <a:rPr lang="en-US" sz="1800" dirty="0" smtClean="0"/>
              <a:t> in 8 of 25 (</a:t>
            </a:r>
            <a:r>
              <a:rPr lang="en-US" sz="1800" dirty="0" smtClean="0">
                <a:solidFill>
                  <a:srgbClr val="FFFF00"/>
                </a:solidFill>
              </a:rPr>
              <a:t>23 of 44</a:t>
            </a:r>
            <a:r>
              <a:rPr lang="en-US" sz="1800" dirty="0" smtClean="0"/>
              <a:t>) members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Near-Miss Member Field and Total Score Summary Statistics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pic>
        <p:nvPicPr>
          <p:cNvPr id="15" name="Picture 14" descr="NMfiel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4480" y="777240"/>
            <a:ext cx="7168896" cy="534153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Near-Miss Member Field and Total Score Summary Statistics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pic>
        <p:nvPicPr>
          <p:cNvPr id="15" name="Picture 14" descr="NMfiel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4480" y="777240"/>
            <a:ext cx="7168896" cy="5341530"/>
          </a:xfrm>
          <a:prstGeom prst="rect">
            <a:avLst/>
          </a:prstGeom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2981248" y="1610510"/>
            <a:ext cx="1229867" cy="42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sz="1100" kern="0" dirty="0" smtClean="0">
                <a:solidFill>
                  <a:srgbClr val="FF0000"/>
                </a:solidFill>
                <a:latin typeface="+mn-lt"/>
                <a:cs typeface="+mn-cs"/>
              </a:rPr>
              <a:t>0.937</a:t>
            </a:r>
            <a:endParaRPr lang="en-US" sz="1100" kern="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3926630" y="1609344"/>
            <a:ext cx="1229867" cy="42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sz="1100" kern="0" dirty="0" smtClean="0">
                <a:solidFill>
                  <a:srgbClr val="FF0000"/>
                </a:solidFill>
                <a:latin typeface="+mn-lt"/>
                <a:cs typeface="+mn-cs"/>
              </a:rPr>
              <a:t>0.929</a:t>
            </a:r>
            <a:endParaRPr lang="en-US" sz="1100" kern="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811282" y="1609344"/>
            <a:ext cx="1229867" cy="42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sz="1100" kern="0" dirty="0" smtClean="0">
                <a:solidFill>
                  <a:srgbClr val="FF0000"/>
                </a:solidFill>
                <a:latin typeface="+mn-lt"/>
                <a:cs typeface="+mn-cs"/>
              </a:rPr>
              <a:t>0.894</a:t>
            </a:r>
            <a:endParaRPr lang="en-US" sz="1100" kern="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5857899" y="1609344"/>
            <a:ext cx="1229867" cy="42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sz="1100" kern="0" dirty="0" smtClean="0">
                <a:solidFill>
                  <a:srgbClr val="FF0000"/>
                </a:solidFill>
                <a:latin typeface="+mn-lt"/>
                <a:cs typeface="+mn-cs"/>
              </a:rPr>
              <a:t>0.817</a:t>
            </a:r>
            <a:endParaRPr lang="en-US" sz="1100" kern="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6942091" y="1609344"/>
            <a:ext cx="1229867" cy="42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sz="1100" kern="0" dirty="0" smtClean="0">
                <a:solidFill>
                  <a:srgbClr val="FF0000"/>
                </a:solidFill>
                <a:latin typeface="+mn-lt"/>
                <a:cs typeface="+mn-cs"/>
              </a:rPr>
              <a:t>0.657</a:t>
            </a:r>
            <a:endParaRPr lang="en-US" sz="1100" kern="0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YX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5980" y="3813050"/>
            <a:ext cx="7616952" cy="294538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Conceptual Models – Classic Supercell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Picture 12" descr="supercel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5980" y="779055"/>
            <a:ext cx="7613093" cy="298044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151629" y="5320893"/>
            <a:ext cx="576075" cy="307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+mn-lt"/>
              </a:rPr>
              <a:t>T?</a:t>
            </a:r>
            <a:endParaRPr lang="en-US" sz="1400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1750" y="5956415"/>
            <a:ext cx="576075" cy="307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+mn-lt"/>
              </a:rPr>
              <a:t>T?</a:t>
            </a:r>
            <a:endParaRPr lang="en-US" sz="1400" dirty="0">
              <a:latin typeface="+mn-lt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rot="10800000">
            <a:off x="3251942" y="3097643"/>
            <a:ext cx="614480" cy="76810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7001344" y="855865"/>
            <a:ext cx="1958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chemeClr val="bg1"/>
                </a:solidFill>
                <a:latin typeface="+mn-lt"/>
              </a:rPr>
              <a:t>Markowski</a:t>
            </a:r>
            <a:r>
              <a:rPr lang="en-US" sz="1400" dirty="0" smtClean="0">
                <a:solidFill>
                  <a:schemeClr val="bg1"/>
                </a:solidFill>
                <a:latin typeface="+mn-lt"/>
              </a:rPr>
              <a:t> 2010</a:t>
            </a:r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Near-Miss Member Field and Total Score Quadrant Medians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pic>
        <p:nvPicPr>
          <p:cNvPr id="10" name="Picture 9" descr="NMqua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3245" y="777240"/>
            <a:ext cx="7166990" cy="5340110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554479" y="6117350"/>
            <a:ext cx="7357285" cy="42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ts val="0"/>
              </a:spcBef>
              <a:defRPr/>
            </a:pPr>
            <a:r>
              <a:rPr lang="en-US" sz="1200" kern="0" dirty="0" smtClean="0">
                <a:solidFill>
                  <a:schemeClr val="bg1"/>
                </a:solidFill>
                <a:latin typeface="+mn-lt"/>
                <a:cs typeface="+mn-cs"/>
              </a:rPr>
              <a:t>* Difference in quadrant field score was statistically significant at the 99% confidence level 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n-US" sz="1200" kern="0" dirty="0" smtClean="0">
                <a:solidFill>
                  <a:schemeClr val="bg1"/>
                </a:solidFill>
                <a:latin typeface="+mn-lt"/>
                <a:cs typeface="+mn-cs"/>
              </a:rPr>
              <a:t>   as determined by a Mann-Whitney non-parametric test using a two-sided Student’s t 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n-US" sz="1200" kern="0" dirty="0" smtClean="0">
                <a:solidFill>
                  <a:schemeClr val="bg1"/>
                </a:solidFill>
                <a:latin typeface="+mn-lt"/>
                <a:cs typeface="+mn-cs"/>
              </a:rPr>
              <a:t>   distribution when compared to other quadrants.</a:t>
            </a:r>
            <a:endParaRPr lang="en-US" sz="1200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987591" y="1422416"/>
            <a:ext cx="4489534" cy="415910"/>
          </a:xfrm>
          <a:prstGeom prst="rect">
            <a:avLst/>
          </a:prstGeom>
          <a:solidFill>
            <a:srgbClr val="800000">
              <a:alpha val="15000"/>
            </a:srgbClr>
          </a:solidFill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Climatological Frequency of Heavy Snow Events</a:t>
            </a: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7752912" cy="5548290"/>
          </a:xfrm>
        </p:spPr>
        <p:txBody>
          <a:bodyPr/>
          <a:lstStyle/>
          <a:p>
            <a:r>
              <a:rPr lang="en-US" sz="1800" dirty="0" smtClean="0"/>
              <a:t>126 Coastal Track Surface Lows</a:t>
            </a:r>
          </a:p>
          <a:p>
            <a:r>
              <a:rPr lang="en-US" sz="1800" dirty="0" smtClean="0"/>
              <a:t>41 Conceptual Model Members</a:t>
            </a:r>
          </a:p>
          <a:p>
            <a:r>
              <a:rPr lang="en-US" sz="1800" dirty="0" smtClean="0"/>
              <a:t>85 Potential Near Misses</a:t>
            </a:r>
          </a:p>
          <a:p>
            <a:r>
              <a:rPr lang="en-US" sz="1800" dirty="0" smtClean="0"/>
              <a:t>25 Near Misses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Likelihood of a…</a:t>
            </a:r>
          </a:p>
          <a:p>
            <a:endParaRPr lang="en-US" sz="1800" dirty="0" smtClean="0"/>
          </a:p>
          <a:p>
            <a:r>
              <a:rPr lang="en-US" sz="1800" dirty="0" smtClean="0"/>
              <a:t>…surface low resulting in heavy snow: 33% (41/126)</a:t>
            </a:r>
          </a:p>
          <a:p>
            <a:r>
              <a:rPr lang="en-US" sz="1800" dirty="0" smtClean="0"/>
              <a:t>…surface low not resulting in heavy snow: 67% (85/126)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…“NCM match” resulting in heavy snow: 62% (41/66)</a:t>
            </a:r>
          </a:p>
          <a:p>
            <a:r>
              <a:rPr lang="en-US" sz="1800" dirty="0" smtClean="0"/>
              <a:t>…“NCM match” not resulting in heavy snow: 38% (25/66)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 bwMode="auto">
          <a:xfrm>
            <a:off x="1344168" y="3505810"/>
            <a:ext cx="7616952" cy="309067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Picture 23" descr="NM_SYN1m6LRG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18" name="Picture 17" descr="CM_SYN1m6LRG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23" name="Picture 22" descr="CM_SYN1t0LRG_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-6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-6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pic>
        <p:nvPicPr>
          <p:cNvPr id="22" name="Picture 21" descr="CM_SYN1m6LRG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17997"/>
            <a:ext cx="7616952" cy="2854938"/>
          </a:xfrm>
          <a:prstGeom prst="rect">
            <a:avLst/>
          </a:prstGeom>
        </p:spPr>
      </p:pic>
      <p:pic>
        <p:nvPicPr>
          <p:cNvPr id="23" name="Picture 22" descr="NM_SYN1m6LRG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6437"/>
            <a:ext cx="7616952" cy="285493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344168" y="3505810"/>
            <a:ext cx="7616952" cy="309067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Picture 16" descr="NM_SYN1t0LRG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16" name="Picture 15" descr="CM_SYN1p6LRG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0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M_SYN1t0LRG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NM_SYN1t0LRG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0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344168" y="3505810"/>
            <a:ext cx="7616952" cy="309067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Picture 16" descr="NM_SYN1p6LRG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16" name="Picture 15" descr="CM_SYN1p12LRG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M_SYN1p6LRG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NM_SYN1p6LRG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NM_SYN23p6SML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21" name="Picture 20" descr="CM_SYN23p6SML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2-m Temperature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Temperature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2-m Temperature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Temperature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344168" y="3505810"/>
            <a:ext cx="7616952" cy="309067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CM_SYN23p6SML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22" name="Picture 21" descr="NM_SYN23p6SML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925-hPa Mixing Ratio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Mixing Ratio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925-hPa 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Mixing Ratio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Mixing Ratio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nova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92" y="783654"/>
            <a:ext cx="1993966" cy="583387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Conceptual Models – Novak et al. 2010 Banded Hook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26" name="Picture 2" descr="C:\TOOLBAR\FOLDERS\DISS2\TEX\images\CONCEPTUAL\novak20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3188" y="2008015"/>
            <a:ext cx="4760684" cy="3418045"/>
          </a:xfrm>
          <a:prstGeom prst="rect">
            <a:avLst/>
          </a:prstGeom>
          <a:noFill/>
        </p:spPr>
      </p:pic>
      <p:cxnSp>
        <p:nvCxnSpPr>
          <p:cNvPr id="17" name="Straight Arrow Connector 16"/>
          <p:cNvCxnSpPr/>
          <p:nvPr/>
        </p:nvCxnSpPr>
        <p:spPr bwMode="auto">
          <a:xfrm rot="16200000" flipH="1">
            <a:off x="3362242" y="1796787"/>
            <a:ext cx="768100" cy="652885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>
            <a:off x="3381444" y="3659431"/>
            <a:ext cx="691293" cy="1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V="1">
            <a:off x="3381445" y="5003607"/>
            <a:ext cx="652887" cy="652883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1355809" y="486103"/>
            <a:ext cx="1956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n-lt"/>
              </a:rPr>
              <a:t>Composite (n=22)</a:t>
            </a:r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97096" y="1710067"/>
            <a:ext cx="4764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n-lt"/>
              </a:rPr>
              <a:t>Conceptual Model</a:t>
            </a:r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344168" y="3505810"/>
            <a:ext cx="7616952" cy="309067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Picture 16" descr="NM_SYN1p12LRG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16" name="Picture 15" descr="CM_SYN1p18LRG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+12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M_SYN1p12LRG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NM_SYN1p12LRG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+12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344168" y="3505810"/>
            <a:ext cx="7616952" cy="309067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Picture 16" descr="NM_SYN1p18LRG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16" name="Picture 15" descr="CM_SYN1p24LRG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+18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M_SYN1p18LRG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NM_SYN1p18LRG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+18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NM_PVOR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19" name="Picture 18" descr="PVOR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0 and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975-hPa PV (purple), 400-hPa PV (maroon), PV Advection (shaded), Wind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975-hPa PV (purple), 400-hPa PV (maroon), PV Advection (shaded),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88050" y="291618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84063" y="291693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+6 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791712" y="5846273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86472" y="584301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+6 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3505810"/>
            <a:ext cx="7616952" cy="309067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 descr="NM_PVOR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17" name="Picture 16" descr="PVOR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15550" y="0"/>
            <a:ext cx="7993843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19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+12 and +18 h</a:t>
            </a:r>
            <a:endParaRPr lang="en-US" sz="19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975-hPa PV (purple), 400-hPa PV (maroon), PV Advection (shaded), Wind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975-hPa PV (purple), 400-hPa PV (maroon), PV Advection (shaded),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88050" y="291618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84063" y="291693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+18 h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91712" y="5846273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86472" y="584301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+18 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9" name="Picture 18" descr="CM_CROSS2_PVOR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7048" y="914400"/>
            <a:ext cx="7223760" cy="2707565"/>
          </a:xfrm>
          <a:prstGeom prst="rect">
            <a:avLst/>
          </a:prstGeom>
          <a:ln>
            <a:noFill/>
          </a:ln>
        </p:spPr>
      </p:pic>
      <p:pic>
        <p:nvPicPr>
          <p:cNvPr id="20" name="Picture 19" descr="NM_CROSS2_PVOR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7048" y="3858768"/>
            <a:ext cx="7223760" cy="270756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0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400-hPa PV and 2-m Temp Anomaly (shaded)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PV (shaded) and PV Advection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400-hPa PV and 2-m Temp Anomaly (shaded)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PV (shaded) and PV Advection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Picture 23" descr="NM_CROSS2_PVOR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7048" y="3854795"/>
            <a:ext cx="7223760" cy="2707565"/>
          </a:xfrm>
          <a:prstGeom prst="rect">
            <a:avLst/>
          </a:prstGeom>
        </p:spPr>
      </p:pic>
      <p:pic>
        <p:nvPicPr>
          <p:cNvPr id="23" name="Picture 22" descr="CM_CROSS2_PVOR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7048" y="914400"/>
            <a:ext cx="7223760" cy="270756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+12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400-hPa PV and 2-m Temp Anomaly (shaded)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PV (shaded) and PV Advection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400-hPa PV and 2-m Temp Anomaly (shaded)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PV (shaded) and PV Advection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19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 Summary Statistics</a:t>
            </a:r>
            <a:endParaRPr lang="en-US" sz="19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pic>
        <p:nvPicPr>
          <p:cNvPr id="3074" name="Picture 2" descr="C:\Users\CMG\Desktop\NCMvsNMfiel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4168" y="704088"/>
            <a:ext cx="7616952" cy="5828363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 bwMode="auto">
          <a:xfrm>
            <a:off x="2758990" y="1407176"/>
            <a:ext cx="4800049" cy="1153144"/>
          </a:xfrm>
          <a:prstGeom prst="rect">
            <a:avLst/>
          </a:prstGeom>
          <a:solidFill>
            <a:srgbClr val="800000">
              <a:alpha val="15000"/>
            </a:srgbClr>
          </a:solidFill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759040" y="3317056"/>
            <a:ext cx="557249" cy="1178744"/>
          </a:xfrm>
          <a:prstGeom prst="rect">
            <a:avLst/>
          </a:prstGeom>
          <a:solidFill>
            <a:srgbClr val="7030A0">
              <a:alpha val="15000"/>
            </a:srgbClr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 descr="SYN1p6diff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SYN1p6diff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Difference Fields (NCM – Near-Miss Composite): t =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269170" y="876300"/>
            <a:ext cx="7646229" cy="5448300"/>
          </a:xfrm>
        </p:spPr>
        <p:txBody>
          <a:bodyPr/>
          <a:lstStyle/>
          <a:p>
            <a:r>
              <a:rPr lang="en-US" sz="1800" dirty="0" smtClean="0"/>
              <a:t>Significant understanding of meteorological events has been achieved through the use of conceptual models (CMs).</a:t>
            </a:r>
          </a:p>
          <a:p>
            <a:endParaRPr lang="en-US" sz="1800" dirty="0" smtClean="0"/>
          </a:p>
          <a:p>
            <a:r>
              <a:rPr lang="en-US" sz="1800" dirty="0" smtClean="0"/>
              <a:t>However, a question about CMs that has not been answered is: </a:t>
            </a:r>
            <a:r>
              <a:rPr lang="en-US" sz="1800" dirty="0" smtClean="0">
                <a:solidFill>
                  <a:srgbClr val="FFFF00"/>
                </a:solidFill>
              </a:rPr>
              <a:t>How often do the patterns materialize and the associated event not occur?</a:t>
            </a:r>
            <a:r>
              <a:rPr lang="en-US" sz="1800" dirty="0" smtClean="0"/>
              <a:t> </a:t>
            </a:r>
          </a:p>
          <a:p>
            <a:endParaRPr lang="en-US" sz="1800" dirty="0" smtClean="0"/>
          </a:p>
          <a:p>
            <a:r>
              <a:rPr lang="en-US" sz="1800" dirty="0" smtClean="0"/>
              <a:t>Follow-up question: </a:t>
            </a:r>
            <a:r>
              <a:rPr lang="en-US" sz="1800" dirty="0" smtClean="0">
                <a:solidFill>
                  <a:srgbClr val="FFFF00"/>
                </a:solidFill>
              </a:rPr>
              <a:t>If similar cases to the CM are identified, are there discernable differences that can be attributed to the sensible weather not occurring?</a:t>
            </a:r>
          </a:p>
          <a:p>
            <a:endParaRPr lang="en-US" sz="1800" dirty="0" smtClean="0"/>
          </a:p>
          <a:p>
            <a:pPr lvl="0"/>
            <a:r>
              <a:rPr lang="en-US" sz="1800" dirty="0" smtClean="0"/>
              <a:t>If these questions can be addressed, it </a:t>
            </a:r>
            <a:r>
              <a:rPr lang="en-US" sz="1800" dirty="0" smtClean="0">
                <a:solidFill>
                  <a:srgbClr val="FFFFFF"/>
                </a:solidFill>
              </a:rPr>
              <a:t>would be useful for the forecaster to know supplemental information about the CM.</a:t>
            </a:r>
          </a:p>
          <a:p>
            <a:pPr lvl="1"/>
            <a:r>
              <a:rPr lang="en-US" sz="1600" dirty="0" smtClean="0"/>
              <a:t>POD and FAR</a:t>
            </a:r>
          </a:p>
          <a:p>
            <a:pPr lvl="1"/>
            <a:r>
              <a:rPr lang="en-US" sz="1600" dirty="0" smtClean="0"/>
              <a:t>Critical fields and/or levels 	     necessary vs. sufficient conditions</a:t>
            </a:r>
          </a:p>
          <a:p>
            <a:endParaRPr lang="en-US" sz="1600" dirty="0" smtClean="0"/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Conceptual </a:t>
            </a:r>
            <a:r>
              <a:rPr lang="en-US" sz="2000" dirty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Models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4897987" y="5586994"/>
            <a:ext cx="411480" cy="1"/>
          </a:xfrm>
          <a:prstGeom prst="straightConnector1">
            <a:avLst/>
          </a:prstGeom>
          <a:noFill/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Picture 13" descr="SYN1p12diff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5" name="Picture 14" descr="SYN1p12diff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Difference Fields (NCM – Near-Miss Composite): t = +12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 descr="SYN1p18diff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SYN1p18diff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Difference Fields (NCM – Near-Miss Composite): t = +18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Sea-level Pressure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2" name="Picture 21" descr="NM_FRNT850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21" name="Picture 20" descr="FRNT850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0 and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Height, Frontogenesis (shaded), and Wind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Height, Frontogenesis (shaded),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5779846" y="1275588"/>
            <a:ext cx="2671200" cy="111647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5902187" y="4220353"/>
            <a:ext cx="2671200" cy="111647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88050" y="291618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84063" y="291693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+6 h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791712" y="5846273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586472" y="584301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+6 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1" name="Picture 20" descr="FRNT850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9" name="Picture 18" descr="NM_FRNT850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19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+12 and +18 h</a:t>
            </a:r>
            <a:endParaRPr lang="en-US" sz="19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Height, Frontogenesis (shaded), and Wind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Height, Frontogenesis (shaded),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88050" y="291618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84063" y="291693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+18 h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1712" y="5846273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86472" y="584301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+18 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 descr="FRNT700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NM_FRNT700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0 and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700-hPa Height, Frontogenesis (shaded), and Wind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700-hPa Height, Frontogenesis (shaded),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5779846" y="1275588"/>
            <a:ext cx="2671200" cy="111647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902187" y="4220353"/>
            <a:ext cx="2671200" cy="111647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8050" y="291618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84063" y="291693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+6 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791712" y="5846273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86472" y="584301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+6 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 descr="FRNT700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NM_FRNT700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19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+12 and +18 h</a:t>
            </a:r>
            <a:endParaRPr lang="en-US" sz="19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700-hPa Height, Frontogenesis (shaded), and Wind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700-hPa Height, Frontogenesis (shaded),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88050" y="291618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84063" y="291693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+18 h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91712" y="5846273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86472" y="584301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+18 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2" name="Picture 21" descr="MOISTCON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23" name="Picture 22" descr="MOISTCON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19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+6 and +12 h</a:t>
            </a:r>
            <a:endParaRPr lang="en-US" sz="19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Height and Moisture Convergence (shaded; g kg</a:t>
            </a:r>
            <a:r>
              <a:rPr lang="en-US" sz="1200" baseline="30000" dirty="0" smtClean="0">
                <a:solidFill>
                  <a:srgbClr val="003E74"/>
                </a:solidFill>
                <a:latin typeface="+mn-lt"/>
              </a:rPr>
              <a:t>-1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 (h)</a:t>
            </a:r>
            <a:r>
              <a:rPr lang="en-US" sz="1200" baseline="30000" dirty="0" smtClean="0">
                <a:solidFill>
                  <a:srgbClr val="003E74"/>
                </a:solidFill>
                <a:latin typeface="+mn-lt"/>
              </a:rPr>
              <a:t>-1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lvl="0"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 and Moisture Convergence (shaded; g kg</a:t>
            </a:r>
            <a:r>
              <a:rPr lang="en-US" sz="1200" baseline="30000" dirty="0" smtClean="0">
                <a:solidFill>
                  <a:srgbClr val="003E74"/>
                </a:solidFill>
                <a:latin typeface="Tahoma"/>
              </a:rPr>
              <a:t>-1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 (h)</a:t>
            </a:r>
            <a:r>
              <a:rPr lang="en-US" sz="1200" baseline="30000" dirty="0" smtClean="0">
                <a:solidFill>
                  <a:srgbClr val="003E74"/>
                </a:solidFill>
                <a:latin typeface="Tahoma"/>
              </a:rPr>
              <a:t>-1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88050" y="291618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+6 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84063" y="291693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91712" y="5846273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+6 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86472" y="584301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 descr="TEMPADV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TEMPADV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0 and +12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44168" y="865803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Height and Temperature Advection (shaded; K (6 h)</a:t>
            </a:r>
            <a:r>
              <a:rPr lang="en-US" sz="1200" baseline="30000" dirty="0" smtClean="0">
                <a:solidFill>
                  <a:srgbClr val="003E74"/>
                </a:solidFill>
                <a:latin typeface="+mn-lt"/>
              </a:rPr>
              <a:t>-1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lvl="0"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 and Temperature Advection (shaded; K (6 h)</a:t>
            </a:r>
            <a:r>
              <a:rPr lang="en-US" sz="1200" baseline="30000" dirty="0" smtClean="0">
                <a:solidFill>
                  <a:srgbClr val="003E74"/>
                </a:solidFill>
                <a:latin typeface="Tahoma"/>
              </a:rPr>
              <a:t>-1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88050" y="291618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84063" y="291693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91712" y="5846273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86472" y="584301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+12 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344168" y="3505810"/>
            <a:ext cx="7616952" cy="309067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Picture 16" descr="NM_SYN1p12LRG_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pic>
        <p:nvPicPr>
          <p:cNvPr id="16" name="Picture 15" descr="CM_SYN1p18LRG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+12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</a:p>
        </p:txBody>
      </p:sp>
      <p:pic>
        <p:nvPicPr>
          <p:cNvPr id="4098" name="Picture 2" descr="C:\Users\CMG\Desktop\TEMPADV_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3792" y="822960"/>
            <a:ext cx="3766734" cy="2852928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Height and Temp Adv.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500-hPa Height, Abs. Vorticity, and Wind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pic>
        <p:nvPicPr>
          <p:cNvPr id="4099" name="Picture 3" descr="C:\Users\CMG\Desktop\TEMPADV_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3792" y="3749040"/>
            <a:ext cx="3766734" cy="2852928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Height and Temp Adv.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21" name="Freeform 20"/>
          <p:cNvSpPr/>
          <p:nvPr/>
        </p:nvSpPr>
        <p:spPr bwMode="auto">
          <a:xfrm>
            <a:off x="3038475" y="1571625"/>
            <a:ext cx="638175" cy="800100"/>
          </a:xfrm>
          <a:custGeom>
            <a:avLst/>
            <a:gdLst>
              <a:gd name="connsiteX0" fmla="*/ 0 w 638175"/>
              <a:gd name="connsiteY0" fmla="*/ 0 h 800100"/>
              <a:gd name="connsiteX1" fmla="*/ 285750 w 638175"/>
              <a:gd name="connsiteY1" fmla="*/ 257175 h 800100"/>
              <a:gd name="connsiteX2" fmla="*/ 514350 w 638175"/>
              <a:gd name="connsiteY2" fmla="*/ 533400 h 800100"/>
              <a:gd name="connsiteX3" fmla="*/ 638175 w 638175"/>
              <a:gd name="connsiteY3" fmla="*/ 800100 h 800100"/>
              <a:gd name="connsiteX4" fmla="*/ 638175 w 638175"/>
              <a:gd name="connsiteY4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175" h="800100">
                <a:moveTo>
                  <a:pt x="0" y="0"/>
                </a:moveTo>
                <a:cubicBezTo>
                  <a:pt x="100012" y="84137"/>
                  <a:pt x="200025" y="168275"/>
                  <a:pt x="285750" y="257175"/>
                </a:cubicBezTo>
                <a:cubicBezTo>
                  <a:pt x="371475" y="346075"/>
                  <a:pt x="455613" y="442913"/>
                  <a:pt x="514350" y="533400"/>
                </a:cubicBezTo>
                <a:cubicBezTo>
                  <a:pt x="573087" y="623887"/>
                  <a:pt x="638175" y="800100"/>
                  <a:pt x="638175" y="800100"/>
                </a:cubicBezTo>
                <a:lnTo>
                  <a:pt x="638175" y="80010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Freeform 21"/>
          <p:cNvSpPr/>
          <p:nvPr/>
        </p:nvSpPr>
        <p:spPr bwMode="auto">
          <a:xfrm>
            <a:off x="3105150" y="1619250"/>
            <a:ext cx="638175" cy="552450"/>
          </a:xfrm>
          <a:custGeom>
            <a:avLst/>
            <a:gdLst>
              <a:gd name="connsiteX0" fmla="*/ 0 w 638175"/>
              <a:gd name="connsiteY0" fmla="*/ 0 h 552450"/>
              <a:gd name="connsiteX1" fmla="*/ 323850 w 638175"/>
              <a:gd name="connsiteY1" fmla="*/ 219075 h 552450"/>
              <a:gd name="connsiteX2" fmla="*/ 571500 w 638175"/>
              <a:gd name="connsiteY2" fmla="*/ 457200 h 552450"/>
              <a:gd name="connsiteX3" fmla="*/ 638175 w 638175"/>
              <a:gd name="connsiteY3" fmla="*/ 55245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175" h="552450">
                <a:moveTo>
                  <a:pt x="0" y="0"/>
                </a:moveTo>
                <a:cubicBezTo>
                  <a:pt x="114300" y="71437"/>
                  <a:pt x="228600" y="142875"/>
                  <a:pt x="323850" y="219075"/>
                </a:cubicBezTo>
                <a:cubicBezTo>
                  <a:pt x="419100" y="295275"/>
                  <a:pt x="519113" y="401638"/>
                  <a:pt x="571500" y="457200"/>
                </a:cubicBezTo>
                <a:cubicBezTo>
                  <a:pt x="623887" y="512762"/>
                  <a:pt x="631031" y="532606"/>
                  <a:pt x="638175" y="552450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3314700" y="1685925"/>
            <a:ext cx="790575" cy="266700"/>
          </a:xfrm>
          <a:custGeom>
            <a:avLst/>
            <a:gdLst>
              <a:gd name="connsiteX0" fmla="*/ 0 w 790575"/>
              <a:gd name="connsiteY0" fmla="*/ 0 h 266700"/>
              <a:gd name="connsiteX1" fmla="*/ 333375 w 790575"/>
              <a:gd name="connsiteY1" fmla="*/ 85725 h 266700"/>
              <a:gd name="connsiteX2" fmla="*/ 685800 w 790575"/>
              <a:gd name="connsiteY2" fmla="*/ 219075 h 266700"/>
              <a:gd name="connsiteX3" fmla="*/ 790575 w 790575"/>
              <a:gd name="connsiteY3" fmla="*/ 2667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0575" h="266700">
                <a:moveTo>
                  <a:pt x="0" y="0"/>
                </a:moveTo>
                <a:cubicBezTo>
                  <a:pt x="109537" y="24606"/>
                  <a:pt x="219075" y="49213"/>
                  <a:pt x="333375" y="85725"/>
                </a:cubicBezTo>
                <a:cubicBezTo>
                  <a:pt x="447675" y="122237"/>
                  <a:pt x="609600" y="188912"/>
                  <a:pt x="685800" y="219075"/>
                </a:cubicBezTo>
                <a:cubicBezTo>
                  <a:pt x="762000" y="249238"/>
                  <a:pt x="776287" y="257969"/>
                  <a:pt x="790575" y="266700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3219450" y="1581150"/>
            <a:ext cx="952500" cy="142875"/>
          </a:xfrm>
          <a:custGeom>
            <a:avLst/>
            <a:gdLst>
              <a:gd name="connsiteX0" fmla="*/ 0 w 952500"/>
              <a:gd name="connsiteY0" fmla="*/ 0 h 142875"/>
              <a:gd name="connsiteX1" fmla="*/ 323850 w 952500"/>
              <a:gd name="connsiteY1" fmla="*/ 19050 h 142875"/>
              <a:gd name="connsiteX2" fmla="*/ 704850 w 952500"/>
              <a:gd name="connsiteY2" fmla="*/ 76200 h 142875"/>
              <a:gd name="connsiteX3" fmla="*/ 952500 w 952500"/>
              <a:gd name="connsiteY3" fmla="*/ 142875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00" h="142875">
                <a:moveTo>
                  <a:pt x="0" y="0"/>
                </a:moveTo>
                <a:cubicBezTo>
                  <a:pt x="103187" y="3175"/>
                  <a:pt x="206375" y="6350"/>
                  <a:pt x="323850" y="19050"/>
                </a:cubicBezTo>
                <a:cubicBezTo>
                  <a:pt x="441325" y="31750"/>
                  <a:pt x="600075" y="55563"/>
                  <a:pt x="704850" y="76200"/>
                </a:cubicBezTo>
                <a:cubicBezTo>
                  <a:pt x="809625" y="96837"/>
                  <a:pt x="881062" y="119856"/>
                  <a:pt x="952500" y="142875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3638550" y="1370012"/>
            <a:ext cx="971550" cy="163513"/>
          </a:xfrm>
          <a:custGeom>
            <a:avLst/>
            <a:gdLst>
              <a:gd name="connsiteX0" fmla="*/ 0 w 971550"/>
              <a:gd name="connsiteY0" fmla="*/ 11113 h 163513"/>
              <a:gd name="connsiteX1" fmla="*/ 352425 w 971550"/>
              <a:gd name="connsiteY1" fmla="*/ 11113 h 163513"/>
              <a:gd name="connsiteX2" fmla="*/ 742950 w 971550"/>
              <a:gd name="connsiteY2" fmla="*/ 77788 h 163513"/>
              <a:gd name="connsiteX3" fmla="*/ 971550 w 971550"/>
              <a:gd name="connsiteY3" fmla="*/ 163513 h 16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50" h="163513">
                <a:moveTo>
                  <a:pt x="0" y="11113"/>
                </a:moveTo>
                <a:cubicBezTo>
                  <a:pt x="114300" y="5556"/>
                  <a:pt x="228600" y="0"/>
                  <a:pt x="352425" y="11113"/>
                </a:cubicBezTo>
                <a:cubicBezTo>
                  <a:pt x="476250" y="22226"/>
                  <a:pt x="639763" y="52388"/>
                  <a:pt x="742950" y="77788"/>
                </a:cubicBezTo>
                <a:cubicBezTo>
                  <a:pt x="846137" y="103188"/>
                  <a:pt x="908843" y="133350"/>
                  <a:pt x="971550" y="163513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3648075" y="4562475"/>
            <a:ext cx="301625" cy="638175"/>
          </a:xfrm>
          <a:custGeom>
            <a:avLst/>
            <a:gdLst>
              <a:gd name="connsiteX0" fmla="*/ 0 w 301625"/>
              <a:gd name="connsiteY0" fmla="*/ 0 h 638175"/>
              <a:gd name="connsiteX1" fmla="*/ 142875 w 301625"/>
              <a:gd name="connsiteY1" fmla="*/ 228600 h 638175"/>
              <a:gd name="connsiteX2" fmla="*/ 276225 w 301625"/>
              <a:gd name="connsiteY2" fmla="*/ 552450 h 638175"/>
              <a:gd name="connsiteX3" fmla="*/ 295275 w 301625"/>
              <a:gd name="connsiteY3" fmla="*/ 638175 h 63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25" h="638175">
                <a:moveTo>
                  <a:pt x="0" y="0"/>
                </a:moveTo>
                <a:cubicBezTo>
                  <a:pt x="48419" y="68262"/>
                  <a:pt x="96838" y="136525"/>
                  <a:pt x="142875" y="228600"/>
                </a:cubicBezTo>
                <a:cubicBezTo>
                  <a:pt x="188912" y="320675"/>
                  <a:pt x="250825" y="484188"/>
                  <a:pt x="276225" y="552450"/>
                </a:cubicBezTo>
                <a:cubicBezTo>
                  <a:pt x="301625" y="620713"/>
                  <a:pt x="298450" y="629444"/>
                  <a:pt x="295275" y="638175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Freeform 32"/>
          <p:cNvSpPr/>
          <p:nvPr/>
        </p:nvSpPr>
        <p:spPr bwMode="auto">
          <a:xfrm>
            <a:off x="3800475" y="4476750"/>
            <a:ext cx="428625" cy="619125"/>
          </a:xfrm>
          <a:custGeom>
            <a:avLst/>
            <a:gdLst>
              <a:gd name="connsiteX0" fmla="*/ 0 w 428625"/>
              <a:gd name="connsiteY0" fmla="*/ 0 h 619125"/>
              <a:gd name="connsiteX1" fmla="*/ 190500 w 428625"/>
              <a:gd name="connsiteY1" fmla="*/ 200025 h 619125"/>
              <a:gd name="connsiteX2" fmla="*/ 342900 w 428625"/>
              <a:gd name="connsiteY2" fmla="*/ 409575 h 619125"/>
              <a:gd name="connsiteX3" fmla="*/ 428625 w 428625"/>
              <a:gd name="connsiteY3" fmla="*/ 619125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619125">
                <a:moveTo>
                  <a:pt x="0" y="0"/>
                </a:moveTo>
                <a:cubicBezTo>
                  <a:pt x="66675" y="65881"/>
                  <a:pt x="133350" y="131763"/>
                  <a:pt x="190500" y="200025"/>
                </a:cubicBezTo>
                <a:cubicBezTo>
                  <a:pt x="247650" y="268287"/>
                  <a:pt x="303213" y="339725"/>
                  <a:pt x="342900" y="409575"/>
                </a:cubicBezTo>
                <a:cubicBezTo>
                  <a:pt x="382587" y="479425"/>
                  <a:pt x="405606" y="549275"/>
                  <a:pt x="428625" y="619125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Freeform 33"/>
          <p:cNvSpPr/>
          <p:nvPr/>
        </p:nvSpPr>
        <p:spPr bwMode="auto">
          <a:xfrm>
            <a:off x="4038600" y="4295775"/>
            <a:ext cx="504825" cy="581025"/>
          </a:xfrm>
          <a:custGeom>
            <a:avLst/>
            <a:gdLst>
              <a:gd name="connsiteX0" fmla="*/ 0 w 504825"/>
              <a:gd name="connsiteY0" fmla="*/ 0 h 581025"/>
              <a:gd name="connsiteX1" fmla="*/ 209550 w 504825"/>
              <a:gd name="connsiteY1" fmla="*/ 171450 h 581025"/>
              <a:gd name="connsiteX2" fmla="*/ 438150 w 504825"/>
              <a:gd name="connsiteY2" fmla="*/ 457200 h 581025"/>
              <a:gd name="connsiteX3" fmla="*/ 504825 w 504825"/>
              <a:gd name="connsiteY3" fmla="*/ 581025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825" h="581025">
                <a:moveTo>
                  <a:pt x="0" y="0"/>
                </a:moveTo>
                <a:cubicBezTo>
                  <a:pt x="68262" y="47625"/>
                  <a:pt x="136525" y="95250"/>
                  <a:pt x="209550" y="171450"/>
                </a:cubicBezTo>
                <a:cubicBezTo>
                  <a:pt x="282575" y="247650"/>
                  <a:pt x="388938" y="388938"/>
                  <a:pt x="438150" y="457200"/>
                </a:cubicBezTo>
                <a:cubicBezTo>
                  <a:pt x="487363" y="525463"/>
                  <a:pt x="496094" y="553244"/>
                  <a:pt x="504825" y="581025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3267075" y="4772025"/>
            <a:ext cx="314325" cy="666750"/>
          </a:xfrm>
          <a:custGeom>
            <a:avLst/>
            <a:gdLst>
              <a:gd name="connsiteX0" fmla="*/ 0 w 314325"/>
              <a:gd name="connsiteY0" fmla="*/ 0 h 666750"/>
              <a:gd name="connsiteX1" fmla="*/ 180975 w 314325"/>
              <a:gd name="connsiteY1" fmla="*/ 304800 h 666750"/>
              <a:gd name="connsiteX2" fmla="*/ 314325 w 314325"/>
              <a:gd name="connsiteY2" fmla="*/ 66675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666750">
                <a:moveTo>
                  <a:pt x="0" y="0"/>
                </a:moveTo>
                <a:cubicBezTo>
                  <a:pt x="64294" y="96837"/>
                  <a:pt x="128588" y="193675"/>
                  <a:pt x="180975" y="304800"/>
                </a:cubicBezTo>
                <a:cubicBezTo>
                  <a:pt x="233362" y="415925"/>
                  <a:pt x="273843" y="541337"/>
                  <a:pt x="314325" y="666750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Freeform 36"/>
          <p:cNvSpPr/>
          <p:nvPr/>
        </p:nvSpPr>
        <p:spPr bwMode="auto">
          <a:xfrm>
            <a:off x="3422595" y="4606300"/>
            <a:ext cx="342900" cy="742950"/>
          </a:xfrm>
          <a:custGeom>
            <a:avLst/>
            <a:gdLst>
              <a:gd name="connsiteX0" fmla="*/ 0 w 342900"/>
              <a:gd name="connsiteY0" fmla="*/ 0 h 742950"/>
              <a:gd name="connsiteX1" fmla="*/ 200025 w 342900"/>
              <a:gd name="connsiteY1" fmla="*/ 323850 h 742950"/>
              <a:gd name="connsiteX2" fmla="*/ 342900 w 342900"/>
              <a:gd name="connsiteY2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2900" h="742950">
                <a:moveTo>
                  <a:pt x="0" y="0"/>
                </a:moveTo>
                <a:cubicBezTo>
                  <a:pt x="71437" y="100012"/>
                  <a:pt x="142875" y="200025"/>
                  <a:pt x="200025" y="323850"/>
                </a:cubicBezTo>
                <a:cubicBezTo>
                  <a:pt x="257175" y="447675"/>
                  <a:pt x="300037" y="595312"/>
                  <a:pt x="342900" y="742950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19856" y="2783340"/>
            <a:ext cx="1497795" cy="430887"/>
          </a:xfrm>
          <a:prstGeom prst="rect">
            <a:avLst/>
          </a:prstGeom>
          <a:solidFill>
            <a:schemeClr val="bg1"/>
          </a:solidFill>
          <a:ln>
            <a:solidFill>
              <a:srgbClr val="003E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3E74"/>
                </a:solidFill>
                <a:latin typeface="+mn-lt"/>
              </a:rPr>
              <a:t>Midlevel Ridge Placements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19850" y="5710045"/>
            <a:ext cx="1497795" cy="430887"/>
          </a:xfrm>
          <a:prstGeom prst="rect">
            <a:avLst/>
          </a:prstGeom>
          <a:solidFill>
            <a:schemeClr val="bg1"/>
          </a:solidFill>
          <a:ln>
            <a:solidFill>
              <a:srgbClr val="003E7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003E74"/>
                </a:solidFill>
                <a:latin typeface="+mn-lt"/>
              </a:rPr>
              <a:t>Midlevel Ridge Placements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2" name="Picture 21" descr="UWNDA850comp2t0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23" name="Picture 22" descr="UWNDA850comp2t0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0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Isotachs and </a:t>
            </a:r>
            <a:r>
              <a:rPr lang="en-US" sz="1200" i="1" dirty="0" smtClean="0">
                <a:solidFill>
                  <a:srgbClr val="003E74"/>
                </a:solidFill>
                <a:latin typeface="+mn-lt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- Wind (pink)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 and </a:t>
            </a:r>
            <a:r>
              <a:rPr lang="en-US" sz="1200" i="1" dirty="0" smtClean="0">
                <a:solidFill>
                  <a:srgbClr val="003E74"/>
                </a:solidFill>
                <a:latin typeface="Tahoma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 Wind Anomaly (shaded)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Isotachs and </a:t>
            </a:r>
            <a:r>
              <a:rPr lang="en-US" sz="1200" i="1" dirty="0" smtClean="0">
                <a:solidFill>
                  <a:srgbClr val="003E74"/>
                </a:solidFill>
                <a:latin typeface="+mn-lt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- Wind (pink)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 and </a:t>
            </a:r>
            <a:r>
              <a:rPr lang="en-US" sz="1200" i="1" dirty="0" smtClean="0">
                <a:solidFill>
                  <a:srgbClr val="003E74"/>
                </a:solidFill>
                <a:latin typeface="Tahoma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 Wind Anomaly (shaded)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269170" y="876300"/>
            <a:ext cx="7646229" cy="5448300"/>
          </a:xfrm>
        </p:spPr>
        <p:txBody>
          <a:bodyPr/>
          <a:lstStyle/>
          <a:p>
            <a:r>
              <a:rPr lang="en-US" sz="1800" dirty="0" smtClean="0"/>
              <a:t>The last three winters, the Cooperative Institute for Precipitation Systems’ (CIPS) Winter Weather Analog Guidance has been identifying past events that are similar to the model forecast.</a:t>
            </a:r>
          </a:p>
          <a:p>
            <a:endParaRPr lang="en-US" sz="1800" dirty="0" smtClean="0"/>
          </a:p>
          <a:p>
            <a:r>
              <a:rPr lang="en-US" sz="1800" dirty="0" smtClean="0"/>
              <a:t>The CIPS Analog Guidance software can be used to assess the similarity between CMs and historical atmospheric states.</a:t>
            </a:r>
          </a:p>
          <a:p>
            <a:endParaRPr lang="en-US" sz="1800" dirty="0" smtClean="0"/>
          </a:p>
          <a:p>
            <a:r>
              <a:rPr lang="en-US" sz="1800" dirty="0" smtClean="0"/>
              <a:t>How?</a:t>
            </a:r>
          </a:p>
          <a:p>
            <a:pPr lvl="1"/>
            <a:r>
              <a:rPr lang="en-US" sz="1600" dirty="0" smtClean="0"/>
              <a:t>Obtain a numerical representation of the CM.</a:t>
            </a:r>
          </a:p>
          <a:p>
            <a:pPr lvl="1"/>
            <a:r>
              <a:rPr lang="en-US" sz="1600" dirty="0" smtClean="0"/>
              <a:t>Decide which atmospheric fields will be used to assess the CM.</a:t>
            </a:r>
          </a:p>
          <a:p>
            <a:pPr lvl="1"/>
            <a:r>
              <a:rPr lang="en-US" sz="1600" dirty="0" smtClean="0"/>
              <a:t>Identify events similar to the CM.</a:t>
            </a:r>
          </a:p>
          <a:p>
            <a:pPr lvl="1"/>
            <a:r>
              <a:rPr lang="en-US" sz="1600" dirty="0" smtClean="0"/>
              <a:t>Establish critical thresholds to determine “near misses” and the reliability of the CM.</a:t>
            </a:r>
          </a:p>
          <a:p>
            <a:endParaRPr lang="en-US" sz="1800" dirty="0" smtClean="0"/>
          </a:p>
          <a:p>
            <a:r>
              <a:rPr lang="en-US" sz="1800" dirty="0" smtClean="0"/>
              <a:t>The approach will be used on the CM for heavy snow producing Northeast US cyclones...a CM that is well established.</a:t>
            </a:r>
          </a:p>
          <a:p>
            <a:endParaRPr lang="en-US" sz="1600" dirty="0" smtClean="0"/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Methodology Overview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 descr="CM_SYN23m6SML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NM_SYN23m6SML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-6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2-m Temperature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Temperature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2-m Temperature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Temperature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2" name="Picture 21" descr="CM_SYN23t0SML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23" name="Picture 22" descr="NM_SYN23t0SML_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0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2-m Temperature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a Temperature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2-m Temperature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Pa Temperature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 descr="GRTMPC850comp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GRTMPC850comp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-6 and 0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44168" y="865803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Height, Isotachs (shaded), and 975-hPa Temperature Gradient (C (100 km)</a:t>
            </a:r>
            <a:r>
              <a:rPr lang="en-US" sz="1200" baseline="30000" dirty="0" smtClean="0">
                <a:solidFill>
                  <a:srgbClr val="003E74"/>
                </a:solidFill>
                <a:latin typeface="+mn-lt"/>
              </a:rPr>
              <a:t>-1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45980" y="3803904"/>
            <a:ext cx="76169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lvl="0"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Height, Isotachs (shaded), and 975-hPa Temperature Gradient (C (100 km)</a:t>
            </a:r>
            <a:r>
              <a:rPr lang="en-US" sz="1200" baseline="30000" dirty="0" smtClean="0">
                <a:solidFill>
                  <a:srgbClr val="003E74"/>
                </a:solidFill>
                <a:latin typeface="Tahoma"/>
              </a:rPr>
              <a:t>-1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788050" y="291618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-6 h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84063" y="291693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791712" y="5846273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-6 h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86472" y="5843016"/>
            <a:ext cx="13172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E74"/>
                </a:solidFill>
                <a:latin typeface="+mn-lt"/>
              </a:rPr>
              <a:t>t = 0 h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15" descr="UWNDA850comp2p6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7" name="Picture 16" descr="UWNDA850comp2p6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+6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Isotachs and </a:t>
            </a:r>
            <a:r>
              <a:rPr lang="en-US" sz="1200" i="1" dirty="0" smtClean="0">
                <a:solidFill>
                  <a:srgbClr val="003E74"/>
                </a:solidFill>
                <a:latin typeface="+mn-lt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- Wind (pink)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 and </a:t>
            </a:r>
            <a:r>
              <a:rPr lang="en-US" sz="1200" i="1" dirty="0" smtClean="0">
                <a:solidFill>
                  <a:srgbClr val="003E74"/>
                </a:solidFill>
                <a:latin typeface="Tahoma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 Wind Anomaly (shaded)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Isotachs and </a:t>
            </a:r>
            <a:r>
              <a:rPr lang="en-US" sz="1200" i="1" dirty="0" smtClean="0">
                <a:solidFill>
                  <a:srgbClr val="003E74"/>
                </a:solidFill>
                <a:latin typeface="+mn-lt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- Wind (pink)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 and </a:t>
            </a:r>
            <a:r>
              <a:rPr lang="en-US" sz="1200" i="1" dirty="0" smtClean="0">
                <a:solidFill>
                  <a:srgbClr val="003E74"/>
                </a:solidFill>
                <a:latin typeface="Tahoma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 Wind Anomaly (shaded)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1344168" y="704088"/>
            <a:ext cx="7616952" cy="589788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8" name="Picture 17" descr="UWNDA850comp2p12_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822960"/>
            <a:ext cx="7616952" cy="2854938"/>
          </a:xfrm>
          <a:prstGeom prst="rect">
            <a:avLst/>
          </a:prstGeom>
        </p:spPr>
      </p:pic>
      <p:pic>
        <p:nvPicPr>
          <p:cNvPr id="19" name="Picture 18" descr="UWNDA850comp2p12_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4168" y="3749040"/>
            <a:ext cx="7616952" cy="28549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NCM and Near-Miss Composite Comparison: t = +12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44168" y="865803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Isotachs and </a:t>
            </a:r>
            <a:r>
              <a:rPr lang="en-US" sz="1200" i="1" dirty="0" smtClean="0">
                <a:solidFill>
                  <a:srgbClr val="003E74"/>
                </a:solidFill>
                <a:latin typeface="+mn-lt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- Wind (pink)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446" y="86373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 and </a:t>
            </a:r>
            <a:r>
              <a:rPr lang="en-US" sz="1200" i="1" dirty="0" smtClean="0">
                <a:solidFill>
                  <a:srgbClr val="003E74"/>
                </a:solidFill>
                <a:latin typeface="Tahoma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 Wind Anomaly (shaded)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45980" y="3803904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850-hPa Isotachs and </a:t>
            </a:r>
            <a:r>
              <a:rPr lang="en-US" sz="1200" i="1" dirty="0" smtClean="0">
                <a:solidFill>
                  <a:srgbClr val="003E74"/>
                </a:solidFill>
                <a:latin typeface="+mn-lt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+mn-lt"/>
              </a:rPr>
              <a:t>- Wind (pink)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66360" y="3801081"/>
            <a:ext cx="37856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850-hPa Height and </a:t>
            </a:r>
            <a:r>
              <a:rPr lang="en-US" sz="1200" i="1" dirty="0" smtClean="0">
                <a:solidFill>
                  <a:srgbClr val="003E74"/>
                </a:solidFill>
                <a:latin typeface="Tahoma"/>
              </a:rPr>
              <a:t>u</a:t>
            </a:r>
            <a:r>
              <a:rPr lang="en-US" sz="1200" dirty="0" smtClean="0">
                <a:solidFill>
                  <a:srgbClr val="003E74"/>
                </a:solidFill>
                <a:latin typeface="Tahoma"/>
              </a:rPr>
              <a:t> Wind Anomaly (shaded)</a:t>
            </a:r>
            <a:endParaRPr lang="en-US" sz="12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4168" y="3637328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Near-Miss Composite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4168" y="702245"/>
            <a:ext cx="761695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Northeast Conceptual Model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Conclusions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300"/>
            <a:ext cx="7681002" cy="5087430"/>
          </a:xfrm>
        </p:spPr>
        <p:txBody>
          <a:bodyPr/>
          <a:lstStyle/>
          <a:p>
            <a:r>
              <a:rPr lang="en-US" sz="1800" dirty="0" smtClean="0"/>
              <a:t>The methodology presented is a viable approach to answer the questions: </a:t>
            </a:r>
          </a:p>
          <a:p>
            <a:pPr lvl="1"/>
            <a:r>
              <a:rPr lang="en-US" sz="1600" dirty="0" smtClean="0"/>
              <a:t>“How often do the meteorological patterns materialize and the associated event not occur?”</a:t>
            </a:r>
          </a:p>
          <a:p>
            <a:pPr lvl="1"/>
            <a:r>
              <a:rPr lang="en-US" sz="1600" dirty="0" smtClean="0"/>
              <a:t>“If similar cases to the CM are identified, are there discernable differences that can be attributed to the sensible weather not occurring?”</a:t>
            </a:r>
          </a:p>
          <a:p>
            <a:endParaRPr lang="en-US" sz="1800" dirty="0" smtClean="0"/>
          </a:p>
          <a:p>
            <a:r>
              <a:rPr lang="en-US" sz="1800" dirty="0" smtClean="0"/>
              <a:t>When applied to the Northeast CM, the distinguishing results are:</a:t>
            </a:r>
            <a:endParaRPr lang="en-US" sz="1600" dirty="0" smtClean="0"/>
          </a:p>
          <a:p>
            <a:pPr lvl="1"/>
            <a:r>
              <a:rPr lang="en-US" sz="1600" dirty="0" smtClean="0"/>
              <a:t>NCM surface lows are stronger and deepen faster.</a:t>
            </a:r>
          </a:p>
          <a:p>
            <a:pPr lvl="1"/>
            <a:r>
              <a:rPr lang="en-US" sz="1600" dirty="0" smtClean="0"/>
              <a:t>Processes within the 850-700-hPa layer are enhanced by stronger low-level flow and the </a:t>
            </a:r>
            <a:r>
              <a:rPr lang="en-US" sz="1600" i="1" dirty="0" smtClean="0"/>
              <a:t>u</a:t>
            </a:r>
            <a:r>
              <a:rPr lang="en-US" sz="1600" dirty="0" smtClean="0"/>
              <a:t>- component of the wind.</a:t>
            </a:r>
          </a:p>
          <a:p>
            <a:pPr lvl="1"/>
            <a:r>
              <a:rPr lang="en-US" sz="1600" dirty="0" smtClean="0"/>
              <a:t>Self development process are more evident in the NCM.</a:t>
            </a:r>
          </a:p>
          <a:p>
            <a:endParaRPr lang="en-US" sz="1800" dirty="0" smtClean="0"/>
          </a:p>
          <a:p>
            <a:r>
              <a:rPr lang="en-US" sz="1800" dirty="0" smtClean="0"/>
              <a:t>The results confirm previously published literature on Northeast U.S. heavy snow events derived from the analysis of case studies.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Conclusions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1269169" y="876299"/>
            <a:ext cx="7681002" cy="3397611"/>
          </a:xfrm>
        </p:spPr>
        <p:txBody>
          <a:bodyPr/>
          <a:lstStyle/>
          <a:p>
            <a:r>
              <a:rPr lang="en-US" sz="1800" dirty="0" smtClean="0"/>
              <a:t>Many critical processes in the atmosphere are localized. Consequently, COR and MAE may not be the most appropriate measures of  similarity to calculate field scores.</a:t>
            </a:r>
          </a:p>
          <a:p>
            <a:endParaRPr lang="da-DK" sz="1800" dirty="0" smtClean="0"/>
          </a:p>
          <a:p>
            <a:r>
              <a:rPr lang="en-US" sz="1800" dirty="0" smtClean="0"/>
              <a:t>The methodology is not unique to heavy snow and is applicable to meteorological events tied to large-scale features. </a:t>
            </a:r>
          </a:p>
          <a:p>
            <a:pPr lvl="1"/>
            <a:r>
              <a:rPr lang="en-US" sz="1600" dirty="0" smtClean="0"/>
              <a:t>large-scale heavy precipitation events</a:t>
            </a:r>
          </a:p>
          <a:p>
            <a:pPr lvl="1"/>
            <a:r>
              <a:rPr lang="en-US" sz="1600" dirty="0" smtClean="0"/>
              <a:t>tornado outbreaks</a:t>
            </a:r>
          </a:p>
          <a:p>
            <a:pPr lvl="1"/>
            <a:r>
              <a:rPr lang="en-US" sz="1600" dirty="0" smtClean="0"/>
              <a:t>ice storms</a:t>
            </a:r>
          </a:p>
          <a:p>
            <a:pPr lvl="1"/>
            <a:r>
              <a:rPr lang="en-US" sz="1600" dirty="0" smtClean="0"/>
              <a:t>heat waves</a:t>
            </a:r>
          </a:p>
          <a:p>
            <a:endParaRPr lang="da-DK" sz="18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269170" y="876301"/>
            <a:ext cx="7646229" cy="2783130"/>
          </a:xfrm>
        </p:spPr>
        <p:txBody>
          <a:bodyPr/>
          <a:lstStyle/>
          <a:p>
            <a:r>
              <a:rPr lang="en-US" sz="1800" dirty="0" smtClean="0"/>
              <a:t>Using a composite analysis approach, a quantitative CM (hereafter termed NCM) was created.</a:t>
            </a:r>
          </a:p>
          <a:p>
            <a:endParaRPr lang="en-US" sz="1800" dirty="0" smtClean="0"/>
          </a:p>
          <a:p>
            <a:r>
              <a:rPr lang="en-US" sz="1800" dirty="0" smtClean="0"/>
              <a:t>Organized snowfall events that occurred within the Northeast domain between 1 December 1980 and 29 February 2008 in the months of Dec, Jan, and Feb (n=500) were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Northeast Conceptual Model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271017" y="2680558"/>
            <a:ext cx="3953868" cy="165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1600" kern="0" dirty="0" smtClean="0">
                <a:solidFill>
                  <a:srgbClr val="FFFFFF"/>
                </a:solidFill>
                <a:latin typeface="Tahoma"/>
              </a:rPr>
              <a:t>area averaged 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1600" kern="0" dirty="0" smtClean="0">
                <a:solidFill>
                  <a:srgbClr val="FFFFFF"/>
                </a:solidFill>
                <a:latin typeface="Tahoma"/>
              </a:rPr>
              <a:t>weighted by the size of the &gt;2” snowfall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1600" kern="0" dirty="0" smtClean="0">
                <a:solidFill>
                  <a:srgbClr val="FFFFFF"/>
                </a:solidFill>
                <a:latin typeface="Tahoma"/>
              </a:rPr>
              <a:t>indexed by their standardized anomaly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44 Northeast snowfall events had a standardized anomaly index ≥+1.0</a:t>
            </a:r>
            <a:r>
              <a:rPr kumimoji="0" lang="el-GR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Calibri"/>
              </a:rPr>
              <a:t>σ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with a coastal track or redeveloped south of 38° N with a coastal track.</a:t>
            </a:r>
          </a:p>
        </p:txBody>
      </p:sp>
      <p:pic>
        <p:nvPicPr>
          <p:cNvPr id="14" name="Picture 2" descr="C:\Users\CMG\Desktop\19830213_096_tot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1695" y="3121760"/>
            <a:ext cx="3593592" cy="3539504"/>
          </a:xfrm>
          <a:prstGeom prst="rect">
            <a:avLst/>
          </a:prstGeom>
          <a:noFill/>
        </p:spPr>
      </p:pic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7221945" y="5277499"/>
            <a:ext cx="1743075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000" kern="0" dirty="0">
                <a:solidFill>
                  <a:srgbClr val="003E74"/>
                </a:solidFill>
                <a:latin typeface="+mn-lt"/>
                <a:cs typeface="+mn-cs"/>
              </a:rPr>
              <a:t>Area </a:t>
            </a:r>
            <a:r>
              <a:rPr lang="en-US" sz="1000" kern="0" dirty="0" err="1">
                <a:solidFill>
                  <a:srgbClr val="003E74"/>
                </a:solidFill>
                <a:latin typeface="+mn-lt"/>
                <a:cs typeface="+mn-cs"/>
              </a:rPr>
              <a:t>Avg</a:t>
            </a:r>
            <a:r>
              <a:rPr lang="en-US" sz="1000" kern="0" dirty="0">
                <a:solidFill>
                  <a:srgbClr val="003E74"/>
                </a:solidFill>
                <a:latin typeface="+mn-lt"/>
                <a:cs typeface="+mn-cs"/>
              </a:rPr>
              <a:t>: 10.91 in.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000" kern="0" dirty="0">
                <a:solidFill>
                  <a:srgbClr val="003E74"/>
                </a:solidFill>
                <a:latin typeface="+mn-lt"/>
                <a:cs typeface="+mn-cs"/>
              </a:rPr>
              <a:t># grid pts &gt;2.0 in: 6689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000" kern="0" dirty="0">
                <a:solidFill>
                  <a:srgbClr val="003E74"/>
                </a:solidFill>
                <a:latin typeface="+mn-lt"/>
                <a:cs typeface="+mn-cs"/>
              </a:rPr>
              <a:t>Anomaly Index: 2.30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US" sz="1000" kern="0" dirty="0">
              <a:solidFill>
                <a:srgbClr val="003E74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000" kern="0" dirty="0">
                <a:solidFill>
                  <a:srgbClr val="003E74"/>
                </a:solidFill>
                <a:latin typeface="+mn-lt"/>
                <a:cs typeface="+mn-cs"/>
              </a:rPr>
              <a:t>Rank: 9</a:t>
            </a:r>
            <a:r>
              <a:rPr lang="en-US" sz="1000" kern="0" baseline="30000" dirty="0">
                <a:solidFill>
                  <a:srgbClr val="003E74"/>
                </a:solidFill>
                <a:latin typeface="+mn-lt"/>
                <a:cs typeface="+mn-cs"/>
              </a:rPr>
              <a:t>th</a:t>
            </a:r>
            <a:endParaRPr lang="en-US" sz="1000" kern="0" dirty="0">
              <a:solidFill>
                <a:srgbClr val="003E74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sz="1000" kern="0" dirty="0">
                <a:solidFill>
                  <a:srgbClr val="003E74"/>
                </a:solidFill>
                <a:latin typeface="+mn-lt"/>
                <a:cs typeface="+mn-cs"/>
              </a:rPr>
              <a:t>NESIS Rank: 10</a:t>
            </a:r>
            <a:r>
              <a:rPr lang="en-US" sz="1000" kern="0" baseline="30000" dirty="0">
                <a:solidFill>
                  <a:srgbClr val="003E74"/>
                </a:solidFill>
                <a:latin typeface="+mn-lt"/>
                <a:cs typeface="+mn-cs"/>
              </a:rPr>
              <a:t>th</a:t>
            </a:r>
            <a:endParaRPr lang="en-US" sz="1000" kern="0" dirty="0">
              <a:solidFill>
                <a:srgbClr val="003E74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269170" y="876301"/>
            <a:ext cx="7646229" cy="2783130"/>
          </a:xfrm>
        </p:spPr>
        <p:txBody>
          <a:bodyPr/>
          <a:lstStyle/>
          <a:p>
            <a:pPr>
              <a:buNone/>
            </a:pPr>
            <a:r>
              <a:rPr lang="en-US" sz="1800" dirty="0" smtClean="0"/>
              <a:t>What is needed for system-relative composites?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1.  Atmospheric feature to composite on:</a:t>
            </a:r>
          </a:p>
          <a:p>
            <a:r>
              <a:rPr lang="en-US" sz="1800" dirty="0" smtClean="0"/>
              <a:t>Surface cyclone center; each of the 44 Northeast heavy snow cases had a surface cyclone.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2.  Common initial analysis time (i.e., t = 0 h):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Northeast Conceptual Model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271017" y="3131589"/>
            <a:ext cx="3723438" cy="204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date/time for each case was chosen when the 6-h  pressure tendency exceeded the mean tendency east of 80°W, south of 44°N, and west of 70°W.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kern="0" dirty="0" smtClean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lvl="0" indent="-342900" eaLnBrk="0" hangingPunct="0">
              <a:spcBef>
                <a:spcPct val="20000"/>
              </a:spcBef>
              <a:buFontTx/>
              <a:buChar char="•"/>
            </a:pPr>
            <a:r>
              <a:rPr lang="en-US" kern="0" dirty="0" smtClean="0">
                <a:solidFill>
                  <a:schemeClr val="bg1"/>
                </a:solidFill>
                <a:latin typeface="+mn-lt"/>
                <a:cs typeface="+mn-cs"/>
              </a:rPr>
              <a:t>This approach will provide a physically-based uniform snapshot of each surface cyclone’s life cycle.</a:t>
            </a:r>
          </a:p>
        </p:txBody>
      </p:sp>
      <p:pic>
        <p:nvPicPr>
          <p:cNvPr id="17" name="Picture 16" descr="TRACKy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6840" y="3429000"/>
            <a:ext cx="3934925" cy="304494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1152144" y="0"/>
            <a:ext cx="8001000" cy="438912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0"/>
            <a:ext cx="1157288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154113" y="0"/>
            <a:ext cx="795528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en-US" sz="2000" dirty="0" smtClean="0">
                <a:solidFill>
                  <a:srgbClr val="003E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Northeast Conceptual Model: t = 0 h</a:t>
            </a:r>
            <a:endParaRPr lang="en-US" sz="2000" dirty="0">
              <a:solidFill>
                <a:srgbClr val="003E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8" y="-28576"/>
            <a:ext cx="1185863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Examining Conceptual Model Reliability</a:t>
            </a:r>
          </a:p>
          <a:p>
            <a:pPr algn="ctr"/>
            <a:endParaRPr lang="en-US" sz="85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Chad M Gravelle</a:t>
            </a:r>
          </a:p>
          <a:p>
            <a:pPr algn="ctr"/>
            <a:r>
              <a:rPr lang="en-US" sz="850" dirty="0" smtClean="0">
                <a:solidFill>
                  <a:srgbClr val="003E74"/>
                </a:solidFill>
                <a:latin typeface="+mn-lt"/>
              </a:rPr>
              <a:t>Ph.D. Defense</a:t>
            </a:r>
          </a:p>
          <a:p>
            <a:pPr algn="ctr"/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endParaRPr lang="en-US" sz="800" dirty="0" smtClean="0">
              <a:solidFill>
                <a:srgbClr val="003E74"/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Big Picture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/>
                </a:solidFill>
                <a:latin typeface="+mn-lt"/>
              </a:rPr>
              <a:t>NCM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Selection Methodology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Near-Miss Member Analysis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NCM and Near-Miss Composite</a:t>
            </a: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Comparison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Distinguishing Characteristics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Conclusions</a:t>
            </a:r>
          </a:p>
          <a:p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  <a:p>
            <a:r>
              <a:rPr lang="en-US" sz="800" dirty="0" smtClean="0">
                <a:solidFill>
                  <a:srgbClr val="003E74">
                    <a:alpha val="40000"/>
                  </a:srgbClr>
                </a:solidFill>
                <a:latin typeface="+mn-lt"/>
              </a:rPr>
              <a:t> </a:t>
            </a:r>
            <a:endParaRPr lang="en-US" sz="800" dirty="0" smtClean="0">
              <a:solidFill>
                <a:srgbClr val="003E74">
                  <a:alpha val="40000"/>
                </a:srgbClr>
              </a:solidFill>
              <a:latin typeface="+mn-lt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8615" y="827588"/>
            <a:ext cx="1000335" cy="0"/>
          </a:xfrm>
          <a:prstGeom prst="line">
            <a:avLst/>
          </a:prstGeom>
          <a:noFill/>
          <a:ln w="19050" cap="flat" cmpd="sng" algn="ctr">
            <a:solidFill>
              <a:srgbClr val="003E74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Picture 11" descr="CM_SYN1t0LR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4168" y="777240"/>
            <a:ext cx="7616952" cy="56417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44168" y="788456"/>
            <a:ext cx="37856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Sea-level Pressure and 10-m Wind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66446" y="786384"/>
            <a:ext cx="37856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850-hP</a:t>
            </a:r>
            <a:r>
              <a:rPr lang="en-US" sz="1400" dirty="0" smtClean="0">
                <a:solidFill>
                  <a:srgbClr val="003E74"/>
                </a:solidFill>
                <a:latin typeface="Tahoma"/>
              </a:rPr>
              <a:t>a Height and Wind</a:t>
            </a:r>
            <a:endParaRPr lang="en-US" sz="14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5980" y="3758184"/>
            <a:ext cx="37856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500-hPa Height, Ab. Vorticity, and Wind</a:t>
            </a:r>
            <a:endParaRPr lang="en-US" sz="1400" dirty="0">
              <a:solidFill>
                <a:srgbClr val="003E74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66360" y="3755361"/>
            <a:ext cx="37856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600" dirty="0" smtClean="0">
              <a:solidFill>
                <a:srgbClr val="003E74"/>
              </a:solidFill>
              <a:latin typeface="+mn-lt"/>
            </a:endParaRPr>
          </a:p>
          <a:p>
            <a:pPr algn="ctr"/>
            <a:r>
              <a:rPr lang="en-US" sz="1400" dirty="0" smtClean="0">
                <a:solidFill>
                  <a:srgbClr val="003E74"/>
                </a:solidFill>
                <a:latin typeface="+mn-lt"/>
              </a:rPr>
              <a:t>300-h</a:t>
            </a:r>
            <a:r>
              <a:rPr lang="en-US" sz="1400" dirty="0" smtClean="0">
                <a:solidFill>
                  <a:srgbClr val="003E74"/>
                </a:solidFill>
                <a:latin typeface="Tahoma"/>
              </a:rPr>
              <a:t>Pa Height, Isotachs, and Wind</a:t>
            </a:r>
            <a:endParaRPr lang="en-US" sz="1400" dirty="0">
              <a:solidFill>
                <a:srgbClr val="003E74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FF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00FF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5804</Words>
  <Application>Microsoft Office PowerPoint</Application>
  <PresentationFormat>On-screen Show (4:3)</PresentationFormat>
  <Paragraphs>2306</Paragraphs>
  <Slides>66</Slides>
  <Notes>66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Default Design</vt:lpstr>
      <vt:lpstr>Examining the Reliability of the Northeast U.S. Heavy Snow  Conceptual Model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2008-12-14T17:46:44Z</dcterms:created>
  <dcterms:modified xsi:type="dcterms:W3CDTF">2011-09-11T18:48:18Z</dcterms:modified>
</cp:coreProperties>
</file>