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0"/>
  </p:notesMasterIdLst>
  <p:handoutMasterIdLst>
    <p:handoutMasterId r:id="rId31"/>
  </p:handoutMasterIdLst>
  <p:sldIdLst>
    <p:sldId id="256" r:id="rId2"/>
    <p:sldId id="358" r:id="rId3"/>
    <p:sldId id="357" r:id="rId4"/>
    <p:sldId id="390" r:id="rId5"/>
    <p:sldId id="363" r:id="rId6"/>
    <p:sldId id="362" r:id="rId7"/>
    <p:sldId id="368" r:id="rId8"/>
    <p:sldId id="369" r:id="rId9"/>
    <p:sldId id="374" r:id="rId10"/>
    <p:sldId id="376" r:id="rId11"/>
    <p:sldId id="375" r:id="rId12"/>
    <p:sldId id="377" r:id="rId13"/>
    <p:sldId id="373" r:id="rId14"/>
    <p:sldId id="365" r:id="rId15"/>
    <p:sldId id="378" r:id="rId16"/>
    <p:sldId id="372" r:id="rId17"/>
    <p:sldId id="387" r:id="rId18"/>
    <p:sldId id="391" r:id="rId19"/>
    <p:sldId id="393" r:id="rId20"/>
    <p:sldId id="394" r:id="rId21"/>
    <p:sldId id="395" r:id="rId22"/>
    <p:sldId id="388" r:id="rId23"/>
    <p:sldId id="385" r:id="rId24"/>
    <p:sldId id="383" r:id="rId25"/>
    <p:sldId id="380" r:id="rId26"/>
    <p:sldId id="381" r:id="rId27"/>
    <p:sldId id="384" r:id="rId28"/>
    <p:sldId id="396" r:id="rId29"/>
  </p:sldIdLst>
  <p:sldSz cx="9144000" cy="6858000" type="screen4x3"/>
  <p:notesSz cx="9601200" cy="7315200"/>
  <p:defaultTextStyle>
    <a:defPPr>
      <a:defRPr lang="en-US"/>
    </a:defPPr>
    <a:lvl1pPr algn="ctr" rtl="0" fontAlgn="base">
      <a:spcBef>
        <a:spcPct val="0"/>
      </a:spcBef>
      <a:spcAft>
        <a:spcPct val="0"/>
      </a:spcAft>
      <a:defRPr b="1" kern="1200">
        <a:solidFill>
          <a:schemeClr val="tx1"/>
        </a:solidFill>
        <a:latin typeface="Arial" charset="0"/>
        <a:ea typeface="+mn-ea"/>
        <a:cs typeface="+mn-cs"/>
      </a:defRPr>
    </a:lvl1pPr>
    <a:lvl2pPr marL="457200" algn="ctr" rtl="0" fontAlgn="base">
      <a:spcBef>
        <a:spcPct val="0"/>
      </a:spcBef>
      <a:spcAft>
        <a:spcPct val="0"/>
      </a:spcAft>
      <a:defRPr b="1" kern="1200">
        <a:solidFill>
          <a:schemeClr val="tx1"/>
        </a:solidFill>
        <a:latin typeface="Arial" charset="0"/>
        <a:ea typeface="+mn-ea"/>
        <a:cs typeface="+mn-cs"/>
      </a:defRPr>
    </a:lvl2pPr>
    <a:lvl3pPr marL="914400" algn="ctr" rtl="0" fontAlgn="base">
      <a:spcBef>
        <a:spcPct val="0"/>
      </a:spcBef>
      <a:spcAft>
        <a:spcPct val="0"/>
      </a:spcAft>
      <a:defRPr b="1" kern="1200">
        <a:solidFill>
          <a:schemeClr val="tx1"/>
        </a:solidFill>
        <a:latin typeface="Arial" charset="0"/>
        <a:ea typeface="+mn-ea"/>
        <a:cs typeface="+mn-cs"/>
      </a:defRPr>
    </a:lvl3pPr>
    <a:lvl4pPr marL="1371600" algn="ctr" rtl="0" fontAlgn="base">
      <a:spcBef>
        <a:spcPct val="0"/>
      </a:spcBef>
      <a:spcAft>
        <a:spcPct val="0"/>
      </a:spcAft>
      <a:defRPr b="1" kern="1200">
        <a:solidFill>
          <a:schemeClr val="tx1"/>
        </a:solidFill>
        <a:latin typeface="Arial" charset="0"/>
        <a:ea typeface="+mn-ea"/>
        <a:cs typeface="+mn-cs"/>
      </a:defRPr>
    </a:lvl4pPr>
    <a:lvl5pPr marL="1828800" algn="ctr"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56D7"/>
    <a:srgbClr val="003E74"/>
    <a:srgbClr val="00FA71"/>
    <a:srgbClr val="F86206"/>
    <a:srgbClr val="006600"/>
    <a:srgbClr val="FF0000"/>
    <a:srgbClr val="800000"/>
    <a:srgbClr val="993300"/>
    <a:srgbClr val="CC66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63" autoAdjust="0"/>
    <p:restoredTop sz="79167" autoAdjust="0"/>
  </p:normalViewPr>
  <p:slideViewPr>
    <p:cSldViewPr>
      <p:cViewPr varScale="1">
        <p:scale>
          <a:sx n="58" d="100"/>
          <a:sy n="58" d="100"/>
        </p:scale>
        <p:origin x="-1392"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3" d="100"/>
          <a:sy n="63" d="100"/>
        </p:scale>
        <p:origin x="-1944" y="-72"/>
      </p:cViewPr>
      <p:guideLst>
        <p:guide orient="horz" pos="2304"/>
        <p:guide pos="3024"/>
      </p:guideLst>
    </p:cSldViewPr>
  </p:notesViewPr>
  <p:gridSpacing cx="39327138" cy="3932713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160937" cy="365276"/>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sz="quarter" idx="1"/>
          </p:nvPr>
        </p:nvSpPr>
        <p:spPr>
          <a:xfrm>
            <a:off x="5438180" y="0"/>
            <a:ext cx="4160937" cy="365276"/>
          </a:xfrm>
          <a:prstGeom prst="rect">
            <a:avLst/>
          </a:prstGeom>
        </p:spPr>
        <p:txBody>
          <a:bodyPr vert="horz" lIns="91440" tIns="45720" rIns="91440" bIns="45720" rtlCol="0"/>
          <a:lstStyle>
            <a:lvl1pPr algn="r">
              <a:defRPr sz="1200"/>
            </a:lvl1pPr>
          </a:lstStyle>
          <a:p>
            <a:pPr>
              <a:defRPr/>
            </a:pPr>
            <a:fld id="{9F61810A-53D6-45B6-87ED-8FBAE5F6E52F}" type="datetimeFigureOut">
              <a:rPr lang="en-US"/>
              <a:pPr>
                <a:defRPr/>
              </a:pPr>
              <a:t>1/4/2011</a:t>
            </a:fld>
            <a:endParaRPr lang="en-US"/>
          </a:p>
        </p:txBody>
      </p:sp>
      <p:sp>
        <p:nvSpPr>
          <p:cNvPr id="4" name="Footer Placeholder 3"/>
          <p:cNvSpPr>
            <a:spLocks noGrp="1"/>
          </p:cNvSpPr>
          <p:nvPr>
            <p:ph type="ftr" sz="quarter" idx="2"/>
          </p:nvPr>
        </p:nvSpPr>
        <p:spPr>
          <a:xfrm>
            <a:off x="0" y="6948715"/>
            <a:ext cx="4160937" cy="365276"/>
          </a:xfrm>
          <a:prstGeom prst="rect">
            <a:avLst/>
          </a:prstGeom>
        </p:spPr>
        <p:txBody>
          <a:bodyPr vert="horz" lIns="91440" tIns="45720" rIns="91440" bIns="45720" rtlCol="0" anchor="b"/>
          <a:lstStyle>
            <a:lvl1pPr algn="l">
              <a:defRPr sz="1200"/>
            </a:lvl1pPr>
          </a:lstStyle>
          <a:p>
            <a:pPr>
              <a:defRPr/>
            </a:pPr>
            <a:endParaRPr lang="en-US"/>
          </a:p>
        </p:txBody>
      </p:sp>
      <p:sp>
        <p:nvSpPr>
          <p:cNvPr id="5" name="Slide Number Placeholder 4"/>
          <p:cNvSpPr>
            <a:spLocks noGrp="1"/>
          </p:cNvSpPr>
          <p:nvPr>
            <p:ph type="sldNum" sz="quarter" idx="3"/>
          </p:nvPr>
        </p:nvSpPr>
        <p:spPr>
          <a:xfrm>
            <a:off x="5438180" y="6948715"/>
            <a:ext cx="4160937" cy="365276"/>
          </a:xfrm>
          <a:prstGeom prst="rect">
            <a:avLst/>
          </a:prstGeom>
        </p:spPr>
        <p:txBody>
          <a:bodyPr vert="horz" lIns="91440" tIns="45720" rIns="91440" bIns="45720" rtlCol="0" anchor="b"/>
          <a:lstStyle>
            <a:lvl1pPr algn="r">
              <a:defRPr sz="1200"/>
            </a:lvl1pPr>
          </a:lstStyle>
          <a:p>
            <a:pPr>
              <a:defRPr/>
            </a:pPr>
            <a:fld id="{2CD69373-75C5-4E42-89DD-A8DB4095800B}"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bwMode="auto">
          <a:xfrm>
            <a:off x="0" y="0"/>
            <a:ext cx="4160937" cy="365276"/>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l">
              <a:defRPr sz="1300" b="0"/>
            </a:lvl1pPr>
          </a:lstStyle>
          <a:p>
            <a:pPr>
              <a:defRPr/>
            </a:pPr>
            <a:endParaRPr lang="en-US"/>
          </a:p>
        </p:txBody>
      </p:sp>
      <p:sp>
        <p:nvSpPr>
          <p:cNvPr id="23555" name="Rectangle 3"/>
          <p:cNvSpPr>
            <a:spLocks noGrp="1" noChangeArrowheads="1"/>
          </p:cNvSpPr>
          <p:nvPr>
            <p:ph type="dt" idx="1"/>
          </p:nvPr>
        </p:nvSpPr>
        <p:spPr bwMode="auto">
          <a:xfrm>
            <a:off x="5438180" y="0"/>
            <a:ext cx="4160937" cy="365276"/>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a:defRPr sz="1300" b="0"/>
            </a:lvl1pPr>
          </a:lstStyle>
          <a:p>
            <a:pPr>
              <a:defRPr/>
            </a:pPr>
            <a:endParaRPr lang="en-US"/>
          </a:p>
        </p:txBody>
      </p:sp>
      <p:sp>
        <p:nvSpPr>
          <p:cNvPr id="30724" name="Rectangle 4"/>
          <p:cNvSpPr>
            <a:spLocks noGrp="1" noRot="1" noChangeAspect="1" noChangeArrowheads="1" noTextEdit="1"/>
          </p:cNvSpPr>
          <p:nvPr>
            <p:ph type="sldImg" idx="2"/>
          </p:nvPr>
        </p:nvSpPr>
        <p:spPr bwMode="auto">
          <a:xfrm>
            <a:off x="2971800" y="549275"/>
            <a:ext cx="3657600" cy="2743200"/>
          </a:xfrm>
          <a:prstGeom prst="rect">
            <a:avLst/>
          </a:prstGeom>
          <a:noFill/>
          <a:ln w="9525">
            <a:solidFill>
              <a:srgbClr val="000000"/>
            </a:solidFill>
            <a:miter lim="800000"/>
            <a:headEnd/>
            <a:tailEnd/>
          </a:ln>
        </p:spPr>
      </p:sp>
      <p:sp>
        <p:nvSpPr>
          <p:cNvPr id="23557" name="Rectangle 5"/>
          <p:cNvSpPr>
            <a:spLocks noGrp="1" noChangeArrowheads="1"/>
          </p:cNvSpPr>
          <p:nvPr>
            <p:ph type="body" sz="quarter" idx="3"/>
          </p:nvPr>
        </p:nvSpPr>
        <p:spPr bwMode="auto">
          <a:xfrm>
            <a:off x="960538" y="3474963"/>
            <a:ext cx="7680127" cy="3291114"/>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3558" name="Rectangle 6"/>
          <p:cNvSpPr>
            <a:spLocks noGrp="1" noChangeArrowheads="1"/>
          </p:cNvSpPr>
          <p:nvPr>
            <p:ph type="ftr" sz="quarter" idx="4"/>
          </p:nvPr>
        </p:nvSpPr>
        <p:spPr bwMode="auto">
          <a:xfrm>
            <a:off x="0" y="6948715"/>
            <a:ext cx="4160937" cy="365276"/>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l">
              <a:defRPr sz="1300" b="0"/>
            </a:lvl1pPr>
          </a:lstStyle>
          <a:p>
            <a:pPr>
              <a:defRPr/>
            </a:pPr>
            <a:endParaRPr lang="en-US"/>
          </a:p>
        </p:txBody>
      </p:sp>
      <p:sp>
        <p:nvSpPr>
          <p:cNvPr id="23559" name="Rectangle 7"/>
          <p:cNvSpPr>
            <a:spLocks noGrp="1" noChangeArrowheads="1"/>
          </p:cNvSpPr>
          <p:nvPr>
            <p:ph type="sldNum" sz="quarter" idx="5"/>
          </p:nvPr>
        </p:nvSpPr>
        <p:spPr bwMode="auto">
          <a:xfrm>
            <a:off x="5438180" y="6948715"/>
            <a:ext cx="4160937" cy="365276"/>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a:defRPr sz="1300" b="0"/>
            </a:lvl1pPr>
          </a:lstStyle>
          <a:p>
            <a:pPr>
              <a:defRPr/>
            </a:pPr>
            <a:fld id="{368D78B1-E21A-4BB5-AAF9-E8EA39AE6EAE}"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A1D96863-6F8A-4428-8BC7-71D4C9753C9A}" type="slidenum">
              <a:rPr lang="en-US" smtClean="0"/>
              <a:pPr/>
              <a:t>1</a:t>
            </a:fld>
            <a:endParaRPr lang="en-US"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pPr eaLnBrk="1" hangingPunct="1"/>
            <a:endParaRPr lang="en-US" sz="800"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DED43F8A-C242-430B-AD32-4E790642B3B5}" type="slidenum">
              <a:rPr lang="en-US" smtClean="0"/>
              <a:pPr/>
              <a:t>10</a:t>
            </a:fld>
            <a:endParaRPr lang="en-US" smtClean="0"/>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pPr eaLnBrk="1" hangingPunct="1"/>
            <a:r>
              <a:rPr lang="en-US" sz="1600" dirty="0" smtClean="0"/>
              <a:t>Here is an example using one of the CM members sea-level pressure</a:t>
            </a:r>
            <a:r>
              <a:rPr lang="en-US" sz="1600" baseline="0" dirty="0" smtClean="0"/>
              <a:t> field against the CM, we move the CM to the members position and then calculate the statistics in the domain shown.  You can see both quantitatively and qualitatively this member’s sea-level pressure score was good.</a:t>
            </a:r>
            <a:endParaRPr lang="en-US" sz="1600"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D6C761B6-1993-4F86-B1BE-445A46AA5E02}" type="slidenum">
              <a:rPr lang="en-US" smtClean="0"/>
              <a:pPr/>
              <a:t>11</a:t>
            </a:fld>
            <a:endParaRPr lang="en-US" smtClean="0"/>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p:spPr>
        <p:txBody>
          <a:bodyPr/>
          <a:lstStyle/>
          <a:p>
            <a:pPr eaLnBrk="1" hangingPunct="1"/>
            <a:r>
              <a:rPr lang="en-US" sz="1600" dirty="0" smtClean="0"/>
              <a:t>If we didn’t move the CM’s position…you can see that the field score is</a:t>
            </a:r>
            <a:r>
              <a:rPr lang="en-US" sz="1600" baseline="0" dirty="0" smtClean="0"/>
              <a:t> not as representative of how similar they actually are.</a:t>
            </a:r>
            <a:endParaRPr lang="en-US" sz="1600"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3BD9F4C3-DCE4-4AE0-AE93-6A6B6A6B7F2A}" type="slidenum">
              <a:rPr lang="en-US" smtClean="0"/>
              <a:pPr/>
              <a:t>12</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r>
              <a:rPr lang="en-US" sz="1600" dirty="0" smtClean="0"/>
              <a:t>The total score for each of the CM</a:t>
            </a:r>
            <a:r>
              <a:rPr lang="en-US" sz="1600" baseline="0" dirty="0" smtClean="0"/>
              <a:t> members and the range of all the scores is shown in this figure…there is a gradually drop from the highest score to the lowest which suggests that </a:t>
            </a:r>
            <a:endParaRPr lang="en-US" sz="1600"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88E63032-2A25-413A-802E-359B994F95C6}" type="slidenum">
              <a:rPr lang="en-US" smtClean="0"/>
              <a:pPr/>
              <a:t>13</a:t>
            </a:fld>
            <a:endParaRPr lang="en-US" smtClean="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pPr eaLnBrk="1" hangingPunct="1"/>
            <a:r>
              <a:rPr lang="en-US" sz="1600" dirty="0" smtClean="0"/>
              <a:t>Here are the box and whisker plots for the</a:t>
            </a:r>
            <a:r>
              <a:rPr lang="en-US" sz="1600" baseline="0" dirty="0" smtClean="0"/>
              <a:t> CM members for each field.  As you can see, s</a:t>
            </a:r>
            <a:r>
              <a:rPr lang="en-US" sz="1600" dirty="0" smtClean="0"/>
              <a:t>ome</a:t>
            </a:r>
            <a:r>
              <a:rPr lang="en-US" sz="1600" baseline="0" dirty="0" smtClean="0"/>
              <a:t> fields, such as upper-level heights and 2-m temperature, have little variability…while others have more.  Those with more variability may be due to variations in how the field evolves with respect to the CM, some faster…some slower, and these may potentially be the fields that contribute to false alarms.</a:t>
            </a:r>
            <a:endParaRPr lang="en-US" sz="1600"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7BD1482E-5A8E-40DE-9237-93FCA3E065B8}" type="slidenum">
              <a:rPr lang="en-US" smtClean="0"/>
              <a:pPr/>
              <a:t>14</a:t>
            </a:fld>
            <a:endParaRPr lang="en-US" smtClean="0"/>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pPr eaLnBrk="1" hangingPunct="1"/>
            <a:r>
              <a:rPr lang="en-US" sz="1600" dirty="0" smtClean="0"/>
              <a:t>Next,</a:t>
            </a:r>
            <a:r>
              <a:rPr lang="en-US" sz="1600" baseline="0" dirty="0" smtClean="0"/>
              <a:t> in order assess the presented CM, a subset of </a:t>
            </a:r>
            <a:r>
              <a:rPr lang="en-US" sz="1600" baseline="0" dirty="0" err="1" smtClean="0"/>
              <a:t>sfc</a:t>
            </a:r>
            <a:r>
              <a:rPr lang="en-US" sz="1600" baseline="0" dirty="0" smtClean="0"/>
              <a:t> lows was created.  All </a:t>
            </a:r>
            <a:r>
              <a:rPr lang="en-US" sz="1600" baseline="0" dirty="0" err="1" smtClean="0"/>
              <a:t>sfc</a:t>
            </a:r>
            <a:r>
              <a:rPr lang="en-US" sz="1600" baseline="0" dirty="0" smtClean="0"/>
              <a:t> lows that occurred with similar tracks during the same time period as the events in the CM were included.  There were 85 </a:t>
            </a:r>
            <a:r>
              <a:rPr lang="en-US" sz="1600" baseline="0" dirty="0" err="1" smtClean="0"/>
              <a:t>sfc</a:t>
            </a:r>
            <a:r>
              <a:rPr lang="en-US" sz="1600" baseline="0" dirty="0" smtClean="0"/>
              <a:t> lows…63 were associated with organized snowfall, and 22 did not have snowfall.</a:t>
            </a:r>
            <a:endParaRPr lang="en-US" sz="1600"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C47A3C47-C4B0-4A78-A869-105F723DD4C9}" type="slidenum">
              <a:rPr lang="en-US" smtClean="0"/>
              <a:pPr/>
              <a:t>15</a:t>
            </a:fld>
            <a:endParaRPr lang="en-US"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r>
              <a:rPr lang="en-US" sz="1600" dirty="0" smtClean="0"/>
              <a:t>Once again,</a:t>
            </a:r>
            <a:r>
              <a:rPr lang="en-US" sz="1600" baseline="0" dirty="0" smtClean="0"/>
              <a:t> here are the tracks of the CM member </a:t>
            </a:r>
            <a:r>
              <a:rPr lang="en-US" sz="1600" baseline="0" dirty="0" err="1" smtClean="0"/>
              <a:t>sfc</a:t>
            </a:r>
            <a:r>
              <a:rPr lang="en-US" sz="1600" baseline="0" dirty="0" smtClean="0"/>
              <a:t> lows…</a:t>
            </a:r>
            <a:endParaRPr lang="en-US" sz="1600"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556B9F87-6058-4854-A511-F6449651F831}" type="slidenum">
              <a:rPr lang="en-US" smtClean="0"/>
              <a:pPr/>
              <a:t>16</a:t>
            </a:fld>
            <a:endParaRPr lang="en-US" smtClean="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pPr eaLnBrk="1" hangingPunct="1"/>
            <a:r>
              <a:rPr lang="en-US" sz="1600" dirty="0" smtClean="0"/>
              <a:t>…and you can see that the potential false alarm </a:t>
            </a:r>
            <a:r>
              <a:rPr lang="en-US" sz="1600" dirty="0" err="1" smtClean="0"/>
              <a:t>sfc</a:t>
            </a:r>
            <a:r>
              <a:rPr lang="en-US" sz="1600" dirty="0" smtClean="0"/>
              <a:t> lows fall within the envelope of</a:t>
            </a:r>
            <a:r>
              <a:rPr lang="en-US" sz="1600" baseline="0" dirty="0" smtClean="0"/>
              <a:t> the CM member tracks…however the mean is slightly more zonal which suggests that there are more potential false alarms that tracked further off the East Coast.</a:t>
            </a:r>
            <a:endParaRPr lang="en-US" sz="1600"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6BE62276-6C8F-446E-AD0D-6C9F51776231}" type="slidenum">
              <a:rPr lang="en-US" smtClean="0"/>
              <a:pPr/>
              <a:t>17</a:t>
            </a:fld>
            <a:endParaRPr lang="en-US" smtClean="0"/>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pPr eaLnBrk="1" hangingPunct="1"/>
            <a:r>
              <a:rPr lang="en-US" sz="1600" baseline="0" dirty="0" smtClean="0"/>
              <a:t>Next, we’re going to use the minimum of the CM member scores as our potential false alarm threshold.  Those potential false alarms that have a higher score than that lowest member are considered false alarms.  Out of the 85, 64 had a higher score than that lowest member…and 64 are the false alarms.</a:t>
            </a:r>
            <a:endParaRPr lang="en-US" sz="1600"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45FEBD21-0BC4-4488-B2CF-A7EC27344ADD}" type="slidenum">
              <a:rPr lang="en-US" smtClean="0"/>
              <a:pPr/>
              <a:t>18</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eaLnBrk="1" hangingPunct="1"/>
            <a:r>
              <a:rPr lang="en-US" sz="1600" dirty="0" smtClean="0"/>
              <a:t>First</a:t>
            </a:r>
            <a:r>
              <a:rPr lang="en-US" sz="1600" baseline="0" dirty="0" smtClean="0"/>
              <a:t>…we created a composite of the false alarms and then qualitatively compared it against the CM. Aloft, the upper-level flow patterns are more defined as the upper-level jet streak is stronger along the East Coast and the mid-level short wave is stronger in the CM.  In addition, the downstream ridge is also stronger which reduces the trough-ridge half wavelength suggesting more upper-level divergence in the CM.</a:t>
            </a:r>
            <a:endParaRPr lang="en-US" sz="1600"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ED05E418-769F-44BC-AD60-361988AE768C}" type="slidenum">
              <a:rPr lang="en-US" smtClean="0"/>
              <a:pPr/>
              <a:t>19</a:t>
            </a:fld>
            <a:endParaRPr lang="en-US" smtClean="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r>
              <a:rPr lang="en-US" sz="1600" dirty="0" smtClean="0"/>
              <a:t>In</a:t>
            </a:r>
            <a:r>
              <a:rPr lang="en-US" sz="1600" baseline="0" dirty="0" smtClean="0"/>
              <a:t> low-levels, mass and wind fields are also better organized.  To the north-northwest of the </a:t>
            </a:r>
            <a:r>
              <a:rPr lang="en-US" sz="1600" baseline="0" dirty="0" err="1" smtClean="0"/>
              <a:t>sfc</a:t>
            </a:r>
            <a:r>
              <a:rPr lang="en-US" sz="1600" baseline="0" dirty="0" smtClean="0"/>
              <a:t> low there is a northeasterly component to the </a:t>
            </a:r>
            <a:r>
              <a:rPr lang="en-US" sz="1600" baseline="0" dirty="0" err="1" smtClean="0"/>
              <a:t>sfc</a:t>
            </a:r>
            <a:r>
              <a:rPr lang="en-US" sz="1600" baseline="0" dirty="0" smtClean="0"/>
              <a:t> wind, in contrast the false alarm composite low-level flow is weaker and onshore…these onshore trajectories can modify the low-level air due to sensible and latent heating from the ocean. In addition, there is better convergence and deformation over southern New England at 850 </a:t>
            </a:r>
            <a:r>
              <a:rPr lang="en-US" sz="1600" baseline="0" dirty="0" err="1" smtClean="0"/>
              <a:t>mb</a:t>
            </a:r>
            <a:r>
              <a:rPr lang="en-US" sz="1600" baseline="0" dirty="0" smtClean="0"/>
              <a:t> in the CM which can lead to enhanced </a:t>
            </a:r>
            <a:r>
              <a:rPr lang="en-US" sz="1600" baseline="0" dirty="0" err="1" smtClean="0"/>
              <a:t>frontogenesis</a:t>
            </a:r>
            <a:r>
              <a:rPr lang="en-US" sz="1600" baseline="0" dirty="0" smtClean="0"/>
              <a:t>.</a:t>
            </a:r>
            <a:endParaRPr lang="en-US" sz="1600"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F6105E43-E5ED-4B63-9B5F-2E58C0B88DD9}" type="slidenum">
              <a:rPr lang="en-US" smtClean="0"/>
              <a:pPr/>
              <a:t>2</a:t>
            </a:fld>
            <a:endParaRPr lang="en-US" smtClean="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r>
              <a:rPr lang="en-US" sz="1600" dirty="0" smtClean="0"/>
              <a:t>CMs</a:t>
            </a:r>
            <a:r>
              <a:rPr lang="en-US" sz="1600" baseline="0" dirty="0" smtClean="0"/>
              <a:t> have been useful in both the understanding and detection of meteorological events as they capture the key patterns and processes associated with those events. However, the examination of patterns and processes in nonevents is less studied, which poses the question: how often do the patterns materialize and the associated event does not occur? The answer to this question can lead to supplemental information about the CM for a forecaster such as the answer to the posed question…is it 1 out of 3 times? 1 out of 4 times? as well as the ability to focus on the critical fields that may cause the upcoming event not to occur.</a:t>
            </a:r>
            <a:endParaRPr lang="en-US" sz="1600"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BCF005AC-579E-4ECD-924F-46722455EF8C}" type="slidenum">
              <a:rPr lang="en-US" smtClean="0"/>
              <a:pPr/>
              <a:t>20</a:t>
            </a:fld>
            <a:endParaRPr lang="en-US" smtClean="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pPr eaLnBrk="1" hangingPunct="1"/>
            <a:r>
              <a:rPr lang="en-US" sz="1600" dirty="0" smtClean="0"/>
              <a:t>On the left we have 925 </a:t>
            </a:r>
            <a:r>
              <a:rPr lang="en-US" sz="1600" dirty="0" err="1" smtClean="0"/>
              <a:t>mb</a:t>
            </a:r>
            <a:r>
              <a:rPr lang="en-US" sz="1600" dirty="0" smtClean="0"/>
              <a:t> mixing ratio</a:t>
            </a:r>
            <a:r>
              <a:rPr lang="en-US" sz="1600" baseline="0" dirty="0" smtClean="0"/>
              <a:t> and on the right 850 </a:t>
            </a:r>
            <a:r>
              <a:rPr lang="en-US" sz="1600" baseline="0" dirty="0" err="1" smtClean="0"/>
              <a:t>mb</a:t>
            </a:r>
            <a:r>
              <a:rPr lang="en-US" sz="1600" baseline="0" dirty="0" smtClean="0"/>
              <a:t> temperature.  </a:t>
            </a:r>
            <a:r>
              <a:rPr lang="en-US" sz="1600" dirty="0" smtClean="0"/>
              <a:t>Overall, low-level moisture and temperature fields are relatively similar with respect to the pattern and values.  However, the details differ…</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20BAF3EB-F9B0-4032-B6D2-6C7556295CCD}" type="slidenum">
              <a:rPr lang="en-US" smtClean="0"/>
              <a:pPr/>
              <a:t>21</a:t>
            </a:fld>
            <a:endParaRPr lang="en-US" smtClean="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pPr eaLnBrk="1" hangingPunct="1"/>
            <a:r>
              <a:rPr lang="en-US" sz="1600" dirty="0" smtClean="0"/>
              <a:t>…because</a:t>
            </a:r>
            <a:r>
              <a:rPr lang="en-US" sz="1600" baseline="0" dirty="0" smtClean="0"/>
              <a:t> of the weaker low-level flow, moisture convergence is much stronger in the CM. With respect to 850 </a:t>
            </a:r>
            <a:r>
              <a:rPr lang="en-US" sz="1600" baseline="0" dirty="0" err="1" smtClean="0"/>
              <a:t>mb</a:t>
            </a:r>
            <a:r>
              <a:rPr lang="en-US" sz="1600" baseline="0" dirty="0" smtClean="0"/>
              <a:t> temperature, you can see the distance between the -6C and +6C isotherms covers about half the distance than it does in the false alarm composite and the field is more warped and “S” shaped.  This stronger temperature gradient implies stronger </a:t>
            </a:r>
            <a:r>
              <a:rPr lang="en-US" sz="1600" baseline="0" dirty="0" err="1" smtClean="0"/>
              <a:t>baroclinicity</a:t>
            </a:r>
            <a:r>
              <a:rPr lang="en-US" sz="1600" baseline="0" dirty="0" smtClean="0"/>
              <a:t> which in turn increases temperature advections and aids the self development process.</a:t>
            </a:r>
            <a:endParaRPr lang="en-US" sz="1600"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DB0EC690-D32E-4043-A2CD-B61023E69F26}" type="slidenum">
              <a:rPr lang="en-US" smtClean="0"/>
              <a:pPr/>
              <a:t>22</a:t>
            </a:fld>
            <a:endParaRPr lang="en-US" smtClean="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pPr eaLnBrk="1" hangingPunct="1"/>
            <a:r>
              <a:rPr lang="en-US" sz="1600" dirty="0" smtClean="0"/>
              <a:t>We can also look at how the</a:t>
            </a:r>
            <a:r>
              <a:rPr lang="en-US" sz="1600" baseline="0" dirty="0" smtClean="0"/>
              <a:t> individual false alarms compare to the CM member distribution, as in this false alarm </a:t>
            </a:r>
            <a:r>
              <a:rPr lang="en-US" sz="1600" dirty="0" smtClean="0"/>
              <a:t>from January 1985.  The CM member box</a:t>
            </a:r>
            <a:r>
              <a:rPr lang="en-US" sz="1600" baseline="0" dirty="0" smtClean="0"/>
              <a:t> plots are in blue and the false alarm scores are the stars.  The majority of fields compare well with the CM members, however some fields have lower scores…low-level mass, wind, and </a:t>
            </a:r>
            <a:r>
              <a:rPr lang="en-US" sz="1600" baseline="0" dirty="0" err="1" smtClean="0"/>
              <a:t>frontogenesis</a:t>
            </a:r>
            <a:r>
              <a:rPr lang="en-US" sz="1600" baseline="0" dirty="0" smtClean="0"/>
              <a:t> fields…and you can hypothesize that these are related.</a:t>
            </a:r>
            <a:endParaRPr lang="en-US" sz="1600"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2E1CE700-9A24-4D6B-B114-F0E3C50070F7}" type="slidenum">
              <a:rPr lang="en-US" smtClean="0"/>
              <a:pPr/>
              <a:t>23</a:t>
            </a:fld>
            <a:endParaRPr lang="en-US"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pPr eaLnBrk="1" hangingPunct="1"/>
            <a:r>
              <a:rPr lang="en-US" sz="1600" dirty="0" smtClean="0"/>
              <a:t>Here is the snow map for this false alarm…little snow fell over the</a:t>
            </a:r>
            <a:r>
              <a:rPr lang="en-US" sz="1600" baseline="0" dirty="0" smtClean="0"/>
              <a:t> Northeast.</a:t>
            </a:r>
            <a:endParaRPr lang="en-US" sz="1600"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610F4DBA-3F23-4D9D-83A4-C863EEC5C14C}" type="slidenum">
              <a:rPr lang="en-US" smtClean="0"/>
              <a:pPr/>
              <a:t>24</a:t>
            </a:fld>
            <a:endParaRPr lang="en-US" smtClean="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pPr eaLnBrk="1" hangingPunct="1"/>
            <a:r>
              <a:rPr lang="en-US" sz="1600" dirty="0" smtClean="0"/>
              <a:t>On the top we have the low-level moisture and temperature fields for the CM and on the bottom the false alarm…the blac</a:t>
            </a:r>
            <a:r>
              <a:rPr lang="en-US" sz="1600" baseline="0" dirty="0" smtClean="0"/>
              <a:t>k boxes are the domains where the field scores were calculated.  </a:t>
            </a:r>
            <a:r>
              <a:rPr lang="en-US" sz="1600" dirty="0" smtClean="0"/>
              <a:t>These fields are very similar to the CM, as</a:t>
            </a:r>
            <a:r>
              <a:rPr lang="en-US" sz="1600" baseline="0" dirty="0" smtClean="0"/>
              <a:t> the patterns and values are close.</a:t>
            </a:r>
            <a:endParaRPr lang="en-US" sz="1600"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471D5077-11D1-4E83-A738-47ED7CB6005B}" type="slidenum">
              <a:rPr lang="en-US" smtClean="0"/>
              <a:pPr/>
              <a:t>25</a:t>
            </a:fld>
            <a:endParaRPr lang="en-US"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pPr eaLnBrk="1" hangingPunct="1"/>
            <a:r>
              <a:rPr lang="en-US" sz="1600" dirty="0" smtClean="0"/>
              <a:t>However…the low-level mass fields are a different story.  The surface low is deeper on the false alarm, however the pattern and orientation of the low is unorganized and sheered out.  Furthermore, at 850 </a:t>
            </a:r>
            <a:r>
              <a:rPr lang="en-US" sz="1600" dirty="0" err="1" smtClean="0"/>
              <a:t>mb</a:t>
            </a:r>
            <a:r>
              <a:rPr lang="en-US" sz="1600" dirty="0" smtClean="0"/>
              <a:t> there is a trough and even less organization.</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A19E3CF9-B27C-49FB-A19C-19E671FB20E1}" type="slidenum">
              <a:rPr lang="en-US" smtClean="0"/>
              <a:pPr/>
              <a:t>26</a:t>
            </a:fld>
            <a:endParaRPr lang="en-US" smtClean="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pPr eaLnBrk="1" hangingPunct="1"/>
            <a:r>
              <a:rPr lang="en-US" sz="1600" dirty="0" smtClean="0"/>
              <a:t>It’s quickly obvious that even though the upper-level fields compare well with the CM, it’s the details that are different.  In the false alarm, the upper-level troughs have</a:t>
            </a:r>
            <a:r>
              <a:rPr lang="en-US" sz="1600" baseline="0" dirty="0" smtClean="0"/>
              <a:t> </a:t>
            </a:r>
            <a:r>
              <a:rPr lang="en-US" sz="1600" dirty="0" smtClean="0"/>
              <a:t>positive tilts with large</a:t>
            </a:r>
            <a:r>
              <a:rPr lang="en-US" sz="1600" baseline="0" dirty="0" smtClean="0"/>
              <a:t> trough-ridge wavelengths and a lack of upper-level support for the low-level mass fields.</a:t>
            </a:r>
            <a:endParaRPr lang="en-US" sz="1600"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6B9C949D-4386-4AEF-8A3B-8DA18753C132}" type="slidenum">
              <a:rPr lang="en-US" smtClean="0"/>
              <a:pPr/>
              <a:t>27</a:t>
            </a:fld>
            <a:endParaRPr lang="en-US" smtClean="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p:spPr>
        <p:txBody>
          <a:bodyPr/>
          <a:lstStyle/>
          <a:p>
            <a:pPr eaLnBrk="1" hangingPunct="1"/>
            <a:endParaRPr lang="en-US" sz="1600"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40BCAF8F-BB8B-4B6E-8794-B09C1B050F41}" type="slidenum">
              <a:rPr lang="en-US" smtClean="0"/>
              <a:pPr/>
              <a:t>28</a:t>
            </a:fld>
            <a:endParaRPr lang="en-US" smtClean="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89406276-7151-41A2-9163-7CC498215EEE}" type="slidenum">
              <a:rPr lang="en-US" smtClean="0"/>
              <a:pPr/>
              <a:t>3</a:t>
            </a:fld>
            <a:endParaRPr lang="en-US" smtClean="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US" sz="1600" dirty="0" smtClean="0"/>
              <a:t>Over the last few winters the CIPS analog guidance software has been used to assess the similarity between</a:t>
            </a:r>
            <a:r>
              <a:rPr lang="en-US" sz="1600" baseline="0" dirty="0" smtClean="0"/>
              <a:t> atmospheric states, this software can be used to assess CMs. We will test this methodology on a well established CM, the CM for heavy snow producing Northeast cyclones.</a:t>
            </a:r>
            <a:endParaRPr lang="en-US" sz="1600"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DD483352-96E0-4BF3-BE69-D394E5E1EE43}" type="slidenum">
              <a:rPr lang="en-US" smtClean="0"/>
              <a:pPr/>
              <a:t>4</a:t>
            </a:fld>
            <a:endParaRPr lang="en-US" smtClean="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r>
              <a:rPr lang="en-US" sz="1600" dirty="0" smtClean="0"/>
              <a:t>As I mentioned…the first step in the methodology is to create a quantitative</a:t>
            </a:r>
            <a:r>
              <a:rPr lang="en-US" sz="1600" baseline="0" dirty="0" smtClean="0"/>
              <a:t> CM. Snow events that occurred between December of 1980 and February 2008 in the months of December, January, and February were ranked and 80 events had a snowfall anomaly index &gt;1.0. Out of those 80, 44 were coastal track systems…those 44 events were included in the quantitative CM.</a:t>
            </a:r>
            <a:endParaRPr lang="en-US" sz="1600"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187A1E51-BC5D-4F85-8746-3E76A176FA6C}" type="slidenum">
              <a:rPr lang="en-US" smtClean="0"/>
              <a:pPr/>
              <a:t>5</a:t>
            </a:fld>
            <a:endParaRPr lang="en-US" smtClean="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r>
              <a:rPr lang="en-US" sz="1600" dirty="0" smtClean="0"/>
              <a:t>Here</a:t>
            </a:r>
            <a:r>
              <a:rPr lang="en-US" sz="1600" baseline="0" dirty="0" smtClean="0"/>
              <a:t> are the tracks for the 44 events included in the CM, you can see that the majority of the tracks are along the mean track which is along the East Coast and passes very close to the rule of thumb 40/70 benchmark.</a:t>
            </a:r>
            <a:endParaRPr lang="en-US" sz="1600"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4118D68C-2B35-4E8A-973C-F5C6665973B7}" type="slidenum">
              <a:rPr lang="en-US" smtClean="0"/>
              <a:pPr/>
              <a:t>6</a:t>
            </a:fld>
            <a:endParaRPr lang="en-US" smtClean="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r>
              <a:rPr lang="en-US" sz="1600" dirty="0" smtClean="0"/>
              <a:t>The CM, which is shown</a:t>
            </a:r>
            <a:r>
              <a:rPr lang="en-US" sz="1600" baseline="0" dirty="0" smtClean="0"/>
              <a:t> at a time when the system would be affecting the Northeast, </a:t>
            </a:r>
            <a:r>
              <a:rPr lang="en-US" sz="1600" kern="1200" baseline="0" dirty="0" smtClean="0">
                <a:solidFill>
                  <a:schemeClr val="tx1"/>
                </a:solidFill>
                <a:latin typeface="Arial" charset="0"/>
                <a:ea typeface="+mn-ea"/>
                <a:cs typeface="+mn-cs"/>
              </a:rPr>
              <a:t>portrays a 3D mid-latitude cyclone that has westward tilt with height.  There are well-organized surface and 850-mb lows as well as a strong low-level jet.  Aloft, there is large-scale support for the </a:t>
            </a:r>
            <a:r>
              <a:rPr lang="en-US" sz="1600" kern="1200" baseline="0" dirty="0" err="1" smtClean="0">
                <a:solidFill>
                  <a:schemeClr val="tx1"/>
                </a:solidFill>
                <a:latin typeface="Arial" charset="0"/>
                <a:ea typeface="+mn-ea"/>
                <a:cs typeface="+mn-cs"/>
              </a:rPr>
              <a:t>sfc</a:t>
            </a:r>
            <a:r>
              <a:rPr lang="en-US" sz="1600" kern="1200" baseline="0" dirty="0" smtClean="0">
                <a:solidFill>
                  <a:schemeClr val="tx1"/>
                </a:solidFill>
                <a:latin typeface="Arial" charset="0"/>
                <a:ea typeface="+mn-ea"/>
                <a:cs typeface="+mn-cs"/>
              </a:rPr>
              <a:t> cyclone as a negatively tilted mid-level trough and the exit region of an upper-level jet streak are present.</a:t>
            </a:r>
            <a:endParaRPr lang="en-US" sz="1600"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59397C42-2D88-4410-8A08-D7EA3DD2F24D}" type="slidenum">
              <a:rPr lang="en-US" smtClean="0"/>
              <a:pPr/>
              <a:t>7</a:t>
            </a:fld>
            <a:endParaRPr lang="en-US" smtClean="0"/>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eaLnBrk="1" hangingPunct="1"/>
            <a:r>
              <a:rPr lang="en-US" sz="1600" dirty="0" smtClean="0"/>
              <a:t>But we wanted to make sure that our CM also was similar to other</a:t>
            </a:r>
            <a:r>
              <a:rPr lang="en-US" sz="1600" baseline="0" dirty="0" smtClean="0"/>
              <a:t> heavy snow and precipitation CMs in the Northeast.  The inset figure is the CM by Novak et al. of the PV hook signature that they found in many of the cases they examined…and you can see that similar fields in our CM exhibit the same patterns as Novak’s CM. Mid-level heights are beginning to cut off, a TROWAL axis with its associated frontogenesis is to the northwest of the surface cyclone, and an upper-level PV hook in the vicinity of the surface cyclone is present.</a:t>
            </a:r>
            <a:endParaRPr lang="en-US" sz="1600"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F9F9D05F-999A-4B98-AB8A-2B6822A38811}" type="slidenum">
              <a:rPr lang="en-US" smtClean="0"/>
              <a:pPr/>
              <a:t>8</a:t>
            </a:fld>
            <a:endParaRPr lang="en-US" smtClean="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eaLnBrk="1" hangingPunct="1"/>
            <a:r>
              <a:rPr lang="en-US" sz="1600" dirty="0" smtClean="0"/>
              <a:t>The next step in assessing the CM</a:t>
            </a:r>
            <a:r>
              <a:rPr lang="en-US" sz="1600" baseline="0" dirty="0" smtClean="0"/>
              <a:t> is to decide which fields to use for assessment.  We used fields that previous research has shown are critical for heavy snow events in the Northeast.  Standard mass, wind, and moisture fields are on the top.  Temperature fields are in red and the two derived fields, low-level frontogenesis and upper-level PV, are in purple. </a:t>
            </a:r>
            <a:endParaRPr lang="en-US" sz="1600"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A4439C52-AB3F-4FBE-8A25-2E57B08D45EB}" type="slidenum">
              <a:rPr lang="en-US" smtClean="0"/>
              <a:pPr/>
              <a:t>9</a:t>
            </a:fld>
            <a:endParaRPr lang="en-US" smtClean="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eaLnBrk="1" hangingPunct="1"/>
            <a:r>
              <a:rPr lang="en-US" sz="1600" dirty="0" smtClean="0"/>
              <a:t>Once we have those fields to assess then we need to score each field</a:t>
            </a:r>
            <a:r>
              <a:rPr lang="en-US" sz="1600" baseline="0" dirty="0" smtClean="0"/>
              <a:t> and we do this using by comparing against the CM and then calculating each field’s correlation and area-averaged mean-absolute error. Upper-level fields will be assessed over the large domain and the remainder of the fields over the smaller domain. Mass, wind, and derived field scores will be weighted 3:1 COR to MAE and moisture and temperature field scores 2:1.  The sum of the 17 fields yields each CM member’s score and each potential false alarm’s score.</a:t>
            </a:r>
            <a:endParaRPr lang="en-US" sz="1600"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4D24A00-2BC4-4842-A550-ACCA8B4C96B0}" type="slidenum">
              <a:rPr lang="en-US"/>
              <a:pPr>
                <a:defRPr/>
              </a:pPr>
              <a:t>‹#›</a:t>
            </a:fld>
            <a:endParaRPr lang="en-US"/>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2B904A5-2597-4924-849F-5BBC6191CF7A}" type="slidenum">
              <a:rPr lang="en-US"/>
              <a:pPr>
                <a:defRPr/>
              </a:pPr>
              <a:t>‹#›</a:t>
            </a:fld>
            <a:endParaRPr lang="en-US"/>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3700" y="0"/>
            <a:ext cx="2171700" cy="6705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8600" y="0"/>
            <a:ext cx="6362700" cy="6705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75250AD-951F-4E98-8B8E-3A3DFF6BE618}" type="slidenum">
              <a:rPr lang="en-US"/>
              <a:pPr>
                <a:defRPr/>
              </a:pPr>
              <a:t>‹#›</a:t>
            </a:fld>
            <a:endParaRPr lang="en-U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BE04772-6B96-4342-9118-50B41418F068}" type="slidenum">
              <a:rPr lang="en-US"/>
              <a:pPr>
                <a:defRPr/>
              </a:pPr>
              <a:t>‹#›</a:t>
            </a:fld>
            <a:endParaRPr lang="en-US"/>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8C79CD8-2AA2-4F31-A6A5-BC88A384069D}" type="slidenum">
              <a:rPr lang="en-US"/>
              <a:pPr>
                <a:defRPr/>
              </a:pPr>
              <a:t>‹#›</a:t>
            </a:fld>
            <a:endParaRPr lang="en-US"/>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8600" y="1143000"/>
            <a:ext cx="4267200" cy="5562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143000"/>
            <a:ext cx="4267200" cy="5562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13D2A2E-1697-4AC4-8348-7BDD1C2438A4}" type="slidenum">
              <a:rPr lang="en-US"/>
              <a:pPr>
                <a:defRPr/>
              </a:pPr>
              <a:t>‹#›</a:t>
            </a:fld>
            <a:endParaRPr lang="en-US"/>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0DE5091E-D58D-4160-8999-3B8180F40A4B}" type="slidenum">
              <a:rPr lang="en-US"/>
              <a:pPr>
                <a:defRPr/>
              </a:pPr>
              <a:t>‹#›</a:t>
            </a:fld>
            <a:endParaRPr lang="en-US"/>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4E700B51-29B8-42A1-9E0C-81DA1DD576AE}" type="slidenum">
              <a:rPr lang="en-US"/>
              <a:pPr>
                <a:defRPr/>
              </a:pPr>
              <a:t>‹#›</a:t>
            </a:fld>
            <a:endParaRPr lang="en-US"/>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86311B6-EAD0-4AED-B597-D5FE2489EB16}" type="slidenum">
              <a:rPr lang="en-US"/>
              <a:pPr>
                <a:defRPr/>
              </a:pPr>
              <a:t>‹#›</a:t>
            </a:fld>
            <a:endParaRPr 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DCDBE78-486F-4F86-86FA-44C54588F596}" type="slidenum">
              <a:rPr lang="en-US"/>
              <a:pPr>
                <a:defRPr/>
              </a:pPr>
              <a:t>‹#›</a:t>
            </a:fld>
            <a:endParaRPr lang="en-US"/>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DC06161-2AC5-4ECE-8331-05F57F5B8D98}" type="slidenum">
              <a:rPr lang="en-US"/>
              <a:pPr>
                <a:defRPr/>
              </a:pPr>
              <a:t>‹#›</a:t>
            </a:fld>
            <a:endParaRPr 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3E74"/>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228600" y="1143000"/>
            <a:ext cx="8686800" cy="5562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b="0"/>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lvl1pPr>
          </a:lstStyle>
          <a:p>
            <a:pPr>
              <a:defRPr/>
            </a:pPr>
            <a:fld id="{341C9E76-07EC-420C-AC1D-7B7D6465E89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txStyles>
    <p:titleStyle>
      <a:lvl1pPr algn="ctr" rtl="0" eaLnBrk="0" fontAlgn="base" hangingPunct="0">
        <a:spcBef>
          <a:spcPct val="0"/>
        </a:spcBef>
        <a:spcAft>
          <a:spcPct val="0"/>
        </a:spcAft>
        <a:defRPr sz="3600" b="1">
          <a:solidFill>
            <a:schemeClr val="bg1"/>
          </a:solidFill>
          <a:latin typeface="+mj-lt"/>
          <a:ea typeface="+mj-ea"/>
          <a:cs typeface="+mj-cs"/>
        </a:defRPr>
      </a:lvl1pPr>
      <a:lvl2pPr algn="ctr" rtl="0" eaLnBrk="0" fontAlgn="base" hangingPunct="0">
        <a:spcBef>
          <a:spcPct val="0"/>
        </a:spcBef>
        <a:spcAft>
          <a:spcPct val="0"/>
        </a:spcAft>
        <a:defRPr sz="3600" b="1">
          <a:solidFill>
            <a:schemeClr val="bg1"/>
          </a:solidFill>
          <a:latin typeface="Tahoma" pitchFamily="34" charset="0"/>
        </a:defRPr>
      </a:lvl2pPr>
      <a:lvl3pPr algn="ctr" rtl="0" eaLnBrk="0" fontAlgn="base" hangingPunct="0">
        <a:spcBef>
          <a:spcPct val="0"/>
        </a:spcBef>
        <a:spcAft>
          <a:spcPct val="0"/>
        </a:spcAft>
        <a:defRPr sz="3600" b="1">
          <a:solidFill>
            <a:schemeClr val="bg1"/>
          </a:solidFill>
          <a:latin typeface="Tahoma" pitchFamily="34" charset="0"/>
        </a:defRPr>
      </a:lvl3pPr>
      <a:lvl4pPr algn="ctr" rtl="0" eaLnBrk="0" fontAlgn="base" hangingPunct="0">
        <a:spcBef>
          <a:spcPct val="0"/>
        </a:spcBef>
        <a:spcAft>
          <a:spcPct val="0"/>
        </a:spcAft>
        <a:defRPr sz="3600" b="1">
          <a:solidFill>
            <a:schemeClr val="bg1"/>
          </a:solidFill>
          <a:latin typeface="Tahoma" pitchFamily="34" charset="0"/>
        </a:defRPr>
      </a:lvl4pPr>
      <a:lvl5pPr algn="ctr" rtl="0" eaLnBrk="0" fontAlgn="base" hangingPunct="0">
        <a:spcBef>
          <a:spcPct val="0"/>
        </a:spcBef>
        <a:spcAft>
          <a:spcPct val="0"/>
        </a:spcAft>
        <a:defRPr sz="3600" b="1">
          <a:solidFill>
            <a:schemeClr val="bg1"/>
          </a:solidFill>
          <a:latin typeface="Tahoma" pitchFamily="34" charset="0"/>
        </a:defRPr>
      </a:lvl5pPr>
      <a:lvl6pPr marL="457200" algn="ctr" rtl="0" fontAlgn="base">
        <a:spcBef>
          <a:spcPct val="0"/>
        </a:spcBef>
        <a:spcAft>
          <a:spcPct val="0"/>
        </a:spcAft>
        <a:defRPr sz="3600" b="1">
          <a:solidFill>
            <a:schemeClr val="bg1"/>
          </a:solidFill>
          <a:latin typeface="Tahoma" pitchFamily="34" charset="0"/>
        </a:defRPr>
      </a:lvl6pPr>
      <a:lvl7pPr marL="914400" algn="ctr" rtl="0" fontAlgn="base">
        <a:spcBef>
          <a:spcPct val="0"/>
        </a:spcBef>
        <a:spcAft>
          <a:spcPct val="0"/>
        </a:spcAft>
        <a:defRPr sz="3600" b="1">
          <a:solidFill>
            <a:schemeClr val="bg1"/>
          </a:solidFill>
          <a:latin typeface="Tahoma" pitchFamily="34" charset="0"/>
        </a:defRPr>
      </a:lvl7pPr>
      <a:lvl8pPr marL="1371600" algn="ctr" rtl="0" fontAlgn="base">
        <a:spcBef>
          <a:spcPct val="0"/>
        </a:spcBef>
        <a:spcAft>
          <a:spcPct val="0"/>
        </a:spcAft>
        <a:defRPr sz="3600" b="1">
          <a:solidFill>
            <a:schemeClr val="bg1"/>
          </a:solidFill>
          <a:latin typeface="Tahoma" pitchFamily="34" charset="0"/>
        </a:defRPr>
      </a:lvl8pPr>
      <a:lvl9pPr marL="1828800" algn="ctr" rtl="0" fontAlgn="base">
        <a:spcBef>
          <a:spcPct val="0"/>
        </a:spcBef>
        <a:spcAft>
          <a:spcPct val="0"/>
        </a:spcAft>
        <a:defRPr sz="3600" b="1">
          <a:solidFill>
            <a:schemeClr val="bg1"/>
          </a:solidFill>
          <a:latin typeface="Tahoma" pitchFamily="34" charset="0"/>
        </a:defRPr>
      </a:lvl9pPr>
    </p:titleStyle>
    <p:bodyStyle>
      <a:lvl1pPr marL="342900" indent="-342900" algn="l" rtl="0" eaLnBrk="0" fontAlgn="base" hangingPunct="0">
        <a:spcBef>
          <a:spcPct val="20000"/>
        </a:spcBef>
        <a:spcAft>
          <a:spcPct val="0"/>
        </a:spcAft>
        <a:buChar char="•"/>
        <a:defRPr sz="2400" b="1">
          <a:solidFill>
            <a:schemeClr val="bg1"/>
          </a:solidFill>
          <a:latin typeface="+mn-lt"/>
          <a:ea typeface="+mn-ea"/>
          <a:cs typeface="+mn-cs"/>
        </a:defRPr>
      </a:lvl1pPr>
      <a:lvl2pPr marL="742950" indent="-285750" algn="l" rtl="0" eaLnBrk="0" fontAlgn="base" hangingPunct="0">
        <a:spcBef>
          <a:spcPct val="20000"/>
        </a:spcBef>
        <a:spcAft>
          <a:spcPct val="0"/>
        </a:spcAft>
        <a:buChar char="–"/>
        <a:defRPr sz="2000" b="1">
          <a:solidFill>
            <a:schemeClr val="bg1"/>
          </a:solidFill>
          <a:latin typeface="+mn-lt"/>
        </a:defRPr>
      </a:lvl2pPr>
      <a:lvl3pPr marL="1143000" indent="-228600" algn="l" rtl="0" eaLnBrk="0" fontAlgn="base" hangingPunct="0">
        <a:spcBef>
          <a:spcPct val="20000"/>
        </a:spcBef>
        <a:spcAft>
          <a:spcPct val="0"/>
        </a:spcAft>
        <a:buChar char="•"/>
        <a:defRPr sz="2400" b="1">
          <a:solidFill>
            <a:schemeClr val="bg1"/>
          </a:solidFill>
          <a:latin typeface="+mn-lt"/>
        </a:defRPr>
      </a:lvl3pPr>
      <a:lvl4pPr marL="1600200" indent="-228600" algn="l" rtl="0" eaLnBrk="0" fontAlgn="base" hangingPunct="0">
        <a:spcBef>
          <a:spcPct val="20000"/>
        </a:spcBef>
        <a:spcAft>
          <a:spcPct val="0"/>
        </a:spcAft>
        <a:buChar char="–"/>
        <a:defRPr sz="2000" b="1">
          <a:solidFill>
            <a:schemeClr val="bg1"/>
          </a:solidFill>
          <a:latin typeface="+mn-lt"/>
        </a:defRPr>
      </a:lvl4pPr>
      <a:lvl5pPr marL="2057400" indent="-228600" algn="l" rtl="0" eaLnBrk="0" fontAlgn="base" hangingPunct="0">
        <a:spcBef>
          <a:spcPct val="20000"/>
        </a:spcBef>
        <a:spcAft>
          <a:spcPct val="0"/>
        </a:spcAft>
        <a:buChar char="»"/>
        <a:defRPr sz="2000" b="1">
          <a:solidFill>
            <a:schemeClr val="bg1"/>
          </a:solidFill>
          <a:latin typeface="+mn-lt"/>
        </a:defRPr>
      </a:lvl5pPr>
      <a:lvl6pPr marL="2514600" indent="-228600" algn="l" rtl="0" fontAlgn="base">
        <a:spcBef>
          <a:spcPct val="20000"/>
        </a:spcBef>
        <a:spcAft>
          <a:spcPct val="0"/>
        </a:spcAft>
        <a:buChar char="»"/>
        <a:defRPr sz="2000" b="1">
          <a:solidFill>
            <a:schemeClr val="bg1"/>
          </a:solidFill>
          <a:latin typeface="+mn-lt"/>
        </a:defRPr>
      </a:lvl6pPr>
      <a:lvl7pPr marL="2971800" indent="-228600" algn="l" rtl="0" fontAlgn="base">
        <a:spcBef>
          <a:spcPct val="20000"/>
        </a:spcBef>
        <a:spcAft>
          <a:spcPct val="0"/>
        </a:spcAft>
        <a:buChar char="»"/>
        <a:defRPr sz="2000" b="1">
          <a:solidFill>
            <a:schemeClr val="bg1"/>
          </a:solidFill>
          <a:latin typeface="+mn-lt"/>
        </a:defRPr>
      </a:lvl7pPr>
      <a:lvl8pPr marL="3429000" indent="-228600" algn="l" rtl="0" fontAlgn="base">
        <a:spcBef>
          <a:spcPct val="20000"/>
        </a:spcBef>
        <a:spcAft>
          <a:spcPct val="0"/>
        </a:spcAft>
        <a:buChar char="»"/>
        <a:defRPr sz="2000" b="1">
          <a:solidFill>
            <a:schemeClr val="bg1"/>
          </a:solidFill>
          <a:latin typeface="+mn-lt"/>
        </a:defRPr>
      </a:lvl8pPr>
      <a:lvl9pPr marL="3886200" indent="-228600" algn="l" rtl="0" fontAlgn="base">
        <a:spcBef>
          <a:spcPct val="20000"/>
        </a:spcBef>
        <a:spcAft>
          <a:spcPct val="0"/>
        </a:spcAft>
        <a:buChar char="»"/>
        <a:defRPr sz="2000" b="1">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2.png"/><Relationship Id="rId7"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3.png"/><Relationship Id="rId4" Type="http://schemas.openxmlformats.org/officeDocument/2006/relationships/image" Target="../media/image23.png"/><Relationship Id="rId9"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7.png"/><Relationship Id="rId4" Type="http://schemas.openxmlformats.org/officeDocument/2006/relationships/image" Target="../media/image36.png"/></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40.png"/><Relationship Id="rId4" Type="http://schemas.openxmlformats.org/officeDocument/2006/relationships/image" Target="../media/image39.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3E74"/>
        </a:solidFill>
        <a:effectLst/>
      </p:bgPr>
    </p:bg>
    <p:spTree>
      <p:nvGrpSpPr>
        <p:cNvPr id="1" name=""/>
        <p:cNvGrpSpPr/>
        <p:nvPr/>
      </p:nvGrpSpPr>
      <p:grpSpPr>
        <a:xfrm>
          <a:off x="0" y="0"/>
          <a:ext cx="0" cy="0"/>
          <a:chOff x="0" y="0"/>
          <a:chExt cx="0" cy="0"/>
        </a:xfrm>
      </p:grpSpPr>
      <p:sp>
        <p:nvSpPr>
          <p:cNvPr id="2" name="Rectangle 2"/>
          <p:cNvSpPr>
            <a:spLocks noGrp="1" noChangeArrowheads="1"/>
          </p:cNvSpPr>
          <p:nvPr>
            <p:ph type="ctrTitle"/>
          </p:nvPr>
        </p:nvSpPr>
        <p:spPr>
          <a:xfrm>
            <a:off x="152400" y="571500"/>
            <a:ext cx="8839200" cy="1257300"/>
          </a:xfrm>
        </p:spPr>
        <p:txBody>
          <a:bodyPr/>
          <a:lstStyle/>
          <a:p>
            <a:pPr eaLnBrk="1" hangingPunct="1">
              <a:defRPr/>
            </a:pPr>
            <a:r>
              <a:rPr lang="en-US" dirty="0" smtClean="0">
                <a:effectLst>
                  <a:outerShdw blurRad="38100" dist="38100" dir="2700000" algn="tl">
                    <a:srgbClr val="000000">
                      <a:alpha val="43137"/>
                    </a:srgbClr>
                  </a:outerShdw>
                </a:effectLst>
              </a:rPr>
              <a:t>Conceptual Model Verification:</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Heavy Snow Producing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Northeast U.S. Cyclones</a:t>
            </a:r>
          </a:p>
        </p:txBody>
      </p:sp>
      <p:sp>
        <p:nvSpPr>
          <p:cNvPr id="2051" name="Rectangle 13"/>
          <p:cNvSpPr>
            <a:spLocks noGrp="1" noChangeArrowheads="1"/>
          </p:cNvSpPr>
          <p:nvPr>
            <p:ph type="subTitle" idx="1"/>
          </p:nvPr>
        </p:nvSpPr>
        <p:spPr>
          <a:xfrm>
            <a:off x="381000" y="2247900"/>
            <a:ext cx="8382000" cy="1371600"/>
          </a:xfrm>
        </p:spPr>
        <p:txBody>
          <a:bodyPr/>
          <a:lstStyle/>
          <a:p>
            <a:pPr eaLnBrk="1" hangingPunct="1">
              <a:lnSpc>
                <a:spcPct val="80000"/>
              </a:lnSpc>
              <a:defRPr/>
            </a:pPr>
            <a:endParaRPr lang="en-US" sz="2600" dirty="0" smtClean="0">
              <a:effectLst>
                <a:outerShdw blurRad="38100" dist="38100" dir="2700000" algn="tl">
                  <a:srgbClr val="000000">
                    <a:alpha val="43137"/>
                  </a:srgbClr>
                </a:outerShdw>
              </a:effectLst>
            </a:endParaRPr>
          </a:p>
          <a:p>
            <a:pPr eaLnBrk="1" hangingPunct="1">
              <a:lnSpc>
                <a:spcPct val="80000"/>
              </a:lnSpc>
              <a:defRPr/>
            </a:pPr>
            <a:r>
              <a:rPr lang="en-US" sz="2200" dirty="0" smtClean="0">
                <a:effectLst>
                  <a:outerShdw blurRad="38100" dist="38100" dir="2700000" algn="tl">
                    <a:srgbClr val="000000">
                      <a:alpha val="43137"/>
                    </a:srgbClr>
                  </a:outerShdw>
                </a:effectLst>
              </a:rPr>
              <a:t>Chad M. Gravelle and Dr. Charles E. Graves</a:t>
            </a:r>
          </a:p>
          <a:p>
            <a:pPr eaLnBrk="1" hangingPunct="1">
              <a:lnSpc>
                <a:spcPct val="80000"/>
              </a:lnSpc>
              <a:defRPr/>
            </a:pPr>
            <a:endParaRPr lang="en-US" sz="600" i="1" dirty="0" smtClean="0">
              <a:effectLst>
                <a:outerShdw blurRad="38100" dist="38100" dir="2700000" algn="tl">
                  <a:srgbClr val="000000">
                    <a:alpha val="43137"/>
                  </a:srgbClr>
                </a:outerShdw>
              </a:effectLst>
            </a:endParaRPr>
          </a:p>
          <a:p>
            <a:pPr eaLnBrk="1" hangingPunct="1">
              <a:lnSpc>
                <a:spcPct val="80000"/>
              </a:lnSpc>
              <a:defRPr/>
            </a:pPr>
            <a:r>
              <a:rPr lang="en-US" sz="1400" i="1" dirty="0" smtClean="0">
                <a:effectLst>
                  <a:outerShdw blurRad="38100" dist="38100" dir="2700000" algn="tl">
                    <a:srgbClr val="000000">
                      <a:alpha val="43137"/>
                    </a:srgbClr>
                  </a:outerShdw>
                </a:effectLst>
              </a:rPr>
              <a:t>Saint Louis University - Department of Earth and Atmospheric Sciences</a:t>
            </a:r>
          </a:p>
          <a:p>
            <a:pPr eaLnBrk="1" hangingPunct="1">
              <a:lnSpc>
                <a:spcPct val="80000"/>
              </a:lnSpc>
              <a:defRPr/>
            </a:pPr>
            <a:endParaRPr lang="en-US" sz="1400" i="1" dirty="0" smtClean="0">
              <a:effectLst>
                <a:outerShdw blurRad="38100" dist="38100" dir="2700000" algn="tl">
                  <a:srgbClr val="000000">
                    <a:alpha val="43137"/>
                  </a:srgbClr>
                </a:outerShdw>
              </a:effectLst>
            </a:endParaRPr>
          </a:p>
          <a:p>
            <a:pPr eaLnBrk="1" hangingPunct="1">
              <a:lnSpc>
                <a:spcPct val="80000"/>
              </a:lnSpc>
              <a:defRPr/>
            </a:pPr>
            <a:endParaRPr lang="en-US" sz="1800" i="1" dirty="0" smtClean="0">
              <a:effectLst>
                <a:outerShdw blurRad="38100" dist="38100" dir="2700000" algn="tl">
                  <a:srgbClr val="000000">
                    <a:alpha val="43137"/>
                  </a:srgbClr>
                </a:outerShdw>
              </a:effectLst>
            </a:endParaRPr>
          </a:p>
          <a:p>
            <a:pPr eaLnBrk="1" hangingPunct="1">
              <a:lnSpc>
                <a:spcPct val="80000"/>
              </a:lnSpc>
              <a:defRPr/>
            </a:pPr>
            <a:endParaRPr lang="en-US" sz="1800" i="1" dirty="0" smtClean="0">
              <a:effectLst>
                <a:outerShdw blurRad="38100" dist="38100" dir="2700000" algn="tl">
                  <a:srgbClr val="000000">
                    <a:alpha val="43137"/>
                  </a:srgbClr>
                </a:outerShdw>
              </a:effectLst>
            </a:endParaRPr>
          </a:p>
          <a:p>
            <a:pPr eaLnBrk="1" hangingPunct="1">
              <a:lnSpc>
                <a:spcPct val="80000"/>
              </a:lnSpc>
              <a:defRPr/>
            </a:pPr>
            <a:endParaRPr lang="en-US" sz="1800" i="1" dirty="0" smtClean="0">
              <a:effectLst>
                <a:outerShdw blurRad="38100" dist="38100" dir="2700000" algn="tl">
                  <a:srgbClr val="000000">
                    <a:alpha val="43137"/>
                  </a:srgbClr>
                </a:outerShdw>
              </a:effectLst>
            </a:endParaRPr>
          </a:p>
          <a:p>
            <a:pPr eaLnBrk="1" hangingPunct="1">
              <a:lnSpc>
                <a:spcPct val="80000"/>
              </a:lnSpc>
              <a:defRPr/>
            </a:pPr>
            <a:endParaRPr lang="en-US" sz="1800" i="1" dirty="0" smtClean="0">
              <a:effectLst>
                <a:outerShdw blurRad="38100" dist="38100" dir="2700000" algn="tl">
                  <a:srgbClr val="000000">
                    <a:alpha val="43137"/>
                  </a:srgbClr>
                </a:outerShdw>
              </a:effectLst>
            </a:endParaRPr>
          </a:p>
          <a:p>
            <a:pPr eaLnBrk="1" hangingPunct="1">
              <a:lnSpc>
                <a:spcPct val="80000"/>
              </a:lnSpc>
              <a:defRPr/>
            </a:pPr>
            <a:endParaRPr lang="en-US" sz="1800" i="1" dirty="0" smtClean="0">
              <a:effectLst>
                <a:outerShdw blurRad="38100" dist="38100" dir="2700000" algn="tl">
                  <a:srgbClr val="000000">
                    <a:alpha val="43137"/>
                  </a:srgbClr>
                </a:outerShdw>
              </a:effectLst>
            </a:endParaRPr>
          </a:p>
          <a:p>
            <a:pPr eaLnBrk="1" hangingPunct="1">
              <a:lnSpc>
                <a:spcPct val="80000"/>
              </a:lnSpc>
              <a:defRPr/>
            </a:pPr>
            <a:endParaRPr lang="en-US" sz="1800" i="1" dirty="0" smtClean="0">
              <a:effectLst>
                <a:outerShdw blurRad="38100" dist="38100" dir="2700000" algn="tl">
                  <a:srgbClr val="000000">
                    <a:alpha val="43137"/>
                  </a:srgbClr>
                </a:outerShdw>
              </a:effectLst>
            </a:endParaRPr>
          </a:p>
          <a:p>
            <a:pPr eaLnBrk="1" hangingPunct="1">
              <a:lnSpc>
                <a:spcPct val="80000"/>
              </a:lnSpc>
              <a:defRPr/>
            </a:pPr>
            <a:endParaRPr lang="en-US" sz="1800" i="1" dirty="0" smtClean="0">
              <a:effectLst>
                <a:outerShdw blurRad="38100" dist="38100" dir="2700000" algn="tl">
                  <a:srgbClr val="000000">
                    <a:alpha val="43137"/>
                  </a:srgbClr>
                </a:outerShdw>
              </a:effectLst>
            </a:endParaRPr>
          </a:p>
          <a:p>
            <a:pPr eaLnBrk="1" hangingPunct="1">
              <a:lnSpc>
                <a:spcPct val="80000"/>
              </a:lnSpc>
              <a:defRPr/>
            </a:pPr>
            <a:endParaRPr lang="en-US" sz="1800" i="1" dirty="0" smtClean="0">
              <a:effectLst>
                <a:outerShdw blurRad="38100" dist="38100" dir="2700000" algn="tl">
                  <a:srgbClr val="000000">
                    <a:alpha val="43137"/>
                  </a:srgbClr>
                </a:outerShdw>
              </a:effectLst>
            </a:endParaRPr>
          </a:p>
          <a:p>
            <a:pPr eaLnBrk="1" hangingPunct="1">
              <a:lnSpc>
                <a:spcPct val="80000"/>
              </a:lnSpc>
              <a:defRPr/>
            </a:pPr>
            <a:endParaRPr lang="en-US" sz="1800" i="1" dirty="0" smtClean="0">
              <a:effectLst>
                <a:outerShdw blurRad="38100" dist="38100" dir="2700000" algn="tl">
                  <a:srgbClr val="000000">
                    <a:alpha val="43137"/>
                  </a:srgbClr>
                </a:outerShdw>
              </a:effectLst>
            </a:endParaRPr>
          </a:p>
        </p:txBody>
      </p:sp>
      <p:sp>
        <p:nvSpPr>
          <p:cNvPr id="2052" name="Rectangle 7"/>
          <p:cNvSpPr>
            <a:spLocks noChangeArrowheads="1"/>
          </p:cNvSpPr>
          <p:nvPr/>
        </p:nvSpPr>
        <p:spPr bwMode="auto">
          <a:xfrm>
            <a:off x="4737100" y="4335463"/>
            <a:ext cx="1892300" cy="1646237"/>
          </a:xfrm>
          <a:prstGeom prst="rect">
            <a:avLst/>
          </a:prstGeom>
          <a:solidFill>
            <a:srgbClr val="660033"/>
          </a:solidFill>
          <a:ln w="38100" algn="ctr">
            <a:noFill/>
            <a:prstDash val="dash"/>
            <a:round/>
            <a:headEnd/>
            <a:tailEnd/>
          </a:ln>
        </p:spPr>
        <p:txBody>
          <a:bodyPr/>
          <a:lstStyle/>
          <a:p>
            <a:endParaRPr lang="en-US"/>
          </a:p>
        </p:txBody>
      </p:sp>
      <p:pic>
        <p:nvPicPr>
          <p:cNvPr id="2053" name="Picture 21" descr="C:\Users\CMG\Desktop\FOLDERS\CHAD\SLU\CIPS\cips.png"/>
          <p:cNvPicPr>
            <a:picLocks noChangeAspect="1" noChangeArrowheads="1"/>
          </p:cNvPicPr>
          <p:nvPr/>
        </p:nvPicPr>
        <p:blipFill>
          <a:blip r:embed="rId3" cstate="print"/>
          <a:srcRect/>
          <a:stretch>
            <a:fillRect/>
          </a:stretch>
        </p:blipFill>
        <p:spPr bwMode="auto">
          <a:xfrm>
            <a:off x="2476500" y="4335463"/>
            <a:ext cx="1890713" cy="1646237"/>
          </a:xfrm>
          <a:prstGeom prst="rect">
            <a:avLst/>
          </a:prstGeom>
          <a:noFill/>
          <a:ln w="9525">
            <a:noFill/>
            <a:miter lim="800000"/>
            <a:headEnd/>
            <a:tailEnd/>
          </a:ln>
        </p:spPr>
      </p:pic>
      <p:sp>
        <p:nvSpPr>
          <p:cNvPr id="9" name="Rectangle 13"/>
          <p:cNvSpPr txBox="1">
            <a:spLocks noChangeArrowheads="1"/>
          </p:cNvSpPr>
          <p:nvPr/>
        </p:nvSpPr>
        <p:spPr bwMode="auto">
          <a:xfrm>
            <a:off x="1844675" y="3124200"/>
            <a:ext cx="5448300" cy="990600"/>
          </a:xfrm>
          <a:prstGeom prst="rect">
            <a:avLst/>
          </a:prstGeom>
          <a:noFill/>
          <a:ln w="9525">
            <a:noFill/>
            <a:miter lim="800000"/>
            <a:headEnd/>
            <a:tailEnd/>
          </a:ln>
        </p:spPr>
        <p:txBody>
          <a:bodyPr/>
          <a:lstStyle/>
          <a:p>
            <a:pPr>
              <a:lnSpc>
                <a:spcPct val="80000"/>
              </a:lnSpc>
              <a:spcBef>
                <a:spcPct val="20000"/>
              </a:spcBef>
              <a:defRPr/>
            </a:pPr>
            <a:endParaRPr lang="en-US" sz="2600"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r>
              <a:rPr lang="en-US" sz="2200" kern="0" dirty="0">
                <a:solidFill>
                  <a:schemeClr val="bg1"/>
                </a:solidFill>
                <a:effectLst>
                  <a:outerShdw blurRad="38100" dist="38100" dir="2700000" algn="tl">
                    <a:srgbClr val="000000">
                      <a:alpha val="43137"/>
                    </a:srgbClr>
                  </a:outerShdw>
                </a:effectLst>
                <a:latin typeface="+mn-lt"/>
              </a:rPr>
              <a:t>Martin A. Baxter</a:t>
            </a:r>
          </a:p>
          <a:p>
            <a:pPr>
              <a:lnSpc>
                <a:spcPct val="80000"/>
              </a:lnSpc>
              <a:spcBef>
                <a:spcPct val="20000"/>
              </a:spcBef>
              <a:defRPr/>
            </a:pPr>
            <a:endParaRPr lang="en-US" sz="600" i="1"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r>
              <a:rPr lang="en-US" sz="1400" i="1" kern="0" dirty="0">
                <a:solidFill>
                  <a:schemeClr val="bg1"/>
                </a:solidFill>
                <a:effectLst>
                  <a:outerShdw blurRad="38100" dist="38100" dir="2700000" algn="tl">
                    <a:srgbClr val="000000">
                      <a:alpha val="43137"/>
                    </a:srgbClr>
                  </a:outerShdw>
                </a:effectLst>
                <a:latin typeface="+mn-lt"/>
              </a:rPr>
              <a:t>Central Michigan University - Department of Geology</a:t>
            </a:r>
          </a:p>
          <a:p>
            <a:pPr>
              <a:lnSpc>
                <a:spcPct val="80000"/>
              </a:lnSpc>
              <a:spcBef>
                <a:spcPct val="20000"/>
              </a:spcBef>
              <a:defRPr/>
            </a:pPr>
            <a:endParaRPr lang="en-US" sz="1400" i="1"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endParaRPr>
          </a:p>
        </p:txBody>
      </p:sp>
      <p:sp>
        <p:nvSpPr>
          <p:cNvPr id="11" name="Rectangle 13"/>
          <p:cNvSpPr txBox="1">
            <a:spLocks noChangeArrowheads="1"/>
          </p:cNvSpPr>
          <p:nvPr/>
        </p:nvSpPr>
        <p:spPr bwMode="auto">
          <a:xfrm>
            <a:off x="381000" y="5791200"/>
            <a:ext cx="8382000" cy="685800"/>
          </a:xfrm>
          <a:prstGeom prst="rect">
            <a:avLst/>
          </a:prstGeom>
          <a:noFill/>
          <a:ln w="9525">
            <a:noFill/>
            <a:miter lim="800000"/>
            <a:headEnd/>
            <a:tailEnd/>
          </a:ln>
        </p:spPr>
        <p:txBody>
          <a:bodyPr/>
          <a:lstStyle/>
          <a:p>
            <a:pPr>
              <a:lnSpc>
                <a:spcPct val="80000"/>
              </a:lnSpc>
              <a:spcBef>
                <a:spcPct val="20000"/>
              </a:spcBef>
              <a:defRPr/>
            </a:pPr>
            <a:endParaRPr lang="en-US" sz="2600"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r>
              <a:rPr lang="en-US" sz="1600" kern="0" dirty="0">
                <a:solidFill>
                  <a:schemeClr val="bg1"/>
                </a:solidFill>
                <a:effectLst>
                  <a:outerShdw blurRad="38100" dist="38100" dir="2700000" algn="tl">
                    <a:srgbClr val="000000">
                      <a:alpha val="43137"/>
                    </a:srgbClr>
                  </a:outerShdw>
                </a:effectLst>
                <a:latin typeface="+mn-lt"/>
              </a:rPr>
              <a:t>2010 National Weather Association Annual Meeting - Tucson, Arizona</a:t>
            </a:r>
            <a:endParaRPr lang="en-US" sz="1600" i="1"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r>
              <a:rPr lang="en-US" sz="1600" kern="0" dirty="0">
                <a:solidFill>
                  <a:schemeClr val="bg1"/>
                </a:solidFill>
                <a:effectLst>
                  <a:outerShdw blurRad="38100" dist="38100" dir="2700000" algn="tl">
                    <a:srgbClr val="000000">
                      <a:alpha val="43137"/>
                    </a:srgbClr>
                  </a:outerShdw>
                </a:effectLst>
                <a:latin typeface="+mn-lt"/>
              </a:rPr>
              <a:t>7 October 2010</a:t>
            </a:r>
          </a:p>
          <a:p>
            <a:pP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endParaRPr>
          </a:p>
        </p:txBody>
      </p:sp>
      <p:pic>
        <p:nvPicPr>
          <p:cNvPr id="2056" name="Picture 13"/>
          <p:cNvPicPr>
            <a:picLocks noChangeAspect="1" noChangeArrowheads="1"/>
          </p:cNvPicPr>
          <p:nvPr/>
        </p:nvPicPr>
        <p:blipFill>
          <a:blip r:embed="rId4" cstate="print"/>
          <a:srcRect/>
          <a:stretch>
            <a:fillRect/>
          </a:stretch>
        </p:blipFill>
        <p:spPr bwMode="auto">
          <a:xfrm>
            <a:off x="4754563" y="4578350"/>
            <a:ext cx="1855787" cy="1181100"/>
          </a:xfrm>
          <a:prstGeom prst="rect">
            <a:avLst/>
          </a:prstGeom>
          <a:noFill/>
          <a:ln w="6350" algn="ctr">
            <a:noFill/>
            <a:miter lim="800000"/>
            <a:headEnd/>
            <a:tailEnd/>
          </a:ln>
        </p:spPr>
      </p:pic>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0" descr="2002010700_PMSLb2crop.png"/>
          <p:cNvPicPr>
            <a:picLocks noChangeAspect="1"/>
          </p:cNvPicPr>
          <p:nvPr/>
        </p:nvPicPr>
        <p:blipFill>
          <a:blip r:embed="rId3" cstate="print"/>
          <a:srcRect/>
          <a:stretch>
            <a:fillRect/>
          </a:stretch>
        </p:blipFill>
        <p:spPr bwMode="auto">
          <a:xfrm>
            <a:off x="1116013" y="741363"/>
            <a:ext cx="6904037" cy="5878512"/>
          </a:xfrm>
          <a:prstGeom prst="rect">
            <a:avLst/>
          </a:prstGeom>
          <a:noFill/>
          <a:ln w="9525">
            <a:noFill/>
            <a:miter lim="800000"/>
            <a:headEnd/>
            <a:tailEnd/>
          </a:ln>
        </p:spPr>
      </p:pic>
      <p:sp>
        <p:nvSpPr>
          <p:cNvPr id="8" name="Rectangle 3"/>
          <p:cNvSpPr txBox="1">
            <a:spLocks noChangeArrowheads="1"/>
          </p:cNvSpPr>
          <p:nvPr/>
        </p:nvSpPr>
        <p:spPr bwMode="auto">
          <a:xfrm>
            <a:off x="1116013" y="731838"/>
            <a:ext cx="6884987" cy="739775"/>
          </a:xfrm>
          <a:prstGeom prst="rect">
            <a:avLst/>
          </a:prstGeom>
          <a:solidFill>
            <a:schemeClr val="bg1"/>
          </a:solidFill>
          <a:ln w="9525">
            <a:noFill/>
            <a:miter lim="800000"/>
            <a:headEnd/>
            <a:tailEnd/>
          </a:ln>
        </p:spPr>
        <p:txBody>
          <a:bodyPr/>
          <a:lstStyle/>
          <a:p>
            <a:pPr marL="342900" indent="-342900" eaLnBrk="0" hangingPunct="0">
              <a:spcBef>
                <a:spcPct val="20000"/>
              </a:spcBef>
              <a:defRPr/>
            </a:pPr>
            <a:r>
              <a:rPr lang="en-US" sz="2000" kern="0" dirty="0">
                <a:solidFill>
                  <a:srgbClr val="003E74"/>
                </a:solidFill>
                <a:latin typeface="+mn-lt"/>
              </a:rPr>
              <a:t>PMSL COR: 0.913 and MAE: 2.147 </a:t>
            </a:r>
            <a:r>
              <a:rPr lang="en-US" sz="2000" kern="0" dirty="0" err="1" smtClean="0">
                <a:solidFill>
                  <a:srgbClr val="003E74"/>
                </a:solidFill>
                <a:latin typeface="+mn-lt"/>
              </a:rPr>
              <a:t>hPa</a:t>
            </a:r>
            <a:endParaRPr lang="en-US" sz="2000" kern="0" dirty="0">
              <a:solidFill>
                <a:srgbClr val="003E74"/>
              </a:solidFill>
              <a:latin typeface="+mn-lt"/>
            </a:endParaRPr>
          </a:p>
          <a:p>
            <a:pPr marL="342900" indent="-342900" eaLnBrk="0" hangingPunct="0">
              <a:spcBef>
                <a:spcPct val="20000"/>
              </a:spcBef>
              <a:defRPr/>
            </a:pPr>
            <a:r>
              <a:rPr lang="en-US" sz="2000" kern="0" dirty="0">
                <a:solidFill>
                  <a:srgbClr val="003E74"/>
                </a:solidFill>
                <a:latin typeface="+mn-lt"/>
              </a:rPr>
              <a:t>Field Score: 0.823</a:t>
            </a:r>
          </a:p>
        </p:txBody>
      </p:sp>
      <p:sp>
        <p:nvSpPr>
          <p:cNvPr id="9"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Scoring – Field Example</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1269" name="Picture 21" descr="C:\Users\CMG\Desktop\FOLDERS\CHAD\SLU\CIPS\cips.png"/>
          <p:cNvPicPr>
            <a:picLocks noChangeAspect="1" noChangeArrowheads="1"/>
          </p:cNvPicPr>
          <p:nvPr/>
        </p:nvPicPr>
        <p:blipFill>
          <a:blip r:embed="rId4" cstate="print"/>
          <a:srcRect/>
          <a:stretch>
            <a:fillRect/>
          </a:stretch>
        </p:blipFill>
        <p:spPr bwMode="auto">
          <a:xfrm>
            <a:off x="71438" y="33338"/>
            <a:ext cx="461962" cy="401637"/>
          </a:xfrm>
          <a:prstGeom prst="rect">
            <a:avLst/>
          </a:prstGeom>
          <a:noFill/>
          <a:ln w="9525">
            <a:noFill/>
            <a:miter lim="800000"/>
            <a:headEnd/>
            <a:tailEnd/>
          </a:ln>
        </p:spPr>
      </p:pic>
      <p:cxnSp>
        <p:nvCxnSpPr>
          <p:cNvPr id="11270" name="Straight Connector 11"/>
          <p:cNvCxnSpPr>
            <a:cxnSpLocks noChangeShapeType="1"/>
          </p:cNvCxnSpPr>
          <p:nvPr/>
        </p:nvCxnSpPr>
        <p:spPr bwMode="auto">
          <a:xfrm flipV="1">
            <a:off x="1116013" y="1481138"/>
            <a:ext cx="6894512" cy="0"/>
          </a:xfrm>
          <a:prstGeom prst="line">
            <a:avLst/>
          </a:prstGeom>
          <a:noFill/>
          <a:ln w="38100" algn="ctr">
            <a:solidFill>
              <a:srgbClr val="003E74"/>
            </a:solidFill>
            <a:round/>
            <a:headEnd/>
            <a:tailEnd/>
          </a:ln>
        </p:spPr>
      </p:cxnSp>
      <p:sp>
        <p:nvSpPr>
          <p:cNvPr id="11271" name="Rectangle 6"/>
          <p:cNvSpPr>
            <a:spLocks noChangeArrowheads="1"/>
          </p:cNvSpPr>
          <p:nvPr/>
        </p:nvSpPr>
        <p:spPr bwMode="auto">
          <a:xfrm rot="-1080000">
            <a:off x="3644900" y="2943225"/>
            <a:ext cx="2166938" cy="2225675"/>
          </a:xfrm>
          <a:prstGeom prst="rect">
            <a:avLst/>
          </a:prstGeom>
          <a:noFill/>
          <a:ln w="63500" algn="ctr">
            <a:solidFill>
              <a:schemeClr val="tx1"/>
            </a:solidFill>
            <a:round/>
            <a:headEnd/>
            <a:tailEnd/>
          </a:ln>
        </p:spPr>
        <p:txBody>
          <a:bodyPr/>
          <a:lstStyle/>
          <a:p>
            <a:endParaRPr lang="en-US"/>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9" descr="2002010700_PMSLbcrop.png"/>
          <p:cNvPicPr>
            <a:picLocks noChangeAspect="1"/>
          </p:cNvPicPr>
          <p:nvPr/>
        </p:nvPicPr>
        <p:blipFill>
          <a:blip r:embed="rId3" cstate="print"/>
          <a:srcRect/>
          <a:stretch>
            <a:fillRect/>
          </a:stretch>
        </p:blipFill>
        <p:spPr bwMode="auto">
          <a:xfrm>
            <a:off x="1116013" y="741363"/>
            <a:ext cx="6904037" cy="5878512"/>
          </a:xfrm>
          <a:prstGeom prst="rect">
            <a:avLst/>
          </a:prstGeom>
          <a:noFill/>
          <a:ln w="9525">
            <a:noFill/>
            <a:miter lim="800000"/>
            <a:headEnd/>
            <a:tailEnd/>
          </a:ln>
        </p:spPr>
      </p:pic>
      <p:sp>
        <p:nvSpPr>
          <p:cNvPr id="17" name="Rectangle 3"/>
          <p:cNvSpPr txBox="1">
            <a:spLocks noChangeArrowheads="1"/>
          </p:cNvSpPr>
          <p:nvPr/>
        </p:nvSpPr>
        <p:spPr bwMode="auto">
          <a:xfrm>
            <a:off x="1116013" y="731838"/>
            <a:ext cx="6884987" cy="738187"/>
          </a:xfrm>
          <a:prstGeom prst="rect">
            <a:avLst/>
          </a:prstGeom>
          <a:solidFill>
            <a:schemeClr val="bg1"/>
          </a:solidFill>
          <a:ln w="9525">
            <a:noFill/>
            <a:miter lim="800000"/>
            <a:headEnd/>
            <a:tailEnd/>
          </a:ln>
        </p:spPr>
        <p:txBody>
          <a:bodyPr/>
          <a:lstStyle/>
          <a:p>
            <a:pPr marL="342900" indent="-342900" eaLnBrk="0" hangingPunct="0">
              <a:spcBef>
                <a:spcPct val="20000"/>
              </a:spcBef>
              <a:defRPr/>
            </a:pPr>
            <a:r>
              <a:rPr lang="en-US" sz="2000" kern="0" dirty="0">
                <a:solidFill>
                  <a:srgbClr val="003E74"/>
                </a:solidFill>
                <a:latin typeface="+mn-lt"/>
              </a:rPr>
              <a:t>PMSL COR: 0.629 and MAE: 3.963 </a:t>
            </a:r>
            <a:r>
              <a:rPr lang="en-US" sz="2000" kern="0" dirty="0" err="1" smtClean="0">
                <a:solidFill>
                  <a:srgbClr val="003E74"/>
                </a:solidFill>
                <a:latin typeface="+mn-lt"/>
              </a:rPr>
              <a:t>hPa</a:t>
            </a:r>
            <a:endParaRPr lang="en-US" sz="2000" kern="0" dirty="0">
              <a:solidFill>
                <a:srgbClr val="003E74"/>
              </a:solidFill>
              <a:latin typeface="+mn-lt"/>
            </a:endParaRPr>
          </a:p>
          <a:p>
            <a:pPr marL="342900" indent="-342900" eaLnBrk="0" hangingPunct="0">
              <a:spcBef>
                <a:spcPct val="20000"/>
              </a:spcBef>
              <a:defRPr/>
            </a:pPr>
            <a:r>
              <a:rPr lang="en-US" sz="2000" kern="0" dirty="0">
                <a:solidFill>
                  <a:srgbClr val="003E74"/>
                </a:solidFill>
                <a:latin typeface="+mn-lt"/>
              </a:rPr>
              <a:t>Field Score: 0.462</a:t>
            </a:r>
          </a:p>
        </p:txBody>
      </p:sp>
      <p:sp>
        <p:nvSpPr>
          <p:cNvPr id="7"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Scoring – Field Example</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2293" name="Picture 21" descr="C:\Users\CMG\Desktop\FOLDERS\CHAD\SLU\CIPS\cips.png"/>
          <p:cNvPicPr>
            <a:picLocks noChangeAspect="1" noChangeArrowheads="1"/>
          </p:cNvPicPr>
          <p:nvPr/>
        </p:nvPicPr>
        <p:blipFill>
          <a:blip r:embed="rId4" cstate="print"/>
          <a:srcRect/>
          <a:stretch>
            <a:fillRect/>
          </a:stretch>
        </p:blipFill>
        <p:spPr bwMode="auto">
          <a:xfrm>
            <a:off x="71438" y="33338"/>
            <a:ext cx="461962" cy="401637"/>
          </a:xfrm>
          <a:prstGeom prst="rect">
            <a:avLst/>
          </a:prstGeom>
          <a:noFill/>
          <a:ln w="9525">
            <a:noFill/>
            <a:miter lim="800000"/>
            <a:headEnd/>
            <a:tailEnd/>
          </a:ln>
        </p:spPr>
      </p:pic>
      <p:cxnSp>
        <p:nvCxnSpPr>
          <p:cNvPr id="12294" name="Straight Connector 10"/>
          <p:cNvCxnSpPr>
            <a:cxnSpLocks noChangeShapeType="1"/>
          </p:cNvCxnSpPr>
          <p:nvPr/>
        </p:nvCxnSpPr>
        <p:spPr bwMode="auto">
          <a:xfrm flipV="1">
            <a:off x="1116013" y="1481138"/>
            <a:ext cx="6894512" cy="0"/>
          </a:xfrm>
          <a:prstGeom prst="line">
            <a:avLst/>
          </a:prstGeom>
          <a:noFill/>
          <a:ln w="38100" algn="ctr">
            <a:solidFill>
              <a:srgbClr val="003E74"/>
            </a:solidFill>
            <a:round/>
            <a:headEnd/>
            <a:tailEnd/>
          </a:ln>
        </p:spPr>
      </p:cxnSp>
      <p:sp>
        <p:nvSpPr>
          <p:cNvPr id="12295" name="Rectangle 6"/>
          <p:cNvSpPr>
            <a:spLocks noChangeArrowheads="1"/>
          </p:cNvSpPr>
          <p:nvPr/>
        </p:nvSpPr>
        <p:spPr bwMode="auto">
          <a:xfrm rot="-1080000">
            <a:off x="3644900" y="2943225"/>
            <a:ext cx="2166938" cy="2225675"/>
          </a:xfrm>
          <a:prstGeom prst="rect">
            <a:avLst/>
          </a:prstGeom>
          <a:noFill/>
          <a:ln w="63500" algn="ctr">
            <a:solidFill>
              <a:schemeClr val="tx1"/>
            </a:solidFill>
            <a:round/>
            <a:headEnd/>
            <a:tailEnd/>
          </a:ln>
        </p:spPr>
        <p:txBody>
          <a:bodyPr/>
          <a:lstStyle/>
          <a:p>
            <a:endParaRPr lang="en-US"/>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11"/>
          <p:cNvSpPr>
            <a:spLocks noChangeArrowheads="1"/>
          </p:cNvSpPr>
          <p:nvPr/>
        </p:nvSpPr>
        <p:spPr bwMode="auto">
          <a:xfrm>
            <a:off x="273050" y="727075"/>
            <a:ext cx="8275638" cy="1549400"/>
          </a:xfrm>
          <a:prstGeom prst="rect">
            <a:avLst/>
          </a:prstGeom>
          <a:solidFill>
            <a:schemeClr val="bg1"/>
          </a:solidFill>
          <a:ln w="38100" algn="ctr">
            <a:noFill/>
            <a:prstDash val="dash"/>
            <a:round/>
            <a:headEnd/>
            <a:tailEnd/>
          </a:ln>
        </p:spPr>
        <p:txBody>
          <a:bodyPr/>
          <a:lstStyle/>
          <a:p>
            <a:endParaRPr lang="en-US"/>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a:solidFill>
                  <a:srgbClr val="003E74"/>
                </a:solidFill>
                <a:effectLst>
                  <a:outerShdw blurRad="38100" dist="38100" dir="2700000" algn="tl">
                    <a:srgbClr val="000000">
                      <a:alpha val="43137"/>
                    </a:srgbClr>
                  </a:outerShdw>
                </a:effectLst>
                <a:latin typeface="Tahoma" pitchFamily="34" charset="0"/>
              </a:rPr>
              <a:t>Quantitative CM Member Scores</a:t>
            </a:r>
          </a:p>
        </p:txBody>
      </p:sp>
      <p:pic>
        <p:nvPicPr>
          <p:cNvPr id="13316"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13317" name="Picture 10" descr="QCMchart.png"/>
          <p:cNvPicPr>
            <a:picLocks noChangeAspect="1"/>
          </p:cNvPicPr>
          <p:nvPr/>
        </p:nvPicPr>
        <p:blipFill>
          <a:blip r:embed="rId4" cstate="print"/>
          <a:srcRect/>
          <a:stretch>
            <a:fillRect/>
          </a:stretch>
        </p:blipFill>
        <p:spPr bwMode="auto">
          <a:xfrm>
            <a:off x="269875" y="1211263"/>
            <a:ext cx="8278813" cy="4330700"/>
          </a:xfrm>
          <a:prstGeom prst="rect">
            <a:avLst/>
          </a:prstGeom>
          <a:noFill/>
          <a:ln w="9525">
            <a:noFill/>
            <a:miter lim="800000"/>
            <a:headEnd/>
            <a:tailEnd/>
          </a:ln>
        </p:spPr>
      </p:pic>
      <p:sp>
        <p:nvSpPr>
          <p:cNvPr id="13318" name="Rectangle 12"/>
          <p:cNvSpPr>
            <a:spLocks noChangeArrowheads="1"/>
          </p:cNvSpPr>
          <p:nvPr/>
        </p:nvSpPr>
        <p:spPr bwMode="auto">
          <a:xfrm>
            <a:off x="8545513" y="727075"/>
            <a:ext cx="330200" cy="4814888"/>
          </a:xfrm>
          <a:prstGeom prst="rect">
            <a:avLst/>
          </a:prstGeom>
          <a:solidFill>
            <a:schemeClr val="bg1"/>
          </a:solidFill>
          <a:ln w="38100" algn="ctr">
            <a:noFill/>
            <a:prstDash val="dash"/>
            <a:round/>
            <a:headEnd/>
            <a:tailEnd/>
          </a:ln>
        </p:spPr>
        <p:txBody>
          <a:bodyPr/>
          <a:lstStyle/>
          <a:p>
            <a:endParaRPr lang="en-US"/>
          </a:p>
        </p:txBody>
      </p:sp>
      <p:sp>
        <p:nvSpPr>
          <p:cNvPr id="13319" name="Rectangle 3"/>
          <p:cNvSpPr>
            <a:spLocks noGrp="1" noChangeArrowheads="1"/>
          </p:cNvSpPr>
          <p:nvPr>
            <p:ph idx="1"/>
          </p:nvPr>
        </p:nvSpPr>
        <p:spPr>
          <a:xfrm>
            <a:off x="7107238" y="1739900"/>
            <a:ext cx="1689100" cy="382588"/>
          </a:xfrm>
        </p:spPr>
        <p:txBody>
          <a:bodyPr/>
          <a:lstStyle/>
          <a:p>
            <a:pPr algn="ctr">
              <a:buFontTx/>
              <a:buNone/>
            </a:pPr>
            <a:r>
              <a:rPr lang="en-US" sz="1400" smtClean="0">
                <a:solidFill>
                  <a:srgbClr val="003E74"/>
                </a:solidFill>
              </a:rPr>
              <a:t>Min Score: 8.039</a:t>
            </a:r>
          </a:p>
        </p:txBody>
      </p:sp>
      <p:sp>
        <p:nvSpPr>
          <p:cNvPr id="15" name="Rectangle 3"/>
          <p:cNvSpPr txBox="1">
            <a:spLocks noChangeArrowheads="1"/>
          </p:cNvSpPr>
          <p:nvPr/>
        </p:nvSpPr>
        <p:spPr bwMode="auto">
          <a:xfrm>
            <a:off x="808038" y="817563"/>
            <a:ext cx="2035175" cy="498475"/>
          </a:xfrm>
          <a:prstGeom prst="rect">
            <a:avLst/>
          </a:prstGeom>
          <a:noFill/>
          <a:ln w="9525">
            <a:noFill/>
            <a:miter lim="800000"/>
            <a:headEnd/>
            <a:tailEnd/>
          </a:ln>
        </p:spPr>
        <p:txBody>
          <a:bodyPr/>
          <a:lstStyle/>
          <a:p>
            <a:pPr marL="342900" indent="-342900" eaLnBrk="0" hangingPunct="0">
              <a:spcBef>
                <a:spcPct val="20000"/>
              </a:spcBef>
              <a:defRPr/>
            </a:pPr>
            <a:r>
              <a:rPr lang="en-US" sz="1400" kern="0" dirty="0">
                <a:solidFill>
                  <a:srgbClr val="003E74"/>
                </a:solidFill>
                <a:latin typeface="+mn-lt"/>
              </a:rPr>
              <a:t>Max Score: 13.360</a:t>
            </a:r>
          </a:p>
        </p:txBody>
      </p:sp>
      <p:cxnSp>
        <p:nvCxnSpPr>
          <p:cNvPr id="13321" name="Straight Arrow Connector 16"/>
          <p:cNvCxnSpPr>
            <a:cxnSpLocks noChangeShapeType="1"/>
          </p:cNvCxnSpPr>
          <p:nvPr/>
        </p:nvCxnSpPr>
        <p:spPr bwMode="auto">
          <a:xfrm rot="5400000">
            <a:off x="904081" y="1258094"/>
            <a:ext cx="922338" cy="654050"/>
          </a:xfrm>
          <a:prstGeom prst="straightConnector1">
            <a:avLst/>
          </a:prstGeom>
          <a:noFill/>
          <a:ln w="25400" algn="ctr">
            <a:solidFill>
              <a:srgbClr val="003E74"/>
            </a:solidFill>
            <a:round/>
            <a:headEnd/>
            <a:tailEnd type="arrow" w="med" len="med"/>
          </a:ln>
        </p:spPr>
      </p:cxnSp>
      <p:cxnSp>
        <p:nvCxnSpPr>
          <p:cNvPr id="13322" name="Straight Arrow Connector 18"/>
          <p:cNvCxnSpPr>
            <a:cxnSpLocks noChangeShapeType="1"/>
          </p:cNvCxnSpPr>
          <p:nvPr/>
        </p:nvCxnSpPr>
        <p:spPr bwMode="auto">
          <a:xfrm rot="16200000" flipH="1">
            <a:off x="7607300" y="2416176"/>
            <a:ext cx="1100137" cy="360362"/>
          </a:xfrm>
          <a:prstGeom prst="straightConnector1">
            <a:avLst/>
          </a:prstGeom>
          <a:noFill/>
          <a:ln w="25400" algn="ctr">
            <a:solidFill>
              <a:srgbClr val="003E74"/>
            </a:solidFill>
            <a:round/>
            <a:headEnd/>
            <a:tailEnd type="arrow" w="med" len="med"/>
          </a:ln>
        </p:spPr>
      </p:cxnSp>
      <p:sp>
        <p:nvSpPr>
          <p:cNvPr id="13323" name="Rectangle 21"/>
          <p:cNvSpPr>
            <a:spLocks noChangeArrowheads="1"/>
          </p:cNvSpPr>
          <p:nvPr/>
        </p:nvSpPr>
        <p:spPr bwMode="auto">
          <a:xfrm>
            <a:off x="2171700" y="2214563"/>
            <a:ext cx="76200" cy="2624137"/>
          </a:xfrm>
          <a:prstGeom prst="rect">
            <a:avLst/>
          </a:prstGeom>
          <a:solidFill>
            <a:srgbClr val="FF0000"/>
          </a:solidFill>
          <a:ln w="38100" algn="ctr">
            <a:noFill/>
            <a:prstDash val="dash"/>
            <a:round/>
            <a:headEnd/>
            <a:tailEnd/>
          </a:ln>
        </p:spPr>
        <p:txBody>
          <a:bodyPr/>
          <a:lstStyle/>
          <a:p>
            <a:endParaRPr lang="en-US"/>
          </a:p>
        </p:txBody>
      </p:sp>
      <p:sp>
        <p:nvSpPr>
          <p:cNvPr id="23" name="Rectangle 3"/>
          <p:cNvSpPr txBox="1">
            <a:spLocks noChangeArrowheads="1"/>
          </p:cNvSpPr>
          <p:nvPr/>
        </p:nvSpPr>
        <p:spPr bwMode="auto">
          <a:xfrm>
            <a:off x="1500187" y="1470024"/>
            <a:ext cx="4031938" cy="422775"/>
          </a:xfrm>
          <a:prstGeom prst="rect">
            <a:avLst/>
          </a:prstGeom>
          <a:noFill/>
          <a:ln w="9525">
            <a:noFill/>
            <a:miter lim="800000"/>
            <a:headEnd/>
            <a:tailEnd/>
          </a:ln>
        </p:spPr>
        <p:txBody>
          <a:bodyPr/>
          <a:lstStyle/>
          <a:p>
            <a:pPr marL="342900" indent="-342900" eaLnBrk="0" hangingPunct="0">
              <a:spcBef>
                <a:spcPct val="20000"/>
              </a:spcBef>
              <a:defRPr/>
            </a:pPr>
            <a:r>
              <a:rPr lang="en-US" sz="1400" kern="0" dirty="0">
                <a:solidFill>
                  <a:srgbClr val="003E74"/>
                </a:solidFill>
                <a:latin typeface="+mn-lt"/>
              </a:rPr>
              <a:t>08 January </a:t>
            </a:r>
            <a:r>
              <a:rPr lang="en-US" sz="1400" kern="0" dirty="0" smtClean="0">
                <a:solidFill>
                  <a:srgbClr val="003E74"/>
                </a:solidFill>
                <a:latin typeface="+mn-lt"/>
              </a:rPr>
              <a:t>1996 (#1 ranked snow event)</a:t>
            </a:r>
            <a:endParaRPr lang="en-US" sz="1400" kern="0" dirty="0">
              <a:solidFill>
                <a:srgbClr val="003E74"/>
              </a:solidFill>
              <a:latin typeface="+mn-lt"/>
            </a:endParaRPr>
          </a:p>
        </p:txBody>
      </p:sp>
      <p:cxnSp>
        <p:nvCxnSpPr>
          <p:cNvPr id="13325" name="Straight Arrow Connector 23"/>
          <p:cNvCxnSpPr>
            <a:cxnSpLocks noChangeShapeType="1"/>
          </p:cNvCxnSpPr>
          <p:nvPr/>
        </p:nvCxnSpPr>
        <p:spPr bwMode="auto">
          <a:xfrm rot="10800000" flipV="1">
            <a:off x="2228850" y="1739181"/>
            <a:ext cx="576520" cy="422993"/>
          </a:xfrm>
          <a:prstGeom prst="straightConnector1">
            <a:avLst/>
          </a:prstGeom>
          <a:noFill/>
          <a:ln w="25400" algn="ctr">
            <a:solidFill>
              <a:srgbClr val="003E74"/>
            </a:solidFill>
            <a:round/>
            <a:headEnd/>
            <a:tailEnd type="arrow" w="med" len="med"/>
          </a:ln>
        </p:spPr>
      </p:cxn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15" descr="MEM.score.png"/>
          <p:cNvPicPr>
            <a:picLocks noChangeAspect="1"/>
          </p:cNvPicPr>
          <p:nvPr/>
        </p:nvPicPr>
        <p:blipFill>
          <a:blip r:embed="rId3" cstate="print"/>
          <a:srcRect/>
          <a:stretch>
            <a:fillRect/>
          </a:stretch>
        </p:blipFill>
        <p:spPr bwMode="auto">
          <a:xfrm>
            <a:off x="420688" y="731838"/>
            <a:ext cx="7315200" cy="5486400"/>
          </a:xfrm>
          <a:prstGeom prst="rect">
            <a:avLst/>
          </a:prstGeom>
          <a:noFill/>
          <a:ln w="9525">
            <a:noFill/>
            <a:miter lim="800000"/>
            <a:headEnd/>
            <a:tailEnd/>
          </a:ln>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a:solidFill>
                  <a:srgbClr val="003E74"/>
                </a:solidFill>
                <a:effectLst>
                  <a:outerShdw blurRad="38100" dist="38100" dir="2700000" algn="tl">
                    <a:srgbClr val="000000">
                      <a:alpha val="43137"/>
                    </a:srgbClr>
                  </a:outerShdw>
                </a:effectLst>
                <a:latin typeface="Tahoma" pitchFamily="34" charset="0"/>
              </a:rPr>
              <a:t>Quantitative CM Member Scores</a:t>
            </a:r>
          </a:p>
        </p:txBody>
      </p:sp>
      <p:pic>
        <p:nvPicPr>
          <p:cNvPr id="14340" name="Picture 21" descr="C:\Users\CMG\Desktop\FOLDERS\CHAD\SLU\CIPS\cips.png"/>
          <p:cNvPicPr>
            <a:picLocks noChangeAspect="1" noChangeArrowheads="1"/>
          </p:cNvPicPr>
          <p:nvPr/>
        </p:nvPicPr>
        <p:blipFill>
          <a:blip r:embed="rId4" cstate="print"/>
          <a:srcRect/>
          <a:stretch>
            <a:fillRect/>
          </a:stretch>
        </p:blipFill>
        <p:spPr bwMode="auto">
          <a:xfrm>
            <a:off x="71438" y="33338"/>
            <a:ext cx="461962" cy="401637"/>
          </a:xfrm>
          <a:prstGeom prst="rect">
            <a:avLst/>
          </a:prstGeom>
          <a:noFill/>
          <a:ln w="9525">
            <a:noFill/>
            <a:miter lim="800000"/>
            <a:headEnd/>
            <a:tailEnd/>
          </a:ln>
        </p:spPr>
      </p:pic>
      <p:sp>
        <p:nvSpPr>
          <p:cNvPr id="14341" name="Rectangle 6"/>
          <p:cNvSpPr>
            <a:spLocks noChangeArrowheads="1"/>
          </p:cNvSpPr>
          <p:nvPr/>
        </p:nvSpPr>
        <p:spPr bwMode="auto">
          <a:xfrm>
            <a:off x="7321550" y="731838"/>
            <a:ext cx="1382713" cy="5486400"/>
          </a:xfrm>
          <a:prstGeom prst="rect">
            <a:avLst/>
          </a:prstGeom>
          <a:solidFill>
            <a:schemeClr val="bg1"/>
          </a:solidFill>
          <a:ln w="38100" algn="ctr">
            <a:noFill/>
            <a:prstDash val="dash"/>
            <a:round/>
            <a:headEnd/>
            <a:tailEnd/>
          </a:ln>
        </p:spPr>
        <p:txBody>
          <a:bodyPr/>
          <a:lstStyle/>
          <a:p>
            <a:endParaRPr lang="en-US"/>
          </a:p>
        </p:txBody>
      </p:sp>
      <p:cxnSp>
        <p:nvCxnSpPr>
          <p:cNvPr id="14343" name="Straight Connector 14"/>
          <p:cNvCxnSpPr>
            <a:cxnSpLocks noChangeShapeType="1"/>
          </p:cNvCxnSpPr>
          <p:nvPr/>
        </p:nvCxnSpPr>
        <p:spPr bwMode="auto">
          <a:xfrm rot="5400000">
            <a:off x="3024982" y="3198019"/>
            <a:ext cx="3840162" cy="0"/>
          </a:xfrm>
          <a:prstGeom prst="line">
            <a:avLst/>
          </a:prstGeom>
          <a:noFill/>
          <a:ln w="25400" algn="ctr">
            <a:solidFill>
              <a:schemeClr val="tx1"/>
            </a:solidFill>
            <a:round/>
            <a:headEnd/>
            <a:tailEnd/>
          </a:ln>
        </p:spPr>
      </p:cxnSp>
      <p:cxnSp>
        <p:nvCxnSpPr>
          <p:cNvPr id="14344" name="Straight Connector 18"/>
          <p:cNvCxnSpPr>
            <a:cxnSpLocks noChangeShapeType="1"/>
          </p:cNvCxnSpPr>
          <p:nvPr/>
        </p:nvCxnSpPr>
        <p:spPr bwMode="auto">
          <a:xfrm rot="5400000">
            <a:off x="4392613" y="3200400"/>
            <a:ext cx="3841750" cy="0"/>
          </a:xfrm>
          <a:prstGeom prst="line">
            <a:avLst/>
          </a:prstGeom>
          <a:noFill/>
          <a:ln w="25400" algn="ctr">
            <a:solidFill>
              <a:schemeClr val="tx1"/>
            </a:solidFill>
            <a:round/>
            <a:headEnd/>
            <a:tailEnd/>
          </a:ln>
        </p:spPr>
      </p:cxnSp>
      <p:cxnSp>
        <p:nvCxnSpPr>
          <p:cNvPr id="14345" name="Straight Connector 19"/>
          <p:cNvCxnSpPr>
            <a:cxnSpLocks noChangeShapeType="1"/>
          </p:cNvCxnSpPr>
          <p:nvPr/>
        </p:nvCxnSpPr>
        <p:spPr bwMode="auto">
          <a:xfrm rot="5400000">
            <a:off x="1652588" y="3200400"/>
            <a:ext cx="3841750" cy="0"/>
          </a:xfrm>
          <a:prstGeom prst="line">
            <a:avLst/>
          </a:prstGeom>
          <a:noFill/>
          <a:ln w="25400" algn="ctr">
            <a:solidFill>
              <a:schemeClr val="tx1"/>
            </a:solidFill>
            <a:round/>
            <a:headEnd/>
            <a:tailEnd/>
          </a:ln>
        </p:spPr>
      </p:cxnSp>
      <p:cxnSp>
        <p:nvCxnSpPr>
          <p:cNvPr id="14346" name="Straight Connector 20"/>
          <p:cNvCxnSpPr>
            <a:cxnSpLocks noChangeShapeType="1"/>
          </p:cNvCxnSpPr>
          <p:nvPr/>
        </p:nvCxnSpPr>
        <p:spPr bwMode="auto">
          <a:xfrm rot="5400000">
            <a:off x="959644" y="3198019"/>
            <a:ext cx="3840162" cy="0"/>
          </a:xfrm>
          <a:prstGeom prst="line">
            <a:avLst/>
          </a:prstGeom>
          <a:noFill/>
          <a:ln w="25400" algn="ctr">
            <a:solidFill>
              <a:schemeClr val="tx1"/>
            </a:solidFill>
            <a:round/>
            <a:headEnd/>
            <a:tailEnd/>
          </a:ln>
        </p:spPr>
      </p:cxnSp>
      <p:sp>
        <p:nvSpPr>
          <p:cNvPr id="14347" name="Rectangle 21"/>
          <p:cNvSpPr>
            <a:spLocks noChangeArrowheads="1"/>
          </p:cNvSpPr>
          <p:nvPr/>
        </p:nvSpPr>
        <p:spPr bwMode="auto">
          <a:xfrm>
            <a:off x="1173163" y="1287463"/>
            <a:ext cx="1703387" cy="3840162"/>
          </a:xfrm>
          <a:prstGeom prst="rect">
            <a:avLst/>
          </a:prstGeom>
          <a:solidFill>
            <a:srgbClr val="993300">
              <a:alpha val="25098"/>
            </a:srgbClr>
          </a:solidFill>
          <a:ln w="38100" algn="ctr">
            <a:noFill/>
            <a:prstDash val="dash"/>
            <a:round/>
            <a:headEnd/>
            <a:tailEnd/>
          </a:ln>
        </p:spPr>
        <p:txBody>
          <a:bodyPr/>
          <a:lstStyle/>
          <a:p>
            <a:endParaRPr lang="en-US"/>
          </a:p>
        </p:txBody>
      </p:sp>
      <p:sp>
        <p:nvSpPr>
          <p:cNvPr id="14348" name="Rectangle 22"/>
          <p:cNvSpPr>
            <a:spLocks noChangeArrowheads="1"/>
          </p:cNvSpPr>
          <p:nvPr/>
        </p:nvSpPr>
        <p:spPr bwMode="auto">
          <a:xfrm>
            <a:off x="2892425" y="1287463"/>
            <a:ext cx="679450" cy="3841750"/>
          </a:xfrm>
          <a:prstGeom prst="rect">
            <a:avLst/>
          </a:prstGeom>
          <a:solidFill>
            <a:srgbClr val="0070C0">
              <a:alpha val="20000"/>
            </a:srgbClr>
          </a:solidFill>
          <a:ln w="38100" algn="ctr">
            <a:noFill/>
            <a:prstDash val="dash"/>
            <a:round/>
            <a:headEnd/>
            <a:tailEnd/>
          </a:ln>
        </p:spPr>
        <p:txBody>
          <a:bodyPr/>
          <a:lstStyle/>
          <a:p>
            <a:endParaRPr lang="en-US"/>
          </a:p>
        </p:txBody>
      </p:sp>
      <p:sp>
        <p:nvSpPr>
          <p:cNvPr id="14349" name="Rectangle 23"/>
          <p:cNvSpPr>
            <a:spLocks noChangeArrowheads="1"/>
          </p:cNvSpPr>
          <p:nvPr/>
        </p:nvSpPr>
        <p:spPr bwMode="auto">
          <a:xfrm>
            <a:off x="3581400" y="1287463"/>
            <a:ext cx="1362075" cy="3841750"/>
          </a:xfrm>
          <a:prstGeom prst="rect">
            <a:avLst/>
          </a:prstGeom>
          <a:solidFill>
            <a:srgbClr val="00B050">
              <a:alpha val="20000"/>
            </a:srgbClr>
          </a:solidFill>
          <a:ln w="38100" algn="ctr">
            <a:noFill/>
            <a:prstDash val="dash"/>
            <a:round/>
            <a:headEnd/>
            <a:tailEnd/>
          </a:ln>
        </p:spPr>
        <p:txBody>
          <a:bodyPr/>
          <a:lstStyle/>
          <a:p>
            <a:endParaRPr lang="en-US"/>
          </a:p>
        </p:txBody>
      </p:sp>
      <p:sp>
        <p:nvSpPr>
          <p:cNvPr id="14350" name="Rectangle 24"/>
          <p:cNvSpPr>
            <a:spLocks noChangeArrowheads="1"/>
          </p:cNvSpPr>
          <p:nvPr/>
        </p:nvSpPr>
        <p:spPr bwMode="auto">
          <a:xfrm>
            <a:off x="4964113" y="1287463"/>
            <a:ext cx="1349375" cy="3841750"/>
          </a:xfrm>
          <a:prstGeom prst="rect">
            <a:avLst/>
          </a:prstGeom>
          <a:solidFill>
            <a:srgbClr val="FF0000">
              <a:alpha val="20000"/>
            </a:srgbClr>
          </a:solidFill>
          <a:ln w="38100" algn="ctr">
            <a:noFill/>
            <a:prstDash val="dash"/>
            <a:round/>
            <a:headEnd/>
            <a:tailEnd/>
          </a:ln>
        </p:spPr>
        <p:txBody>
          <a:bodyPr/>
          <a:lstStyle/>
          <a:p>
            <a:endParaRPr lang="en-US"/>
          </a:p>
        </p:txBody>
      </p:sp>
      <p:sp>
        <p:nvSpPr>
          <p:cNvPr id="14351" name="Rectangle 25"/>
          <p:cNvSpPr>
            <a:spLocks noChangeArrowheads="1"/>
          </p:cNvSpPr>
          <p:nvPr/>
        </p:nvSpPr>
        <p:spPr bwMode="auto">
          <a:xfrm>
            <a:off x="6321425" y="1289050"/>
            <a:ext cx="698500" cy="3840163"/>
          </a:xfrm>
          <a:prstGeom prst="rect">
            <a:avLst/>
          </a:prstGeom>
          <a:solidFill>
            <a:srgbClr val="7030A0">
              <a:alpha val="20000"/>
            </a:srgbClr>
          </a:solidFill>
          <a:ln w="38100" algn="ctr">
            <a:noFill/>
            <a:prstDash val="dash"/>
            <a:round/>
            <a:headEnd/>
            <a:tailEnd/>
          </a:ln>
        </p:spPr>
        <p:txBody>
          <a:bodyPr/>
          <a:lstStyle/>
          <a:p>
            <a:endParaRPr lang="en-US"/>
          </a:p>
        </p:txBody>
      </p:sp>
      <p:sp>
        <p:nvSpPr>
          <p:cNvPr id="17" name="Rectangle 3"/>
          <p:cNvSpPr txBox="1">
            <a:spLocks noChangeArrowheads="1"/>
          </p:cNvSpPr>
          <p:nvPr/>
        </p:nvSpPr>
        <p:spPr bwMode="auto">
          <a:xfrm>
            <a:off x="7413970" y="2857375"/>
            <a:ext cx="1267365" cy="76756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en-US" sz="1100" b="1" i="0" u="none" strike="noStrike" kern="0" cap="none" spc="0" normalizeH="0" baseline="0" noProof="0" dirty="0" smtClean="0">
                <a:ln>
                  <a:noFill/>
                </a:ln>
                <a:solidFill>
                  <a:srgbClr val="003E74"/>
                </a:solidFill>
                <a:effectLst/>
                <a:uLnTx/>
                <a:uFillTx/>
                <a:latin typeface="+mn-lt"/>
                <a:ea typeface="+mn-ea"/>
                <a:cs typeface="+mn-cs"/>
              </a:rPr>
              <a:t>Upper Whisker</a:t>
            </a:r>
          </a:p>
          <a:p>
            <a:pPr marL="342900" marR="0" lvl="0" indent="-342900" algn="l" defTabSz="914400" rtl="0" eaLnBrk="0" fontAlgn="base" latinLnBrk="0" hangingPunct="0">
              <a:lnSpc>
                <a:spcPct val="100000"/>
              </a:lnSpc>
              <a:spcBef>
                <a:spcPct val="20000"/>
              </a:spcBef>
              <a:spcAft>
                <a:spcPct val="0"/>
              </a:spcAft>
              <a:buClrTx/>
              <a:buSzTx/>
              <a:buFontTx/>
              <a:buNone/>
              <a:tabLst/>
              <a:defRPr/>
            </a:pPr>
            <a:endParaRPr lang="en-US" sz="600" kern="0" dirty="0">
              <a:solidFill>
                <a:srgbClr val="003E74"/>
              </a:solidFill>
              <a:latin typeface="+mn-lt"/>
            </a:endParaRPr>
          </a:p>
          <a:p>
            <a:pPr marL="342900" marR="0" lvl="0" indent="-342900" algn="l" defTabSz="914400" rtl="0" eaLnBrk="0" fontAlgn="base" latinLnBrk="0" hangingPunct="0">
              <a:lnSpc>
                <a:spcPct val="100000"/>
              </a:lnSpc>
              <a:spcBef>
                <a:spcPct val="20000"/>
              </a:spcBef>
              <a:spcAft>
                <a:spcPct val="0"/>
              </a:spcAft>
              <a:buClrTx/>
              <a:buSzTx/>
              <a:buFontTx/>
              <a:buNone/>
              <a:tabLst/>
              <a:defRPr/>
            </a:pPr>
            <a:r>
              <a:rPr lang="en-US" sz="1100" kern="0" dirty="0">
                <a:solidFill>
                  <a:srgbClr val="003E74"/>
                </a:solidFill>
                <a:latin typeface="+mn-lt"/>
              </a:rPr>
              <a:t>7</a:t>
            </a:r>
            <a:r>
              <a:rPr kumimoji="0" lang="en-US" sz="1100" b="1" i="0" u="none" strike="noStrike" kern="0" cap="none" spc="0" normalizeH="0" baseline="0" noProof="0" dirty="0" smtClean="0">
                <a:ln>
                  <a:noFill/>
                </a:ln>
                <a:solidFill>
                  <a:srgbClr val="003E74"/>
                </a:solidFill>
                <a:effectLst/>
                <a:uLnTx/>
                <a:uFillTx/>
                <a:latin typeface="+mn-lt"/>
                <a:ea typeface="+mn-ea"/>
                <a:cs typeface="+mn-cs"/>
              </a:rPr>
              <a:t>5</a:t>
            </a:r>
            <a:r>
              <a:rPr kumimoji="0" lang="en-US" sz="1100" b="1" i="0" u="none" strike="noStrike" kern="0" cap="none" spc="0" normalizeH="0" baseline="30000" noProof="0" dirty="0" smtClean="0">
                <a:ln>
                  <a:noFill/>
                </a:ln>
                <a:solidFill>
                  <a:srgbClr val="003E74"/>
                </a:solidFill>
                <a:effectLst/>
                <a:uLnTx/>
                <a:uFillTx/>
                <a:latin typeface="+mn-lt"/>
                <a:ea typeface="+mn-ea"/>
                <a:cs typeface="+mn-cs"/>
              </a:rPr>
              <a:t>th</a:t>
            </a:r>
            <a:r>
              <a:rPr kumimoji="0" lang="en-US" sz="1100" b="1" i="0" u="none" strike="noStrike" kern="0" cap="none" spc="0" normalizeH="0" noProof="0" dirty="0" smtClean="0">
                <a:ln>
                  <a:noFill/>
                </a:ln>
                <a:solidFill>
                  <a:srgbClr val="003E74"/>
                </a:solidFill>
                <a:effectLst/>
                <a:uLnTx/>
                <a:uFillTx/>
                <a:latin typeface="+mn-lt"/>
                <a:ea typeface="+mn-ea"/>
                <a:cs typeface="+mn-cs"/>
              </a:rPr>
              <a:t> Percentile</a:t>
            </a:r>
          </a:p>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en-US" sz="1100" b="1" i="0" u="none" strike="noStrike" kern="0" cap="none" spc="0" normalizeH="0" noProof="0" dirty="0" smtClean="0">
                <a:ln>
                  <a:noFill/>
                </a:ln>
                <a:solidFill>
                  <a:srgbClr val="003E74"/>
                </a:solidFill>
                <a:effectLst/>
                <a:uLnTx/>
                <a:uFillTx/>
                <a:latin typeface="+mn-lt"/>
                <a:ea typeface="+mn-ea"/>
                <a:cs typeface="+mn-cs"/>
              </a:rPr>
              <a:t>Median</a:t>
            </a:r>
          </a:p>
          <a:p>
            <a:pPr marL="342900" marR="0" lvl="0" indent="-342900" algn="l" defTabSz="914400" rtl="0" eaLnBrk="0" fontAlgn="base" latinLnBrk="0" hangingPunct="0">
              <a:lnSpc>
                <a:spcPct val="100000"/>
              </a:lnSpc>
              <a:spcBef>
                <a:spcPct val="20000"/>
              </a:spcBef>
              <a:spcAft>
                <a:spcPct val="0"/>
              </a:spcAft>
              <a:buClrTx/>
              <a:buSzTx/>
              <a:buFontTx/>
              <a:buNone/>
              <a:tabLst/>
              <a:defRPr/>
            </a:pPr>
            <a:endParaRPr lang="en-US" sz="800" kern="0" baseline="0" dirty="0">
              <a:solidFill>
                <a:srgbClr val="003E74"/>
              </a:solidFill>
              <a:latin typeface="+mn-lt"/>
            </a:endParaRPr>
          </a:p>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en-US" sz="1100" b="1" i="0" u="none" strike="noStrike" kern="0" cap="none" spc="0" normalizeH="0" noProof="0" dirty="0" smtClean="0">
                <a:ln>
                  <a:noFill/>
                </a:ln>
                <a:solidFill>
                  <a:srgbClr val="003E74"/>
                </a:solidFill>
                <a:effectLst/>
                <a:uLnTx/>
                <a:uFillTx/>
                <a:latin typeface="+mn-lt"/>
                <a:ea typeface="+mn-ea"/>
                <a:cs typeface="+mn-cs"/>
              </a:rPr>
              <a:t>25</a:t>
            </a:r>
            <a:r>
              <a:rPr kumimoji="0" lang="en-US" sz="1100" b="1" i="0" u="none" strike="noStrike" kern="0" cap="none" spc="0" normalizeH="0" baseline="30000" noProof="0" dirty="0" smtClean="0">
                <a:ln>
                  <a:noFill/>
                </a:ln>
                <a:solidFill>
                  <a:srgbClr val="003E74"/>
                </a:solidFill>
                <a:effectLst/>
                <a:uLnTx/>
                <a:uFillTx/>
                <a:latin typeface="+mn-lt"/>
                <a:ea typeface="+mn-ea"/>
                <a:cs typeface="+mn-cs"/>
              </a:rPr>
              <a:t>th</a:t>
            </a:r>
            <a:r>
              <a:rPr kumimoji="0" lang="en-US" sz="1100" b="1" i="0" u="none" strike="noStrike" kern="0" cap="none" spc="0" normalizeH="0" noProof="0" dirty="0" smtClean="0">
                <a:ln>
                  <a:noFill/>
                </a:ln>
                <a:solidFill>
                  <a:srgbClr val="003E74"/>
                </a:solidFill>
                <a:effectLst/>
                <a:uLnTx/>
                <a:uFillTx/>
                <a:latin typeface="+mn-lt"/>
                <a:ea typeface="+mn-ea"/>
                <a:cs typeface="+mn-cs"/>
              </a:rPr>
              <a:t> Percentile</a:t>
            </a:r>
          </a:p>
          <a:p>
            <a:pPr marL="342900" marR="0" lvl="0" indent="-342900" algn="l" defTabSz="914400" rtl="0" eaLnBrk="0" fontAlgn="base" latinLnBrk="0" hangingPunct="0">
              <a:lnSpc>
                <a:spcPct val="100000"/>
              </a:lnSpc>
              <a:spcBef>
                <a:spcPct val="20000"/>
              </a:spcBef>
              <a:spcAft>
                <a:spcPct val="0"/>
              </a:spcAft>
              <a:buClrTx/>
              <a:buSzTx/>
              <a:buFontTx/>
              <a:buNone/>
              <a:tabLst/>
              <a:defRPr/>
            </a:pPr>
            <a:endParaRPr lang="en-US" sz="1400" kern="0" baseline="0" dirty="0">
              <a:solidFill>
                <a:srgbClr val="003E74"/>
              </a:solidFill>
              <a:latin typeface="+mn-lt"/>
            </a:endParaRPr>
          </a:p>
          <a:p>
            <a:pPr marL="342900" marR="0" lvl="0" indent="-342900" algn="l" defTabSz="914400" rtl="0" eaLnBrk="0" fontAlgn="base" latinLnBrk="0" hangingPunct="0">
              <a:lnSpc>
                <a:spcPct val="100000"/>
              </a:lnSpc>
              <a:spcBef>
                <a:spcPct val="20000"/>
              </a:spcBef>
              <a:spcAft>
                <a:spcPct val="0"/>
              </a:spcAft>
              <a:buClrTx/>
              <a:buSzTx/>
              <a:buFontTx/>
              <a:buNone/>
              <a:tabLst/>
              <a:defRPr/>
            </a:pPr>
            <a:endParaRPr kumimoji="0" lang="en-US" sz="1100" b="1" i="0" u="none" strike="noStrike" kern="0" cap="none" spc="0" normalizeH="0" noProof="0" dirty="0" smtClean="0">
              <a:ln>
                <a:noFill/>
              </a:ln>
              <a:solidFill>
                <a:srgbClr val="003E74"/>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en-US" sz="1100" b="1" i="0" u="none" strike="noStrike" kern="0" cap="none" spc="0" normalizeH="0" noProof="0" dirty="0" smtClean="0">
                <a:ln>
                  <a:noFill/>
                </a:ln>
                <a:solidFill>
                  <a:srgbClr val="003E74"/>
                </a:solidFill>
                <a:effectLst/>
                <a:uLnTx/>
                <a:uFillTx/>
                <a:latin typeface="+mn-lt"/>
                <a:ea typeface="+mn-ea"/>
                <a:cs typeface="+mn-cs"/>
              </a:rPr>
              <a:t>Lower Whisker</a:t>
            </a:r>
          </a:p>
          <a:p>
            <a:pPr marL="342900" marR="0" lvl="0" indent="-342900" algn="l" defTabSz="914400" rtl="0" eaLnBrk="0" fontAlgn="base" latinLnBrk="0" hangingPunct="0">
              <a:lnSpc>
                <a:spcPct val="100000"/>
              </a:lnSpc>
              <a:spcBef>
                <a:spcPct val="20000"/>
              </a:spcBef>
              <a:spcAft>
                <a:spcPct val="0"/>
              </a:spcAft>
              <a:buClrTx/>
              <a:buSzTx/>
              <a:buFontTx/>
              <a:buNone/>
              <a:tabLst/>
              <a:defRPr/>
            </a:pPr>
            <a:endParaRPr lang="en-US" sz="1100" kern="0" baseline="0" dirty="0" smtClean="0">
              <a:solidFill>
                <a:srgbClr val="003E74"/>
              </a:solidFill>
              <a:latin typeface="+mn-lt"/>
            </a:endParaRPr>
          </a:p>
          <a:p>
            <a:pPr marL="342900" marR="0" lvl="0" indent="-342900" algn="l" defTabSz="914400" rtl="0" eaLnBrk="0" fontAlgn="base" latinLnBrk="0" hangingPunct="0">
              <a:lnSpc>
                <a:spcPct val="100000"/>
              </a:lnSpc>
              <a:spcBef>
                <a:spcPct val="20000"/>
              </a:spcBef>
              <a:spcAft>
                <a:spcPct val="0"/>
              </a:spcAft>
              <a:buClrTx/>
              <a:buSzTx/>
              <a:buFontTx/>
              <a:buNone/>
              <a:tabLst/>
              <a:defRPr/>
            </a:pPr>
            <a:endParaRPr lang="en-US" sz="800" kern="0" baseline="0" dirty="0">
              <a:solidFill>
                <a:srgbClr val="003E74"/>
              </a:solidFill>
              <a:latin typeface="+mn-lt"/>
            </a:endParaRPr>
          </a:p>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en-US" sz="1100" b="1" i="0" u="none" strike="noStrike" kern="0" cap="none" spc="0" normalizeH="0" noProof="0" dirty="0" smtClean="0">
                <a:ln>
                  <a:noFill/>
                </a:ln>
                <a:solidFill>
                  <a:srgbClr val="003E74"/>
                </a:solidFill>
                <a:effectLst/>
                <a:uLnTx/>
                <a:uFillTx/>
                <a:latin typeface="+mn-lt"/>
                <a:ea typeface="+mn-ea"/>
                <a:cs typeface="+mn-cs"/>
              </a:rPr>
              <a:t>Outlier</a:t>
            </a:r>
            <a:endParaRPr kumimoji="0" lang="en-US" sz="1100" b="1" i="0" u="none" strike="noStrike" kern="0" cap="none" spc="0" normalizeH="0" baseline="0" noProof="0" dirty="0" smtClean="0">
              <a:ln>
                <a:noFill/>
              </a:ln>
              <a:solidFill>
                <a:srgbClr val="003E74"/>
              </a:solidFill>
              <a:effectLst/>
              <a:uLnTx/>
              <a:uFillTx/>
              <a:latin typeface="+mn-lt"/>
              <a:ea typeface="+mn-ea"/>
              <a:cs typeface="+mn-cs"/>
            </a:endParaRPr>
          </a:p>
        </p:txBody>
      </p:sp>
      <p:pic>
        <p:nvPicPr>
          <p:cNvPr id="18" name="Picture 17" descr="Picture2.png"/>
          <p:cNvPicPr>
            <a:picLocks noChangeAspect="1"/>
          </p:cNvPicPr>
          <p:nvPr/>
        </p:nvPicPr>
        <p:blipFill>
          <a:blip r:embed="rId5" cstate="print"/>
          <a:stretch>
            <a:fillRect/>
          </a:stretch>
        </p:blipFill>
        <p:spPr>
          <a:xfrm>
            <a:off x="7183540" y="2983285"/>
            <a:ext cx="274390" cy="2149390"/>
          </a:xfrm>
          <a:prstGeom prst="rect">
            <a:avLst/>
          </a:prstGeom>
        </p:spPr>
      </p:pic>
      <p:sp>
        <p:nvSpPr>
          <p:cNvPr id="14342" name="Rectangle 3"/>
          <p:cNvSpPr>
            <a:spLocks noGrp="1" noChangeArrowheads="1"/>
          </p:cNvSpPr>
          <p:nvPr>
            <p:ph idx="1"/>
          </p:nvPr>
        </p:nvSpPr>
        <p:spPr>
          <a:xfrm>
            <a:off x="7106730" y="1173800"/>
            <a:ext cx="1470025" cy="767567"/>
          </a:xfrm>
        </p:spPr>
        <p:txBody>
          <a:bodyPr/>
          <a:lstStyle/>
          <a:p>
            <a:pPr>
              <a:buFontTx/>
              <a:buNone/>
            </a:pPr>
            <a:r>
              <a:rPr lang="en-US" sz="1400" dirty="0" smtClean="0">
                <a:solidFill>
                  <a:srgbClr val="003E74"/>
                </a:solidFill>
              </a:rPr>
              <a:t>Max: 13.360</a:t>
            </a:r>
          </a:p>
          <a:p>
            <a:pPr>
              <a:buFontTx/>
              <a:buNone/>
            </a:pPr>
            <a:r>
              <a:rPr lang="en-US" sz="1400" dirty="0" smtClean="0">
                <a:solidFill>
                  <a:srgbClr val="003E74"/>
                </a:solidFill>
              </a:rPr>
              <a:t>Min: 8.039</a:t>
            </a:r>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a:solidFill>
                  <a:srgbClr val="003E74"/>
                </a:solidFill>
                <a:effectLst>
                  <a:outerShdw blurRad="38100" dist="38100" dir="2700000" algn="tl">
                    <a:srgbClr val="000000">
                      <a:alpha val="43137"/>
                    </a:srgbClr>
                  </a:outerShdw>
                </a:effectLst>
                <a:latin typeface="Tahoma" pitchFamily="34" charset="0"/>
              </a:rPr>
              <a:t>Potential False Alarms</a:t>
            </a:r>
          </a:p>
        </p:txBody>
      </p:sp>
      <p:pic>
        <p:nvPicPr>
          <p:cNvPr id="15363"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15364" name="Rectangle 3"/>
          <p:cNvSpPr>
            <a:spLocks noGrp="1" noChangeArrowheads="1"/>
          </p:cNvSpPr>
          <p:nvPr>
            <p:ph idx="1"/>
          </p:nvPr>
        </p:nvSpPr>
        <p:spPr>
          <a:xfrm>
            <a:off x="228600" y="876300"/>
            <a:ext cx="8686800" cy="5448300"/>
          </a:xfrm>
        </p:spPr>
        <p:txBody>
          <a:bodyPr/>
          <a:lstStyle/>
          <a:p>
            <a:r>
              <a:rPr lang="en-US" sz="1800" smtClean="0"/>
              <a:t>In order to assess the Quantitative CM, a subset of surface lows was created.</a:t>
            </a:r>
          </a:p>
          <a:p>
            <a:endParaRPr lang="en-US" sz="1800" smtClean="0"/>
          </a:p>
          <a:p>
            <a:r>
              <a:rPr lang="en-US" sz="1800" smtClean="0"/>
              <a:t>Surface lows included in the subset:</a:t>
            </a:r>
          </a:p>
          <a:p>
            <a:pPr lvl="1"/>
            <a:r>
              <a:rPr lang="en-US" sz="1500" smtClean="0"/>
              <a:t>Occurred after 1 December 1980 and before 29 February 2008 during Dec, Jan, and Feb.</a:t>
            </a:r>
          </a:p>
          <a:p>
            <a:pPr lvl="1"/>
            <a:r>
              <a:rPr lang="en-US" sz="1500" smtClean="0"/>
              <a:t>Coastal tracks</a:t>
            </a:r>
          </a:p>
          <a:p>
            <a:pPr lvl="1"/>
            <a:r>
              <a:rPr lang="en-US" sz="1500" smtClean="0"/>
              <a:t>Coastal tracks that redeveloped south of 38° N</a:t>
            </a:r>
          </a:p>
          <a:p>
            <a:pPr lvl="1"/>
            <a:r>
              <a:rPr lang="en-US" sz="1500" smtClean="0"/>
              <a:t>Coastal tracks needed to be within the envelope of tracks included in the Quantitative CM.</a:t>
            </a:r>
          </a:p>
          <a:p>
            <a:pPr>
              <a:buFontTx/>
              <a:buNone/>
            </a:pPr>
            <a:endParaRPr lang="en-US" sz="1800" smtClean="0"/>
          </a:p>
          <a:p>
            <a:r>
              <a:rPr lang="en-US" sz="1800" smtClean="0"/>
              <a:t>85 surface lows (potential false alarms) met the above criteria.</a:t>
            </a:r>
          </a:p>
          <a:p>
            <a:endParaRPr lang="en-US" sz="1800" smtClean="0"/>
          </a:p>
          <a:p>
            <a:r>
              <a:rPr lang="en-US" sz="1800" smtClean="0"/>
              <a:t>63 surface lows were associated with organized snowfall events (median standardized anomaly index: 0.41).</a:t>
            </a:r>
          </a:p>
          <a:p>
            <a:endParaRPr lang="en-US" sz="1800" smtClean="0"/>
          </a:p>
          <a:p>
            <a:r>
              <a:rPr lang="en-US" sz="1800" smtClean="0"/>
              <a:t>22 surface lows were not associated with an organized snowfall event.</a:t>
            </a: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a:solidFill>
                  <a:srgbClr val="003E74"/>
                </a:solidFill>
                <a:effectLst>
                  <a:outerShdw blurRad="38100" dist="38100" dir="2700000" algn="tl">
                    <a:srgbClr val="000000">
                      <a:alpha val="43137"/>
                    </a:srgbClr>
                  </a:outerShdw>
                </a:effectLst>
                <a:latin typeface="Tahoma" pitchFamily="34" charset="0"/>
              </a:rPr>
              <a:t>Potential False Alarms</a:t>
            </a:r>
          </a:p>
        </p:txBody>
      </p:sp>
      <p:pic>
        <p:nvPicPr>
          <p:cNvPr id="16388"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6" name="Picture 5" descr="TRACKyes.png"/>
          <p:cNvPicPr>
            <a:picLocks noChangeAspect="1"/>
          </p:cNvPicPr>
          <p:nvPr/>
        </p:nvPicPr>
        <p:blipFill>
          <a:blip r:embed="rId4" cstate="print"/>
          <a:stretch>
            <a:fillRect/>
          </a:stretch>
        </p:blipFill>
        <p:spPr>
          <a:xfrm>
            <a:off x="758952" y="731520"/>
            <a:ext cx="7607808" cy="5878761"/>
          </a:xfrm>
          <a:prstGeom prst="rect">
            <a:avLst/>
          </a:prstGeom>
        </p:spPr>
      </p:pic>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RACKfalseALL.png"/>
          <p:cNvPicPr>
            <a:picLocks noChangeAspect="1"/>
          </p:cNvPicPr>
          <p:nvPr/>
        </p:nvPicPr>
        <p:blipFill>
          <a:blip r:embed="rId3" cstate="print"/>
          <a:stretch>
            <a:fillRect/>
          </a:stretch>
        </p:blipFill>
        <p:spPr>
          <a:xfrm>
            <a:off x="758952" y="731520"/>
            <a:ext cx="7607808" cy="5878761"/>
          </a:xfrm>
          <a:prstGeom prst="rect">
            <a:avLst/>
          </a:prstGeom>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a:solidFill>
                  <a:srgbClr val="003E74"/>
                </a:solidFill>
                <a:effectLst>
                  <a:outerShdw blurRad="38100" dist="38100" dir="2700000" algn="tl">
                    <a:srgbClr val="000000">
                      <a:alpha val="43137"/>
                    </a:srgbClr>
                  </a:outerShdw>
                </a:effectLst>
                <a:latin typeface="Tahoma" pitchFamily="34" charset="0"/>
              </a:rPr>
              <a:t>Potential False Alarms</a:t>
            </a:r>
          </a:p>
        </p:txBody>
      </p:sp>
      <p:pic>
        <p:nvPicPr>
          <p:cNvPr id="17411" name="Picture 21" descr="C:\Users\CMG\Desktop\FOLDERS\CHAD\SLU\CIPS\cips.png"/>
          <p:cNvPicPr>
            <a:picLocks noChangeAspect="1" noChangeArrowheads="1"/>
          </p:cNvPicPr>
          <p:nvPr/>
        </p:nvPicPr>
        <p:blipFill>
          <a:blip r:embed="rId4" cstate="print"/>
          <a:srcRect/>
          <a:stretch>
            <a:fillRect/>
          </a:stretch>
        </p:blipFill>
        <p:spPr bwMode="auto">
          <a:xfrm>
            <a:off x="71438" y="33338"/>
            <a:ext cx="461962" cy="4016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noChangeArrowheads="1"/>
          </p:cNvSpPr>
          <p:nvPr>
            <p:ph idx="1"/>
          </p:nvPr>
        </p:nvSpPr>
        <p:spPr>
          <a:xfrm>
            <a:off x="1271588" y="587375"/>
            <a:ext cx="3162300" cy="4762500"/>
          </a:xfrm>
        </p:spPr>
        <p:txBody>
          <a:bodyPr/>
          <a:lstStyle/>
          <a:p>
            <a:pPr algn="ctr">
              <a:buFontTx/>
              <a:buNone/>
              <a:defRPr/>
            </a:pPr>
            <a:r>
              <a:rPr lang="en-US" sz="1800" dirty="0" smtClean="0"/>
              <a:t>Quantitative CM</a:t>
            </a:r>
          </a:p>
          <a:p>
            <a:pPr algn="ctr">
              <a:buFontTx/>
              <a:buNone/>
              <a:defRPr/>
            </a:pPr>
            <a:r>
              <a:rPr lang="en-US" sz="1800" u="sng" dirty="0" smtClean="0">
                <a:uFill>
                  <a:solidFill>
                    <a:schemeClr val="bg1"/>
                  </a:solidFill>
                </a:uFill>
              </a:rPr>
              <a:t>Member Scores (n=44)</a:t>
            </a:r>
          </a:p>
          <a:p>
            <a:pPr algn="ctr">
              <a:buFontTx/>
              <a:buNone/>
              <a:defRPr/>
            </a:pPr>
            <a:r>
              <a:rPr lang="en-US" sz="1800" dirty="0" smtClean="0"/>
              <a:t>13.360 </a:t>
            </a:r>
          </a:p>
          <a:p>
            <a:pPr algn="ctr">
              <a:buFontTx/>
              <a:buNone/>
              <a:defRPr/>
            </a:pPr>
            <a:endParaRPr lang="en-US" sz="1800" dirty="0" smtClean="0"/>
          </a:p>
          <a:p>
            <a:pPr algn="ctr">
              <a:buFontTx/>
              <a:buNone/>
              <a:defRPr/>
            </a:pPr>
            <a:endParaRPr lang="en-US" sz="1800" dirty="0" smtClean="0"/>
          </a:p>
          <a:p>
            <a:pPr algn="ctr">
              <a:buFontTx/>
              <a:buNone/>
              <a:defRPr/>
            </a:pPr>
            <a:endParaRPr lang="en-US" sz="1800" dirty="0" smtClean="0"/>
          </a:p>
          <a:p>
            <a:pPr algn="ctr">
              <a:buFontTx/>
              <a:buNone/>
              <a:defRPr/>
            </a:pPr>
            <a:endParaRPr lang="en-US" sz="1800" dirty="0" smtClean="0"/>
          </a:p>
          <a:p>
            <a:pPr algn="ctr">
              <a:buFontTx/>
              <a:buNone/>
              <a:defRPr/>
            </a:pPr>
            <a:r>
              <a:rPr lang="en-US" sz="1800" dirty="0" smtClean="0"/>
              <a:t>11.419</a:t>
            </a:r>
          </a:p>
          <a:p>
            <a:pPr algn="ctr">
              <a:buFontTx/>
              <a:buNone/>
              <a:defRPr/>
            </a:pPr>
            <a:endParaRPr lang="en-US" sz="1800" dirty="0" smtClean="0"/>
          </a:p>
          <a:p>
            <a:pPr algn="ctr">
              <a:buFontTx/>
              <a:buNone/>
              <a:defRPr/>
            </a:pPr>
            <a:endParaRPr lang="en-US" sz="1800" dirty="0" smtClean="0"/>
          </a:p>
          <a:p>
            <a:pPr algn="ctr">
              <a:buFontTx/>
              <a:buNone/>
              <a:defRPr/>
            </a:pPr>
            <a:endParaRPr lang="en-US" sz="1800" dirty="0" smtClean="0"/>
          </a:p>
          <a:p>
            <a:pPr algn="ctr">
              <a:buFontTx/>
              <a:buNone/>
              <a:defRPr/>
            </a:pPr>
            <a:endParaRPr lang="en-US" sz="1800" dirty="0" smtClean="0"/>
          </a:p>
          <a:p>
            <a:pPr algn="ctr">
              <a:buFontTx/>
              <a:buNone/>
              <a:defRPr/>
            </a:pPr>
            <a:r>
              <a:rPr lang="en-US" sz="1800" dirty="0" smtClean="0"/>
              <a:t>8.039 </a:t>
            </a:r>
          </a:p>
        </p:txBody>
      </p:sp>
      <p:sp>
        <p:nvSpPr>
          <p:cNvPr id="5" name="Rectangle 3"/>
          <p:cNvSpPr txBox="1">
            <a:spLocks noChangeArrowheads="1"/>
          </p:cNvSpPr>
          <p:nvPr/>
        </p:nvSpPr>
        <p:spPr bwMode="auto">
          <a:xfrm>
            <a:off x="4687888" y="590550"/>
            <a:ext cx="3162300" cy="4762500"/>
          </a:xfrm>
          <a:prstGeom prst="rect">
            <a:avLst/>
          </a:prstGeom>
          <a:noFill/>
          <a:ln w="9525">
            <a:noFill/>
            <a:miter lim="800000"/>
            <a:headEnd/>
            <a:tailEnd/>
          </a:ln>
        </p:spPr>
        <p:txBody>
          <a:bodyPr/>
          <a:lstStyle/>
          <a:p>
            <a:pPr marL="342900" indent="-342900" eaLnBrk="0" hangingPunct="0">
              <a:spcBef>
                <a:spcPct val="20000"/>
              </a:spcBef>
              <a:defRPr/>
            </a:pPr>
            <a:r>
              <a:rPr lang="en-US" kern="0" dirty="0">
                <a:solidFill>
                  <a:schemeClr val="bg1"/>
                </a:solidFill>
                <a:uFill>
                  <a:solidFill>
                    <a:schemeClr val="bg1"/>
                  </a:solidFill>
                </a:uFill>
                <a:latin typeface="+mn-lt"/>
              </a:rPr>
              <a:t>Potential False </a:t>
            </a:r>
          </a:p>
          <a:p>
            <a:pPr marL="342900" indent="-342900" eaLnBrk="0" hangingPunct="0">
              <a:spcBef>
                <a:spcPct val="20000"/>
              </a:spcBef>
              <a:defRPr/>
            </a:pPr>
            <a:r>
              <a:rPr lang="en-US" u="sng" kern="0" dirty="0">
                <a:solidFill>
                  <a:schemeClr val="bg1"/>
                </a:solidFill>
                <a:uFill>
                  <a:solidFill>
                    <a:schemeClr val="bg1"/>
                  </a:solidFill>
                </a:uFill>
                <a:latin typeface="+mn-lt"/>
              </a:rPr>
              <a:t>Alarm Scores (n=85)</a:t>
            </a:r>
          </a:p>
          <a:p>
            <a:pPr marL="342900" indent="-342900" eaLnBrk="0" hangingPunct="0">
              <a:spcBef>
                <a:spcPct val="20000"/>
              </a:spcBef>
              <a:defRPr/>
            </a:pPr>
            <a:endParaRPr lang="en-US" kern="0" dirty="0">
              <a:solidFill>
                <a:schemeClr val="bg1"/>
              </a:solidFill>
              <a:latin typeface="+mn-lt"/>
            </a:endParaRPr>
          </a:p>
          <a:p>
            <a:pPr marL="342900" indent="-342900" eaLnBrk="0" hangingPunct="0">
              <a:spcBef>
                <a:spcPct val="20000"/>
              </a:spcBef>
              <a:defRPr/>
            </a:pPr>
            <a:endParaRPr lang="en-US" kern="0" dirty="0">
              <a:solidFill>
                <a:schemeClr val="bg1"/>
              </a:solidFill>
              <a:latin typeface="+mn-lt"/>
            </a:endParaRPr>
          </a:p>
          <a:p>
            <a:pPr marL="342900" indent="-342900" eaLnBrk="0" hangingPunct="0">
              <a:spcBef>
                <a:spcPct val="20000"/>
              </a:spcBef>
              <a:defRPr/>
            </a:pPr>
            <a:endParaRPr lang="en-US" kern="0" dirty="0">
              <a:solidFill>
                <a:srgbClr val="FFFF00"/>
              </a:solidFill>
              <a:latin typeface="+mn-lt"/>
            </a:endParaRPr>
          </a:p>
          <a:p>
            <a:pPr marL="342900" indent="-342900" eaLnBrk="0" hangingPunct="0">
              <a:spcBef>
                <a:spcPct val="20000"/>
              </a:spcBef>
              <a:defRPr/>
            </a:pPr>
            <a:r>
              <a:rPr lang="en-US" kern="0" dirty="0">
                <a:solidFill>
                  <a:srgbClr val="FFFF00"/>
                </a:solidFill>
                <a:latin typeface="+mn-lt"/>
              </a:rPr>
              <a:t>12.256 </a:t>
            </a:r>
          </a:p>
          <a:p>
            <a:pPr marL="342900" indent="-342900" eaLnBrk="0" hangingPunct="0">
              <a:spcBef>
                <a:spcPct val="20000"/>
              </a:spcBef>
              <a:defRPr/>
            </a:pPr>
            <a:r>
              <a:rPr lang="en-US" kern="0" dirty="0">
                <a:solidFill>
                  <a:srgbClr val="FFFF00"/>
                </a:solidFill>
                <a:latin typeface="+mn-lt"/>
              </a:rPr>
              <a:t> </a:t>
            </a:r>
          </a:p>
          <a:p>
            <a:pPr marL="342900" indent="-342900" eaLnBrk="0" hangingPunct="0">
              <a:spcBef>
                <a:spcPct val="20000"/>
              </a:spcBef>
              <a:defRPr/>
            </a:pPr>
            <a:endParaRPr lang="en-US" kern="0" dirty="0">
              <a:solidFill>
                <a:srgbClr val="FFFF00"/>
              </a:solidFill>
              <a:latin typeface="+mn-lt"/>
            </a:endParaRPr>
          </a:p>
          <a:p>
            <a:pPr marL="342900" indent="-342900" eaLnBrk="0" hangingPunct="0">
              <a:spcBef>
                <a:spcPct val="20000"/>
              </a:spcBef>
              <a:defRPr/>
            </a:pPr>
            <a:endParaRPr lang="en-US" kern="0" dirty="0">
              <a:solidFill>
                <a:srgbClr val="FFFF00"/>
              </a:solidFill>
              <a:latin typeface="+mn-lt"/>
            </a:endParaRPr>
          </a:p>
          <a:p>
            <a:pPr marL="342900" indent="-342900" eaLnBrk="0" hangingPunct="0">
              <a:spcBef>
                <a:spcPct val="20000"/>
              </a:spcBef>
              <a:defRPr/>
            </a:pPr>
            <a:endParaRPr lang="en-US" kern="0" dirty="0">
              <a:solidFill>
                <a:srgbClr val="FFFF00"/>
              </a:solidFill>
              <a:latin typeface="+mn-lt"/>
            </a:endParaRPr>
          </a:p>
          <a:p>
            <a:pPr marL="342900" indent="-342900" eaLnBrk="0" hangingPunct="0">
              <a:spcBef>
                <a:spcPct val="20000"/>
              </a:spcBef>
              <a:defRPr/>
            </a:pPr>
            <a:endParaRPr lang="en-US" kern="0" dirty="0">
              <a:solidFill>
                <a:srgbClr val="FFFF00"/>
              </a:solidFill>
              <a:latin typeface="+mn-lt"/>
            </a:endParaRPr>
          </a:p>
          <a:p>
            <a:pPr marL="342900" indent="-342900" eaLnBrk="0" hangingPunct="0">
              <a:spcBef>
                <a:spcPct val="20000"/>
              </a:spcBef>
              <a:defRPr/>
            </a:pPr>
            <a:endParaRPr lang="en-US" kern="0" dirty="0">
              <a:solidFill>
                <a:srgbClr val="FFFF00"/>
              </a:solidFill>
              <a:latin typeface="+mn-lt"/>
            </a:endParaRPr>
          </a:p>
          <a:p>
            <a:pPr marL="342900" indent="-342900" eaLnBrk="0" hangingPunct="0">
              <a:spcBef>
                <a:spcPct val="20000"/>
              </a:spcBef>
              <a:defRPr/>
            </a:pPr>
            <a:r>
              <a:rPr lang="en-US" kern="0" dirty="0">
                <a:solidFill>
                  <a:srgbClr val="FFFF00"/>
                </a:solidFill>
                <a:latin typeface="+mn-lt"/>
              </a:rPr>
              <a:t>8.099</a:t>
            </a:r>
          </a:p>
          <a:p>
            <a:pPr marL="342900" indent="-342900" eaLnBrk="0" hangingPunct="0">
              <a:spcBef>
                <a:spcPct val="20000"/>
              </a:spcBef>
              <a:defRPr/>
            </a:pPr>
            <a:r>
              <a:rPr lang="en-US" kern="0" dirty="0">
                <a:solidFill>
                  <a:schemeClr val="bg1"/>
                </a:solidFill>
                <a:latin typeface="+mn-lt"/>
              </a:rPr>
              <a:t>7.971</a:t>
            </a:r>
          </a:p>
          <a:p>
            <a:pPr marL="342900" indent="-342900" eaLnBrk="0" hangingPunct="0">
              <a:spcBef>
                <a:spcPct val="20000"/>
              </a:spcBef>
              <a:defRPr/>
            </a:pPr>
            <a:endParaRPr lang="en-US" kern="0" dirty="0">
              <a:solidFill>
                <a:schemeClr val="bg1"/>
              </a:solidFill>
              <a:latin typeface="+mn-lt"/>
            </a:endParaRPr>
          </a:p>
          <a:p>
            <a:pPr marL="342900" indent="-342900" eaLnBrk="0" hangingPunct="0">
              <a:spcBef>
                <a:spcPct val="20000"/>
              </a:spcBef>
              <a:defRPr/>
            </a:pPr>
            <a:endParaRPr lang="en-US" sz="800" kern="0" dirty="0">
              <a:solidFill>
                <a:schemeClr val="bg1"/>
              </a:solidFill>
              <a:latin typeface="+mn-lt"/>
            </a:endParaRPr>
          </a:p>
          <a:p>
            <a:pPr marL="342900" indent="-342900" eaLnBrk="0" hangingPunct="0">
              <a:spcBef>
                <a:spcPct val="20000"/>
              </a:spcBef>
              <a:defRPr/>
            </a:pPr>
            <a:r>
              <a:rPr lang="en-US" kern="0" dirty="0">
                <a:solidFill>
                  <a:schemeClr val="bg1"/>
                </a:solidFill>
                <a:latin typeface="+mn-lt"/>
              </a:rPr>
              <a:t>3.888 </a:t>
            </a:r>
          </a:p>
        </p:txBody>
      </p:sp>
      <p:cxnSp>
        <p:nvCxnSpPr>
          <p:cNvPr id="18436" name="Straight Connector 7"/>
          <p:cNvCxnSpPr>
            <a:cxnSpLocks noChangeShapeType="1"/>
          </p:cNvCxnSpPr>
          <p:nvPr/>
        </p:nvCxnSpPr>
        <p:spPr bwMode="auto">
          <a:xfrm rot="5400000">
            <a:off x="2201863" y="3892550"/>
            <a:ext cx="1181100" cy="0"/>
          </a:xfrm>
          <a:prstGeom prst="line">
            <a:avLst/>
          </a:prstGeom>
          <a:noFill/>
          <a:ln w="38100" algn="ctr">
            <a:solidFill>
              <a:schemeClr val="bg1"/>
            </a:solidFill>
            <a:round/>
            <a:headEnd/>
            <a:tailEnd/>
          </a:ln>
        </p:spPr>
      </p:cxnSp>
      <p:cxnSp>
        <p:nvCxnSpPr>
          <p:cNvPr id="18437" name="Straight Connector 9"/>
          <p:cNvCxnSpPr>
            <a:cxnSpLocks noChangeShapeType="1"/>
          </p:cNvCxnSpPr>
          <p:nvPr/>
        </p:nvCxnSpPr>
        <p:spPr bwMode="auto">
          <a:xfrm rot="16200000" flipH="1">
            <a:off x="6046788" y="5464175"/>
            <a:ext cx="457200" cy="3175"/>
          </a:xfrm>
          <a:prstGeom prst="line">
            <a:avLst/>
          </a:prstGeom>
          <a:noFill/>
          <a:ln w="38100" algn="ctr">
            <a:solidFill>
              <a:schemeClr val="bg1"/>
            </a:solidFill>
            <a:round/>
            <a:headEnd/>
            <a:tailEnd/>
          </a:ln>
        </p:spPr>
      </p:cxnSp>
      <p:cxnSp>
        <p:nvCxnSpPr>
          <p:cNvPr id="18438" name="Straight Connector 10"/>
          <p:cNvCxnSpPr>
            <a:cxnSpLocks noChangeShapeType="1"/>
          </p:cNvCxnSpPr>
          <p:nvPr/>
        </p:nvCxnSpPr>
        <p:spPr bwMode="auto">
          <a:xfrm rot="5400000">
            <a:off x="5311775" y="3562351"/>
            <a:ext cx="1919287" cy="11112"/>
          </a:xfrm>
          <a:prstGeom prst="line">
            <a:avLst/>
          </a:prstGeom>
          <a:noFill/>
          <a:ln w="38100" algn="ctr">
            <a:solidFill>
              <a:srgbClr val="FFFF00"/>
            </a:solidFill>
            <a:round/>
            <a:headEnd/>
            <a:tailEnd/>
          </a:ln>
        </p:spPr>
      </p:cxnSp>
      <p:sp>
        <p:nvSpPr>
          <p:cNvPr id="20" name="Rectangle 3"/>
          <p:cNvSpPr txBox="1">
            <a:spLocks noChangeArrowheads="1"/>
          </p:cNvSpPr>
          <p:nvPr/>
        </p:nvSpPr>
        <p:spPr bwMode="auto">
          <a:xfrm>
            <a:off x="6821488" y="3390900"/>
            <a:ext cx="1997075" cy="498475"/>
          </a:xfrm>
          <a:prstGeom prst="rect">
            <a:avLst/>
          </a:prstGeom>
          <a:noFill/>
          <a:ln w="9525">
            <a:noFill/>
            <a:miter lim="800000"/>
            <a:headEnd/>
            <a:tailEnd/>
          </a:ln>
        </p:spPr>
        <p:txBody>
          <a:bodyPr/>
          <a:lstStyle/>
          <a:p>
            <a:pPr marL="342900" indent="-342900" eaLnBrk="0" hangingPunct="0">
              <a:spcBef>
                <a:spcPct val="20000"/>
              </a:spcBef>
              <a:defRPr/>
            </a:pPr>
            <a:r>
              <a:rPr lang="en-US" kern="0" dirty="0">
                <a:solidFill>
                  <a:schemeClr val="bg1"/>
                </a:solidFill>
                <a:latin typeface="+mn-lt"/>
              </a:rPr>
              <a:t>64 False Alarms</a:t>
            </a:r>
          </a:p>
        </p:txBody>
      </p:sp>
      <p:sp>
        <p:nvSpPr>
          <p:cNvPr id="21" name="Rectangle 3"/>
          <p:cNvSpPr txBox="1">
            <a:spLocks noChangeArrowheads="1"/>
          </p:cNvSpPr>
          <p:nvPr/>
        </p:nvSpPr>
        <p:spPr bwMode="auto">
          <a:xfrm>
            <a:off x="92075" y="6194425"/>
            <a:ext cx="8953500" cy="381000"/>
          </a:xfrm>
          <a:prstGeom prst="rect">
            <a:avLst/>
          </a:prstGeom>
          <a:noFill/>
          <a:ln w="9525">
            <a:noFill/>
            <a:miter lim="800000"/>
            <a:headEnd/>
            <a:tailEnd/>
          </a:ln>
        </p:spPr>
        <p:txBody>
          <a:bodyPr/>
          <a:lstStyle/>
          <a:p>
            <a:pPr marL="342900" indent="-342900" eaLnBrk="0" hangingPunct="0">
              <a:spcBef>
                <a:spcPct val="20000"/>
              </a:spcBef>
              <a:defRPr/>
            </a:pPr>
            <a:r>
              <a:rPr lang="en-US" sz="1600" kern="0" dirty="0">
                <a:solidFill>
                  <a:schemeClr val="bg1"/>
                </a:solidFill>
                <a:latin typeface="+mn-lt"/>
              </a:rPr>
              <a:t>The False Alarm results are using the lowest Quantitative CM score as the threshold.</a:t>
            </a:r>
          </a:p>
        </p:txBody>
      </p:sp>
      <p:sp>
        <p:nvSpPr>
          <p:cNvPr id="13" name="Rectangle 3"/>
          <p:cNvSpPr txBox="1">
            <a:spLocks noChangeArrowheads="1"/>
          </p:cNvSpPr>
          <p:nvPr/>
        </p:nvSpPr>
        <p:spPr bwMode="auto">
          <a:xfrm>
            <a:off x="6823075" y="5387975"/>
            <a:ext cx="1993900" cy="457200"/>
          </a:xfrm>
          <a:prstGeom prst="rect">
            <a:avLst/>
          </a:prstGeom>
          <a:noFill/>
          <a:ln w="9525">
            <a:noFill/>
            <a:miter lim="800000"/>
            <a:headEnd/>
            <a:tailEnd/>
          </a:ln>
        </p:spPr>
        <p:txBody>
          <a:bodyPr/>
          <a:lstStyle/>
          <a:p>
            <a:pPr marL="342900" indent="-342900" eaLnBrk="0" hangingPunct="0">
              <a:spcBef>
                <a:spcPct val="20000"/>
              </a:spcBef>
              <a:defRPr/>
            </a:pPr>
            <a:r>
              <a:rPr lang="en-US" kern="0" dirty="0">
                <a:solidFill>
                  <a:schemeClr val="bg1"/>
                </a:solidFill>
                <a:latin typeface="+mn-lt"/>
              </a:rPr>
              <a:t>21 Null Events </a:t>
            </a:r>
          </a:p>
        </p:txBody>
      </p:sp>
      <p:sp>
        <p:nvSpPr>
          <p:cNvPr id="1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a:solidFill>
                  <a:srgbClr val="003E74"/>
                </a:solidFill>
                <a:effectLst>
                  <a:outerShdw blurRad="38100" dist="38100" dir="2700000" algn="tl">
                    <a:srgbClr val="000000">
                      <a:alpha val="43137"/>
                    </a:srgbClr>
                  </a:outerShdw>
                </a:effectLst>
                <a:latin typeface="Tahoma" pitchFamily="34" charset="0"/>
              </a:rPr>
              <a:t>False Alarms</a:t>
            </a:r>
          </a:p>
        </p:txBody>
      </p:sp>
      <p:pic>
        <p:nvPicPr>
          <p:cNvPr id="18443"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16" name="Rectangle 3"/>
          <p:cNvSpPr txBox="1">
            <a:spLocks noChangeArrowheads="1"/>
          </p:cNvSpPr>
          <p:nvPr/>
        </p:nvSpPr>
        <p:spPr bwMode="auto">
          <a:xfrm>
            <a:off x="-228600" y="1239838"/>
            <a:ext cx="2171700" cy="2265362"/>
          </a:xfrm>
          <a:prstGeom prst="rect">
            <a:avLst/>
          </a:prstGeom>
          <a:noFill/>
          <a:ln w="9525">
            <a:noFill/>
            <a:miter lim="800000"/>
            <a:headEnd/>
            <a:tailEnd/>
          </a:ln>
        </p:spPr>
        <p:txBody>
          <a:bodyPr/>
          <a:lstStyle/>
          <a:p>
            <a:pPr eaLnBrk="0" hangingPunct="0">
              <a:spcBef>
                <a:spcPct val="20000"/>
              </a:spcBef>
              <a:defRPr/>
            </a:pPr>
            <a:r>
              <a:rPr lang="en-US" kern="0" dirty="0">
                <a:solidFill>
                  <a:schemeClr val="bg1"/>
                </a:solidFill>
                <a:latin typeface="+mn-lt"/>
              </a:rPr>
              <a:t>Max</a:t>
            </a:r>
          </a:p>
          <a:p>
            <a:pPr eaLnBrk="0" hangingPunct="0">
              <a:spcBef>
                <a:spcPct val="20000"/>
              </a:spcBef>
              <a:defRPr/>
            </a:pPr>
            <a:endParaRPr lang="en-US" kern="0" dirty="0">
              <a:solidFill>
                <a:schemeClr val="bg1"/>
              </a:solidFill>
              <a:latin typeface="+mn-lt"/>
            </a:endParaRPr>
          </a:p>
          <a:p>
            <a:pPr eaLnBrk="0" hangingPunct="0">
              <a:spcBef>
                <a:spcPct val="20000"/>
              </a:spcBef>
              <a:defRPr/>
            </a:pPr>
            <a:endParaRPr lang="en-US" kern="0" dirty="0">
              <a:solidFill>
                <a:schemeClr val="bg1"/>
              </a:solidFill>
              <a:latin typeface="+mn-lt"/>
            </a:endParaRPr>
          </a:p>
          <a:p>
            <a:pPr eaLnBrk="0" hangingPunct="0">
              <a:spcBef>
                <a:spcPct val="20000"/>
              </a:spcBef>
              <a:defRPr/>
            </a:pPr>
            <a:endParaRPr lang="en-US" kern="0" dirty="0">
              <a:solidFill>
                <a:schemeClr val="bg1"/>
              </a:solidFill>
              <a:latin typeface="+mn-lt"/>
            </a:endParaRPr>
          </a:p>
          <a:p>
            <a:pPr eaLnBrk="0" hangingPunct="0">
              <a:spcBef>
                <a:spcPct val="20000"/>
              </a:spcBef>
              <a:defRPr/>
            </a:pPr>
            <a:endParaRPr lang="en-US" kern="0" dirty="0">
              <a:solidFill>
                <a:schemeClr val="bg1"/>
              </a:solidFill>
              <a:latin typeface="+mn-lt"/>
            </a:endParaRPr>
          </a:p>
          <a:p>
            <a:pPr eaLnBrk="0" hangingPunct="0">
              <a:spcBef>
                <a:spcPct val="20000"/>
              </a:spcBef>
              <a:defRPr/>
            </a:pPr>
            <a:r>
              <a:rPr lang="en-US" kern="0" dirty="0">
                <a:solidFill>
                  <a:schemeClr val="bg1"/>
                </a:solidFill>
                <a:latin typeface="+mn-lt"/>
              </a:rPr>
              <a:t>Median</a:t>
            </a:r>
          </a:p>
          <a:p>
            <a:pPr eaLnBrk="0" hangingPunct="0">
              <a:spcBef>
                <a:spcPct val="20000"/>
              </a:spcBef>
              <a:defRPr/>
            </a:pPr>
            <a:endParaRPr lang="en-US" kern="0" dirty="0">
              <a:solidFill>
                <a:schemeClr val="bg1"/>
              </a:solidFill>
              <a:latin typeface="+mn-lt"/>
            </a:endParaRPr>
          </a:p>
          <a:p>
            <a:pPr eaLnBrk="0" hangingPunct="0">
              <a:spcBef>
                <a:spcPct val="20000"/>
              </a:spcBef>
              <a:defRPr/>
            </a:pPr>
            <a:endParaRPr lang="en-US" kern="0" dirty="0">
              <a:solidFill>
                <a:schemeClr val="bg1"/>
              </a:solidFill>
              <a:latin typeface="+mn-lt"/>
            </a:endParaRPr>
          </a:p>
          <a:p>
            <a:pPr eaLnBrk="0" hangingPunct="0">
              <a:spcBef>
                <a:spcPct val="20000"/>
              </a:spcBef>
              <a:defRPr/>
            </a:pPr>
            <a:endParaRPr lang="en-US" kern="0" dirty="0">
              <a:solidFill>
                <a:schemeClr val="bg1"/>
              </a:solidFill>
              <a:latin typeface="+mn-lt"/>
            </a:endParaRPr>
          </a:p>
          <a:p>
            <a:pPr eaLnBrk="0" hangingPunct="0">
              <a:spcBef>
                <a:spcPct val="20000"/>
              </a:spcBef>
              <a:defRPr/>
            </a:pPr>
            <a:endParaRPr lang="en-US" kern="0" dirty="0">
              <a:solidFill>
                <a:schemeClr val="bg1"/>
              </a:solidFill>
              <a:latin typeface="+mn-lt"/>
            </a:endParaRPr>
          </a:p>
          <a:p>
            <a:pPr eaLnBrk="0" hangingPunct="0">
              <a:spcBef>
                <a:spcPct val="20000"/>
              </a:spcBef>
              <a:defRPr/>
            </a:pPr>
            <a:r>
              <a:rPr lang="en-US" kern="0" dirty="0">
                <a:solidFill>
                  <a:schemeClr val="bg1"/>
                </a:solidFill>
                <a:latin typeface="+mn-lt"/>
              </a:rPr>
              <a:t>Min</a:t>
            </a:r>
          </a:p>
        </p:txBody>
      </p:sp>
      <p:cxnSp>
        <p:nvCxnSpPr>
          <p:cNvPr id="18445" name="Straight Connector 13"/>
          <p:cNvCxnSpPr>
            <a:cxnSpLocks noChangeShapeType="1"/>
          </p:cNvCxnSpPr>
          <p:nvPr/>
        </p:nvCxnSpPr>
        <p:spPr bwMode="auto">
          <a:xfrm rot="10800000">
            <a:off x="2347913" y="4892675"/>
            <a:ext cx="4389437" cy="0"/>
          </a:xfrm>
          <a:prstGeom prst="line">
            <a:avLst/>
          </a:prstGeom>
          <a:noFill/>
          <a:ln w="38100" algn="ctr">
            <a:solidFill>
              <a:schemeClr val="bg1"/>
            </a:solidFill>
            <a:round/>
            <a:headEnd/>
            <a:tailEnd/>
          </a:ln>
        </p:spPr>
      </p:cxnSp>
      <p:cxnSp>
        <p:nvCxnSpPr>
          <p:cNvPr id="18446" name="Straight Connector 7"/>
          <p:cNvCxnSpPr>
            <a:cxnSpLocks noChangeShapeType="1"/>
          </p:cNvCxnSpPr>
          <p:nvPr/>
        </p:nvCxnSpPr>
        <p:spPr bwMode="auto">
          <a:xfrm rot="5400000">
            <a:off x="2192338" y="2262188"/>
            <a:ext cx="1181100" cy="0"/>
          </a:xfrm>
          <a:prstGeom prst="line">
            <a:avLst/>
          </a:prstGeom>
          <a:noFill/>
          <a:ln w="38100" algn="ctr">
            <a:solidFill>
              <a:schemeClr val="bg1"/>
            </a:solidFill>
            <a:round/>
            <a:headEnd/>
            <a:tailEnd/>
          </a:ln>
        </p:spPr>
      </p:cxn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44" descr="SYNcomp2.png"/>
          <p:cNvPicPr>
            <a:picLocks noChangeAspect="1"/>
          </p:cNvPicPr>
          <p:nvPr/>
        </p:nvPicPr>
        <p:blipFill>
          <a:blip r:embed="rId3" cstate="print"/>
          <a:srcRect/>
          <a:stretch>
            <a:fillRect/>
          </a:stretch>
        </p:blipFill>
        <p:spPr bwMode="auto">
          <a:xfrm>
            <a:off x="850900" y="3767138"/>
            <a:ext cx="7424738" cy="2825750"/>
          </a:xfrm>
          <a:prstGeom prst="rect">
            <a:avLst/>
          </a:prstGeom>
          <a:noFill/>
          <a:ln w="9525">
            <a:noFill/>
            <a:miter lim="800000"/>
            <a:headEnd/>
            <a:tailEnd/>
          </a:ln>
        </p:spPr>
      </p:pic>
      <p:pic>
        <p:nvPicPr>
          <p:cNvPr id="19459" name="Picture 43" descr="SYNcomp2EC.png"/>
          <p:cNvPicPr>
            <a:picLocks noChangeAspect="1"/>
          </p:cNvPicPr>
          <p:nvPr/>
        </p:nvPicPr>
        <p:blipFill>
          <a:blip r:embed="rId4" cstate="print"/>
          <a:srcRect/>
          <a:stretch>
            <a:fillRect/>
          </a:stretch>
        </p:blipFill>
        <p:spPr bwMode="auto">
          <a:xfrm>
            <a:off x="850900" y="731838"/>
            <a:ext cx="7424738" cy="2825750"/>
          </a:xfrm>
          <a:prstGeom prst="rect">
            <a:avLst/>
          </a:prstGeom>
          <a:noFill/>
          <a:ln w="9525">
            <a:noFill/>
            <a:miter lim="800000"/>
            <a:headEnd/>
            <a:tailEnd/>
          </a:ln>
        </p:spPr>
      </p:pic>
      <p:sp>
        <p:nvSpPr>
          <p:cNvPr id="7" name="Rectangle 3"/>
          <p:cNvSpPr txBox="1">
            <a:spLocks noChangeArrowheads="1"/>
          </p:cNvSpPr>
          <p:nvPr/>
        </p:nvSpPr>
        <p:spPr bwMode="auto">
          <a:xfrm>
            <a:off x="850900" y="727075"/>
            <a:ext cx="7424738" cy="358775"/>
          </a:xfrm>
          <a:prstGeom prst="rect">
            <a:avLst/>
          </a:prstGeom>
          <a:solidFill>
            <a:schemeClr val="bg1"/>
          </a:solidFill>
          <a:ln w="9525">
            <a:noFill/>
            <a:miter lim="800000"/>
            <a:headEnd/>
            <a:tailEnd/>
          </a:ln>
        </p:spPr>
        <p:txBody>
          <a:bodyPr/>
          <a:lstStyle/>
          <a:p>
            <a:pPr marL="342900" indent="-342900" eaLnBrk="0" hangingPunct="0">
              <a:spcBef>
                <a:spcPct val="20000"/>
              </a:spcBef>
              <a:defRPr/>
            </a:pPr>
            <a:r>
              <a:rPr lang="en-US" kern="0" dirty="0">
                <a:solidFill>
                  <a:srgbClr val="003E74"/>
                </a:solidFill>
                <a:latin typeface="+mn-lt"/>
              </a:rPr>
              <a:t>Quantitative Conceptual Model</a:t>
            </a:r>
            <a:endParaRPr lang="en-US" kern="0" dirty="0">
              <a:solidFill>
                <a:srgbClr val="993300"/>
              </a:solidFill>
              <a:latin typeface="+mn-lt"/>
            </a:endParaRPr>
          </a:p>
        </p:txBody>
      </p:sp>
      <p:sp>
        <p:nvSpPr>
          <p:cNvPr id="8" name="Rectangle 3"/>
          <p:cNvSpPr txBox="1">
            <a:spLocks noChangeArrowheads="1"/>
          </p:cNvSpPr>
          <p:nvPr/>
        </p:nvSpPr>
        <p:spPr bwMode="auto">
          <a:xfrm>
            <a:off x="846138" y="3767138"/>
            <a:ext cx="7426325" cy="360362"/>
          </a:xfrm>
          <a:prstGeom prst="rect">
            <a:avLst/>
          </a:prstGeom>
          <a:solidFill>
            <a:schemeClr val="bg1"/>
          </a:solidFill>
          <a:ln w="9525">
            <a:noFill/>
            <a:miter lim="800000"/>
            <a:headEnd/>
            <a:tailEnd/>
          </a:ln>
        </p:spPr>
        <p:txBody>
          <a:bodyPr/>
          <a:lstStyle/>
          <a:p>
            <a:pPr marL="342900" indent="-342900" eaLnBrk="0" hangingPunct="0">
              <a:spcBef>
                <a:spcPct val="20000"/>
              </a:spcBef>
              <a:defRPr/>
            </a:pPr>
            <a:r>
              <a:rPr lang="en-US" kern="0" dirty="0">
                <a:solidFill>
                  <a:srgbClr val="003E74"/>
                </a:solidFill>
                <a:latin typeface="+mn-lt"/>
              </a:rPr>
              <a:t>False Alarm Composite</a:t>
            </a:r>
            <a:endParaRPr lang="en-US" kern="0" dirty="0">
              <a:solidFill>
                <a:srgbClr val="993300"/>
              </a:solidFill>
              <a:latin typeface="+mn-lt"/>
            </a:endParaRPr>
          </a:p>
        </p:txBody>
      </p:sp>
      <p:cxnSp>
        <p:nvCxnSpPr>
          <p:cNvPr id="19462" name="Straight Connector 11"/>
          <p:cNvCxnSpPr>
            <a:cxnSpLocks noChangeShapeType="1"/>
          </p:cNvCxnSpPr>
          <p:nvPr/>
        </p:nvCxnSpPr>
        <p:spPr bwMode="auto">
          <a:xfrm>
            <a:off x="833438" y="1085850"/>
            <a:ext cx="7450137" cy="0"/>
          </a:xfrm>
          <a:prstGeom prst="line">
            <a:avLst/>
          </a:prstGeom>
          <a:noFill/>
          <a:ln w="38100" algn="ctr">
            <a:solidFill>
              <a:srgbClr val="003E74"/>
            </a:solidFill>
            <a:round/>
            <a:headEnd/>
            <a:tailEnd/>
          </a:ln>
        </p:spPr>
      </p:cxnSp>
      <p:cxnSp>
        <p:nvCxnSpPr>
          <p:cNvPr id="19463" name="Straight Connector 11"/>
          <p:cNvCxnSpPr>
            <a:cxnSpLocks noChangeShapeType="1"/>
          </p:cNvCxnSpPr>
          <p:nvPr/>
        </p:nvCxnSpPr>
        <p:spPr bwMode="auto">
          <a:xfrm>
            <a:off x="833438" y="4119563"/>
            <a:ext cx="7450137" cy="0"/>
          </a:xfrm>
          <a:prstGeom prst="line">
            <a:avLst/>
          </a:prstGeom>
          <a:noFill/>
          <a:ln w="38100" algn="ctr">
            <a:solidFill>
              <a:srgbClr val="003E74"/>
            </a:solidFill>
            <a:round/>
            <a:headEnd/>
            <a:tailEnd/>
          </a:ln>
        </p:spPr>
      </p:cxnSp>
      <p:sp>
        <p:nvSpPr>
          <p:cNvPr id="30"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a:solidFill>
                  <a:srgbClr val="003E74"/>
                </a:solidFill>
                <a:effectLst>
                  <a:outerShdw blurRad="38100" dist="38100" dir="2700000" algn="tl">
                    <a:srgbClr val="000000">
                      <a:alpha val="43137"/>
                    </a:srgbClr>
                  </a:outerShdw>
                </a:effectLst>
                <a:latin typeface="Tahoma" pitchFamily="34" charset="0"/>
              </a:rPr>
              <a:t>False Alarm Composite</a:t>
            </a:r>
          </a:p>
        </p:txBody>
      </p:sp>
      <p:pic>
        <p:nvPicPr>
          <p:cNvPr id="19465" name="Picture 21" descr="C:\Users\CMG\Desktop\FOLDERS\CHAD\SLU\CIPS\cips.png"/>
          <p:cNvPicPr>
            <a:picLocks noChangeAspect="1" noChangeArrowheads="1"/>
          </p:cNvPicPr>
          <p:nvPr/>
        </p:nvPicPr>
        <p:blipFill>
          <a:blip r:embed="rId5" cstate="print"/>
          <a:srcRect/>
          <a:stretch>
            <a:fillRect/>
          </a:stretch>
        </p:blipFill>
        <p:spPr bwMode="auto">
          <a:xfrm>
            <a:off x="71438" y="33338"/>
            <a:ext cx="461962" cy="401637"/>
          </a:xfrm>
          <a:prstGeom prst="rect">
            <a:avLst/>
          </a:prstGeom>
          <a:noFill/>
          <a:ln w="9525">
            <a:noFill/>
            <a:miter lim="800000"/>
            <a:headEnd/>
            <a:tailEnd/>
          </a:ln>
        </p:spPr>
      </p:pic>
      <p:sp>
        <p:nvSpPr>
          <p:cNvPr id="34" name="Rectangle 3"/>
          <p:cNvSpPr txBox="1">
            <a:spLocks noChangeArrowheads="1"/>
          </p:cNvSpPr>
          <p:nvPr/>
        </p:nvSpPr>
        <p:spPr bwMode="auto">
          <a:xfrm>
            <a:off x="852487" y="2927350"/>
            <a:ext cx="1143000" cy="382588"/>
          </a:xfrm>
          <a:prstGeom prst="rect">
            <a:avLst/>
          </a:prstGeom>
          <a:solidFill>
            <a:schemeClr val="bg1"/>
          </a:solidFill>
          <a:ln w="9525">
            <a:noFill/>
            <a:miter lim="800000"/>
            <a:headEnd/>
            <a:tailEnd/>
          </a:ln>
        </p:spPr>
        <p:txBody>
          <a:bodyPr/>
          <a:lstStyle/>
          <a:p>
            <a:pPr marL="342900" indent="-342900" algn="l" eaLnBrk="0" hangingPunct="0">
              <a:spcBef>
                <a:spcPct val="20000"/>
              </a:spcBef>
              <a:defRPr/>
            </a:pPr>
            <a:r>
              <a:rPr lang="en-US" kern="0" dirty="0">
                <a:solidFill>
                  <a:srgbClr val="003E74"/>
                </a:solidFill>
                <a:latin typeface="+mn-lt"/>
              </a:rPr>
              <a:t>300 </a:t>
            </a:r>
            <a:r>
              <a:rPr lang="en-US" kern="0" dirty="0" err="1" smtClean="0">
                <a:solidFill>
                  <a:srgbClr val="003E74"/>
                </a:solidFill>
                <a:latin typeface="+mn-lt"/>
              </a:rPr>
              <a:t>hPa</a:t>
            </a:r>
            <a:endParaRPr lang="en-US" kern="0" dirty="0">
              <a:solidFill>
                <a:srgbClr val="003E74"/>
              </a:solidFill>
              <a:latin typeface="+mn-lt"/>
            </a:endParaRPr>
          </a:p>
        </p:txBody>
      </p:sp>
      <p:sp>
        <p:nvSpPr>
          <p:cNvPr id="35" name="Rectangle 3"/>
          <p:cNvSpPr txBox="1">
            <a:spLocks noChangeArrowheads="1"/>
          </p:cNvSpPr>
          <p:nvPr/>
        </p:nvSpPr>
        <p:spPr bwMode="auto">
          <a:xfrm>
            <a:off x="4624387" y="2925763"/>
            <a:ext cx="1143000" cy="384175"/>
          </a:xfrm>
          <a:prstGeom prst="rect">
            <a:avLst/>
          </a:prstGeom>
          <a:solidFill>
            <a:schemeClr val="bg1"/>
          </a:solidFill>
          <a:ln w="9525">
            <a:noFill/>
            <a:miter lim="800000"/>
            <a:headEnd/>
            <a:tailEnd/>
          </a:ln>
        </p:spPr>
        <p:txBody>
          <a:bodyPr/>
          <a:lstStyle/>
          <a:p>
            <a:pPr marL="342900" indent="-342900" algn="l" eaLnBrk="0" hangingPunct="0">
              <a:spcBef>
                <a:spcPct val="20000"/>
              </a:spcBef>
              <a:defRPr/>
            </a:pPr>
            <a:r>
              <a:rPr lang="en-US" kern="0" dirty="0">
                <a:solidFill>
                  <a:srgbClr val="003E74"/>
                </a:solidFill>
                <a:latin typeface="+mn-lt"/>
              </a:rPr>
              <a:t>500 </a:t>
            </a:r>
            <a:r>
              <a:rPr lang="en-US" kern="0" dirty="0" err="1" smtClean="0">
                <a:solidFill>
                  <a:srgbClr val="003E74"/>
                </a:solidFill>
                <a:latin typeface="+mn-lt"/>
              </a:rPr>
              <a:t>hPa</a:t>
            </a:r>
            <a:endParaRPr lang="en-US" kern="0" dirty="0">
              <a:solidFill>
                <a:srgbClr val="003E74"/>
              </a:solidFill>
              <a:latin typeface="+mn-lt"/>
            </a:endParaRPr>
          </a:p>
        </p:txBody>
      </p:sp>
      <p:sp>
        <p:nvSpPr>
          <p:cNvPr id="36" name="Rectangle 3"/>
          <p:cNvSpPr txBox="1">
            <a:spLocks noChangeArrowheads="1"/>
          </p:cNvSpPr>
          <p:nvPr/>
        </p:nvSpPr>
        <p:spPr bwMode="auto">
          <a:xfrm>
            <a:off x="850900" y="5953125"/>
            <a:ext cx="1143000" cy="384175"/>
          </a:xfrm>
          <a:prstGeom prst="rect">
            <a:avLst/>
          </a:prstGeom>
          <a:solidFill>
            <a:schemeClr val="bg1"/>
          </a:solidFill>
          <a:ln w="9525">
            <a:noFill/>
            <a:miter lim="800000"/>
            <a:headEnd/>
            <a:tailEnd/>
          </a:ln>
        </p:spPr>
        <p:txBody>
          <a:bodyPr/>
          <a:lstStyle/>
          <a:p>
            <a:pPr marL="342900" indent="-342900" algn="l" eaLnBrk="0" hangingPunct="0">
              <a:spcBef>
                <a:spcPct val="20000"/>
              </a:spcBef>
              <a:defRPr/>
            </a:pPr>
            <a:r>
              <a:rPr lang="en-US" kern="0" dirty="0">
                <a:solidFill>
                  <a:srgbClr val="003E74"/>
                </a:solidFill>
                <a:latin typeface="+mn-lt"/>
              </a:rPr>
              <a:t>300 </a:t>
            </a:r>
            <a:r>
              <a:rPr lang="en-US" kern="0" dirty="0" err="1" smtClean="0">
                <a:solidFill>
                  <a:srgbClr val="003E74"/>
                </a:solidFill>
                <a:latin typeface="+mn-lt"/>
              </a:rPr>
              <a:t>hPa</a:t>
            </a:r>
            <a:endParaRPr lang="en-US" kern="0" dirty="0">
              <a:solidFill>
                <a:srgbClr val="003E74"/>
              </a:solidFill>
              <a:latin typeface="+mn-lt"/>
            </a:endParaRPr>
          </a:p>
        </p:txBody>
      </p:sp>
      <p:sp>
        <p:nvSpPr>
          <p:cNvPr id="37" name="Rectangle 3"/>
          <p:cNvSpPr txBox="1">
            <a:spLocks noChangeArrowheads="1"/>
          </p:cNvSpPr>
          <p:nvPr/>
        </p:nvSpPr>
        <p:spPr bwMode="auto">
          <a:xfrm>
            <a:off x="4635500" y="5953125"/>
            <a:ext cx="1143000" cy="384175"/>
          </a:xfrm>
          <a:prstGeom prst="rect">
            <a:avLst/>
          </a:prstGeom>
          <a:solidFill>
            <a:schemeClr val="bg1"/>
          </a:solidFill>
          <a:ln w="9525">
            <a:noFill/>
            <a:miter lim="800000"/>
            <a:headEnd/>
            <a:tailEnd/>
          </a:ln>
        </p:spPr>
        <p:txBody>
          <a:bodyPr/>
          <a:lstStyle/>
          <a:p>
            <a:pPr marL="342900" indent="-342900" algn="l" eaLnBrk="0" hangingPunct="0">
              <a:spcBef>
                <a:spcPct val="20000"/>
              </a:spcBef>
              <a:defRPr/>
            </a:pPr>
            <a:r>
              <a:rPr lang="en-US" kern="0" dirty="0">
                <a:solidFill>
                  <a:srgbClr val="003E74"/>
                </a:solidFill>
                <a:latin typeface="+mn-lt"/>
              </a:rPr>
              <a:t>500 </a:t>
            </a:r>
            <a:r>
              <a:rPr lang="en-US" kern="0" dirty="0" err="1" smtClean="0">
                <a:solidFill>
                  <a:srgbClr val="003E74"/>
                </a:solidFill>
                <a:latin typeface="+mn-lt"/>
              </a:rPr>
              <a:t>hPa</a:t>
            </a:r>
            <a:endParaRPr lang="en-US" kern="0" dirty="0">
              <a:solidFill>
                <a:srgbClr val="003E74"/>
              </a:solidFill>
              <a:latin typeface="+mn-lt"/>
            </a:endParaRPr>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13" descr="SYNcomp1.png"/>
          <p:cNvPicPr>
            <a:picLocks noChangeAspect="1"/>
          </p:cNvPicPr>
          <p:nvPr/>
        </p:nvPicPr>
        <p:blipFill>
          <a:blip r:embed="rId3" cstate="print"/>
          <a:srcRect/>
          <a:stretch>
            <a:fillRect/>
          </a:stretch>
        </p:blipFill>
        <p:spPr bwMode="auto">
          <a:xfrm>
            <a:off x="850900" y="3767138"/>
            <a:ext cx="7424738" cy="2825750"/>
          </a:xfrm>
          <a:prstGeom prst="rect">
            <a:avLst/>
          </a:prstGeom>
          <a:noFill/>
          <a:ln w="9525">
            <a:noFill/>
            <a:miter lim="800000"/>
            <a:headEnd/>
            <a:tailEnd/>
          </a:ln>
        </p:spPr>
      </p:pic>
      <p:pic>
        <p:nvPicPr>
          <p:cNvPr id="20483" name="Picture 14" descr="SYNcomp1EC.png"/>
          <p:cNvPicPr>
            <a:picLocks noChangeAspect="1"/>
          </p:cNvPicPr>
          <p:nvPr/>
        </p:nvPicPr>
        <p:blipFill>
          <a:blip r:embed="rId4" cstate="print"/>
          <a:srcRect/>
          <a:stretch>
            <a:fillRect/>
          </a:stretch>
        </p:blipFill>
        <p:spPr bwMode="auto">
          <a:xfrm>
            <a:off x="850900" y="731838"/>
            <a:ext cx="7424738" cy="2825750"/>
          </a:xfrm>
          <a:prstGeom prst="rect">
            <a:avLst/>
          </a:prstGeom>
          <a:noFill/>
          <a:ln w="9525">
            <a:noFill/>
            <a:miter lim="800000"/>
            <a:headEnd/>
            <a:tailEnd/>
          </a:ln>
        </p:spPr>
      </p:pic>
      <p:sp>
        <p:nvSpPr>
          <p:cNvPr id="7" name="Rectangle 3"/>
          <p:cNvSpPr txBox="1">
            <a:spLocks noChangeArrowheads="1"/>
          </p:cNvSpPr>
          <p:nvPr/>
        </p:nvSpPr>
        <p:spPr bwMode="auto">
          <a:xfrm>
            <a:off x="850900" y="727075"/>
            <a:ext cx="7424738" cy="358775"/>
          </a:xfrm>
          <a:prstGeom prst="rect">
            <a:avLst/>
          </a:prstGeom>
          <a:solidFill>
            <a:schemeClr val="bg1"/>
          </a:solidFill>
          <a:ln w="9525">
            <a:noFill/>
            <a:miter lim="800000"/>
            <a:headEnd/>
            <a:tailEnd/>
          </a:ln>
        </p:spPr>
        <p:txBody>
          <a:bodyPr/>
          <a:lstStyle/>
          <a:p>
            <a:pPr marL="342900" indent="-342900" eaLnBrk="0" hangingPunct="0">
              <a:spcBef>
                <a:spcPct val="20000"/>
              </a:spcBef>
              <a:defRPr/>
            </a:pPr>
            <a:r>
              <a:rPr lang="en-US" kern="0" dirty="0">
                <a:solidFill>
                  <a:srgbClr val="003E74"/>
                </a:solidFill>
                <a:latin typeface="+mn-lt"/>
              </a:rPr>
              <a:t>Quantitative Conceptual Model</a:t>
            </a:r>
            <a:endParaRPr lang="en-US" kern="0" dirty="0">
              <a:solidFill>
                <a:srgbClr val="993300"/>
              </a:solidFill>
              <a:latin typeface="+mn-lt"/>
            </a:endParaRPr>
          </a:p>
        </p:txBody>
      </p:sp>
      <p:sp>
        <p:nvSpPr>
          <p:cNvPr id="8" name="Rectangle 3"/>
          <p:cNvSpPr txBox="1">
            <a:spLocks noChangeArrowheads="1"/>
          </p:cNvSpPr>
          <p:nvPr/>
        </p:nvSpPr>
        <p:spPr bwMode="auto">
          <a:xfrm>
            <a:off x="846138" y="3767138"/>
            <a:ext cx="7426325" cy="360362"/>
          </a:xfrm>
          <a:prstGeom prst="rect">
            <a:avLst/>
          </a:prstGeom>
          <a:solidFill>
            <a:schemeClr val="bg1"/>
          </a:solidFill>
          <a:ln w="9525">
            <a:noFill/>
            <a:miter lim="800000"/>
            <a:headEnd/>
            <a:tailEnd/>
          </a:ln>
        </p:spPr>
        <p:txBody>
          <a:bodyPr/>
          <a:lstStyle/>
          <a:p>
            <a:pPr marL="342900" indent="-342900" eaLnBrk="0" hangingPunct="0">
              <a:spcBef>
                <a:spcPct val="20000"/>
              </a:spcBef>
              <a:defRPr/>
            </a:pPr>
            <a:r>
              <a:rPr lang="en-US" kern="0" dirty="0">
                <a:solidFill>
                  <a:srgbClr val="003E74"/>
                </a:solidFill>
                <a:latin typeface="+mn-lt"/>
              </a:rPr>
              <a:t>False Alarm Composite</a:t>
            </a:r>
            <a:endParaRPr lang="en-US" kern="0" dirty="0">
              <a:solidFill>
                <a:srgbClr val="993300"/>
              </a:solidFill>
              <a:latin typeface="+mn-lt"/>
            </a:endParaRPr>
          </a:p>
        </p:txBody>
      </p:sp>
      <p:cxnSp>
        <p:nvCxnSpPr>
          <p:cNvPr id="20486" name="Straight Connector 11"/>
          <p:cNvCxnSpPr>
            <a:cxnSpLocks noChangeShapeType="1"/>
          </p:cNvCxnSpPr>
          <p:nvPr/>
        </p:nvCxnSpPr>
        <p:spPr bwMode="auto">
          <a:xfrm>
            <a:off x="833438" y="1085850"/>
            <a:ext cx="7450137" cy="0"/>
          </a:xfrm>
          <a:prstGeom prst="line">
            <a:avLst/>
          </a:prstGeom>
          <a:noFill/>
          <a:ln w="38100" algn="ctr">
            <a:solidFill>
              <a:srgbClr val="003E74"/>
            </a:solidFill>
            <a:round/>
            <a:headEnd/>
            <a:tailEnd/>
          </a:ln>
        </p:spPr>
      </p:cxnSp>
      <p:cxnSp>
        <p:nvCxnSpPr>
          <p:cNvPr id="20487" name="Straight Connector 11"/>
          <p:cNvCxnSpPr>
            <a:cxnSpLocks noChangeShapeType="1"/>
          </p:cNvCxnSpPr>
          <p:nvPr/>
        </p:nvCxnSpPr>
        <p:spPr bwMode="auto">
          <a:xfrm>
            <a:off x="833438" y="4119563"/>
            <a:ext cx="7450137" cy="0"/>
          </a:xfrm>
          <a:prstGeom prst="line">
            <a:avLst/>
          </a:prstGeom>
          <a:noFill/>
          <a:ln w="38100" algn="ctr">
            <a:solidFill>
              <a:srgbClr val="003E74"/>
            </a:solidFill>
            <a:round/>
            <a:headEnd/>
            <a:tailEnd/>
          </a:ln>
        </p:spPr>
      </p:cxnSp>
      <p:sp>
        <p:nvSpPr>
          <p:cNvPr id="30"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a:solidFill>
                  <a:srgbClr val="003E74"/>
                </a:solidFill>
                <a:effectLst>
                  <a:outerShdw blurRad="38100" dist="38100" dir="2700000" algn="tl">
                    <a:srgbClr val="000000">
                      <a:alpha val="43137"/>
                    </a:srgbClr>
                  </a:outerShdw>
                </a:effectLst>
                <a:latin typeface="Tahoma" pitchFamily="34" charset="0"/>
              </a:rPr>
              <a:t>False Alarm Composite</a:t>
            </a:r>
          </a:p>
        </p:txBody>
      </p:sp>
      <p:pic>
        <p:nvPicPr>
          <p:cNvPr id="20489" name="Picture 21" descr="C:\Users\CMG\Desktop\FOLDERS\CHAD\SLU\CIPS\cips.png"/>
          <p:cNvPicPr>
            <a:picLocks noChangeAspect="1" noChangeArrowheads="1"/>
          </p:cNvPicPr>
          <p:nvPr/>
        </p:nvPicPr>
        <p:blipFill>
          <a:blip r:embed="rId5" cstate="print"/>
          <a:srcRect/>
          <a:stretch>
            <a:fillRect/>
          </a:stretch>
        </p:blipFill>
        <p:spPr bwMode="auto">
          <a:xfrm>
            <a:off x="71438" y="33338"/>
            <a:ext cx="461962" cy="401637"/>
          </a:xfrm>
          <a:prstGeom prst="rect">
            <a:avLst/>
          </a:prstGeom>
          <a:noFill/>
          <a:ln w="9525">
            <a:noFill/>
            <a:miter lim="800000"/>
            <a:headEnd/>
            <a:tailEnd/>
          </a:ln>
        </p:spPr>
      </p:pic>
      <p:sp>
        <p:nvSpPr>
          <p:cNvPr id="34" name="Rectangle 3"/>
          <p:cNvSpPr txBox="1">
            <a:spLocks noChangeArrowheads="1"/>
          </p:cNvSpPr>
          <p:nvPr/>
        </p:nvSpPr>
        <p:spPr bwMode="auto">
          <a:xfrm>
            <a:off x="852488" y="2927350"/>
            <a:ext cx="647700" cy="382588"/>
          </a:xfrm>
          <a:prstGeom prst="rect">
            <a:avLst/>
          </a:prstGeom>
          <a:solidFill>
            <a:schemeClr val="bg1"/>
          </a:solidFill>
          <a:ln w="9525">
            <a:noFill/>
            <a:miter lim="800000"/>
            <a:headEnd/>
            <a:tailEnd/>
          </a:ln>
        </p:spPr>
        <p:txBody>
          <a:bodyPr/>
          <a:lstStyle/>
          <a:p>
            <a:pPr marL="342900" indent="-342900" algn="l" eaLnBrk="0" hangingPunct="0">
              <a:spcBef>
                <a:spcPct val="20000"/>
              </a:spcBef>
              <a:defRPr/>
            </a:pPr>
            <a:r>
              <a:rPr lang="en-US" kern="0" dirty="0">
                <a:solidFill>
                  <a:srgbClr val="003E74"/>
                </a:solidFill>
                <a:latin typeface="+mn-lt"/>
              </a:rPr>
              <a:t>SFC</a:t>
            </a:r>
          </a:p>
        </p:txBody>
      </p:sp>
      <p:sp>
        <p:nvSpPr>
          <p:cNvPr id="35" name="Rectangle 3"/>
          <p:cNvSpPr txBox="1">
            <a:spLocks noChangeArrowheads="1"/>
          </p:cNvSpPr>
          <p:nvPr/>
        </p:nvSpPr>
        <p:spPr bwMode="auto">
          <a:xfrm>
            <a:off x="4624387" y="2925763"/>
            <a:ext cx="1143000" cy="384175"/>
          </a:xfrm>
          <a:prstGeom prst="rect">
            <a:avLst/>
          </a:prstGeom>
          <a:solidFill>
            <a:schemeClr val="bg1"/>
          </a:solidFill>
          <a:ln w="9525">
            <a:noFill/>
            <a:miter lim="800000"/>
            <a:headEnd/>
            <a:tailEnd/>
          </a:ln>
        </p:spPr>
        <p:txBody>
          <a:bodyPr/>
          <a:lstStyle/>
          <a:p>
            <a:pPr marL="342900" indent="-342900" algn="l" eaLnBrk="0" hangingPunct="0">
              <a:spcBef>
                <a:spcPct val="20000"/>
              </a:spcBef>
              <a:defRPr/>
            </a:pPr>
            <a:r>
              <a:rPr lang="en-US" kern="0" dirty="0">
                <a:solidFill>
                  <a:srgbClr val="003E74"/>
                </a:solidFill>
                <a:latin typeface="+mn-lt"/>
              </a:rPr>
              <a:t>850 </a:t>
            </a:r>
            <a:r>
              <a:rPr lang="en-US" kern="0" dirty="0" err="1" smtClean="0">
                <a:solidFill>
                  <a:srgbClr val="003E74"/>
                </a:solidFill>
                <a:latin typeface="+mn-lt"/>
              </a:rPr>
              <a:t>hPa</a:t>
            </a:r>
            <a:endParaRPr lang="en-US" kern="0" dirty="0">
              <a:solidFill>
                <a:srgbClr val="003E74"/>
              </a:solidFill>
              <a:latin typeface="+mn-lt"/>
            </a:endParaRPr>
          </a:p>
        </p:txBody>
      </p:sp>
      <p:sp>
        <p:nvSpPr>
          <p:cNvPr id="36" name="Rectangle 3"/>
          <p:cNvSpPr txBox="1">
            <a:spLocks noChangeArrowheads="1"/>
          </p:cNvSpPr>
          <p:nvPr/>
        </p:nvSpPr>
        <p:spPr bwMode="auto">
          <a:xfrm>
            <a:off x="850900" y="5953125"/>
            <a:ext cx="649288" cy="384175"/>
          </a:xfrm>
          <a:prstGeom prst="rect">
            <a:avLst/>
          </a:prstGeom>
          <a:solidFill>
            <a:schemeClr val="bg1"/>
          </a:solidFill>
          <a:ln w="9525">
            <a:noFill/>
            <a:miter lim="800000"/>
            <a:headEnd/>
            <a:tailEnd/>
          </a:ln>
        </p:spPr>
        <p:txBody>
          <a:bodyPr/>
          <a:lstStyle/>
          <a:p>
            <a:pPr marL="342900" indent="-342900" algn="l" eaLnBrk="0" hangingPunct="0">
              <a:spcBef>
                <a:spcPct val="20000"/>
              </a:spcBef>
              <a:defRPr/>
            </a:pPr>
            <a:r>
              <a:rPr lang="en-US" kern="0" dirty="0">
                <a:solidFill>
                  <a:srgbClr val="003E74"/>
                </a:solidFill>
                <a:latin typeface="+mn-lt"/>
              </a:rPr>
              <a:t>SFC</a:t>
            </a:r>
          </a:p>
        </p:txBody>
      </p:sp>
      <p:sp>
        <p:nvSpPr>
          <p:cNvPr id="37" name="Rectangle 3"/>
          <p:cNvSpPr txBox="1">
            <a:spLocks noChangeArrowheads="1"/>
          </p:cNvSpPr>
          <p:nvPr/>
        </p:nvSpPr>
        <p:spPr bwMode="auto">
          <a:xfrm>
            <a:off x="4635500" y="5953125"/>
            <a:ext cx="1143000" cy="384175"/>
          </a:xfrm>
          <a:prstGeom prst="rect">
            <a:avLst/>
          </a:prstGeom>
          <a:solidFill>
            <a:schemeClr val="bg1"/>
          </a:solidFill>
          <a:ln w="9525">
            <a:noFill/>
            <a:miter lim="800000"/>
            <a:headEnd/>
            <a:tailEnd/>
          </a:ln>
        </p:spPr>
        <p:txBody>
          <a:bodyPr/>
          <a:lstStyle/>
          <a:p>
            <a:pPr marL="342900" indent="-342900" algn="l" eaLnBrk="0" hangingPunct="0">
              <a:spcBef>
                <a:spcPct val="20000"/>
              </a:spcBef>
              <a:defRPr/>
            </a:pPr>
            <a:r>
              <a:rPr lang="en-US" kern="0" dirty="0">
                <a:solidFill>
                  <a:srgbClr val="003E74"/>
                </a:solidFill>
                <a:latin typeface="+mn-lt"/>
              </a:rPr>
              <a:t>850 </a:t>
            </a:r>
            <a:r>
              <a:rPr lang="en-US" kern="0" dirty="0" err="1" smtClean="0">
                <a:solidFill>
                  <a:srgbClr val="003E74"/>
                </a:solidFill>
                <a:latin typeface="+mn-lt"/>
              </a:rPr>
              <a:t>hPa</a:t>
            </a:r>
            <a:endParaRPr lang="en-US" kern="0" dirty="0">
              <a:solidFill>
                <a:srgbClr val="003E74"/>
              </a:solidFill>
              <a:latin typeface="+mn-lt"/>
            </a:endParaRP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idx="1"/>
          </p:nvPr>
        </p:nvSpPr>
        <p:spPr>
          <a:xfrm>
            <a:off x="228600" y="876300"/>
            <a:ext cx="8686800" cy="5448300"/>
          </a:xfrm>
        </p:spPr>
        <p:txBody>
          <a:bodyPr/>
          <a:lstStyle/>
          <a:p>
            <a:r>
              <a:rPr lang="en-US" sz="1800" dirty="0" smtClean="0"/>
              <a:t>Significant understanding of meteorological events has been achieved through the use of conceptual models (CMs).</a:t>
            </a:r>
          </a:p>
          <a:p>
            <a:endParaRPr lang="en-US" sz="1800" dirty="0" smtClean="0"/>
          </a:p>
          <a:p>
            <a:r>
              <a:rPr lang="en-US" sz="1800" dirty="0" smtClean="0"/>
              <a:t>Built around historical events, these CMs capture the key patterns and processes associated with those events.</a:t>
            </a:r>
          </a:p>
          <a:p>
            <a:endParaRPr lang="en-US" sz="1800" dirty="0" smtClean="0"/>
          </a:p>
          <a:p>
            <a:r>
              <a:rPr lang="en-US" sz="1800" dirty="0" smtClean="0"/>
              <a:t>However, the examination of patterns and processes in nonevents is less studied.</a:t>
            </a:r>
          </a:p>
          <a:p>
            <a:endParaRPr lang="en-US" sz="1800" dirty="0" smtClean="0"/>
          </a:p>
          <a:p>
            <a:r>
              <a:rPr lang="en-US" sz="1800" dirty="0" smtClean="0"/>
              <a:t>Question:  How often do the meteorological patterns materialize and the associated event not occur? </a:t>
            </a:r>
          </a:p>
          <a:p>
            <a:endParaRPr lang="en-US" sz="1800" dirty="0" smtClean="0"/>
          </a:p>
          <a:p>
            <a:r>
              <a:rPr lang="en-US" sz="1800" dirty="0" smtClean="0"/>
              <a:t>It would be useful for the forecaster to know supplemental information about the CM.</a:t>
            </a:r>
          </a:p>
          <a:p>
            <a:pPr lvl="1"/>
            <a:r>
              <a:rPr lang="en-US" sz="1600" dirty="0" smtClean="0"/>
              <a:t>POD and FAR</a:t>
            </a:r>
          </a:p>
          <a:p>
            <a:pPr lvl="1"/>
            <a:r>
              <a:rPr lang="en-US" sz="1600" dirty="0" smtClean="0"/>
              <a:t>Critical Fields</a:t>
            </a:r>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a:solidFill>
                  <a:srgbClr val="003E74"/>
                </a:solidFill>
                <a:effectLst>
                  <a:outerShdw blurRad="38100" dist="38100" dir="2700000" algn="tl">
                    <a:srgbClr val="000000">
                      <a:alpha val="43137"/>
                    </a:srgbClr>
                  </a:outerShdw>
                </a:effectLst>
                <a:latin typeface="Tahoma" pitchFamily="34" charset="0"/>
              </a:rPr>
              <a:t>Conceptual Models</a:t>
            </a:r>
          </a:p>
        </p:txBody>
      </p:sp>
      <p:pic>
        <p:nvPicPr>
          <p:cNvPr id="3076"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SYNcomp3.png"/>
          <p:cNvPicPr>
            <a:picLocks noChangeAspect="1"/>
          </p:cNvPicPr>
          <p:nvPr/>
        </p:nvPicPr>
        <p:blipFill>
          <a:blip r:embed="rId3" cstate="print"/>
          <a:stretch>
            <a:fillRect/>
          </a:stretch>
        </p:blipFill>
        <p:spPr>
          <a:xfrm>
            <a:off x="850392" y="3767328"/>
            <a:ext cx="7424928" cy="2825879"/>
          </a:xfrm>
          <a:prstGeom prst="rect">
            <a:avLst/>
          </a:prstGeom>
        </p:spPr>
      </p:pic>
      <p:pic>
        <p:nvPicPr>
          <p:cNvPr id="16" name="Picture 15" descr="SYNcomp3EC.png"/>
          <p:cNvPicPr>
            <a:picLocks noChangeAspect="1"/>
          </p:cNvPicPr>
          <p:nvPr/>
        </p:nvPicPr>
        <p:blipFill>
          <a:blip r:embed="rId4" cstate="print"/>
          <a:stretch>
            <a:fillRect/>
          </a:stretch>
        </p:blipFill>
        <p:spPr>
          <a:xfrm>
            <a:off x="850392" y="731520"/>
            <a:ext cx="7424928" cy="2825879"/>
          </a:xfrm>
          <a:prstGeom prst="rect">
            <a:avLst/>
          </a:prstGeom>
        </p:spPr>
      </p:pic>
      <p:sp>
        <p:nvSpPr>
          <p:cNvPr id="7" name="Rectangle 3"/>
          <p:cNvSpPr txBox="1">
            <a:spLocks noChangeArrowheads="1"/>
          </p:cNvSpPr>
          <p:nvPr/>
        </p:nvSpPr>
        <p:spPr bwMode="auto">
          <a:xfrm>
            <a:off x="850900" y="727075"/>
            <a:ext cx="7424738" cy="358775"/>
          </a:xfrm>
          <a:prstGeom prst="rect">
            <a:avLst/>
          </a:prstGeom>
          <a:solidFill>
            <a:schemeClr val="bg1"/>
          </a:solidFill>
          <a:ln w="9525">
            <a:noFill/>
            <a:miter lim="800000"/>
            <a:headEnd/>
            <a:tailEnd/>
          </a:ln>
        </p:spPr>
        <p:txBody>
          <a:bodyPr/>
          <a:lstStyle/>
          <a:p>
            <a:pPr marL="342900" indent="-342900" eaLnBrk="0" hangingPunct="0">
              <a:spcBef>
                <a:spcPct val="20000"/>
              </a:spcBef>
              <a:defRPr/>
            </a:pPr>
            <a:r>
              <a:rPr lang="en-US" kern="0" dirty="0">
                <a:solidFill>
                  <a:srgbClr val="003E74"/>
                </a:solidFill>
                <a:latin typeface="+mn-lt"/>
              </a:rPr>
              <a:t>Quantitative Conceptual Model</a:t>
            </a:r>
            <a:endParaRPr lang="en-US" kern="0" dirty="0">
              <a:solidFill>
                <a:srgbClr val="993300"/>
              </a:solidFill>
              <a:latin typeface="+mn-lt"/>
            </a:endParaRPr>
          </a:p>
        </p:txBody>
      </p:sp>
      <p:sp>
        <p:nvSpPr>
          <p:cNvPr id="8" name="Rectangle 3"/>
          <p:cNvSpPr txBox="1">
            <a:spLocks noChangeArrowheads="1"/>
          </p:cNvSpPr>
          <p:nvPr/>
        </p:nvSpPr>
        <p:spPr bwMode="auto">
          <a:xfrm>
            <a:off x="846138" y="3767138"/>
            <a:ext cx="7426325" cy="360362"/>
          </a:xfrm>
          <a:prstGeom prst="rect">
            <a:avLst/>
          </a:prstGeom>
          <a:solidFill>
            <a:schemeClr val="bg1"/>
          </a:solidFill>
          <a:ln w="9525">
            <a:noFill/>
            <a:miter lim="800000"/>
            <a:headEnd/>
            <a:tailEnd/>
          </a:ln>
        </p:spPr>
        <p:txBody>
          <a:bodyPr/>
          <a:lstStyle/>
          <a:p>
            <a:pPr marL="342900" indent="-342900" eaLnBrk="0" hangingPunct="0">
              <a:spcBef>
                <a:spcPct val="20000"/>
              </a:spcBef>
              <a:defRPr/>
            </a:pPr>
            <a:r>
              <a:rPr lang="en-US" kern="0" dirty="0">
                <a:solidFill>
                  <a:srgbClr val="003E74"/>
                </a:solidFill>
                <a:latin typeface="+mn-lt"/>
              </a:rPr>
              <a:t>False Alarm Composite</a:t>
            </a:r>
            <a:endParaRPr lang="en-US" kern="0" dirty="0">
              <a:solidFill>
                <a:srgbClr val="993300"/>
              </a:solidFill>
              <a:latin typeface="+mn-lt"/>
            </a:endParaRPr>
          </a:p>
        </p:txBody>
      </p:sp>
      <p:cxnSp>
        <p:nvCxnSpPr>
          <p:cNvPr id="21510" name="Straight Connector 11"/>
          <p:cNvCxnSpPr>
            <a:cxnSpLocks noChangeShapeType="1"/>
          </p:cNvCxnSpPr>
          <p:nvPr/>
        </p:nvCxnSpPr>
        <p:spPr bwMode="auto">
          <a:xfrm>
            <a:off x="833438" y="1085850"/>
            <a:ext cx="7450137" cy="0"/>
          </a:xfrm>
          <a:prstGeom prst="line">
            <a:avLst/>
          </a:prstGeom>
          <a:noFill/>
          <a:ln w="38100" algn="ctr">
            <a:solidFill>
              <a:srgbClr val="003E74"/>
            </a:solidFill>
            <a:round/>
            <a:headEnd/>
            <a:tailEnd/>
          </a:ln>
        </p:spPr>
      </p:cxnSp>
      <p:cxnSp>
        <p:nvCxnSpPr>
          <p:cNvPr id="21511" name="Straight Connector 11"/>
          <p:cNvCxnSpPr>
            <a:cxnSpLocks noChangeShapeType="1"/>
          </p:cNvCxnSpPr>
          <p:nvPr/>
        </p:nvCxnSpPr>
        <p:spPr bwMode="auto">
          <a:xfrm>
            <a:off x="833438" y="4119563"/>
            <a:ext cx="7450137" cy="0"/>
          </a:xfrm>
          <a:prstGeom prst="line">
            <a:avLst/>
          </a:prstGeom>
          <a:noFill/>
          <a:ln w="38100" algn="ctr">
            <a:solidFill>
              <a:srgbClr val="003E74"/>
            </a:solidFill>
            <a:round/>
            <a:headEnd/>
            <a:tailEnd/>
          </a:ln>
        </p:spPr>
      </p:cxnSp>
      <p:sp>
        <p:nvSpPr>
          <p:cNvPr id="30"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a:solidFill>
                  <a:srgbClr val="003E74"/>
                </a:solidFill>
                <a:effectLst>
                  <a:outerShdw blurRad="38100" dist="38100" dir="2700000" algn="tl">
                    <a:srgbClr val="000000">
                      <a:alpha val="43137"/>
                    </a:srgbClr>
                  </a:outerShdw>
                </a:effectLst>
                <a:latin typeface="Tahoma" pitchFamily="34" charset="0"/>
              </a:rPr>
              <a:t>False Alarm Composite</a:t>
            </a:r>
          </a:p>
        </p:txBody>
      </p:sp>
      <p:pic>
        <p:nvPicPr>
          <p:cNvPr id="21513" name="Picture 21" descr="C:\Users\CMG\Desktop\FOLDERS\CHAD\SLU\CIPS\cips.png"/>
          <p:cNvPicPr>
            <a:picLocks noChangeAspect="1" noChangeArrowheads="1"/>
          </p:cNvPicPr>
          <p:nvPr/>
        </p:nvPicPr>
        <p:blipFill>
          <a:blip r:embed="rId5" cstate="print"/>
          <a:srcRect/>
          <a:stretch>
            <a:fillRect/>
          </a:stretch>
        </p:blipFill>
        <p:spPr bwMode="auto">
          <a:xfrm>
            <a:off x="71438" y="33338"/>
            <a:ext cx="461962" cy="401637"/>
          </a:xfrm>
          <a:prstGeom prst="rect">
            <a:avLst/>
          </a:prstGeom>
          <a:noFill/>
          <a:ln w="9525">
            <a:noFill/>
            <a:miter lim="800000"/>
            <a:headEnd/>
            <a:tailEnd/>
          </a:ln>
        </p:spPr>
      </p:pic>
      <p:sp>
        <p:nvSpPr>
          <p:cNvPr id="34" name="Rectangle 3"/>
          <p:cNvSpPr txBox="1">
            <a:spLocks noChangeArrowheads="1"/>
          </p:cNvSpPr>
          <p:nvPr/>
        </p:nvSpPr>
        <p:spPr bwMode="auto">
          <a:xfrm>
            <a:off x="852487" y="2927350"/>
            <a:ext cx="1143000" cy="382588"/>
          </a:xfrm>
          <a:prstGeom prst="rect">
            <a:avLst/>
          </a:prstGeom>
          <a:solidFill>
            <a:schemeClr val="bg1"/>
          </a:solidFill>
          <a:ln w="9525">
            <a:noFill/>
            <a:miter lim="800000"/>
            <a:headEnd/>
            <a:tailEnd/>
          </a:ln>
        </p:spPr>
        <p:txBody>
          <a:bodyPr/>
          <a:lstStyle/>
          <a:p>
            <a:pPr marL="342900" indent="-342900" algn="l" eaLnBrk="0" hangingPunct="0">
              <a:spcBef>
                <a:spcPct val="20000"/>
              </a:spcBef>
              <a:defRPr/>
            </a:pPr>
            <a:r>
              <a:rPr lang="en-US" kern="0" dirty="0" smtClean="0">
                <a:solidFill>
                  <a:srgbClr val="003E74"/>
                </a:solidFill>
                <a:latin typeface="+mn-lt"/>
              </a:rPr>
              <a:t>925 </a:t>
            </a:r>
            <a:r>
              <a:rPr lang="en-US" kern="0" dirty="0" err="1" smtClean="0">
                <a:solidFill>
                  <a:srgbClr val="003E74"/>
                </a:solidFill>
                <a:latin typeface="+mn-lt"/>
              </a:rPr>
              <a:t>hPa</a:t>
            </a:r>
            <a:endParaRPr lang="en-US" kern="0" dirty="0">
              <a:solidFill>
                <a:srgbClr val="003E74"/>
              </a:solidFill>
              <a:latin typeface="+mn-lt"/>
            </a:endParaRPr>
          </a:p>
        </p:txBody>
      </p:sp>
      <p:sp>
        <p:nvSpPr>
          <p:cNvPr id="35" name="Rectangle 3"/>
          <p:cNvSpPr txBox="1">
            <a:spLocks noChangeArrowheads="1"/>
          </p:cNvSpPr>
          <p:nvPr/>
        </p:nvSpPr>
        <p:spPr bwMode="auto">
          <a:xfrm>
            <a:off x="4624387" y="2925763"/>
            <a:ext cx="1143000" cy="384175"/>
          </a:xfrm>
          <a:prstGeom prst="rect">
            <a:avLst/>
          </a:prstGeom>
          <a:solidFill>
            <a:schemeClr val="bg1"/>
          </a:solidFill>
          <a:ln w="9525">
            <a:noFill/>
            <a:miter lim="800000"/>
            <a:headEnd/>
            <a:tailEnd/>
          </a:ln>
        </p:spPr>
        <p:txBody>
          <a:bodyPr/>
          <a:lstStyle/>
          <a:p>
            <a:pPr marL="342900" indent="-342900" algn="l" eaLnBrk="0" hangingPunct="0">
              <a:spcBef>
                <a:spcPct val="20000"/>
              </a:spcBef>
              <a:defRPr/>
            </a:pPr>
            <a:r>
              <a:rPr lang="en-US" kern="0" dirty="0">
                <a:solidFill>
                  <a:srgbClr val="003E74"/>
                </a:solidFill>
                <a:latin typeface="+mn-lt"/>
              </a:rPr>
              <a:t>850 </a:t>
            </a:r>
            <a:r>
              <a:rPr lang="en-US" kern="0" dirty="0" err="1" smtClean="0">
                <a:solidFill>
                  <a:srgbClr val="003E74"/>
                </a:solidFill>
                <a:latin typeface="+mn-lt"/>
              </a:rPr>
              <a:t>hPa</a:t>
            </a:r>
            <a:endParaRPr lang="en-US" kern="0" dirty="0">
              <a:solidFill>
                <a:srgbClr val="003E74"/>
              </a:solidFill>
              <a:latin typeface="+mn-lt"/>
            </a:endParaRPr>
          </a:p>
        </p:txBody>
      </p:sp>
      <p:sp>
        <p:nvSpPr>
          <p:cNvPr id="36" name="Rectangle 3"/>
          <p:cNvSpPr txBox="1">
            <a:spLocks noChangeArrowheads="1"/>
          </p:cNvSpPr>
          <p:nvPr/>
        </p:nvSpPr>
        <p:spPr bwMode="auto">
          <a:xfrm>
            <a:off x="850900" y="5953125"/>
            <a:ext cx="1143000" cy="384175"/>
          </a:xfrm>
          <a:prstGeom prst="rect">
            <a:avLst/>
          </a:prstGeom>
          <a:solidFill>
            <a:schemeClr val="bg1"/>
          </a:solidFill>
          <a:ln w="9525">
            <a:noFill/>
            <a:miter lim="800000"/>
            <a:headEnd/>
            <a:tailEnd/>
          </a:ln>
        </p:spPr>
        <p:txBody>
          <a:bodyPr/>
          <a:lstStyle/>
          <a:p>
            <a:pPr marL="342900" indent="-342900" algn="l" eaLnBrk="0" hangingPunct="0">
              <a:spcBef>
                <a:spcPct val="20000"/>
              </a:spcBef>
              <a:defRPr/>
            </a:pPr>
            <a:r>
              <a:rPr lang="en-US" kern="0" dirty="0" smtClean="0">
                <a:solidFill>
                  <a:srgbClr val="003E74"/>
                </a:solidFill>
                <a:latin typeface="+mn-lt"/>
              </a:rPr>
              <a:t>925 </a:t>
            </a:r>
            <a:r>
              <a:rPr lang="en-US" kern="0" dirty="0" err="1" smtClean="0">
                <a:solidFill>
                  <a:srgbClr val="003E74"/>
                </a:solidFill>
                <a:latin typeface="+mn-lt"/>
              </a:rPr>
              <a:t>hPa</a:t>
            </a:r>
            <a:endParaRPr lang="en-US" kern="0" dirty="0">
              <a:solidFill>
                <a:srgbClr val="003E74"/>
              </a:solidFill>
              <a:latin typeface="+mn-lt"/>
            </a:endParaRPr>
          </a:p>
        </p:txBody>
      </p:sp>
      <p:sp>
        <p:nvSpPr>
          <p:cNvPr id="37" name="Rectangle 3"/>
          <p:cNvSpPr txBox="1">
            <a:spLocks noChangeArrowheads="1"/>
          </p:cNvSpPr>
          <p:nvPr/>
        </p:nvSpPr>
        <p:spPr bwMode="auto">
          <a:xfrm>
            <a:off x="4635500" y="5953125"/>
            <a:ext cx="1143000" cy="384175"/>
          </a:xfrm>
          <a:prstGeom prst="rect">
            <a:avLst/>
          </a:prstGeom>
          <a:solidFill>
            <a:schemeClr val="bg1"/>
          </a:solidFill>
          <a:ln w="9525">
            <a:noFill/>
            <a:miter lim="800000"/>
            <a:headEnd/>
            <a:tailEnd/>
          </a:ln>
        </p:spPr>
        <p:txBody>
          <a:bodyPr/>
          <a:lstStyle/>
          <a:p>
            <a:pPr marL="342900" indent="-342900" algn="l" eaLnBrk="0" hangingPunct="0">
              <a:spcBef>
                <a:spcPct val="20000"/>
              </a:spcBef>
              <a:defRPr/>
            </a:pPr>
            <a:r>
              <a:rPr lang="en-US" kern="0" dirty="0">
                <a:solidFill>
                  <a:srgbClr val="003E74"/>
                </a:solidFill>
                <a:latin typeface="+mn-lt"/>
              </a:rPr>
              <a:t>850 </a:t>
            </a:r>
            <a:r>
              <a:rPr lang="en-US" kern="0" dirty="0" err="1" smtClean="0">
                <a:solidFill>
                  <a:srgbClr val="003E74"/>
                </a:solidFill>
                <a:latin typeface="+mn-lt"/>
              </a:rPr>
              <a:t>hPa</a:t>
            </a:r>
            <a:endParaRPr lang="en-US" kern="0" dirty="0">
              <a:solidFill>
                <a:srgbClr val="003E74"/>
              </a:solidFill>
              <a:latin typeface="+mn-lt"/>
            </a:endParaRPr>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SYNcomp3.png"/>
          <p:cNvPicPr>
            <a:picLocks noChangeAspect="1"/>
          </p:cNvPicPr>
          <p:nvPr/>
        </p:nvPicPr>
        <p:blipFill>
          <a:blip r:embed="rId3" cstate="print"/>
          <a:stretch>
            <a:fillRect/>
          </a:stretch>
        </p:blipFill>
        <p:spPr>
          <a:xfrm>
            <a:off x="850392" y="3767328"/>
            <a:ext cx="7424928" cy="2825879"/>
          </a:xfrm>
          <a:prstGeom prst="rect">
            <a:avLst/>
          </a:prstGeom>
        </p:spPr>
      </p:pic>
      <p:pic>
        <p:nvPicPr>
          <p:cNvPr id="18" name="Picture 17" descr="SYNcomp3EC.png"/>
          <p:cNvPicPr>
            <a:picLocks noChangeAspect="1"/>
          </p:cNvPicPr>
          <p:nvPr/>
        </p:nvPicPr>
        <p:blipFill>
          <a:blip r:embed="rId4" cstate="print"/>
          <a:stretch>
            <a:fillRect/>
          </a:stretch>
        </p:blipFill>
        <p:spPr>
          <a:xfrm>
            <a:off x="850392" y="731520"/>
            <a:ext cx="7424928" cy="2825879"/>
          </a:xfrm>
          <a:prstGeom prst="rect">
            <a:avLst/>
          </a:prstGeom>
        </p:spPr>
      </p:pic>
      <p:sp>
        <p:nvSpPr>
          <p:cNvPr id="7" name="Rectangle 3"/>
          <p:cNvSpPr txBox="1">
            <a:spLocks noChangeArrowheads="1"/>
          </p:cNvSpPr>
          <p:nvPr/>
        </p:nvSpPr>
        <p:spPr bwMode="auto">
          <a:xfrm>
            <a:off x="850900" y="727075"/>
            <a:ext cx="7424738" cy="358775"/>
          </a:xfrm>
          <a:prstGeom prst="rect">
            <a:avLst/>
          </a:prstGeom>
          <a:solidFill>
            <a:schemeClr val="bg1"/>
          </a:solidFill>
          <a:ln w="9525">
            <a:noFill/>
            <a:miter lim="800000"/>
            <a:headEnd/>
            <a:tailEnd/>
          </a:ln>
        </p:spPr>
        <p:txBody>
          <a:bodyPr/>
          <a:lstStyle/>
          <a:p>
            <a:pPr marL="342900" indent="-342900" eaLnBrk="0" hangingPunct="0">
              <a:spcBef>
                <a:spcPct val="20000"/>
              </a:spcBef>
              <a:defRPr/>
            </a:pPr>
            <a:r>
              <a:rPr lang="en-US" kern="0" dirty="0">
                <a:solidFill>
                  <a:srgbClr val="003E74"/>
                </a:solidFill>
                <a:latin typeface="+mn-lt"/>
              </a:rPr>
              <a:t>Quantitative Conceptual Model</a:t>
            </a:r>
            <a:endParaRPr lang="en-US" kern="0" dirty="0">
              <a:solidFill>
                <a:srgbClr val="993300"/>
              </a:solidFill>
              <a:latin typeface="+mn-lt"/>
            </a:endParaRPr>
          </a:p>
        </p:txBody>
      </p:sp>
      <p:sp>
        <p:nvSpPr>
          <p:cNvPr id="8" name="Rectangle 3"/>
          <p:cNvSpPr txBox="1">
            <a:spLocks noChangeArrowheads="1"/>
          </p:cNvSpPr>
          <p:nvPr/>
        </p:nvSpPr>
        <p:spPr bwMode="auto">
          <a:xfrm>
            <a:off x="846138" y="3767138"/>
            <a:ext cx="7426325" cy="360362"/>
          </a:xfrm>
          <a:prstGeom prst="rect">
            <a:avLst/>
          </a:prstGeom>
          <a:solidFill>
            <a:schemeClr val="bg1"/>
          </a:solidFill>
          <a:ln w="9525">
            <a:noFill/>
            <a:miter lim="800000"/>
            <a:headEnd/>
            <a:tailEnd/>
          </a:ln>
        </p:spPr>
        <p:txBody>
          <a:bodyPr/>
          <a:lstStyle/>
          <a:p>
            <a:pPr marL="342900" indent="-342900" eaLnBrk="0" hangingPunct="0">
              <a:spcBef>
                <a:spcPct val="20000"/>
              </a:spcBef>
              <a:defRPr/>
            </a:pPr>
            <a:r>
              <a:rPr lang="en-US" kern="0" dirty="0">
                <a:solidFill>
                  <a:srgbClr val="003E74"/>
                </a:solidFill>
                <a:latin typeface="+mn-lt"/>
              </a:rPr>
              <a:t>False Alarm Composite</a:t>
            </a:r>
            <a:endParaRPr lang="en-US" kern="0" dirty="0">
              <a:solidFill>
                <a:srgbClr val="993300"/>
              </a:solidFill>
              <a:latin typeface="+mn-lt"/>
            </a:endParaRPr>
          </a:p>
        </p:txBody>
      </p:sp>
      <p:cxnSp>
        <p:nvCxnSpPr>
          <p:cNvPr id="22534" name="Straight Connector 11"/>
          <p:cNvCxnSpPr>
            <a:cxnSpLocks noChangeShapeType="1"/>
          </p:cNvCxnSpPr>
          <p:nvPr/>
        </p:nvCxnSpPr>
        <p:spPr bwMode="auto">
          <a:xfrm>
            <a:off x="833438" y="1085850"/>
            <a:ext cx="7450137" cy="0"/>
          </a:xfrm>
          <a:prstGeom prst="line">
            <a:avLst/>
          </a:prstGeom>
          <a:noFill/>
          <a:ln w="38100" algn="ctr">
            <a:solidFill>
              <a:srgbClr val="003E74"/>
            </a:solidFill>
            <a:round/>
            <a:headEnd/>
            <a:tailEnd/>
          </a:ln>
        </p:spPr>
      </p:cxnSp>
      <p:cxnSp>
        <p:nvCxnSpPr>
          <p:cNvPr id="22535" name="Straight Connector 11"/>
          <p:cNvCxnSpPr>
            <a:cxnSpLocks noChangeShapeType="1"/>
          </p:cNvCxnSpPr>
          <p:nvPr/>
        </p:nvCxnSpPr>
        <p:spPr bwMode="auto">
          <a:xfrm>
            <a:off x="833438" y="4119563"/>
            <a:ext cx="7450137" cy="0"/>
          </a:xfrm>
          <a:prstGeom prst="line">
            <a:avLst/>
          </a:prstGeom>
          <a:noFill/>
          <a:ln w="38100" algn="ctr">
            <a:solidFill>
              <a:srgbClr val="003E74"/>
            </a:solidFill>
            <a:round/>
            <a:headEnd/>
            <a:tailEnd/>
          </a:ln>
        </p:spPr>
      </p:cxnSp>
      <p:sp>
        <p:nvSpPr>
          <p:cNvPr id="30"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a:solidFill>
                  <a:srgbClr val="003E74"/>
                </a:solidFill>
                <a:effectLst>
                  <a:outerShdw blurRad="38100" dist="38100" dir="2700000" algn="tl">
                    <a:srgbClr val="000000">
                      <a:alpha val="43137"/>
                    </a:srgbClr>
                  </a:outerShdw>
                </a:effectLst>
                <a:latin typeface="Tahoma" pitchFamily="34" charset="0"/>
              </a:rPr>
              <a:t>False Alarm Composite</a:t>
            </a:r>
          </a:p>
        </p:txBody>
      </p:sp>
      <p:pic>
        <p:nvPicPr>
          <p:cNvPr id="22537" name="Picture 21" descr="C:\Users\CMG\Desktop\FOLDERS\CHAD\SLU\CIPS\cips.png"/>
          <p:cNvPicPr>
            <a:picLocks noChangeAspect="1" noChangeArrowheads="1"/>
          </p:cNvPicPr>
          <p:nvPr/>
        </p:nvPicPr>
        <p:blipFill>
          <a:blip r:embed="rId5" cstate="print"/>
          <a:srcRect/>
          <a:stretch>
            <a:fillRect/>
          </a:stretch>
        </p:blipFill>
        <p:spPr bwMode="auto">
          <a:xfrm>
            <a:off x="71438" y="33338"/>
            <a:ext cx="461962" cy="401637"/>
          </a:xfrm>
          <a:prstGeom prst="rect">
            <a:avLst/>
          </a:prstGeom>
          <a:noFill/>
          <a:ln w="9525">
            <a:noFill/>
            <a:miter lim="800000"/>
            <a:headEnd/>
            <a:tailEnd/>
          </a:ln>
        </p:spPr>
      </p:pic>
      <p:sp>
        <p:nvSpPr>
          <p:cNvPr id="34" name="Rectangle 3"/>
          <p:cNvSpPr txBox="1">
            <a:spLocks noChangeArrowheads="1"/>
          </p:cNvSpPr>
          <p:nvPr/>
        </p:nvSpPr>
        <p:spPr bwMode="auto">
          <a:xfrm>
            <a:off x="852488" y="2927350"/>
            <a:ext cx="1146377" cy="382588"/>
          </a:xfrm>
          <a:prstGeom prst="rect">
            <a:avLst/>
          </a:prstGeom>
          <a:solidFill>
            <a:schemeClr val="bg1"/>
          </a:solidFill>
          <a:ln w="9525">
            <a:noFill/>
            <a:miter lim="800000"/>
            <a:headEnd/>
            <a:tailEnd/>
          </a:ln>
        </p:spPr>
        <p:txBody>
          <a:bodyPr/>
          <a:lstStyle/>
          <a:p>
            <a:pPr marL="342900" indent="-342900" algn="l" eaLnBrk="0" hangingPunct="0">
              <a:spcBef>
                <a:spcPct val="20000"/>
              </a:spcBef>
              <a:defRPr/>
            </a:pPr>
            <a:r>
              <a:rPr lang="en-US" kern="0" dirty="0" smtClean="0">
                <a:solidFill>
                  <a:srgbClr val="003E74"/>
                </a:solidFill>
                <a:latin typeface="+mn-lt"/>
              </a:rPr>
              <a:t>925 </a:t>
            </a:r>
            <a:r>
              <a:rPr lang="en-US" kern="0" dirty="0" err="1" smtClean="0">
                <a:solidFill>
                  <a:srgbClr val="003E74"/>
                </a:solidFill>
                <a:latin typeface="+mn-lt"/>
              </a:rPr>
              <a:t>hPa</a:t>
            </a:r>
            <a:endParaRPr lang="en-US" kern="0" dirty="0">
              <a:solidFill>
                <a:srgbClr val="003E74"/>
              </a:solidFill>
              <a:latin typeface="+mn-lt"/>
            </a:endParaRPr>
          </a:p>
        </p:txBody>
      </p:sp>
      <p:sp>
        <p:nvSpPr>
          <p:cNvPr id="35" name="Rectangle 3"/>
          <p:cNvSpPr txBox="1">
            <a:spLocks noChangeArrowheads="1"/>
          </p:cNvSpPr>
          <p:nvPr/>
        </p:nvSpPr>
        <p:spPr bwMode="auto">
          <a:xfrm>
            <a:off x="4624387" y="2925763"/>
            <a:ext cx="1143000" cy="384175"/>
          </a:xfrm>
          <a:prstGeom prst="rect">
            <a:avLst/>
          </a:prstGeom>
          <a:solidFill>
            <a:schemeClr val="bg1"/>
          </a:solidFill>
          <a:ln w="9525">
            <a:noFill/>
            <a:miter lim="800000"/>
            <a:headEnd/>
            <a:tailEnd/>
          </a:ln>
        </p:spPr>
        <p:txBody>
          <a:bodyPr/>
          <a:lstStyle/>
          <a:p>
            <a:pPr marL="342900" indent="-342900" algn="l" eaLnBrk="0" hangingPunct="0">
              <a:spcBef>
                <a:spcPct val="20000"/>
              </a:spcBef>
              <a:defRPr/>
            </a:pPr>
            <a:r>
              <a:rPr lang="en-US" kern="0" dirty="0">
                <a:solidFill>
                  <a:srgbClr val="003E74"/>
                </a:solidFill>
                <a:latin typeface="+mn-lt"/>
              </a:rPr>
              <a:t>850 </a:t>
            </a:r>
            <a:r>
              <a:rPr lang="en-US" kern="0" dirty="0" err="1" smtClean="0">
                <a:solidFill>
                  <a:srgbClr val="003E74"/>
                </a:solidFill>
                <a:latin typeface="+mn-lt"/>
              </a:rPr>
              <a:t>hPa</a:t>
            </a:r>
            <a:endParaRPr lang="en-US" kern="0" dirty="0">
              <a:solidFill>
                <a:srgbClr val="003E74"/>
              </a:solidFill>
              <a:latin typeface="+mn-lt"/>
            </a:endParaRPr>
          </a:p>
        </p:txBody>
      </p:sp>
      <p:sp>
        <p:nvSpPr>
          <p:cNvPr id="36" name="Rectangle 3"/>
          <p:cNvSpPr txBox="1">
            <a:spLocks noChangeArrowheads="1"/>
          </p:cNvSpPr>
          <p:nvPr/>
        </p:nvSpPr>
        <p:spPr bwMode="auto">
          <a:xfrm>
            <a:off x="850900" y="5953125"/>
            <a:ext cx="1143000" cy="384175"/>
          </a:xfrm>
          <a:prstGeom prst="rect">
            <a:avLst/>
          </a:prstGeom>
          <a:solidFill>
            <a:schemeClr val="bg1"/>
          </a:solidFill>
          <a:ln w="9525">
            <a:noFill/>
            <a:miter lim="800000"/>
            <a:headEnd/>
            <a:tailEnd/>
          </a:ln>
        </p:spPr>
        <p:txBody>
          <a:bodyPr/>
          <a:lstStyle/>
          <a:p>
            <a:pPr marL="342900" indent="-342900" algn="l" eaLnBrk="0" hangingPunct="0">
              <a:spcBef>
                <a:spcPct val="20000"/>
              </a:spcBef>
              <a:defRPr/>
            </a:pPr>
            <a:r>
              <a:rPr lang="en-US" kern="0" dirty="0" smtClean="0">
                <a:solidFill>
                  <a:srgbClr val="003E74"/>
                </a:solidFill>
                <a:latin typeface="+mn-lt"/>
              </a:rPr>
              <a:t>925 </a:t>
            </a:r>
            <a:r>
              <a:rPr lang="en-US" kern="0" dirty="0" err="1" smtClean="0">
                <a:solidFill>
                  <a:srgbClr val="003E74"/>
                </a:solidFill>
                <a:latin typeface="+mn-lt"/>
              </a:rPr>
              <a:t>hPa</a:t>
            </a:r>
            <a:endParaRPr lang="en-US" kern="0" dirty="0">
              <a:solidFill>
                <a:srgbClr val="003E74"/>
              </a:solidFill>
              <a:latin typeface="+mn-lt"/>
            </a:endParaRPr>
          </a:p>
        </p:txBody>
      </p:sp>
      <p:sp>
        <p:nvSpPr>
          <p:cNvPr id="37" name="Rectangle 3"/>
          <p:cNvSpPr txBox="1">
            <a:spLocks noChangeArrowheads="1"/>
          </p:cNvSpPr>
          <p:nvPr/>
        </p:nvSpPr>
        <p:spPr bwMode="auto">
          <a:xfrm>
            <a:off x="4635500" y="5953125"/>
            <a:ext cx="1143000" cy="384175"/>
          </a:xfrm>
          <a:prstGeom prst="rect">
            <a:avLst/>
          </a:prstGeom>
          <a:solidFill>
            <a:schemeClr val="bg1"/>
          </a:solidFill>
          <a:ln w="9525">
            <a:noFill/>
            <a:miter lim="800000"/>
            <a:headEnd/>
            <a:tailEnd/>
          </a:ln>
        </p:spPr>
        <p:txBody>
          <a:bodyPr/>
          <a:lstStyle/>
          <a:p>
            <a:pPr marL="342900" indent="-342900" algn="l" eaLnBrk="0" hangingPunct="0">
              <a:spcBef>
                <a:spcPct val="20000"/>
              </a:spcBef>
              <a:defRPr/>
            </a:pPr>
            <a:r>
              <a:rPr lang="en-US" kern="0" dirty="0">
                <a:solidFill>
                  <a:srgbClr val="003E74"/>
                </a:solidFill>
                <a:latin typeface="+mn-lt"/>
              </a:rPr>
              <a:t>850 </a:t>
            </a:r>
            <a:r>
              <a:rPr lang="en-US" kern="0" dirty="0" err="1" smtClean="0">
                <a:solidFill>
                  <a:srgbClr val="003E74"/>
                </a:solidFill>
                <a:latin typeface="+mn-lt"/>
              </a:rPr>
              <a:t>hPa</a:t>
            </a:r>
            <a:endParaRPr lang="en-US" kern="0" dirty="0">
              <a:solidFill>
                <a:srgbClr val="003E74"/>
              </a:solidFill>
              <a:latin typeface="+mn-lt"/>
            </a:endParaRPr>
          </a:p>
        </p:txBody>
      </p:sp>
      <p:pic>
        <p:nvPicPr>
          <p:cNvPr id="22" name="Picture 21" descr="MCONV_p6.png"/>
          <p:cNvPicPr>
            <a:picLocks noChangeAspect="1"/>
          </p:cNvPicPr>
          <p:nvPr/>
        </p:nvPicPr>
        <p:blipFill>
          <a:blip r:embed="rId6" cstate="print"/>
          <a:stretch>
            <a:fillRect/>
          </a:stretch>
        </p:blipFill>
        <p:spPr>
          <a:xfrm>
            <a:off x="2620365" y="1201510"/>
            <a:ext cx="1490775" cy="1828800"/>
          </a:xfrm>
          <a:prstGeom prst="rect">
            <a:avLst/>
          </a:prstGeom>
          <a:ln w="25400">
            <a:solidFill>
              <a:srgbClr val="003E74"/>
            </a:solidFill>
          </a:ln>
        </p:spPr>
      </p:pic>
      <p:pic>
        <p:nvPicPr>
          <p:cNvPr id="23" name="Picture 22" descr="MCONVfalse.png"/>
          <p:cNvPicPr>
            <a:picLocks noChangeAspect="1"/>
          </p:cNvPicPr>
          <p:nvPr/>
        </p:nvPicPr>
        <p:blipFill>
          <a:blip r:embed="rId7" cstate="print"/>
          <a:stretch>
            <a:fillRect/>
          </a:stretch>
        </p:blipFill>
        <p:spPr>
          <a:xfrm>
            <a:off x="2624328" y="4235505"/>
            <a:ext cx="1490775" cy="1828800"/>
          </a:xfrm>
          <a:prstGeom prst="rect">
            <a:avLst/>
          </a:prstGeom>
          <a:ln w="25400">
            <a:solidFill>
              <a:srgbClr val="003E74"/>
            </a:solidFill>
          </a:ln>
        </p:spPr>
      </p:pic>
      <p:pic>
        <p:nvPicPr>
          <p:cNvPr id="24" name="Picture 23" descr="TMPC850_p6.png"/>
          <p:cNvPicPr>
            <a:picLocks noChangeAspect="1"/>
          </p:cNvPicPr>
          <p:nvPr/>
        </p:nvPicPr>
        <p:blipFill>
          <a:blip r:embed="rId8" cstate="print"/>
          <a:stretch>
            <a:fillRect/>
          </a:stretch>
        </p:blipFill>
        <p:spPr>
          <a:xfrm>
            <a:off x="5839365" y="1197864"/>
            <a:ext cx="1490775" cy="1828800"/>
          </a:xfrm>
          <a:prstGeom prst="rect">
            <a:avLst/>
          </a:prstGeom>
          <a:ln w="25400">
            <a:solidFill>
              <a:srgbClr val="003E74"/>
            </a:solidFill>
          </a:ln>
        </p:spPr>
      </p:pic>
      <p:pic>
        <p:nvPicPr>
          <p:cNvPr id="25" name="Picture 24" descr="TMPC850false.png"/>
          <p:cNvPicPr>
            <a:picLocks noChangeAspect="1"/>
          </p:cNvPicPr>
          <p:nvPr/>
        </p:nvPicPr>
        <p:blipFill>
          <a:blip r:embed="rId9" cstate="print"/>
          <a:stretch>
            <a:fillRect/>
          </a:stretch>
        </p:blipFill>
        <p:spPr>
          <a:xfrm>
            <a:off x="5843016" y="4233672"/>
            <a:ext cx="1490775" cy="1828800"/>
          </a:xfrm>
          <a:prstGeom prst="rect">
            <a:avLst/>
          </a:prstGeom>
          <a:ln w="25400">
            <a:solidFill>
              <a:srgbClr val="003E74"/>
            </a:solidFill>
          </a:ln>
        </p:spPr>
      </p:pic>
      <p:sp>
        <p:nvSpPr>
          <p:cNvPr id="27" name="Rectangle 3"/>
          <p:cNvSpPr txBox="1">
            <a:spLocks noChangeArrowheads="1"/>
          </p:cNvSpPr>
          <p:nvPr/>
        </p:nvSpPr>
        <p:spPr bwMode="auto">
          <a:xfrm>
            <a:off x="2628901" y="1203273"/>
            <a:ext cx="1481328" cy="305477"/>
          </a:xfrm>
          <a:prstGeom prst="rect">
            <a:avLst/>
          </a:prstGeom>
          <a:solidFill>
            <a:schemeClr val="bg1"/>
          </a:solidFill>
          <a:ln w="9525">
            <a:noFill/>
            <a:miter lim="800000"/>
            <a:headEnd/>
            <a:tailEnd/>
          </a:ln>
        </p:spPr>
        <p:txBody>
          <a:bodyPr/>
          <a:lstStyle/>
          <a:p>
            <a:pPr marL="342900" indent="-342900" eaLnBrk="0" hangingPunct="0">
              <a:lnSpc>
                <a:spcPts val="800"/>
              </a:lnSpc>
              <a:spcBef>
                <a:spcPct val="20000"/>
              </a:spcBef>
              <a:defRPr/>
            </a:pPr>
            <a:r>
              <a:rPr lang="en-US" sz="900" kern="0" dirty="0" smtClean="0">
                <a:solidFill>
                  <a:srgbClr val="003E74"/>
                </a:solidFill>
                <a:latin typeface="+mn-lt"/>
              </a:rPr>
              <a:t>Moisture Convergence</a:t>
            </a:r>
          </a:p>
          <a:p>
            <a:pPr marL="342900" indent="-342900" eaLnBrk="0" hangingPunct="0">
              <a:lnSpc>
                <a:spcPts val="800"/>
              </a:lnSpc>
              <a:spcBef>
                <a:spcPct val="20000"/>
              </a:spcBef>
              <a:defRPr/>
            </a:pPr>
            <a:r>
              <a:rPr lang="en-US" sz="900" kern="0" dirty="0" smtClean="0">
                <a:solidFill>
                  <a:srgbClr val="003E74"/>
                </a:solidFill>
                <a:latin typeface="+mn-lt"/>
              </a:rPr>
              <a:t>g kg</a:t>
            </a:r>
            <a:r>
              <a:rPr lang="en-US" sz="900" kern="0" baseline="30000" dirty="0" smtClean="0">
                <a:solidFill>
                  <a:srgbClr val="003E74"/>
                </a:solidFill>
                <a:latin typeface="+mn-lt"/>
              </a:rPr>
              <a:t>-1</a:t>
            </a:r>
            <a:r>
              <a:rPr lang="en-US" sz="900" kern="0" dirty="0" smtClean="0">
                <a:solidFill>
                  <a:srgbClr val="003E74"/>
                </a:solidFill>
                <a:latin typeface="+mn-lt"/>
              </a:rPr>
              <a:t> h</a:t>
            </a:r>
            <a:r>
              <a:rPr lang="en-US" sz="900" kern="0" baseline="30000" dirty="0" smtClean="0">
                <a:solidFill>
                  <a:srgbClr val="003E74"/>
                </a:solidFill>
                <a:latin typeface="+mn-lt"/>
              </a:rPr>
              <a:t>-1</a:t>
            </a:r>
            <a:endParaRPr lang="en-US" sz="900" kern="0" baseline="30000" dirty="0">
              <a:solidFill>
                <a:srgbClr val="003E74"/>
              </a:solidFill>
              <a:latin typeface="+mn-lt"/>
            </a:endParaRPr>
          </a:p>
        </p:txBody>
      </p:sp>
      <p:sp>
        <p:nvSpPr>
          <p:cNvPr id="28" name="Rectangle 3"/>
          <p:cNvSpPr txBox="1">
            <a:spLocks noChangeArrowheads="1"/>
          </p:cNvSpPr>
          <p:nvPr/>
        </p:nvSpPr>
        <p:spPr bwMode="auto">
          <a:xfrm>
            <a:off x="2633472" y="4237569"/>
            <a:ext cx="1481328" cy="305477"/>
          </a:xfrm>
          <a:prstGeom prst="rect">
            <a:avLst/>
          </a:prstGeom>
          <a:solidFill>
            <a:schemeClr val="bg1"/>
          </a:solidFill>
          <a:ln w="9525">
            <a:noFill/>
            <a:miter lim="800000"/>
            <a:headEnd/>
            <a:tailEnd/>
          </a:ln>
        </p:spPr>
        <p:txBody>
          <a:bodyPr/>
          <a:lstStyle/>
          <a:p>
            <a:pPr marL="342900" indent="-342900" eaLnBrk="0" hangingPunct="0">
              <a:lnSpc>
                <a:spcPts val="800"/>
              </a:lnSpc>
              <a:spcBef>
                <a:spcPct val="20000"/>
              </a:spcBef>
              <a:defRPr/>
            </a:pPr>
            <a:r>
              <a:rPr lang="en-US" sz="900" kern="0" dirty="0" smtClean="0">
                <a:solidFill>
                  <a:srgbClr val="003E74"/>
                </a:solidFill>
                <a:latin typeface="+mn-lt"/>
              </a:rPr>
              <a:t>Moisture Convergence</a:t>
            </a:r>
          </a:p>
          <a:p>
            <a:pPr marL="342900" indent="-342900" eaLnBrk="0" hangingPunct="0">
              <a:lnSpc>
                <a:spcPts val="800"/>
              </a:lnSpc>
              <a:spcBef>
                <a:spcPct val="20000"/>
              </a:spcBef>
              <a:defRPr/>
            </a:pPr>
            <a:r>
              <a:rPr lang="en-US" sz="900" kern="0" dirty="0" smtClean="0">
                <a:solidFill>
                  <a:srgbClr val="003E74"/>
                </a:solidFill>
                <a:latin typeface="+mn-lt"/>
              </a:rPr>
              <a:t>g kg</a:t>
            </a:r>
            <a:r>
              <a:rPr lang="en-US" sz="900" kern="0" baseline="30000" dirty="0" smtClean="0">
                <a:solidFill>
                  <a:srgbClr val="003E74"/>
                </a:solidFill>
                <a:latin typeface="+mn-lt"/>
              </a:rPr>
              <a:t>-1</a:t>
            </a:r>
            <a:r>
              <a:rPr lang="en-US" sz="900" kern="0" dirty="0" smtClean="0">
                <a:solidFill>
                  <a:srgbClr val="003E74"/>
                </a:solidFill>
                <a:latin typeface="+mn-lt"/>
              </a:rPr>
              <a:t> h</a:t>
            </a:r>
            <a:r>
              <a:rPr lang="en-US" sz="900" kern="0" baseline="30000" dirty="0" smtClean="0">
                <a:solidFill>
                  <a:srgbClr val="003E74"/>
                </a:solidFill>
                <a:latin typeface="+mn-lt"/>
              </a:rPr>
              <a:t>-1</a:t>
            </a:r>
            <a:endParaRPr lang="en-US" sz="900" kern="0" baseline="30000" dirty="0">
              <a:solidFill>
                <a:srgbClr val="003E74"/>
              </a:solidFill>
              <a:latin typeface="+mn-lt"/>
            </a:endParaRPr>
          </a:p>
        </p:txBody>
      </p:sp>
      <p:cxnSp>
        <p:nvCxnSpPr>
          <p:cNvPr id="33" name="Straight Arrow Connector 32"/>
          <p:cNvCxnSpPr/>
          <p:nvPr/>
        </p:nvCxnSpPr>
        <p:spPr bwMode="auto">
          <a:xfrm rot="10800000">
            <a:off x="6300231" y="2123236"/>
            <a:ext cx="429182" cy="277064"/>
          </a:xfrm>
          <a:prstGeom prst="straightConnector1">
            <a:avLst/>
          </a:prstGeom>
          <a:noFill/>
          <a:ln w="19050" cap="flat" cmpd="sng" algn="ctr">
            <a:solidFill>
              <a:schemeClr val="tx1"/>
            </a:solidFill>
            <a:prstDash val="solid"/>
            <a:round/>
            <a:headEnd type="triangle" w="med" len="med"/>
            <a:tailEnd type="triangle" w="med" len="med"/>
          </a:ln>
          <a:effectLst/>
        </p:spPr>
      </p:cxnSp>
      <p:cxnSp>
        <p:nvCxnSpPr>
          <p:cNvPr id="41" name="Straight Arrow Connector 40"/>
          <p:cNvCxnSpPr/>
          <p:nvPr/>
        </p:nvCxnSpPr>
        <p:spPr bwMode="auto">
          <a:xfrm rot="10800000">
            <a:off x="6151369" y="5043840"/>
            <a:ext cx="597752" cy="425387"/>
          </a:xfrm>
          <a:prstGeom prst="straightConnector1">
            <a:avLst/>
          </a:prstGeom>
          <a:noFill/>
          <a:ln w="19050" cap="flat" cmpd="sng" algn="ctr">
            <a:solidFill>
              <a:schemeClr val="tx1"/>
            </a:solidFill>
            <a:prstDash val="solid"/>
            <a:round/>
            <a:headEnd type="triangle" w="med" len="med"/>
            <a:tailEnd type="triangle" w="med" len="med"/>
          </a:ln>
          <a:effectLst/>
        </p:spPr>
      </p:cxn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10" descr="1985010506_false.png"/>
          <p:cNvPicPr>
            <a:picLocks noChangeAspect="1"/>
          </p:cNvPicPr>
          <p:nvPr/>
        </p:nvPicPr>
        <p:blipFill>
          <a:blip r:embed="rId3" cstate="print"/>
          <a:srcRect/>
          <a:stretch>
            <a:fillRect/>
          </a:stretch>
        </p:blipFill>
        <p:spPr bwMode="auto">
          <a:xfrm>
            <a:off x="914400" y="731838"/>
            <a:ext cx="7315200" cy="5486400"/>
          </a:xfrm>
          <a:prstGeom prst="rect">
            <a:avLst/>
          </a:prstGeom>
          <a:noFill/>
          <a:ln w="9525">
            <a:noFill/>
            <a:miter lim="800000"/>
            <a:headEnd/>
            <a:tailEnd/>
          </a:ln>
        </p:spPr>
      </p:pic>
      <p:sp>
        <p:nvSpPr>
          <p:cNvPr id="27" name="Rectangle 21"/>
          <p:cNvSpPr>
            <a:spLocks noChangeArrowheads="1"/>
          </p:cNvSpPr>
          <p:nvPr/>
        </p:nvSpPr>
        <p:spPr bwMode="auto">
          <a:xfrm>
            <a:off x="1650583" y="1287463"/>
            <a:ext cx="1703387" cy="3840162"/>
          </a:xfrm>
          <a:prstGeom prst="rect">
            <a:avLst/>
          </a:prstGeom>
          <a:solidFill>
            <a:srgbClr val="993300">
              <a:alpha val="25098"/>
            </a:srgbClr>
          </a:solidFill>
          <a:ln w="38100" algn="ctr">
            <a:noFill/>
            <a:prstDash val="dash"/>
            <a:round/>
            <a:headEnd/>
            <a:tailEnd/>
          </a:ln>
        </p:spPr>
        <p:txBody>
          <a:bodyPr/>
          <a:lstStyle/>
          <a:p>
            <a:endParaRPr lang="en-US"/>
          </a:p>
        </p:txBody>
      </p:sp>
      <p:sp>
        <p:nvSpPr>
          <p:cNvPr id="28" name="Rectangle 22"/>
          <p:cNvSpPr>
            <a:spLocks noChangeArrowheads="1"/>
          </p:cNvSpPr>
          <p:nvPr/>
        </p:nvSpPr>
        <p:spPr bwMode="auto">
          <a:xfrm>
            <a:off x="3369845" y="1287463"/>
            <a:ext cx="679450" cy="3841750"/>
          </a:xfrm>
          <a:prstGeom prst="rect">
            <a:avLst/>
          </a:prstGeom>
          <a:solidFill>
            <a:srgbClr val="0070C0">
              <a:alpha val="20000"/>
            </a:srgbClr>
          </a:solidFill>
          <a:ln w="38100" algn="ctr">
            <a:noFill/>
            <a:prstDash val="dash"/>
            <a:round/>
            <a:headEnd/>
            <a:tailEnd/>
          </a:ln>
        </p:spPr>
        <p:txBody>
          <a:bodyPr/>
          <a:lstStyle/>
          <a:p>
            <a:endParaRPr lang="en-US"/>
          </a:p>
        </p:txBody>
      </p:sp>
      <p:sp>
        <p:nvSpPr>
          <p:cNvPr id="29" name="Rectangle 23"/>
          <p:cNvSpPr>
            <a:spLocks noChangeArrowheads="1"/>
          </p:cNvSpPr>
          <p:nvPr/>
        </p:nvSpPr>
        <p:spPr bwMode="auto">
          <a:xfrm>
            <a:off x="4058820" y="1287463"/>
            <a:ext cx="1362075" cy="3841750"/>
          </a:xfrm>
          <a:prstGeom prst="rect">
            <a:avLst/>
          </a:prstGeom>
          <a:solidFill>
            <a:srgbClr val="00B050">
              <a:alpha val="20000"/>
            </a:srgbClr>
          </a:solidFill>
          <a:ln w="38100" algn="ctr">
            <a:noFill/>
            <a:prstDash val="dash"/>
            <a:round/>
            <a:headEnd/>
            <a:tailEnd/>
          </a:ln>
        </p:spPr>
        <p:txBody>
          <a:bodyPr/>
          <a:lstStyle/>
          <a:p>
            <a:endParaRPr lang="en-US"/>
          </a:p>
        </p:txBody>
      </p:sp>
      <p:sp>
        <p:nvSpPr>
          <p:cNvPr id="30" name="Rectangle 24"/>
          <p:cNvSpPr>
            <a:spLocks noChangeArrowheads="1"/>
          </p:cNvSpPr>
          <p:nvPr/>
        </p:nvSpPr>
        <p:spPr bwMode="auto">
          <a:xfrm>
            <a:off x="5441533" y="1287463"/>
            <a:ext cx="1349375" cy="3841750"/>
          </a:xfrm>
          <a:prstGeom prst="rect">
            <a:avLst/>
          </a:prstGeom>
          <a:solidFill>
            <a:srgbClr val="FF0000">
              <a:alpha val="20000"/>
            </a:srgbClr>
          </a:solidFill>
          <a:ln w="38100" algn="ctr">
            <a:noFill/>
            <a:prstDash val="dash"/>
            <a:round/>
            <a:headEnd/>
            <a:tailEnd/>
          </a:ln>
        </p:spPr>
        <p:txBody>
          <a:bodyPr/>
          <a:lstStyle/>
          <a:p>
            <a:endParaRPr lang="en-US"/>
          </a:p>
        </p:txBody>
      </p:sp>
      <p:sp>
        <p:nvSpPr>
          <p:cNvPr id="31" name="Rectangle 25"/>
          <p:cNvSpPr>
            <a:spLocks noChangeArrowheads="1"/>
          </p:cNvSpPr>
          <p:nvPr/>
        </p:nvSpPr>
        <p:spPr bwMode="auto">
          <a:xfrm>
            <a:off x="6798845" y="1289050"/>
            <a:ext cx="698500" cy="3840163"/>
          </a:xfrm>
          <a:prstGeom prst="rect">
            <a:avLst/>
          </a:prstGeom>
          <a:solidFill>
            <a:srgbClr val="7030A0">
              <a:alpha val="20000"/>
            </a:srgbClr>
          </a:solidFill>
          <a:ln w="38100" algn="ctr">
            <a:noFill/>
            <a:prstDash val="dash"/>
            <a:round/>
            <a:headEnd/>
            <a:tailEnd/>
          </a:ln>
        </p:spPr>
        <p:txBody>
          <a:bodyPr/>
          <a:lstStyle/>
          <a:p>
            <a:endParaRPr lang="en-US"/>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a:solidFill>
                  <a:srgbClr val="003E74"/>
                </a:solidFill>
                <a:effectLst>
                  <a:outerShdw blurRad="38100" dist="38100" dir="2700000" algn="tl">
                    <a:srgbClr val="000000">
                      <a:alpha val="43137"/>
                    </a:srgbClr>
                  </a:outerShdw>
                </a:effectLst>
                <a:latin typeface="Tahoma" pitchFamily="34" charset="0"/>
              </a:rPr>
              <a:t>False Alarm - 0600 UTC 5 January 1985</a:t>
            </a:r>
          </a:p>
        </p:txBody>
      </p:sp>
      <p:pic>
        <p:nvPicPr>
          <p:cNvPr id="23556" name="Picture 21" descr="C:\Users\CMG\Desktop\FOLDERS\CHAD\SLU\CIPS\cips.png"/>
          <p:cNvPicPr>
            <a:picLocks noChangeAspect="1" noChangeArrowheads="1"/>
          </p:cNvPicPr>
          <p:nvPr/>
        </p:nvPicPr>
        <p:blipFill>
          <a:blip r:embed="rId4" cstate="print"/>
          <a:srcRect/>
          <a:stretch>
            <a:fillRect/>
          </a:stretch>
        </p:blipFill>
        <p:spPr bwMode="auto">
          <a:xfrm>
            <a:off x="71438" y="33338"/>
            <a:ext cx="461962" cy="401637"/>
          </a:xfrm>
          <a:prstGeom prst="rect">
            <a:avLst/>
          </a:prstGeom>
          <a:noFill/>
          <a:ln w="9525">
            <a:noFill/>
            <a:miter lim="800000"/>
            <a:headEnd/>
            <a:tailEnd/>
          </a:ln>
        </p:spPr>
      </p:pic>
      <p:sp>
        <p:nvSpPr>
          <p:cNvPr id="22533" name="TextBox 4"/>
          <p:cNvSpPr txBox="1">
            <a:spLocks noChangeArrowheads="1"/>
          </p:cNvSpPr>
          <p:nvPr/>
        </p:nvSpPr>
        <p:spPr bwMode="auto">
          <a:xfrm>
            <a:off x="2703513" y="1931988"/>
            <a:ext cx="423862" cy="584200"/>
          </a:xfrm>
          <a:prstGeom prst="rect">
            <a:avLst/>
          </a:prstGeom>
          <a:noFill/>
          <a:ln w="9525">
            <a:noFill/>
            <a:miter lim="800000"/>
            <a:headEnd/>
            <a:tailEnd/>
          </a:ln>
        </p:spPr>
        <p:txBody>
          <a:bodyPr>
            <a:spAutoFit/>
          </a:bodyPr>
          <a:lstStyle/>
          <a:p>
            <a:pPr>
              <a:defRPr/>
            </a:pPr>
            <a:r>
              <a:rPr lang="en-US" sz="3200" dirty="0">
                <a:ln w="6350">
                  <a:solidFill>
                    <a:schemeClr val="tx1"/>
                  </a:solidFill>
                </a:ln>
                <a:solidFill>
                  <a:srgbClr val="FFFF00"/>
                </a:solidFill>
                <a:latin typeface="Arial" pitchFamily="34" charset="0"/>
                <a:cs typeface="Arial" pitchFamily="34" charset="0"/>
              </a:rPr>
              <a:t>*</a:t>
            </a:r>
          </a:p>
        </p:txBody>
      </p:sp>
      <p:sp>
        <p:nvSpPr>
          <p:cNvPr id="22534" name="TextBox 5"/>
          <p:cNvSpPr txBox="1">
            <a:spLocks noChangeArrowheads="1"/>
          </p:cNvSpPr>
          <p:nvPr/>
        </p:nvSpPr>
        <p:spPr bwMode="auto">
          <a:xfrm>
            <a:off x="3036888" y="2328863"/>
            <a:ext cx="423862" cy="584200"/>
          </a:xfrm>
          <a:prstGeom prst="rect">
            <a:avLst/>
          </a:prstGeom>
          <a:noFill/>
          <a:ln w="9525">
            <a:noFill/>
            <a:miter lim="800000"/>
            <a:headEnd/>
            <a:tailEnd/>
          </a:ln>
        </p:spPr>
        <p:txBody>
          <a:bodyPr>
            <a:spAutoFit/>
          </a:bodyPr>
          <a:lstStyle/>
          <a:p>
            <a:pPr>
              <a:defRPr/>
            </a:pPr>
            <a:r>
              <a:rPr lang="en-US" sz="3200" dirty="0">
                <a:ln w="6350">
                  <a:solidFill>
                    <a:schemeClr val="tx1"/>
                  </a:solidFill>
                </a:ln>
                <a:solidFill>
                  <a:srgbClr val="FF0000"/>
                </a:solidFill>
              </a:rPr>
              <a:t>*</a:t>
            </a:r>
          </a:p>
        </p:txBody>
      </p:sp>
      <p:sp>
        <p:nvSpPr>
          <p:cNvPr id="22535" name="TextBox 6"/>
          <p:cNvSpPr txBox="1">
            <a:spLocks noChangeArrowheads="1"/>
          </p:cNvSpPr>
          <p:nvPr/>
        </p:nvSpPr>
        <p:spPr bwMode="auto">
          <a:xfrm>
            <a:off x="3697288" y="2205038"/>
            <a:ext cx="422275" cy="584200"/>
          </a:xfrm>
          <a:prstGeom prst="rect">
            <a:avLst/>
          </a:prstGeom>
          <a:noFill/>
          <a:ln w="9525">
            <a:noFill/>
            <a:miter lim="800000"/>
            <a:headEnd/>
            <a:tailEnd/>
          </a:ln>
        </p:spPr>
        <p:txBody>
          <a:bodyPr>
            <a:spAutoFit/>
          </a:bodyPr>
          <a:lstStyle/>
          <a:p>
            <a:pPr>
              <a:defRPr/>
            </a:pPr>
            <a:r>
              <a:rPr lang="en-US" sz="3200" dirty="0">
                <a:ln w="6350">
                  <a:solidFill>
                    <a:schemeClr val="tx1"/>
                  </a:solidFill>
                </a:ln>
                <a:solidFill>
                  <a:srgbClr val="FFFF00"/>
                </a:solidFill>
              </a:rPr>
              <a:t>*</a:t>
            </a:r>
          </a:p>
        </p:txBody>
      </p:sp>
      <p:sp>
        <p:nvSpPr>
          <p:cNvPr id="22536" name="TextBox 7"/>
          <p:cNvSpPr txBox="1">
            <a:spLocks noChangeArrowheads="1"/>
          </p:cNvSpPr>
          <p:nvPr/>
        </p:nvSpPr>
        <p:spPr bwMode="auto">
          <a:xfrm>
            <a:off x="6699250" y="2978150"/>
            <a:ext cx="422275" cy="584200"/>
          </a:xfrm>
          <a:prstGeom prst="rect">
            <a:avLst/>
          </a:prstGeom>
          <a:noFill/>
          <a:ln w="9525">
            <a:noFill/>
            <a:miter lim="800000"/>
            <a:headEnd/>
            <a:tailEnd/>
          </a:ln>
        </p:spPr>
        <p:txBody>
          <a:bodyPr>
            <a:spAutoFit/>
          </a:bodyPr>
          <a:lstStyle/>
          <a:p>
            <a:pPr>
              <a:defRPr/>
            </a:pPr>
            <a:r>
              <a:rPr lang="en-US" sz="3200" dirty="0">
                <a:ln w="6350">
                  <a:solidFill>
                    <a:schemeClr val="tx1"/>
                  </a:solidFill>
                </a:ln>
                <a:solidFill>
                  <a:srgbClr val="FFFF00"/>
                </a:solidFill>
              </a:rPr>
              <a:t>*</a:t>
            </a:r>
          </a:p>
        </p:txBody>
      </p:sp>
      <p:sp>
        <p:nvSpPr>
          <p:cNvPr id="23561" name="Rectangle 11"/>
          <p:cNvSpPr>
            <a:spLocks noChangeArrowheads="1"/>
          </p:cNvSpPr>
          <p:nvPr/>
        </p:nvSpPr>
        <p:spPr bwMode="auto">
          <a:xfrm>
            <a:off x="1697038" y="4729163"/>
            <a:ext cx="1535112" cy="269875"/>
          </a:xfrm>
          <a:prstGeom prst="rect">
            <a:avLst/>
          </a:prstGeom>
          <a:solidFill>
            <a:srgbClr val="00FA71">
              <a:alpha val="30196"/>
            </a:srgbClr>
          </a:solidFill>
          <a:ln w="6350" algn="ctr">
            <a:solidFill>
              <a:schemeClr val="tx1"/>
            </a:solidFill>
            <a:round/>
            <a:headEnd/>
            <a:tailEnd/>
          </a:ln>
        </p:spPr>
        <p:txBody>
          <a:bodyPr/>
          <a:lstStyle/>
          <a:p>
            <a:endParaRPr lang="en-US"/>
          </a:p>
        </p:txBody>
      </p:sp>
      <p:sp>
        <p:nvSpPr>
          <p:cNvPr id="10" name="TextBox 5"/>
          <p:cNvSpPr txBox="1">
            <a:spLocks noChangeArrowheads="1"/>
          </p:cNvSpPr>
          <p:nvPr/>
        </p:nvSpPr>
        <p:spPr bwMode="auto">
          <a:xfrm>
            <a:off x="3367033" y="1969610"/>
            <a:ext cx="423862" cy="584200"/>
          </a:xfrm>
          <a:prstGeom prst="rect">
            <a:avLst/>
          </a:prstGeom>
          <a:noFill/>
          <a:ln w="9525">
            <a:noFill/>
            <a:miter lim="800000"/>
            <a:headEnd/>
            <a:tailEnd/>
          </a:ln>
        </p:spPr>
        <p:txBody>
          <a:bodyPr>
            <a:spAutoFit/>
          </a:bodyPr>
          <a:lstStyle/>
          <a:p>
            <a:pPr>
              <a:defRPr/>
            </a:pPr>
            <a:r>
              <a:rPr lang="en-US" sz="3200" dirty="0">
                <a:ln w="6350">
                  <a:solidFill>
                    <a:schemeClr val="tx1"/>
                  </a:solidFill>
                </a:ln>
                <a:solidFill>
                  <a:srgbClr val="00FA71"/>
                </a:solidFill>
              </a:rPr>
              <a:t>*</a:t>
            </a:r>
          </a:p>
        </p:txBody>
      </p:sp>
      <p:sp>
        <p:nvSpPr>
          <p:cNvPr id="11" name="TextBox 5"/>
          <p:cNvSpPr txBox="1">
            <a:spLocks noChangeArrowheads="1"/>
          </p:cNvSpPr>
          <p:nvPr/>
        </p:nvSpPr>
        <p:spPr bwMode="auto">
          <a:xfrm>
            <a:off x="2369910" y="1412640"/>
            <a:ext cx="423862" cy="584200"/>
          </a:xfrm>
          <a:prstGeom prst="rect">
            <a:avLst/>
          </a:prstGeom>
          <a:noFill/>
          <a:ln w="9525">
            <a:noFill/>
            <a:miter lim="800000"/>
            <a:headEnd/>
            <a:tailEnd/>
          </a:ln>
        </p:spPr>
        <p:txBody>
          <a:bodyPr>
            <a:spAutoFit/>
          </a:bodyPr>
          <a:lstStyle/>
          <a:p>
            <a:pPr>
              <a:defRPr/>
            </a:pPr>
            <a:r>
              <a:rPr lang="en-US" sz="3200" dirty="0">
                <a:ln w="6350">
                  <a:solidFill>
                    <a:schemeClr val="tx1"/>
                  </a:solidFill>
                </a:ln>
                <a:solidFill>
                  <a:srgbClr val="00FA71"/>
                </a:solidFill>
              </a:rPr>
              <a:t>*</a:t>
            </a:r>
          </a:p>
        </p:txBody>
      </p:sp>
      <p:sp>
        <p:nvSpPr>
          <p:cNvPr id="12" name="TextBox 5"/>
          <p:cNvSpPr txBox="1">
            <a:spLocks noChangeArrowheads="1"/>
          </p:cNvSpPr>
          <p:nvPr/>
        </p:nvSpPr>
        <p:spPr bwMode="auto">
          <a:xfrm>
            <a:off x="2037575" y="1207915"/>
            <a:ext cx="423862" cy="584200"/>
          </a:xfrm>
          <a:prstGeom prst="rect">
            <a:avLst/>
          </a:prstGeom>
          <a:noFill/>
          <a:ln w="9525">
            <a:noFill/>
            <a:miter lim="800000"/>
            <a:headEnd/>
            <a:tailEnd/>
          </a:ln>
        </p:spPr>
        <p:txBody>
          <a:bodyPr>
            <a:spAutoFit/>
          </a:bodyPr>
          <a:lstStyle/>
          <a:p>
            <a:pPr>
              <a:defRPr/>
            </a:pPr>
            <a:r>
              <a:rPr lang="en-US" sz="3200" dirty="0">
                <a:ln w="6350">
                  <a:solidFill>
                    <a:schemeClr val="tx1"/>
                  </a:solidFill>
                </a:ln>
                <a:solidFill>
                  <a:srgbClr val="00FA71"/>
                </a:solidFill>
              </a:rPr>
              <a:t>*</a:t>
            </a:r>
          </a:p>
        </p:txBody>
      </p:sp>
      <p:sp>
        <p:nvSpPr>
          <p:cNvPr id="13" name="TextBox 5"/>
          <p:cNvSpPr txBox="1">
            <a:spLocks noChangeArrowheads="1"/>
          </p:cNvSpPr>
          <p:nvPr/>
        </p:nvSpPr>
        <p:spPr bwMode="auto">
          <a:xfrm>
            <a:off x="1704325" y="1188810"/>
            <a:ext cx="423862" cy="584200"/>
          </a:xfrm>
          <a:prstGeom prst="rect">
            <a:avLst/>
          </a:prstGeom>
          <a:noFill/>
          <a:ln w="9525">
            <a:noFill/>
            <a:miter lim="800000"/>
            <a:headEnd/>
            <a:tailEnd/>
          </a:ln>
        </p:spPr>
        <p:txBody>
          <a:bodyPr>
            <a:spAutoFit/>
          </a:bodyPr>
          <a:lstStyle/>
          <a:p>
            <a:pPr>
              <a:defRPr/>
            </a:pPr>
            <a:r>
              <a:rPr lang="en-US" sz="3200" dirty="0">
                <a:ln w="3175">
                  <a:solidFill>
                    <a:schemeClr val="tx1"/>
                  </a:solidFill>
                </a:ln>
                <a:solidFill>
                  <a:srgbClr val="00FA71"/>
                </a:solidFill>
              </a:rPr>
              <a:t>*</a:t>
            </a:r>
          </a:p>
        </p:txBody>
      </p:sp>
      <p:sp>
        <p:nvSpPr>
          <p:cNvPr id="14" name="TextBox 5"/>
          <p:cNvSpPr txBox="1">
            <a:spLocks noChangeArrowheads="1"/>
          </p:cNvSpPr>
          <p:nvPr/>
        </p:nvSpPr>
        <p:spPr bwMode="auto">
          <a:xfrm>
            <a:off x="4034330" y="1586170"/>
            <a:ext cx="423862" cy="584200"/>
          </a:xfrm>
          <a:prstGeom prst="rect">
            <a:avLst/>
          </a:prstGeom>
          <a:noFill/>
          <a:ln w="9525">
            <a:noFill/>
            <a:miter lim="800000"/>
            <a:headEnd/>
            <a:tailEnd/>
          </a:ln>
        </p:spPr>
        <p:txBody>
          <a:bodyPr>
            <a:spAutoFit/>
          </a:bodyPr>
          <a:lstStyle/>
          <a:p>
            <a:pPr>
              <a:defRPr/>
            </a:pPr>
            <a:r>
              <a:rPr lang="en-US" sz="3200" dirty="0">
                <a:ln w="6350">
                  <a:solidFill>
                    <a:schemeClr val="tx1"/>
                  </a:solidFill>
                </a:ln>
                <a:solidFill>
                  <a:srgbClr val="00FA71"/>
                </a:solidFill>
              </a:rPr>
              <a:t>*</a:t>
            </a:r>
          </a:p>
        </p:txBody>
      </p:sp>
      <p:sp>
        <p:nvSpPr>
          <p:cNvPr id="15" name="TextBox 5"/>
          <p:cNvSpPr txBox="1">
            <a:spLocks noChangeArrowheads="1"/>
          </p:cNvSpPr>
          <p:nvPr/>
        </p:nvSpPr>
        <p:spPr bwMode="auto">
          <a:xfrm>
            <a:off x="4366665" y="2007710"/>
            <a:ext cx="423862" cy="584200"/>
          </a:xfrm>
          <a:prstGeom prst="rect">
            <a:avLst/>
          </a:prstGeom>
          <a:noFill/>
          <a:ln w="9525">
            <a:noFill/>
            <a:miter lim="800000"/>
            <a:headEnd/>
            <a:tailEnd/>
          </a:ln>
        </p:spPr>
        <p:txBody>
          <a:bodyPr>
            <a:spAutoFit/>
          </a:bodyPr>
          <a:lstStyle/>
          <a:p>
            <a:pPr>
              <a:defRPr/>
            </a:pPr>
            <a:r>
              <a:rPr lang="en-US" sz="3200" dirty="0">
                <a:ln w="6350">
                  <a:solidFill>
                    <a:schemeClr val="tx1"/>
                  </a:solidFill>
                </a:ln>
                <a:solidFill>
                  <a:srgbClr val="00FA71"/>
                </a:solidFill>
              </a:rPr>
              <a:t>*</a:t>
            </a:r>
          </a:p>
        </p:txBody>
      </p:sp>
      <p:sp>
        <p:nvSpPr>
          <p:cNvPr id="16" name="TextBox 5"/>
          <p:cNvSpPr txBox="1">
            <a:spLocks noChangeArrowheads="1"/>
          </p:cNvSpPr>
          <p:nvPr/>
        </p:nvSpPr>
        <p:spPr bwMode="auto">
          <a:xfrm>
            <a:off x="4699915" y="1285640"/>
            <a:ext cx="423862" cy="584200"/>
          </a:xfrm>
          <a:prstGeom prst="rect">
            <a:avLst/>
          </a:prstGeom>
          <a:noFill/>
          <a:ln w="9525">
            <a:noFill/>
            <a:miter lim="800000"/>
            <a:headEnd/>
            <a:tailEnd/>
          </a:ln>
        </p:spPr>
        <p:txBody>
          <a:bodyPr>
            <a:spAutoFit/>
          </a:bodyPr>
          <a:lstStyle/>
          <a:p>
            <a:pPr>
              <a:defRPr/>
            </a:pPr>
            <a:r>
              <a:rPr lang="en-US" sz="3200" dirty="0">
                <a:ln w="6350">
                  <a:solidFill>
                    <a:schemeClr val="tx1"/>
                  </a:solidFill>
                </a:ln>
                <a:solidFill>
                  <a:srgbClr val="00FA71"/>
                </a:solidFill>
              </a:rPr>
              <a:t>*</a:t>
            </a:r>
          </a:p>
        </p:txBody>
      </p:sp>
      <p:sp>
        <p:nvSpPr>
          <p:cNvPr id="17" name="TextBox 5"/>
          <p:cNvSpPr txBox="1">
            <a:spLocks noChangeArrowheads="1"/>
          </p:cNvSpPr>
          <p:nvPr/>
        </p:nvSpPr>
        <p:spPr bwMode="auto">
          <a:xfrm>
            <a:off x="5032555" y="1304025"/>
            <a:ext cx="423862" cy="584200"/>
          </a:xfrm>
          <a:prstGeom prst="rect">
            <a:avLst/>
          </a:prstGeom>
          <a:noFill/>
          <a:ln w="9525">
            <a:noFill/>
            <a:miter lim="800000"/>
            <a:headEnd/>
            <a:tailEnd/>
          </a:ln>
        </p:spPr>
        <p:txBody>
          <a:bodyPr>
            <a:spAutoFit/>
          </a:bodyPr>
          <a:lstStyle/>
          <a:p>
            <a:pPr>
              <a:defRPr/>
            </a:pPr>
            <a:r>
              <a:rPr lang="en-US" sz="3200" dirty="0">
                <a:ln w="6350">
                  <a:solidFill>
                    <a:schemeClr val="tx1"/>
                  </a:solidFill>
                </a:ln>
                <a:solidFill>
                  <a:srgbClr val="00FA71"/>
                </a:solidFill>
              </a:rPr>
              <a:t>*</a:t>
            </a:r>
          </a:p>
        </p:txBody>
      </p:sp>
      <p:sp>
        <p:nvSpPr>
          <p:cNvPr id="18" name="TextBox 5"/>
          <p:cNvSpPr txBox="1">
            <a:spLocks noChangeArrowheads="1"/>
          </p:cNvSpPr>
          <p:nvPr/>
        </p:nvSpPr>
        <p:spPr bwMode="auto">
          <a:xfrm>
            <a:off x="5365805" y="1457950"/>
            <a:ext cx="423862" cy="584200"/>
          </a:xfrm>
          <a:prstGeom prst="rect">
            <a:avLst/>
          </a:prstGeom>
          <a:noFill/>
          <a:ln w="9525">
            <a:noFill/>
            <a:miter lim="800000"/>
            <a:headEnd/>
            <a:tailEnd/>
          </a:ln>
        </p:spPr>
        <p:txBody>
          <a:bodyPr>
            <a:spAutoFit/>
          </a:bodyPr>
          <a:lstStyle/>
          <a:p>
            <a:pPr>
              <a:defRPr/>
            </a:pPr>
            <a:r>
              <a:rPr lang="en-US" sz="3200" dirty="0">
                <a:ln w="6350">
                  <a:solidFill>
                    <a:schemeClr val="tx1"/>
                  </a:solidFill>
                </a:ln>
                <a:solidFill>
                  <a:srgbClr val="00FA71"/>
                </a:solidFill>
              </a:rPr>
              <a:t>*</a:t>
            </a:r>
          </a:p>
        </p:txBody>
      </p:sp>
      <p:sp>
        <p:nvSpPr>
          <p:cNvPr id="19" name="TextBox 5"/>
          <p:cNvSpPr txBox="1">
            <a:spLocks noChangeArrowheads="1"/>
          </p:cNvSpPr>
          <p:nvPr/>
        </p:nvSpPr>
        <p:spPr bwMode="auto">
          <a:xfrm>
            <a:off x="5698445" y="1273550"/>
            <a:ext cx="423862" cy="584200"/>
          </a:xfrm>
          <a:prstGeom prst="rect">
            <a:avLst/>
          </a:prstGeom>
          <a:noFill/>
          <a:ln w="9525">
            <a:noFill/>
            <a:miter lim="800000"/>
            <a:headEnd/>
            <a:tailEnd/>
          </a:ln>
        </p:spPr>
        <p:txBody>
          <a:bodyPr>
            <a:spAutoFit/>
          </a:bodyPr>
          <a:lstStyle/>
          <a:p>
            <a:pPr>
              <a:defRPr/>
            </a:pPr>
            <a:r>
              <a:rPr lang="en-US" sz="3200" dirty="0">
                <a:ln w="6350">
                  <a:solidFill>
                    <a:schemeClr val="tx1"/>
                  </a:solidFill>
                </a:ln>
                <a:solidFill>
                  <a:srgbClr val="00FA71"/>
                </a:solidFill>
              </a:rPr>
              <a:t>*</a:t>
            </a:r>
          </a:p>
        </p:txBody>
      </p:sp>
      <p:sp>
        <p:nvSpPr>
          <p:cNvPr id="20" name="TextBox 5"/>
          <p:cNvSpPr txBox="1">
            <a:spLocks noChangeArrowheads="1"/>
          </p:cNvSpPr>
          <p:nvPr/>
        </p:nvSpPr>
        <p:spPr bwMode="auto">
          <a:xfrm>
            <a:off x="6031390" y="1239915"/>
            <a:ext cx="423862" cy="584200"/>
          </a:xfrm>
          <a:prstGeom prst="rect">
            <a:avLst/>
          </a:prstGeom>
          <a:noFill/>
          <a:ln w="9525">
            <a:noFill/>
            <a:miter lim="800000"/>
            <a:headEnd/>
            <a:tailEnd/>
          </a:ln>
        </p:spPr>
        <p:txBody>
          <a:bodyPr>
            <a:spAutoFit/>
          </a:bodyPr>
          <a:lstStyle/>
          <a:p>
            <a:pPr>
              <a:defRPr/>
            </a:pPr>
            <a:r>
              <a:rPr lang="en-US" sz="3200" dirty="0">
                <a:ln w="6350">
                  <a:solidFill>
                    <a:schemeClr val="tx1"/>
                  </a:solidFill>
                </a:ln>
                <a:solidFill>
                  <a:srgbClr val="00FA71"/>
                </a:solidFill>
              </a:rPr>
              <a:t>*</a:t>
            </a:r>
          </a:p>
        </p:txBody>
      </p:sp>
      <p:sp>
        <p:nvSpPr>
          <p:cNvPr id="21" name="TextBox 5"/>
          <p:cNvSpPr txBox="1">
            <a:spLocks noChangeArrowheads="1"/>
          </p:cNvSpPr>
          <p:nvPr/>
        </p:nvSpPr>
        <p:spPr bwMode="auto">
          <a:xfrm>
            <a:off x="6364335" y="1189115"/>
            <a:ext cx="423862" cy="584200"/>
          </a:xfrm>
          <a:prstGeom prst="rect">
            <a:avLst/>
          </a:prstGeom>
          <a:noFill/>
          <a:ln w="9525">
            <a:noFill/>
            <a:miter lim="800000"/>
            <a:headEnd/>
            <a:tailEnd/>
          </a:ln>
        </p:spPr>
        <p:txBody>
          <a:bodyPr>
            <a:spAutoFit/>
          </a:bodyPr>
          <a:lstStyle/>
          <a:p>
            <a:pPr>
              <a:defRPr/>
            </a:pPr>
            <a:r>
              <a:rPr lang="en-US" sz="3200" dirty="0">
                <a:ln w="6350">
                  <a:solidFill>
                    <a:schemeClr val="tx1"/>
                  </a:solidFill>
                </a:ln>
                <a:solidFill>
                  <a:srgbClr val="00FA71"/>
                </a:solidFill>
              </a:rPr>
              <a:t>*</a:t>
            </a:r>
          </a:p>
        </p:txBody>
      </p:sp>
      <p:sp>
        <p:nvSpPr>
          <p:cNvPr id="22" name="TextBox 5"/>
          <p:cNvSpPr txBox="1">
            <a:spLocks noChangeArrowheads="1"/>
          </p:cNvSpPr>
          <p:nvPr/>
        </p:nvSpPr>
        <p:spPr bwMode="auto">
          <a:xfrm>
            <a:off x="7030225" y="1811525"/>
            <a:ext cx="423862" cy="584200"/>
          </a:xfrm>
          <a:prstGeom prst="rect">
            <a:avLst/>
          </a:prstGeom>
          <a:noFill/>
          <a:ln w="9525">
            <a:noFill/>
            <a:miter lim="800000"/>
            <a:headEnd/>
            <a:tailEnd/>
          </a:ln>
        </p:spPr>
        <p:txBody>
          <a:bodyPr>
            <a:spAutoFit/>
          </a:bodyPr>
          <a:lstStyle/>
          <a:p>
            <a:pPr>
              <a:defRPr/>
            </a:pPr>
            <a:r>
              <a:rPr lang="en-US" sz="3200" dirty="0">
                <a:ln w="6350">
                  <a:solidFill>
                    <a:schemeClr val="tx1"/>
                  </a:solidFill>
                </a:ln>
                <a:solidFill>
                  <a:srgbClr val="00FA71"/>
                </a:solidFill>
              </a:rPr>
              <a:t>*</a:t>
            </a:r>
          </a:p>
        </p:txBody>
      </p:sp>
      <p:cxnSp>
        <p:nvCxnSpPr>
          <p:cNvPr id="23" name="Straight Connector 14"/>
          <p:cNvCxnSpPr>
            <a:cxnSpLocks noChangeShapeType="1"/>
          </p:cNvCxnSpPr>
          <p:nvPr/>
        </p:nvCxnSpPr>
        <p:spPr bwMode="auto">
          <a:xfrm rot="5400000">
            <a:off x="3502402" y="3198019"/>
            <a:ext cx="3840162" cy="0"/>
          </a:xfrm>
          <a:prstGeom prst="line">
            <a:avLst/>
          </a:prstGeom>
          <a:noFill/>
          <a:ln w="25400" algn="ctr">
            <a:solidFill>
              <a:schemeClr val="tx1"/>
            </a:solidFill>
            <a:round/>
            <a:headEnd/>
            <a:tailEnd/>
          </a:ln>
        </p:spPr>
      </p:cxnSp>
      <p:cxnSp>
        <p:nvCxnSpPr>
          <p:cNvPr id="24" name="Straight Connector 18"/>
          <p:cNvCxnSpPr>
            <a:cxnSpLocks noChangeShapeType="1"/>
          </p:cNvCxnSpPr>
          <p:nvPr/>
        </p:nvCxnSpPr>
        <p:spPr bwMode="auto">
          <a:xfrm rot="5400000">
            <a:off x="4870033" y="3200400"/>
            <a:ext cx="3841750" cy="0"/>
          </a:xfrm>
          <a:prstGeom prst="line">
            <a:avLst/>
          </a:prstGeom>
          <a:noFill/>
          <a:ln w="25400" algn="ctr">
            <a:solidFill>
              <a:schemeClr val="tx1"/>
            </a:solidFill>
            <a:round/>
            <a:headEnd/>
            <a:tailEnd/>
          </a:ln>
        </p:spPr>
      </p:cxnSp>
      <p:cxnSp>
        <p:nvCxnSpPr>
          <p:cNvPr id="25" name="Straight Connector 19"/>
          <p:cNvCxnSpPr>
            <a:cxnSpLocks noChangeShapeType="1"/>
          </p:cNvCxnSpPr>
          <p:nvPr/>
        </p:nvCxnSpPr>
        <p:spPr bwMode="auto">
          <a:xfrm rot="5400000">
            <a:off x="2130008" y="3200400"/>
            <a:ext cx="3841750" cy="0"/>
          </a:xfrm>
          <a:prstGeom prst="line">
            <a:avLst/>
          </a:prstGeom>
          <a:noFill/>
          <a:ln w="25400" algn="ctr">
            <a:solidFill>
              <a:schemeClr val="tx1"/>
            </a:solidFill>
            <a:round/>
            <a:headEnd/>
            <a:tailEnd/>
          </a:ln>
        </p:spPr>
      </p:cxnSp>
      <p:cxnSp>
        <p:nvCxnSpPr>
          <p:cNvPr id="26" name="Straight Connector 20"/>
          <p:cNvCxnSpPr>
            <a:cxnSpLocks noChangeShapeType="1"/>
          </p:cNvCxnSpPr>
          <p:nvPr/>
        </p:nvCxnSpPr>
        <p:spPr bwMode="auto">
          <a:xfrm rot="5400000">
            <a:off x="1437064" y="3198019"/>
            <a:ext cx="3840162" cy="0"/>
          </a:xfrm>
          <a:prstGeom prst="line">
            <a:avLst/>
          </a:prstGeom>
          <a:noFill/>
          <a:ln w="25400" algn="ctr">
            <a:solidFill>
              <a:schemeClr val="tx1"/>
            </a:solidFill>
            <a:round/>
            <a:headEnd/>
            <a:tailEnd/>
          </a:ln>
        </p:spPr>
      </p:cxn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4" descr="19850106_048_total.png"/>
          <p:cNvPicPr>
            <a:picLocks noChangeAspect="1"/>
          </p:cNvPicPr>
          <p:nvPr/>
        </p:nvPicPr>
        <p:blipFill>
          <a:blip r:embed="rId3" cstate="print"/>
          <a:srcRect/>
          <a:stretch>
            <a:fillRect/>
          </a:stretch>
        </p:blipFill>
        <p:spPr bwMode="auto">
          <a:xfrm>
            <a:off x="912813" y="731838"/>
            <a:ext cx="7315200" cy="5659437"/>
          </a:xfrm>
          <a:prstGeom prst="rect">
            <a:avLst/>
          </a:prstGeom>
          <a:noFill/>
          <a:ln w="9525">
            <a:noFill/>
            <a:miter lim="800000"/>
            <a:headEnd/>
            <a:tailEnd/>
          </a:ln>
        </p:spPr>
      </p:pic>
      <p:sp>
        <p:nvSpPr>
          <p:cNvPr id="6"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a:solidFill>
                  <a:srgbClr val="003E74"/>
                </a:solidFill>
                <a:effectLst>
                  <a:outerShdw blurRad="38100" dist="38100" dir="2700000" algn="tl">
                    <a:srgbClr val="000000">
                      <a:alpha val="43137"/>
                    </a:srgbClr>
                  </a:outerShdw>
                </a:effectLst>
                <a:latin typeface="Tahoma" pitchFamily="34" charset="0"/>
              </a:rPr>
              <a:t>False Alarm - 0600 UTC 5 January 1985</a:t>
            </a:r>
          </a:p>
        </p:txBody>
      </p:sp>
      <p:pic>
        <p:nvPicPr>
          <p:cNvPr id="24580" name="Picture 21" descr="C:\Users\CMG\Desktop\FOLDERS\CHAD\SLU\CIPS\cips.png"/>
          <p:cNvPicPr>
            <a:picLocks noChangeAspect="1" noChangeArrowheads="1"/>
          </p:cNvPicPr>
          <p:nvPr/>
        </p:nvPicPr>
        <p:blipFill>
          <a:blip r:embed="rId4" cstate="print"/>
          <a:srcRect/>
          <a:stretch>
            <a:fillRect/>
          </a:stretch>
        </p:blipFill>
        <p:spPr bwMode="auto">
          <a:xfrm>
            <a:off x="71438" y="33338"/>
            <a:ext cx="461962" cy="4016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18" descr="1985010506_false_D.png"/>
          <p:cNvPicPr>
            <a:picLocks noChangeAspect="1"/>
          </p:cNvPicPr>
          <p:nvPr/>
        </p:nvPicPr>
        <p:blipFill>
          <a:blip r:embed="rId3" cstate="print"/>
          <a:srcRect/>
          <a:stretch>
            <a:fillRect/>
          </a:stretch>
        </p:blipFill>
        <p:spPr bwMode="auto">
          <a:xfrm>
            <a:off x="8682038" y="731838"/>
            <a:ext cx="304800" cy="3721100"/>
          </a:xfrm>
          <a:prstGeom prst="rect">
            <a:avLst/>
          </a:prstGeom>
          <a:noFill/>
          <a:ln w="9525">
            <a:noFill/>
            <a:miter lim="800000"/>
            <a:headEnd/>
            <a:tailEnd/>
          </a:ln>
        </p:spPr>
      </p:pic>
      <p:pic>
        <p:nvPicPr>
          <p:cNvPr id="25603" name="Picture 17" descr="1985010506_false_C.png"/>
          <p:cNvPicPr>
            <a:picLocks noChangeAspect="1"/>
          </p:cNvPicPr>
          <p:nvPr/>
        </p:nvPicPr>
        <p:blipFill>
          <a:blip r:embed="rId4" cstate="print"/>
          <a:srcRect/>
          <a:stretch>
            <a:fillRect/>
          </a:stretch>
        </p:blipFill>
        <p:spPr bwMode="auto">
          <a:xfrm>
            <a:off x="8385175" y="731838"/>
            <a:ext cx="304800" cy="3721100"/>
          </a:xfrm>
          <a:prstGeom prst="rect">
            <a:avLst/>
          </a:prstGeom>
          <a:noFill/>
          <a:ln w="9525">
            <a:noFill/>
            <a:miter lim="800000"/>
            <a:headEnd/>
            <a:tailEnd/>
          </a:ln>
        </p:spPr>
      </p:pic>
      <p:pic>
        <p:nvPicPr>
          <p:cNvPr id="25604" name="Picture 15" descr="MIXR925TMPC850compare_A.png"/>
          <p:cNvPicPr>
            <a:picLocks noChangeAspect="1"/>
          </p:cNvPicPr>
          <p:nvPr/>
        </p:nvPicPr>
        <p:blipFill>
          <a:blip r:embed="rId5" cstate="print"/>
          <a:srcRect/>
          <a:stretch>
            <a:fillRect/>
          </a:stretch>
        </p:blipFill>
        <p:spPr bwMode="auto">
          <a:xfrm>
            <a:off x="274638" y="731838"/>
            <a:ext cx="7424737" cy="2778125"/>
          </a:xfrm>
          <a:prstGeom prst="rect">
            <a:avLst/>
          </a:prstGeom>
          <a:noFill/>
          <a:ln w="9525">
            <a:noFill/>
            <a:miter lim="800000"/>
            <a:headEnd/>
            <a:tailEnd/>
          </a:ln>
        </p:spPr>
      </p:pic>
      <p:pic>
        <p:nvPicPr>
          <p:cNvPr id="25605" name="Picture 16" descr="MIXR925TMPC850compare_B.png"/>
          <p:cNvPicPr>
            <a:picLocks noChangeAspect="1"/>
          </p:cNvPicPr>
          <p:nvPr/>
        </p:nvPicPr>
        <p:blipFill>
          <a:blip r:embed="rId6" cstate="print"/>
          <a:srcRect/>
          <a:stretch>
            <a:fillRect/>
          </a:stretch>
        </p:blipFill>
        <p:spPr bwMode="auto">
          <a:xfrm>
            <a:off x="274638" y="3767138"/>
            <a:ext cx="7424737" cy="2779712"/>
          </a:xfrm>
          <a:prstGeom prst="rect">
            <a:avLst/>
          </a:prstGeom>
          <a:noFill/>
          <a:ln w="9525">
            <a:noFill/>
            <a:miter lim="800000"/>
            <a:headEnd/>
            <a:tailEnd/>
          </a:ln>
        </p:spPr>
      </p:pic>
      <p:sp>
        <p:nvSpPr>
          <p:cNvPr id="7" name="Rectangle 3"/>
          <p:cNvSpPr txBox="1">
            <a:spLocks noChangeArrowheads="1"/>
          </p:cNvSpPr>
          <p:nvPr/>
        </p:nvSpPr>
        <p:spPr bwMode="auto">
          <a:xfrm>
            <a:off x="274638" y="727075"/>
            <a:ext cx="7424737" cy="358775"/>
          </a:xfrm>
          <a:prstGeom prst="rect">
            <a:avLst/>
          </a:prstGeom>
          <a:solidFill>
            <a:schemeClr val="bg1"/>
          </a:solidFill>
          <a:ln w="9525">
            <a:noFill/>
            <a:miter lim="800000"/>
            <a:headEnd/>
            <a:tailEnd/>
          </a:ln>
        </p:spPr>
        <p:txBody>
          <a:bodyPr/>
          <a:lstStyle/>
          <a:p>
            <a:pPr marL="342900" indent="-342900" eaLnBrk="0" hangingPunct="0">
              <a:spcBef>
                <a:spcPct val="20000"/>
              </a:spcBef>
              <a:defRPr/>
            </a:pPr>
            <a:r>
              <a:rPr lang="en-US" kern="0" dirty="0">
                <a:solidFill>
                  <a:srgbClr val="003E74"/>
                </a:solidFill>
                <a:latin typeface="+mn-lt"/>
              </a:rPr>
              <a:t>Quantitative Conceptual Model</a:t>
            </a:r>
            <a:endParaRPr lang="en-US" kern="0" dirty="0">
              <a:solidFill>
                <a:srgbClr val="FF0000"/>
              </a:solidFill>
              <a:latin typeface="+mn-lt"/>
            </a:endParaRPr>
          </a:p>
        </p:txBody>
      </p:sp>
      <p:sp>
        <p:nvSpPr>
          <p:cNvPr id="8" name="Rectangle 3"/>
          <p:cNvSpPr txBox="1">
            <a:spLocks noChangeArrowheads="1"/>
          </p:cNvSpPr>
          <p:nvPr/>
        </p:nvSpPr>
        <p:spPr bwMode="auto">
          <a:xfrm>
            <a:off x="269875" y="3767138"/>
            <a:ext cx="7426325" cy="360362"/>
          </a:xfrm>
          <a:prstGeom prst="rect">
            <a:avLst/>
          </a:prstGeom>
          <a:solidFill>
            <a:schemeClr val="bg1"/>
          </a:solidFill>
          <a:ln w="9525">
            <a:noFill/>
            <a:miter lim="800000"/>
            <a:headEnd/>
            <a:tailEnd/>
          </a:ln>
        </p:spPr>
        <p:txBody>
          <a:bodyPr/>
          <a:lstStyle/>
          <a:p>
            <a:pPr marL="342900" indent="-342900" eaLnBrk="0" hangingPunct="0">
              <a:spcBef>
                <a:spcPct val="20000"/>
              </a:spcBef>
              <a:defRPr/>
            </a:pPr>
            <a:r>
              <a:rPr lang="en-US" kern="0" dirty="0">
                <a:solidFill>
                  <a:srgbClr val="003E74"/>
                </a:solidFill>
                <a:latin typeface="+mn-lt"/>
              </a:rPr>
              <a:t>False Alarm 19850105/0600</a:t>
            </a:r>
          </a:p>
        </p:txBody>
      </p:sp>
      <p:pic>
        <p:nvPicPr>
          <p:cNvPr id="25608" name="Picture 9" descr="1985010506_false_scale.png"/>
          <p:cNvPicPr>
            <a:picLocks noChangeAspect="1"/>
          </p:cNvPicPr>
          <p:nvPr/>
        </p:nvPicPr>
        <p:blipFill>
          <a:blip r:embed="rId7" cstate="print"/>
          <a:srcRect/>
          <a:stretch>
            <a:fillRect/>
          </a:stretch>
        </p:blipFill>
        <p:spPr bwMode="auto">
          <a:xfrm>
            <a:off x="7797800" y="731838"/>
            <a:ext cx="549275" cy="3713162"/>
          </a:xfrm>
          <a:prstGeom prst="rect">
            <a:avLst/>
          </a:prstGeom>
          <a:noFill/>
          <a:ln w="9525">
            <a:noFill/>
            <a:miter lim="800000"/>
            <a:headEnd/>
            <a:tailEnd/>
          </a:ln>
        </p:spPr>
      </p:pic>
      <p:sp>
        <p:nvSpPr>
          <p:cNvPr id="11" name="Rectangle 3"/>
          <p:cNvSpPr txBox="1">
            <a:spLocks noChangeArrowheads="1"/>
          </p:cNvSpPr>
          <p:nvPr/>
        </p:nvSpPr>
        <p:spPr bwMode="auto">
          <a:xfrm rot="16200000">
            <a:off x="8002588" y="3659188"/>
            <a:ext cx="1114425" cy="346075"/>
          </a:xfrm>
          <a:prstGeom prst="rect">
            <a:avLst/>
          </a:prstGeom>
          <a:noFill/>
          <a:ln w="9525">
            <a:noFill/>
            <a:miter lim="800000"/>
            <a:headEnd/>
            <a:tailEnd/>
          </a:ln>
        </p:spPr>
        <p:txBody>
          <a:bodyPr/>
          <a:lstStyle/>
          <a:p>
            <a:pPr marL="342900" indent="-342900" algn="l" eaLnBrk="0" hangingPunct="0">
              <a:spcBef>
                <a:spcPct val="20000"/>
              </a:spcBef>
              <a:defRPr/>
            </a:pPr>
            <a:r>
              <a:rPr lang="en-US" sz="1200" kern="0" dirty="0">
                <a:solidFill>
                  <a:srgbClr val="006600"/>
                </a:solidFill>
                <a:latin typeface="+mn-lt"/>
              </a:rPr>
              <a:t>MIXR 925</a:t>
            </a:r>
          </a:p>
        </p:txBody>
      </p:sp>
      <p:sp>
        <p:nvSpPr>
          <p:cNvPr id="12" name="Rectangle 3"/>
          <p:cNvSpPr txBox="1">
            <a:spLocks noChangeArrowheads="1"/>
          </p:cNvSpPr>
          <p:nvPr/>
        </p:nvSpPr>
        <p:spPr bwMode="auto">
          <a:xfrm rot="16200000">
            <a:off x="8323263" y="3659188"/>
            <a:ext cx="1114425" cy="346075"/>
          </a:xfrm>
          <a:prstGeom prst="rect">
            <a:avLst/>
          </a:prstGeom>
          <a:noFill/>
          <a:ln w="9525">
            <a:noFill/>
            <a:miter lim="800000"/>
            <a:headEnd/>
            <a:tailEnd/>
          </a:ln>
        </p:spPr>
        <p:txBody>
          <a:bodyPr/>
          <a:lstStyle/>
          <a:p>
            <a:pPr marL="342900" indent="-342900" algn="l" eaLnBrk="0" hangingPunct="0">
              <a:spcBef>
                <a:spcPct val="20000"/>
              </a:spcBef>
              <a:defRPr/>
            </a:pPr>
            <a:r>
              <a:rPr lang="en-US" sz="1200" kern="0" dirty="0">
                <a:solidFill>
                  <a:srgbClr val="FF0000"/>
                </a:solidFill>
                <a:latin typeface="+mn-lt"/>
              </a:rPr>
              <a:t>TMPC 850</a:t>
            </a:r>
          </a:p>
        </p:txBody>
      </p:sp>
      <p:sp>
        <p:nvSpPr>
          <p:cNvPr id="25611" name="Rectangle 6"/>
          <p:cNvSpPr>
            <a:spLocks noChangeArrowheads="1"/>
          </p:cNvSpPr>
          <p:nvPr/>
        </p:nvSpPr>
        <p:spPr bwMode="auto">
          <a:xfrm rot="-1200000">
            <a:off x="1838325" y="4559300"/>
            <a:ext cx="1106488" cy="1136650"/>
          </a:xfrm>
          <a:prstGeom prst="rect">
            <a:avLst/>
          </a:prstGeom>
          <a:noFill/>
          <a:ln w="38100" algn="ctr">
            <a:solidFill>
              <a:schemeClr val="tx1"/>
            </a:solidFill>
            <a:round/>
            <a:headEnd/>
            <a:tailEnd/>
          </a:ln>
        </p:spPr>
        <p:txBody>
          <a:bodyPr/>
          <a:lstStyle/>
          <a:p>
            <a:endParaRPr lang="en-US"/>
          </a:p>
        </p:txBody>
      </p:sp>
      <p:sp>
        <p:nvSpPr>
          <p:cNvPr id="25612" name="Rectangle 6"/>
          <p:cNvSpPr>
            <a:spLocks noChangeArrowheads="1"/>
          </p:cNvSpPr>
          <p:nvPr/>
        </p:nvSpPr>
        <p:spPr bwMode="auto">
          <a:xfrm rot="-1200000">
            <a:off x="5610225" y="4562475"/>
            <a:ext cx="1106488" cy="1136650"/>
          </a:xfrm>
          <a:prstGeom prst="rect">
            <a:avLst/>
          </a:prstGeom>
          <a:noFill/>
          <a:ln w="38100" algn="ctr">
            <a:solidFill>
              <a:schemeClr val="tx1"/>
            </a:solidFill>
            <a:round/>
            <a:headEnd/>
            <a:tailEnd/>
          </a:ln>
        </p:spPr>
        <p:txBody>
          <a:bodyPr/>
          <a:lstStyle/>
          <a:p>
            <a:endParaRPr lang="en-US"/>
          </a:p>
        </p:txBody>
      </p:sp>
      <p:sp>
        <p:nvSpPr>
          <p:cNvPr id="25613" name="Rectangle 6"/>
          <p:cNvSpPr>
            <a:spLocks noChangeArrowheads="1"/>
          </p:cNvSpPr>
          <p:nvPr/>
        </p:nvSpPr>
        <p:spPr bwMode="auto">
          <a:xfrm rot="-1200000">
            <a:off x="1838325" y="1522413"/>
            <a:ext cx="1108075" cy="1136650"/>
          </a:xfrm>
          <a:prstGeom prst="rect">
            <a:avLst/>
          </a:prstGeom>
          <a:noFill/>
          <a:ln w="38100" algn="ctr">
            <a:solidFill>
              <a:schemeClr val="tx1"/>
            </a:solidFill>
            <a:round/>
            <a:headEnd/>
            <a:tailEnd/>
          </a:ln>
        </p:spPr>
        <p:txBody>
          <a:bodyPr/>
          <a:lstStyle/>
          <a:p>
            <a:endParaRPr lang="en-US"/>
          </a:p>
        </p:txBody>
      </p:sp>
      <p:sp>
        <p:nvSpPr>
          <p:cNvPr id="25614" name="Rectangle 6"/>
          <p:cNvSpPr>
            <a:spLocks noChangeArrowheads="1"/>
          </p:cNvSpPr>
          <p:nvPr/>
        </p:nvSpPr>
        <p:spPr bwMode="auto">
          <a:xfrm rot="-1200000">
            <a:off x="5614988" y="1517650"/>
            <a:ext cx="1106487" cy="1136650"/>
          </a:xfrm>
          <a:prstGeom prst="rect">
            <a:avLst/>
          </a:prstGeom>
          <a:noFill/>
          <a:ln w="38100" algn="ctr">
            <a:solidFill>
              <a:schemeClr val="tx1"/>
            </a:solidFill>
            <a:round/>
            <a:headEnd/>
            <a:tailEnd/>
          </a:ln>
        </p:spPr>
        <p:txBody>
          <a:bodyPr/>
          <a:lstStyle/>
          <a:p>
            <a:endParaRPr lang="en-US"/>
          </a:p>
        </p:txBody>
      </p:sp>
      <p:sp>
        <p:nvSpPr>
          <p:cNvPr id="20"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a:solidFill>
                  <a:srgbClr val="003E74"/>
                </a:solidFill>
                <a:effectLst>
                  <a:outerShdw blurRad="38100" dist="38100" dir="2700000" algn="tl">
                    <a:srgbClr val="000000">
                      <a:alpha val="43137"/>
                    </a:srgbClr>
                  </a:outerShdw>
                </a:effectLst>
                <a:latin typeface="Tahoma" pitchFamily="34" charset="0"/>
              </a:rPr>
              <a:t>False Alarm - 0600 UTC 5 January 1985</a:t>
            </a:r>
          </a:p>
        </p:txBody>
      </p:sp>
      <p:pic>
        <p:nvPicPr>
          <p:cNvPr id="25616" name="Picture 21" descr="C:\Users\CMG\Desktop\FOLDERS\CHAD\SLU\CIPS\cips.png"/>
          <p:cNvPicPr>
            <a:picLocks noChangeAspect="1" noChangeArrowheads="1"/>
          </p:cNvPicPr>
          <p:nvPr/>
        </p:nvPicPr>
        <p:blipFill>
          <a:blip r:embed="rId8" cstate="print"/>
          <a:srcRect/>
          <a:stretch>
            <a:fillRect/>
          </a:stretch>
        </p:blipFill>
        <p:spPr bwMode="auto">
          <a:xfrm>
            <a:off x="71438" y="33338"/>
            <a:ext cx="461962" cy="401637"/>
          </a:xfrm>
          <a:prstGeom prst="rect">
            <a:avLst/>
          </a:prstGeom>
          <a:noFill/>
          <a:ln w="9525">
            <a:noFill/>
            <a:miter lim="800000"/>
            <a:headEnd/>
            <a:tailEnd/>
          </a:ln>
        </p:spPr>
      </p:pic>
      <p:sp>
        <p:nvSpPr>
          <p:cNvPr id="17" name="Rectangle 3"/>
          <p:cNvSpPr txBox="1">
            <a:spLocks noChangeArrowheads="1"/>
          </p:cNvSpPr>
          <p:nvPr/>
        </p:nvSpPr>
        <p:spPr bwMode="auto">
          <a:xfrm>
            <a:off x="276225" y="2927350"/>
            <a:ext cx="1316038" cy="382588"/>
          </a:xfrm>
          <a:prstGeom prst="rect">
            <a:avLst/>
          </a:prstGeom>
          <a:solidFill>
            <a:schemeClr val="bg1"/>
          </a:solidFill>
          <a:ln w="9525">
            <a:noFill/>
            <a:miter lim="800000"/>
            <a:headEnd/>
            <a:tailEnd/>
          </a:ln>
        </p:spPr>
        <p:txBody>
          <a:bodyPr/>
          <a:lstStyle/>
          <a:p>
            <a:pPr marL="342900" indent="-342900" algn="l" eaLnBrk="0" hangingPunct="0">
              <a:spcBef>
                <a:spcPct val="20000"/>
              </a:spcBef>
              <a:defRPr/>
            </a:pPr>
            <a:r>
              <a:rPr lang="en-US" kern="0" dirty="0">
                <a:solidFill>
                  <a:srgbClr val="006600"/>
                </a:solidFill>
                <a:latin typeface="+mn-lt"/>
              </a:rPr>
              <a:t>MIXR925</a:t>
            </a:r>
          </a:p>
        </p:txBody>
      </p:sp>
      <p:sp>
        <p:nvSpPr>
          <p:cNvPr id="18" name="Rectangle 3"/>
          <p:cNvSpPr txBox="1">
            <a:spLocks noChangeArrowheads="1"/>
          </p:cNvSpPr>
          <p:nvPr/>
        </p:nvSpPr>
        <p:spPr bwMode="auto">
          <a:xfrm>
            <a:off x="4060825" y="2925763"/>
            <a:ext cx="1317625" cy="384175"/>
          </a:xfrm>
          <a:prstGeom prst="rect">
            <a:avLst/>
          </a:prstGeom>
          <a:solidFill>
            <a:schemeClr val="bg1"/>
          </a:solidFill>
          <a:ln w="9525">
            <a:noFill/>
            <a:miter lim="800000"/>
            <a:headEnd/>
            <a:tailEnd/>
          </a:ln>
        </p:spPr>
        <p:txBody>
          <a:bodyPr/>
          <a:lstStyle/>
          <a:p>
            <a:pPr marL="342900" indent="-342900" algn="l" eaLnBrk="0" hangingPunct="0">
              <a:spcBef>
                <a:spcPct val="20000"/>
              </a:spcBef>
              <a:defRPr/>
            </a:pPr>
            <a:r>
              <a:rPr lang="en-US" kern="0" dirty="0">
                <a:solidFill>
                  <a:srgbClr val="FF0000"/>
                </a:solidFill>
                <a:latin typeface="+mn-lt"/>
              </a:rPr>
              <a:t>TMPC850</a:t>
            </a:r>
          </a:p>
        </p:txBody>
      </p:sp>
      <p:sp>
        <p:nvSpPr>
          <p:cNvPr id="19" name="Rectangle 3"/>
          <p:cNvSpPr txBox="1">
            <a:spLocks noChangeArrowheads="1"/>
          </p:cNvSpPr>
          <p:nvPr/>
        </p:nvSpPr>
        <p:spPr bwMode="auto">
          <a:xfrm>
            <a:off x="274638" y="5951538"/>
            <a:ext cx="1316037" cy="384175"/>
          </a:xfrm>
          <a:prstGeom prst="rect">
            <a:avLst/>
          </a:prstGeom>
          <a:solidFill>
            <a:schemeClr val="bg1"/>
          </a:solidFill>
          <a:ln w="9525">
            <a:noFill/>
            <a:miter lim="800000"/>
            <a:headEnd/>
            <a:tailEnd/>
          </a:ln>
        </p:spPr>
        <p:txBody>
          <a:bodyPr/>
          <a:lstStyle/>
          <a:p>
            <a:pPr marL="342900" indent="-342900" algn="l" eaLnBrk="0" hangingPunct="0">
              <a:spcBef>
                <a:spcPct val="20000"/>
              </a:spcBef>
              <a:defRPr/>
            </a:pPr>
            <a:r>
              <a:rPr lang="en-US" kern="0" dirty="0">
                <a:solidFill>
                  <a:srgbClr val="006600"/>
                </a:solidFill>
                <a:latin typeface="+mn-lt"/>
              </a:rPr>
              <a:t>MIXR925</a:t>
            </a:r>
          </a:p>
        </p:txBody>
      </p:sp>
      <p:sp>
        <p:nvSpPr>
          <p:cNvPr id="21" name="Rectangle 3"/>
          <p:cNvSpPr txBox="1">
            <a:spLocks noChangeArrowheads="1"/>
          </p:cNvSpPr>
          <p:nvPr/>
        </p:nvSpPr>
        <p:spPr bwMode="auto">
          <a:xfrm>
            <a:off x="4059238" y="5951538"/>
            <a:ext cx="1317625" cy="384175"/>
          </a:xfrm>
          <a:prstGeom prst="rect">
            <a:avLst/>
          </a:prstGeom>
          <a:solidFill>
            <a:schemeClr val="bg1"/>
          </a:solidFill>
          <a:ln w="9525">
            <a:noFill/>
            <a:miter lim="800000"/>
            <a:headEnd/>
            <a:tailEnd/>
          </a:ln>
        </p:spPr>
        <p:txBody>
          <a:bodyPr/>
          <a:lstStyle/>
          <a:p>
            <a:pPr marL="342900" indent="-342900" algn="l" eaLnBrk="0" hangingPunct="0">
              <a:spcBef>
                <a:spcPct val="20000"/>
              </a:spcBef>
              <a:defRPr/>
            </a:pPr>
            <a:r>
              <a:rPr lang="en-US" kern="0" dirty="0">
                <a:solidFill>
                  <a:srgbClr val="FF0000"/>
                </a:solidFill>
                <a:latin typeface="+mn-lt"/>
              </a:rPr>
              <a:t>TMPC850</a:t>
            </a:r>
          </a:p>
        </p:txBody>
      </p:sp>
      <p:sp>
        <p:nvSpPr>
          <p:cNvPr id="22" name="TextBox 5"/>
          <p:cNvSpPr txBox="1">
            <a:spLocks noChangeArrowheads="1"/>
          </p:cNvSpPr>
          <p:nvPr/>
        </p:nvSpPr>
        <p:spPr bwMode="auto">
          <a:xfrm>
            <a:off x="8321583" y="800185"/>
            <a:ext cx="423862" cy="584200"/>
          </a:xfrm>
          <a:prstGeom prst="rect">
            <a:avLst/>
          </a:prstGeom>
          <a:noFill/>
          <a:ln w="9525">
            <a:noFill/>
            <a:miter lim="800000"/>
            <a:headEnd/>
            <a:tailEnd/>
          </a:ln>
        </p:spPr>
        <p:txBody>
          <a:bodyPr>
            <a:spAutoFit/>
          </a:bodyPr>
          <a:lstStyle/>
          <a:p>
            <a:pPr>
              <a:defRPr/>
            </a:pPr>
            <a:r>
              <a:rPr lang="en-US" sz="3200" dirty="0">
                <a:ln w="3175">
                  <a:solidFill>
                    <a:schemeClr val="tx1"/>
                  </a:solidFill>
                </a:ln>
                <a:solidFill>
                  <a:srgbClr val="00FA71"/>
                </a:solidFill>
              </a:rPr>
              <a:t>*</a:t>
            </a:r>
          </a:p>
        </p:txBody>
      </p:sp>
      <p:sp>
        <p:nvSpPr>
          <p:cNvPr id="23" name="TextBox 5"/>
          <p:cNvSpPr txBox="1">
            <a:spLocks noChangeArrowheads="1"/>
          </p:cNvSpPr>
          <p:nvPr/>
        </p:nvSpPr>
        <p:spPr bwMode="auto">
          <a:xfrm>
            <a:off x="8627908" y="792365"/>
            <a:ext cx="423862" cy="584200"/>
          </a:xfrm>
          <a:prstGeom prst="rect">
            <a:avLst/>
          </a:prstGeom>
          <a:noFill/>
          <a:ln w="9525">
            <a:noFill/>
            <a:miter lim="800000"/>
            <a:headEnd/>
            <a:tailEnd/>
          </a:ln>
        </p:spPr>
        <p:txBody>
          <a:bodyPr>
            <a:spAutoFit/>
          </a:bodyPr>
          <a:lstStyle/>
          <a:p>
            <a:pPr>
              <a:defRPr/>
            </a:pPr>
            <a:r>
              <a:rPr lang="en-US" sz="3200" dirty="0">
                <a:ln w="3175">
                  <a:solidFill>
                    <a:schemeClr val="tx1"/>
                  </a:solidFill>
                </a:ln>
                <a:solidFill>
                  <a:srgbClr val="00FA71"/>
                </a:solidFill>
              </a:rPr>
              <a:t>*</a:t>
            </a:r>
          </a:p>
        </p:txBody>
      </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13" descr="1985010506_false_A.png"/>
          <p:cNvPicPr>
            <a:picLocks noChangeAspect="1"/>
          </p:cNvPicPr>
          <p:nvPr/>
        </p:nvPicPr>
        <p:blipFill>
          <a:blip r:embed="rId3" cstate="print"/>
          <a:srcRect/>
          <a:stretch>
            <a:fillRect/>
          </a:stretch>
        </p:blipFill>
        <p:spPr bwMode="auto">
          <a:xfrm>
            <a:off x="8385175" y="731838"/>
            <a:ext cx="609600" cy="3721100"/>
          </a:xfrm>
          <a:prstGeom prst="rect">
            <a:avLst/>
          </a:prstGeom>
          <a:noFill/>
          <a:ln w="9525">
            <a:noFill/>
            <a:miter lim="800000"/>
            <a:headEnd/>
            <a:tailEnd/>
          </a:ln>
        </p:spPr>
      </p:pic>
      <p:pic>
        <p:nvPicPr>
          <p:cNvPr id="26627" name="Picture 4" descr="PMSL850HGHTcompareb_1.png"/>
          <p:cNvPicPr>
            <a:picLocks noChangeAspect="1"/>
          </p:cNvPicPr>
          <p:nvPr/>
        </p:nvPicPr>
        <p:blipFill>
          <a:blip r:embed="rId4" cstate="print"/>
          <a:srcRect/>
          <a:stretch>
            <a:fillRect/>
          </a:stretch>
        </p:blipFill>
        <p:spPr bwMode="auto">
          <a:xfrm>
            <a:off x="269875" y="731838"/>
            <a:ext cx="7423150" cy="2743200"/>
          </a:xfrm>
          <a:prstGeom prst="rect">
            <a:avLst/>
          </a:prstGeom>
          <a:noFill/>
          <a:ln w="9525">
            <a:noFill/>
            <a:miter lim="800000"/>
            <a:headEnd/>
            <a:tailEnd/>
          </a:ln>
        </p:spPr>
      </p:pic>
      <p:pic>
        <p:nvPicPr>
          <p:cNvPr id="26628" name="Picture 5" descr="PMSL850HGHTcompareb_2.png"/>
          <p:cNvPicPr>
            <a:picLocks noChangeAspect="1"/>
          </p:cNvPicPr>
          <p:nvPr/>
        </p:nvPicPr>
        <p:blipFill>
          <a:blip r:embed="rId5" cstate="print"/>
          <a:srcRect/>
          <a:stretch>
            <a:fillRect/>
          </a:stretch>
        </p:blipFill>
        <p:spPr bwMode="auto">
          <a:xfrm>
            <a:off x="273050" y="3767138"/>
            <a:ext cx="7423150" cy="2743200"/>
          </a:xfrm>
          <a:prstGeom prst="rect">
            <a:avLst/>
          </a:prstGeom>
          <a:noFill/>
          <a:ln w="9525">
            <a:noFill/>
            <a:miter lim="800000"/>
            <a:headEnd/>
            <a:tailEnd/>
          </a:ln>
        </p:spPr>
      </p:pic>
      <p:sp>
        <p:nvSpPr>
          <p:cNvPr id="7" name="Rectangle 3"/>
          <p:cNvSpPr txBox="1">
            <a:spLocks noChangeArrowheads="1"/>
          </p:cNvSpPr>
          <p:nvPr/>
        </p:nvSpPr>
        <p:spPr bwMode="auto">
          <a:xfrm>
            <a:off x="274638" y="727075"/>
            <a:ext cx="7424737" cy="358775"/>
          </a:xfrm>
          <a:prstGeom prst="rect">
            <a:avLst/>
          </a:prstGeom>
          <a:solidFill>
            <a:schemeClr val="bg1"/>
          </a:solidFill>
          <a:ln w="9525">
            <a:noFill/>
            <a:miter lim="800000"/>
            <a:headEnd/>
            <a:tailEnd/>
          </a:ln>
        </p:spPr>
        <p:txBody>
          <a:bodyPr/>
          <a:lstStyle/>
          <a:p>
            <a:pPr marL="342900" indent="-342900" eaLnBrk="0" hangingPunct="0">
              <a:spcBef>
                <a:spcPct val="20000"/>
              </a:spcBef>
              <a:defRPr/>
            </a:pPr>
            <a:r>
              <a:rPr lang="en-US" kern="0" dirty="0">
                <a:solidFill>
                  <a:srgbClr val="003E74"/>
                </a:solidFill>
                <a:latin typeface="+mn-lt"/>
              </a:rPr>
              <a:t>Quantitative Conceptual Model</a:t>
            </a:r>
            <a:endParaRPr lang="en-US" kern="0" dirty="0">
              <a:solidFill>
                <a:srgbClr val="993300"/>
              </a:solidFill>
              <a:latin typeface="+mn-lt"/>
            </a:endParaRPr>
          </a:p>
        </p:txBody>
      </p:sp>
      <p:sp>
        <p:nvSpPr>
          <p:cNvPr id="8" name="Rectangle 3"/>
          <p:cNvSpPr txBox="1">
            <a:spLocks noChangeArrowheads="1"/>
          </p:cNvSpPr>
          <p:nvPr/>
        </p:nvSpPr>
        <p:spPr bwMode="auto">
          <a:xfrm>
            <a:off x="269875" y="3767138"/>
            <a:ext cx="7426325" cy="360362"/>
          </a:xfrm>
          <a:prstGeom prst="rect">
            <a:avLst/>
          </a:prstGeom>
          <a:solidFill>
            <a:schemeClr val="bg1"/>
          </a:solidFill>
          <a:ln w="9525">
            <a:noFill/>
            <a:miter lim="800000"/>
            <a:headEnd/>
            <a:tailEnd/>
          </a:ln>
        </p:spPr>
        <p:txBody>
          <a:bodyPr/>
          <a:lstStyle/>
          <a:p>
            <a:pPr marL="342900" indent="-342900" eaLnBrk="0" hangingPunct="0">
              <a:spcBef>
                <a:spcPct val="20000"/>
              </a:spcBef>
              <a:defRPr/>
            </a:pPr>
            <a:r>
              <a:rPr lang="en-US" kern="0" dirty="0">
                <a:solidFill>
                  <a:srgbClr val="003E74"/>
                </a:solidFill>
                <a:latin typeface="+mn-lt"/>
              </a:rPr>
              <a:t>False Alarm 19850105/0600</a:t>
            </a:r>
          </a:p>
        </p:txBody>
      </p:sp>
      <p:pic>
        <p:nvPicPr>
          <p:cNvPr id="26631" name="Picture 9" descr="1985010506_false_scale.png"/>
          <p:cNvPicPr>
            <a:picLocks noChangeAspect="1"/>
          </p:cNvPicPr>
          <p:nvPr/>
        </p:nvPicPr>
        <p:blipFill>
          <a:blip r:embed="rId6" cstate="print"/>
          <a:srcRect/>
          <a:stretch>
            <a:fillRect/>
          </a:stretch>
        </p:blipFill>
        <p:spPr bwMode="auto">
          <a:xfrm>
            <a:off x="7797800" y="731838"/>
            <a:ext cx="549275" cy="3713162"/>
          </a:xfrm>
          <a:prstGeom prst="rect">
            <a:avLst/>
          </a:prstGeom>
          <a:noFill/>
          <a:ln w="9525">
            <a:noFill/>
            <a:miter lim="800000"/>
            <a:headEnd/>
            <a:tailEnd/>
          </a:ln>
        </p:spPr>
      </p:pic>
      <p:sp>
        <p:nvSpPr>
          <p:cNvPr id="11" name="Rectangle 3"/>
          <p:cNvSpPr txBox="1">
            <a:spLocks noChangeArrowheads="1"/>
          </p:cNvSpPr>
          <p:nvPr/>
        </p:nvSpPr>
        <p:spPr bwMode="auto">
          <a:xfrm rot="16200000">
            <a:off x="8002588" y="3659188"/>
            <a:ext cx="1114425" cy="346075"/>
          </a:xfrm>
          <a:prstGeom prst="rect">
            <a:avLst/>
          </a:prstGeom>
          <a:noFill/>
          <a:ln w="9525">
            <a:noFill/>
            <a:miter lim="800000"/>
            <a:headEnd/>
            <a:tailEnd/>
          </a:ln>
        </p:spPr>
        <p:txBody>
          <a:bodyPr/>
          <a:lstStyle/>
          <a:p>
            <a:pPr marL="342900" indent="-342900" algn="l" eaLnBrk="0" hangingPunct="0">
              <a:spcBef>
                <a:spcPct val="20000"/>
              </a:spcBef>
              <a:defRPr/>
            </a:pPr>
            <a:r>
              <a:rPr lang="en-US" sz="1200" kern="0" dirty="0">
                <a:solidFill>
                  <a:srgbClr val="993300"/>
                </a:solidFill>
                <a:latin typeface="+mn-lt"/>
              </a:rPr>
              <a:t>HGHT 850</a:t>
            </a:r>
          </a:p>
        </p:txBody>
      </p:sp>
      <p:sp>
        <p:nvSpPr>
          <p:cNvPr id="12" name="Rectangle 3"/>
          <p:cNvSpPr txBox="1">
            <a:spLocks noChangeArrowheads="1"/>
          </p:cNvSpPr>
          <p:nvPr/>
        </p:nvSpPr>
        <p:spPr bwMode="auto">
          <a:xfrm rot="16200000">
            <a:off x="8323263" y="3659188"/>
            <a:ext cx="1114425" cy="346075"/>
          </a:xfrm>
          <a:prstGeom prst="rect">
            <a:avLst/>
          </a:prstGeom>
          <a:noFill/>
          <a:ln w="9525">
            <a:noFill/>
            <a:miter lim="800000"/>
            <a:headEnd/>
            <a:tailEnd/>
          </a:ln>
        </p:spPr>
        <p:txBody>
          <a:bodyPr/>
          <a:lstStyle/>
          <a:p>
            <a:pPr marL="342900" indent="-342900" algn="l" eaLnBrk="0" hangingPunct="0">
              <a:spcBef>
                <a:spcPct val="20000"/>
              </a:spcBef>
              <a:defRPr/>
            </a:pPr>
            <a:r>
              <a:rPr lang="en-US" sz="1200" kern="0" dirty="0">
                <a:solidFill>
                  <a:srgbClr val="993300"/>
                </a:solidFill>
                <a:latin typeface="+mn-lt"/>
              </a:rPr>
              <a:t>MSLP</a:t>
            </a:r>
          </a:p>
        </p:txBody>
      </p:sp>
      <p:sp>
        <p:nvSpPr>
          <p:cNvPr id="26634" name="Rectangle 6"/>
          <p:cNvSpPr>
            <a:spLocks noChangeArrowheads="1"/>
          </p:cNvSpPr>
          <p:nvPr/>
        </p:nvSpPr>
        <p:spPr bwMode="auto">
          <a:xfrm rot="-1200000">
            <a:off x="1838325" y="4559300"/>
            <a:ext cx="1106488" cy="1136650"/>
          </a:xfrm>
          <a:prstGeom prst="rect">
            <a:avLst/>
          </a:prstGeom>
          <a:noFill/>
          <a:ln w="38100" algn="ctr">
            <a:solidFill>
              <a:schemeClr val="tx1"/>
            </a:solidFill>
            <a:round/>
            <a:headEnd/>
            <a:tailEnd/>
          </a:ln>
        </p:spPr>
        <p:txBody>
          <a:bodyPr/>
          <a:lstStyle/>
          <a:p>
            <a:endParaRPr lang="en-US"/>
          </a:p>
        </p:txBody>
      </p:sp>
      <p:sp>
        <p:nvSpPr>
          <p:cNvPr id="26635" name="Rectangle 6"/>
          <p:cNvSpPr>
            <a:spLocks noChangeArrowheads="1"/>
          </p:cNvSpPr>
          <p:nvPr/>
        </p:nvSpPr>
        <p:spPr bwMode="auto">
          <a:xfrm rot="-1200000">
            <a:off x="5610225" y="4562475"/>
            <a:ext cx="1106488" cy="1136650"/>
          </a:xfrm>
          <a:prstGeom prst="rect">
            <a:avLst/>
          </a:prstGeom>
          <a:noFill/>
          <a:ln w="38100" algn="ctr">
            <a:solidFill>
              <a:schemeClr val="tx1"/>
            </a:solidFill>
            <a:round/>
            <a:headEnd/>
            <a:tailEnd/>
          </a:ln>
        </p:spPr>
        <p:txBody>
          <a:bodyPr/>
          <a:lstStyle/>
          <a:p>
            <a:endParaRPr lang="en-US"/>
          </a:p>
        </p:txBody>
      </p:sp>
      <p:sp>
        <p:nvSpPr>
          <p:cNvPr id="26636" name="Rectangle 6"/>
          <p:cNvSpPr>
            <a:spLocks noChangeArrowheads="1"/>
          </p:cNvSpPr>
          <p:nvPr/>
        </p:nvSpPr>
        <p:spPr bwMode="auto">
          <a:xfrm rot="-1200000">
            <a:off x="1838325" y="1522413"/>
            <a:ext cx="1108075" cy="1136650"/>
          </a:xfrm>
          <a:prstGeom prst="rect">
            <a:avLst/>
          </a:prstGeom>
          <a:noFill/>
          <a:ln w="38100" algn="ctr">
            <a:solidFill>
              <a:schemeClr val="tx1"/>
            </a:solidFill>
            <a:round/>
            <a:headEnd/>
            <a:tailEnd/>
          </a:ln>
        </p:spPr>
        <p:txBody>
          <a:bodyPr/>
          <a:lstStyle/>
          <a:p>
            <a:endParaRPr lang="en-US"/>
          </a:p>
        </p:txBody>
      </p:sp>
      <p:sp>
        <p:nvSpPr>
          <p:cNvPr id="26637" name="Rectangle 6"/>
          <p:cNvSpPr>
            <a:spLocks noChangeArrowheads="1"/>
          </p:cNvSpPr>
          <p:nvPr/>
        </p:nvSpPr>
        <p:spPr bwMode="auto">
          <a:xfrm rot="-1200000">
            <a:off x="5614988" y="1517650"/>
            <a:ext cx="1106487" cy="1136650"/>
          </a:xfrm>
          <a:prstGeom prst="rect">
            <a:avLst/>
          </a:prstGeom>
          <a:noFill/>
          <a:ln w="38100" algn="ctr">
            <a:solidFill>
              <a:schemeClr val="tx1"/>
            </a:solidFill>
            <a:round/>
            <a:headEnd/>
            <a:tailEnd/>
          </a:ln>
        </p:spPr>
        <p:txBody>
          <a:bodyPr/>
          <a:lstStyle/>
          <a:p>
            <a:endParaRPr lang="en-US"/>
          </a:p>
        </p:txBody>
      </p:sp>
      <p:sp>
        <p:nvSpPr>
          <p:cNvPr id="16"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a:solidFill>
                  <a:srgbClr val="003E74"/>
                </a:solidFill>
                <a:effectLst>
                  <a:outerShdw blurRad="38100" dist="38100" dir="2700000" algn="tl">
                    <a:srgbClr val="000000">
                      <a:alpha val="43137"/>
                    </a:srgbClr>
                  </a:outerShdw>
                </a:effectLst>
                <a:latin typeface="Tahoma" pitchFamily="34" charset="0"/>
              </a:rPr>
              <a:t>False Alarm - 0600 UTC 5 January 1985</a:t>
            </a:r>
          </a:p>
        </p:txBody>
      </p:sp>
      <p:pic>
        <p:nvPicPr>
          <p:cNvPr id="26639" name="Picture 21" descr="C:\Users\CMG\Desktop\FOLDERS\CHAD\SLU\CIPS\cips.png"/>
          <p:cNvPicPr>
            <a:picLocks noChangeAspect="1" noChangeArrowheads="1"/>
          </p:cNvPicPr>
          <p:nvPr/>
        </p:nvPicPr>
        <p:blipFill>
          <a:blip r:embed="rId7" cstate="print"/>
          <a:srcRect/>
          <a:stretch>
            <a:fillRect/>
          </a:stretch>
        </p:blipFill>
        <p:spPr bwMode="auto">
          <a:xfrm>
            <a:off x="71438" y="33338"/>
            <a:ext cx="461962" cy="401637"/>
          </a:xfrm>
          <a:prstGeom prst="rect">
            <a:avLst/>
          </a:prstGeom>
          <a:noFill/>
          <a:ln w="9525">
            <a:noFill/>
            <a:miter lim="800000"/>
            <a:headEnd/>
            <a:tailEnd/>
          </a:ln>
        </p:spPr>
      </p:pic>
      <p:sp>
        <p:nvSpPr>
          <p:cNvPr id="26640" name="TextBox 7"/>
          <p:cNvSpPr txBox="1">
            <a:spLocks noChangeArrowheads="1"/>
          </p:cNvSpPr>
          <p:nvPr/>
        </p:nvSpPr>
        <p:spPr bwMode="auto">
          <a:xfrm>
            <a:off x="8326438" y="1409700"/>
            <a:ext cx="422275" cy="584200"/>
          </a:xfrm>
          <a:prstGeom prst="rect">
            <a:avLst/>
          </a:prstGeom>
          <a:noFill/>
          <a:ln w="9525">
            <a:noFill/>
            <a:miter lim="800000"/>
            <a:headEnd/>
            <a:tailEnd/>
          </a:ln>
        </p:spPr>
        <p:txBody>
          <a:bodyPr>
            <a:spAutoFit/>
          </a:bodyPr>
          <a:lstStyle/>
          <a:p>
            <a:r>
              <a:rPr lang="en-US" sz="3200">
                <a:solidFill>
                  <a:srgbClr val="FFFF00"/>
                </a:solidFill>
              </a:rPr>
              <a:t>*</a:t>
            </a:r>
          </a:p>
        </p:txBody>
      </p:sp>
      <p:sp>
        <p:nvSpPr>
          <p:cNvPr id="26641" name="TextBox 7"/>
          <p:cNvSpPr txBox="1">
            <a:spLocks noChangeArrowheads="1"/>
          </p:cNvSpPr>
          <p:nvPr/>
        </p:nvSpPr>
        <p:spPr bwMode="auto">
          <a:xfrm>
            <a:off x="8637588" y="1781175"/>
            <a:ext cx="422275" cy="585788"/>
          </a:xfrm>
          <a:prstGeom prst="rect">
            <a:avLst/>
          </a:prstGeom>
          <a:noFill/>
          <a:ln w="9525">
            <a:noFill/>
            <a:miter lim="800000"/>
            <a:headEnd/>
            <a:tailEnd/>
          </a:ln>
        </p:spPr>
        <p:txBody>
          <a:bodyPr>
            <a:spAutoFit/>
          </a:bodyPr>
          <a:lstStyle/>
          <a:p>
            <a:r>
              <a:rPr lang="en-US" sz="3200">
                <a:solidFill>
                  <a:srgbClr val="FF0000"/>
                </a:solidFill>
              </a:rPr>
              <a:t>*</a:t>
            </a:r>
          </a:p>
        </p:txBody>
      </p:sp>
      <p:sp>
        <p:nvSpPr>
          <p:cNvPr id="18" name="Rectangle 3"/>
          <p:cNvSpPr txBox="1">
            <a:spLocks noChangeArrowheads="1"/>
          </p:cNvSpPr>
          <p:nvPr/>
        </p:nvSpPr>
        <p:spPr bwMode="auto">
          <a:xfrm>
            <a:off x="276225" y="2927350"/>
            <a:ext cx="839788" cy="382588"/>
          </a:xfrm>
          <a:prstGeom prst="rect">
            <a:avLst/>
          </a:prstGeom>
          <a:solidFill>
            <a:schemeClr val="bg1"/>
          </a:solidFill>
          <a:ln w="9525">
            <a:noFill/>
            <a:miter lim="800000"/>
            <a:headEnd/>
            <a:tailEnd/>
          </a:ln>
        </p:spPr>
        <p:txBody>
          <a:bodyPr/>
          <a:lstStyle/>
          <a:p>
            <a:pPr marL="342900" indent="-342900" algn="l" eaLnBrk="0" hangingPunct="0">
              <a:spcBef>
                <a:spcPct val="20000"/>
              </a:spcBef>
              <a:defRPr/>
            </a:pPr>
            <a:r>
              <a:rPr lang="en-US" kern="0" dirty="0">
                <a:solidFill>
                  <a:srgbClr val="993300"/>
                </a:solidFill>
                <a:latin typeface="+mn-lt"/>
              </a:rPr>
              <a:t>PMSL</a:t>
            </a:r>
          </a:p>
        </p:txBody>
      </p:sp>
      <p:sp>
        <p:nvSpPr>
          <p:cNvPr id="19" name="Rectangle 3"/>
          <p:cNvSpPr txBox="1">
            <a:spLocks noChangeArrowheads="1"/>
          </p:cNvSpPr>
          <p:nvPr/>
        </p:nvSpPr>
        <p:spPr bwMode="auto">
          <a:xfrm>
            <a:off x="4060825" y="2925763"/>
            <a:ext cx="1317625" cy="384175"/>
          </a:xfrm>
          <a:prstGeom prst="rect">
            <a:avLst/>
          </a:prstGeom>
          <a:solidFill>
            <a:schemeClr val="bg1"/>
          </a:solidFill>
          <a:ln w="9525">
            <a:noFill/>
            <a:miter lim="800000"/>
            <a:headEnd/>
            <a:tailEnd/>
          </a:ln>
        </p:spPr>
        <p:txBody>
          <a:bodyPr/>
          <a:lstStyle/>
          <a:p>
            <a:pPr marL="342900" indent="-342900" algn="l" eaLnBrk="0" hangingPunct="0">
              <a:spcBef>
                <a:spcPct val="20000"/>
              </a:spcBef>
              <a:defRPr/>
            </a:pPr>
            <a:r>
              <a:rPr lang="en-US" kern="0" dirty="0">
                <a:solidFill>
                  <a:srgbClr val="993300"/>
                </a:solidFill>
                <a:latin typeface="+mn-lt"/>
              </a:rPr>
              <a:t>HGHT850</a:t>
            </a:r>
          </a:p>
        </p:txBody>
      </p:sp>
      <p:sp>
        <p:nvSpPr>
          <p:cNvPr id="20" name="Rectangle 3"/>
          <p:cNvSpPr txBox="1">
            <a:spLocks noChangeArrowheads="1"/>
          </p:cNvSpPr>
          <p:nvPr/>
        </p:nvSpPr>
        <p:spPr bwMode="auto">
          <a:xfrm>
            <a:off x="274638" y="5953125"/>
            <a:ext cx="839787" cy="384175"/>
          </a:xfrm>
          <a:prstGeom prst="rect">
            <a:avLst/>
          </a:prstGeom>
          <a:solidFill>
            <a:schemeClr val="bg1"/>
          </a:solidFill>
          <a:ln w="9525">
            <a:noFill/>
            <a:miter lim="800000"/>
            <a:headEnd/>
            <a:tailEnd/>
          </a:ln>
        </p:spPr>
        <p:txBody>
          <a:bodyPr/>
          <a:lstStyle/>
          <a:p>
            <a:pPr marL="342900" indent="-342900" algn="l" eaLnBrk="0" hangingPunct="0">
              <a:spcBef>
                <a:spcPct val="20000"/>
              </a:spcBef>
              <a:defRPr/>
            </a:pPr>
            <a:r>
              <a:rPr lang="en-US" kern="0" dirty="0">
                <a:solidFill>
                  <a:srgbClr val="993300"/>
                </a:solidFill>
                <a:latin typeface="+mn-lt"/>
              </a:rPr>
              <a:t>PMSL</a:t>
            </a:r>
          </a:p>
        </p:txBody>
      </p:sp>
      <p:sp>
        <p:nvSpPr>
          <p:cNvPr id="21" name="Rectangle 3"/>
          <p:cNvSpPr txBox="1">
            <a:spLocks noChangeArrowheads="1"/>
          </p:cNvSpPr>
          <p:nvPr/>
        </p:nvSpPr>
        <p:spPr bwMode="auto">
          <a:xfrm>
            <a:off x="4059238" y="5953125"/>
            <a:ext cx="1317625" cy="384175"/>
          </a:xfrm>
          <a:prstGeom prst="rect">
            <a:avLst/>
          </a:prstGeom>
          <a:solidFill>
            <a:schemeClr val="bg1"/>
          </a:solidFill>
          <a:ln w="9525">
            <a:noFill/>
            <a:miter lim="800000"/>
            <a:headEnd/>
            <a:tailEnd/>
          </a:ln>
        </p:spPr>
        <p:txBody>
          <a:bodyPr/>
          <a:lstStyle/>
          <a:p>
            <a:pPr marL="342900" indent="-342900" algn="l" eaLnBrk="0" hangingPunct="0">
              <a:spcBef>
                <a:spcPct val="20000"/>
              </a:spcBef>
              <a:defRPr/>
            </a:pPr>
            <a:r>
              <a:rPr lang="en-US" kern="0" dirty="0">
                <a:solidFill>
                  <a:srgbClr val="993300"/>
                </a:solidFill>
                <a:latin typeface="+mn-lt"/>
              </a:rPr>
              <a:t>HGHT850</a:t>
            </a:r>
          </a:p>
        </p:txBody>
      </p:sp>
      <p:sp>
        <p:nvSpPr>
          <p:cNvPr id="22" name="TextBox 4"/>
          <p:cNvSpPr txBox="1">
            <a:spLocks noChangeArrowheads="1"/>
          </p:cNvSpPr>
          <p:nvPr/>
        </p:nvSpPr>
        <p:spPr bwMode="auto">
          <a:xfrm>
            <a:off x="8320848" y="1393535"/>
            <a:ext cx="423862" cy="584200"/>
          </a:xfrm>
          <a:prstGeom prst="rect">
            <a:avLst/>
          </a:prstGeom>
          <a:noFill/>
          <a:ln w="9525">
            <a:noFill/>
            <a:miter lim="800000"/>
            <a:headEnd/>
            <a:tailEnd/>
          </a:ln>
        </p:spPr>
        <p:txBody>
          <a:bodyPr>
            <a:spAutoFit/>
          </a:bodyPr>
          <a:lstStyle/>
          <a:p>
            <a:pPr>
              <a:defRPr/>
            </a:pPr>
            <a:r>
              <a:rPr lang="en-US" sz="3200" dirty="0">
                <a:ln w="6350">
                  <a:solidFill>
                    <a:schemeClr val="tx1"/>
                  </a:solidFill>
                </a:ln>
                <a:solidFill>
                  <a:srgbClr val="FFFF00"/>
                </a:solidFill>
                <a:latin typeface="Arial" pitchFamily="34" charset="0"/>
                <a:cs typeface="Arial" pitchFamily="34" charset="0"/>
              </a:rPr>
              <a:t>*</a:t>
            </a:r>
          </a:p>
        </p:txBody>
      </p:sp>
      <p:sp>
        <p:nvSpPr>
          <p:cNvPr id="23" name="TextBox 5"/>
          <p:cNvSpPr txBox="1">
            <a:spLocks noChangeArrowheads="1"/>
          </p:cNvSpPr>
          <p:nvPr/>
        </p:nvSpPr>
        <p:spPr bwMode="auto">
          <a:xfrm>
            <a:off x="8628823" y="1790410"/>
            <a:ext cx="423862" cy="584200"/>
          </a:xfrm>
          <a:prstGeom prst="rect">
            <a:avLst/>
          </a:prstGeom>
          <a:noFill/>
          <a:ln w="9525">
            <a:noFill/>
            <a:miter lim="800000"/>
            <a:headEnd/>
            <a:tailEnd/>
          </a:ln>
        </p:spPr>
        <p:txBody>
          <a:bodyPr>
            <a:spAutoFit/>
          </a:bodyPr>
          <a:lstStyle/>
          <a:p>
            <a:pPr>
              <a:defRPr/>
            </a:pPr>
            <a:r>
              <a:rPr lang="en-US" sz="3200" dirty="0">
                <a:ln w="6350">
                  <a:solidFill>
                    <a:schemeClr val="tx1"/>
                  </a:solidFill>
                </a:ln>
                <a:solidFill>
                  <a:srgbClr val="FF0000"/>
                </a:solidFill>
              </a:rPr>
              <a:t>*</a:t>
            </a:r>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31" descr="HGHT500HGHT300compareb_2b.png"/>
          <p:cNvPicPr>
            <a:picLocks noChangeAspect="1"/>
          </p:cNvPicPr>
          <p:nvPr/>
        </p:nvPicPr>
        <p:blipFill>
          <a:blip r:embed="rId3" cstate="print"/>
          <a:srcRect/>
          <a:stretch>
            <a:fillRect/>
          </a:stretch>
        </p:blipFill>
        <p:spPr bwMode="auto">
          <a:xfrm>
            <a:off x="274638" y="3767138"/>
            <a:ext cx="7423150" cy="2743200"/>
          </a:xfrm>
          <a:prstGeom prst="rect">
            <a:avLst/>
          </a:prstGeom>
          <a:noFill/>
          <a:ln w="9525">
            <a:noFill/>
            <a:miter lim="800000"/>
            <a:headEnd/>
            <a:tailEnd/>
          </a:ln>
        </p:spPr>
      </p:pic>
      <p:pic>
        <p:nvPicPr>
          <p:cNvPr id="27651" name="Picture 30" descr="HGHT500HGHT300compareb_1b.png"/>
          <p:cNvPicPr>
            <a:picLocks noChangeAspect="1"/>
          </p:cNvPicPr>
          <p:nvPr/>
        </p:nvPicPr>
        <p:blipFill>
          <a:blip r:embed="rId4" cstate="print"/>
          <a:srcRect/>
          <a:stretch>
            <a:fillRect/>
          </a:stretch>
        </p:blipFill>
        <p:spPr bwMode="auto">
          <a:xfrm>
            <a:off x="274638" y="731838"/>
            <a:ext cx="7423150" cy="2743200"/>
          </a:xfrm>
          <a:prstGeom prst="rect">
            <a:avLst/>
          </a:prstGeom>
          <a:noFill/>
          <a:ln w="9525">
            <a:noFill/>
            <a:miter lim="800000"/>
            <a:headEnd/>
            <a:tailEnd/>
          </a:ln>
        </p:spPr>
      </p:pic>
      <p:pic>
        <p:nvPicPr>
          <p:cNvPr id="27652" name="Picture 18" descr="1985010506_false_B.png"/>
          <p:cNvPicPr>
            <a:picLocks noChangeAspect="1"/>
          </p:cNvPicPr>
          <p:nvPr/>
        </p:nvPicPr>
        <p:blipFill>
          <a:blip r:embed="rId5" cstate="print"/>
          <a:srcRect/>
          <a:stretch>
            <a:fillRect/>
          </a:stretch>
        </p:blipFill>
        <p:spPr bwMode="auto">
          <a:xfrm>
            <a:off x="8385175" y="731838"/>
            <a:ext cx="609600" cy="3721100"/>
          </a:xfrm>
          <a:prstGeom prst="rect">
            <a:avLst/>
          </a:prstGeom>
          <a:noFill/>
          <a:ln w="9525">
            <a:noFill/>
            <a:miter lim="800000"/>
            <a:headEnd/>
            <a:tailEnd/>
          </a:ln>
        </p:spPr>
      </p:pic>
      <p:pic>
        <p:nvPicPr>
          <p:cNvPr id="27653" name="Picture 15" descr="1985010506_false_scale.png"/>
          <p:cNvPicPr>
            <a:picLocks noChangeAspect="1"/>
          </p:cNvPicPr>
          <p:nvPr/>
        </p:nvPicPr>
        <p:blipFill>
          <a:blip r:embed="rId6" cstate="print"/>
          <a:srcRect/>
          <a:stretch>
            <a:fillRect/>
          </a:stretch>
        </p:blipFill>
        <p:spPr bwMode="auto">
          <a:xfrm>
            <a:off x="7797800" y="731838"/>
            <a:ext cx="549275" cy="3713162"/>
          </a:xfrm>
          <a:prstGeom prst="rect">
            <a:avLst/>
          </a:prstGeom>
          <a:noFill/>
          <a:ln w="9525">
            <a:noFill/>
            <a:miter lim="800000"/>
            <a:headEnd/>
            <a:tailEnd/>
          </a:ln>
        </p:spPr>
      </p:pic>
      <p:sp>
        <p:nvSpPr>
          <p:cNvPr id="17" name="Rectangle 3"/>
          <p:cNvSpPr txBox="1">
            <a:spLocks noChangeArrowheads="1"/>
          </p:cNvSpPr>
          <p:nvPr/>
        </p:nvSpPr>
        <p:spPr bwMode="auto">
          <a:xfrm rot="16200000">
            <a:off x="8002588" y="3659188"/>
            <a:ext cx="1114425" cy="346075"/>
          </a:xfrm>
          <a:prstGeom prst="rect">
            <a:avLst/>
          </a:prstGeom>
          <a:noFill/>
          <a:ln w="9525">
            <a:noFill/>
            <a:miter lim="800000"/>
            <a:headEnd/>
            <a:tailEnd/>
          </a:ln>
        </p:spPr>
        <p:txBody>
          <a:bodyPr/>
          <a:lstStyle/>
          <a:p>
            <a:pPr marL="342900" indent="-342900" algn="l" eaLnBrk="0" hangingPunct="0">
              <a:spcBef>
                <a:spcPct val="20000"/>
              </a:spcBef>
              <a:defRPr/>
            </a:pPr>
            <a:r>
              <a:rPr lang="en-US" sz="1200" kern="0" dirty="0">
                <a:solidFill>
                  <a:srgbClr val="993300"/>
                </a:solidFill>
                <a:latin typeface="+mn-lt"/>
              </a:rPr>
              <a:t>HGHT 300</a:t>
            </a:r>
          </a:p>
        </p:txBody>
      </p:sp>
      <p:sp>
        <p:nvSpPr>
          <p:cNvPr id="18" name="Rectangle 3"/>
          <p:cNvSpPr txBox="1">
            <a:spLocks noChangeArrowheads="1"/>
          </p:cNvSpPr>
          <p:nvPr/>
        </p:nvSpPr>
        <p:spPr bwMode="auto">
          <a:xfrm rot="16200000">
            <a:off x="8323263" y="3659188"/>
            <a:ext cx="1114425" cy="346075"/>
          </a:xfrm>
          <a:prstGeom prst="rect">
            <a:avLst/>
          </a:prstGeom>
          <a:noFill/>
          <a:ln w="9525">
            <a:noFill/>
            <a:miter lim="800000"/>
            <a:headEnd/>
            <a:tailEnd/>
          </a:ln>
        </p:spPr>
        <p:txBody>
          <a:bodyPr/>
          <a:lstStyle/>
          <a:p>
            <a:pPr marL="342900" indent="-342900" algn="l" eaLnBrk="0" hangingPunct="0">
              <a:spcBef>
                <a:spcPct val="20000"/>
              </a:spcBef>
              <a:defRPr/>
            </a:pPr>
            <a:r>
              <a:rPr lang="en-US" sz="1200" kern="0" dirty="0">
                <a:solidFill>
                  <a:srgbClr val="993300"/>
                </a:solidFill>
                <a:latin typeface="+mn-lt"/>
              </a:rPr>
              <a:t>HGHT 500</a:t>
            </a:r>
          </a:p>
        </p:txBody>
      </p:sp>
      <p:cxnSp>
        <p:nvCxnSpPr>
          <p:cNvPr id="27656" name="Straight Connector 19"/>
          <p:cNvCxnSpPr>
            <a:cxnSpLocks noChangeShapeType="1"/>
          </p:cNvCxnSpPr>
          <p:nvPr/>
        </p:nvCxnSpPr>
        <p:spPr bwMode="auto">
          <a:xfrm rot="16200000" flipH="1">
            <a:off x="505619" y="1959769"/>
            <a:ext cx="1927225" cy="696913"/>
          </a:xfrm>
          <a:prstGeom prst="line">
            <a:avLst/>
          </a:prstGeom>
          <a:noFill/>
          <a:ln w="38100" algn="ctr">
            <a:solidFill>
              <a:schemeClr val="tx1"/>
            </a:solidFill>
            <a:round/>
            <a:headEnd/>
            <a:tailEnd/>
          </a:ln>
        </p:spPr>
      </p:cxnSp>
      <p:cxnSp>
        <p:nvCxnSpPr>
          <p:cNvPr id="27657" name="Straight Connector 19"/>
          <p:cNvCxnSpPr>
            <a:cxnSpLocks noChangeShapeType="1"/>
          </p:cNvCxnSpPr>
          <p:nvPr/>
        </p:nvCxnSpPr>
        <p:spPr bwMode="auto">
          <a:xfrm rot="10800000" flipV="1">
            <a:off x="1104900" y="757238"/>
            <a:ext cx="1638300" cy="595312"/>
          </a:xfrm>
          <a:prstGeom prst="line">
            <a:avLst/>
          </a:prstGeom>
          <a:noFill/>
          <a:ln w="38100" algn="ctr">
            <a:solidFill>
              <a:schemeClr val="tx1"/>
            </a:solidFill>
            <a:round/>
            <a:headEnd/>
            <a:tailEnd/>
          </a:ln>
        </p:spPr>
      </p:cxnSp>
      <p:cxnSp>
        <p:nvCxnSpPr>
          <p:cNvPr id="27658" name="Straight Connector 19"/>
          <p:cNvCxnSpPr>
            <a:cxnSpLocks noChangeShapeType="1"/>
          </p:cNvCxnSpPr>
          <p:nvPr/>
        </p:nvCxnSpPr>
        <p:spPr bwMode="auto">
          <a:xfrm rot="16200000" flipH="1">
            <a:off x="2274094" y="1391444"/>
            <a:ext cx="2006600" cy="728662"/>
          </a:xfrm>
          <a:prstGeom prst="line">
            <a:avLst/>
          </a:prstGeom>
          <a:noFill/>
          <a:ln w="38100" algn="ctr">
            <a:solidFill>
              <a:schemeClr val="tx1"/>
            </a:solidFill>
            <a:round/>
            <a:headEnd/>
            <a:tailEnd/>
          </a:ln>
        </p:spPr>
      </p:cxnSp>
      <p:cxnSp>
        <p:nvCxnSpPr>
          <p:cNvPr id="27659" name="Straight Connector 19"/>
          <p:cNvCxnSpPr>
            <a:cxnSpLocks noChangeShapeType="1"/>
          </p:cNvCxnSpPr>
          <p:nvPr/>
        </p:nvCxnSpPr>
        <p:spPr bwMode="auto">
          <a:xfrm rot="10800000" flipV="1">
            <a:off x="2198688" y="2743200"/>
            <a:ext cx="1449387" cy="528638"/>
          </a:xfrm>
          <a:prstGeom prst="line">
            <a:avLst/>
          </a:prstGeom>
          <a:noFill/>
          <a:ln w="38100" algn="ctr">
            <a:solidFill>
              <a:schemeClr val="tx1"/>
            </a:solidFill>
            <a:round/>
            <a:headEnd/>
            <a:tailEnd/>
          </a:ln>
        </p:spPr>
      </p:cxnSp>
      <p:cxnSp>
        <p:nvCxnSpPr>
          <p:cNvPr id="27660" name="Straight Connector 19"/>
          <p:cNvCxnSpPr>
            <a:cxnSpLocks noChangeShapeType="1"/>
          </p:cNvCxnSpPr>
          <p:nvPr/>
        </p:nvCxnSpPr>
        <p:spPr bwMode="auto">
          <a:xfrm rot="16200000" flipH="1">
            <a:off x="4248150" y="1955801"/>
            <a:ext cx="1925637" cy="696912"/>
          </a:xfrm>
          <a:prstGeom prst="line">
            <a:avLst/>
          </a:prstGeom>
          <a:noFill/>
          <a:ln w="38100" algn="ctr">
            <a:solidFill>
              <a:schemeClr val="tx1"/>
            </a:solidFill>
            <a:round/>
            <a:headEnd/>
            <a:tailEnd/>
          </a:ln>
        </p:spPr>
      </p:cxnSp>
      <p:cxnSp>
        <p:nvCxnSpPr>
          <p:cNvPr id="27661" name="Straight Connector 19"/>
          <p:cNvCxnSpPr>
            <a:cxnSpLocks noChangeShapeType="1"/>
          </p:cNvCxnSpPr>
          <p:nvPr/>
        </p:nvCxnSpPr>
        <p:spPr bwMode="auto">
          <a:xfrm rot="10800000" flipV="1">
            <a:off x="4846638" y="752475"/>
            <a:ext cx="1638300" cy="596900"/>
          </a:xfrm>
          <a:prstGeom prst="line">
            <a:avLst/>
          </a:prstGeom>
          <a:noFill/>
          <a:ln w="38100" algn="ctr">
            <a:solidFill>
              <a:schemeClr val="tx1"/>
            </a:solidFill>
            <a:round/>
            <a:headEnd/>
            <a:tailEnd/>
          </a:ln>
        </p:spPr>
      </p:cxnSp>
      <p:cxnSp>
        <p:nvCxnSpPr>
          <p:cNvPr id="27662" name="Straight Connector 19"/>
          <p:cNvCxnSpPr>
            <a:cxnSpLocks noChangeShapeType="1"/>
          </p:cNvCxnSpPr>
          <p:nvPr/>
        </p:nvCxnSpPr>
        <p:spPr bwMode="auto">
          <a:xfrm rot="16200000" flipH="1">
            <a:off x="6014244" y="1388269"/>
            <a:ext cx="2008187" cy="727075"/>
          </a:xfrm>
          <a:prstGeom prst="line">
            <a:avLst/>
          </a:prstGeom>
          <a:noFill/>
          <a:ln w="38100" algn="ctr">
            <a:solidFill>
              <a:schemeClr val="tx1"/>
            </a:solidFill>
            <a:round/>
            <a:headEnd/>
            <a:tailEnd/>
          </a:ln>
        </p:spPr>
      </p:cxnSp>
      <p:cxnSp>
        <p:nvCxnSpPr>
          <p:cNvPr id="27663" name="Straight Connector 19"/>
          <p:cNvCxnSpPr>
            <a:cxnSpLocks noChangeShapeType="1"/>
          </p:cNvCxnSpPr>
          <p:nvPr/>
        </p:nvCxnSpPr>
        <p:spPr bwMode="auto">
          <a:xfrm rot="10800000" flipV="1">
            <a:off x="5940425" y="2740025"/>
            <a:ext cx="1447800" cy="527050"/>
          </a:xfrm>
          <a:prstGeom prst="line">
            <a:avLst/>
          </a:prstGeom>
          <a:noFill/>
          <a:ln w="38100" algn="ctr">
            <a:solidFill>
              <a:schemeClr val="tx1"/>
            </a:solidFill>
            <a:round/>
            <a:headEnd/>
            <a:tailEnd/>
          </a:ln>
        </p:spPr>
      </p:cxnSp>
      <p:sp>
        <p:nvSpPr>
          <p:cNvPr id="7" name="Rectangle 3"/>
          <p:cNvSpPr txBox="1">
            <a:spLocks noChangeArrowheads="1"/>
          </p:cNvSpPr>
          <p:nvPr/>
        </p:nvSpPr>
        <p:spPr bwMode="auto">
          <a:xfrm>
            <a:off x="274638" y="727075"/>
            <a:ext cx="7424737" cy="358775"/>
          </a:xfrm>
          <a:prstGeom prst="rect">
            <a:avLst/>
          </a:prstGeom>
          <a:solidFill>
            <a:schemeClr val="bg1"/>
          </a:solidFill>
          <a:ln w="9525">
            <a:noFill/>
            <a:miter lim="800000"/>
            <a:headEnd/>
            <a:tailEnd/>
          </a:ln>
        </p:spPr>
        <p:txBody>
          <a:bodyPr/>
          <a:lstStyle/>
          <a:p>
            <a:pPr marL="342900" indent="-342900" eaLnBrk="0" hangingPunct="0">
              <a:spcBef>
                <a:spcPct val="20000"/>
              </a:spcBef>
              <a:defRPr/>
            </a:pPr>
            <a:r>
              <a:rPr lang="en-US" kern="0" dirty="0">
                <a:solidFill>
                  <a:srgbClr val="003E74"/>
                </a:solidFill>
                <a:latin typeface="+mn-lt"/>
              </a:rPr>
              <a:t>Quantitative Conceptual Model</a:t>
            </a:r>
            <a:endParaRPr lang="en-US" kern="0" dirty="0">
              <a:solidFill>
                <a:srgbClr val="993300"/>
              </a:solidFill>
              <a:latin typeface="+mn-lt"/>
            </a:endParaRPr>
          </a:p>
        </p:txBody>
      </p:sp>
      <p:cxnSp>
        <p:nvCxnSpPr>
          <p:cNvPr id="27665" name="Straight Connector 19"/>
          <p:cNvCxnSpPr>
            <a:cxnSpLocks noChangeShapeType="1"/>
          </p:cNvCxnSpPr>
          <p:nvPr/>
        </p:nvCxnSpPr>
        <p:spPr bwMode="auto">
          <a:xfrm rot="10800000" flipV="1">
            <a:off x="1109663" y="3794125"/>
            <a:ext cx="1638300" cy="596900"/>
          </a:xfrm>
          <a:prstGeom prst="line">
            <a:avLst/>
          </a:prstGeom>
          <a:noFill/>
          <a:ln w="38100" algn="ctr">
            <a:solidFill>
              <a:schemeClr val="tx1"/>
            </a:solidFill>
            <a:round/>
            <a:headEnd/>
            <a:tailEnd/>
          </a:ln>
        </p:spPr>
      </p:cxnSp>
      <p:cxnSp>
        <p:nvCxnSpPr>
          <p:cNvPr id="27666" name="Straight Connector 19"/>
          <p:cNvCxnSpPr>
            <a:cxnSpLocks noChangeShapeType="1"/>
          </p:cNvCxnSpPr>
          <p:nvPr/>
        </p:nvCxnSpPr>
        <p:spPr bwMode="auto">
          <a:xfrm rot="16200000" flipH="1">
            <a:off x="2278063" y="4429125"/>
            <a:ext cx="2008187" cy="728663"/>
          </a:xfrm>
          <a:prstGeom prst="line">
            <a:avLst/>
          </a:prstGeom>
          <a:noFill/>
          <a:ln w="38100" algn="ctr">
            <a:solidFill>
              <a:schemeClr val="tx1"/>
            </a:solidFill>
            <a:round/>
            <a:headEnd/>
            <a:tailEnd/>
          </a:ln>
        </p:spPr>
      </p:cxnSp>
      <p:cxnSp>
        <p:nvCxnSpPr>
          <p:cNvPr id="27667" name="Straight Connector 19"/>
          <p:cNvCxnSpPr>
            <a:cxnSpLocks noChangeShapeType="1"/>
          </p:cNvCxnSpPr>
          <p:nvPr/>
        </p:nvCxnSpPr>
        <p:spPr bwMode="auto">
          <a:xfrm rot="10800000" flipV="1">
            <a:off x="2203450" y="5781675"/>
            <a:ext cx="1449388" cy="527050"/>
          </a:xfrm>
          <a:prstGeom prst="line">
            <a:avLst/>
          </a:prstGeom>
          <a:noFill/>
          <a:ln w="38100" algn="ctr">
            <a:solidFill>
              <a:schemeClr val="tx1"/>
            </a:solidFill>
            <a:round/>
            <a:headEnd/>
            <a:tailEnd/>
          </a:ln>
        </p:spPr>
      </p:cxnSp>
      <p:cxnSp>
        <p:nvCxnSpPr>
          <p:cNvPr id="27668" name="Straight Connector 19"/>
          <p:cNvCxnSpPr>
            <a:cxnSpLocks noChangeShapeType="1"/>
          </p:cNvCxnSpPr>
          <p:nvPr/>
        </p:nvCxnSpPr>
        <p:spPr bwMode="auto">
          <a:xfrm rot="16200000" flipH="1">
            <a:off x="4252119" y="4999831"/>
            <a:ext cx="1927225" cy="696913"/>
          </a:xfrm>
          <a:prstGeom prst="line">
            <a:avLst/>
          </a:prstGeom>
          <a:noFill/>
          <a:ln w="38100" algn="ctr">
            <a:solidFill>
              <a:schemeClr val="tx1"/>
            </a:solidFill>
            <a:round/>
            <a:headEnd/>
            <a:tailEnd/>
          </a:ln>
        </p:spPr>
      </p:cxnSp>
      <p:cxnSp>
        <p:nvCxnSpPr>
          <p:cNvPr id="27669" name="Straight Connector 19"/>
          <p:cNvCxnSpPr>
            <a:cxnSpLocks noChangeShapeType="1"/>
          </p:cNvCxnSpPr>
          <p:nvPr/>
        </p:nvCxnSpPr>
        <p:spPr bwMode="auto">
          <a:xfrm rot="10800000" flipV="1">
            <a:off x="4851400" y="3797300"/>
            <a:ext cx="1636713" cy="595313"/>
          </a:xfrm>
          <a:prstGeom prst="line">
            <a:avLst/>
          </a:prstGeom>
          <a:noFill/>
          <a:ln w="38100" algn="ctr">
            <a:solidFill>
              <a:schemeClr val="tx1"/>
            </a:solidFill>
            <a:round/>
            <a:headEnd/>
            <a:tailEnd/>
          </a:ln>
        </p:spPr>
      </p:cxnSp>
      <p:cxnSp>
        <p:nvCxnSpPr>
          <p:cNvPr id="27670" name="Straight Connector 19"/>
          <p:cNvCxnSpPr>
            <a:cxnSpLocks noChangeShapeType="1"/>
          </p:cNvCxnSpPr>
          <p:nvPr/>
        </p:nvCxnSpPr>
        <p:spPr bwMode="auto">
          <a:xfrm rot="16200000" flipH="1">
            <a:off x="6019801" y="4432300"/>
            <a:ext cx="2006600" cy="727075"/>
          </a:xfrm>
          <a:prstGeom prst="line">
            <a:avLst/>
          </a:prstGeom>
          <a:noFill/>
          <a:ln w="38100" algn="ctr">
            <a:solidFill>
              <a:schemeClr val="tx1"/>
            </a:solidFill>
            <a:round/>
            <a:headEnd/>
            <a:tailEnd/>
          </a:ln>
        </p:spPr>
      </p:cxnSp>
      <p:cxnSp>
        <p:nvCxnSpPr>
          <p:cNvPr id="27671" name="Straight Connector 19"/>
          <p:cNvCxnSpPr>
            <a:cxnSpLocks noChangeShapeType="1"/>
          </p:cNvCxnSpPr>
          <p:nvPr/>
        </p:nvCxnSpPr>
        <p:spPr bwMode="auto">
          <a:xfrm rot="10800000" flipV="1">
            <a:off x="5945188" y="5783263"/>
            <a:ext cx="1447800" cy="528637"/>
          </a:xfrm>
          <a:prstGeom prst="line">
            <a:avLst/>
          </a:prstGeom>
          <a:noFill/>
          <a:ln w="38100" algn="ctr">
            <a:solidFill>
              <a:schemeClr val="tx1"/>
            </a:solidFill>
            <a:round/>
            <a:headEnd/>
            <a:tailEnd/>
          </a:ln>
        </p:spPr>
      </p:cxnSp>
      <p:sp>
        <p:nvSpPr>
          <p:cNvPr id="8" name="Rectangle 3"/>
          <p:cNvSpPr txBox="1">
            <a:spLocks noChangeArrowheads="1"/>
          </p:cNvSpPr>
          <p:nvPr/>
        </p:nvSpPr>
        <p:spPr bwMode="auto">
          <a:xfrm>
            <a:off x="269875" y="3767138"/>
            <a:ext cx="7426325" cy="360362"/>
          </a:xfrm>
          <a:prstGeom prst="rect">
            <a:avLst/>
          </a:prstGeom>
          <a:solidFill>
            <a:schemeClr val="bg1"/>
          </a:solidFill>
          <a:ln w="9525">
            <a:noFill/>
            <a:miter lim="800000"/>
            <a:headEnd/>
            <a:tailEnd/>
          </a:ln>
        </p:spPr>
        <p:txBody>
          <a:bodyPr/>
          <a:lstStyle/>
          <a:p>
            <a:pPr marL="342900" indent="-342900" eaLnBrk="0" hangingPunct="0">
              <a:spcBef>
                <a:spcPct val="20000"/>
              </a:spcBef>
              <a:defRPr/>
            </a:pPr>
            <a:r>
              <a:rPr lang="en-US" kern="0" dirty="0">
                <a:solidFill>
                  <a:srgbClr val="003E74"/>
                </a:solidFill>
                <a:latin typeface="+mn-lt"/>
              </a:rPr>
              <a:t>False Alarm 19850105/0600</a:t>
            </a:r>
            <a:endParaRPr lang="en-US" kern="0" dirty="0">
              <a:solidFill>
                <a:srgbClr val="993300"/>
              </a:solidFill>
              <a:latin typeface="+mn-lt"/>
            </a:endParaRPr>
          </a:p>
        </p:txBody>
      </p:sp>
      <p:cxnSp>
        <p:nvCxnSpPr>
          <p:cNvPr id="27673" name="Straight Connector 11"/>
          <p:cNvCxnSpPr>
            <a:cxnSpLocks noChangeShapeType="1"/>
          </p:cNvCxnSpPr>
          <p:nvPr/>
        </p:nvCxnSpPr>
        <p:spPr bwMode="auto">
          <a:xfrm>
            <a:off x="257175" y="1085850"/>
            <a:ext cx="7450138" cy="0"/>
          </a:xfrm>
          <a:prstGeom prst="line">
            <a:avLst/>
          </a:prstGeom>
          <a:noFill/>
          <a:ln w="38100" algn="ctr">
            <a:solidFill>
              <a:srgbClr val="003E74"/>
            </a:solidFill>
            <a:round/>
            <a:headEnd/>
            <a:tailEnd/>
          </a:ln>
        </p:spPr>
      </p:cxnSp>
      <p:cxnSp>
        <p:nvCxnSpPr>
          <p:cNvPr id="27674" name="Straight Connector 11"/>
          <p:cNvCxnSpPr>
            <a:cxnSpLocks noChangeShapeType="1"/>
          </p:cNvCxnSpPr>
          <p:nvPr/>
        </p:nvCxnSpPr>
        <p:spPr bwMode="auto">
          <a:xfrm>
            <a:off x="257175" y="4119563"/>
            <a:ext cx="7450138" cy="0"/>
          </a:xfrm>
          <a:prstGeom prst="line">
            <a:avLst/>
          </a:prstGeom>
          <a:noFill/>
          <a:ln w="38100" algn="ctr">
            <a:solidFill>
              <a:srgbClr val="003E74"/>
            </a:solidFill>
            <a:round/>
            <a:headEnd/>
            <a:tailEnd/>
          </a:ln>
        </p:spPr>
      </p:cxnSp>
      <p:sp>
        <p:nvSpPr>
          <p:cNvPr id="30"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a:solidFill>
                  <a:srgbClr val="003E74"/>
                </a:solidFill>
                <a:effectLst>
                  <a:outerShdw blurRad="38100" dist="38100" dir="2700000" algn="tl">
                    <a:srgbClr val="000000">
                      <a:alpha val="43137"/>
                    </a:srgbClr>
                  </a:outerShdw>
                </a:effectLst>
                <a:latin typeface="Tahoma" pitchFamily="34" charset="0"/>
              </a:rPr>
              <a:t>False Alarm - 0600 UTC 5 January 1985</a:t>
            </a:r>
          </a:p>
        </p:txBody>
      </p:sp>
      <p:pic>
        <p:nvPicPr>
          <p:cNvPr id="27676" name="Picture 21" descr="C:\Users\CMG\Desktop\FOLDERS\CHAD\SLU\CIPS\cips.png"/>
          <p:cNvPicPr>
            <a:picLocks noChangeAspect="1" noChangeArrowheads="1"/>
          </p:cNvPicPr>
          <p:nvPr/>
        </p:nvPicPr>
        <p:blipFill>
          <a:blip r:embed="rId7" cstate="print"/>
          <a:srcRect/>
          <a:stretch>
            <a:fillRect/>
          </a:stretch>
        </p:blipFill>
        <p:spPr bwMode="auto">
          <a:xfrm>
            <a:off x="71438" y="33338"/>
            <a:ext cx="461962" cy="401637"/>
          </a:xfrm>
          <a:prstGeom prst="rect">
            <a:avLst/>
          </a:prstGeom>
          <a:noFill/>
          <a:ln w="9525">
            <a:noFill/>
            <a:miter lim="800000"/>
            <a:headEnd/>
            <a:tailEnd/>
          </a:ln>
        </p:spPr>
      </p:pic>
      <p:sp>
        <p:nvSpPr>
          <p:cNvPr id="27677" name="Freeform 32"/>
          <p:cNvSpPr>
            <a:spLocks/>
          </p:cNvSpPr>
          <p:nvPr/>
        </p:nvSpPr>
        <p:spPr bwMode="auto">
          <a:xfrm>
            <a:off x="1692275" y="1778000"/>
            <a:ext cx="536575" cy="998538"/>
          </a:xfrm>
          <a:custGeom>
            <a:avLst/>
            <a:gdLst>
              <a:gd name="T0" fmla="*/ 0 w 560439"/>
              <a:gd name="T1" fmla="*/ 0 h 693174"/>
              <a:gd name="T2" fmla="*/ 95111 w 560439"/>
              <a:gd name="T3" fmla="*/ 1372283 h 693174"/>
              <a:gd name="T4" fmla="*/ 309109 w 560439"/>
              <a:gd name="T5" fmla="*/ 3293481 h 693174"/>
              <a:gd name="T6" fmla="*/ 451777 w 560439"/>
              <a:gd name="T7" fmla="*/ 4299818 h 693174"/>
              <a:gd name="T8" fmla="*/ 0 60000 65536"/>
              <a:gd name="T9" fmla="*/ 0 60000 65536"/>
              <a:gd name="T10" fmla="*/ 0 60000 65536"/>
              <a:gd name="T11" fmla="*/ 0 60000 65536"/>
              <a:gd name="T12" fmla="*/ 0 w 560439"/>
              <a:gd name="T13" fmla="*/ 0 h 693174"/>
              <a:gd name="T14" fmla="*/ 560439 w 560439"/>
              <a:gd name="T15" fmla="*/ 693174 h 693174"/>
            </a:gdLst>
            <a:ahLst/>
            <a:cxnLst>
              <a:cxn ang="T8">
                <a:pos x="T0" y="T1"/>
              </a:cxn>
              <a:cxn ang="T9">
                <a:pos x="T2" y="T3"/>
              </a:cxn>
              <a:cxn ang="T10">
                <a:pos x="T4" y="T5"/>
              </a:cxn>
              <a:cxn ang="T11">
                <a:pos x="T6" y="T7"/>
              </a:cxn>
            </a:cxnLst>
            <a:rect l="T12" t="T13" r="T14" b="T15"/>
            <a:pathLst>
              <a:path w="560439" h="693174">
                <a:moveTo>
                  <a:pt x="0" y="0"/>
                </a:moveTo>
                <a:cubicBezTo>
                  <a:pt x="27038" y="66368"/>
                  <a:pt x="54077" y="132736"/>
                  <a:pt x="117987" y="221226"/>
                </a:cubicBezTo>
                <a:cubicBezTo>
                  <a:pt x="181897" y="309716"/>
                  <a:pt x="309716" y="452284"/>
                  <a:pt x="383458" y="530942"/>
                </a:cubicBezTo>
                <a:cubicBezTo>
                  <a:pt x="457200" y="609600"/>
                  <a:pt x="508819" y="651387"/>
                  <a:pt x="560439" y="693174"/>
                </a:cubicBezTo>
              </a:path>
            </a:pathLst>
          </a:custGeom>
          <a:noFill/>
          <a:ln w="38100" cap="flat" cmpd="sng" algn="ctr">
            <a:solidFill>
              <a:schemeClr val="tx1"/>
            </a:solidFill>
            <a:prstDash val="dash"/>
            <a:round/>
            <a:headEnd type="none" w="med" len="med"/>
            <a:tailEnd type="none" w="med" len="med"/>
          </a:ln>
        </p:spPr>
        <p:txBody>
          <a:bodyPr/>
          <a:lstStyle/>
          <a:p>
            <a:endParaRPr lang="en-US"/>
          </a:p>
        </p:txBody>
      </p:sp>
      <p:sp>
        <p:nvSpPr>
          <p:cNvPr id="27678" name="Freeform 33"/>
          <p:cNvSpPr>
            <a:spLocks/>
          </p:cNvSpPr>
          <p:nvPr/>
        </p:nvSpPr>
        <p:spPr bwMode="auto">
          <a:xfrm>
            <a:off x="5518150" y="1908175"/>
            <a:ext cx="498475" cy="652463"/>
          </a:xfrm>
          <a:custGeom>
            <a:avLst/>
            <a:gdLst>
              <a:gd name="T0" fmla="*/ 0 w 560439"/>
              <a:gd name="T1" fmla="*/ 0 h 693174"/>
              <a:gd name="T2" fmla="*/ 65781 w 560439"/>
              <a:gd name="T3" fmla="*/ 163563 h 693174"/>
              <a:gd name="T4" fmla="*/ 213786 w 560439"/>
              <a:gd name="T5" fmla="*/ 392550 h 693174"/>
              <a:gd name="T6" fmla="*/ 312458 w 560439"/>
              <a:gd name="T7" fmla="*/ 512496 h 693174"/>
              <a:gd name="T8" fmla="*/ 0 60000 65536"/>
              <a:gd name="T9" fmla="*/ 0 60000 65536"/>
              <a:gd name="T10" fmla="*/ 0 60000 65536"/>
              <a:gd name="T11" fmla="*/ 0 60000 65536"/>
              <a:gd name="T12" fmla="*/ 0 w 560439"/>
              <a:gd name="T13" fmla="*/ 0 h 693174"/>
              <a:gd name="T14" fmla="*/ 560439 w 560439"/>
              <a:gd name="T15" fmla="*/ 693174 h 693174"/>
            </a:gdLst>
            <a:ahLst/>
            <a:cxnLst>
              <a:cxn ang="T8">
                <a:pos x="T0" y="T1"/>
              </a:cxn>
              <a:cxn ang="T9">
                <a:pos x="T2" y="T3"/>
              </a:cxn>
              <a:cxn ang="T10">
                <a:pos x="T4" y="T5"/>
              </a:cxn>
              <a:cxn ang="T11">
                <a:pos x="T6" y="T7"/>
              </a:cxn>
            </a:cxnLst>
            <a:rect l="T12" t="T13" r="T14" b="T15"/>
            <a:pathLst>
              <a:path w="560439" h="693174">
                <a:moveTo>
                  <a:pt x="0" y="0"/>
                </a:moveTo>
                <a:cubicBezTo>
                  <a:pt x="27038" y="66368"/>
                  <a:pt x="54077" y="132736"/>
                  <a:pt x="117987" y="221226"/>
                </a:cubicBezTo>
                <a:cubicBezTo>
                  <a:pt x="181897" y="309716"/>
                  <a:pt x="309716" y="452284"/>
                  <a:pt x="383458" y="530942"/>
                </a:cubicBezTo>
                <a:cubicBezTo>
                  <a:pt x="457200" y="609600"/>
                  <a:pt x="508819" y="651387"/>
                  <a:pt x="560439" y="693174"/>
                </a:cubicBezTo>
              </a:path>
            </a:pathLst>
          </a:custGeom>
          <a:noFill/>
          <a:ln w="38100" cap="flat" cmpd="sng" algn="ctr">
            <a:solidFill>
              <a:schemeClr val="tx1"/>
            </a:solidFill>
            <a:prstDash val="dash"/>
            <a:round/>
            <a:headEnd type="none" w="med" len="med"/>
            <a:tailEnd type="none" w="med" len="med"/>
          </a:ln>
        </p:spPr>
        <p:txBody>
          <a:bodyPr/>
          <a:lstStyle/>
          <a:p>
            <a:endParaRPr lang="en-US"/>
          </a:p>
        </p:txBody>
      </p:sp>
      <p:sp>
        <p:nvSpPr>
          <p:cNvPr id="27679" name="Freeform 35"/>
          <p:cNvSpPr>
            <a:spLocks/>
          </p:cNvSpPr>
          <p:nvPr/>
        </p:nvSpPr>
        <p:spPr bwMode="auto">
          <a:xfrm>
            <a:off x="1384300" y="4695825"/>
            <a:ext cx="460375" cy="1306513"/>
          </a:xfrm>
          <a:custGeom>
            <a:avLst/>
            <a:gdLst>
              <a:gd name="T0" fmla="*/ 291586 w 516193"/>
              <a:gd name="T1" fmla="*/ 0 h 1401097"/>
              <a:gd name="T2" fmla="*/ 266594 w 516193"/>
              <a:gd name="T3" fmla="*/ 332564 h 1401097"/>
              <a:gd name="T4" fmla="*/ 208277 w 516193"/>
              <a:gd name="T5" fmla="*/ 654735 h 1401097"/>
              <a:gd name="T6" fmla="*/ 0 w 516193"/>
              <a:gd name="T7" fmla="*/ 987299 h 1401097"/>
              <a:gd name="T8" fmla="*/ 0 60000 65536"/>
              <a:gd name="T9" fmla="*/ 0 60000 65536"/>
              <a:gd name="T10" fmla="*/ 0 60000 65536"/>
              <a:gd name="T11" fmla="*/ 0 60000 65536"/>
              <a:gd name="T12" fmla="*/ 0 w 516193"/>
              <a:gd name="T13" fmla="*/ 0 h 1401097"/>
              <a:gd name="T14" fmla="*/ 516193 w 516193"/>
              <a:gd name="T15" fmla="*/ 1401097 h 1401097"/>
            </a:gdLst>
            <a:ahLst/>
            <a:cxnLst>
              <a:cxn ang="T8">
                <a:pos x="T0" y="T1"/>
              </a:cxn>
              <a:cxn ang="T9">
                <a:pos x="T2" y="T3"/>
              </a:cxn>
              <a:cxn ang="T10">
                <a:pos x="T4" y="T5"/>
              </a:cxn>
              <a:cxn ang="T11">
                <a:pos x="T6" y="T7"/>
              </a:cxn>
            </a:cxnLst>
            <a:rect l="T12" t="T13" r="T14" b="T15"/>
            <a:pathLst>
              <a:path w="516193" h="1401097">
                <a:moveTo>
                  <a:pt x="516193" y="0"/>
                </a:moveTo>
                <a:cubicBezTo>
                  <a:pt x="506360" y="158545"/>
                  <a:pt x="496528" y="317091"/>
                  <a:pt x="471948" y="471949"/>
                </a:cubicBezTo>
                <a:cubicBezTo>
                  <a:pt x="447368" y="626807"/>
                  <a:pt x="447368" y="774291"/>
                  <a:pt x="368710" y="929149"/>
                </a:cubicBezTo>
                <a:cubicBezTo>
                  <a:pt x="290052" y="1084007"/>
                  <a:pt x="145026" y="1242552"/>
                  <a:pt x="0" y="1401097"/>
                </a:cubicBezTo>
              </a:path>
            </a:pathLst>
          </a:custGeom>
          <a:noFill/>
          <a:ln w="38100" cap="flat" cmpd="sng" algn="ctr">
            <a:solidFill>
              <a:schemeClr val="tx1"/>
            </a:solidFill>
            <a:prstDash val="dash"/>
            <a:round/>
            <a:headEnd type="none" w="med" len="med"/>
            <a:tailEnd type="none" w="med" len="med"/>
          </a:ln>
        </p:spPr>
        <p:txBody>
          <a:bodyPr/>
          <a:lstStyle/>
          <a:p>
            <a:endParaRPr lang="en-US"/>
          </a:p>
        </p:txBody>
      </p:sp>
      <p:sp>
        <p:nvSpPr>
          <p:cNvPr id="27680" name="Freeform 37"/>
          <p:cNvSpPr>
            <a:spLocks/>
          </p:cNvSpPr>
          <p:nvPr/>
        </p:nvSpPr>
        <p:spPr bwMode="auto">
          <a:xfrm>
            <a:off x="5224463" y="4778375"/>
            <a:ext cx="482600" cy="1223963"/>
          </a:xfrm>
          <a:custGeom>
            <a:avLst/>
            <a:gdLst>
              <a:gd name="T0" fmla="*/ 215496 w 545691"/>
              <a:gd name="T1" fmla="*/ 0 h 1253613"/>
              <a:gd name="T2" fmla="*/ 271364 w 545691"/>
              <a:gd name="T3" fmla="*/ 327041 h 1253613"/>
              <a:gd name="T4" fmla="*/ 263383 w 545691"/>
              <a:gd name="T5" fmla="*/ 654079 h 1253613"/>
              <a:gd name="T6" fmla="*/ 79813 w 545691"/>
              <a:gd name="T7" fmla="*/ 994201 h 1253613"/>
              <a:gd name="T8" fmla="*/ 0 w 545691"/>
              <a:gd name="T9" fmla="*/ 1111934 h 1253613"/>
              <a:gd name="T10" fmla="*/ 0 60000 65536"/>
              <a:gd name="T11" fmla="*/ 0 60000 65536"/>
              <a:gd name="T12" fmla="*/ 0 60000 65536"/>
              <a:gd name="T13" fmla="*/ 0 60000 65536"/>
              <a:gd name="T14" fmla="*/ 0 60000 65536"/>
              <a:gd name="T15" fmla="*/ 0 w 545691"/>
              <a:gd name="T16" fmla="*/ 0 h 1253613"/>
              <a:gd name="T17" fmla="*/ 545691 w 545691"/>
              <a:gd name="T18" fmla="*/ 1253613 h 1253613"/>
            </a:gdLst>
            <a:ahLst/>
            <a:cxnLst>
              <a:cxn ang="T10">
                <a:pos x="T0" y="T1"/>
              </a:cxn>
              <a:cxn ang="T11">
                <a:pos x="T2" y="T3"/>
              </a:cxn>
              <a:cxn ang="T12">
                <a:pos x="T4" y="T5"/>
              </a:cxn>
              <a:cxn ang="T13">
                <a:pos x="T6" y="T7"/>
              </a:cxn>
              <a:cxn ang="T14">
                <a:pos x="T8" y="T9"/>
              </a:cxn>
            </a:cxnLst>
            <a:rect l="T15" t="T16" r="T17" b="T18"/>
            <a:pathLst>
              <a:path w="545691" h="1253613">
                <a:moveTo>
                  <a:pt x="398207" y="0"/>
                </a:moveTo>
                <a:cubicBezTo>
                  <a:pt x="442452" y="122903"/>
                  <a:pt x="486698" y="245807"/>
                  <a:pt x="501446" y="368710"/>
                </a:cubicBezTo>
                <a:cubicBezTo>
                  <a:pt x="516194" y="491613"/>
                  <a:pt x="545691" y="612059"/>
                  <a:pt x="486697" y="737420"/>
                </a:cubicBezTo>
                <a:cubicBezTo>
                  <a:pt x="427703" y="862781"/>
                  <a:pt x="228600" y="1034846"/>
                  <a:pt x="147484" y="1120878"/>
                </a:cubicBezTo>
                <a:cubicBezTo>
                  <a:pt x="66368" y="1206910"/>
                  <a:pt x="33184" y="1230261"/>
                  <a:pt x="0" y="1253613"/>
                </a:cubicBezTo>
              </a:path>
            </a:pathLst>
          </a:custGeom>
          <a:noFill/>
          <a:ln w="38100" cap="flat" cmpd="sng" algn="ctr">
            <a:solidFill>
              <a:schemeClr val="tx1"/>
            </a:solidFill>
            <a:prstDash val="dash"/>
            <a:round/>
            <a:headEnd type="none" w="med" len="med"/>
            <a:tailEnd type="none" w="med" len="med"/>
          </a:ln>
        </p:spPr>
        <p:txBody>
          <a:bodyPr/>
          <a:lstStyle/>
          <a:p>
            <a:endParaRPr lang="en-US"/>
          </a:p>
        </p:txBody>
      </p:sp>
      <p:cxnSp>
        <p:nvCxnSpPr>
          <p:cNvPr id="27681" name="Straight Connector 19"/>
          <p:cNvCxnSpPr>
            <a:cxnSpLocks noChangeShapeType="1"/>
          </p:cNvCxnSpPr>
          <p:nvPr/>
        </p:nvCxnSpPr>
        <p:spPr bwMode="auto">
          <a:xfrm rot="16200000" flipH="1">
            <a:off x="511175" y="4997451"/>
            <a:ext cx="1925637" cy="696912"/>
          </a:xfrm>
          <a:prstGeom prst="line">
            <a:avLst/>
          </a:prstGeom>
          <a:noFill/>
          <a:ln w="38100" algn="ctr">
            <a:solidFill>
              <a:schemeClr val="tx1"/>
            </a:solidFill>
            <a:round/>
            <a:headEnd/>
            <a:tailEnd/>
          </a:ln>
        </p:spPr>
      </p:cxnSp>
      <p:sp>
        <p:nvSpPr>
          <p:cNvPr id="34" name="Rectangle 3"/>
          <p:cNvSpPr txBox="1">
            <a:spLocks noChangeArrowheads="1"/>
          </p:cNvSpPr>
          <p:nvPr/>
        </p:nvSpPr>
        <p:spPr bwMode="auto">
          <a:xfrm>
            <a:off x="276225" y="2927350"/>
            <a:ext cx="1316038" cy="382588"/>
          </a:xfrm>
          <a:prstGeom prst="rect">
            <a:avLst/>
          </a:prstGeom>
          <a:solidFill>
            <a:schemeClr val="bg1"/>
          </a:solidFill>
          <a:ln w="9525">
            <a:noFill/>
            <a:miter lim="800000"/>
            <a:headEnd/>
            <a:tailEnd/>
          </a:ln>
        </p:spPr>
        <p:txBody>
          <a:bodyPr/>
          <a:lstStyle/>
          <a:p>
            <a:pPr marL="342900" indent="-342900" algn="l" eaLnBrk="0" hangingPunct="0">
              <a:spcBef>
                <a:spcPct val="20000"/>
              </a:spcBef>
              <a:defRPr/>
            </a:pPr>
            <a:r>
              <a:rPr lang="en-US" kern="0" dirty="0">
                <a:solidFill>
                  <a:srgbClr val="993300"/>
                </a:solidFill>
                <a:latin typeface="+mn-lt"/>
              </a:rPr>
              <a:t>HGHT300</a:t>
            </a:r>
          </a:p>
        </p:txBody>
      </p:sp>
      <p:sp>
        <p:nvSpPr>
          <p:cNvPr id="35" name="Rectangle 3"/>
          <p:cNvSpPr txBox="1">
            <a:spLocks noChangeArrowheads="1"/>
          </p:cNvSpPr>
          <p:nvPr/>
        </p:nvSpPr>
        <p:spPr bwMode="auto">
          <a:xfrm>
            <a:off x="4060825" y="2925763"/>
            <a:ext cx="1317625" cy="384175"/>
          </a:xfrm>
          <a:prstGeom prst="rect">
            <a:avLst/>
          </a:prstGeom>
          <a:solidFill>
            <a:schemeClr val="bg1"/>
          </a:solidFill>
          <a:ln w="9525">
            <a:noFill/>
            <a:miter lim="800000"/>
            <a:headEnd/>
            <a:tailEnd/>
          </a:ln>
        </p:spPr>
        <p:txBody>
          <a:bodyPr/>
          <a:lstStyle/>
          <a:p>
            <a:pPr marL="342900" indent="-342900" algn="l" eaLnBrk="0" hangingPunct="0">
              <a:spcBef>
                <a:spcPct val="20000"/>
              </a:spcBef>
              <a:defRPr/>
            </a:pPr>
            <a:r>
              <a:rPr lang="en-US" kern="0" dirty="0">
                <a:solidFill>
                  <a:srgbClr val="993300"/>
                </a:solidFill>
                <a:latin typeface="+mn-lt"/>
              </a:rPr>
              <a:t>HGHT500</a:t>
            </a:r>
          </a:p>
        </p:txBody>
      </p:sp>
      <p:sp>
        <p:nvSpPr>
          <p:cNvPr id="36" name="Rectangle 3"/>
          <p:cNvSpPr txBox="1">
            <a:spLocks noChangeArrowheads="1"/>
          </p:cNvSpPr>
          <p:nvPr/>
        </p:nvSpPr>
        <p:spPr bwMode="auto">
          <a:xfrm>
            <a:off x="274638" y="5953125"/>
            <a:ext cx="1316037" cy="384175"/>
          </a:xfrm>
          <a:prstGeom prst="rect">
            <a:avLst/>
          </a:prstGeom>
          <a:solidFill>
            <a:schemeClr val="bg1"/>
          </a:solidFill>
          <a:ln w="9525">
            <a:noFill/>
            <a:miter lim="800000"/>
            <a:headEnd/>
            <a:tailEnd/>
          </a:ln>
        </p:spPr>
        <p:txBody>
          <a:bodyPr/>
          <a:lstStyle/>
          <a:p>
            <a:pPr marL="342900" indent="-342900" algn="l" eaLnBrk="0" hangingPunct="0">
              <a:spcBef>
                <a:spcPct val="20000"/>
              </a:spcBef>
              <a:defRPr/>
            </a:pPr>
            <a:r>
              <a:rPr lang="en-US" kern="0" dirty="0">
                <a:solidFill>
                  <a:srgbClr val="993300"/>
                </a:solidFill>
                <a:latin typeface="+mn-lt"/>
              </a:rPr>
              <a:t>HGHT300</a:t>
            </a:r>
          </a:p>
        </p:txBody>
      </p:sp>
      <p:sp>
        <p:nvSpPr>
          <p:cNvPr id="37" name="Rectangle 3"/>
          <p:cNvSpPr txBox="1">
            <a:spLocks noChangeArrowheads="1"/>
          </p:cNvSpPr>
          <p:nvPr/>
        </p:nvSpPr>
        <p:spPr bwMode="auto">
          <a:xfrm>
            <a:off x="4059238" y="5953125"/>
            <a:ext cx="1317625" cy="384175"/>
          </a:xfrm>
          <a:prstGeom prst="rect">
            <a:avLst/>
          </a:prstGeom>
          <a:solidFill>
            <a:schemeClr val="bg1"/>
          </a:solidFill>
          <a:ln w="9525">
            <a:noFill/>
            <a:miter lim="800000"/>
            <a:headEnd/>
            <a:tailEnd/>
          </a:ln>
        </p:spPr>
        <p:txBody>
          <a:bodyPr/>
          <a:lstStyle/>
          <a:p>
            <a:pPr marL="342900" indent="-342900" algn="l" eaLnBrk="0" hangingPunct="0">
              <a:spcBef>
                <a:spcPct val="20000"/>
              </a:spcBef>
              <a:defRPr/>
            </a:pPr>
            <a:r>
              <a:rPr lang="en-US" kern="0" dirty="0">
                <a:solidFill>
                  <a:srgbClr val="993300"/>
                </a:solidFill>
                <a:latin typeface="+mn-lt"/>
              </a:rPr>
              <a:t>HGHT500</a:t>
            </a:r>
          </a:p>
        </p:txBody>
      </p:sp>
      <p:sp>
        <p:nvSpPr>
          <p:cNvPr id="38" name="TextBox 5"/>
          <p:cNvSpPr txBox="1">
            <a:spLocks noChangeArrowheads="1"/>
          </p:cNvSpPr>
          <p:nvPr/>
        </p:nvSpPr>
        <p:spPr bwMode="auto">
          <a:xfrm>
            <a:off x="8321583" y="704075"/>
            <a:ext cx="423862" cy="584200"/>
          </a:xfrm>
          <a:prstGeom prst="rect">
            <a:avLst/>
          </a:prstGeom>
          <a:noFill/>
          <a:ln w="9525">
            <a:noFill/>
            <a:miter lim="800000"/>
            <a:headEnd/>
            <a:tailEnd/>
          </a:ln>
        </p:spPr>
        <p:txBody>
          <a:bodyPr>
            <a:spAutoFit/>
          </a:bodyPr>
          <a:lstStyle/>
          <a:p>
            <a:pPr>
              <a:defRPr/>
            </a:pPr>
            <a:r>
              <a:rPr lang="en-US" sz="3200" dirty="0">
                <a:ln w="3175">
                  <a:solidFill>
                    <a:schemeClr val="tx1"/>
                  </a:solidFill>
                </a:ln>
                <a:solidFill>
                  <a:srgbClr val="00FA71"/>
                </a:solidFill>
              </a:rPr>
              <a:t>*</a:t>
            </a:r>
          </a:p>
        </p:txBody>
      </p:sp>
      <p:sp>
        <p:nvSpPr>
          <p:cNvPr id="39" name="TextBox 5"/>
          <p:cNvSpPr txBox="1">
            <a:spLocks noChangeArrowheads="1"/>
          </p:cNvSpPr>
          <p:nvPr/>
        </p:nvSpPr>
        <p:spPr bwMode="auto">
          <a:xfrm>
            <a:off x="8627908" y="734355"/>
            <a:ext cx="423862" cy="584200"/>
          </a:xfrm>
          <a:prstGeom prst="rect">
            <a:avLst/>
          </a:prstGeom>
          <a:noFill/>
          <a:ln w="9525">
            <a:noFill/>
            <a:miter lim="800000"/>
            <a:headEnd/>
            <a:tailEnd/>
          </a:ln>
        </p:spPr>
        <p:txBody>
          <a:bodyPr>
            <a:spAutoFit/>
          </a:bodyPr>
          <a:lstStyle/>
          <a:p>
            <a:pPr>
              <a:defRPr/>
            </a:pPr>
            <a:r>
              <a:rPr lang="en-US" sz="3200" dirty="0">
                <a:ln w="3175">
                  <a:solidFill>
                    <a:schemeClr val="tx1"/>
                  </a:solidFill>
                </a:ln>
                <a:solidFill>
                  <a:srgbClr val="00FA71"/>
                </a:solidFill>
              </a:rPr>
              <a:t>*</a:t>
            </a:r>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Grp="1" noChangeArrowheads="1"/>
          </p:cNvSpPr>
          <p:nvPr>
            <p:ph idx="1"/>
          </p:nvPr>
        </p:nvSpPr>
        <p:spPr>
          <a:xfrm>
            <a:off x="228600" y="876300"/>
            <a:ext cx="8686800" cy="5448300"/>
          </a:xfrm>
        </p:spPr>
        <p:txBody>
          <a:bodyPr/>
          <a:lstStyle/>
          <a:p>
            <a:r>
              <a:rPr lang="en-US" sz="1800" dirty="0" smtClean="0"/>
              <a:t>The presented methodology is designed to assess the agreement between the CM and its members.</a:t>
            </a:r>
          </a:p>
          <a:p>
            <a:endParaRPr lang="en-US" sz="1800" dirty="0" smtClean="0"/>
          </a:p>
          <a:p>
            <a:r>
              <a:rPr lang="en-US" sz="1800" dirty="0" smtClean="0"/>
              <a:t>Subsequently, that assessment can be used to identify false alarms with similar characteristics to the CM.</a:t>
            </a:r>
          </a:p>
          <a:p>
            <a:endParaRPr lang="en-US" sz="1800" dirty="0" smtClean="0"/>
          </a:p>
          <a:p>
            <a:r>
              <a:rPr lang="en-US" sz="1800" dirty="0" smtClean="0"/>
              <a:t>Moving forward, an analysis of the commonalities in the differences between the CM and false alarms will lead to: </a:t>
            </a:r>
          </a:p>
          <a:p>
            <a:pPr lvl="1"/>
            <a:r>
              <a:rPr lang="en-US" sz="1400" dirty="0" smtClean="0"/>
              <a:t>statistically (principle component analysis and/or cluster analysis) identify scenarios in which a potential heavy snow event fails to materialize.  </a:t>
            </a:r>
          </a:p>
          <a:p>
            <a:pPr lvl="1"/>
            <a:r>
              <a:rPr lang="en-US" sz="1400" dirty="0" smtClean="0"/>
              <a:t>improving the CM.</a:t>
            </a:r>
          </a:p>
          <a:p>
            <a:pPr lvl="1"/>
            <a:r>
              <a:rPr lang="en-US" sz="1400" dirty="0" smtClean="0"/>
              <a:t>recognizing limitations of the CM.</a:t>
            </a:r>
          </a:p>
          <a:p>
            <a:pPr>
              <a:buFontTx/>
              <a:buNone/>
            </a:pPr>
            <a:endParaRPr lang="en-US" sz="1800" dirty="0" smtClean="0"/>
          </a:p>
          <a:p>
            <a:r>
              <a:rPr lang="en-US" sz="1800" dirty="0" smtClean="0"/>
              <a:t>This methodology has the potential to be successful with other meteorological events driven by large-scale processes (e.g., major ice storms, severe weather outbreaks, heavy precipitation episodes).</a:t>
            </a:r>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a:solidFill>
                  <a:srgbClr val="003E74"/>
                </a:solidFill>
                <a:effectLst>
                  <a:outerShdw blurRad="38100" dist="38100" dir="2700000" algn="tl">
                    <a:srgbClr val="000000">
                      <a:alpha val="43137"/>
                    </a:srgbClr>
                  </a:outerShdw>
                </a:effectLst>
                <a:latin typeface="Tahoma" pitchFamily="34" charset="0"/>
              </a:rPr>
              <a:t>Conclusions and Future Directions</a:t>
            </a:r>
          </a:p>
        </p:txBody>
      </p:sp>
      <p:pic>
        <p:nvPicPr>
          <p:cNvPr id="28676"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Grp="1" noChangeArrowheads="1"/>
          </p:cNvSpPr>
          <p:nvPr>
            <p:ph idx="1"/>
          </p:nvPr>
        </p:nvSpPr>
        <p:spPr>
          <a:xfrm>
            <a:off x="228600" y="2392363"/>
            <a:ext cx="8686800" cy="2782887"/>
          </a:xfrm>
        </p:spPr>
        <p:txBody>
          <a:bodyPr/>
          <a:lstStyle/>
          <a:p>
            <a:pPr algn="ctr">
              <a:buFontTx/>
              <a:buNone/>
            </a:pPr>
            <a:r>
              <a:rPr lang="en-US" sz="3200" smtClean="0"/>
              <a:t>Questions and Comments?</a:t>
            </a:r>
          </a:p>
          <a:p>
            <a:pPr algn="ctr">
              <a:buFontTx/>
              <a:buNone/>
            </a:pPr>
            <a:endParaRPr lang="en-US" sz="3200" smtClean="0"/>
          </a:p>
          <a:p>
            <a:pPr algn="ctr">
              <a:buFontTx/>
              <a:buNone/>
            </a:pPr>
            <a:r>
              <a:rPr lang="en-US" sz="3200" smtClean="0"/>
              <a:t>gravelle@eas.slu.edu</a:t>
            </a:r>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a:solidFill>
                  <a:srgbClr val="003E74"/>
                </a:solidFill>
                <a:effectLst>
                  <a:outerShdw blurRad="38100" dist="38100" dir="2700000" algn="tl">
                    <a:srgbClr val="000000">
                      <a:alpha val="43137"/>
                    </a:srgbClr>
                  </a:outerShdw>
                </a:effectLst>
                <a:latin typeface="Tahoma" pitchFamily="34" charset="0"/>
              </a:rPr>
              <a:t>Questions</a:t>
            </a:r>
          </a:p>
        </p:txBody>
      </p:sp>
      <p:pic>
        <p:nvPicPr>
          <p:cNvPr id="29700"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idx="1"/>
          </p:nvPr>
        </p:nvSpPr>
        <p:spPr>
          <a:xfrm>
            <a:off x="228600" y="876300"/>
            <a:ext cx="8686800" cy="5448300"/>
          </a:xfrm>
        </p:spPr>
        <p:txBody>
          <a:bodyPr/>
          <a:lstStyle/>
          <a:p>
            <a:r>
              <a:rPr lang="en-US" sz="1800" dirty="0" smtClean="0"/>
              <a:t>For the last two winters, the Cooperative Institute for Precipitation Systems’ (CIPS) Winter Weather Analog Guidance has been assessing the similarity between atmospheric states.</a:t>
            </a:r>
          </a:p>
          <a:p>
            <a:endParaRPr lang="en-US" sz="1800" dirty="0" smtClean="0"/>
          </a:p>
          <a:p>
            <a:r>
              <a:rPr lang="en-US" sz="1800" dirty="0" smtClean="0"/>
              <a:t>The CIPS Analog Guidance software can be used to assess CMs.</a:t>
            </a:r>
          </a:p>
          <a:p>
            <a:endParaRPr lang="en-US" sz="1800" dirty="0" smtClean="0"/>
          </a:p>
          <a:p>
            <a:r>
              <a:rPr lang="en-US" sz="1800" dirty="0" smtClean="0"/>
              <a:t>How?</a:t>
            </a:r>
          </a:p>
          <a:p>
            <a:pPr lvl="1"/>
            <a:r>
              <a:rPr lang="en-US" sz="1500" dirty="0" smtClean="0"/>
              <a:t>Obtain a numerical representation of the CM.</a:t>
            </a:r>
          </a:p>
          <a:p>
            <a:pPr lvl="1"/>
            <a:r>
              <a:rPr lang="en-US" sz="1500" dirty="0" smtClean="0"/>
              <a:t>Decide which atmospheric fields will be used to assess the CM.</a:t>
            </a:r>
          </a:p>
          <a:p>
            <a:pPr lvl="1"/>
            <a:r>
              <a:rPr lang="en-US" sz="1500" dirty="0" smtClean="0"/>
              <a:t>Identify events similar to the CM.</a:t>
            </a:r>
          </a:p>
          <a:p>
            <a:pPr lvl="1"/>
            <a:r>
              <a:rPr lang="en-US" sz="1500" dirty="0" smtClean="0"/>
              <a:t>Establish critical thresholds to determine false alarms.</a:t>
            </a:r>
          </a:p>
          <a:p>
            <a:pPr lvl="1">
              <a:buFontTx/>
              <a:buNone/>
            </a:pPr>
            <a:endParaRPr lang="en-US" sz="1800" dirty="0" smtClean="0"/>
          </a:p>
          <a:p>
            <a:r>
              <a:rPr lang="en-US" sz="1800" dirty="0" smtClean="0"/>
              <a:t>The approach will be used on the CM for heavy snow producing Northeast US cyclones...a CM that is well established.</a:t>
            </a:r>
          </a:p>
          <a:p>
            <a:endParaRPr lang="en-US" sz="1800" dirty="0" smtClean="0"/>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a:solidFill>
                  <a:srgbClr val="003E74"/>
                </a:solidFill>
                <a:effectLst>
                  <a:outerShdw blurRad="38100" dist="38100" dir="2700000" algn="tl">
                    <a:srgbClr val="000000">
                      <a:alpha val="43137"/>
                    </a:srgbClr>
                  </a:outerShdw>
                </a:effectLst>
                <a:latin typeface="Tahoma" pitchFamily="34" charset="0"/>
              </a:rPr>
              <a:t>Assessing the Conceptual Model ‒ Overview</a:t>
            </a:r>
          </a:p>
        </p:txBody>
      </p:sp>
      <p:pic>
        <p:nvPicPr>
          <p:cNvPr id="4100"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
          <p:cNvSpPr>
            <a:spLocks noGrp="1" noChangeArrowheads="1"/>
          </p:cNvSpPr>
          <p:nvPr>
            <p:ph idx="1"/>
          </p:nvPr>
        </p:nvSpPr>
        <p:spPr>
          <a:xfrm>
            <a:off x="228600" y="876300"/>
            <a:ext cx="8686800" cy="5448300"/>
          </a:xfrm>
        </p:spPr>
        <p:txBody>
          <a:bodyPr/>
          <a:lstStyle/>
          <a:p>
            <a:r>
              <a:rPr lang="en-US" sz="1800" dirty="0" smtClean="0"/>
              <a:t>Using a composite analysis approach, a Quantitative CM was created.</a:t>
            </a:r>
          </a:p>
          <a:p>
            <a:endParaRPr lang="en-US" sz="1800" dirty="0" smtClean="0"/>
          </a:p>
          <a:p>
            <a:r>
              <a:rPr lang="en-US" sz="1800" dirty="0" smtClean="0"/>
              <a:t>Organized snowfall events that occurred within the Northeast domain between 1 December 1980 and 29 February 2008 in the months of Dec, Jan, and Feb (n=500) were</a:t>
            </a:r>
          </a:p>
          <a:p>
            <a:pPr lvl="1"/>
            <a:r>
              <a:rPr lang="en-US" sz="1500" dirty="0" smtClean="0"/>
              <a:t>area averaged </a:t>
            </a:r>
          </a:p>
          <a:p>
            <a:pPr lvl="1"/>
            <a:r>
              <a:rPr lang="en-US" sz="1500" dirty="0" smtClean="0"/>
              <a:t>weighted by the size of the &gt;2” snowfall</a:t>
            </a:r>
          </a:p>
          <a:p>
            <a:pPr lvl="1"/>
            <a:r>
              <a:rPr lang="en-US" sz="1500" dirty="0" smtClean="0"/>
              <a:t>indexed by their standardized anomaly</a:t>
            </a:r>
            <a:endParaRPr lang="en-US" sz="1800" dirty="0" smtClean="0"/>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a:solidFill>
                  <a:srgbClr val="003E74"/>
                </a:solidFill>
                <a:effectLst>
                  <a:outerShdw blurRad="38100" dist="38100" dir="2700000" algn="tl">
                    <a:srgbClr val="000000">
                      <a:alpha val="43137"/>
                    </a:srgbClr>
                  </a:outerShdw>
                </a:effectLst>
                <a:latin typeface="Tahoma" pitchFamily="34" charset="0"/>
              </a:rPr>
              <a:t>Quantitative Conceptual Model</a:t>
            </a:r>
          </a:p>
        </p:txBody>
      </p:sp>
      <p:pic>
        <p:nvPicPr>
          <p:cNvPr id="512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5125" name="Picture 2" descr="C:\Users\CMG\Desktop\19830213_096_total2.png"/>
          <p:cNvPicPr>
            <a:picLocks noChangeAspect="1" noChangeArrowheads="1"/>
          </p:cNvPicPr>
          <p:nvPr/>
        </p:nvPicPr>
        <p:blipFill>
          <a:blip r:embed="rId4" cstate="print"/>
          <a:srcRect/>
          <a:stretch>
            <a:fillRect/>
          </a:stretch>
        </p:blipFill>
        <p:spPr bwMode="auto">
          <a:xfrm>
            <a:off x="5302250" y="2430463"/>
            <a:ext cx="3597275" cy="4229100"/>
          </a:xfrm>
          <a:prstGeom prst="rect">
            <a:avLst/>
          </a:prstGeom>
          <a:noFill/>
          <a:ln w="9525">
            <a:noFill/>
            <a:miter lim="800000"/>
            <a:headEnd/>
            <a:tailEnd/>
          </a:ln>
        </p:spPr>
      </p:pic>
      <p:sp>
        <p:nvSpPr>
          <p:cNvPr id="6" name="Rectangle 3"/>
          <p:cNvSpPr txBox="1">
            <a:spLocks noChangeArrowheads="1"/>
          </p:cNvSpPr>
          <p:nvPr/>
        </p:nvSpPr>
        <p:spPr bwMode="auto">
          <a:xfrm>
            <a:off x="7145338" y="5167313"/>
            <a:ext cx="1743075" cy="989012"/>
          </a:xfrm>
          <a:prstGeom prst="rect">
            <a:avLst/>
          </a:prstGeom>
          <a:noFill/>
          <a:ln w="9525">
            <a:noFill/>
            <a:miter lim="800000"/>
            <a:headEnd/>
            <a:tailEnd/>
          </a:ln>
        </p:spPr>
        <p:txBody>
          <a:bodyPr/>
          <a:lstStyle/>
          <a:p>
            <a:pPr marL="342900" indent="-342900" algn="l" eaLnBrk="0" hangingPunct="0">
              <a:spcBef>
                <a:spcPct val="20000"/>
              </a:spcBef>
              <a:defRPr/>
            </a:pPr>
            <a:r>
              <a:rPr lang="en-US" sz="1000" kern="0" dirty="0">
                <a:solidFill>
                  <a:srgbClr val="003E74"/>
                </a:solidFill>
                <a:latin typeface="+mn-lt"/>
              </a:rPr>
              <a:t>Area </a:t>
            </a:r>
            <a:r>
              <a:rPr lang="en-US" sz="1000" kern="0" dirty="0" err="1">
                <a:solidFill>
                  <a:srgbClr val="003E74"/>
                </a:solidFill>
                <a:latin typeface="+mn-lt"/>
              </a:rPr>
              <a:t>Avg</a:t>
            </a:r>
            <a:r>
              <a:rPr lang="en-US" sz="1000" kern="0" dirty="0">
                <a:solidFill>
                  <a:srgbClr val="003E74"/>
                </a:solidFill>
                <a:latin typeface="+mn-lt"/>
              </a:rPr>
              <a:t>: 10.91 in.</a:t>
            </a:r>
          </a:p>
          <a:p>
            <a:pPr marL="342900" indent="-342900" algn="l" eaLnBrk="0" hangingPunct="0">
              <a:spcBef>
                <a:spcPct val="20000"/>
              </a:spcBef>
              <a:defRPr/>
            </a:pPr>
            <a:r>
              <a:rPr lang="en-US" sz="1000" kern="0" dirty="0">
                <a:solidFill>
                  <a:srgbClr val="003E74"/>
                </a:solidFill>
                <a:latin typeface="+mn-lt"/>
              </a:rPr>
              <a:t># grid pts &gt;2.0 in: 6689</a:t>
            </a:r>
          </a:p>
          <a:p>
            <a:pPr marL="342900" indent="-342900" algn="l" eaLnBrk="0" hangingPunct="0">
              <a:spcBef>
                <a:spcPct val="20000"/>
              </a:spcBef>
              <a:defRPr/>
            </a:pPr>
            <a:r>
              <a:rPr lang="en-US" sz="1000" kern="0" dirty="0">
                <a:solidFill>
                  <a:srgbClr val="003E74"/>
                </a:solidFill>
                <a:latin typeface="+mn-lt"/>
              </a:rPr>
              <a:t>Anomaly Index: 2.30</a:t>
            </a:r>
          </a:p>
          <a:p>
            <a:pPr marL="342900" indent="-342900" algn="l" eaLnBrk="0" hangingPunct="0">
              <a:spcBef>
                <a:spcPct val="20000"/>
              </a:spcBef>
              <a:defRPr/>
            </a:pPr>
            <a:endParaRPr lang="en-US" sz="1000" kern="0" dirty="0">
              <a:solidFill>
                <a:srgbClr val="003E74"/>
              </a:solidFill>
              <a:latin typeface="+mn-lt"/>
            </a:endParaRPr>
          </a:p>
          <a:p>
            <a:pPr marL="342900" indent="-342900" algn="l" eaLnBrk="0" hangingPunct="0">
              <a:spcBef>
                <a:spcPct val="20000"/>
              </a:spcBef>
              <a:defRPr/>
            </a:pPr>
            <a:r>
              <a:rPr lang="en-US" sz="1000" kern="0" dirty="0">
                <a:solidFill>
                  <a:srgbClr val="003E74"/>
                </a:solidFill>
                <a:latin typeface="+mn-lt"/>
              </a:rPr>
              <a:t>Rank: 9</a:t>
            </a:r>
            <a:r>
              <a:rPr lang="en-US" sz="1000" kern="0" baseline="30000" dirty="0">
                <a:solidFill>
                  <a:srgbClr val="003E74"/>
                </a:solidFill>
                <a:latin typeface="+mn-lt"/>
              </a:rPr>
              <a:t>th</a:t>
            </a:r>
            <a:endParaRPr lang="en-US" sz="1000" kern="0" dirty="0">
              <a:solidFill>
                <a:srgbClr val="003E74"/>
              </a:solidFill>
              <a:latin typeface="+mn-lt"/>
            </a:endParaRPr>
          </a:p>
          <a:p>
            <a:pPr marL="342900" indent="-342900" algn="l" eaLnBrk="0" hangingPunct="0">
              <a:spcBef>
                <a:spcPct val="20000"/>
              </a:spcBef>
              <a:defRPr/>
            </a:pPr>
            <a:r>
              <a:rPr lang="en-US" sz="1000" kern="0" dirty="0">
                <a:solidFill>
                  <a:srgbClr val="003E74"/>
                </a:solidFill>
                <a:latin typeface="+mn-lt"/>
              </a:rPr>
              <a:t>NESIS Rank: 10</a:t>
            </a:r>
            <a:r>
              <a:rPr lang="en-US" sz="1000" kern="0" baseline="30000" dirty="0">
                <a:solidFill>
                  <a:srgbClr val="003E74"/>
                </a:solidFill>
                <a:latin typeface="+mn-lt"/>
              </a:rPr>
              <a:t>th</a:t>
            </a:r>
            <a:endParaRPr lang="en-US" sz="1000" kern="0" dirty="0">
              <a:solidFill>
                <a:srgbClr val="003E74"/>
              </a:solidFill>
              <a:latin typeface="+mn-lt"/>
            </a:endParaRPr>
          </a:p>
        </p:txBody>
      </p:sp>
      <p:sp>
        <p:nvSpPr>
          <p:cNvPr id="7" name="Rectangle 3"/>
          <p:cNvSpPr txBox="1">
            <a:spLocks noChangeArrowheads="1"/>
          </p:cNvSpPr>
          <p:nvPr/>
        </p:nvSpPr>
        <p:spPr bwMode="auto">
          <a:xfrm>
            <a:off x="231775" y="3582988"/>
            <a:ext cx="4838700" cy="2060575"/>
          </a:xfrm>
          <a:prstGeom prst="rect">
            <a:avLst/>
          </a:prstGeom>
          <a:noFill/>
          <a:ln w="9525">
            <a:noFill/>
            <a:miter lim="800000"/>
            <a:headEnd/>
            <a:tailEnd/>
          </a:ln>
        </p:spPr>
        <p:txBody>
          <a:bodyPr/>
          <a:lstStyle/>
          <a:p>
            <a:pPr marL="342900" indent="-342900" algn="l" eaLnBrk="0" hangingPunct="0">
              <a:spcBef>
                <a:spcPct val="20000"/>
              </a:spcBef>
              <a:buFontTx/>
              <a:buChar char="•"/>
              <a:defRPr/>
            </a:pPr>
            <a:r>
              <a:rPr lang="en-US" kern="0" dirty="0">
                <a:solidFill>
                  <a:srgbClr val="FFFFFF"/>
                </a:solidFill>
                <a:latin typeface="Tahoma"/>
              </a:rPr>
              <a:t>44 Northeast snowfall events had a standardized anomaly index ≥+1.0 with a coastal track or redeveloped south of 38° N with a coastal track.</a:t>
            </a:r>
          </a:p>
          <a:p>
            <a:pPr marL="342900" indent="-342900" algn="l" eaLnBrk="0" hangingPunct="0">
              <a:spcBef>
                <a:spcPct val="20000"/>
              </a:spcBef>
              <a:buFontTx/>
              <a:buChar char="•"/>
              <a:defRPr/>
            </a:pPr>
            <a:endParaRPr lang="en-US" kern="0" dirty="0">
              <a:solidFill>
                <a:srgbClr val="FFFFFF"/>
              </a:solidFill>
              <a:latin typeface="Tahoma"/>
            </a:endParaRPr>
          </a:p>
          <a:p>
            <a:pPr marL="342900" indent="-342900" algn="l" eaLnBrk="0" hangingPunct="0">
              <a:spcBef>
                <a:spcPct val="20000"/>
              </a:spcBef>
              <a:buFontTx/>
              <a:buChar char="•"/>
              <a:defRPr/>
            </a:pPr>
            <a:r>
              <a:rPr lang="en-US" kern="0" dirty="0">
                <a:solidFill>
                  <a:srgbClr val="FFFFFF"/>
                </a:solidFill>
                <a:latin typeface="Tahoma"/>
              </a:rPr>
              <a:t>These 44 heavy snow cases were included in the composite analysis.</a:t>
            </a: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RACKyes.png"/>
          <p:cNvPicPr>
            <a:picLocks noChangeAspect="1"/>
          </p:cNvPicPr>
          <p:nvPr/>
        </p:nvPicPr>
        <p:blipFill>
          <a:blip r:embed="rId3" cstate="print"/>
          <a:stretch>
            <a:fillRect/>
          </a:stretch>
        </p:blipFill>
        <p:spPr>
          <a:xfrm>
            <a:off x="758952" y="731520"/>
            <a:ext cx="7607808" cy="5878761"/>
          </a:xfrm>
          <a:prstGeom prst="rect">
            <a:avLst/>
          </a:prstGeom>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a:solidFill>
                  <a:srgbClr val="003E74"/>
                </a:solidFill>
                <a:effectLst>
                  <a:outerShdw blurRad="38100" dist="38100" dir="2700000" algn="tl">
                    <a:srgbClr val="000000">
                      <a:alpha val="43137"/>
                    </a:srgbClr>
                  </a:outerShdw>
                </a:effectLst>
                <a:latin typeface="Tahoma" pitchFamily="34" charset="0"/>
              </a:rPr>
              <a:t>Quantitative Conceptual Model</a:t>
            </a:r>
            <a:endParaRPr lang="en-US" sz="2000" dirty="0">
              <a:solidFill>
                <a:srgbClr val="FF0000"/>
              </a:solidFill>
              <a:effectLst>
                <a:outerShdw blurRad="38100" dist="38100" dir="2700000" algn="tl">
                  <a:srgbClr val="000000">
                    <a:alpha val="43137"/>
                  </a:srgbClr>
                </a:outerShdw>
              </a:effectLst>
              <a:latin typeface="Tahoma" pitchFamily="34" charset="0"/>
            </a:endParaRPr>
          </a:p>
        </p:txBody>
      </p:sp>
      <p:pic>
        <p:nvPicPr>
          <p:cNvPr id="6148" name="Picture 21" descr="C:\Users\CMG\Desktop\FOLDERS\CHAD\SLU\CIPS\cips.png"/>
          <p:cNvPicPr>
            <a:picLocks noChangeAspect="1" noChangeArrowheads="1"/>
          </p:cNvPicPr>
          <p:nvPr/>
        </p:nvPicPr>
        <p:blipFill>
          <a:blip r:embed="rId4" cstate="print"/>
          <a:srcRect/>
          <a:stretch>
            <a:fillRect/>
          </a:stretch>
        </p:blipFill>
        <p:spPr bwMode="auto">
          <a:xfrm>
            <a:off x="71438" y="33338"/>
            <a:ext cx="461962" cy="4016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a:solidFill>
                  <a:srgbClr val="003E74"/>
                </a:solidFill>
                <a:effectLst>
                  <a:outerShdw blurRad="38100" dist="38100" dir="2700000" algn="tl">
                    <a:srgbClr val="000000">
                      <a:alpha val="43137"/>
                    </a:srgbClr>
                  </a:outerShdw>
                </a:effectLst>
                <a:latin typeface="Tahoma" pitchFamily="34" charset="0"/>
              </a:rPr>
              <a:t>Quantitative Conceptual Model</a:t>
            </a:r>
          </a:p>
        </p:txBody>
      </p:sp>
      <p:pic>
        <p:nvPicPr>
          <p:cNvPr id="7171"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7172" name="Picture 5" descr="SYNOPTIC_p6.png"/>
          <p:cNvPicPr>
            <a:picLocks noChangeAspect="1"/>
          </p:cNvPicPr>
          <p:nvPr/>
        </p:nvPicPr>
        <p:blipFill>
          <a:blip r:embed="rId4" cstate="print"/>
          <a:srcRect/>
          <a:stretch>
            <a:fillRect/>
          </a:stretch>
        </p:blipFill>
        <p:spPr bwMode="auto">
          <a:xfrm>
            <a:off x="758825" y="731838"/>
            <a:ext cx="7608888" cy="587851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0" descr="NOVAK2010_p12.png"/>
          <p:cNvPicPr>
            <a:picLocks noChangeAspect="1"/>
          </p:cNvPicPr>
          <p:nvPr/>
        </p:nvPicPr>
        <p:blipFill>
          <a:blip r:embed="rId3" cstate="print"/>
          <a:srcRect/>
          <a:stretch>
            <a:fillRect/>
          </a:stretch>
        </p:blipFill>
        <p:spPr bwMode="auto">
          <a:xfrm>
            <a:off x="2057400" y="1481138"/>
            <a:ext cx="6662738" cy="5148262"/>
          </a:xfrm>
          <a:prstGeom prst="rect">
            <a:avLst/>
          </a:prstGeom>
          <a:noFill/>
          <a:ln w="9525">
            <a:noFill/>
            <a:miter lim="800000"/>
            <a:headEnd/>
            <a:tailEnd/>
          </a:ln>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a:solidFill>
                  <a:srgbClr val="003E74"/>
                </a:solidFill>
                <a:effectLst>
                  <a:outerShdw blurRad="38100" dist="38100" dir="2700000" algn="tl">
                    <a:srgbClr val="000000">
                      <a:alpha val="43137"/>
                    </a:srgbClr>
                  </a:outerShdw>
                </a:effectLst>
                <a:latin typeface="Tahoma" pitchFamily="34" charset="0"/>
              </a:rPr>
              <a:t>Quantitative Conceptual Model</a:t>
            </a:r>
          </a:p>
        </p:txBody>
      </p:sp>
      <p:pic>
        <p:nvPicPr>
          <p:cNvPr id="8196" name="Picture 21" descr="C:\Users\CMG\Desktop\FOLDERS\CHAD\SLU\CIPS\cips.png"/>
          <p:cNvPicPr>
            <a:picLocks noChangeAspect="1" noChangeArrowheads="1"/>
          </p:cNvPicPr>
          <p:nvPr/>
        </p:nvPicPr>
        <p:blipFill>
          <a:blip r:embed="rId4" cstate="print"/>
          <a:srcRect/>
          <a:stretch>
            <a:fillRect/>
          </a:stretch>
        </p:blipFill>
        <p:spPr bwMode="auto">
          <a:xfrm>
            <a:off x="71438" y="33338"/>
            <a:ext cx="461962" cy="401637"/>
          </a:xfrm>
          <a:prstGeom prst="rect">
            <a:avLst/>
          </a:prstGeom>
          <a:noFill/>
          <a:ln w="9525">
            <a:noFill/>
            <a:miter lim="800000"/>
            <a:headEnd/>
            <a:tailEnd/>
          </a:ln>
        </p:spPr>
      </p:pic>
      <p:sp>
        <p:nvSpPr>
          <p:cNvPr id="8197" name="Rectangle 3"/>
          <p:cNvSpPr>
            <a:spLocks noGrp="1" noChangeArrowheads="1"/>
          </p:cNvSpPr>
          <p:nvPr>
            <p:ph idx="1"/>
          </p:nvPr>
        </p:nvSpPr>
        <p:spPr>
          <a:xfrm>
            <a:off x="258763" y="876300"/>
            <a:ext cx="8610600" cy="685800"/>
          </a:xfrm>
        </p:spPr>
        <p:txBody>
          <a:bodyPr/>
          <a:lstStyle/>
          <a:p>
            <a:pPr>
              <a:buFontTx/>
              <a:buNone/>
            </a:pPr>
            <a:r>
              <a:rPr lang="en-US" sz="1800" smtClean="0"/>
              <a:t>Example of the Quantitative CM’s representativeness:</a:t>
            </a:r>
          </a:p>
        </p:txBody>
      </p:sp>
      <p:pic>
        <p:nvPicPr>
          <p:cNvPr id="8198" name="Picture 3" descr="C:\Users\CMG\Desktop\NEW\2.png"/>
          <p:cNvPicPr>
            <a:picLocks noChangeAspect="1" noChangeArrowheads="1"/>
          </p:cNvPicPr>
          <p:nvPr/>
        </p:nvPicPr>
        <p:blipFill>
          <a:blip r:embed="rId5" cstate="print"/>
          <a:srcRect/>
          <a:stretch>
            <a:fillRect/>
          </a:stretch>
        </p:blipFill>
        <p:spPr bwMode="auto">
          <a:xfrm>
            <a:off x="301625" y="1709738"/>
            <a:ext cx="3529013" cy="2432050"/>
          </a:xfrm>
          <a:prstGeom prst="rect">
            <a:avLst/>
          </a:prstGeom>
          <a:noFill/>
          <a:ln w="38100">
            <a:solidFill>
              <a:srgbClr val="003E74"/>
            </a:solidFill>
            <a:miter lim="800000"/>
            <a:headEnd/>
            <a:tailEnd/>
          </a:ln>
        </p:spPr>
      </p:pic>
      <p:sp>
        <p:nvSpPr>
          <p:cNvPr id="16" name="Rectangle 3"/>
          <p:cNvSpPr txBox="1">
            <a:spLocks noChangeArrowheads="1"/>
          </p:cNvSpPr>
          <p:nvPr/>
        </p:nvSpPr>
        <p:spPr bwMode="auto">
          <a:xfrm>
            <a:off x="2095500" y="1676400"/>
            <a:ext cx="1828800" cy="381000"/>
          </a:xfrm>
          <a:prstGeom prst="rect">
            <a:avLst/>
          </a:prstGeom>
          <a:noFill/>
          <a:ln w="9525">
            <a:noFill/>
            <a:miter lim="800000"/>
            <a:headEnd/>
            <a:tailEnd/>
          </a:ln>
        </p:spPr>
        <p:txBody>
          <a:bodyPr/>
          <a:lstStyle/>
          <a:p>
            <a:pPr marL="342900" indent="-342900" eaLnBrk="0" hangingPunct="0">
              <a:spcBef>
                <a:spcPct val="20000"/>
              </a:spcBef>
              <a:defRPr/>
            </a:pPr>
            <a:r>
              <a:rPr lang="en-US" sz="1400" kern="0" dirty="0">
                <a:solidFill>
                  <a:srgbClr val="003E74"/>
                </a:solidFill>
                <a:latin typeface="+mn-lt"/>
              </a:rPr>
              <a:t>Novak et al. 2010</a:t>
            </a:r>
          </a:p>
        </p:txBody>
      </p:sp>
      <p:sp>
        <p:nvSpPr>
          <p:cNvPr id="17" name="Rectangle 3"/>
          <p:cNvSpPr txBox="1">
            <a:spLocks noChangeArrowheads="1"/>
          </p:cNvSpPr>
          <p:nvPr/>
        </p:nvSpPr>
        <p:spPr bwMode="auto">
          <a:xfrm>
            <a:off x="6743700" y="1524000"/>
            <a:ext cx="1943100" cy="533400"/>
          </a:xfrm>
          <a:prstGeom prst="rect">
            <a:avLst/>
          </a:prstGeom>
          <a:solidFill>
            <a:schemeClr val="bg1"/>
          </a:solidFill>
          <a:ln w="9525">
            <a:noFill/>
            <a:miter lim="800000"/>
            <a:headEnd/>
            <a:tailEnd/>
          </a:ln>
        </p:spPr>
        <p:txBody>
          <a:bodyPr/>
          <a:lstStyle/>
          <a:p>
            <a:pPr marL="342900" indent="-342900" eaLnBrk="0" hangingPunct="0">
              <a:spcBef>
                <a:spcPct val="20000"/>
              </a:spcBef>
              <a:defRPr/>
            </a:pPr>
            <a:r>
              <a:rPr lang="en-US" sz="2800" kern="0" dirty="0">
                <a:solidFill>
                  <a:srgbClr val="003E74"/>
                </a:solidFill>
                <a:latin typeface="+mn-lt"/>
              </a:rPr>
              <a:t>t = +12 h</a:t>
            </a:r>
          </a:p>
        </p:txBody>
      </p:sp>
      <p:sp>
        <p:nvSpPr>
          <p:cNvPr id="8201" name="Freeform 17"/>
          <p:cNvSpPr>
            <a:spLocks/>
          </p:cNvSpPr>
          <p:nvPr/>
        </p:nvSpPr>
        <p:spPr bwMode="auto">
          <a:xfrm>
            <a:off x="5805488" y="3457575"/>
            <a:ext cx="920750" cy="947738"/>
          </a:xfrm>
          <a:custGeom>
            <a:avLst/>
            <a:gdLst>
              <a:gd name="T0" fmla="*/ 4933 w 920544"/>
              <a:gd name="T1" fmla="*/ 110047 h 947208"/>
              <a:gd name="T2" fmla="*/ 309659 w 920544"/>
              <a:gd name="T3" fmla="*/ 1075 h 947208"/>
              <a:gd name="T4" fmla="*/ 615626 w 920544"/>
              <a:gd name="T5" fmla="*/ 116463 h 947208"/>
              <a:gd name="T6" fmla="*/ 846329 w 920544"/>
              <a:gd name="T7" fmla="*/ 533156 h 947208"/>
              <a:gd name="T8" fmla="*/ 922817 w 920544"/>
              <a:gd name="T9" fmla="*/ 956258 h 947208"/>
              <a:gd name="T10" fmla="*/ 0 60000 65536"/>
              <a:gd name="T11" fmla="*/ 0 60000 65536"/>
              <a:gd name="T12" fmla="*/ 0 60000 65536"/>
              <a:gd name="T13" fmla="*/ 0 60000 65536"/>
              <a:gd name="T14" fmla="*/ 0 60000 65536"/>
              <a:gd name="T15" fmla="*/ 0 w 920544"/>
              <a:gd name="T16" fmla="*/ 0 h 947208"/>
              <a:gd name="T17" fmla="*/ 920544 w 920544"/>
              <a:gd name="T18" fmla="*/ 947208 h 947208"/>
            </a:gdLst>
            <a:ahLst/>
            <a:cxnLst>
              <a:cxn ang="T10">
                <a:pos x="T0" y="T1"/>
              </a:cxn>
              <a:cxn ang="T11">
                <a:pos x="T2" y="T3"/>
              </a:cxn>
              <a:cxn ang="T12">
                <a:pos x="T4" y="T5"/>
              </a:cxn>
              <a:cxn ang="T13">
                <a:pos x="T6" y="T7"/>
              </a:cxn>
              <a:cxn ang="T14">
                <a:pos x="T8" y="T9"/>
              </a:cxn>
            </a:cxnLst>
            <a:rect l="T15" t="T16" r="T17" b="T18"/>
            <a:pathLst>
              <a:path w="920544" h="947208">
                <a:moveTo>
                  <a:pt x="4916" y="109008"/>
                </a:moveTo>
                <a:cubicBezTo>
                  <a:pt x="0" y="116843"/>
                  <a:pt x="207091" y="0"/>
                  <a:pt x="308486" y="1058"/>
                </a:cubicBezTo>
                <a:cubicBezTo>
                  <a:pt x="409881" y="2116"/>
                  <a:pt x="524181" y="27516"/>
                  <a:pt x="613286" y="115358"/>
                </a:cubicBezTo>
                <a:cubicBezTo>
                  <a:pt x="702391" y="203200"/>
                  <a:pt x="792111" y="389466"/>
                  <a:pt x="843116" y="528108"/>
                </a:cubicBezTo>
                <a:cubicBezTo>
                  <a:pt x="894121" y="666750"/>
                  <a:pt x="920544" y="825533"/>
                  <a:pt x="919315" y="947208"/>
                </a:cubicBezTo>
              </a:path>
            </a:pathLst>
          </a:custGeom>
          <a:noFill/>
          <a:ln w="38100" cap="flat" cmpd="sng" algn="ctr">
            <a:solidFill>
              <a:schemeClr val="tx1"/>
            </a:solidFill>
            <a:prstDash val="dash"/>
            <a:round/>
            <a:headEnd type="none" w="med" len="med"/>
            <a:tailEnd type="none" w="med" len="med"/>
          </a:ln>
        </p:spPr>
        <p:txBody>
          <a:bodyPr/>
          <a:lstStyle/>
          <a:p>
            <a:endParaRPr lang="en-US"/>
          </a:p>
        </p:txBody>
      </p:sp>
      <p:sp>
        <p:nvSpPr>
          <p:cNvPr id="8202" name="TextBox 18"/>
          <p:cNvSpPr txBox="1">
            <a:spLocks noChangeArrowheads="1"/>
          </p:cNvSpPr>
          <p:nvPr/>
        </p:nvSpPr>
        <p:spPr bwMode="auto">
          <a:xfrm>
            <a:off x="5776913" y="3259138"/>
            <a:ext cx="457200" cy="830262"/>
          </a:xfrm>
          <a:prstGeom prst="rect">
            <a:avLst/>
          </a:prstGeom>
          <a:noFill/>
          <a:ln w="9525">
            <a:noFill/>
            <a:miter lim="800000"/>
            <a:headEnd/>
            <a:tailEnd/>
          </a:ln>
        </p:spPr>
        <p:txBody>
          <a:bodyPr>
            <a:spAutoFit/>
          </a:bodyPr>
          <a:lstStyle/>
          <a:p>
            <a:r>
              <a:rPr lang="en-US" sz="4800">
                <a:solidFill>
                  <a:srgbClr val="FF0000"/>
                </a:solidFill>
              </a:rPr>
              <a:t>L</a:t>
            </a:r>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9"/>
          <p:cNvSpPr>
            <a:spLocks noChangeArrowheads="1"/>
          </p:cNvSpPr>
          <p:nvPr/>
        </p:nvSpPr>
        <p:spPr bwMode="auto">
          <a:xfrm>
            <a:off x="415743" y="3922713"/>
            <a:ext cx="3956050" cy="2624137"/>
          </a:xfrm>
          <a:prstGeom prst="rect">
            <a:avLst/>
          </a:prstGeom>
          <a:solidFill>
            <a:schemeClr val="bg1"/>
          </a:solidFill>
          <a:ln w="38100" algn="ctr">
            <a:noFill/>
            <a:prstDash val="dash"/>
            <a:round/>
            <a:headEnd/>
            <a:tailEnd/>
          </a:ln>
        </p:spPr>
        <p:txBody>
          <a:bodyPr/>
          <a:lstStyle/>
          <a:p>
            <a:endParaRPr lang="en-US"/>
          </a:p>
        </p:txBody>
      </p:sp>
      <p:sp>
        <p:nvSpPr>
          <p:cNvPr id="13" name="TextBox 12"/>
          <p:cNvSpPr txBox="1"/>
          <p:nvPr/>
        </p:nvSpPr>
        <p:spPr>
          <a:xfrm>
            <a:off x="2867190" y="3951680"/>
            <a:ext cx="1536700" cy="1077218"/>
          </a:xfrm>
          <a:prstGeom prst="rect">
            <a:avLst/>
          </a:prstGeom>
          <a:noFill/>
        </p:spPr>
        <p:txBody>
          <a:bodyPr>
            <a:spAutoFit/>
          </a:bodyPr>
          <a:lstStyle/>
          <a:p>
            <a:pPr>
              <a:defRPr/>
            </a:pPr>
            <a:r>
              <a:rPr lang="en-US" sz="1600" dirty="0">
                <a:solidFill>
                  <a:srgbClr val="006600"/>
                </a:solidFill>
                <a:latin typeface="+mn-lt"/>
              </a:rPr>
              <a:t>500RELH</a:t>
            </a:r>
          </a:p>
          <a:p>
            <a:pPr>
              <a:defRPr/>
            </a:pPr>
            <a:r>
              <a:rPr lang="en-US" sz="1600" dirty="0">
                <a:solidFill>
                  <a:srgbClr val="006600"/>
                </a:solidFill>
                <a:latin typeface="+mn-lt"/>
              </a:rPr>
              <a:t>700RELH</a:t>
            </a:r>
          </a:p>
          <a:p>
            <a:pPr>
              <a:defRPr/>
            </a:pPr>
            <a:r>
              <a:rPr lang="en-US" sz="1600" dirty="0">
                <a:solidFill>
                  <a:srgbClr val="006600"/>
                </a:solidFill>
                <a:latin typeface="+mn-lt"/>
              </a:rPr>
              <a:t>925MIXR</a:t>
            </a:r>
          </a:p>
          <a:p>
            <a:pPr>
              <a:defRPr/>
            </a:pPr>
            <a:r>
              <a:rPr lang="en-US" sz="1600" dirty="0" smtClean="0">
                <a:solidFill>
                  <a:srgbClr val="006600"/>
                </a:solidFill>
                <a:latin typeface="+mn-lt"/>
              </a:rPr>
              <a:t>PWTR</a:t>
            </a:r>
            <a:endParaRPr lang="en-US" sz="1600" dirty="0">
              <a:solidFill>
                <a:srgbClr val="006600"/>
              </a:solidFill>
              <a:latin typeface="+mn-lt"/>
            </a:endParaRPr>
          </a:p>
        </p:txBody>
      </p:sp>
      <p:sp>
        <p:nvSpPr>
          <p:cNvPr id="18" name="TextBox 18"/>
          <p:cNvSpPr txBox="1">
            <a:spLocks noChangeArrowheads="1"/>
          </p:cNvSpPr>
          <p:nvPr/>
        </p:nvSpPr>
        <p:spPr bwMode="auto">
          <a:xfrm>
            <a:off x="1661645" y="3963447"/>
            <a:ext cx="1614487" cy="2062103"/>
          </a:xfrm>
          <a:prstGeom prst="rect">
            <a:avLst/>
          </a:prstGeom>
          <a:noFill/>
          <a:ln w="9525">
            <a:noFill/>
            <a:miter lim="800000"/>
            <a:headEnd/>
            <a:tailEnd/>
          </a:ln>
        </p:spPr>
        <p:txBody>
          <a:bodyPr>
            <a:spAutoFit/>
          </a:bodyPr>
          <a:lstStyle/>
          <a:p>
            <a:r>
              <a:rPr lang="en-US" sz="1600" dirty="0">
                <a:solidFill>
                  <a:srgbClr val="00B0F0"/>
                </a:solidFill>
                <a:latin typeface="Tahoma" pitchFamily="34" charset="0"/>
              </a:rPr>
              <a:t>300ISO</a:t>
            </a:r>
          </a:p>
          <a:p>
            <a:r>
              <a:rPr lang="en-US" sz="1600" dirty="0" smtClean="0">
                <a:solidFill>
                  <a:srgbClr val="00B0F0"/>
                </a:solidFill>
                <a:latin typeface="Tahoma" pitchFamily="34" charset="0"/>
              </a:rPr>
              <a:t>850ISO</a:t>
            </a:r>
          </a:p>
          <a:p>
            <a:endParaRPr lang="en-US" sz="1600" dirty="0" smtClean="0">
              <a:solidFill>
                <a:srgbClr val="00B0F0"/>
              </a:solidFill>
              <a:latin typeface="Tahoma" pitchFamily="34" charset="0"/>
            </a:endParaRPr>
          </a:p>
          <a:p>
            <a:endParaRPr lang="en-US" sz="1600" dirty="0" smtClean="0">
              <a:solidFill>
                <a:srgbClr val="00B0F0"/>
              </a:solidFill>
              <a:latin typeface="Tahoma" pitchFamily="34" charset="0"/>
            </a:endParaRPr>
          </a:p>
          <a:p>
            <a:endParaRPr lang="en-US" sz="1600" dirty="0" smtClean="0">
              <a:solidFill>
                <a:srgbClr val="00B0F0"/>
              </a:solidFill>
              <a:latin typeface="Tahoma" pitchFamily="34" charset="0"/>
            </a:endParaRPr>
          </a:p>
          <a:p>
            <a:endParaRPr lang="en-US" sz="1600" dirty="0" smtClean="0">
              <a:solidFill>
                <a:srgbClr val="00B0F0"/>
              </a:solidFill>
              <a:latin typeface="Tahoma" pitchFamily="34" charset="0"/>
            </a:endParaRPr>
          </a:p>
          <a:p>
            <a:pPr>
              <a:defRPr/>
            </a:pPr>
            <a:r>
              <a:rPr lang="en-US" sz="1600" dirty="0" smtClean="0">
                <a:solidFill>
                  <a:srgbClr val="7030A0"/>
                </a:solidFill>
                <a:latin typeface="Tahoma"/>
              </a:rPr>
              <a:t>AVGFNRT</a:t>
            </a:r>
          </a:p>
          <a:p>
            <a:pPr>
              <a:defRPr/>
            </a:pPr>
            <a:r>
              <a:rPr lang="en-US" sz="1600" dirty="0" smtClean="0">
                <a:solidFill>
                  <a:srgbClr val="7030A0"/>
                </a:solidFill>
                <a:latin typeface="Tahoma"/>
              </a:rPr>
              <a:t>PV</a:t>
            </a:r>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a:solidFill>
                  <a:srgbClr val="003E74"/>
                </a:solidFill>
                <a:effectLst>
                  <a:outerShdw blurRad="38100" dist="38100" dir="2700000" algn="tl">
                    <a:srgbClr val="000000">
                      <a:alpha val="43137"/>
                    </a:srgbClr>
                  </a:outerShdw>
                </a:effectLst>
                <a:latin typeface="Tahoma" pitchFamily="34" charset="0"/>
              </a:rPr>
              <a:t>Atmospheric Fields for Assessment</a:t>
            </a:r>
          </a:p>
        </p:txBody>
      </p:sp>
      <p:pic>
        <p:nvPicPr>
          <p:cNvPr id="9220"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9221" name="Rectangle 3"/>
          <p:cNvSpPr>
            <a:spLocks noGrp="1" noChangeArrowheads="1"/>
          </p:cNvSpPr>
          <p:nvPr>
            <p:ph idx="1"/>
          </p:nvPr>
        </p:nvSpPr>
        <p:spPr>
          <a:xfrm>
            <a:off x="228600" y="877888"/>
            <a:ext cx="4689475" cy="2552700"/>
          </a:xfrm>
        </p:spPr>
        <p:txBody>
          <a:bodyPr/>
          <a:lstStyle/>
          <a:p>
            <a:r>
              <a:rPr lang="en-US" sz="1800" smtClean="0"/>
              <a:t>Atmospheric fields were chosen based on previous research that represent the critical fields and/or processes associated with Northeast heavy snowfall events.</a:t>
            </a:r>
          </a:p>
          <a:p>
            <a:pPr lvl="1"/>
            <a:r>
              <a:rPr lang="en-US" sz="1500" smtClean="0"/>
              <a:t>Kocin and Uccellini 1990 and 2004</a:t>
            </a:r>
          </a:p>
          <a:p>
            <a:pPr lvl="1"/>
            <a:r>
              <a:rPr lang="en-US" sz="1500" smtClean="0"/>
              <a:t>Nicosia and Grumm 1999</a:t>
            </a:r>
          </a:p>
          <a:p>
            <a:pPr lvl="1"/>
            <a:r>
              <a:rPr lang="en-US" sz="1500" smtClean="0"/>
              <a:t>Banacos 2003</a:t>
            </a:r>
          </a:p>
          <a:p>
            <a:pPr lvl="1"/>
            <a:r>
              <a:rPr lang="en-US" sz="1500" smtClean="0"/>
              <a:t>Moore et al. 2005</a:t>
            </a:r>
          </a:p>
          <a:p>
            <a:pPr lvl="1"/>
            <a:r>
              <a:rPr lang="en-US" sz="1500" smtClean="0"/>
              <a:t>Novak et al. 2004 and 2010</a:t>
            </a:r>
          </a:p>
          <a:p>
            <a:pPr>
              <a:buFontTx/>
              <a:buNone/>
            </a:pPr>
            <a:endParaRPr lang="en-US" sz="1800" smtClean="0"/>
          </a:p>
        </p:txBody>
      </p:sp>
      <p:pic>
        <p:nvPicPr>
          <p:cNvPr id="9222" name="Picture 2" descr="C:\TOOLBAR\FOLDERS\DISS\TEX\images\CONCEPTUAL\nicosia1999.png"/>
          <p:cNvPicPr>
            <a:picLocks noChangeAspect="1" noChangeArrowheads="1"/>
          </p:cNvPicPr>
          <p:nvPr/>
        </p:nvPicPr>
        <p:blipFill>
          <a:blip r:embed="rId4" cstate="print"/>
          <a:srcRect/>
          <a:stretch>
            <a:fillRect/>
          </a:stretch>
        </p:blipFill>
        <p:spPr bwMode="auto">
          <a:xfrm>
            <a:off x="5222875" y="855663"/>
            <a:ext cx="3644900" cy="2689225"/>
          </a:xfrm>
          <a:prstGeom prst="rect">
            <a:avLst/>
          </a:prstGeom>
          <a:noFill/>
          <a:ln w="9525">
            <a:noFill/>
            <a:miter lim="800000"/>
            <a:headEnd/>
            <a:tailEnd/>
          </a:ln>
        </p:spPr>
      </p:pic>
      <p:sp>
        <p:nvSpPr>
          <p:cNvPr id="14" name="Rectangle 3"/>
          <p:cNvSpPr txBox="1">
            <a:spLocks noChangeArrowheads="1"/>
          </p:cNvSpPr>
          <p:nvPr/>
        </p:nvSpPr>
        <p:spPr bwMode="auto">
          <a:xfrm>
            <a:off x="5221288" y="6494463"/>
            <a:ext cx="3648075" cy="174625"/>
          </a:xfrm>
          <a:prstGeom prst="rect">
            <a:avLst/>
          </a:prstGeom>
          <a:noFill/>
          <a:ln w="9525">
            <a:noFill/>
            <a:miter lim="800000"/>
            <a:headEnd/>
            <a:tailEnd/>
          </a:ln>
        </p:spPr>
        <p:txBody>
          <a:bodyPr/>
          <a:lstStyle/>
          <a:p>
            <a:pPr eaLnBrk="0" hangingPunct="0">
              <a:spcBef>
                <a:spcPct val="20000"/>
              </a:spcBef>
              <a:defRPr/>
            </a:pPr>
            <a:r>
              <a:rPr lang="en-US" sz="1200" kern="0" dirty="0">
                <a:solidFill>
                  <a:schemeClr val="bg1"/>
                </a:solidFill>
                <a:latin typeface="+mn-lt"/>
              </a:rPr>
              <a:t>Novak et al. 2004</a:t>
            </a:r>
            <a:endParaRPr lang="en-US" sz="1200" kern="0" dirty="0">
              <a:solidFill>
                <a:srgbClr val="FFFFFF"/>
              </a:solidFill>
              <a:latin typeface="Tahoma"/>
            </a:endParaRPr>
          </a:p>
        </p:txBody>
      </p:sp>
      <p:sp>
        <p:nvSpPr>
          <p:cNvPr id="15" name="Rectangle 3"/>
          <p:cNvSpPr txBox="1">
            <a:spLocks noChangeArrowheads="1"/>
          </p:cNvSpPr>
          <p:nvPr/>
        </p:nvSpPr>
        <p:spPr bwMode="auto">
          <a:xfrm>
            <a:off x="5097463" y="3489325"/>
            <a:ext cx="3878262" cy="366713"/>
          </a:xfrm>
          <a:prstGeom prst="rect">
            <a:avLst/>
          </a:prstGeom>
          <a:noFill/>
          <a:ln w="9525">
            <a:noFill/>
            <a:miter lim="800000"/>
            <a:headEnd/>
            <a:tailEnd/>
          </a:ln>
        </p:spPr>
        <p:txBody>
          <a:bodyPr/>
          <a:lstStyle/>
          <a:p>
            <a:pPr eaLnBrk="0" hangingPunct="0">
              <a:spcBef>
                <a:spcPct val="20000"/>
              </a:spcBef>
              <a:defRPr/>
            </a:pPr>
            <a:r>
              <a:rPr lang="en-US" sz="1200" kern="0" dirty="0">
                <a:solidFill>
                  <a:schemeClr val="bg1"/>
                </a:solidFill>
                <a:latin typeface="+mn-lt"/>
              </a:rPr>
              <a:t>COMET (2002); after Nicosia and </a:t>
            </a:r>
            <a:r>
              <a:rPr lang="en-US" sz="1200" kern="0" dirty="0" err="1">
                <a:solidFill>
                  <a:schemeClr val="bg1"/>
                </a:solidFill>
                <a:latin typeface="+mn-lt"/>
              </a:rPr>
              <a:t>Grumm</a:t>
            </a:r>
            <a:r>
              <a:rPr lang="en-US" sz="1200" kern="0" dirty="0">
                <a:solidFill>
                  <a:schemeClr val="bg1"/>
                </a:solidFill>
                <a:latin typeface="+mn-lt"/>
              </a:rPr>
              <a:t> (1999)</a:t>
            </a:r>
            <a:endParaRPr lang="en-US" sz="1200" kern="0" dirty="0">
              <a:solidFill>
                <a:srgbClr val="FFFFFF"/>
              </a:solidFill>
              <a:latin typeface="Tahoma"/>
            </a:endParaRPr>
          </a:p>
        </p:txBody>
      </p:sp>
      <p:sp>
        <p:nvSpPr>
          <p:cNvPr id="16" name="TextBox 15"/>
          <p:cNvSpPr txBox="1"/>
          <p:nvPr/>
        </p:nvSpPr>
        <p:spPr>
          <a:xfrm>
            <a:off x="461963" y="3957638"/>
            <a:ext cx="1614487" cy="2554287"/>
          </a:xfrm>
          <a:prstGeom prst="rect">
            <a:avLst/>
          </a:prstGeom>
          <a:noFill/>
        </p:spPr>
        <p:txBody>
          <a:bodyPr>
            <a:spAutoFit/>
          </a:bodyPr>
          <a:lstStyle/>
          <a:p>
            <a:pPr>
              <a:defRPr/>
            </a:pPr>
            <a:r>
              <a:rPr lang="en-US" sz="1600" dirty="0">
                <a:solidFill>
                  <a:srgbClr val="993300"/>
                </a:solidFill>
                <a:latin typeface="+mn-lt"/>
              </a:rPr>
              <a:t>300HGHT</a:t>
            </a:r>
          </a:p>
          <a:p>
            <a:pPr>
              <a:defRPr/>
            </a:pPr>
            <a:r>
              <a:rPr lang="en-US" sz="1600" dirty="0">
                <a:solidFill>
                  <a:srgbClr val="993300"/>
                </a:solidFill>
                <a:latin typeface="+mn-lt"/>
              </a:rPr>
              <a:t>500HGHT</a:t>
            </a:r>
          </a:p>
          <a:p>
            <a:pPr>
              <a:defRPr/>
            </a:pPr>
            <a:r>
              <a:rPr lang="en-US" sz="1600" dirty="0">
                <a:solidFill>
                  <a:srgbClr val="993300"/>
                </a:solidFill>
                <a:latin typeface="+mn-lt"/>
              </a:rPr>
              <a:t>700HGHT</a:t>
            </a:r>
          </a:p>
          <a:p>
            <a:pPr>
              <a:defRPr/>
            </a:pPr>
            <a:r>
              <a:rPr lang="en-US" sz="1600" dirty="0">
                <a:solidFill>
                  <a:srgbClr val="993300"/>
                </a:solidFill>
                <a:latin typeface="+mn-lt"/>
              </a:rPr>
              <a:t>850HGHT</a:t>
            </a:r>
          </a:p>
          <a:p>
            <a:pPr>
              <a:defRPr/>
            </a:pPr>
            <a:r>
              <a:rPr lang="en-US" sz="1600" dirty="0">
                <a:solidFill>
                  <a:srgbClr val="993300"/>
                </a:solidFill>
                <a:latin typeface="+mn-lt"/>
              </a:rPr>
              <a:t>PMSL</a:t>
            </a:r>
          </a:p>
          <a:p>
            <a:pPr>
              <a:defRPr/>
            </a:pPr>
            <a:endParaRPr lang="en-US" sz="1600" dirty="0">
              <a:solidFill>
                <a:schemeClr val="bg1"/>
              </a:solidFill>
              <a:latin typeface="+mn-lt"/>
            </a:endParaRPr>
          </a:p>
          <a:p>
            <a:pPr>
              <a:defRPr/>
            </a:pPr>
            <a:r>
              <a:rPr lang="en-US" sz="1600" dirty="0">
                <a:solidFill>
                  <a:srgbClr val="FF0000"/>
                </a:solidFill>
                <a:latin typeface="Tahoma"/>
              </a:rPr>
              <a:t>700THTE</a:t>
            </a:r>
          </a:p>
          <a:p>
            <a:pPr>
              <a:defRPr/>
            </a:pPr>
            <a:r>
              <a:rPr lang="en-US" sz="1600" dirty="0">
                <a:solidFill>
                  <a:srgbClr val="FF0000"/>
                </a:solidFill>
                <a:latin typeface="Tahoma"/>
              </a:rPr>
              <a:t>850THTE</a:t>
            </a:r>
          </a:p>
          <a:p>
            <a:pPr>
              <a:defRPr/>
            </a:pPr>
            <a:r>
              <a:rPr lang="en-US" sz="1600" dirty="0">
                <a:solidFill>
                  <a:srgbClr val="FF0000"/>
                </a:solidFill>
                <a:latin typeface="Tahoma"/>
              </a:rPr>
              <a:t>850TMPC</a:t>
            </a:r>
          </a:p>
          <a:p>
            <a:pPr>
              <a:defRPr/>
            </a:pPr>
            <a:r>
              <a:rPr lang="en-US" sz="1600" dirty="0">
                <a:solidFill>
                  <a:srgbClr val="FF0000"/>
                </a:solidFill>
                <a:latin typeface="Tahoma"/>
              </a:rPr>
              <a:t>2mTMPC</a:t>
            </a:r>
          </a:p>
        </p:txBody>
      </p:sp>
      <p:pic>
        <p:nvPicPr>
          <p:cNvPr id="9228" name="Picture 2" descr="C:\Users\CMG\Desktop\novak2004.png"/>
          <p:cNvPicPr>
            <a:picLocks noChangeAspect="1" noChangeArrowheads="1"/>
          </p:cNvPicPr>
          <p:nvPr/>
        </p:nvPicPr>
        <p:blipFill>
          <a:blip r:embed="rId5" cstate="print"/>
          <a:srcRect/>
          <a:stretch>
            <a:fillRect/>
          </a:stretch>
        </p:blipFill>
        <p:spPr bwMode="auto">
          <a:xfrm>
            <a:off x="5595938" y="3927475"/>
            <a:ext cx="2879725" cy="2627313"/>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a:solidFill>
                  <a:srgbClr val="003E74"/>
                </a:solidFill>
                <a:effectLst>
                  <a:outerShdw blurRad="38100" dist="38100" dir="2700000" algn="tl">
                    <a:srgbClr val="000000">
                      <a:alpha val="43137"/>
                    </a:srgbClr>
                  </a:outerShdw>
                </a:effectLst>
                <a:latin typeface="Tahoma" pitchFamily="34" charset="0"/>
              </a:rPr>
              <a:t>Scoring</a:t>
            </a:r>
          </a:p>
        </p:txBody>
      </p:sp>
      <p:pic>
        <p:nvPicPr>
          <p:cNvPr id="10243"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10244" name="Rectangle 3"/>
          <p:cNvSpPr>
            <a:spLocks noGrp="1" noChangeArrowheads="1"/>
          </p:cNvSpPr>
          <p:nvPr>
            <p:ph idx="1"/>
          </p:nvPr>
        </p:nvSpPr>
        <p:spPr>
          <a:xfrm>
            <a:off x="228600" y="876300"/>
            <a:ext cx="4919663" cy="5448300"/>
          </a:xfrm>
        </p:spPr>
        <p:txBody>
          <a:bodyPr/>
          <a:lstStyle/>
          <a:p>
            <a:r>
              <a:rPr lang="en-US" sz="1800" dirty="0" smtClean="0"/>
              <a:t>For each Quantitative CM member and each potential false alarm, field statistics were computed after comparison to the Quantitative CM’s fields.</a:t>
            </a:r>
          </a:p>
          <a:p>
            <a:endParaRPr lang="en-US" sz="1800" dirty="0" smtClean="0"/>
          </a:p>
          <a:p>
            <a:r>
              <a:rPr lang="en-US" sz="1800" dirty="0" smtClean="0"/>
              <a:t>A “field score” was computed that is based on the COR and the MAE.</a:t>
            </a:r>
          </a:p>
          <a:p>
            <a:endParaRPr lang="en-US" sz="1800" dirty="0" smtClean="0"/>
          </a:p>
          <a:p>
            <a:r>
              <a:rPr lang="en-US" sz="1800" dirty="0" smtClean="0"/>
              <a:t>Mass, wind, and derived field scores weighted: 75% COR and 25% MAE.</a:t>
            </a:r>
          </a:p>
          <a:p>
            <a:endParaRPr lang="en-US" sz="1800" dirty="0" smtClean="0"/>
          </a:p>
          <a:p>
            <a:r>
              <a:rPr lang="en-US" sz="1800" dirty="0" smtClean="0"/>
              <a:t>Moisture and temperature field scores weighted: 66% COR and 33% MAE.</a:t>
            </a:r>
          </a:p>
          <a:p>
            <a:endParaRPr lang="en-US" sz="1800" dirty="0" smtClean="0"/>
          </a:p>
          <a:p>
            <a:r>
              <a:rPr lang="en-US" sz="1800" dirty="0" smtClean="0"/>
              <a:t>The sum of the 17 fields yields each Quantitative CM member’s and each potential false alarm’s total score.</a:t>
            </a:r>
          </a:p>
        </p:txBody>
      </p:sp>
      <p:pic>
        <p:nvPicPr>
          <p:cNvPr id="10245" name="Picture 8" descr="SYNOPTIC_p6.png"/>
          <p:cNvPicPr>
            <a:picLocks noChangeAspect="1"/>
          </p:cNvPicPr>
          <p:nvPr/>
        </p:nvPicPr>
        <p:blipFill>
          <a:blip r:embed="rId4" cstate="print"/>
          <a:srcRect/>
          <a:stretch>
            <a:fillRect/>
          </a:stretch>
        </p:blipFill>
        <p:spPr bwMode="auto">
          <a:xfrm>
            <a:off x="5340350" y="1000125"/>
            <a:ext cx="3390900" cy="5257800"/>
          </a:xfrm>
          <a:prstGeom prst="rect">
            <a:avLst/>
          </a:prstGeom>
          <a:noFill/>
          <a:ln w="9525">
            <a:noFill/>
            <a:miter lim="800000"/>
            <a:headEnd/>
            <a:tailEnd/>
          </a:ln>
        </p:spPr>
      </p:pic>
      <p:sp>
        <p:nvSpPr>
          <p:cNvPr id="10246" name="Rectangle 6"/>
          <p:cNvSpPr>
            <a:spLocks noChangeArrowheads="1"/>
          </p:cNvSpPr>
          <p:nvPr/>
        </p:nvSpPr>
        <p:spPr bwMode="auto">
          <a:xfrm rot="-1032405">
            <a:off x="6667500" y="1838325"/>
            <a:ext cx="1122363" cy="1076325"/>
          </a:xfrm>
          <a:prstGeom prst="rect">
            <a:avLst/>
          </a:prstGeom>
          <a:noFill/>
          <a:ln w="38100" algn="ctr">
            <a:solidFill>
              <a:schemeClr val="tx1"/>
            </a:solidFill>
            <a:round/>
            <a:headEnd/>
            <a:tailEnd/>
          </a:ln>
        </p:spPr>
        <p:txBody>
          <a:bodyPr/>
          <a:lstStyle/>
          <a:p>
            <a:endParaRPr lang="en-US"/>
          </a:p>
        </p:txBody>
      </p:sp>
      <p:cxnSp>
        <p:nvCxnSpPr>
          <p:cNvPr id="10247" name="Straight Connector 14"/>
          <p:cNvCxnSpPr>
            <a:cxnSpLocks noChangeShapeType="1"/>
          </p:cNvCxnSpPr>
          <p:nvPr/>
        </p:nvCxnSpPr>
        <p:spPr bwMode="auto">
          <a:xfrm flipV="1">
            <a:off x="6030913" y="3739807"/>
            <a:ext cx="1700212" cy="519113"/>
          </a:xfrm>
          <a:prstGeom prst="line">
            <a:avLst/>
          </a:prstGeom>
          <a:noFill/>
          <a:ln w="38100" algn="ctr">
            <a:solidFill>
              <a:schemeClr val="tx1"/>
            </a:solidFill>
            <a:round/>
            <a:headEnd/>
            <a:tailEnd/>
          </a:ln>
        </p:spPr>
      </p:cxnSp>
      <p:cxnSp>
        <p:nvCxnSpPr>
          <p:cNvPr id="10248" name="Straight Connector 19"/>
          <p:cNvCxnSpPr>
            <a:cxnSpLocks noChangeShapeType="1"/>
          </p:cNvCxnSpPr>
          <p:nvPr/>
        </p:nvCxnSpPr>
        <p:spPr bwMode="auto">
          <a:xfrm rot="16200000" flipH="1">
            <a:off x="5407026" y="4862512"/>
            <a:ext cx="1782762" cy="550863"/>
          </a:xfrm>
          <a:prstGeom prst="line">
            <a:avLst/>
          </a:prstGeom>
          <a:noFill/>
          <a:ln w="38100" algn="ctr">
            <a:solidFill>
              <a:schemeClr val="tx1"/>
            </a:solidFill>
            <a:round/>
            <a:headEnd/>
            <a:tailEnd/>
          </a:ln>
        </p:spPr>
      </p:cxnSp>
      <p:cxnSp>
        <p:nvCxnSpPr>
          <p:cNvPr id="10249" name="Straight Connector 22"/>
          <p:cNvCxnSpPr>
            <a:cxnSpLocks noChangeShapeType="1"/>
          </p:cNvCxnSpPr>
          <p:nvPr/>
        </p:nvCxnSpPr>
        <p:spPr bwMode="auto">
          <a:xfrm rot="16200000" flipH="1">
            <a:off x="7038976" y="4408487"/>
            <a:ext cx="1955800" cy="600075"/>
          </a:xfrm>
          <a:prstGeom prst="line">
            <a:avLst/>
          </a:prstGeom>
          <a:noFill/>
          <a:ln w="38100" algn="ctr">
            <a:solidFill>
              <a:schemeClr val="tx1"/>
            </a:solidFill>
            <a:round/>
            <a:headEnd/>
            <a:tailEnd/>
          </a:ln>
        </p:spPr>
      </p:cxnSp>
      <p:cxnSp>
        <p:nvCxnSpPr>
          <p:cNvPr id="10250" name="Straight Connector 24"/>
          <p:cNvCxnSpPr>
            <a:cxnSpLocks noChangeShapeType="1"/>
          </p:cNvCxnSpPr>
          <p:nvPr/>
        </p:nvCxnSpPr>
        <p:spPr bwMode="auto">
          <a:xfrm flipV="1">
            <a:off x="7273925" y="5686425"/>
            <a:ext cx="1058863" cy="333375"/>
          </a:xfrm>
          <a:prstGeom prst="line">
            <a:avLst/>
          </a:prstGeom>
          <a:noFill/>
          <a:ln w="38100" algn="ctr">
            <a:solidFill>
              <a:schemeClr val="tx1"/>
            </a:solidFill>
            <a:round/>
            <a:headEnd/>
            <a:tailEnd/>
          </a:ln>
        </p:spPr>
      </p:cxn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Default Design">
  <a:themeElements>
    <a:clrScheme name="Custom 2">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FFFFF"/>
      </a:hlink>
      <a:folHlink>
        <a:srgbClr val="FFFFFF"/>
      </a:folHlink>
    </a:clrScheme>
    <a:fontScheme name="Default Desig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8100" cap="flat" cmpd="sng" algn="ctr">
          <a:solidFill>
            <a:srgbClr val="00FF00"/>
          </a:solidFill>
          <a:prstDash val="dash"/>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38100" cap="flat" cmpd="sng" algn="ctr">
          <a:solidFill>
            <a:srgbClr val="00FF00"/>
          </a:solidFill>
          <a:prstDash val="dash"/>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2675</Words>
  <Application>Microsoft Office PowerPoint</Application>
  <PresentationFormat>On-screen Show (4:3)</PresentationFormat>
  <Paragraphs>363</Paragraphs>
  <Slides>28</Slides>
  <Notes>28</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Default Design</vt:lpstr>
      <vt:lpstr>Conceptual Model Verification: Heavy Snow Producing  Northeast U.S. Cyclones</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2008-12-14T17:46:44Z</dcterms:created>
  <dcterms:modified xsi:type="dcterms:W3CDTF">2011-01-05T03:04:25Z</dcterms:modified>
</cp:coreProperties>
</file>