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357" r:id="rId3"/>
    <p:sldId id="358" r:id="rId4"/>
    <p:sldId id="268" r:id="rId5"/>
    <p:sldId id="378" r:id="rId6"/>
    <p:sldId id="379" r:id="rId7"/>
    <p:sldId id="380" r:id="rId8"/>
    <p:sldId id="381" r:id="rId9"/>
    <p:sldId id="382" r:id="rId10"/>
    <p:sldId id="370" r:id="rId11"/>
    <p:sldId id="371" r:id="rId12"/>
    <p:sldId id="363" r:id="rId13"/>
    <p:sldId id="366" r:id="rId14"/>
    <p:sldId id="364" r:id="rId15"/>
    <p:sldId id="365" r:id="rId16"/>
    <p:sldId id="367" r:id="rId17"/>
    <p:sldId id="368" r:id="rId18"/>
    <p:sldId id="372" r:id="rId19"/>
    <p:sldId id="383" r:id="rId20"/>
    <p:sldId id="374" r:id="rId21"/>
    <p:sldId id="373" r:id="rId22"/>
    <p:sldId id="375" r:id="rId23"/>
    <p:sldId id="369" r:id="rId24"/>
    <p:sldId id="376" r:id="rId25"/>
    <p:sldId id="344" r:id="rId26"/>
  </p:sldIdLst>
  <p:sldSz cx="9144000" cy="6858000" type="screen4x3"/>
  <p:notesSz cx="7315200" cy="9601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3E74"/>
    <a:srgbClr val="000099"/>
    <a:srgbClr val="006600"/>
    <a:srgbClr val="3E1B59"/>
    <a:srgbClr val="54F315"/>
    <a:srgbClr val="000066"/>
    <a:srgbClr val="71F6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63" autoAdjust="0"/>
    <p:restoredTop sz="95439" autoAdjust="0"/>
  </p:normalViewPr>
  <p:slideViewPr>
    <p:cSldViewPr>
      <p:cViewPr varScale="1">
        <p:scale>
          <a:sx n="63" d="100"/>
          <a:sy n="63" d="100"/>
        </p:scale>
        <p:origin x="-6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1944" y="-72"/>
      </p:cViewPr>
      <p:guideLst>
        <p:guide orient="horz" pos="3024"/>
        <p:guide pos="2304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E30B30-1D91-4877-BDB1-93F773D68380}" type="datetimeFigureOut">
              <a:rPr lang="en-US"/>
              <a:pPr>
                <a:defRPr/>
              </a:pPr>
              <a:t>10/18/2009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881500-4E76-4846-B032-F27C778C2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 b="0"/>
            </a:lvl1pPr>
          </a:lstStyle>
          <a:p>
            <a:pPr>
              <a:defRPr/>
            </a:pPr>
            <a:fld id="{7FCF938F-BCFD-4B6E-9A18-CEDE17D8F4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8C51BA-25BF-43D4-9918-75A59CD48367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67C6B0-1B08-440C-B04B-CA947AB2157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40CF2A-9B88-446F-8186-9D3B39F4D84F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2B0BA9-7C43-403D-A31C-93ACE2716BC8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3D0DFB-DE60-4911-A131-17228A066708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F41992-4324-4646-9BCC-4491D7932EBC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50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D8C9E5-C150-4814-ADC7-20C1506BDAB1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EDD950-765A-4BDD-9EAA-EA94782E96D3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71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11A675-B5F7-460A-ABBA-5790BA03C97C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84FCAD-7CCA-4316-854B-556F66FA3C70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FF9604-7C48-4F8E-99F9-0D3FD96FCE9E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01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4DFC61-BECB-4D85-BCA5-3CF17B5A83C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8BAD44-5A6F-4126-AAD7-90EE5C50EDB3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82DED-EA54-4BB8-B459-5928315D4DA0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22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B5122D-151E-4A6B-9307-A19D6ABBBCD7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A18513-1F3C-4868-81BE-9729954ACADC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542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697519-FBE4-491F-A1C8-A8D09F6AF6D1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EDDFA0-241D-4D6B-9155-F2CFC028A38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D5A611-429B-4D4E-9DBC-865166A6A6F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37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EDDFA0-241D-4D6B-9155-F2CFC028A38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EDDFA0-241D-4D6B-9155-F2CFC028A382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EDDFA0-241D-4D6B-9155-F2CFC028A382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EDDFA0-241D-4D6B-9155-F2CFC028A382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3F461-CA73-42F1-AF92-822E24A35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FF8CA-D634-44DF-AA4A-97DEA65207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495E4-4133-4153-90D4-7F8DB91D72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86281-1E85-4CC7-9558-11539AC81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A7505-34F4-416A-A164-E8057CDDDE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2672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2672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8CE02-D6A1-42FD-983D-87C2FC79B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4B0F2-7C18-474F-BF9C-50481FD39C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54CF1-7E16-479E-8AD0-C4C15F5BA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878F1-10DB-4CCA-A63B-7EAE20A4D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F4885-0F83-4B20-B454-47C8C719F3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8E458-37CC-4E7C-8770-A4C1643C4A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E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E84BF193-F255-4ECC-A521-B39C7B5C61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as.slu.edu/CIPS/presentations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E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571500"/>
            <a:ext cx="8839200" cy="12573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Verification of the </a:t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Cooperative Institute for </a:t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Precipitation Systems‘ </a:t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Analog Guidance Probabilistic Products </a:t>
            </a:r>
          </a:p>
        </p:txBody>
      </p:sp>
      <p:sp>
        <p:nvSpPr>
          <p:cNvPr id="205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247900"/>
            <a:ext cx="8382000" cy="137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n-US" sz="2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Chad M. Gravelle and Dr. Charles E. Graves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Saint Louis University - Department of Earth and Atmospheric Sciences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4737100" y="4335463"/>
            <a:ext cx="1892300" cy="1646237"/>
          </a:xfrm>
          <a:prstGeom prst="rect">
            <a:avLst/>
          </a:prstGeom>
          <a:solidFill>
            <a:schemeClr val="bg1"/>
          </a:solidFill>
          <a:ln w="38100" algn="ctr">
            <a:noFill/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53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0" y="4335463"/>
            <a:ext cx="1890713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C:\Users\CMG\Desktop\US-NationalWeatherService-Logo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4575" y="4335463"/>
            <a:ext cx="1644650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3"/>
          <p:cNvSpPr txBox="1">
            <a:spLocks noChangeArrowheads="1"/>
          </p:cNvSpPr>
          <p:nvPr/>
        </p:nvSpPr>
        <p:spPr bwMode="auto">
          <a:xfrm>
            <a:off x="190500" y="3124200"/>
            <a:ext cx="3214688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sz="2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2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John P. Gagan</a:t>
            </a: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sz="600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NOAA/NWS Springfield, MO</a:t>
            </a: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sz="1400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Rectangle 13"/>
          <p:cNvSpPr txBox="1">
            <a:spLocks noChangeArrowheads="1"/>
          </p:cNvSpPr>
          <p:nvPr/>
        </p:nvSpPr>
        <p:spPr bwMode="auto">
          <a:xfrm>
            <a:off x="1844675" y="3124200"/>
            <a:ext cx="54483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sz="2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2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Fred H. Glass</a:t>
            </a: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sz="600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NOAA/NWS St. Louis, MO</a:t>
            </a: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sz="1400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Rectangle 13"/>
          <p:cNvSpPr txBox="1">
            <a:spLocks noChangeArrowheads="1"/>
          </p:cNvSpPr>
          <p:nvPr/>
        </p:nvSpPr>
        <p:spPr bwMode="auto">
          <a:xfrm>
            <a:off x="5676900" y="3124200"/>
            <a:ext cx="32766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sz="2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2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Michael S. Evans</a:t>
            </a: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sz="600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NOAA/NWS Binghamton, NY</a:t>
            </a: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sz="1400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Rectangle 13"/>
          <p:cNvSpPr txBox="1">
            <a:spLocks noChangeArrowheads="1"/>
          </p:cNvSpPr>
          <p:nvPr/>
        </p:nvSpPr>
        <p:spPr bwMode="auto">
          <a:xfrm>
            <a:off x="381000" y="57912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sz="2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2009 National Weather Association Annual Meeting - Norfolk, Virginia</a:t>
            </a:r>
            <a:endParaRPr lang="en-US" sz="1600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20 October 2009</a:t>
            </a: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76300"/>
            <a:ext cx="8724900" cy="5448300"/>
          </a:xfrm>
        </p:spPr>
        <p:txBody>
          <a:bodyPr/>
          <a:lstStyle/>
          <a:p>
            <a:r>
              <a:rPr lang="en-US" sz="2100" dirty="0" smtClean="0"/>
              <a:t>Establish a basic set of metrics to assess future improvements in the analog system.</a:t>
            </a:r>
          </a:p>
          <a:p>
            <a:endParaRPr lang="en-US" sz="2100" dirty="0" smtClean="0"/>
          </a:p>
          <a:p>
            <a:r>
              <a:rPr lang="en-US" sz="2100" dirty="0" smtClean="0"/>
              <a:t>Do the top analogs consistently identify snowfall potential (e.g., does the &gt;6” 50% probability guidance capture the area of &gt;6” of snowfall?)?</a:t>
            </a:r>
          </a:p>
          <a:p>
            <a:endParaRPr lang="en-US" sz="2100" dirty="0" smtClean="0"/>
          </a:p>
          <a:p>
            <a:r>
              <a:rPr lang="en-US" sz="2100" dirty="0" smtClean="0"/>
              <a:t>Assess the significance of the probabilistic snowfall guidance (e.g., what does a &gt;4” 30% probability of snow indicate?).  </a:t>
            </a:r>
          </a:p>
          <a:p>
            <a:endParaRPr lang="en-US" sz="2100" dirty="0" smtClean="0"/>
          </a:p>
          <a:p>
            <a:r>
              <a:rPr lang="en-US" sz="2100" dirty="0" smtClean="0"/>
              <a:t>What thresholds and probabilities are the most reliable in providing snowfall guidance?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Goals of the Verification Study</a:t>
            </a:r>
          </a:p>
        </p:txBody>
      </p:sp>
      <p:pic>
        <p:nvPicPr>
          <p:cNvPr id="13316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76300"/>
            <a:ext cx="8686800" cy="5448300"/>
          </a:xfrm>
        </p:spPr>
        <p:txBody>
          <a:bodyPr/>
          <a:lstStyle/>
          <a:p>
            <a:pPr>
              <a:buFontTx/>
              <a:buNone/>
            </a:pPr>
            <a:r>
              <a:rPr lang="en-US" sz="2100" dirty="0" smtClean="0"/>
              <a:t>Verification statistics were determined using the following:</a:t>
            </a:r>
          </a:p>
          <a:p>
            <a:endParaRPr lang="en-US" sz="2100" dirty="0" smtClean="0"/>
          </a:p>
          <a:p>
            <a:r>
              <a:rPr lang="en-US" sz="2100" dirty="0" smtClean="0"/>
              <a:t>35 organized (&gt;2”) snow events occurred during the winter of 2008-2009 east of the Rocky Mountains.</a:t>
            </a:r>
          </a:p>
          <a:p>
            <a:pPr lvl="1"/>
            <a:r>
              <a:rPr lang="en-US" sz="1800" dirty="0" smtClean="0"/>
              <a:t>26 events occurred in one of the Midwest domains.</a:t>
            </a:r>
          </a:p>
          <a:p>
            <a:pPr lvl="1"/>
            <a:r>
              <a:rPr lang="en-US" sz="1800" dirty="0" smtClean="0"/>
              <a:t>14 events occurred in one of the East Coast domains.</a:t>
            </a:r>
          </a:p>
          <a:p>
            <a:pPr lvl="1"/>
            <a:r>
              <a:rPr lang="en-US" sz="1800" dirty="0" smtClean="0"/>
              <a:t>5 events occurred in both Midwest and East Coast domains.</a:t>
            </a:r>
          </a:p>
          <a:p>
            <a:endParaRPr lang="en-US" sz="2100" dirty="0" smtClean="0"/>
          </a:p>
          <a:p>
            <a:r>
              <a:rPr lang="en-US" sz="2100" dirty="0" smtClean="0"/>
              <a:t>Four GFS forecasts (F036, F048, F060, F072) and the run’s associated CIPS Analog Guidance Probabilistic Products were used for each event and domain where applicable; 180 total forecast runs</a:t>
            </a:r>
            <a:r>
              <a:rPr lang="en-US" sz="2100" dirty="0" smtClean="0"/>
              <a:t>.</a:t>
            </a:r>
          </a:p>
          <a:p>
            <a:endParaRPr lang="en-US" sz="2100" dirty="0" smtClean="0"/>
          </a:p>
          <a:p>
            <a:r>
              <a:rPr lang="en-US" sz="2100" dirty="0" smtClean="0"/>
              <a:t>Seasonal verification statistics represent the average over the 180 forecast runs.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Winter 08-09 Organized Snow Event Verification Data</a:t>
            </a:r>
          </a:p>
        </p:txBody>
      </p:sp>
      <p:pic>
        <p:nvPicPr>
          <p:cNvPr id="14340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76300"/>
            <a:ext cx="8686800" cy="22860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Winter storm affected the CONUS from the mid-Mississippi </a:t>
            </a:r>
            <a:r>
              <a:rPr lang="en-US" sz="1800" dirty="0" smtClean="0"/>
              <a:t>River Valley through </a:t>
            </a:r>
            <a:r>
              <a:rPr lang="en-US" sz="1800" dirty="0" smtClean="0"/>
              <a:t>New England between 27 and 29 January 2009.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dirty="0" smtClean="0"/>
              <a:t>Continental United States mid-latitude cyclone track.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East Coast Domain 1 Case - 27-29 January 2009</a:t>
            </a:r>
          </a:p>
        </p:txBody>
      </p:sp>
      <p:pic>
        <p:nvPicPr>
          <p:cNvPr id="15364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20090129_072_totalSM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0" y="2587625"/>
            <a:ext cx="3848100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28600" y="2468563"/>
            <a:ext cx="4648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solidFill>
                  <a:schemeClr val="bg1"/>
                </a:solidFill>
                <a:latin typeface="+mn-lt"/>
              </a:rPr>
              <a:t>Area of &gt;8” snow fell from western New York into interior New England with amounts &gt;12” in higher elevations.</a:t>
            </a:r>
          </a:p>
          <a:p>
            <a:pPr marL="342900" indent="-342900" algn="l">
              <a:spcBef>
                <a:spcPct val="20000"/>
              </a:spcBef>
              <a:defRPr/>
            </a:pPr>
            <a:endParaRPr lang="en-US" kern="0" dirty="0">
              <a:solidFill>
                <a:schemeClr val="bg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solidFill>
                  <a:schemeClr val="bg1"/>
                </a:solidFill>
                <a:latin typeface="+mn-lt"/>
              </a:rPr>
              <a:t>A mix of snow, sleet, and freezing rain fell to the south of the heavy snow.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kern="0" dirty="0">
              <a:solidFill>
                <a:schemeClr val="bg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solidFill>
                  <a:schemeClr val="bg1"/>
                </a:solidFill>
                <a:latin typeface="+mn-lt"/>
              </a:rPr>
              <a:t>Analogous to the winter storm that affected the Northeast from 15-17 December 2007 (inset).  Similar track, snowfall amounts, and precipitation type.</a:t>
            </a:r>
          </a:p>
        </p:txBody>
      </p:sp>
      <p:pic>
        <p:nvPicPr>
          <p:cNvPr id="15367" name="Picture 7" descr="20071217_096_totalSM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02238" y="2644775"/>
            <a:ext cx="1673225" cy="1790700"/>
          </a:xfrm>
          <a:prstGeom prst="rect">
            <a:avLst/>
          </a:prstGeom>
          <a:noFill/>
          <a:ln w="25400">
            <a:solidFill>
              <a:srgbClr val="003E74"/>
            </a:solidFill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143500" y="6505575"/>
            <a:ext cx="3848100" cy="190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850" kern="0" dirty="0">
                <a:solidFill>
                  <a:srgbClr val="003E74"/>
                </a:solidFill>
                <a:latin typeface="+mn-lt"/>
              </a:rPr>
              <a:t>COOP Snow Event for the 72-h period ending 1200 UTC 20090129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213350" y="2655888"/>
            <a:ext cx="1036638" cy="2460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ts val="0"/>
              </a:spcBef>
              <a:defRPr/>
            </a:pPr>
            <a:r>
              <a:rPr lang="en-US" sz="850" kern="0" dirty="0">
                <a:solidFill>
                  <a:srgbClr val="003E74"/>
                </a:solidFill>
                <a:latin typeface="+mn-lt"/>
              </a:rPr>
              <a:t>3</a:t>
            </a:r>
            <a:r>
              <a:rPr lang="en-US" sz="850" kern="0" baseline="30000" dirty="0">
                <a:solidFill>
                  <a:srgbClr val="003E74"/>
                </a:solidFill>
                <a:latin typeface="+mn-lt"/>
              </a:rPr>
              <a:t>rd</a:t>
            </a:r>
            <a:r>
              <a:rPr lang="en-US" sz="850" kern="0" dirty="0">
                <a:solidFill>
                  <a:srgbClr val="003E74"/>
                </a:solidFill>
                <a:latin typeface="+mn-lt"/>
              </a:rPr>
              <a:t> Best Analog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4_25km2009012712F036_smal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7063" y="762000"/>
            <a:ext cx="534193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East Coast Domain 1 Case - &gt;4” Probability Guidance </a:t>
            </a:r>
          </a:p>
        </p:txBody>
      </p:sp>
      <p:pic>
        <p:nvPicPr>
          <p:cNvPr id="16388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4_SNOWperc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7063" y="762000"/>
            <a:ext cx="534193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East Coast Domain 1 Case - &gt;4” Probability Guidance </a:t>
            </a:r>
          </a:p>
        </p:txBody>
      </p:sp>
      <p:pic>
        <p:nvPicPr>
          <p:cNvPr id="17412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4_SNOWperc_gt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7063" y="762000"/>
            <a:ext cx="534193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East Coast Domain 1 Case - &gt;4” Probability Guidance </a:t>
            </a:r>
          </a:p>
        </p:txBody>
      </p:sp>
      <p:pic>
        <p:nvPicPr>
          <p:cNvPr id="18436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2009012712F036_04_40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" y="762000"/>
            <a:ext cx="534193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East Coast Domain 1 Case - &gt;4” Probability Guidance </a:t>
            </a:r>
          </a:p>
        </p:txBody>
      </p:sp>
      <p:pic>
        <p:nvPicPr>
          <p:cNvPr id="19460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553200" y="2247900"/>
            <a:ext cx="1828800" cy="1028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defRPr/>
            </a:pPr>
            <a:r>
              <a:rPr lang="en-US" kern="0" dirty="0">
                <a:solidFill>
                  <a:srgbClr val="006600"/>
                </a:solidFill>
                <a:latin typeface="+mn-lt"/>
              </a:rPr>
              <a:t> 4360</a:t>
            </a:r>
            <a:r>
              <a:rPr lang="en-US" kern="0" dirty="0">
                <a:solidFill>
                  <a:srgbClr val="003E74"/>
                </a:solidFill>
                <a:latin typeface="+mn-lt"/>
              </a:rPr>
              <a:t> 	 1319</a:t>
            </a:r>
          </a:p>
          <a:p>
            <a:pPr marL="342900" indent="-342900" algn="l">
              <a:spcBef>
                <a:spcPct val="20000"/>
              </a:spcBef>
              <a:defRPr/>
            </a:pPr>
            <a:endParaRPr lang="en-US" sz="1400" kern="0" dirty="0">
              <a:solidFill>
                <a:srgbClr val="003E74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  <a:defRPr/>
            </a:pPr>
            <a:r>
              <a:rPr lang="en-US" kern="0" dirty="0">
                <a:solidFill>
                  <a:srgbClr val="003E74"/>
                </a:solidFill>
                <a:latin typeface="+mn-lt"/>
              </a:rPr>
              <a:t>  </a:t>
            </a:r>
            <a:r>
              <a:rPr lang="en-US" kern="0" dirty="0">
                <a:solidFill>
                  <a:srgbClr val="FF0000"/>
                </a:solidFill>
                <a:latin typeface="+mn-lt"/>
              </a:rPr>
              <a:t>667</a:t>
            </a:r>
            <a:r>
              <a:rPr lang="en-US" kern="0" dirty="0">
                <a:solidFill>
                  <a:srgbClr val="003E74"/>
                </a:solidFill>
                <a:latin typeface="+mn-lt"/>
              </a:rPr>
              <a:t>	14844</a:t>
            </a:r>
          </a:p>
          <a:p>
            <a:pPr marL="342900" indent="-342900" algn="l">
              <a:spcBef>
                <a:spcPct val="20000"/>
              </a:spcBef>
              <a:defRPr/>
            </a:pPr>
            <a:endParaRPr lang="en-US" kern="0" dirty="0">
              <a:solidFill>
                <a:srgbClr val="003E74"/>
              </a:solidFill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638800" y="3543300"/>
            <a:ext cx="35433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defRPr/>
            </a:pPr>
            <a:r>
              <a:rPr lang="en-US" kern="0" dirty="0">
                <a:solidFill>
                  <a:schemeClr val="bg1"/>
                </a:solidFill>
                <a:latin typeface="+mn-lt"/>
              </a:rPr>
              <a:t>POD: 0.867 (1.0)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en-US" kern="0" dirty="0">
                <a:solidFill>
                  <a:schemeClr val="bg1"/>
                </a:solidFill>
                <a:latin typeface="+mn-lt"/>
              </a:rPr>
              <a:t>FAR: 0.232 (0.0)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en-US" kern="0" dirty="0">
                <a:solidFill>
                  <a:schemeClr val="bg1"/>
                </a:solidFill>
                <a:latin typeface="+mn-lt"/>
              </a:rPr>
              <a:t>THREAT SCORE: 0.687 (1.0)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en-US" kern="0" dirty="0">
                <a:solidFill>
                  <a:schemeClr val="bg1"/>
                </a:solidFill>
                <a:latin typeface="+mn-lt"/>
              </a:rPr>
              <a:t>BIAS: 1.13 (1.0)</a:t>
            </a:r>
          </a:p>
          <a:p>
            <a:pPr marL="342900" indent="-342900" algn="l">
              <a:spcBef>
                <a:spcPct val="20000"/>
              </a:spcBef>
              <a:buFontTx/>
              <a:buAutoNum type="arabicPlain" startAt="4360"/>
              <a:defRPr/>
            </a:pPr>
            <a:endParaRPr lang="en-US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210300" y="1524000"/>
            <a:ext cx="24765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kern="0" dirty="0">
                <a:solidFill>
                  <a:schemeClr val="bg1"/>
                </a:solidFill>
                <a:latin typeface="+mn-lt"/>
              </a:rPr>
              <a:t>Observed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kern="0" dirty="0">
                <a:solidFill>
                  <a:schemeClr val="bg1"/>
                </a:solidFill>
                <a:latin typeface="+mn-lt"/>
              </a:rPr>
              <a:t>Yes         No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 rot="16200000">
            <a:off x="4629150" y="2495550"/>
            <a:ext cx="24765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kern="0" dirty="0">
                <a:solidFill>
                  <a:schemeClr val="bg1"/>
                </a:solidFill>
                <a:latin typeface="+mn-lt"/>
              </a:rPr>
              <a:t>Forecast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638800" y="2286000"/>
            <a:ext cx="11811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kern="0" dirty="0">
                <a:solidFill>
                  <a:schemeClr val="bg1"/>
                </a:solidFill>
                <a:latin typeface="+mn-lt"/>
              </a:rPr>
              <a:t>Yes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1400" kern="0" dirty="0">
              <a:solidFill>
                <a:schemeClr val="bg1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kern="0" dirty="0">
                <a:solidFill>
                  <a:schemeClr val="bg1"/>
                </a:solidFill>
                <a:latin typeface="+mn-lt"/>
              </a:rPr>
              <a:t>No</a:t>
            </a:r>
          </a:p>
        </p:txBody>
      </p:sp>
      <p:cxnSp>
        <p:nvCxnSpPr>
          <p:cNvPr id="19466" name="Straight Connector 12"/>
          <p:cNvCxnSpPr>
            <a:cxnSpLocks noChangeShapeType="1"/>
          </p:cNvCxnSpPr>
          <p:nvPr/>
        </p:nvCxnSpPr>
        <p:spPr bwMode="auto">
          <a:xfrm rot="5400000">
            <a:off x="6842125" y="2781300"/>
            <a:ext cx="1219200" cy="0"/>
          </a:xfrm>
          <a:prstGeom prst="line">
            <a:avLst/>
          </a:prstGeom>
          <a:noFill/>
          <a:ln w="38100" algn="ctr">
            <a:solidFill>
              <a:srgbClr val="003E74"/>
            </a:solidFill>
            <a:round/>
            <a:headEnd/>
            <a:tailEnd/>
          </a:ln>
        </p:spPr>
      </p:cxnSp>
      <p:cxnSp>
        <p:nvCxnSpPr>
          <p:cNvPr id="19467" name="Straight Connector 13"/>
          <p:cNvCxnSpPr>
            <a:cxnSpLocks noChangeShapeType="1"/>
          </p:cNvCxnSpPr>
          <p:nvPr/>
        </p:nvCxnSpPr>
        <p:spPr bwMode="auto">
          <a:xfrm rot="10800000">
            <a:off x="6362700" y="2765425"/>
            <a:ext cx="2133600" cy="0"/>
          </a:xfrm>
          <a:prstGeom prst="line">
            <a:avLst/>
          </a:prstGeom>
          <a:noFill/>
          <a:ln w="38100" algn="ctr">
            <a:solidFill>
              <a:srgbClr val="003E74"/>
            </a:solidFill>
            <a:round/>
            <a:headEnd/>
            <a:tailEnd/>
          </a:ln>
        </p:spPr>
      </p:cxn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676900" y="723900"/>
            <a:ext cx="3124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400" kern="0" dirty="0">
                <a:solidFill>
                  <a:schemeClr val="bg1"/>
                </a:solidFill>
                <a:latin typeface="+mn-lt"/>
              </a:rPr>
              <a:t>&gt;40% probability: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Winter 08-09 Probabilistic Snow Guidance Results</a:t>
            </a:r>
          </a:p>
        </p:txBody>
      </p:sp>
      <p:pic>
        <p:nvPicPr>
          <p:cNvPr id="20483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POD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2575" y="647700"/>
            <a:ext cx="421481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8" descr="POD4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0263" y="647700"/>
            <a:ext cx="4216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9" descr="POD6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2575" y="3733800"/>
            <a:ext cx="421481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0" descr="POD8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38675" y="3733800"/>
            <a:ext cx="4216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8963" y="990600"/>
            <a:ext cx="2979737" cy="2933700"/>
          </a:xfrm>
          <a:prstGeom prst="rect">
            <a:avLst/>
          </a:prstGeom>
          <a:noFill/>
          <a:ln w="38100" algn="ctr">
            <a:noFill/>
            <a:prstDash val="dash"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876300"/>
            <a:ext cx="5029200" cy="5829300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solidFill>
                  <a:schemeClr val="bg1"/>
                </a:solidFill>
                <a:latin typeface="+mn-lt"/>
              </a:rPr>
              <a:t>The attribute diagram plots the observed relative frequency against the forecast probability (in our case the analog guidance).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 kern="0" dirty="0">
              <a:solidFill>
                <a:schemeClr val="bg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solidFill>
                  <a:schemeClr val="bg1"/>
                </a:solidFill>
                <a:latin typeface="+mn-lt"/>
              </a:rPr>
              <a:t>How well do the predicted probabilities of an event correspond to their observed frequencies?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28600" y="4175125"/>
            <a:ext cx="8809038" cy="2149475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solidFill>
                  <a:schemeClr val="bg1"/>
                </a:solidFill>
                <a:latin typeface="+mn-lt"/>
              </a:rPr>
              <a:t>Reliability is indicated by the </a:t>
            </a:r>
            <a:r>
              <a:rPr lang="en-US" sz="2000" kern="0" dirty="0">
                <a:solidFill>
                  <a:srgbClr val="FFFFFF"/>
                </a:solidFill>
                <a:latin typeface="Tahoma"/>
              </a:rPr>
              <a:t>proximity of the plotted curve to the diagonal.  How close are you to perfect reliability?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 kern="0" dirty="0">
              <a:solidFill>
                <a:srgbClr val="FFFFFF"/>
              </a:solidFill>
              <a:latin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solidFill>
                  <a:srgbClr val="FFFFFF"/>
                </a:solidFill>
                <a:latin typeface="Tahoma"/>
              </a:rPr>
              <a:t>Resolution indicates the ability to assess the change in frequency.  How close is your curve to a 1:1 slope ?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Attribute Diagrams</a:t>
            </a:r>
          </a:p>
        </p:txBody>
      </p:sp>
      <p:pic>
        <p:nvPicPr>
          <p:cNvPr id="21510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576888" y="3886200"/>
            <a:ext cx="3390900" cy="446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000" dirty="0">
                <a:solidFill>
                  <a:schemeClr val="bg1"/>
                </a:solidFill>
                <a:latin typeface="+mn-lt"/>
              </a:rPr>
              <a:t>WWRP/WGNE Forecast Verification Research</a:t>
            </a:r>
          </a:p>
          <a:p>
            <a:pPr algn="l">
              <a:defRPr/>
            </a:pPr>
            <a:endParaRPr lang="en-US" sz="120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1512" name="Straight Connector 8"/>
          <p:cNvCxnSpPr>
            <a:cxnSpLocks noChangeShapeType="1"/>
          </p:cNvCxnSpPr>
          <p:nvPr/>
        </p:nvCxnSpPr>
        <p:spPr bwMode="auto">
          <a:xfrm flipV="1">
            <a:off x="6115050" y="1162050"/>
            <a:ext cx="2438400" cy="22606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21513" name="Diamond 14"/>
          <p:cNvSpPr>
            <a:spLocks noChangeArrowheads="1"/>
          </p:cNvSpPr>
          <p:nvPr/>
        </p:nvSpPr>
        <p:spPr bwMode="auto">
          <a:xfrm>
            <a:off x="6076950" y="3346450"/>
            <a:ext cx="96838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4" name="Diamond 15"/>
          <p:cNvSpPr>
            <a:spLocks noChangeArrowheads="1"/>
          </p:cNvSpPr>
          <p:nvPr/>
        </p:nvSpPr>
        <p:spPr bwMode="auto">
          <a:xfrm>
            <a:off x="6326188" y="3206750"/>
            <a:ext cx="96837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5" name="Diamond 16"/>
          <p:cNvSpPr>
            <a:spLocks noChangeArrowheads="1"/>
          </p:cNvSpPr>
          <p:nvPr/>
        </p:nvSpPr>
        <p:spPr bwMode="auto">
          <a:xfrm>
            <a:off x="6565900" y="2978150"/>
            <a:ext cx="96838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6" name="Diamond 17"/>
          <p:cNvSpPr>
            <a:spLocks noChangeArrowheads="1"/>
          </p:cNvSpPr>
          <p:nvPr/>
        </p:nvSpPr>
        <p:spPr bwMode="auto">
          <a:xfrm>
            <a:off x="6807200" y="2801938"/>
            <a:ext cx="95250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7" name="Diamond 18"/>
          <p:cNvSpPr>
            <a:spLocks noChangeArrowheads="1"/>
          </p:cNvSpPr>
          <p:nvPr/>
        </p:nvSpPr>
        <p:spPr bwMode="auto">
          <a:xfrm>
            <a:off x="7046913" y="2590800"/>
            <a:ext cx="95250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8" name="Diamond 19"/>
          <p:cNvSpPr>
            <a:spLocks noChangeArrowheads="1"/>
          </p:cNvSpPr>
          <p:nvPr/>
        </p:nvSpPr>
        <p:spPr bwMode="auto">
          <a:xfrm>
            <a:off x="7291388" y="2233613"/>
            <a:ext cx="96837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9" name="Diamond 20"/>
          <p:cNvSpPr>
            <a:spLocks noChangeArrowheads="1"/>
          </p:cNvSpPr>
          <p:nvPr/>
        </p:nvSpPr>
        <p:spPr bwMode="auto">
          <a:xfrm>
            <a:off x="7534275" y="2071688"/>
            <a:ext cx="96838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0" name="Diamond 21"/>
          <p:cNvSpPr>
            <a:spLocks noChangeArrowheads="1"/>
          </p:cNvSpPr>
          <p:nvPr/>
        </p:nvSpPr>
        <p:spPr bwMode="auto">
          <a:xfrm>
            <a:off x="7772400" y="1731963"/>
            <a:ext cx="96838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1" name="Diamond 22"/>
          <p:cNvSpPr>
            <a:spLocks noChangeArrowheads="1"/>
          </p:cNvSpPr>
          <p:nvPr/>
        </p:nvSpPr>
        <p:spPr bwMode="auto">
          <a:xfrm>
            <a:off x="8020050" y="1593850"/>
            <a:ext cx="96838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2" name="Diamond 23"/>
          <p:cNvSpPr>
            <a:spLocks noChangeArrowheads="1"/>
          </p:cNvSpPr>
          <p:nvPr/>
        </p:nvSpPr>
        <p:spPr bwMode="auto">
          <a:xfrm>
            <a:off x="8255000" y="1257300"/>
            <a:ext cx="96838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3" name="Diamond 24"/>
          <p:cNvSpPr>
            <a:spLocks noChangeArrowheads="1"/>
          </p:cNvSpPr>
          <p:nvPr/>
        </p:nvSpPr>
        <p:spPr bwMode="auto">
          <a:xfrm>
            <a:off x="8502650" y="1231900"/>
            <a:ext cx="96838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1524" name="Straight Connector 25"/>
          <p:cNvCxnSpPr>
            <a:cxnSpLocks noChangeShapeType="1"/>
          </p:cNvCxnSpPr>
          <p:nvPr/>
        </p:nvCxnSpPr>
        <p:spPr bwMode="auto">
          <a:xfrm flipV="1">
            <a:off x="6102350" y="3232150"/>
            <a:ext cx="279400" cy="152400"/>
          </a:xfrm>
          <a:prstGeom prst="line">
            <a:avLst/>
          </a:prstGeom>
          <a:noFill/>
          <a:ln w="19050" algn="ctr">
            <a:solidFill>
              <a:srgbClr val="003E74"/>
            </a:solidFill>
            <a:round/>
            <a:headEnd/>
            <a:tailEnd/>
          </a:ln>
        </p:spPr>
      </p:cxnSp>
      <p:cxnSp>
        <p:nvCxnSpPr>
          <p:cNvPr id="21525" name="Straight Connector 30"/>
          <p:cNvCxnSpPr>
            <a:cxnSpLocks noChangeShapeType="1"/>
          </p:cNvCxnSpPr>
          <p:nvPr/>
        </p:nvCxnSpPr>
        <p:spPr bwMode="auto">
          <a:xfrm flipV="1">
            <a:off x="6381750" y="3005138"/>
            <a:ext cx="233363" cy="228600"/>
          </a:xfrm>
          <a:prstGeom prst="line">
            <a:avLst/>
          </a:prstGeom>
          <a:noFill/>
          <a:ln w="19050" algn="ctr">
            <a:solidFill>
              <a:srgbClr val="003E74"/>
            </a:solidFill>
            <a:round/>
            <a:headEnd/>
            <a:tailEnd/>
          </a:ln>
        </p:spPr>
      </p:cxnSp>
      <p:cxnSp>
        <p:nvCxnSpPr>
          <p:cNvPr id="21526" name="Straight Connector 32"/>
          <p:cNvCxnSpPr>
            <a:cxnSpLocks noChangeShapeType="1"/>
          </p:cNvCxnSpPr>
          <p:nvPr/>
        </p:nvCxnSpPr>
        <p:spPr bwMode="auto">
          <a:xfrm flipV="1">
            <a:off x="6611938" y="2833688"/>
            <a:ext cx="241300" cy="174625"/>
          </a:xfrm>
          <a:prstGeom prst="line">
            <a:avLst/>
          </a:prstGeom>
          <a:noFill/>
          <a:ln w="19050" algn="ctr">
            <a:solidFill>
              <a:srgbClr val="003E74"/>
            </a:solidFill>
            <a:round/>
            <a:headEnd/>
            <a:tailEnd/>
          </a:ln>
        </p:spPr>
      </p:cxnSp>
      <p:cxnSp>
        <p:nvCxnSpPr>
          <p:cNvPr id="21527" name="Straight Connector 34"/>
          <p:cNvCxnSpPr>
            <a:cxnSpLocks noChangeShapeType="1"/>
          </p:cNvCxnSpPr>
          <p:nvPr/>
        </p:nvCxnSpPr>
        <p:spPr bwMode="auto">
          <a:xfrm flipV="1">
            <a:off x="6878638" y="2624138"/>
            <a:ext cx="212725" cy="203200"/>
          </a:xfrm>
          <a:prstGeom prst="line">
            <a:avLst/>
          </a:prstGeom>
          <a:noFill/>
          <a:ln w="19050" algn="ctr">
            <a:solidFill>
              <a:srgbClr val="003E74"/>
            </a:solidFill>
            <a:round/>
            <a:headEnd/>
            <a:tailEnd/>
          </a:ln>
        </p:spPr>
      </p:cxnSp>
      <p:cxnSp>
        <p:nvCxnSpPr>
          <p:cNvPr id="21528" name="Straight Connector 36"/>
          <p:cNvCxnSpPr>
            <a:cxnSpLocks noChangeShapeType="1"/>
          </p:cNvCxnSpPr>
          <p:nvPr/>
        </p:nvCxnSpPr>
        <p:spPr bwMode="auto">
          <a:xfrm rot="5400000" flipH="1" flipV="1">
            <a:off x="7024688" y="2338388"/>
            <a:ext cx="361950" cy="247650"/>
          </a:xfrm>
          <a:prstGeom prst="line">
            <a:avLst/>
          </a:prstGeom>
          <a:noFill/>
          <a:ln w="19050" algn="ctr">
            <a:solidFill>
              <a:srgbClr val="003E74"/>
            </a:solidFill>
            <a:round/>
            <a:headEnd/>
            <a:tailEnd/>
          </a:ln>
        </p:spPr>
      </p:cxnSp>
      <p:cxnSp>
        <p:nvCxnSpPr>
          <p:cNvPr id="21529" name="Straight Connector 39"/>
          <p:cNvCxnSpPr>
            <a:cxnSpLocks noChangeShapeType="1"/>
          </p:cNvCxnSpPr>
          <p:nvPr/>
        </p:nvCxnSpPr>
        <p:spPr bwMode="auto">
          <a:xfrm flipV="1">
            <a:off x="7339013" y="2100263"/>
            <a:ext cx="247650" cy="180975"/>
          </a:xfrm>
          <a:prstGeom prst="line">
            <a:avLst/>
          </a:prstGeom>
          <a:noFill/>
          <a:ln w="19050" algn="ctr">
            <a:solidFill>
              <a:srgbClr val="003E74"/>
            </a:solidFill>
            <a:round/>
            <a:headEnd/>
            <a:tailEnd/>
          </a:ln>
        </p:spPr>
      </p:cxnSp>
      <p:cxnSp>
        <p:nvCxnSpPr>
          <p:cNvPr id="21530" name="Straight Connector 41"/>
          <p:cNvCxnSpPr>
            <a:cxnSpLocks noChangeShapeType="1"/>
          </p:cNvCxnSpPr>
          <p:nvPr/>
        </p:nvCxnSpPr>
        <p:spPr bwMode="auto">
          <a:xfrm rot="5400000" flipH="1" flipV="1">
            <a:off x="7519988" y="1828800"/>
            <a:ext cx="357187" cy="233363"/>
          </a:xfrm>
          <a:prstGeom prst="line">
            <a:avLst/>
          </a:prstGeom>
          <a:noFill/>
          <a:ln w="19050" algn="ctr">
            <a:solidFill>
              <a:srgbClr val="003E74"/>
            </a:solidFill>
            <a:round/>
            <a:headEnd/>
            <a:tailEnd/>
          </a:ln>
        </p:spPr>
      </p:cxnSp>
      <p:cxnSp>
        <p:nvCxnSpPr>
          <p:cNvPr id="21531" name="Straight Connector 43"/>
          <p:cNvCxnSpPr>
            <a:cxnSpLocks noChangeShapeType="1"/>
          </p:cNvCxnSpPr>
          <p:nvPr/>
        </p:nvCxnSpPr>
        <p:spPr bwMode="auto">
          <a:xfrm flipV="1">
            <a:off x="7829550" y="1643063"/>
            <a:ext cx="242888" cy="119062"/>
          </a:xfrm>
          <a:prstGeom prst="line">
            <a:avLst/>
          </a:prstGeom>
          <a:noFill/>
          <a:ln w="19050" algn="ctr">
            <a:solidFill>
              <a:srgbClr val="003E74"/>
            </a:solidFill>
            <a:round/>
            <a:headEnd/>
            <a:tailEnd/>
          </a:ln>
        </p:spPr>
      </p:cxnSp>
      <p:cxnSp>
        <p:nvCxnSpPr>
          <p:cNvPr id="21532" name="Straight Connector 45"/>
          <p:cNvCxnSpPr>
            <a:cxnSpLocks noChangeShapeType="1"/>
          </p:cNvCxnSpPr>
          <p:nvPr/>
        </p:nvCxnSpPr>
        <p:spPr bwMode="auto">
          <a:xfrm rot="5400000" flipH="1" flipV="1">
            <a:off x="8010526" y="1338262"/>
            <a:ext cx="347662" cy="252413"/>
          </a:xfrm>
          <a:prstGeom prst="line">
            <a:avLst/>
          </a:prstGeom>
          <a:noFill/>
          <a:ln w="19050" algn="ctr">
            <a:solidFill>
              <a:srgbClr val="003E74"/>
            </a:solidFill>
            <a:round/>
            <a:headEnd/>
            <a:tailEnd/>
          </a:ln>
        </p:spPr>
      </p:cxnSp>
      <p:cxnSp>
        <p:nvCxnSpPr>
          <p:cNvPr id="21533" name="Straight Connector 47"/>
          <p:cNvCxnSpPr>
            <a:cxnSpLocks noChangeShapeType="1"/>
          </p:cNvCxnSpPr>
          <p:nvPr/>
        </p:nvCxnSpPr>
        <p:spPr bwMode="auto">
          <a:xfrm flipV="1">
            <a:off x="8301038" y="1266825"/>
            <a:ext cx="269875" cy="28575"/>
          </a:xfrm>
          <a:prstGeom prst="line">
            <a:avLst/>
          </a:prstGeom>
          <a:noFill/>
          <a:ln w="19050" algn="ctr">
            <a:solidFill>
              <a:srgbClr val="003E74"/>
            </a:solidFill>
            <a:round/>
            <a:headEnd/>
            <a:tailEnd/>
          </a:ln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8963" y="990600"/>
            <a:ext cx="2979737" cy="2933700"/>
          </a:xfrm>
          <a:prstGeom prst="rect">
            <a:avLst/>
          </a:prstGeom>
          <a:noFill/>
          <a:ln w="38100" algn="ctr">
            <a:noFill/>
            <a:prstDash val="dash"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876300"/>
            <a:ext cx="5029200" cy="5829300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solidFill>
                  <a:schemeClr val="bg1"/>
                </a:solidFill>
                <a:latin typeface="+mn-lt"/>
              </a:rPr>
              <a:t>The attribute diagram plots the observed relative frequency against the forecast probability (in our case the analog guidance).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 kern="0" dirty="0">
              <a:solidFill>
                <a:schemeClr val="bg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solidFill>
                  <a:schemeClr val="bg1"/>
                </a:solidFill>
                <a:latin typeface="+mn-lt"/>
              </a:rPr>
              <a:t>How well do the predicted probabilities of an event correspond to their observed frequencies?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28600" y="4175125"/>
            <a:ext cx="8809038" cy="2149475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solidFill>
                  <a:schemeClr val="bg1"/>
                </a:solidFill>
                <a:latin typeface="+mn-lt"/>
              </a:rPr>
              <a:t>Reliability is indicated by the </a:t>
            </a:r>
            <a:r>
              <a:rPr lang="en-US" sz="2000" kern="0" dirty="0">
                <a:solidFill>
                  <a:srgbClr val="FFFFFF"/>
                </a:solidFill>
                <a:latin typeface="Tahoma"/>
              </a:rPr>
              <a:t>proximity of the plotted curve to the diagonal.  How close are you to perfect reliability?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 kern="0" dirty="0">
              <a:solidFill>
                <a:srgbClr val="FFFFFF"/>
              </a:solidFill>
              <a:latin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solidFill>
                  <a:srgbClr val="FFFFFF"/>
                </a:solidFill>
                <a:latin typeface="Tahoma"/>
              </a:rPr>
              <a:t>Resolution indicates the ability to assess the change in frequency.  How close is your curve to a 1:1 slope ?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Attribute Diagrams</a:t>
            </a:r>
          </a:p>
        </p:txBody>
      </p:sp>
      <p:pic>
        <p:nvPicPr>
          <p:cNvPr id="21510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576888" y="3886200"/>
            <a:ext cx="3390900" cy="446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000" dirty="0">
                <a:solidFill>
                  <a:schemeClr val="bg1"/>
                </a:solidFill>
                <a:latin typeface="+mn-lt"/>
              </a:rPr>
              <a:t>WWRP/WGNE Forecast Verification Research</a:t>
            </a:r>
          </a:p>
          <a:p>
            <a:pPr algn="l">
              <a:defRPr/>
            </a:pPr>
            <a:endParaRPr lang="en-US" sz="120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1512" name="Straight Connector 8"/>
          <p:cNvCxnSpPr>
            <a:cxnSpLocks noChangeShapeType="1"/>
          </p:cNvCxnSpPr>
          <p:nvPr/>
        </p:nvCxnSpPr>
        <p:spPr bwMode="auto">
          <a:xfrm flipV="1">
            <a:off x="6115050" y="1162050"/>
            <a:ext cx="2438400" cy="22606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21513" name="Diamond 14"/>
          <p:cNvSpPr>
            <a:spLocks noChangeArrowheads="1"/>
          </p:cNvSpPr>
          <p:nvPr/>
        </p:nvSpPr>
        <p:spPr bwMode="auto">
          <a:xfrm>
            <a:off x="6076950" y="3346450"/>
            <a:ext cx="96838" cy="76200"/>
          </a:xfrm>
          <a:prstGeom prst="diamond">
            <a:avLst/>
          </a:prstGeom>
          <a:solidFill>
            <a:srgbClr val="00B0F0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4" name="Diamond 15"/>
          <p:cNvSpPr>
            <a:spLocks noChangeArrowheads="1"/>
          </p:cNvSpPr>
          <p:nvPr/>
        </p:nvSpPr>
        <p:spPr bwMode="auto">
          <a:xfrm>
            <a:off x="6326188" y="3206750"/>
            <a:ext cx="96837" cy="76200"/>
          </a:xfrm>
          <a:prstGeom prst="diamond">
            <a:avLst/>
          </a:prstGeom>
          <a:solidFill>
            <a:srgbClr val="00B0F0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5" name="Diamond 16"/>
          <p:cNvSpPr>
            <a:spLocks noChangeArrowheads="1"/>
          </p:cNvSpPr>
          <p:nvPr/>
        </p:nvSpPr>
        <p:spPr bwMode="auto">
          <a:xfrm>
            <a:off x="6565900" y="2978150"/>
            <a:ext cx="96838" cy="76200"/>
          </a:xfrm>
          <a:prstGeom prst="diamond">
            <a:avLst/>
          </a:prstGeom>
          <a:solidFill>
            <a:srgbClr val="00B0F0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6" name="Diamond 17"/>
          <p:cNvSpPr>
            <a:spLocks noChangeArrowheads="1"/>
          </p:cNvSpPr>
          <p:nvPr/>
        </p:nvSpPr>
        <p:spPr bwMode="auto">
          <a:xfrm>
            <a:off x="6807200" y="2801938"/>
            <a:ext cx="95250" cy="76200"/>
          </a:xfrm>
          <a:prstGeom prst="diamond">
            <a:avLst/>
          </a:prstGeom>
          <a:solidFill>
            <a:srgbClr val="00B0F0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7" name="Diamond 18"/>
          <p:cNvSpPr>
            <a:spLocks noChangeArrowheads="1"/>
          </p:cNvSpPr>
          <p:nvPr/>
        </p:nvSpPr>
        <p:spPr bwMode="auto">
          <a:xfrm>
            <a:off x="7046913" y="2590800"/>
            <a:ext cx="95250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8" name="Diamond 19"/>
          <p:cNvSpPr>
            <a:spLocks noChangeArrowheads="1"/>
          </p:cNvSpPr>
          <p:nvPr/>
        </p:nvSpPr>
        <p:spPr bwMode="auto">
          <a:xfrm>
            <a:off x="7291388" y="2233613"/>
            <a:ext cx="96837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9" name="Diamond 20"/>
          <p:cNvSpPr>
            <a:spLocks noChangeArrowheads="1"/>
          </p:cNvSpPr>
          <p:nvPr/>
        </p:nvSpPr>
        <p:spPr bwMode="auto">
          <a:xfrm>
            <a:off x="7534275" y="2071688"/>
            <a:ext cx="96838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0" name="Diamond 21"/>
          <p:cNvSpPr>
            <a:spLocks noChangeArrowheads="1"/>
          </p:cNvSpPr>
          <p:nvPr/>
        </p:nvSpPr>
        <p:spPr bwMode="auto">
          <a:xfrm>
            <a:off x="7772400" y="1731963"/>
            <a:ext cx="96838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1" name="Diamond 22"/>
          <p:cNvSpPr>
            <a:spLocks noChangeArrowheads="1"/>
          </p:cNvSpPr>
          <p:nvPr/>
        </p:nvSpPr>
        <p:spPr bwMode="auto">
          <a:xfrm>
            <a:off x="8020050" y="1593850"/>
            <a:ext cx="96838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2" name="Diamond 23"/>
          <p:cNvSpPr>
            <a:spLocks noChangeArrowheads="1"/>
          </p:cNvSpPr>
          <p:nvPr/>
        </p:nvSpPr>
        <p:spPr bwMode="auto">
          <a:xfrm>
            <a:off x="8255000" y="1257300"/>
            <a:ext cx="96838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3" name="Diamond 24"/>
          <p:cNvSpPr>
            <a:spLocks noChangeArrowheads="1"/>
          </p:cNvSpPr>
          <p:nvPr/>
        </p:nvSpPr>
        <p:spPr bwMode="auto">
          <a:xfrm>
            <a:off x="8502650" y="1231900"/>
            <a:ext cx="96838" cy="76200"/>
          </a:xfrm>
          <a:prstGeom prst="diamond">
            <a:avLst/>
          </a:prstGeom>
          <a:solidFill>
            <a:srgbClr val="003E74"/>
          </a:solidFill>
          <a:ln w="12700" algn="ctr">
            <a:solidFill>
              <a:srgbClr val="003E74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1524" name="Straight Connector 25"/>
          <p:cNvCxnSpPr>
            <a:cxnSpLocks noChangeShapeType="1"/>
          </p:cNvCxnSpPr>
          <p:nvPr/>
        </p:nvCxnSpPr>
        <p:spPr bwMode="auto">
          <a:xfrm flipV="1">
            <a:off x="6102350" y="3232150"/>
            <a:ext cx="279400" cy="152400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1525" name="Straight Connector 30"/>
          <p:cNvCxnSpPr>
            <a:cxnSpLocks noChangeShapeType="1"/>
          </p:cNvCxnSpPr>
          <p:nvPr/>
        </p:nvCxnSpPr>
        <p:spPr bwMode="auto">
          <a:xfrm flipV="1">
            <a:off x="6381750" y="3005138"/>
            <a:ext cx="233363" cy="228600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1526" name="Straight Connector 32"/>
          <p:cNvCxnSpPr>
            <a:cxnSpLocks noChangeShapeType="1"/>
          </p:cNvCxnSpPr>
          <p:nvPr/>
        </p:nvCxnSpPr>
        <p:spPr bwMode="auto">
          <a:xfrm flipV="1">
            <a:off x="6611938" y="2833688"/>
            <a:ext cx="241300" cy="174625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1527" name="Straight Connector 34"/>
          <p:cNvCxnSpPr>
            <a:cxnSpLocks noChangeShapeType="1"/>
          </p:cNvCxnSpPr>
          <p:nvPr/>
        </p:nvCxnSpPr>
        <p:spPr bwMode="auto">
          <a:xfrm flipV="1">
            <a:off x="6878638" y="2624138"/>
            <a:ext cx="212725" cy="203200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1528" name="Straight Connector 36"/>
          <p:cNvCxnSpPr>
            <a:cxnSpLocks noChangeShapeType="1"/>
          </p:cNvCxnSpPr>
          <p:nvPr/>
        </p:nvCxnSpPr>
        <p:spPr bwMode="auto">
          <a:xfrm rot="5400000" flipH="1" flipV="1">
            <a:off x="7024688" y="2338388"/>
            <a:ext cx="361950" cy="247650"/>
          </a:xfrm>
          <a:prstGeom prst="line">
            <a:avLst/>
          </a:prstGeom>
          <a:noFill/>
          <a:ln w="19050" algn="ctr">
            <a:solidFill>
              <a:srgbClr val="003E74"/>
            </a:solidFill>
            <a:round/>
            <a:headEnd/>
            <a:tailEnd/>
          </a:ln>
        </p:spPr>
      </p:cxnSp>
      <p:cxnSp>
        <p:nvCxnSpPr>
          <p:cNvPr id="21529" name="Straight Connector 39"/>
          <p:cNvCxnSpPr>
            <a:cxnSpLocks noChangeShapeType="1"/>
          </p:cNvCxnSpPr>
          <p:nvPr/>
        </p:nvCxnSpPr>
        <p:spPr bwMode="auto">
          <a:xfrm flipV="1">
            <a:off x="7339013" y="2100263"/>
            <a:ext cx="247650" cy="180975"/>
          </a:xfrm>
          <a:prstGeom prst="line">
            <a:avLst/>
          </a:prstGeom>
          <a:noFill/>
          <a:ln w="19050" algn="ctr">
            <a:solidFill>
              <a:srgbClr val="003E74"/>
            </a:solidFill>
            <a:round/>
            <a:headEnd/>
            <a:tailEnd/>
          </a:ln>
        </p:spPr>
      </p:cxnSp>
      <p:cxnSp>
        <p:nvCxnSpPr>
          <p:cNvPr id="21530" name="Straight Connector 41"/>
          <p:cNvCxnSpPr>
            <a:cxnSpLocks noChangeShapeType="1"/>
          </p:cNvCxnSpPr>
          <p:nvPr/>
        </p:nvCxnSpPr>
        <p:spPr bwMode="auto">
          <a:xfrm rot="5400000" flipH="1" flipV="1">
            <a:off x="7519988" y="1828800"/>
            <a:ext cx="357187" cy="233363"/>
          </a:xfrm>
          <a:prstGeom prst="line">
            <a:avLst/>
          </a:prstGeom>
          <a:noFill/>
          <a:ln w="19050" algn="ctr">
            <a:solidFill>
              <a:srgbClr val="003E74"/>
            </a:solidFill>
            <a:round/>
            <a:headEnd/>
            <a:tailEnd/>
          </a:ln>
        </p:spPr>
      </p:cxnSp>
      <p:cxnSp>
        <p:nvCxnSpPr>
          <p:cNvPr id="21531" name="Straight Connector 43"/>
          <p:cNvCxnSpPr>
            <a:cxnSpLocks noChangeShapeType="1"/>
          </p:cNvCxnSpPr>
          <p:nvPr/>
        </p:nvCxnSpPr>
        <p:spPr bwMode="auto">
          <a:xfrm flipV="1">
            <a:off x="7829550" y="1643063"/>
            <a:ext cx="242888" cy="119062"/>
          </a:xfrm>
          <a:prstGeom prst="line">
            <a:avLst/>
          </a:prstGeom>
          <a:noFill/>
          <a:ln w="19050" algn="ctr">
            <a:solidFill>
              <a:srgbClr val="003E74"/>
            </a:solidFill>
            <a:round/>
            <a:headEnd/>
            <a:tailEnd/>
          </a:ln>
        </p:spPr>
      </p:cxnSp>
      <p:cxnSp>
        <p:nvCxnSpPr>
          <p:cNvPr id="21532" name="Straight Connector 45"/>
          <p:cNvCxnSpPr>
            <a:cxnSpLocks noChangeShapeType="1"/>
          </p:cNvCxnSpPr>
          <p:nvPr/>
        </p:nvCxnSpPr>
        <p:spPr bwMode="auto">
          <a:xfrm rot="5400000" flipH="1" flipV="1">
            <a:off x="8010526" y="1338262"/>
            <a:ext cx="347662" cy="252413"/>
          </a:xfrm>
          <a:prstGeom prst="line">
            <a:avLst/>
          </a:prstGeom>
          <a:noFill/>
          <a:ln w="19050" algn="ctr">
            <a:solidFill>
              <a:srgbClr val="003E74"/>
            </a:solidFill>
            <a:round/>
            <a:headEnd/>
            <a:tailEnd/>
          </a:ln>
        </p:spPr>
      </p:cxnSp>
      <p:cxnSp>
        <p:nvCxnSpPr>
          <p:cNvPr id="21533" name="Straight Connector 47"/>
          <p:cNvCxnSpPr>
            <a:cxnSpLocks noChangeShapeType="1"/>
          </p:cNvCxnSpPr>
          <p:nvPr/>
        </p:nvCxnSpPr>
        <p:spPr bwMode="auto">
          <a:xfrm flipV="1">
            <a:off x="8301038" y="1266825"/>
            <a:ext cx="269875" cy="28575"/>
          </a:xfrm>
          <a:prstGeom prst="line">
            <a:avLst/>
          </a:prstGeom>
          <a:noFill/>
          <a:ln w="19050" algn="ctr">
            <a:solidFill>
              <a:srgbClr val="003E74"/>
            </a:solidFill>
            <a:round/>
            <a:headEnd/>
            <a:tailEnd/>
          </a:ln>
        </p:spPr>
      </p:cxnSp>
      <p:cxnSp>
        <p:nvCxnSpPr>
          <p:cNvPr id="30" name="Straight Connector 39"/>
          <p:cNvCxnSpPr>
            <a:cxnSpLocks noChangeShapeType="1"/>
          </p:cNvCxnSpPr>
          <p:nvPr/>
        </p:nvCxnSpPr>
        <p:spPr bwMode="auto">
          <a:xfrm rot="1680000" flipV="1">
            <a:off x="7129464" y="2520950"/>
            <a:ext cx="247650" cy="180975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31" name="Straight Connector 41"/>
          <p:cNvCxnSpPr>
            <a:cxnSpLocks noChangeShapeType="1"/>
          </p:cNvCxnSpPr>
          <p:nvPr/>
        </p:nvCxnSpPr>
        <p:spPr bwMode="auto">
          <a:xfrm>
            <a:off x="7388742" y="2591138"/>
            <a:ext cx="370958" cy="44112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32" name="Straight Connector 43"/>
          <p:cNvCxnSpPr>
            <a:cxnSpLocks noChangeShapeType="1"/>
          </p:cNvCxnSpPr>
          <p:nvPr/>
        </p:nvCxnSpPr>
        <p:spPr bwMode="auto">
          <a:xfrm flipV="1">
            <a:off x="7747000" y="2565400"/>
            <a:ext cx="355599" cy="73375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33" name="Straight Connector 45"/>
          <p:cNvCxnSpPr>
            <a:cxnSpLocks noChangeShapeType="1"/>
          </p:cNvCxnSpPr>
          <p:nvPr/>
        </p:nvCxnSpPr>
        <p:spPr bwMode="auto">
          <a:xfrm flipV="1">
            <a:off x="8104767" y="2559050"/>
            <a:ext cx="442333" cy="5086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sp>
        <p:nvSpPr>
          <p:cNvPr id="40" name="Diamond 19"/>
          <p:cNvSpPr>
            <a:spLocks noChangeArrowheads="1"/>
          </p:cNvSpPr>
          <p:nvPr/>
        </p:nvSpPr>
        <p:spPr bwMode="auto">
          <a:xfrm>
            <a:off x="7342188" y="2557463"/>
            <a:ext cx="96837" cy="76200"/>
          </a:xfrm>
          <a:prstGeom prst="diamond">
            <a:avLst/>
          </a:prstGeom>
          <a:solidFill>
            <a:srgbClr val="00B0F0"/>
          </a:solidFill>
          <a:ln w="12700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" name="Diamond 19"/>
          <p:cNvSpPr>
            <a:spLocks noChangeArrowheads="1"/>
          </p:cNvSpPr>
          <p:nvPr/>
        </p:nvSpPr>
        <p:spPr bwMode="auto">
          <a:xfrm>
            <a:off x="7697788" y="2595563"/>
            <a:ext cx="96837" cy="76200"/>
          </a:xfrm>
          <a:prstGeom prst="diamond">
            <a:avLst/>
          </a:prstGeom>
          <a:solidFill>
            <a:srgbClr val="00B0F0"/>
          </a:solidFill>
          <a:ln w="12700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" name="Diamond 19"/>
          <p:cNvSpPr>
            <a:spLocks noChangeArrowheads="1"/>
          </p:cNvSpPr>
          <p:nvPr/>
        </p:nvSpPr>
        <p:spPr bwMode="auto">
          <a:xfrm>
            <a:off x="7043738" y="2589213"/>
            <a:ext cx="96837" cy="76200"/>
          </a:xfrm>
          <a:prstGeom prst="diamond">
            <a:avLst/>
          </a:prstGeom>
          <a:solidFill>
            <a:srgbClr val="00B0F0"/>
          </a:solidFill>
          <a:ln w="12700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" name="Diamond 19"/>
          <p:cNvSpPr>
            <a:spLocks noChangeArrowheads="1"/>
          </p:cNvSpPr>
          <p:nvPr/>
        </p:nvSpPr>
        <p:spPr bwMode="auto">
          <a:xfrm>
            <a:off x="8053388" y="2532063"/>
            <a:ext cx="96837" cy="76200"/>
          </a:xfrm>
          <a:prstGeom prst="diamond">
            <a:avLst/>
          </a:prstGeom>
          <a:solidFill>
            <a:srgbClr val="00B0F0"/>
          </a:solidFill>
          <a:ln w="12700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" name="Diamond 19"/>
          <p:cNvSpPr>
            <a:spLocks noChangeArrowheads="1"/>
          </p:cNvSpPr>
          <p:nvPr/>
        </p:nvSpPr>
        <p:spPr bwMode="auto">
          <a:xfrm>
            <a:off x="8510588" y="2519363"/>
            <a:ext cx="96837" cy="76200"/>
          </a:xfrm>
          <a:prstGeom prst="diamond">
            <a:avLst/>
          </a:prstGeom>
          <a:solidFill>
            <a:srgbClr val="00B0F0"/>
          </a:solidFill>
          <a:ln w="12700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76300"/>
            <a:ext cx="8686800" cy="54483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smtClean="0"/>
              <a:t>What:</a:t>
            </a:r>
          </a:p>
          <a:p>
            <a:r>
              <a:rPr lang="en-US" sz="1800" smtClean="0"/>
              <a:t>If the current state of the atmosphere resembles a previous state then the two are termed analogs, and for a period of time, the current state may evolve in a similar fashion as the past state (Lorenz 1969).</a:t>
            </a:r>
          </a:p>
          <a:p>
            <a:endParaRPr lang="en-US" sz="1800" smtClean="0"/>
          </a:p>
          <a:p>
            <a:r>
              <a:rPr lang="en-US" sz="1800" smtClean="0"/>
              <a:t>Recent research has had success using the “perfect prog” approach to find analogs.</a:t>
            </a:r>
          </a:p>
          <a:p>
            <a:pPr lvl="1"/>
            <a:r>
              <a:rPr lang="en-US" sz="1500" smtClean="0"/>
              <a:t>Hanson (2007)</a:t>
            </a:r>
          </a:p>
          <a:p>
            <a:pPr lvl="1"/>
            <a:r>
              <a:rPr lang="en-US" sz="1500" smtClean="0"/>
              <a:t>Root et al. (2007)</a:t>
            </a:r>
          </a:p>
          <a:p>
            <a:pPr lvl="1"/>
            <a:r>
              <a:rPr lang="en-US" sz="1500" smtClean="0"/>
              <a:t>Diomede et al. (2008)</a:t>
            </a:r>
          </a:p>
          <a:p>
            <a:pPr lvl="1"/>
            <a:r>
              <a:rPr lang="en-US" sz="1500" smtClean="0"/>
              <a:t>Evans and Murphy (2008)</a:t>
            </a:r>
          </a:p>
          <a:p>
            <a:pPr>
              <a:buFontTx/>
              <a:buNone/>
            </a:pPr>
            <a:endParaRPr lang="en-US" sz="1800" smtClean="0"/>
          </a:p>
          <a:p>
            <a:pPr>
              <a:buFontTx/>
              <a:buNone/>
            </a:pPr>
            <a:r>
              <a:rPr lang="en-US" sz="1800" smtClean="0"/>
              <a:t>Why:</a:t>
            </a:r>
          </a:p>
          <a:p>
            <a:r>
              <a:rPr lang="en-US" sz="1800" smtClean="0"/>
              <a:t>Provides a conditional climatology of the forecast</a:t>
            </a:r>
          </a:p>
          <a:p>
            <a:r>
              <a:rPr lang="en-US" sz="1800" smtClean="0"/>
              <a:t>Confidence in NWP model output</a:t>
            </a:r>
          </a:p>
          <a:p>
            <a:r>
              <a:rPr lang="en-US" sz="1800" smtClean="0"/>
              <a:t>Historical Impacts - NCDC Storm Data, COOP snow event maps, snowfall potential, etc.</a:t>
            </a:r>
          </a:p>
          <a:p>
            <a:r>
              <a:rPr lang="en-US" sz="1800" smtClean="0"/>
              <a:t>Historical framework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What and Why of Analogs</a:t>
            </a:r>
          </a:p>
        </p:txBody>
      </p:sp>
      <p:pic>
        <p:nvPicPr>
          <p:cNvPr id="3076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4_SNOWperc_brier40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" y="762000"/>
            <a:ext cx="534193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East Coast Domain 1 Case - &gt;4” Probability Guidance </a:t>
            </a:r>
          </a:p>
        </p:txBody>
      </p:sp>
      <p:pic>
        <p:nvPicPr>
          <p:cNvPr id="22532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829300" y="800100"/>
            <a:ext cx="30861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solidFill>
                  <a:schemeClr val="bg1"/>
                </a:solidFill>
                <a:latin typeface="+mn-lt"/>
              </a:rPr>
              <a:t>Contour area shows the region where analog probability guidance is 40%.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kern="0" dirty="0">
              <a:solidFill>
                <a:schemeClr val="bg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chemeClr val="bg1"/>
                </a:solidFill>
                <a:latin typeface="+mn-lt"/>
              </a:rPr>
              <a:t>Observed Relative Frequency</a:t>
            </a:r>
            <a:r>
              <a:rPr lang="en-US" kern="0" dirty="0">
                <a:solidFill>
                  <a:schemeClr val="bg1"/>
                </a:solidFill>
                <a:latin typeface="+mn-lt"/>
              </a:rPr>
              <a:t>: 0.395</a:t>
            </a:r>
          </a:p>
          <a:p>
            <a:pPr marL="342900" indent="-342900" algn="l">
              <a:spcBef>
                <a:spcPct val="20000"/>
              </a:spcBef>
              <a:defRPr/>
            </a:pPr>
            <a:endParaRPr lang="en-US" kern="0" dirty="0">
              <a:solidFill>
                <a:schemeClr val="bg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solidFill>
                  <a:schemeClr val="bg1"/>
                </a:solidFill>
                <a:latin typeface="+mn-lt"/>
              </a:rPr>
              <a:t>Example of nearly perfect reliability.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4_SNOWperc_brier50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663" y="758825"/>
            <a:ext cx="53403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East Coast Domain 1 Case - &gt;4” Probability Guidance </a:t>
            </a:r>
          </a:p>
        </p:txBody>
      </p:sp>
      <p:pic>
        <p:nvPicPr>
          <p:cNvPr id="23556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829300" y="800100"/>
            <a:ext cx="30861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solidFill>
                  <a:srgbClr val="FFFFFF"/>
                </a:solidFill>
                <a:latin typeface="Tahoma"/>
              </a:rPr>
              <a:t>Contour area shows the region where analog probability guidance is 50%.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kern="0" dirty="0">
              <a:solidFill>
                <a:schemeClr val="bg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FF"/>
                </a:solidFill>
                <a:latin typeface="+mn-lt"/>
              </a:rPr>
              <a:t>Observed Relative Frequency</a:t>
            </a:r>
            <a:r>
              <a:rPr lang="en-US" kern="0" dirty="0">
                <a:solidFill>
                  <a:schemeClr val="bg1"/>
                </a:solidFill>
                <a:latin typeface="+mn-lt"/>
              </a:rPr>
              <a:t>: 0.678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kern="0" dirty="0">
              <a:solidFill>
                <a:schemeClr val="bg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solidFill>
                  <a:schemeClr val="bg1"/>
                </a:solidFill>
                <a:latin typeface="+mn-lt"/>
              </a:rPr>
              <a:t>Example of under forecasting.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4_SNOWperc_brier30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" y="762000"/>
            <a:ext cx="534193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East Coast Domain 1 Case - &gt;4” Probability Guidance </a:t>
            </a:r>
          </a:p>
        </p:txBody>
      </p:sp>
      <p:pic>
        <p:nvPicPr>
          <p:cNvPr id="24580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829300" y="800100"/>
            <a:ext cx="30861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solidFill>
                  <a:srgbClr val="FFFFFF"/>
                </a:solidFill>
                <a:latin typeface="Tahoma"/>
              </a:rPr>
              <a:t>Contour area shows the region where analog probability guidance is 30%.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kern="0" dirty="0">
              <a:solidFill>
                <a:schemeClr val="bg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chemeClr val="bg1"/>
                </a:solidFill>
                <a:latin typeface="+mn-lt"/>
              </a:rPr>
              <a:t>Observed Relative Frequency</a:t>
            </a:r>
            <a:r>
              <a:rPr lang="en-US" kern="0" dirty="0">
                <a:solidFill>
                  <a:schemeClr val="bg1"/>
                </a:solidFill>
                <a:latin typeface="+mn-lt"/>
              </a:rPr>
              <a:t>: 0.214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kern="0" dirty="0">
              <a:solidFill>
                <a:schemeClr val="bg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solidFill>
                  <a:schemeClr val="bg1"/>
                </a:solidFill>
                <a:latin typeface="+mn-lt"/>
              </a:rPr>
              <a:t>Example of over forecasting.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Winter 08-09 Probabilistic Snow Guidance Results</a:t>
            </a:r>
          </a:p>
        </p:txBody>
      </p:sp>
      <p:pic>
        <p:nvPicPr>
          <p:cNvPr id="25603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7" descr="ATT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4650" y="647700"/>
            <a:ext cx="412591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8" descr="ATT4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35500" y="647700"/>
            <a:ext cx="412591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9" descr="ATT6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4650" y="3730625"/>
            <a:ext cx="412591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0" descr="ATT8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35500" y="3730625"/>
            <a:ext cx="412591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76300"/>
            <a:ext cx="8686800" cy="5448300"/>
          </a:xfrm>
        </p:spPr>
        <p:txBody>
          <a:bodyPr/>
          <a:lstStyle/>
          <a:p>
            <a:r>
              <a:rPr lang="en-US" sz="1800" smtClean="0"/>
              <a:t>POD results indicate at a given snowfall threshold that the area enclosed by the lower percentiles (10-40%) contain the majority of the threshold snowfall.</a:t>
            </a:r>
          </a:p>
          <a:p>
            <a:endParaRPr lang="en-US" sz="1800" smtClean="0"/>
          </a:p>
          <a:p>
            <a:r>
              <a:rPr lang="en-US" sz="1800" smtClean="0"/>
              <a:t>The threat scores indicate that for all thresholds there is a maximum in the 30-50% percentile range.</a:t>
            </a:r>
          </a:p>
          <a:p>
            <a:endParaRPr lang="en-US" sz="1800" smtClean="0"/>
          </a:p>
          <a:p>
            <a:r>
              <a:rPr lang="en-US" sz="1800" smtClean="0"/>
              <a:t>The attribute diagrams reveal an expected “overforecasting” of guidance probabilities at all thresholds.  However, results between 30-70% have the most reliability.</a:t>
            </a:r>
          </a:p>
          <a:p>
            <a:endParaRPr lang="en-US" sz="1800" smtClean="0"/>
          </a:p>
          <a:p>
            <a:r>
              <a:rPr lang="en-US" sz="1800" smtClean="0"/>
              <a:t>In all thresholds, higher guidance probabilities indicate higher relative observed frequency of snowfall (i.e., good resolution).</a:t>
            </a:r>
          </a:p>
          <a:p>
            <a:endParaRPr lang="en-US" sz="1800" smtClean="0"/>
          </a:p>
          <a:p>
            <a:r>
              <a:rPr lang="en-US" sz="1800" smtClean="0"/>
              <a:t>Though not examined, we speculate that higher guidance probabilities at low thresholds (i.e., 80% at 4”) may be a better indicator of higher end snowfall potential than low probabilities at high thresholds (i.e., 30% at 8”).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Conclusions</a:t>
            </a:r>
          </a:p>
        </p:txBody>
      </p:sp>
      <p:pic>
        <p:nvPicPr>
          <p:cNvPr id="26628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190500" y="762000"/>
            <a:ext cx="8763000" cy="59436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US" sz="1800" dirty="0" smtClean="0"/>
              <a:t>NWA 2009 Analog Posters:</a:t>
            </a:r>
          </a:p>
          <a:p>
            <a:pPr marL="0" indent="0" eaLnBrk="1" hangingPunct="1">
              <a:buFontTx/>
              <a:buNone/>
              <a:defRPr/>
            </a:pPr>
            <a:endParaRPr lang="en-US" sz="800" dirty="0" smtClean="0"/>
          </a:p>
          <a:p>
            <a:pPr marL="0" indent="0" algn="ctr" eaLnBrk="1" hangingPunct="1">
              <a:buFontTx/>
              <a:buNone/>
              <a:defRPr/>
            </a:pPr>
            <a:r>
              <a:rPr lang="en-US" sz="1800" dirty="0" smtClean="0"/>
              <a:t>P3.19 Using Regional Historical Analogs as Guidance for a Midwestern Winter Weather Event </a:t>
            </a:r>
          </a:p>
          <a:p>
            <a:pPr marL="0" indent="0" algn="ctr">
              <a:buFontTx/>
              <a:buNone/>
              <a:defRPr/>
            </a:pPr>
            <a:endParaRPr lang="en-US" sz="800" dirty="0" smtClean="0"/>
          </a:p>
          <a:p>
            <a:pPr marL="0" indent="0" algn="ctr">
              <a:buFontTx/>
              <a:buNone/>
              <a:defRPr/>
            </a:pPr>
            <a:r>
              <a:rPr lang="en-US" sz="1800" dirty="0" smtClean="0"/>
              <a:t>P3.22 Use of a Historical Analog-Based Winter Storm Guidance Package for Forecasting a Central New York Snow Event	</a:t>
            </a:r>
          </a:p>
          <a:p>
            <a:pPr algn="ctr" eaLnBrk="1" hangingPunct="1">
              <a:buFontTx/>
              <a:buNone/>
              <a:defRPr/>
            </a:pPr>
            <a:endParaRPr lang="en-US" sz="1800" dirty="0" smtClean="0"/>
          </a:p>
          <a:p>
            <a:pPr algn="ctr" eaLnBrk="1" hangingPunct="1">
              <a:buFontTx/>
              <a:buNone/>
              <a:defRPr/>
            </a:pPr>
            <a:endParaRPr lang="en-US" sz="1800" dirty="0" smtClean="0"/>
          </a:p>
          <a:p>
            <a:pPr algn="ctr" eaLnBrk="1" hangingPunct="1">
              <a:buFontTx/>
              <a:buNone/>
              <a:defRPr/>
            </a:pPr>
            <a:r>
              <a:rPr lang="en-US" sz="1800" dirty="0" smtClean="0"/>
              <a:t>Questions or comments? </a:t>
            </a:r>
          </a:p>
          <a:p>
            <a:pPr algn="ctr" eaLnBrk="1" hangingPunct="1">
              <a:buFontTx/>
              <a:buNone/>
              <a:defRPr/>
            </a:pPr>
            <a:r>
              <a:rPr lang="en-US" sz="1800" dirty="0" smtClean="0"/>
              <a:t>gravelle@eas.slu.edu or gravesce@slu.edu</a:t>
            </a:r>
          </a:p>
          <a:p>
            <a:pPr algn="ctr" eaLnBrk="1" hangingPunct="1">
              <a:buFontTx/>
              <a:buNone/>
              <a:defRPr/>
            </a:pPr>
            <a:endParaRPr lang="en-US" sz="1800" dirty="0" smtClean="0"/>
          </a:p>
          <a:p>
            <a:pPr algn="ctr" eaLnBrk="1" hangingPunct="1">
              <a:buFontTx/>
              <a:buNone/>
              <a:defRPr/>
            </a:pPr>
            <a:endParaRPr lang="en-US" sz="1800" dirty="0" smtClean="0"/>
          </a:p>
          <a:p>
            <a:pPr algn="ctr" eaLnBrk="1" hangingPunct="1">
              <a:buFontTx/>
              <a:buNone/>
              <a:defRPr/>
            </a:pPr>
            <a:endParaRPr lang="en-US" sz="1800" dirty="0" smtClean="0"/>
          </a:p>
          <a:p>
            <a:pPr algn="ctr" eaLnBrk="1" hangingPunct="1">
              <a:buFontTx/>
              <a:buNone/>
              <a:defRPr/>
            </a:pPr>
            <a:r>
              <a:rPr lang="en-US" sz="1800" dirty="0" smtClean="0"/>
              <a:t>The analog guidance can be found at:</a:t>
            </a:r>
          </a:p>
          <a:p>
            <a:pPr algn="ctr" eaLnBrk="1" hangingPunct="1">
              <a:buFontTx/>
              <a:buNone/>
              <a:defRPr/>
            </a:pPr>
            <a:r>
              <a:rPr lang="en-US" sz="1800" dirty="0" smtClean="0"/>
              <a:t>http://www.eas.slu.edu/CIPS/ANALOG/analog.php</a:t>
            </a:r>
          </a:p>
          <a:p>
            <a:pPr algn="ctr" eaLnBrk="1" hangingPunct="1">
              <a:buFontTx/>
              <a:buNone/>
              <a:defRPr/>
            </a:pPr>
            <a:endParaRPr lang="en-US" sz="800" dirty="0" smtClean="0"/>
          </a:p>
        </p:txBody>
      </p:sp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Questions</a:t>
            </a:r>
          </a:p>
        </p:txBody>
      </p:sp>
      <p:pic>
        <p:nvPicPr>
          <p:cNvPr id="27652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Rectangle 5">
            <a:hlinkClick r:id="rId4"/>
          </p:cNvPr>
          <p:cNvSpPr>
            <a:spLocks noChangeArrowheads="1"/>
          </p:cNvSpPr>
          <p:nvPr/>
        </p:nvSpPr>
        <p:spPr bwMode="auto">
          <a:xfrm>
            <a:off x="1333500" y="5562600"/>
            <a:ext cx="6438900" cy="342900"/>
          </a:xfrm>
          <a:prstGeom prst="rect">
            <a:avLst/>
          </a:prstGeom>
          <a:solidFill>
            <a:srgbClr val="003E74">
              <a:alpha val="0"/>
            </a:srgbClr>
          </a:solidFill>
          <a:ln w="38100" algn="ctr">
            <a:noFill/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CIPS Analog Guidance - The Big Picture</a:t>
            </a:r>
          </a:p>
        </p:txBody>
      </p:sp>
      <p:pic>
        <p:nvPicPr>
          <p:cNvPr id="4099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76300"/>
            <a:ext cx="8724900" cy="5829300"/>
          </a:xfrm>
        </p:spPr>
        <p:txBody>
          <a:bodyPr/>
          <a:lstStyle/>
          <a:p>
            <a:pPr eaLnBrk="1" hangingPunct="1"/>
            <a:r>
              <a:rPr lang="en-US" sz="1800" smtClean="0"/>
              <a:t>Search the 29-yr North American Regional Reanalysis (NARR) dataset against the model forecast (GFS212-40km) for potential analogs.</a:t>
            </a:r>
          </a:p>
          <a:p>
            <a:pPr lvl="1" eaLnBrk="1" hangingPunct="1"/>
            <a:r>
              <a:rPr lang="en-US" sz="1500" smtClean="0"/>
              <a:t>6 months over the winter season (OCT - MAR)</a:t>
            </a:r>
          </a:p>
          <a:p>
            <a:pPr lvl="1" eaLnBrk="1" hangingPunct="1"/>
            <a:r>
              <a:rPr lang="en-US" sz="1500" smtClean="0"/>
              <a:t>6 h temporal resolution</a:t>
            </a:r>
          </a:p>
          <a:p>
            <a:pPr lvl="1" eaLnBrk="1" hangingPunct="1"/>
            <a:r>
              <a:rPr lang="en-US" sz="1500" smtClean="0"/>
              <a:t>~21,112 potential analogs (29 winters, 6 months, 4 per day)</a:t>
            </a:r>
          </a:p>
          <a:p>
            <a:pPr eaLnBrk="1" hangingPunct="1"/>
            <a:endParaRPr lang="en-US" sz="1500" smtClean="0"/>
          </a:p>
          <a:p>
            <a:pPr eaLnBrk="1" hangingPunct="1"/>
            <a:endParaRPr lang="en-US" sz="1800" smtClean="0"/>
          </a:p>
          <a:p>
            <a:pPr eaLnBrk="1" hangingPunct="1"/>
            <a:endParaRPr lang="en-US" sz="1800" smtClean="0"/>
          </a:p>
          <a:p>
            <a:pPr eaLnBrk="1" hangingPunct="1"/>
            <a:endParaRPr lang="en-US" sz="1800" smtClean="0"/>
          </a:p>
          <a:p>
            <a:pPr eaLnBrk="1" hangingPunct="1"/>
            <a:endParaRPr lang="en-US" sz="1800" smtClean="0"/>
          </a:p>
          <a:p>
            <a:pPr eaLnBrk="1" hangingPunct="1"/>
            <a:endParaRPr lang="en-US" sz="1800" smtClean="0"/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Remove “duplicate” times by choosing the “best” analog over a 24-h period.  1984011512, </a:t>
            </a:r>
            <a:r>
              <a:rPr lang="en-US" sz="1800" smtClean="0">
                <a:solidFill>
                  <a:srgbClr val="FFFF00"/>
                </a:solidFill>
              </a:rPr>
              <a:t>1984011518</a:t>
            </a:r>
            <a:r>
              <a:rPr lang="en-US" sz="1800" smtClean="0"/>
              <a:t>, 1984011600, 1984011606</a:t>
            </a:r>
          </a:p>
          <a:p>
            <a:pPr eaLnBrk="1" hangingPunct="1">
              <a:buFontTx/>
              <a:buNone/>
            </a:pPr>
            <a:endParaRPr lang="en-US" sz="1800" smtClean="0"/>
          </a:p>
          <a:p>
            <a:pPr eaLnBrk="1" hangingPunct="1"/>
            <a:r>
              <a:rPr lang="en-US" sz="1800" smtClean="0"/>
              <a:t>Refine and rank the resulting analogs.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Create products that are useful for winter weather guidance.</a:t>
            </a:r>
          </a:p>
        </p:txBody>
      </p:sp>
      <p:pic>
        <p:nvPicPr>
          <p:cNvPr id="4101" name="Picture 6" descr="EASTCOASTboth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514600"/>
            <a:ext cx="2490788" cy="19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7" descr="MIDWESTboth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" y="2514600"/>
            <a:ext cx="2484438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390900" y="2667000"/>
            <a:ext cx="27051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2"/>
          <a:lstStyle/>
          <a:p>
            <a:pPr marL="342900" indent="-342900" algn="l"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bg1"/>
                </a:solidFill>
                <a:latin typeface="+mn-lt"/>
              </a:rPr>
              <a:t>300 HGHT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bg1"/>
                </a:solidFill>
                <a:latin typeface="+mn-lt"/>
              </a:rPr>
              <a:t>500 HGHT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bg1"/>
                </a:solidFill>
                <a:latin typeface="+mn-lt"/>
              </a:rPr>
              <a:t>700 FRNT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bg1"/>
                </a:solidFill>
                <a:latin typeface="+mn-lt"/>
              </a:rPr>
              <a:t>850 HGHT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bg1"/>
                </a:solidFill>
                <a:latin typeface="+mn-lt"/>
              </a:rPr>
              <a:t>850 TMPC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bg1"/>
                </a:solidFill>
                <a:latin typeface="+mn-lt"/>
              </a:rPr>
              <a:t>850 TMPC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bg1"/>
                </a:solidFill>
                <a:latin typeface="+mn-lt"/>
              </a:rPr>
              <a:t>850 FRNT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bg1"/>
                </a:solidFill>
                <a:latin typeface="+mn-lt"/>
              </a:rPr>
              <a:t>850 THTEADV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bg1"/>
                </a:solidFill>
                <a:latin typeface="+mn-lt"/>
              </a:rPr>
              <a:t>2m TMPC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bg1"/>
                </a:solidFill>
                <a:latin typeface="+mn-lt"/>
              </a:rPr>
              <a:t>PMSL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bg1"/>
                </a:solidFill>
                <a:latin typeface="+mn-lt"/>
              </a:rPr>
              <a:t>PWTR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CIPS Analog Guidance Products - Examples</a:t>
            </a:r>
          </a:p>
        </p:txBody>
      </p:sp>
      <p:pic>
        <p:nvPicPr>
          <p:cNvPr id="5123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9" descr="EC4_25km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8576" y="758952"/>
            <a:ext cx="3409044" cy="263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33856" y="3462528"/>
            <a:ext cx="3407115" cy="2633472"/>
          </a:xfrm>
          <a:prstGeom prst="rect">
            <a:avLst/>
          </a:prstGeom>
          <a:noFill/>
          <a:ln w="38100" algn="ctr">
            <a:noFill/>
            <a:prstDash val="dash"/>
            <a:miter lim="800000"/>
            <a:headEnd/>
            <a:tailEnd/>
          </a:ln>
        </p:spPr>
      </p:pic>
      <p:pic>
        <p:nvPicPr>
          <p:cNvPr id="5128" name="Picture 9" descr="SVR15gfs212F048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08576" y="3462528"/>
            <a:ext cx="3407115" cy="263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33856" y="758952"/>
            <a:ext cx="3407115" cy="2633472"/>
          </a:xfrm>
          <a:prstGeom prst="rect">
            <a:avLst/>
          </a:prstGeom>
          <a:noFill/>
          <a:ln w="38100" algn="ctr">
            <a:noFill/>
            <a:prstDash val="dash"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CIPS Analog Guidance Products - Examples</a:t>
            </a:r>
          </a:p>
        </p:txBody>
      </p:sp>
      <p:pic>
        <p:nvPicPr>
          <p:cNvPr id="6147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9" descr="EC4_25km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0100" y="762000"/>
            <a:ext cx="3403126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8" descr="SVR15gfs212F048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8576" y="3467099"/>
            <a:ext cx="3407115" cy="263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32700" y="3465576"/>
            <a:ext cx="3401200" cy="2628900"/>
          </a:xfrm>
          <a:prstGeom prst="rect">
            <a:avLst/>
          </a:prstGeom>
          <a:noFill/>
          <a:ln w="38100" algn="ctr">
            <a:noFill/>
            <a:prstDash val="dash"/>
            <a:miter lim="800000"/>
            <a:headEnd/>
            <a:tailEnd/>
          </a:ln>
        </p:spPr>
      </p:pic>
      <p:pic>
        <p:nvPicPr>
          <p:cNvPr id="6153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61872" y="1106424"/>
            <a:ext cx="6611223" cy="5111496"/>
          </a:xfrm>
          <a:prstGeom prst="rect">
            <a:avLst/>
          </a:prstGeom>
          <a:noFill/>
          <a:ln w="38100" algn="ctr">
            <a:solidFill>
              <a:srgbClr val="003E74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CIPS Analog Guidance Products - Examples</a:t>
            </a:r>
          </a:p>
        </p:txBody>
      </p:sp>
      <p:pic>
        <p:nvPicPr>
          <p:cNvPr id="5123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9" descr="EC4_25km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8576" y="758952"/>
            <a:ext cx="3409044" cy="263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9" descr="SVR15gfs212F048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8576" y="3462528"/>
            <a:ext cx="3407115" cy="263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33856" y="758952"/>
            <a:ext cx="3407115" cy="2633472"/>
          </a:xfrm>
          <a:prstGeom prst="rect">
            <a:avLst/>
          </a:prstGeom>
          <a:noFill/>
          <a:ln w="38100" algn="ctr">
            <a:noFill/>
            <a:prstDash val="dash"/>
            <a:miter lim="800000"/>
            <a:headEnd/>
            <a:tailEnd/>
          </a:ln>
        </p:spPr>
      </p:pic>
      <p:pic>
        <p:nvPicPr>
          <p:cNvPr id="5127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61872" y="1106424"/>
            <a:ext cx="6613116" cy="5111496"/>
          </a:xfrm>
          <a:prstGeom prst="rect">
            <a:avLst/>
          </a:prstGeom>
          <a:noFill/>
          <a:ln w="38100" algn="ctr">
            <a:solidFill>
              <a:srgbClr val="003E74"/>
            </a:solidFill>
            <a:prstDash val="solid"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CIPS Analog Guidance Products - Examples</a:t>
            </a:r>
          </a:p>
        </p:txBody>
      </p:sp>
      <p:pic>
        <p:nvPicPr>
          <p:cNvPr id="5123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3856" y="3462528"/>
            <a:ext cx="3407115" cy="2633472"/>
          </a:xfrm>
          <a:prstGeom prst="rect">
            <a:avLst/>
          </a:prstGeom>
          <a:noFill/>
          <a:ln w="38100" algn="ctr">
            <a:noFill/>
            <a:prstDash val="dash"/>
            <a:miter lim="800000"/>
            <a:headEnd/>
            <a:tailEnd/>
          </a:ln>
        </p:spPr>
      </p:pic>
      <p:pic>
        <p:nvPicPr>
          <p:cNvPr id="5128" name="Picture 9" descr="SVR15gfs212F048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8576" y="3462528"/>
            <a:ext cx="3407115" cy="263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33856" y="758952"/>
            <a:ext cx="3407115" cy="2633472"/>
          </a:xfrm>
          <a:prstGeom prst="rect">
            <a:avLst/>
          </a:prstGeom>
          <a:noFill/>
          <a:ln w="38100" algn="ctr">
            <a:noFill/>
            <a:prstDash val="dash"/>
            <a:miter lim="800000"/>
            <a:headEnd/>
            <a:tailEnd/>
          </a:ln>
        </p:spPr>
      </p:pic>
      <p:pic>
        <p:nvPicPr>
          <p:cNvPr id="5126" name="Picture 9" descr="EC4_25km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7300" y="1101852"/>
            <a:ext cx="6612914" cy="5108448"/>
          </a:xfrm>
          <a:prstGeom prst="rect">
            <a:avLst/>
          </a:prstGeom>
          <a:noFill/>
          <a:ln w="38100">
            <a:solidFill>
              <a:srgbClr val="003E74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CIPS Analog Guidance Products - Examples</a:t>
            </a:r>
          </a:p>
        </p:txBody>
      </p:sp>
      <p:pic>
        <p:nvPicPr>
          <p:cNvPr id="5123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9" descr="EC4_25km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8576" y="758952"/>
            <a:ext cx="3409044" cy="263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33856" y="3462528"/>
            <a:ext cx="3407115" cy="2633472"/>
          </a:xfrm>
          <a:prstGeom prst="rect">
            <a:avLst/>
          </a:prstGeom>
          <a:noFill/>
          <a:ln w="38100" algn="ctr">
            <a:noFill/>
            <a:prstDash val="dash"/>
            <a:miter lim="800000"/>
            <a:headEnd/>
            <a:tailEnd/>
          </a:ln>
        </p:spPr>
      </p:pic>
      <p:pic>
        <p:nvPicPr>
          <p:cNvPr id="5129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33856" y="758952"/>
            <a:ext cx="3407115" cy="2633472"/>
          </a:xfrm>
          <a:prstGeom prst="rect">
            <a:avLst/>
          </a:prstGeom>
          <a:noFill/>
          <a:ln w="38100" algn="ctr">
            <a:noFill/>
            <a:prstDash val="dash"/>
            <a:miter lim="800000"/>
            <a:headEnd/>
            <a:tailEnd/>
          </a:ln>
        </p:spPr>
      </p:pic>
      <p:pic>
        <p:nvPicPr>
          <p:cNvPr id="5128" name="Picture 9" descr="SVR15gfs212F048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61872" y="1106424"/>
            <a:ext cx="6613116" cy="5111496"/>
          </a:xfrm>
          <a:prstGeom prst="rect">
            <a:avLst/>
          </a:prstGeom>
          <a:noFill/>
          <a:ln w="38100">
            <a:solidFill>
              <a:srgbClr val="003E74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CIPS Analog Guidance Products - Examples</a:t>
            </a:r>
          </a:p>
        </p:txBody>
      </p:sp>
      <p:pic>
        <p:nvPicPr>
          <p:cNvPr id="5123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3856" y="3462528"/>
            <a:ext cx="3407115" cy="2633472"/>
          </a:xfrm>
          <a:prstGeom prst="rect">
            <a:avLst/>
          </a:prstGeom>
          <a:noFill/>
          <a:ln w="38100" algn="ctr">
            <a:noFill/>
            <a:prstDash val="dash"/>
            <a:miter lim="800000"/>
            <a:headEnd/>
            <a:tailEnd/>
          </a:ln>
        </p:spPr>
      </p:pic>
      <p:pic>
        <p:nvPicPr>
          <p:cNvPr id="5128" name="Picture 9" descr="SVR15gfs212F048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8576" y="3462528"/>
            <a:ext cx="3407115" cy="263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33856" y="758952"/>
            <a:ext cx="3407115" cy="2633472"/>
          </a:xfrm>
          <a:prstGeom prst="rect">
            <a:avLst/>
          </a:prstGeom>
          <a:noFill/>
          <a:ln w="38100" algn="ctr">
            <a:noFill/>
            <a:prstDash val="dash"/>
            <a:miter lim="800000"/>
            <a:headEnd/>
            <a:tailEnd/>
          </a:ln>
        </p:spPr>
      </p:pic>
      <p:pic>
        <p:nvPicPr>
          <p:cNvPr id="5126" name="Picture 9" descr="EC4_25km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61872" y="1106424"/>
            <a:ext cx="6616859" cy="5111496"/>
          </a:xfrm>
          <a:prstGeom prst="rect">
            <a:avLst/>
          </a:prstGeom>
          <a:noFill/>
          <a:ln w="38100">
            <a:solidFill>
              <a:srgbClr val="003E74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FFFFFF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00FF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00FF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1247</Words>
  <Application>Microsoft Office PowerPoint</Application>
  <PresentationFormat>On-screen Show (4:3)</PresentationFormat>
  <Paragraphs>242</Paragraphs>
  <Slides>25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Tahoma</vt:lpstr>
      <vt:lpstr>Default Design</vt:lpstr>
      <vt:lpstr>Verification of the  Cooperative Institute for  Precipitation Systems‘  Analog Guidance Probabilistic Products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2008-12-14T17:46:44Z</dcterms:created>
  <dcterms:modified xsi:type="dcterms:W3CDTF">2009-10-20T13:29:05Z</dcterms:modified>
</cp:coreProperties>
</file>