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slides/slide76.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Layouts/slideLayout6.xml" ContentType="application/vnd.openxmlformats-officedocument.presentationml.slideLayout+xml"/>
  <Override PartName="/ppt/notesSlides/notesSlide38.xml" ContentType="application/vnd.openxmlformats-officedocument.presentationml.notesSlide+xml"/>
  <Override PartName="/ppt/notesSlides/notesSlide49.xml" ContentType="application/vnd.openxmlformats-officedocument.presentationml.notesSlide+xml"/>
  <Override PartName="/ppt/notesSlides/notesSlide67.xml" ContentType="application/vnd.openxmlformats-officedocument.presentationml.notesSlide+xml"/>
  <Override PartName="/ppt/slides/slide25.xml" ContentType="application/vnd.openxmlformats-officedocument.presentationml.slide+xml"/>
  <Override PartName="/ppt/slides/slide43.xml" ContentType="application/vnd.openxmlformats-officedocument.presentationml.slide+xml"/>
  <Override PartName="/ppt/slides/slide7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Override PartName="/ppt/notesSlides/notesSlide45.xml" ContentType="application/vnd.openxmlformats-officedocument.presentationml.notesSlide+xml"/>
  <Override PartName="/ppt/notesSlides/notesSlide56.xml" ContentType="application/vnd.openxmlformats-officedocument.presentationml.notesSlide+xml"/>
  <Override PartName="/ppt/notesSlides/notesSlide74.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34.xml" ContentType="application/vnd.openxmlformats-officedocument.presentationml.notesSlide+xml"/>
  <Override PartName="/ppt/notesSlides/notesSlide63.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notesSlides/notesSlide23.xml" ContentType="application/vnd.openxmlformats-officedocument.presentationml.notesSlide+xml"/>
  <Override PartName="/ppt/notesSlides/notesSlide41.xml" ContentType="application/vnd.openxmlformats-officedocument.presentationml.notesSlide+xml"/>
  <Override PartName="/ppt/notesSlides/notesSlide52.xml" ContentType="application/vnd.openxmlformats-officedocument.presentationml.notesSlide+xml"/>
  <Override PartName="/ppt/notesSlides/notesSlide70.xml" ContentType="application/vnd.openxmlformats-officedocument.presentationml.notesSlide+xml"/>
  <Override PartName="/ppt/notesSlides/notesSlide12.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slides/slide9.xml" ContentType="application/vnd.openxmlformats-officedocument.presentationml.slide+xml"/>
  <Override PartName="/ppt/slides/slide59.xml" ContentType="application/vnd.openxmlformats-officedocument.presentationml.slide+xml"/>
  <Override PartName="/ppt/slides/slide77.xml" ContentType="application/vnd.openxmlformats-officedocument.presentationml.slide+xml"/>
  <Override PartName="/ppt/viewProps.xml" ContentType="application/vnd.openxmlformats-officedocument.presentationml.viewProps+xml"/>
  <Override PartName="/ppt/slides/slide5.xml" ContentType="application/vnd.openxmlformats-officedocument.presentationml.slide+xml"/>
  <Override PartName="/ppt/slides/slide19.xml" ContentType="application/vnd.openxmlformats-officedocument.presentationml.slide+xml"/>
  <Override PartName="/ppt/slides/slide48.xml" ContentType="application/vnd.openxmlformats-officedocument.presentationml.slide+xml"/>
  <Override PartName="/ppt/slides/slide66.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3.xml" ContentType="application/vnd.openxmlformats-officedocument.presentationml.notesSlide+xml"/>
  <Override PartName="/ppt/notesSlides/notesSlide68.xml" ContentType="application/vnd.openxmlformats-officedocument.presentationml.notesSlide+xml"/>
  <Override PartName="/ppt/slides/slide26.xml" ContentType="application/vnd.openxmlformats-officedocument.presentationml.slide+xml"/>
  <Override PartName="/ppt/slides/slide37.xml" ContentType="application/vnd.openxmlformats-officedocument.presentationml.slide+xml"/>
  <Override PartName="/ppt/slides/slide55.xml" ContentType="application/vnd.openxmlformats-officedocument.presentationml.slide+xml"/>
  <Override PartName="/ppt/slides/slide73.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notesSlides/notesSlide39.xml" ContentType="application/vnd.openxmlformats-officedocument.presentationml.notesSlide+xml"/>
  <Override PartName="/ppt/notesSlides/notesSlide57.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33.xml" ContentType="application/vnd.openxmlformats-officedocument.presentationml.slide+xml"/>
  <Override PartName="/ppt/slides/slide44.xml" ContentType="application/vnd.openxmlformats-officedocument.presentationml.slide+xml"/>
  <Override PartName="/ppt/slides/slide62.xml" ContentType="application/vnd.openxmlformats-officedocument.presentationml.slide+xml"/>
  <Override PartName="/ppt/slideLayouts/slideLayout3.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46.xml" ContentType="application/vnd.openxmlformats-officedocument.presentationml.notesSlide+xml"/>
  <Override PartName="/ppt/notesSlides/notesSlide64.xml" ContentType="application/vnd.openxmlformats-officedocument.presentationml.notesSlide+xml"/>
  <Override PartName="/ppt/notesSlides/notesSlide75.xml" ContentType="application/vnd.openxmlformats-officedocument.presentationml.notesSlide+xml"/>
  <Override PartName="/ppt/presentation.xml" ContentType="application/vnd.openxmlformats-officedocument.presentationml.presentation.main+xml"/>
  <Override PartName="/ppt/slides/slide22.xml" ContentType="application/vnd.openxmlformats-officedocument.presentationml.slide+xml"/>
  <Override PartName="/ppt/slides/slide51.xml" ContentType="application/vnd.openxmlformats-officedocument.presentationml.slide+xml"/>
  <Override PartName="/ppt/notesSlides/notesSlide24.xml" ContentType="application/vnd.openxmlformats-officedocument.presentationml.notesSlide+xml"/>
  <Override PartName="/ppt/notesSlides/notesSlide35.xml" ContentType="application/vnd.openxmlformats-officedocument.presentationml.notesSlide+xml"/>
  <Override PartName="/ppt/notesSlides/notesSlide53.xml" ContentType="application/vnd.openxmlformats-officedocument.presentationml.notesSlide+xml"/>
  <Override PartName="/ppt/notesSlides/notesSlide71.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40.xml" ContentType="application/vnd.openxmlformats-officedocument.presentationml.slide+xml"/>
  <Override PartName="/ppt/notesSlides/notesSlide13.xml" ContentType="application/vnd.openxmlformats-officedocument.presentationml.notesSlide+xml"/>
  <Override PartName="/ppt/notesSlides/notesSlide42.xml" ContentType="application/vnd.openxmlformats-officedocument.presentationml.notesSlide+xml"/>
  <Override PartName="/ppt/notesSlides/notesSlide60.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Layouts/slideLayout8.xml" ContentType="application/vnd.openxmlformats-officedocument.presentationml.slideLayout+xml"/>
  <Override PartName="/ppt/notesSlides/notesSlide69.xml" ContentType="application/vnd.openxmlformats-officedocument.presentationml.notesSlide+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notesSlides/notesSlide29.xml" ContentType="application/vnd.openxmlformats-officedocument.presentationml.notesSlide+xml"/>
  <Override PartName="/ppt/notesSlides/notesSlide47.xml" ContentType="application/vnd.openxmlformats-officedocument.presentationml.notesSlide+xml"/>
  <Override PartName="/ppt/notesSlides/notesSlide58.xml" ContentType="application/vnd.openxmlformats-officedocument.presentationml.notesSlide+xml"/>
  <Override PartName="/ppt/notesSlides/notesSlide76.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notesSlides/notesSlide18.xml" ContentType="application/vnd.openxmlformats-officedocument.presentationml.notesSlide+xml"/>
  <Override PartName="/ppt/notesSlides/notesSlide36.xml" ContentType="application/vnd.openxmlformats-officedocument.presentationml.notesSlide+xml"/>
  <Override PartName="/ppt/notesSlides/notesSlide65.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notesSlides/notesSlide25.xml" ContentType="application/vnd.openxmlformats-officedocument.presentationml.notesSlide+xml"/>
  <Override PartName="/ppt/notesSlides/notesSlide43.xml" ContentType="application/vnd.openxmlformats-officedocument.presentationml.notesSlide+xml"/>
  <Override PartName="/ppt/notesSlides/notesSlide54.xml" ContentType="application/vnd.openxmlformats-officedocument.presentationml.notesSlide+xml"/>
  <Override PartName="/ppt/notesSlides/notesSlide72.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32.xml" ContentType="application/vnd.openxmlformats-officedocument.presentationml.notesSlide+xml"/>
  <Override PartName="/ppt/notesSlides/notesSlide61.xml" ContentType="application/vnd.openxmlformats-officedocument.presentationml.notesSlide+xml"/>
  <Override PartName="/ppt/notesSlides/notesSlide9.xml" ContentType="application/vnd.openxmlformats-officedocument.presentationml.notesSlide+xml"/>
  <Override PartName="/ppt/notesSlides/notesSlide21.xml" ContentType="application/vnd.openxmlformats-officedocument.presentationml.notesSlide+xml"/>
  <Override PartName="/ppt/notesSlides/notesSlide50.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68.xml" ContentType="application/vnd.openxmlformats-officedocument.presentationml.slide+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slides/slide75.xml" ContentType="application/vnd.openxmlformats-officedocument.presentationml.slide+xml"/>
  <Override PartName="/ppt/notesSlides/notesSlide1.xml" ContentType="application/vnd.openxmlformats-officedocument.presentationml.notesSlide+xml"/>
  <Override PartName="/ppt/notesSlides/notesSlide59.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s/slide64.xml" ContentType="application/vnd.openxmlformats-officedocument.presentationml.slide+xml"/>
  <Override PartName="/ppt/slideLayouts/slideLayout5.xml" ContentType="application/vnd.openxmlformats-officedocument.presentationml.slideLayout+xml"/>
  <Override PartName="/ppt/notesSlides/notesSlide19.xml" ContentType="application/vnd.openxmlformats-officedocument.presentationml.notesSlide+xml"/>
  <Override PartName="/ppt/notesSlides/notesSlide48.xml" ContentType="application/vnd.openxmlformats-officedocument.presentationml.notesSlide+xml"/>
  <Override PartName="/ppt/notesSlides/notesSlide66.xml" ContentType="application/vnd.openxmlformats-officedocument.presentationml.notesSlide+xml"/>
  <Override PartName="/ppt/notesSlides/notesSlide77.xml" ContentType="application/vnd.openxmlformats-officedocument.presentationml.notesSlide+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Override PartName="/ppt/slides/slide71.xml" ContentType="application/vnd.openxmlformats-officedocument.presentationml.slide+xml"/>
  <Default Extension="jpeg" ContentType="image/jpeg"/>
  <Override PartName="/ppt/notesSlides/notesSlide37.xml" ContentType="application/vnd.openxmlformats-officedocument.presentationml.notesSlide+xml"/>
  <Override PartName="/ppt/notesSlides/notesSlide55.xml" ContentType="application/vnd.openxmlformats-officedocument.presentationml.notesSlide+xml"/>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6.xml" ContentType="application/vnd.openxmlformats-officedocument.presentationml.notesSlide+xml"/>
  <Override PartName="/ppt/notesSlides/notesSlide44.xml" ContentType="application/vnd.openxmlformats-officedocument.presentationml.notesSlide+xml"/>
  <Override PartName="/ppt/notesSlides/notesSlide62.xml" ContentType="application/vnd.openxmlformats-officedocument.presentationml.notesSlide+xml"/>
  <Override PartName="/ppt/notesSlides/notesSlide73.xml" ContentType="application/vnd.openxmlformats-officedocument.presentationml.notesSlide+xml"/>
  <Override PartName="/ppt/slides/slide20.xml" ContentType="application/vnd.openxmlformats-officedocument.presentationml.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51.xml" ContentType="application/vnd.openxmlformats-officedocument.presentationml.notesSlide+xml"/>
  <Override PartName="/ppt/notesSlides/notesSlide11.xml" ContentType="application/vnd.openxmlformats-officedocument.presentationml.notesSlide+xml"/>
  <Override PartName="/ppt/notesSlides/notesSlide40.xml" ContentType="application/vnd.openxmlformats-officedocument.presentationml.notesSlide+xml"/>
  <Override PartName="/ppt/notesSlides/notesSlide6.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48" r:id="rId1"/>
  </p:sldMasterIdLst>
  <p:notesMasterIdLst>
    <p:notesMasterId r:id="rId79"/>
  </p:notesMasterIdLst>
  <p:handoutMasterIdLst>
    <p:handoutMasterId r:id="rId80"/>
  </p:handoutMasterIdLst>
  <p:sldIdLst>
    <p:sldId id="256" r:id="rId2"/>
    <p:sldId id="412" r:id="rId3"/>
    <p:sldId id="413" r:id="rId4"/>
    <p:sldId id="416" r:id="rId5"/>
    <p:sldId id="414" r:id="rId6"/>
    <p:sldId id="357" r:id="rId7"/>
    <p:sldId id="417" r:id="rId8"/>
    <p:sldId id="418" r:id="rId9"/>
    <p:sldId id="419" r:id="rId10"/>
    <p:sldId id="420" r:id="rId11"/>
    <p:sldId id="421" r:id="rId12"/>
    <p:sldId id="424" r:id="rId13"/>
    <p:sldId id="425" r:id="rId14"/>
    <p:sldId id="422" r:id="rId15"/>
    <p:sldId id="426" r:id="rId16"/>
    <p:sldId id="427" r:id="rId17"/>
    <p:sldId id="428" r:id="rId18"/>
    <p:sldId id="441" r:id="rId19"/>
    <p:sldId id="429" r:id="rId20"/>
    <p:sldId id="436" r:id="rId21"/>
    <p:sldId id="430" r:id="rId22"/>
    <p:sldId id="431" r:id="rId23"/>
    <p:sldId id="432" r:id="rId24"/>
    <p:sldId id="433" r:id="rId25"/>
    <p:sldId id="434" r:id="rId26"/>
    <p:sldId id="435" r:id="rId27"/>
    <p:sldId id="437" r:id="rId28"/>
    <p:sldId id="438" r:id="rId29"/>
    <p:sldId id="439" r:id="rId30"/>
    <p:sldId id="467" r:id="rId31"/>
    <p:sldId id="440" r:id="rId32"/>
    <p:sldId id="442" r:id="rId33"/>
    <p:sldId id="452" r:id="rId34"/>
    <p:sldId id="444" r:id="rId35"/>
    <p:sldId id="445" r:id="rId36"/>
    <p:sldId id="446" r:id="rId37"/>
    <p:sldId id="443" r:id="rId38"/>
    <p:sldId id="448" r:id="rId39"/>
    <p:sldId id="447" r:id="rId40"/>
    <p:sldId id="449" r:id="rId41"/>
    <p:sldId id="450" r:id="rId42"/>
    <p:sldId id="451" r:id="rId43"/>
    <p:sldId id="453" r:id="rId44"/>
    <p:sldId id="468" r:id="rId45"/>
    <p:sldId id="455" r:id="rId46"/>
    <p:sldId id="454" r:id="rId47"/>
    <p:sldId id="459" r:id="rId48"/>
    <p:sldId id="457" r:id="rId49"/>
    <p:sldId id="460" r:id="rId50"/>
    <p:sldId id="458" r:id="rId51"/>
    <p:sldId id="461" r:id="rId52"/>
    <p:sldId id="462" r:id="rId53"/>
    <p:sldId id="463" r:id="rId54"/>
    <p:sldId id="464" r:id="rId55"/>
    <p:sldId id="466" r:id="rId56"/>
    <p:sldId id="524" r:id="rId57"/>
    <p:sldId id="482" r:id="rId58"/>
    <p:sldId id="483" r:id="rId59"/>
    <p:sldId id="484" r:id="rId60"/>
    <p:sldId id="523" r:id="rId61"/>
    <p:sldId id="485" r:id="rId62"/>
    <p:sldId id="503" r:id="rId63"/>
    <p:sldId id="486" r:id="rId64"/>
    <p:sldId id="498" r:id="rId65"/>
    <p:sldId id="499" r:id="rId66"/>
    <p:sldId id="500" r:id="rId67"/>
    <p:sldId id="502" r:id="rId68"/>
    <p:sldId id="501" r:id="rId69"/>
    <p:sldId id="491" r:id="rId70"/>
    <p:sldId id="493" r:id="rId71"/>
    <p:sldId id="492" r:id="rId72"/>
    <p:sldId id="494" r:id="rId73"/>
    <p:sldId id="480" r:id="rId74"/>
    <p:sldId id="495" r:id="rId75"/>
    <p:sldId id="481" r:id="rId76"/>
    <p:sldId id="518" r:id="rId77"/>
    <p:sldId id="344" r:id="rId78"/>
  </p:sldIdLst>
  <p:sldSz cx="9144000" cy="6858000" type="screen4x3"/>
  <p:notesSz cx="7315200" cy="9601200"/>
  <p:defaultTextStyle>
    <a:defPPr>
      <a:defRPr lang="en-US"/>
    </a:defPPr>
    <a:lvl1pPr algn="ctr" rtl="0" fontAlgn="base">
      <a:spcBef>
        <a:spcPct val="0"/>
      </a:spcBef>
      <a:spcAft>
        <a:spcPct val="0"/>
      </a:spcAft>
      <a:defRPr b="1" kern="1200">
        <a:solidFill>
          <a:schemeClr val="tx1"/>
        </a:solidFill>
        <a:latin typeface="Arial" charset="0"/>
        <a:ea typeface="+mn-ea"/>
        <a:cs typeface="+mn-cs"/>
      </a:defRPr>
    </a:lvl1pPr>
    <a:lvl2pPr marL="457200" algn="ctr" rtl="0" fontAlgn="base">
      <a:spcBef>
        <a:spcPct val="0"/>
      </a:spcBef>
      <a:spcAft>
        <a:spcPct val="0"/>
      </a:spcAft>
      <a:defRPr b="1" kern="1200">
        <a:solidFill>
          <a:schemeClr val="tx1"/>
        </a:solidFill>
        <a:latin typeface="Arial" charset="0"/>
        <a:ea typeface="+mn-ea"/>
        <a:cs typeface="+mn-cs"/>
      </a:defRPr>
    </a:lvl2pPr>
    <a:lvl3pPr marL="914400" algn="ctr" rtl="0" fontAlgn="base">
      <a:spcBef>
        <a:spcPct val="0"/>
      </a:spcBef>
      <a:spcAft>
        <a:spcPct val="0"/>
      </a:spcAft>
      <a:defRPr b="1" kern="1200">
        <a:solidFill>
          <a:schemeClr val="tx1"/>
        </a:solidFill>
        <a:latin typeface="Arial" charset="0"/>
        <a:ea typeface="+mn-ea"/>
        <a:cs typeface="+mn-cs"/>
      </a:defRPr>
    </a:lvl3pPr>
    <a:lvl4pPr marL="1371600" algn="ctr" rtl="0" fontAlgn="base">
      <a:spcBef>
        <a:spcPct val="0"/>
      </a:spcBef>
      <a:spcAft>
        <a:spcPct val="0"/>
      </a:spcAft>
      <a:defRPr b="1" kern="1200">
        <a:solidFill>
          <a:schemeClr val="tx1"/>
        </a:solidFill>
        <a:latin typeface="Arial" charset="0"/>
        <a:ea typeface="+mn-ea"/>
        <a:cs typeface="+mn-cs"/>
      </a:defRPr>
    </a:lvl4pPr>
    <a:lvl5pPr marL="1828800" algn="ctr"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54F315"/>
    <a:srgbClr val="003E74"/>
    <a:srgbClr val="006600"/>
    <a:srgbClr val="71F616"/>
    <a:srgbClr val="000099"/>
    <a:srgbClr val="3E1B59"/>
    <a:srgbClr val="000066"/>
    <a:srgbClr val="FF990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p:restoredLeft sz="14993" autoAdjust="0"/>
    <p:restoredTop sz="90526" autoAdjust="0"/>
  </p:normalViewPr>
  <p:slideViewPr>
    <p:cSldViewPr>
      <p:cViewPr varScale="1">
        <p:scale>
          <a:sx n="65" d="100"/>
          <a:sy n="65" d="100"/>
        </p:scale>
        <p:origin x="-1254" y="-108"/>
      </p:cViewPr>
      <p:guideLst>
        <p:guide orient="horz" pos="2160"/>
        <p:guide pos="2880"/>
      </p:guideLst>
    </p:cSldViewPr>
  </p:slideViewPr>
  <p:notesTextViewPr>
    <p:cViewPr>
      <p:scale>
        <a:sx n="100" d="100"/>
        <a:sy n="100" d="100"/>
      </p:scale>
      <p:origin x="0" y="0"/>
    </p:cViewPr>
  </p:notesTextViewPr>
  <p:sorterViewPr>
    <p:cViewPr>
      <p:scale>
        <a:sx n="33" d="100"/>
        <a:sy n="33" d="100"/>
      </p:scale>
      <p:origin x="0" y="0"/>
    </p:cViewPr>
  </p:sorterViewPr>
  <p:notesViewPr>
    <p:cSldViewPr>
      <p:cViewPr varScale="1">
        <p:scale>
          <a:sx n="63" d="100"/>
          <a:sy n="63" d="100"/>
        </p:scale>
        <p:origin x="-1944" y="-72"/>
      </p:cViewPr>
      <p:guideLst>
        <p:guide orient="horz" pos="3024"/>
        <p:guide pos="2304"/>
      </p:guideLst>
    </p:cSldViewPr>
  </p:notesViewPr>
  <p:gridSpacing cx="39327138" cy="3932713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tableStyles" Target="tableStyles.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notesMaster" Target="notesMasters/notesMaster1.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handoutMaster" Target="handoutMasters/handoutMaster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170238" cy="479425"/>
          </a:xfrm>
          <a:prstGeom prst="rect">
            <a:avLst/>
          </a:prstGeom>
        </p:spPr>
        <p:txBody>
          <a:bodyPr vert="horz" lIns="91440" tIns="45720" rIns="91440" bIns="45720" rtlCol="0"/>
          <a:lstStyle>
            <a:lvl1pPr algn="l">
              <a:defRPr sz="1200"/>
            </a:lvl1pPr>
          </a:lstStyle>
          <a:p>
            <a:pPr>
              <a:defRPr/>
            </a:pPr>
            <a:endParaRPr lang="en-US"/>
          </a:p>
        </p:txBody>
      </p:sp>
      <p:sp>
        <p:nvSpPr>
          <p:cNvPr id="3" name="Date Placeholder 2"/>
          <p:cNvSpPr>
            <a:spLocks noGrp="1"/>
          </p:cNvSpPr>
          <p:nvPr>
            <p:ph type="dt" sz="quarter" idx="1"/>
          </p:nvPr>
        </p:nvSpPr>
        <p:spPr>
          <a:xfrm>
            <a:off x="4143375" y="0"/>
            <a:ext cx="3170238" cy="479425"/>
          </a:xfrm>
          <a:prstGeom prst="rect">
            <a:avLst/>
          </a:prstGeom>
        </p:spPr>
        <p:txBody>
          <a:bodyPr vert="horz" lIns="91440" tIns="45720" rIns="91440" bIns="45720" rtlCol="0"/>
          <a:lstStyle>
            <a:lvl1pPr algn="r">
              <a:defRPr sz="1200"/>
            </a:lvl1pPr>
          </a:lstStyle>
          <a:p>
            <a:pPr>
              <a:defRPr/>
            </a:pPr>
            <a:fld id="{9E8DA2E1-889B-43C5-996F-A80C313E913F}" type="datetimeFigureOut">
              <a:rPr lang="en-US"/>
              <a:pPr>
                <a:defRPr/>
              </a:pPr>
              <a:t>1/4/2011</a:t>
            </a:fld>
            <a:endParaRPr lang="en-US"/>
          </a:p>
        </p:txBody>
      </p:sp>
      <p:sp>
        <p:nvSpPr>
          <p:cNvPr id="4" name="Footer Placeholder 3"/>
          <p:cNvSpPr>
            <a:spLocks noGrp="1"/>
          </p:cNvSpPr>
          <p:nvPr>
            <p:ph type="ftr" sz="quarter" idx="2"/>
          </p:nvPr>
        </p:nvSpPr>
        <p:spPr>
          <a:xfrm>
            <a:off x="0" y="9120188"/>
            <a:ext cx="3170238" cy="479425"/>
          </a:xfrm>
          <a:prstGeom prst="rect">
            <a:avLst/>
          </a:prstGeom>
        </p:spPr>
        <p:txBody>
          <a:bodyPr vert="horz" lIns="91440" tIns="45720" rIns="91440" bIns="45720" rtlCol="0" anchor="b"/>
          <a:lstStyle>
            <a:lvl1pPr algn="l">
              <a:defRPr sz="1200"/>
            </a:lvl1pPr>
          </a:lstStyle>
          <a:p>
            <a:pPr>
              <a:defRPr/>
            </a:pPr>
            <a:endParaRPr lang="en-US"/>
          </a:p>
        </p:txBody>
      </p:sp>
      <p:sp>
        <p:nvSpPr>
          <p:cNvPr id="5" name="Slide Number Placeholder 4"/>
          <p:cNvSpPr>
            <a:spLocks noGrp="1"/>
          </p:cNvSpPr>
          <p:nvPr>
            <p:ph type="sldNum" sz="quarter" idx="3"/>
          </p:nvPr>
        </p:nvSpPr>
        <p:spPr>
          <a:xfrm>
            <a:off x="4143375" y="9120188"/>
            <a:ext cx="3170238" cy="479425"/>
          </a:xfrm>
          <a:prstGeom prst="rect">
            <a:avLst/>
          </a:prstGeom>
        </p:spPr>
        <p:txBody>
          <a:bodyPr vert="horz" lIns="91440" tIns="45720" rIns="91440" bIns="45720" rtlCol="0" anchor="b"/>
          <a:lstStyle>
            <a:lvl1pPr algn="r">
              <a:defRPr sz="1200"/>
            </a:lvl1pPr>
          </a:lstStyle>
          <a:p>
            <a:pPr>
              <a:defRPr/>
            </a:pPr>
            <a:fld id="{A3FAEC7F-4EEF-42D7-AF85-7DBEBEBD5237}" type="slidenum">
              <a:rPr lang="en-US"/>
              <a:pPr>
                <a:defRPr/>
              </a:pPr>
              <a:t>‹#›</a:t>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3554" name="Rectangle 2"/>
          <p:cNvSpPr>
            <a:spLocks noGrp="1" noChangeArrowheads="1"/>
          </p:cNvSpPr>
          <p:nvPr>
            <p:ph type="hdr" sz="quarter"/>
          </p:nvPr>
        </p:nvSpPr>
        <p:spPr bwMode="auto">
          <a:xfrm>
            <a:off x="0" y="0"/>
            <a:ext cx="3170238" cy="479425"/>
          </a:xfrm>
          <a:prstGeom prst="rect">
            <a:avLst/>
          </a:prstGeom>
          <a:noFill/>
          <a:ln w="9525">
            <a:noFill/>
            <a:miter lim="800000"/>
            <a:headEnd/>
            <a:tailEnd/>
          </a:ln>
          <a:effectLst/>
        </p:spPr>
        <p:txBody>
          <a:bodyPr vert="horz" wrap="square" lIns="96661" tIns="48331" rIns="96661" bIns="48331" numCol="1" anchor="t" anchorCtr="0" compatLnSpc="1">
            <a:prstTxWarp prst="textNoShape">
              <a:avLst/>
            </a:prstTxWarp>
          </a:bodyPr>
          <a:lstStyle>
            <a:lvl1pPr algn="l">
              <a:defRPr sz="1300" b="0"/>
            </a:lvl1pPr>
          </a:lstStyle>
          <a:p>
            <a:pPr>
              <a:defRPr/>
            </a:pPr>
            <a:endParaRPr lang="en-US"/>
          </a:p>
        </p:txBody>
      </p:sp>
      <p:sp>
        <p:nvSpPr>
          <p:cNvPr id="23555" name="Rectangle 3"/>
          <p:cNvSpPr>
            <a:spLocks noGrp="1" noChangeArrowheads="1"/>
          </p:cNvSpPr>
          <p:nvPr>
            <p:ph type="dt" idx="1"/>
          </p:nvPr>
        </p:nvSpPr>
        <p:spPr bwMode="auto">
          <a:xfrm>
            <a:off x="4143375" y="0"/>
            <a:ext cx="3170238" cy="479425"/>
          </a:xfrm>
          <a:prstGeom prst="rect">
            <a:avLst/>
          </a:prstGeom>
          <a:noFill/>
          <a:ln w="9525">
            <a:noFill/>
            <a:miter lim="800000"/>
            <a:headEnd/>
            <a:tailEnd/>
          </a:ln>
          <a:effectLst/>
        </p:spPr>
        <p:txBody>
          <a:bodyPr vert="horz" wrap="square" lIns="96661" tIns="48331" rIns="96661" bIns="48331" numCol="1" anchor="t" anchorCtr="0" compatLnSpc="1">
            <a:prstTxWarp prst="textNoShape">
              <a:avLst/>
            </a:prstTxWarp>
          </a:bodyPr>
          <a:lstStyle>
            <a:lvl1pPr algn="r">
              <a:defRPr sz="1300" b="0"/>
            </a:lvl1pPr>
          </a:lstStyle>
          <a:p>
            <a:pPr>
              <a:defRPr/>
            </a:pPr>
            <a:endParaRPr lang="en-US"/>
          </a:p>
        </p:txBody>
      </p:sp>
      <p:sp>
        <p:nvSpPr>
          <p:cNvPr id="26628" name="Rectangle 4"/>
          <p:cNvSpPr>
            <a:spLocks noGrp="1" noRot="1" noChangeAspect="1" noChangeArrowheads="1" noTextEdit="1"/>
          </p:cNvSpPr>
          <p:nvPr>
            <p:ph type="sldImg" idx="2"/>
          </p:nvPr>
        </p:nvSpPr>
        <p:spPr bwMode="auto">
          <a:xfrm>
            <a:off x="1257300" y="720725"/>
            <a:ext cx="4800600" cy="3600450"/>
          </a:xfrm>
          <a:prstGeom prst="rect">
            <a:avLst/>
          </a:prstGeom>
          <a:noFill/>
          <a:ln w="9525">
            <a:solidFill>
              <a:srgbClr val="000000"/>
            </a:solidFill>
            <a:miter lim="800000"/>
            <a:headEnd/>
            <a:tailEnd/>
          </a:ln>
        </p:spPr>
      </p:sp>
      <p:sp>
        <p:nvSpPr>
          <p:cNvPr id="23557" name="Rectangle 5"/>
          <p:cNvSpPr>
            <a:spLocks noGrp="1" noChangeArrowheads="1"/>
          </p:cNvSpPr>
          <p:nvPr>
            <p:ph type="body" sz="quarter" idx="3"/>
          </p:nvPr>
        </p:nvSpPr>
        <p:spPr bwMode="auto">
          <a:xfrm>
            <a:off x="731838" y="4560888"/>
            <a:ext cx="5851525" cy="4319587"/>
          </a:xfrm>
          <a:prstGeom prst="rect">
            <a:avLst/>
          </a:prstGeom>
          <a:noFill/>
          <a:ln w="9525">
            <a:noFill/>
            <a:miter lim="800000"/>
            <a:headEnd/>
            <a:tailEnd/>
          </a:ln>
          <a:effectLst/>
        </p:spPr>
        <p:txBody>
          <a:bodyPr vert="horz" wrap="square" lIns="96661" tIns="48331" rIns="96661" bIns="48331"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23558" name="Rectangle 6"/>
          <p:cNvSpPr>
            <a:spLocks noGrp="1" noChangeArrowheads="1"/>
          </p:cNvSpPr>
          <p:nvPr>
            <p:ph type="ftr" sz="quarter" idx="4"/>
          </p:nvPr>
        </p:nvSpPr>
        <p:spPr bwMode="auto">
          <a:xfrm>
            <a:off x="0" y="9120188"/>
            <a:ext cx="3170238" cy="479425"/>
          </a:xfrm>
          <a:prstGeom prst="rect">
            <a:avLst/>
          </a:prstGeom>
          <a:noFill/>
          <a:ln w="9525">
            <a:noFill/>
            <a:miter lim="800000"/>
            <a:headEnd/>
            <a:tailEnd/>
          </a:ln>
          <a:effectLst/>
        </p:spPr>
        <p:txBody>
          <a:bodyPr vert="horz" wrap="square" lIns="96661" tIns="48331" rIns="96661" bIns="48331" numCol="1" anchor="b" anchorCtr="0" compatLnSpc="1">
            <a:prstTxWarp prst="textNoShape">
              <a:avLst/>
            </a:prstTxWarp>
          </a:bodyPr>
          <a:lstStyle>
            <a:lvl1pPr algn="l">
              <a:defRPr sz="1300" b="0"/>
            </a:lvl1pPr>
          </a:lstStyle>
          <a:p>
            <a:pPr>
              <a:defRPr/>
            </a:pPr>
            <a:endParaRPr lang="en-US"/>
          </a:p>
        </p:txBody>
      </p:sp>
      <p:sp>
        <p:nvSpPr>
          <p:cNvPr id="23559" name="Rectangle 7"/>
          <p:cNvSpPr>
            <a:spLocks noGrp="1" noChangeArrowheads="1"/>
          </p:cNvSpPr>
          <p:nvPr>
            <p:ph type="sldNum" sz="quarter" idx="5"/>
          </p:nvPr>
        </p:nvSpPr>
        <p:spPr bwMode="auto">
          <a:xfrm>
            <a:off x="4143375" y="9120188"/>
            <a:ext cx="3170238" cy="479425"/>
          </a:xfrm>
          <a:prstGeom prst="rect">
            <a:avLst/>
          </a:prstGeom>
          <a:noFill/>
          <a:ln w="9525">
            <a:noFill/>
            <a:miter lim="800000"/>
            <a:headEnd/>
            <a:tailEnd/>
          </a:ln>
          <a:effectLst/>
        </p:spPr>
        <p:txBody>
          <a:bodyPr vert="horz" wrap="square" lIns="96661" tIns="48331" rIns="96661" bIns="48331" numCol="1" anchor="b" anchorCtr="0" compatLnSpc="1">
            <a:prstTxWarp prst="textNoShape">
              <a:avLst/>
            </a:prstTxWarp>
          </a:bodyPr>
          <a:lstStyle>
            <a:lvl1pPr algn="r">
              <a:defRPr sz="1300" b="0"/>
            </a:lvl1pPr>
          </a:lstStyle>
          <a:p>
            <a:pPr>
              <a:defRPr/>
            </a:pPr>
            <a:fld id="{8D90FC48-611A-4652-B699-2F3D3AF7007F}" type="slidenum">
              <a:rPr lang="en-US"/>
              <a:pPr>
                <a:defRPr/>
              </a:pPr>
              <a:t>‹#›</a:t>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7"/>
          <p:cNvSpPr>
            <a:spLocks noGrp="1" noChangeArrowheads="1"/>
          </p:cNvSpPr>
          <p:nvPr>
            <p:ph type="sldNum" sz="quarter" idx="5"/>
          </p:nvPr>
        </p:nvSpPr>
        <p:spPr>
          <a:noFill/>
        </p:spPr>
        <p:txBody>
          <a:bodyPr/>
          <a:lstStyle/>
          <a:p>
            <a:fld id="{306AFCA8-56E6-4380-B1F3-14786C3B09AC}" type="slidenum">
              <a:rPr lang="en-US" smtClean="0"/>
              <a:pPr/>
              <a:t>1</a:t>
            </a:fld>
            <a:endParaRPr lang="en-US" smtClean="0"/>
          </a:p>
        </p:txBody>
      </p:sp>
      <p:sp>
        <p:nvSpPr>
          <p:cNvPr id="27651" name="Rectangle 2"/>
          <p:cNvSpPr>
            <a:spLocks noGrp="1" noRot="1" noChangeAspect="1" noChangeArrowheads="1" noTextEdit="1"/>
          </p:cNvSpPr>
          <p:nvPr>
            <p:ph type="sldImg"/>
          </p:nvPr>
        </p:nvSpPr>
        <p:spPr>
          <a:ln/>
        </p:spPr>
      </p:sp>
      <p:sp>
        <p:nvSpPr>
          <p:cNvPr id="27652" name="Rectangle 3"/>
          <p:cNvSpPr>
            <a:spLocks noGrp="1" noChangeArrowheads="1"/>
          </p:cNvSpPr>
          <p:nvPr>
            <p:ph type="body" idx="1"/>
          </p:nvPr>
        </p:nvSpPr>
        <p:spPr>
          <a:noFill/>
          <a:ln/>
        </p:spPr>
        <p:txBody>
          <a:bodyPr/>
          <a:lstStyle/>
          <a:p>
            <a:pPr eaLnBrk="1" hangingPunct="1"/>
            <a:endParaRPr lang="en-US" sz="800"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Rectangle 7"/>
          <p:cNvSpPr>
            <a:spLocks noGrp="1" noChangeArrowheads="1"/>
          </p:cNvSpPr>
          <p:nvPr>
            <p:ph type="sldNum" sz="quarter" idx="5"/>
          </p:nvPr>
        </p:nvSpPr>
        <p:spPr>
          <a:noFill/>
        </p:spPr>
        <p:txBody>
          <a:bodyPr/>
          <a:lstStyle/>
          <a:p>
            <a:fld id="{AFC9AAAE-2861-40AF-A1D2-29FB63167C1C}" type="slidenum">
              <a:rPr lang="en-US" smtClean="0"/>
              <a:pPr/>
              <a:t>10</a:t>
            </a:fld>
            <a:endParaRPr lang="en-US" smtClean="0"/>
          </a:p>
        </p:txBody>
      </p:sp>
      <p:sp>
        <p:nvSpPr>
          <p:cNvPr id="89091" name="Rectangle 2"/>
          <p:cNvSpPr>
            <a:spLocks noGrp="1" noRot="1" noChangeAspect="1" noChangeArrowheads="1" noTextEdit="1"/>
          </p:cNvSpPr>
          <p:nvPr>
            <p:ph type="sldImg"/>
          </p:nvPr>
        </p:nvSpPr>
        <p:spPr>
          <a:ln/>
        </p:spPr>
      </p:sp>
      <p:sp>
        <p:nvSpPr>
          <p:cNvPr id="89092"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Rectangle 7"/>
          <p:cNvSpPr>
            <a:spLocks noGrp="1" noChangeArrowheads="1"/>
          </p:cNvSpPr>
          <p:nvPr>
            <p:ph type="sldNum" sz="quarter" idx="5"/>
          </p:nvPr>
        </p:nvSpPr>
        <p:spPr>
          <a:noFill/>
        </p:spPr>
        <p:txBody>
          <a:bodyPr/>
          <a:lstStyle/>
          <a:p>
            <a:fld id="{AFC9AAAE-2861-40AF-A1D2-29FB63167C1C}" type="slidenum">
              <a:rPr lang="en-US" smtClean="0"/>
              <a:pPr/>
              <a:t>11</a:t>
            </a:fld>
            <a:endParaRPr lang="en-US" smtClean="0"/>
          </a:p>
        </p:txBody>
      </p:sp>
      <p:sp>
        <p:nvSpPr>
          <p:cNvPr id="89091" name="Rectangle 2"/>
          <p:cNvSpPr>
            <a:spLocks noGrp="1" noRot="1" noChangeAspect="1" noChangeArrowheads="1" noTextEdit="1"/>
          </p:cNvSpPr>
          <p:nvPr>
            <p:ph type="sldImg"/>
          </p:nvPr>
        </p:nvSpPr>
        <p:spPr>
          <a:ln/>
        </p:spPr>
      </p:sp>
      <p:sp>
        <p:nvSpPr>
          <p:cNvPr id="89092"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7"/>
          <p:cNvSpPr>
            <a:spLocks noGrp="1" noChangeArrowheads="1"/>
          </p:cNvSpPr>
          <p:nvPr>
            <p:ph type="sldNum" sz="quarter" idx="5"/>
          </p:nvPr>
        </p:nvSpPr>
        <p:spPr>
          <a:noFill/>
        </p:spPr>
        <p:txBody>
          <a:bodyPr/>
          <a:lstStyle/>
          <a:p>
            <a:fld id="{EAE1373B-12FC-4CD6-A0DC-E3C7765597A0}" type="slidenum">
              <a:rPr lang="en-US" smtClean="0"/>
              <a:pPr/>
              <a:t>12</a:t>
            </a:fld>
            <a:endParaRPr lang="en-US" smtClean="0"/>
          </a:p>
        </p:txBody>
      </p:sp>
      <p:sp>
        <p:nvSpPr>
          <p:cNvPr id="28675" name="Rectangle 2"/>
          <p:cNvSpPr>
            <a:spLocks noGrp="1" noRot="1" noChangeAspect="1" noChangeArrowheads="1" noTextEdit="1"/>
          </p:cNvSpPr>
          <p:nvPr>
            <p:ph type="sldImg"/>
          </p:nvPr>
        </p:nvSpPr>
        <p:spPr>
          <a:ln/>
        </p:spPr>
      </p:sp>
      <p:sp>
        <p:nvSpPr>
          <p:cNvPr id="28676" name="Rectangle 3"/>
          <p:cNvSpPr>
            <a:spLocks noGrp="1" noChangeArrowheads="1"/>
          </p:cNvSpPr>
          <p:nvPr>
            <p:ph type="body" idx="1"/>
          </p:nvPr>
        </p:nvSpPr>
        <p:spPr>
          <a:noFill/>
          <a:ln/>
        </p:spPr>
        <p:txBody>
          <a:bodyPr/>
          <a:lstStyle/>
          <a:p>
            <a:pPr eaLnBrk="1" hangingPunct="1"/>
            <a:endParaRPr lang="en-US" sz="800" dirty="0"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7"/>
          <p:cNvSpPr>
            <a:spLocks noGrp="1" noChangeArrowheads="1"/>
          </p:cNvSpPr>
          <p:nvPr>
            <p:ph type="sldNum" sz="quarter" idx="5"/>
          </p:nvPr>
        </p:nvSpPr>
        <p:spPr>
          <a:noFill/>
        </p:spPr>
        <p:txBody>
          <a:bodyPr/>
          <a:lstStyle/>
          <a:p>
            <a:fld id="{EAE1373B-12FC-4CD6-A0DC-E3C7765597A0}" type="slidenum">
              <a:rPr lang="en-US" smtClean="0"/>
              <a:pPr/>
              <a:t>13</a:t>
            </a:fld>
            <a:endParaRPr lang="en-US" smtClean="0"/>
          </a:p>
        </p:txBody>
      </p:sp>
      <p:sp>
        <p:nvSpPr>
          <p:cNvPr id="28675" name="Rectangle 2"/>
          <p:cNvSpPr>
            <a:spLocks noGrp="1" noRot="1" noChangeAspect="1" noChangeArrowheads="1" noTextEdit="1"/>
          </p:cNvSpPr>
          <p:nvPr>
            <p:ph type="sldImg"/>
          </p:nvPr>
        </p:nvSpPr>
        <p:spPr>
          <a:ln/>
        </p:spPr>
      </p:sp>
      <p:sp>
        <p:nvSpPr>
          <p:cNvPr id="28676" name="Rectangle 3"/>
          <p:cNvSpPr>
            <a:spLocks noGrp="1" noChangeArrowheads="1"/>
          </p:cNvSpPr>
          <p:nvPr>
            <p:ph type="body" idx="1"/>
          </p:nvPr>
        </p:nvSpPr>
        <p:spPr>
          <a:noFill/>
          <a:ln/>
        </p:spPr>
        <p:txBody>
          <a:bodyPr/>
          <a:lstStyle/>
          <a:p>
            <a:pPr eaLnBrk="1" hangingPunct="1"/>
            <a:endParaRPr lang="en-US" sz="800" dirty="0"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7"/>
          <p:cNvSpPr>
            <a:spLocks noGrp="1" noChangeArrowheads="1"/>
          </p:cNvSpPr>
          <p:nvPr>
            <p:ph type="sldNum" sz="quarter" idx="5"/>
          </p:nvPr>
        </p:nvSpPr>
        <p:spPr>
          <a:noFill/>
        </p:spPr>
        <p:txBody>
          <a:bodyPr/>
          <a:lstStyle/>
          <a:p>
            <a:fld id="{EAE1373B-12FC-4CD6-A0DC-E3C7765597A0}" type="slidenum">
              <a:rPr lang="en-US" smtClean="0"/>
              <a:pPr/>
              <a:t>14</a:t>
            </a:fld>
            <a:endParaRPr lang="en-US" smtClean="0"/>
          </a:p>
        </p:txBody>
      </p:sp>
      <p:sp>
        <p:nvSpPr>
          <p:cNvPr id="28675" name="Rectangle 2"/>
          <p:cNvSpPr>
            <a:spLocks noGrp="1" noRot="1" noChangeAspect="1" noChangeArrowheads="1" noTextEdit="1"/>
          </p:cNvSpPr>
          <p:nvPr>
            <p:ph type="sldImg"/>
          </p:nvPr>
        </p:nvSpPr>
        <p:spPr>
          <a:ln/>
        </p:spPr>
      </p:sp>
      <p:sp>
        <p:nvSpPr>
          <p:cNvPr id="28676" name="Rectangle 3"/>
          <p:cNvSpPr>
            <a:spLocks noGrp="1" noChangeArrowheads="1"/>
          </p:cNvSpPr>
          <p:nvPr>
            <p:ph type="body" idx="1"/>
          </p:nvPr>
        </p:nvSpPr>
        <p:spPr>
          <a:noFill/>
          <a:ln/>
        </p:spPr>
        <p:txBody>
          <a:bodyPr/>
          <a:lstStyle/>
          <a:p>
            <a:pPr eaLnBrk="1" hangingPunct="1"/>
            <a:endParaRPr lang="en-US" sz="800" dirty="0"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7"/>
          <p:cNvSpPr>
            <a:spLocks noGrp="1" noChangeArrowheads="1"/>
          </p:cNvSpPr>
          <p:nvPr>
            <p:ph type="sldNum" sz="quarter" idx="5"/>
          </p:nvPr>
        </p:nvSpPr>
        <p:spPr>
          <a:noFill/>
        </p:spPr>
        <p:txBody>
          <a:bodyPr/>
          <a:lstStyle/>
          <a:p>
            <a:fld id="{C2697519-FBE4-491F-A1C8-A8D09F6AF6D1}" type="slidenum">
              <a:rPr lang="en-US" smtClean="0"/>
              <a:pPr/>
              <a:t>15</a:t>
            </a:fld>
            <a:endParaRPr lang="en-US" smtClean="0"/>
          </a:p>
        </p:txBody>
      </p:sp>
      <p:sp>
        <p:nvSpPr>
          <p:cNvPr id="31747" name="Rectangle 2"/>
          <p:cNvSpPr>
            <a:spLocks noGrp="1" noRot="1" noChangeAspect="1" noChangeArrowheads="1" noTextEdit="1"/>
          </p:cNvSpPr>
          <p:nvPr>
            <p:ph type="sldImg"/>
          </p:nvPr>
        </p:nvSpPr>
        <p:spPr>
          <a:ln/>
        </p:spPr>
      </p:sp>
      <p:sp>
        <p:nvSpPr>
          <p:cNvPr id="31748"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7"/>
          <p:cNvSpPr>
            <a:spLocks noGrp="1" noChangeArrowheads="1"/>
          </p:cNvSpPr>
          <p:nvPr>
            <p:ph type="sldNum" sz="quarter" idx="5"/>
          </p:nvPr>
        </p:nvSpPr>
        <p:spPr>
          <a:noFill/>
        </p:spPr>
        <p:txBody>
          <a:bodyPr/>
          <a:lstStyle/>
          <a:p>
            <a:fld id="{292B0BA9-7C43-403D-A31C-93ACE2716BC8}" type="slidenum">
              <a:rPr lang="en-US" smtClean="0"/>
              <a:pPr/>
              <a:t>16</a:t>
            </a:fld>
            <a:endParaRPr lang="en-US" smtClean="0"/>
          </a:p>
        </p:txBody>
      </p:sp>
      <p:sp>
        <p:nvSpPr>
          <p:cNvPr id="43011" name="Rectangle 2"/>
          <p:cNvSpPr>
            <a:spLocks noGrp="1" noRot="1" noChangeAspect="1" noChangeArrowheads="1" noTextEdit="1"/>
          </p:cNvSpPr>
          <p:nvPr>
            <p:ph type="sldImg"/>
          </p:nvPr>
        </p:nvSpPr>
        <p:spPr>
          <a:ln/>
        </p:spPr>
      </p:sp>
      <p:sp>
        <p:nvSpPr>
          <p:cNvPr id="43012" name="Rectangle 3"/>
          <p:cNvSpPr>
            <a:spLocks noGrp="1" noChangeArrowheads="1"/>
          </p:cNvSpPr>
          <p:nvPr>
            <p:ph type="body" idx="1"/>
          </p:nvPr>
        </p:nvSpPr>
        <p:spPr>
          <a:noFill/>
          <a:ln/>
        </p:spPr>
        <p:txBody>
          <a:bodyPr/>
          <a:lstStyle/>
          <a:p>
            <a:pPr eaLnBrk="1" hangingPunct="1"/>
            <a:endParaRPr lang="en-US" sz="800"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7"/>
          <p:cNvSpPr>
            <a:spLocks noGrp="1" noChangeArrowheads="1"/>
          </p:cNvSpPr>
          <p:nvPr>
            <p:ph type="sldNum" sz="quarter" idx="5"/>
          </p:nvPr>
        </p:nvSpPr>
        <p:spPr>
          <a:noFill/>
        </p:spPr>
        <p:txBody>
          <a:bodyPr/>
          <a:lstStyle/>
          <a:p>
            <a:fld id="{292B0BA9-7C43-403D-A31C-93ACE2716BC8}" type="slidenum">
              <a:rPr lang="en-US" smtClean="0"/>
              <a:pPr/>
              <a:t>17</a:t>
            </a:fld>
            <a:endParaRPr lang="en-US" smtClean="0"/>
          </a:p>
        </p:txBody>
      </p:sp>
      <p:sp>
        <p:nvSpPr>
          <p:cNvPr id="43011" name="Rectangle 2"/>
          <p:cNvSpPr>
            <a:spLocks noGrp="1" noRot="1" noChangeAspect="1" noChangeArrowheads="1" noTextEdit="1"/>
          </p:cNvSpPr>
          <p:nvPr>
            <p:ph type="sldImg"/>
          </p:nvPr>
        </p:nvSpPr>
        <p:spPr>
          <a:ln/>
        </p:spPr>
      </p:sp>
      <p:sp>
        <p:nvSpPr>
          <p:cNvPr id="43012" name="Rectangle 3"/>
          <p:cNvSpPr>
            <a:spLocks noGrp="1" noChangeArrowheads="1"/>
          </p:cNvSpPr>
          <p:nvPr>
            <p:ph type="body" idx="1"/>
          </p:nvPr>
        </p:nvSpPr>
        <p:spPr>
          <a:noFill/>
          <a:ln/>
        </p:spPr>
        <p:txBody>
          <a:bodyPr/>
          <a:lstStyle/>
          <a:p>
            <a:pPr eaLnBrk="1" hangingPunct="1"/>
            <a:endParaRPr lang="en-US" sz="800" smtClean="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7"/>
          <p:cNvSpPr>
            <a:spLocks noGrp="1" noChangeArrowheads="1"/>
          </p:cNvSpPr>
          <p:nvPr>
            <p:ph type="sldNum" sz="quarter" idx="5"/>
          </p:nvPr>
        </p:nvSpPr>
        <p:spPr>
          <a:noFill/>
        </p:spPr>
        <p:txBody>
          <a:bodyPr/>
          <a:lstStyle/>
          <a:p>
            <a:fld id="{292B0BA9-7C43-403D-A31C-93ACE2716BC8}" type="slidenum">
              <a:rPr lang="en-US" smtClean="0"/>
              <a:pPr/>
              <a:t>18</a:t>
            </a:fld>
            <a:endParaRPr lang="en-US" smtClean="0"/>
          </a:p>
        </p:txBody>
      </p:sp>
      <p:sp>
        <p:nvSpPr>
          <p:cNvPr id="43011" name="Rectangle 2"/>
          <p:cNvSpPr>
            <a:spLocks noGrp="1" noRot="1" noChangeAspect="1" noChangeArrowheads="1" noTextEdit="1"/>
          </p:cNvSpPr>
          <p:nvPr>
            <p:ph type="sldImg"/>
          </p:nvPr>
        </p:nvSpPr>
        <p:spPr>
          <a:ln/>
        </p:spPr>
      </p:sp>
      <p:sp>
        <p:nvSpPr>
          <p:cNvPr id="43012" name="Rectangle 3"/>
          <p:cNvSpPr>
            <a:spLocks noGrp="1" noChangeArrowheads="1"/>
          </p:cNvSpPr>
          <p:nvPr>
            <p:ph type="body" idx="1"/>
          </p:nvPr>
        </p:nvSpPr>
        <p:spPr>
          <a:noFill/>
          <a:ln/>
        </p:spPr>
        <p:txBody>
          <a:bodyPr/>
          <a:lstStyle/>
          <a:p>
            <a:pPr eaLnBrk="1" hangingPunct="1"/>
            <a:endParaRPr lang="en-US" sz="800" smtClean="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7"/>
          <p:cNvSpPr>
            <a:spLocks noGrp="1" noChangeArrowheads="1"/>
          </p:cNvSpPr>
          <p:nvPr>
            <p:ph type="sldNum" sz="quarter" idx="5"/>
          </p:nvPr>
        </p:nvSpPr>
        <p:spPr>
          <a:noFill/>
        </p:spPr>
        <p:txBody>
          <a:bodyPr/>
          <a:lstStyle/>
          <a:p>
            <a:fld id="{292B0BA9-7C43-403D-A31C-93ACE2716BC8}" type="slidenum">
              <a:rPr lang="en-US" smtClean="0"/>
              <a:pPr/>
              <a:t>19</a:t>
            </a:fld>
            <a:endParaRPr lang="en-US" smtClean="0"/>
          </a:p>
        </p:txBody>
      </p:sp>
      <p:sp>
        <p:nvSpPr>
          <p:cNvPr id="43011" name="Rectangle 2"/>
          <p:cNvSpPr>
            <a:spLocks noGrp="1" noRot="1" noChangeAspect="1" noChangeArrowheads="1" noTextEdit="1"/>
          </p:cNvSpPr>
          <p:nvPr>
            <p:ph type="sldImg"/>
          </p:nvPr>
        </p:nvSpPr>
        <p:spPr>
          <a:ln/>
        </p:spPr>
      </p:sp>
      <p:sp>
        <p:nvSpPr>
          <p:cNvPr id="43012" name="Rectangle 3"/>
          <p:cNvSpPr>
            <a:spLocks noGrp="1" noChangeArrowheads="1"/>
          </p:cNvSpPr>
          <p:nvPr>
            <p:ph type="body" idx="1"/>
          </p:nvPr>
        </p:nvSpPr>
        <p:spPr>
          <a:noFill/>
          <a:ln/>
        </p:spPr>
        <p:txBody>
          <a:bodyPr/>
          <a:lstStyle/>
          <a:p>
            <a:pPr eaLnBrk="1" hangingPunct="1"/>
            <a:endParaRPr lang="en-US" sz="800"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7"/>
          <p:cNvSpPr>
            <a:spLocks noGrp="1" noChangeArrowheads="1"/>
          </p:cNvSpPr>
          <p:nvPr>
            <p:ph type="sldNum" sz="quarter" idx="5"/>
          </p:nvPr>
        </p:nvSpPr>
        <p:spPr>
          <a:noFill/>
        </p:spPr>
        <p:txBody>
          <a:bodyPr/>
          <a:lstStyle/>
          <a:p>
            <a:fld id="{EAE1373B-12FC-4CD6-A0DC-E3C7765597A0}" type="slidenum">
              <a:rPr lang="en-US" smtClean="0"/>
              <a:pPr/>
              <a:t>2</a:t>
            </a:fld>
            <a:endParaRPr lang="en-US" smtClean="0"/>
          </a:p>
        </p:txBody>
      </p:sp>
      <p:sp>
        <p:nvSpPr>
          <p:cNvPr id="28675" name="Rectangle 2"/>
          <p:cNvSpPr>
            <a:spLocks noGrp="1" noRot="1" noChangeAspect="1" noChangeArrowheads="1" noTextEdit="1"/>
          </p:cNvSpPr>
          <p:nvPr>
            <p:ph type="sldImg"/>
          </p:nvPr>
        </p:nvSpPr>
        <p:spPr>
          <a:ln/>
        </p:spPr>
      </p:sp>
      <p:sp>
        <p:nvSpPr>
          <p:cNvPr id="28676" name="Rectangle 3"/>
          <p:cNvSpPr>
            <a:spLocks noGrp="1" noChangeArrowheads="1"/>
          </p:cNvSpPr>
          <p:nvPr>
            <p:ph type="body" idx="1"/>
          </p:nvPr>
        </p:nvSpPr>
        <p:spPr>
          <a:noFill/>
          <a:ln/>
        </p:spPr>
        <p:txBody>
          <a:bodyPr/>
          <a:lstStyle/>
          <a:p>
            <a:pPr eaLnBrk="1" hangingPunct="1"/>
            <a:endParaRPr lang="en-US" sz="800" dirty="0" smtClean="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7"/>
          <p:cNvSpPr>
            <a:spLocks noGrp="1" noChangeArrowheads="1"/>
          </p:cNvSpPr>
          <p:nvPr>
            <p:ph type="sldNum" sz="quarter" idx="5"/>
          </p:nvPr>
        </p:nvSpPr>
        <p:spPr>
          <a:noFill/>
        </p:spPr>
        <p:txBody>
          <a:bodyPr/>
          <a:lstStyle/>
          <a:p>
            <a:fld id="{292B0BA9-7C43-403D-A31C-93ACE2716BC8}" type="slidenum">
              <a:rPr lang="en-US" smtClean="0"/>
              <a:pPr/>
              <a:t>20</a:t>
            </a:fld>
            <a:endParaRPr lang="en-US" smtClean="0"/>
          </a:p>
        </p:txBody>
      </p:sp>
      <p:sp>
        <p:nvSpPr>
          <p:cNvPr id="43011" name="Rectangle 2"/>
          <p:cNvSpPr>
            <a:spLocks noGrp="1" noRot="1" noChangeAspect="1" noChangeArrowheads="1" noTextEdit="1"/>
          </p:cNvSpPr>
          <p:nvPr>
            <p:ph type="sldImg"/>
          </p:nvPr>
        </p:nvSpPr>
        <p:spPr>
          <a:ln/>
        </p:spPr>
      </p:sp>
      <p:sp>
        <p:nvSpPr>
          <p:cNvPr id="43012" name="Rectangle 3"/>
          <p:cNvSpPr>
            <a:spLocks noGrp="1" noChangeArrowheads="1"/>
          </p:cNvSpPr>
          <p:nvPr>
            <p:ph type="body" idx="1"/>
          </p:nvPr>
        </p:nvSpPr>
        <p:spPr>
          <a:noFill/>
          <a:ln/>
        </p:spPr>
        <p:txBody>
          <a:bodyPr/>
          <a:lstStyle/>
          <a:p>
            <a:pPr eaLnBrk="1" hangingPunct="1"/>
            <a:endParaRPr lang="en-US" sz="800" smtClean="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7"/>
          <p:cNvSpPr>
            <a:spLocks noGrp="1" noChangeArrowheads="1"/>
          </p:cNvSpPr>
          <p:nvPr>
            <p:ph type="sldNum" sz="quarter" idx="5"/>
          </p:nvPr>
        </p:nvSpPr>
        <p:spPr>
          <a:noFill/>
        </p:spPr>
        <p:txBody>
          <a:bodyPr/>
          <a:lstStyle/>
          <a:p>
            <a:fld id="{292B0BA9-7C43-403D-A31C-93ACE2716BC8}" type="slidenum">
              <a:rPr lang="en-US" smtClean="0"/>
              <a:pPr/>
              <a:t>21</a:t>
            </a:fld>
            <a:endParaRPr lang="en-US" smtClean="0"/>
          </a:p>
        </p:txBody>
      </p:sp>
      <p:sp>
        <p:nvSpPr>
          <p:cNvPr id="43011" name="Rectangle 2"/>
          <p:cNvSpPr>
            <a:spLocks noGrp="1" noRot="1" noChangeAspect="1" noChangeArrowheads="1" noTextEdit="1"/>
          </p:cNvSpPr>
          <p:nvPr>
            <p:ph type="sldImg"/>
          </p:nvPr>
        </p:nvSpPr>
        <p:spPr>
          <a:ln/>
        </p:spPr>
      </p:sp>
      <p:sp>
        <p:nvSpPr>
          <p:cNvPr id="43012" name="Rectangle 3"/>
          <p:cNvSpPr>
            <a:spLocks noGrp="1" noChangeArrowheads="1"/>
          </p:cNvSpPr>
          <p:nvPr>
            <p:ph type="body" idx="1"/>
          </p:nvPr>
        </p:nvSpPr>
        <p:spPr>
          <a:noFill/>
          <a:ln/>
        </p:spPr>
        <p:txBody>
          <a:bodyPr/>
          <a:lstStyle/>
          <a:p>
            <a:pPr eaLnBrk="1" hangingPunct="1"/>
            <a:endParaRPr lang="en-US" sz="800" smtClean="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7"/>
          <p:cNvSpPr>
            <a:spLocks noGrp="1" noChangeArrowheads="1"/>
          </p:cNvSpPr>
          <p:nvPr>
            <p:ph type="sldNum" sz="quarter" idx="5"/>
          </p:nvPr>
        </p:nvSpPr>
        <p:spPr>
          <a:noFill/>
        </p:spPr>
        <p:txBody>
          <a:bodyPr/>
          <a:lstStyle/>
          <a:p>
            <a:fld id="{292B0BA9-7C43-403D-A31C-93ACE2716BC8}" type="slidenum">
              <a:rPr lang="en-US" smtClean="0"/>
              <a:pPr/>
              <a:t>22</a:t>
            </a:fld>
            <a:endParaRPr lang="en-US" smtClean="0"/>
          </a:p>
        </p:txBody>
      </p:sp>
      <p:sp>
        <p:nvSpPr>
          <p:cNvPr id="43011" name="Rectangle 2"/>
          <p:cNvSpPr>
            <a:spLocks noGrp="1" noRot="1" noChangeAspect="1" noChangeArrowheads="1" noTextEdit="1"/>
          </p:cNvSpPr>
          <p:nvPr>
            <p:ph type="sldImg"/>
          </p:nvPr>
        </p:nvSpPr>
        <p:spPr>
          <a:ln/>
        </p:spPr>
      </p:sp>
      <p:sp>
        <p:nvSpPr>
          <p:cNvPr id="43012" name="Rectangle 3"/>
          <p:cNvSpPr>
            <a:spLocks noGrp="1" noChangeArrowheads="1"/>
          </p:cNvSpPr>
          <p:nvPr>
            <p:ph type="body" idx="1"/>
          </p:nvPr>
        </p:nvSpPr>
        <p:spPr>
          <a:noFill/>
          <a:ln/>
        </p:spPr>
        <p:txBody>
          <a:bodyPr/>
          <a:lstStyle/>
          <a:p>
            <a:pPr eaLnBrk="1" hangingPunct="1"/>
            <a:endParaRPr lang="en-US" sz="800" smtClean="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7"/>
          <p:cNvSpPr>
            <a:spLocks noGrp="1" noChangeArrowheads="1"/>
          </p:cNvSpPr>
          <p:nvPr>
            <p:ph type="sldNum" sz="quarter" idx="5"/>
          </p:nvPr>
        </p:nvSpPr>
        <p:spPr>
          <a:noFill/>
        </p:spPr>
        <p:txBody>
          <a:bodyPr/>
          <a:lstStyle/>
          <a:p>
            <a:fld id="{292B0BA9-7C43-403D-A31C-93ACE2716BC8}" type="slidenum">
              <a:rPr lang="en-US" smtClean="0"/>
              <a:pPr/>
              <a:t>23</a:t>
            </a:fld>
            <a:endParaRPr lang="en-US" smtClean="0"/>
          </a:p>
        </p:txBody>
      </p:sp>
      <p:sp>
        <p:nvSpPr>
          <p:cNvPr id="43011" name="Rectangle 2"/>
          <p:cNvSpPr>
            <a:spLocks noGrp="1" noRot="1" noChangeAspect="1" noChangeArrowheads="1" noTextEdit="1"/>
          </p:cNvSpPr>
          <p:nvPr>
            <p:ph type="sldImg"/>
          </p:nvPr>
        </p:nvSpPr>
        <p:spPr>
          <a:ln/>
        </p:spPr>
      </p:sp>
      <p:sp>
        <p:nvSpPr>
          <p:cNvPr id="43012" name="Rectangle 3"/>
          <p:cNvSpPr>
            <a:spLocks noGrp="1" noChangeArrowheads="1"/>
          </p:cNvSpPr>
          <p:nvPr>
            <p:ph type="body" idx="1"/>
          </p:nvPr>
        </p:nvSpPr>
        <p:spPr>
          <a:noFill/>
          <a:ln/>
        </p:spPr>
        <p:txBody>
          <a:bodyPr/>
          <a:lstStyle/>
          <a:p>
            <a:pPr eaLnBrk="1" hangingPunct="1"/>
            <a:endParaRPr lang="en-US" sz="800" smtClean="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7"/>
          <p:cNvSpPr>
            <a:spLocks noGrp="1" noChangeArrowheads="1"/>
          </p:cNvSpPr>
          <p:nvPr>
            <p:ph type="sldNum" sz="quarter" idx="5"/>
          </p:nvPr>
        </p:nvSpPr>
        <p:spPr>
          <a:noFill/>
        </p:spPr>
        <p:txBody>
          <a:bodyPr/>
          <a:lstStyle/>
          <a:p>
            <a:fld id="{292B0BA9-7C43-403D-A31C-93ACE2716BC8}" type="slidenum">
              <a:rPr lang="en-US" smtClean="0"/>
              <a:pPr/>
              <a:t>24</a:t>
            </a:fld>
            <a:endParaRPr lang="en-US" smtClean="0"/>
          </a:p>
        </p:txBody>
      </p:sp>
      <p:sp>
        <p:nvSpPr>
          <p:cNvPr id="43011" name="Rectangle 2"/>
          <p:cNvSpPr>
            <a:spLocks noGrp="1" noRot="1" noChangeAspect="1" noChangeArrowheads="1" noTextEdit="1"/>
          </p:cNvSpPr>
          <p:nvPr>
            <p:ph type="sldImg"/>
          </p:nvPr>
        </p:nvSpPr>
        <p:spPr>
          <a:ln/>
        </p:spPr>
      </p:sp>
      <p:sp>
        <p:nvSpPr>
          <p:cNvPr id="43012" name="Rectangle 3"/>
          <p:cNvSpPr>
            <a:spLocks noGrp="1" noChangeArrowheads="1"/>
          </p:cNvSpPr>
          <p:nvPr>
            <p:ph type="body" idx="1"/>
          </p:nvPr>
        </p:nvSpPr>
        <p:spPr>
          <a:noFill/>
          <a:ln/>
        </p:spPr>
        <p:txBody>
          <a:bodyPr/>
          <a:lstStyle/>
          <a:p>
            <a:pPr eaLnBrk="1" hangingPunct="1"/>
            <a:endParaRPr lang="en-US" sz="800" smtClean="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7"/>
          <p:cNvSpPr>
            <a:spLocks noGrp="1" noChangeArrowheads="1"/>
          </p:cNvSpPr>
          <p:nvPr>
            <p:ph type="sldNum" sz="quarter" idx="5"/>
          </p:nvPr>
        </p:nvSpPr>
        <p:spPr>
          <a:noFill/>
        </p:spPr>
        <p:txBody>
          <a:bodyPr/>
          <a:lstStyle/>
          <a:p>
            <a:fld id="{292B0BA9-7C43-403D-A31C-93ACE2716BC8}" type="slidenum">
              <a:rPr lang="en-US" smtClean="0"/>
              <a:pPr/>
              <a:t>25</a:t>
            </a:fld>
            <a:endParaRPr lang="en-US" smtClean="0"/>
          </a:p>
        </p:txBody>
      </p:sp>
      <p:sp>
        <p:nvSpPr>
          <p:cNvPr id="43011" name="Rectangle 2"/>
          <p:cNvSpPr>
            <a:spLocks noGrp="1" noRot="1" noChangeAspect="1" noChangeArrowheads="1" noTextEdit="1"/>
          </p:cNvSpPr>
          <p:nvPr>
            <p:ph type="sldImg"/>
          </p:nvPr>
        </p:nvSpPr>
        <p:spPr>
          <a:ln/>
        </p:spPr>
      </p:sp>
      <p:sp>
        <p:nvSpPr>
          <p:cNvPr id="43012" name="Rectangle 3"/>
          <p:cNvSpPr>
            <a:spLocks noGrp="1" noChangeArrowheads="1"/>
          </p:cNvSpPr>
          <p:nvPr>
            <p:ph type="body" idx="1"/>
          </p:nvPr>
        </p:nvSpPr>
        <p:spPr>
          <a:noFill/>
          <a:ln/>
        </p:spPr>
        <p:txBody>
          <a:bodyPr/>
          <a:lstStyle/>
          <a:p>
            <a:pPr eaLnBrk="1" hangingPunct="1"/>
            <a:endParaRPr lang="en-US" sz="800" smtClean="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7"/>
          <p:cNvSpPr>
            <a:spLocks noGrp="1" noChangeArrowheads="1"/>
          </p:cNvSpPr>
          <p:nvPr>
            <p:ph type="sldNum" sz="quarter" idx="5"/>
          </p:nvPr>
        </p:nvSpPr>
        <p:spPr>
          <a:noFill/>
        </p:spPr>
        <p:txBody>
          <a:bodyPr/>
          <a:lstStyle/>
          <a:p>
            <a:fld id="{292B0BA9-7C43-403D-A31C-93ACE2716BC8}" type="slidenum">
              <a:rPr lang="en-US" smtClean="0"/>
              <a:pPr/>
              <a:t>26</a:t>
            </a:fld>
            <a:endParaRPr lang="en-US" smtClean="0"/>
          </a:p>
        </p:txBody>
      </p:sp>
      <p:sp>
        <p:nvSpPr>
          <p:cNvPr id="43011" name="Rectangle 2"/>
          <p:cNvSpPr>
            <a:spLocks noGrp="1" noRot="1" noChangeAspect="1" noChangeArrowheads="1" noTextEdit="1"/>
          </p:cNvSpPr>
          <p:nvPr>
            <p:ph type="sldImg"/>
          </p:nvPr>
        </p:nvSpPr>
        <p:spPr>
          <a:ln/>
        </p:spPr>
      </p:sp>
      <p:sp>
        <p:nvSpPr>
          <p:cNvPr id="43012" name="Rectangle 3"/>
          <p:cNvSpPr>
            <a:spLocks noGrp="1" noChangeArrowheads="1"/>
          </p:cNvSpPr>
          <p:nvPr>
            <p:ph type="body" idx="1"/>
          </p:nvPr>
        </p:nvSpPr>
        <p:spPr>
          <a:noFill/>
          <a:ln/>
        </p:spPr>
        <p:txBody>
          <a:bodyPr/>
          <a:lstStyle/>
          <a:p>
            <a:pPr eaLnBrk="1" hangingPunct="1"/>
            <a:endParaRPr lang="en-US" sz="800" smtClean="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7"/>
          <p:cNvSpPr>
            <a:spLocks noGrp="1" noChangeArrowheads="1"/>
          </p:cNvSpPr>
          <p:nvPr>
            <p:ph type="sldNum" sz="quarter" idx="5"/>
          </p:nvPr>
        </p:nvSpPr>
        <p:spPr>
          <a:noFill/>
        </p:spPr>
        <p:txBody>
          <a:bodyPr/>
          <a:lstStyle/>
          <a:p>
            <a:fld id="{292B0BA9-7C43-403D-A31C-93ACE2716BC8}" type="slidenum">
              <a:rPr lang="en-US" smtClean="0"/>
              <a:pPr/>
              <a:t>27</a:t>
            </a:fld>
            <a:endParaRPr lang="en-US" smtClean="0"/>
          </a:p>
        </p:txBody>
      </p:sp>
      <p:sp>
        <p:nvSpPr>
          <p:cNvPr id="43011" name="Rectangle 2"/>
          <p:cNvSpPr>
            <a:spLocks noGrp="1" noRot="1" noChangeAspect="1" noChangeArrowheads="1" noTextEdit="1"/>
          </p:cNvSpPr>
          <p:nvPr>
            <p:ph type="sldImg"/>
          </p:nvPr>
        </p:nvSpPr>
        <p:spPr>
          <a:ln/>
        </p:spPr>
      </p:sp>
      <p:sp>
        <p:nvSpPr>
          <p:cNvPr id="43012" name="Rectangle 3"/>
          <p:cNvSpPr>
            <a:spLocks noGrp="1" noChangeArrowheads="1"/>
          </p:cNvSpPr>
          <p:nvPr>
            <p:ph type="body" idx="1"/>
          </p:nvPr>
        </p:nvSpPr>
        <p:spPr>
          <a:noFill/>
          <a:ln/>
        </p:spPr>
        <p:txBody>
          <a:bodyPr/>
          <a:lstStyle/>
          <a:p>
            <a:pPr eaLnBrk="1" hangingPunct="1"/>
            <a:endParaRPr lang="en-US" sz="800" smtClean="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7"/>
          <p:cNvSpPr>
            <a:spLocks noGrp="1" noChangeArrowheads="1"/>
          </p:cNvSpPr>
          <p:nvPr>
            <p:ph type="sldNum" sz="quarter" idx="5"/>
          </p:nvPr>
        </p:nvSpPr>
        <p:spPr>
          <a:noFill/>
        </p:spPr>
        <p:txBody>
          <a:bodyPr/>
          <a:lstStyle/>
          <a:p>
            <a:fld id="{292B0BA9-7C43-403D-A31C-93ACE2716BC8}" type="slidenum">
              <a:rPr lang="en-US" smtClean="0"/>
              <a:pPr/>
              <a:t>28</a:t>
            </a:fld>
            <a:endParaRPr lang="en-US" smtClean="0"/>
          </a:p>
        </p:txBody>
      </p:sp>
      <p:sp>
        <p:nvSpPr>
          <p:cNvPr id="43011" name="Rectangle 2"/>
          <p:cNvSpPr>
            <a:spLocks noGrp="1" noRot="1" noChangeAspect="1" noChangeArrowheads="1" noTextEdit="1"/>
          </p:cNvSpPr>
          <p:nvPr>
            <p:ph type="sldImg"/>
          </p:nvPr>
        </p:nvSpPr>
        <p:spPr>
          <a:ln/>
        </p:spPr>
      </p:sp>
      <p:sp>
        <p:nvSpPr>
          <p:cNvPr id="43012" name="Rectangle 3"/>
          <p:cNvSpPr>
            <a:spLocks noGrp="1" noChangeArrowheads="1"/>
          </p:cNvSpPr>
          <p:nvPr>
            <p:ph type="body" idx="1"/>
          </p:nvPr>
        </p:nvSpPr>
        <p:spPr>
          <a:noFill/>
          <a:ln/>
        </p:spPr>
        <p:txBody>
          <a:bodyPr/>
          <a:lstStyle/>
          <a:p>
            <a:pPr eaLnBrk="1" hangingPunct="1"/>
            <a:endParaRPr lang="en-US" sz="800" smtClean="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7"/>
          <p:cNvSpPr>
            <a:spLocks noGrp="1" noChangeArrowheads="1"/>
          </p:cNvSpPr>
          <p:nvPr>
            <p:ph type="sldNum" sz="quarter" idx="5"/>
          </p:nvPr>
        </p:nvSpPr>
        <p:spPr>
          <a:noFill/>
        </p:spPr>
        <p:txBody>
          <a:bodyPr/>
          <a:lstStyle/>
          <a:p>
            <a:fld id="{292B0BA9-7C43-403D-A31C-93ACE2716BC8}" type="slidenum">
              <a:rPr lang="en-US" smtClean="0"/>
              <a:pPr/>
              <a:t>29</a:t>
            </a:fld>
            <a:endParaRPr lang="en-US" smtClean="0"/>
          </a:p>
        </p:txBody>
      </p:sp>
      <p:sp>
        <p:nvSpPr>
          <p:cNvPr id="43011" name="Rectangle 2"/>
          <p:cNvSpPr>
            <a:spLocks noGrp="1" noRot="1" noChangeAspect="1" noChangeArrowheads="1" noTextEdit="1"/>
          </p:cNvSpPr>
          <p:nvPr>
            <p:ph type="sldImg"/>
          </p:nvPr>
        </p:nvSpPr>
        <p:spPr>
          <a:ln/>
        </p:spPr>
      </p:sp>
      <p:sp>
        <p:nvSpPr>
          <p:cNvPr id="43012" name="Rectangle 3"/>
          <p:cNvSpPr>
            <a:spLocks noGrp="1" noChangeArrowheads="1"/>
          </p:cNvSpPr>
          <p:nvPr>
            <p:ph type="body" idx="1"/>
          </p:nvPr>
        </p:nvSpPr>
        <p:spPr>
          <a:noFill/>
          <a:ln/>
        </p:spPr>
        <p:txBody>
          <a:bodyPr/>
          <a:lstStyle/>
          <a:p>
            <a:pPr eaLnBrk="1" hangingPunct="1"/>
            <a:endParaRPr lang="en-US" sz="800"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7"/>
          <p:cNvSpPr>
            <a:spLocks noGrp="1" noChangeArrowheads="1"/>
          </p:cNvSpPr>
          <p:nvPr>
            <p:ph type="sldNum" sz="quarter" idx="5"/>
          </p:nvPr>
        </p:nvSpPr>
        <p:spPr>
          <a:noFill/>
        </p:spPr>
        <p:txBody>
          <a:bodyPr/>
          <a:lstStyle/>
          <a:p>
            <a:fld id="{EAE1373B-12FC-4CD6-A0DC-E3C7765597A0}" type="slidenum">
              <a:rPr lang="en-US" smtClean="0"/>
              <a:pPr/>
              <a:t>3</a:t>
            </a:fld>
            <a:endParaRPr lang="en-US" smtClean="0"/>
          </a:p>
        </p:txBody>
      </p:sp>
      <p:sp>
        <p:nvSpPr>
          <p:cNvPr id="28675" name="Rectangle 2"/>
          <p:cNvSpPr>
            <a:spLocks noGrp="1" noRot="1" noChangeAspect="1" noChangeArrowheads="1" noTextEdit="1"/>
          </p:cNvSpPr>
          <p:nvPr>
            <p:ph type="sldImg"/>
          </p:nvPr>
        </p:nvSpPr>
        <p:spPr>
          <a:ln/>
        </p:spPr>
      </p:sp>
      <p:sp>
        <p:nvSpPr>
          <p:cNvPr id="28676" name="Rectangle 3"/>
          <p:cNvSpPr>
            <a:spLocks noGrp="1" noChangeArrowheads="1"/>
          </p:cNvSpPr>
          <p:nvPr>
            <p:ph type="body" idx="1"/>
          </p:nvPr>
        </p:nvSpPr>
        <p:spPr>
          <a:noFill/>
          <a:ln/>
        </p:spPr>
        <p:txBody>
          <a:bodyPr/>
          <a:lstStyle/>
          <a:p>
            <a:pPr eaLnBrk="1" hangingPunct="1"/>
            <a:endParaRPr lang="en-US" sz="800" dirty="0" smtClean="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7"/>
          <p:cNvSpPr>
            <a:spLocks noGrp="1" noChangeArrowheads="1"/>
          </p:cNvSpPr>
          <p:nvPr>
            <p:ph type="sldNum" sz="quarter" idx="5"/>
          </p:nvPr>
        </p:nvSpPr>
        <p:spPr>
          <a:noFill/>
        </p:spPr>
        <p:txBody>
          <a:bodyPr/>
          <a:lstStyle/>
          <a:p>
            <a:fld id="{292B0BA9-7C43-403D-A31C-93ACE2716BC8}" type="slidenum">
              <a:rPr lang="en-US" smtClean="0"/>
              <a:pPr/>
              <a:t>30</a:t>
            </a:fld>
            <a:endParaRPr lang="en-US" smtClean="0"/>
          </a:p>
        </p:txBody>
      </p:sp>
      <p:sp>
        <p:nvSpPr>
          <p:cNvPr id="43011" name="Rectangle 2"/>
          <p:cNvSpPr>
            <a:spLocks noGrp="1" noRot="1" noChangeAspect="1" noChangeArrowheads="1" noTextEdit="1"/>
          </p:cNvSpPr>
          <p:nvPr>
            <p:ph type="sldImg"/>
          </p:nvPr>
        </p:nvSpPr>
        <p:spPr>
          <a:ln/>
        </p:spPr>
      </p:sp>
      <p:sp>
        <p:nvSpPr>
          <p:cNvPr id="43012" name="Rectangle 3"/>
          <p:cNvSpPr>
            <a:spLocks noGrp="1" noChangeArrowheads="1"/>
          </p:cNvSpPr>
          <p:nvPr>
            <p:ph type="body" idx="1"/>
          </p:nvPr>
        </p:nvSpPr>
        <p:spPr>
          <a:noFill/>
          <a:ln/>
        </p:spPr>
        <p:txBody>
          <a:bodyPr/>
          <a:lstStyle/>
          <a:p>
            <a:pPr eaLnBrk="1" hangingPunct="1"/>
            <a:endParaRPr lang="en-US" sz="800" smtClean="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7"/>
          <p:cNvSpPr>
            <a:spLocks noGrp="1" noChangeArrowheads="1"/>
          </p:cNvSpPr>
          <p:nvPr>
            <p:ph type="sldNum" sz="quarter" idx="5"/>
          </p:nvPr>
        </p:nvSpPr>
        <p:spPr>
          <a:noFill/>
        </p:spPr>
        <p:txBody>
          <a:bodyPr/>
          <a:lstStyle/>
          <a:p>
            <a:fld id="{292B0BA9-7C43-403D-A31C-93ACE2716BC8}" type="slidenum">
              <a:rPr lang="en-US" smtClean="0"/>
              <a:pPr/>
              <a:t>31</a:t>
            </a:fld>
            <a:endParaRPr lang="en-US" smtClean="0"/>
          </a:p>
        </p:txBody>
      </p:sp>
      <p:sp>
        <p:nvSpPr>
          <p:cNvPr id="43011" name="Rectangle 2"/>
          <p:cNvSpPr>
            <a:spLocks noGrp="1" noRot="1" noChangeAspect="1" noChangeArrowheads="1" noTextEdit="1"/>
          </p:cNvSpPr>
          <p:nvPr>
            <p:ph type="sldImg"/>
          </p:nvPr>
        </p:nvSpPr>
        <p:spPr>
          <a:ln/>
        </p:spPr>
      </p:sp>
      <p:sp>
        <p:nvSpPr>
          <p:cNvPr id="43012" name="Rectangle 3"/>
          <p:cNvSpPr>
            <a:spLocks noGrp="1" noChangeArrowheads="1"/>
          </p:cNvSpPr>
          <p:nvPr>
            <p:ph type="body" idx="1"/>
          </p:nvPr>
        </p:nvSpPr>
        <p:spPr>
          <a:noFill/>
          <a:ln/>
        </p:spPr>
        <p:txBody>
          <a:bodyPr/>
          <a:lstStyle/>
          <a:p>
            <a:pPr eaLnBrk="1" hangingPunct="1"/>
            <a:endParaRPr lang="en-US" sz="800" smtClean="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7"/>
          <p:cNvSpPr>
            <a:spLocks noGrp="1" noChangeArrowheads="1"/>
          </p:cNvSpPr>
          <p:nvPr>
            <p:ph type="sldNum" sz="quarter" idx="5"/>
          </p:nvPr>
        </p:nvSpPr>
        <p:spPr>
          <a:noFill/>
        </p:spPr>
        <p:txBody>
          <a:bodyPr/>
          <a:lstStyle/>
          <a:p>
            <a:fld id="{292B0BA9-7C43-403D-A31C-93ACE2716BC8}" type="slidenum">
              <a:rPr lang="en-US" smtClean="0"/>
              <a:pPr/>
              <a:t>32</a:t>
            </a:fld>
            <a:endParaRPr lang="en-US" smtClean="0"/>
          </a:p>
        </p:txBody>
      </p:sp>
      <p:sp>
        <p:nvSpPr>
          <p:cNvPr id="43011" name="Rectangle 2"/>
          <p:cNvSpPr>
            <a:spLocks noGrp="1" noRot="1" noChangeAspect="1" noChangeArrowheads="1" noTextEdit="1"/>
          </p:cNvSpPr>
          <p:nvPr>
            <p:ph type="sldImg"/>
          </p:nvPr>
        </p:nvSpPr>
        <p:spPr>
          <a:ln/>
        </p:spPr>
      </p:sp>
      <p:sp>
        <p:nvSpPr>
          <p:cNvPr id="43012" name="Rectangle 3"/>
          <p:cNvSpPr>
            <a:spLocks noGrp="1" noChangeArrowheads="1"/>
          </p:cNvSpPr>
          <p:nvPr>
            <p:ph type="body" idx="1"/>
          </p:nvPr>
        </p:nvSpPr>
        <p:spPr>
          <a:noFill/>
          <a:ln/>
        </p:spPr>
        <p:txBody>
          <a:bodyPr/>
          <a:lstStyle/>
          <a:p>
            <a:pPr eaLnBrk="1" hangingPunct="1"/>
            <a:endParaRPr lang="en-US" sz="800" smtClean="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7"/>
          <p:cNvSpPr>
            <a:spLocks noGrp="1" noChangeArrowheads="1"/>
          </p:cNvSpPr>
          <p:nvPr>
            <p:ph type="sldNum" sz="quarter" idx="5"/>
          </p:nvPr>
        </p:nvSpPr>
        <p:spPr>
          <a:noFill/>
        </p:spPr>
        <p:txBody>
          <a:bodyPr/>
          <a:lstStyle/>
          <a:p>
            <a:fld id="{292B0BA9-7C43-403D-A31C-93ACE2716BC8}" type="slidenum">
              <a:rPr lang="en-US" smtClean="0"/>
              <a:pPr/>
              <a:t>33</a:t>
            </a:fld>
            <a:endParaRPr lang="en-US" smtClean="0"/>
          </a:p>
        </p:txBody>
      </p:sp>
      <p:sp>
        <p:nvSpPr>
          <p:cNvPr id="43011" name="Rectangle 2"/>
          <p:cNvSpPr>
            <a:spLocks noGrp="1" noRot="1" noChangeAspect="1" noChangeArrowheads="1" noTextEdit="1"/>
          </p:cNvSpPr>
          <p:nvPr>
            <p:ph type="sldImg"/>
          </p:nvPr>
        </p:nvSpPr>
        <p:spPr>
          <a:ln/>
        </p:spPr>
      </p:sp>
      <p:sp>
        <p:nvSpPr>
          <p:cNvPr id="43012" name="Rectangle 3"/>
          <p:cNvSpPr>
            <a:spLocks noGrp="1" noChangeArrowheads="1"/>
          </p:cNvSpPr>
          <p:nvPr>
            <p:ph type="body" idx="1"/>
          </p:nvPr>
        </p:nvSpPr>
        <p:spPr>
          <a:noFill/>
          <a:ln/>
        </p:spPr>
        <p:txBody>
          <a:bodyPr/>
          <a:lstStyle/>
          <a:p>
            <a:pPr eaLnBrk="1" hangingPunct="1"/>
            <a:endParaRPr lang="en-US" sz="800" smtClean="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7"/>
          <p:cNvSpPr>
            <a:spLocks noGrp="1" noChangeArrowheads="1"/>
          </p:cNvSpPr>
          <p:nvPr>
            <p:ph type="sldNum" sz="quarter" idx="5"/>
          </p:nvPr>
        </p:nvSpPr>
        <p:spPr>
          <a:noFill/>
        </p:spPr>
        <p:txBody>
          <a:bodyPr/>
          <a:lstStyle/>
          <a:p>
            <a:fld id="{292B0BA9-7C43-403D-A31C-93ACE2716BC8}" type="slidenum">
              <a:rPr lang="en-US" smtClean="0"/>
              <a:pPr/>
              <a:t>34</a:t>
            </a:fld>
            <a:endParaRPr lang="en-US" smtClean="0"/>
          </a:p>
        </p:txBody>
      </p:sp>
      <p:sp>
        <p:nvSpPr>
          <p:cNvPr id="43011" name="Rectangle 2"/>
          <p:cNvSpPr>
            <a:spLocks noGrp="1" noRot="1" noChangeAspect="1" noChangeArrowheads="1" noTextEdit="1"/>
          </p:cNvSpPr>
          <p:nvPr>
            <p:ph type="sldImg"/>
          </p:nvPr>
        </p:nvSpPr>
        <p:spPr>
          <a:ln/>
        </p:spPr>
      </p:sp>
      <p:sp>
        <p:nvSpPr>
          <p:cNvPr id="43012" name="Rectangle 3"/>
          <p:cNvSpPr>
            <a:spLocks noGrp="1" noChangeArrowheads="1"/>
          </p:cNvSpPr>
          <p:nvPr>
            <p:ph type="body" idx="1"/>
          </p:nvPr>
        </p:nvSpPr>
        <p:spPr>
          <a:noFill/>
          <a:ln/>
        </p:spPr>
        <p:txBody>
          <a:bodyPr/>
          <a:lstStyle/>
          <a:p>
            <a:pPr eaLnBrk="1" hangingPunct="1"/>
            <a:endParaRPr lang="en-US" sz="800" smtClean="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7"/>
          <p:cNvSpPr>
            <a:spLocks noGrp="1" noChangeArrowheads="1"/>
          </p:cNvSpPr>
          <p:nvPr>
            <p:ph type="sldNum" sz="quarter" idx="5"/>
          </p:nvPr>
        </p:nvSpPr>
        <p:spPr>
          <a:noFill/>
        </p:spPr>
        <p:txBody>
          <a:bodyPr/>
          <a:lstStyle/>
          <a:p>
            <a:fld id="{292B0BA9-7C43-403D-A31C-93ACE2716BC8}" type="slidenum">
              <a:rPr lang="en-US" smtClean="0"/>
              <a:pPr/>
              <a:t>35</a:t>
            </a:fld>
            <a:endParaRPr lang="en-US" smtClean="0"/>
          </a:p>
        </p:txBody>
      </p:sp>
      <p:sp>
        <p:nvSpPr>
          <p:cNvPr id="43011" name="Rectangle 2"/>
          <p:cNvSpPr>
            <a:spLocks noGrp="1" noRot="1" noChangeAspect="1" noChangeArrowheads="1" noTextEdit="1"/>
          </p:cNvSpPr>
          <p:nvPr>
            <p:ph type="sldImg"/>
          </p:nvPr>
        </p:nvSpPr>
        <p:spPr>
          <a:ln/>
        </p:spPr>
      </p:sp>
      <p:sp>
        <p:nvSpPr>
          <p:cNvPr id="43012" name="Rectangle 3"/>
          <p:cNvSpPr>
            <a:spLocks noGrp="1" noChangeArrowheads="1"/>
          </p:cNvSpPr>
          <p:nvPr>
            <p:ph type="body" idx="1"/>
          </p:nvPr>
        </p:nvSpPr>
        <p:spPr>
          <a:noFill/>
          <a:ln/>
        </p:spPr>
        <p:txBody>
          <a:bodyPr/>
          <a:lstStyle/>
          <a:p>
            <a:pPr eaLnBrk="1" hangingPunct="1"/>
            <a:endParaRPr lang="en-US" sz="800" smtClean="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7"/>
          <p:cNvSpPr>
            <a:spLocks noGrp="1" noChangeArrowheads="1"/>
          </p:cNvSpPr>
          <p:nvPr>
            <p:ph type="sldNum" sz="quarter" idx="5"/>
          </p:nvPr>
        </p:nvSpPr>
        <p:spPr>
          <a:noFill/>
        </p:spPr>
        <p:txBody>
          <a:bodyPr/>
          <a:lstStyle/>
          <a:p>
            <a:fld id="{292B0BA9-7C43-403D-A31C-93ACE2716BC8}" type="slidenum">
              <a:rPr lang="en-US" smtClean="0"/>
              <a:pPr/>
              <a:t>36</a:t>
            </a:fld>
            <a:endParaRPr lang="en-US" smtClean="0"/>
          </a:p>
        </p:txBody>
      </p:sp>
      <p:sp>
        <p:nvSpPr>
          <p:cNvPr id="43011" name="Rectangle 2"/>
          <p:cNvSpPr>
            <a:spLocks noGrp="1" noRot="1" noChangeAspect="1" noChangeArrowheads="1" noTextEdit="1"/>
          </p:cNvSpPr>
          <p:nvPr>
            <p:ph type="sldImg"/>
          </p:nvPr>
        </p:nvSpPr>
        <p:spPr>
          <a:ln/>
        </p:spPr>
      </p:sp>
      <p:sp>
        <p:nvSpPr>
          <p:cNvPr id="43012" name="Rectangle 3"/>
          <p:cNvSpPr>
            <a:spLocks noGrp="1" noChangeArrowheads="1"/>
          </p:cNvSpPr>
          <p:nvPr>
            <p:ph type="body" idx="1"/>
          </p:nvPr>
        </p:nvSpPr>
        <p:spPr>
          <a:noFill/>
          <a:ln/>
        </p:spPr>
        <p:txBody>
          <a:bodyPr/>
          <a:lstStyle/>
          <a:p>
            <a:pPr eaLnBrk="1" hangingPunct="1"/>
            <a:endParaRPr lang="en-US" sz="800" smtClean="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7"/>
          <p:cNvSpPr>
            <a:spLocks noGrp="1" noChangeArrowheads="1"/>
          </p:cNvSpPr>
          <p:nvPr>
            <p:ph type="sldNum" sz="quarter" idx="5"/>
          </p:nvPr>
        </p:nvSpPr>
        <p:spPr>
          <a:noFill/>
        </p:spPr>
        <p:txBody>
          <a:bodyPr/>
          <a:lstStyle/>
          <a:p>
            <a:fld id="{292B0BA9-7C43-403D-A31C-93ACE2716BC8}" type="slidenum">
              <a:rPr lang="en-US" smtClean="0"/>
              <a:pPr/>
              <a:t>37</a:t>
            </a:fld>
            <a:endParaRPr lang="en-US" smtClean="0"/>
          </a:p>
        </p:txBody>
      </p:sp>
      <p:sp>
        <p:nvSpPr>
          <p:cNvPr id="43011" name="Rectangle 2"/>
          <p:cNvSpPr>
            <a:spLocks noGrp="1" noRot="1" noChangeAspect="1" noChangeArrowheads="1" noTextEdit="1"/>
          </p:cNvSpPr>
          <p:nvPr>
            <p:ph type="sldImg"/>
          </p:nvPr>
        </p:nvSpPr>
        <p:spPr>
          <a:ln/>
        </p:spPr>
      </p:sp>
      <p:sp>
        <p:nvSpPr>
          <p:cNvPr id="43012" name="Rectangle 3"/>
          <p:cNvSpPr>
            <a:spLocks noGrp="1" noChangeArrowheads="1"/>
          </p:cNvSpPr>
          <p:nvPr>
            <p:ph type="body" idx="1"/>
          </p:nvPr>
        </p:nvSpPr>
        <p:spPr>
          <a:noFill/>
          <a:ln/>
        </p:spPr>
        <p:txBody>
          <a:bodyPr/>
          <a:lstStyle/>
          <a:p>
            <a:pPr eaLnBrk="1" hangingPunct="1"/>
            <a:endParaRPr lang="en-US" sz="800" smtClean="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7"/>
          <p:cNvSpPr>
            <a:spLocks noGrp="1" noChangeArrowheads="1"/>
          </p:cNvSpPr>
          <p:nvPr>
            <p:ph type="sldNum" sz="quarter" idx="5"/>
          </p:nvPr>
        </p:nvSpPr>
        <p:spPr>
          <a:noFill/>
        </p:spPr>
        <p:txBody>
          <a:bodyPr/>
          <a:lstStyle/>
          <a:p>
            <a:fld id="{292B0BA9-7C43-403D-A31C-93ACE2716BC8}" type="slidenum">
              <a:rPr lang="en-US" smtClean="0"/>
              <a:pPr/>
              <a:t>38</a:t>
            </a:fld>
            <a:endParaRPr lang="en-US" smtClean="0"/>
          </a:p>
        </p:txBody>
      </p:sp>
      <p:sp>
        <p:nvSpPr>
          <p:cNvPr id="43011" name="Rectangle 2"/>
          <p:cNvSpPr>
            <a:spLocks noGrp="1" noRot="1" noChangeAspect="1" noChangeArrowheads="1" noTextEdit="1"/>
          </p:cNvSpPr>
          <p:nvPr>
            <p:ph type="sldImg"/>
          </p:nvPr>
        </p:nvSpPr>
        <p:spPr>
          <a:ln/>
        </p:spPr>
      </p:sp>
      <p:sp>
        <p:nvSpPr>
          <p:cNvPr id="43012" name="Rectangle 3"/>
          <p:cNvSpPr>
            <a:spLocks noGrp="1" noChangeArrowheads="1"/>
          </p:cNvSpPr>
          <p:nvPr>
            <p:ph type="body" idx="1"/>
          </p:nvPr>
        </p:nvSpPr>
        <p:spPr>
          <a:noFill/>
          <a:ln/>
        </p:spPr>
        <p:txBody>
          <a:bodyPr/>
          <a:lstStyle/>
          <a:p>
            <a:pPr eaLnBrk="1" hangingPunct="1"/>
            <a:endParaRPr lang="en-US" sz="800" smtClean="0"/>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7"/>
          <p:cNvSpPr>
            <a:spLocks noGrp="1" noChangeArrowheads="1"/>
          </p:cNvSpPr>
          <p:nvPr>
            <p:ph type="sldNum" sz="quarter" idx="5"/>
          </p:nvPr>
        </p:nvSpPr>
        <p:spPr>
          <a:noFill/>
        </p:spPr>
        <p:txBody>
          <a:bodyPr/>
          <a:lstStyle/>
          <a:p>
            <a:fld id="{292B0BA9-7C43-403D-A31C-93ACE2716BC8}" type="slidenum">
              <a:rPr lang="en-US" smtClean="0"/>
              <a:pPr/>
              <a:t>39</a:t>
            </a:fld>
            <a:endParaRPr lang="en-US" smtClean="0"/>
          </a:p>
        </p:txBody>
      </p:sp>
      <p:sp>
        <p:nvSpPr>
          <p:cNvPr id="43011" name="Rectangle 2"/>
          <p:cNvSpPr>
            <a:spLocks noGrp="1" noRot="1" noChangeAspect="1" noChangeArrowheads="1" noTextEdit="1"/>
          </p:cNvSpPr>
          <p:nvPr>
            <p:ph type="sldImg"/>
          </p:nvPr>
        </p:nvSpPr>
        <p:spPr>
          <a:ln/>
        </p:spPr>
      </p:sp>
      <p:sp>
        <p:nvSpPr>
          <p:cNvPr id="43012" name="Rectangle 3"/>
          <p:cNvSpPr>
            <a:spLocks noGrp="1" noChangeArrowheads="1"/>
          </p:cNvSpPr>
          <p:nvPr>
            <p:ph type="body" idx="1"/>
          </p:nvPr>
        </p:nvSpPr>
        <p:spPr>
          <a:noFill/>
          <a:ln/>
        </p:spPr>
        <p:txBody>
          <a:bodyPr/>
          <a:lstStyle/>
          <a:p>
            <a:pPr eaLnBrk="1" hangingPunct="1"/>
            <a:endParaRPr lang="en-US" sz="800"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7"/>
          <p:cNvSpPr>
            <a:spLocks noGrp="1" noChangeArrowheads="1"/>
          </p:cNvSpPr>
          <p:nvPr>
            <p:ph type="sldNum" sz="quarter" idx="5"/>
          </p:nvPr>
        </p:nvSpPr>
        <p:spPr>
          <a:noFill/>
        </p:spPr>
        <p:txBody>
          <a:bodyPr/>
          <a:lstStyle/>
          <a:p>
            <a:fld id="{EAE1373B-12FC-4CD6-A0DC-E3C7765597A0}" type="slidenum">
              <a:rPr lang="en-US" smtClean="0"/>
              <a:pPr/>
              <a:t>4</a:t>
            </a:fld>
            <a:endParaRPr lang="en-US" smtClean="0"/>
          </a:p>
        </p:txBody>
      </p:sp>
      <p:sp>
        <p:nvSpPr>
          <p:cNvPr id="28675" name="Rectangle 2"/>
          <p:cNvSpPr>
            <a:spLocks noGrp="1" noRot="1" noChangeAspect="1" noChangeArrowheads="1" noTextEdit="1"/>
          </p:cNvSpPr>
          <p:nvPr>
            <p:ph type="sldImg"/>
          </p:nvPr>
        </p:nvSpPr>
        <p:spPr>
          <a:ln/>
        </p:spPr>
      </p:sp>
      <p:sp>
        <p:nvSpPr>
          <p:cNvPr id="28676" name="Rectangle 3"/>
          <p:cNvSpPr>
            <a:spLocks noGrp="1" noChangeArrowheads="1"/>
          </p:cNvSpPr>
          <p:nvPr>
            <p:ph type="body" idx="1"/>
          </p:nvPr>
        </p:nvSpPr>
        <p:spPr>
          <a:noFill/>
          <a:ln/>
        </p:spPr>
        <p:txBody>
          <a:bodyPr/>
          <a:lstStyle/>
          <a:p>
            <a:pPr eaLnBrk="1" hangingPunct="1"/>
            <a:endParaRPr lang="en-US" sz="800" dirty="0" smtClean="0"/>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7"/>
          <p:cNvSpPr>
            <a:spLocks noGrp="1" noChangeArrowheads="1"/>
          </p:cNvSpPr>
          <p:nvPr>
            <p:ph type="sldNum" sz="quarter" idx="5"/>
          </p:nvPr>
        </p:nvSpPr>
        <p:spPr>
          <a:noFill/>
        </p:spPr>
        <p:txBody>
          <a:bodyPr/>
          <a:lstStyle/>
          <a:p>
            <a:fld id="{292B0BA9-7C43-403D-A31C-93ACE2716BC8}" type="slidenum">
              <a:rPr lang="en-US" smtClean="0"/>
              <a:pPr/>
              <a:t>40</a:t>
            </a:fld>
            <a:endParaRPr lang="en-US" smtClean="0"/>
          </a:p>
        </p:txBody>
      </p:sp>
      <p:sp>
        <p:nvSpPr>
          <p:cNvPr id="43011" name="Rectangle 2"/>
          <p:cNvSpPr>
            <a:spLocks noGrp="1" noRot="1" noChangeAspect="1" noChangeArrowheads="1" noTextEdit="1"/>
          </p:cNvSpPr>
          <p:nvPr>
            <p:ph type="sldImg"/>
          </p:nvPr>
        </p:nvSpPr>
        <p:spPr>
          <a:ln/>
        </p:spPr>
      </p:sp>
      <p:sp>
        <p:nvSpPr>
          <p:cNvPr id="43012" name="Rectangle 3"/>
          <p:cNvSpPr>
            <a:spLocks noGrp="1" noChangeArrowheads="1"/>
          </p:cNvSpPr>
          <p:nvPr>
            <p:ph type="body" idx="1"/>
          </p:nvPr>
        </p:nvSpPr>
        <p:spPr>
          <a:noFill/>
          <a:ln/>
        </p:spPr>
        <p:txBody>
          <a:bodyPr/>
          <a:lstStyle/>
          <a:p>
            <a:pPr eaLnBrk="1" hangingPunct="1"/>
            <a:endParaRPr lang="en-US" sz="800" smtClean="0"/>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7"/>
          <p:cNvSpPr>
            <a:spLocks noGrp="1" noChangeArrowheads="1"/>
          </p:cNvSpPr>
          <p:nvPr>
            <p:ph type="sldNum" sz="quarter" idx="5"/>
          </p:nvPr>
        </p:nvSpPr>
        <p:spPr>
          <a:noFill/>
        </p:spPr>
        <p:txBody>
          <a:bodyPr/>
          <a:lstStyle/>
          <a:p>
            <a:fld id="{292B0BA9-7C43-403D-A31C-93ACE2716BC8}" type="slidenum">
              <a:rPr lang="en-US" smtClean="0"/>
              <a:pPr/>
              <a:t>41</a:t>
            </a:fld>
            <a:endParaRPr lang="en-US" smtClean="0"/>
          </a:p>
        </p:txBody>
      </p:sp>
      <p:sp>
        <p:nvSpPr>
          <p:cNvPr id="43011" name="Rectangle 2"/>
          <p:cNvSpPr>
            <a:spLocks noGrp="1" noRot="1" noChangeAspect="1" noChangeArrowheads="1" noTextEdit="1"/>
          </p:cNvSpPr>
          <p:nvPr>
            <p:ph type="sldImg"/>
          </p:nvPr>
        </p:nvSpPr>
        <p:spPr>
          <a:ln/>
        </p:spPr>
      </p:sp>
      <p:sp>
        <p:nvSpPr>
          <p:cNvPr id="43012" name="Rectangle 3"/>
          <p:cNvSpPr>
            <a:spLocks noGrp="1" noChangeArrowheads="1"/>
          </p:cNvSpPr>
          <p:nvPr>
            <p:ph type="body" idx="1"/>
          </p:nvPr>
        </p:nvSpPr>
        <p:spPr>
          <a:noFill/>
          <a:ln/>
        </p:spPr>
        <p:txBody>
          <a:bodyPr/>
          <a:lstStyle/>
          <a:p>
            <a:pPr eaLnBrk="1" hangingPunct="1"/>
            <a:endParaRPr lang="en-US" sz="800" smtClean="0"/>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7"/>
          <p:cNvSpPr>
            <a:spLocks noGrp="1" noChangeArrowheads="1"/>
          </p:cNvSpPr>
          <p:nvPr>
            <p:ph type="sldNum" sz="quarter" idx="5"/>
          </p:nvPr>
        </p:nvSpPr>
        <p:spPr>
          <a:noFill/>
        </p:spPr>
        <p:txBody>
          <a:bodyPr/>
          <a:lstStyle/>
          <a:p>
            <a:fld id="{292B0BA9-7C43-403D-A31C-93ACE2716BC8}" type="slidenum">
              <a:rPr lang="en-US" smtClean="0"/>
              <a:pPr/>
              <a:t>42</a:t>
            </a:fld>
            <a:endParaRPr lang="en-US" smtClean="0"/>
          </a:p>
        </p:txBody>
      </p:sp>
      <p:sp>
        <p:nvSpPr>
          <p:cNvPr id="43011" name="Rectangle 2"/>
          <p:cNvSpPr>
            <a:spLocks noGrp="1" noRot="1" noChangeAspect="1" noChangeArrowheads="1" noTextEdit="1"/>
          </p:cNvSpPr>
          <p:nvPr>
            <p:ph type="sldImg"/>
          </p:nvPr>
        </p:nvSpPr>
        <p:spPr>
          <a:ln/>
        </p:spPr>
      </p:sp>
      <p:sp>
        <p:nvSpPr>
          <p:cNvPr id="43012" name="Rectangle 3"/>
          <p:cNvSpPr>
            <a:spLocks noGrp="1" noChangeArrowheads="1"/>
          </p:cNvSpPr>
          <p:nvPr>
            <p:ph type="body" idx="1"/>
          </p:nvPr>
        </p:nvSpPr>
        <p:spPr>
          <a:noFill/>
          <a:ln/>
        </p:spPr>
        <p:txBody>
          <a:bodyPr/>
          <a:lstStyle/>
          <a:p>
            <a:pPr eaLnBrk="1" hangingPunct="1"/>
            <a:endParaRPr lang="en-US" sz="800" smtClean="0"/>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7"/>
          <p:cNvSpPr>
            <a:spLocks noGrp="1" noChangeArrowheads="1"/>
          </p:cNvSpPr>
          <p:nvPr>
            <p:ph type="sldNum" sz="quarter" idx="5"/>
          </p:nvPr>
        </p:nvSpPr>
        <p:spPr>
          <a:noFill/>
        </p:spPr>
        <p:txBody>
          <a:bodyPr/>
          <a:lstStyle/>
          <a:p>
            <a:fld id="{292B0BA9-7C43-403D-A31C-93ACE2716BC8}" type="slidenum">
              <a:rPr lang="en-US" smtClean="0"/>
              <a:pPr/>
              <a:t>43</a:t>
            </a:fld>
            <a:endParaRPr lang="en-US" smtClean="0"/>
          </a:p>
        </p:txBody>
      </p:sp>
      <p:sp>
        <p:nvSpPr>
          <p:cNvPr id="43011" name="Rectangle 2"/>
          <p:cNvSpPr>
            <a:spLocks noGrp="1" noRot="1" noChangeAspect="1" noChangeArrowheads="1" noTextEdit="1"/>
          </p:cNvSpPr>
          <p:nvPr>
            <p:ph type="sldImg"/>
          </p:nvPr>
        </p:nvSpPr>
        <p:spPr>
          <a:ln/>
        </p:spPr>
      </p:sp>
      <p:sp>
        <p:nvSpPr>
          <p:cNvPr id="43012" name="Rectangle 3"/>
          <p:cNvSpPr>
            <a:spLocks noGrp="1" noChangeArrowheads="1"/>
          </p:cNvSpPr>
          <p:nvPr>
            <p:ph type="body" idx="1"/>
          </p:nvPr>
        </p:nvSpPr>
        <p:spPr>
          <a:noFill/>
          <a:ln/>
        </p:spPr>
        <p:txBody>
          <a:bodyPr/>
          <a:lstStyle/>
          <a:p>
            <a:pPr eaLnBrk="1" hangingPunct="1"/>
            <a:endParaRPr lang="en-US" sz="800" smtClean="0"/>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7"/>
          <p:cNvSpPr>
            <a:spLocks noGrp="1" noChangeArrowheads="1"/>
          </p:cNvSpPr>
          <p:nvPr>
            <p:ph type="sldNum" sz="quarter" idx="5"/>
          </p:nvPr>
        </p:nvSpPr>
        <p:spPr>
          <a:noFill/>
        </p:spPr>
        <p:txBody>
          <a:bodyPr/>
          <a:lstStyle/>
          <a:p>
            <a:fld id="{292B0BA9-7C43-403D-A31C-93ACE2716BC8}" type="slidenum">
              <a:rPr lang="en-US" smtClean="0"/>
              <a:pPr/>
              <a:t>44</a:t>
            </a:fld>
            <a:endParaRPr lang="en-US" smtClean="0"/>
          </a:p>
        </p:txBody>
      </p:sp>
      <p:sp>
        <p:nvSpPr>
          <p:cNvPr id="43011" name="Rectangle 2"/>
          <p:cNvSpPr>
            <a:spLocks noGrp="1" noRot="1" noChangeAspect="1" noChangeArrowheads="1" noTextEdit="1"/>
          </p:cNvSpPr>
          <p:nvPr>
            <p:ph type="sldImg"/>
          </p:nvPr>
        </p:nvSpPr>
        <p:spPr>
          <a:ln/>
        </p:spPr>
      </p:sp>
      <p:sp>
        <p:nvSpPr>
          <p:cNvPr id="43012" name="Rectangle 3"/>
          <p:cNvSpPr>
            <a:spLocks noGrp="1" noChangeArrowheads="1"/>
          </p:cNvSpPr>
          <p:nvPr>
            <p:ph type="body" idx="1"/>
          </p:nvPr>
        </p:nvSpPr>
        <p:spPr>
          <a:noFill/>
          <a:ln/>
        </p:spPr>
        <p:txBody>
          <a:bodyPr/>
          <a:lstStyle/>
          <a:p>
            <a:pPr eaLnBrk="1" hangingPunct="1"/>
            <a:endParaRPr lang="en-US" sz="800" smtClean="0"/>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7"/>
          <p:cNvSpPr>
            <a:spLocks noGrp="1" noChangeArrowheads="1"/>
          </p:cNvSpPr>
          <p:nvPr>
            <p:ph type="sldNum" sz="quarter" idx="5"/>
          </p:nvPr>
        </p:nvSpPr>
        <p:spPr>
          <a:noFill/>
        </p:spPr>
        <p:txBody>
          <a:bodyPr/>
          <a:lstStyle/>
          <a:p>
            <a:fld id="{292B0BA9-7C43-403D-A31C-93ACE2716BC8}" type="slidenum">
              <a:rPr lang="en-US" smtClean="0"/>
              <a:pPr/>
              <a:t>45</a:t>
            </a:fld>
            <a:endParaRPr lang="en-US" smtClean="0"/>
          </a:p>
        </p:txBody>
      </p:sp>
      <p:sp>
        <p:nvSpPr>
          <p:cNvPr id="43011" name="Rectangle 2"/>
          <p:cNvSpPr>
            <a:spLocks noGrp="1" noRot="1" noChangeAspect="1" noChangeArrowheads="1" noTextEdit="1"/>
          </p:cNvSpPr>
          <p:nvPr>
            <p:ph type="sldImg"/>
          </p:nvPr>
        </p:nvSpPr>
        <p:spPr>
          <a:ln/>
        </p:spPr>
      </p:sp>
      <p:sp>
        <p:nvSpPr>
          <p:cNvPr id="43012" name="Rectangle 3"/>
          <p:cNvSpPr>
            <a:spLocks noGrp="1" noChangeArrowheads="1"/>
          </p:cNvSpPr>
          <p:nvPr>
            <p:ph type="body" idx="1"/>
          </p:nvPr>
        </p:nvSpPr>
        <p:spPr>
          <a:noFill/>
          <a:ln/>
        </p:spPr>
        <p:txBody>
          <a:bodyPr/>
          <a:lstStyle/>
          <a:p>
            <a:pPr eaLnBrk="1" hangingPunct="1"/>
            <a:endParaRPr lang="en-US" sz="800" smtClean="0"/>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7"/>
          <p:cNvSpPr>
            <a:spLocks noGrp="1" noChangeArrowheads="1"/>
          </p:cNvSpPr>
          <p:nvPr>
            <p:ph type="sldNum" sz="quarter" idx="5"/>
          </p:nvPr>
        </p:nvSpPr>
        <p:spPr>
          <a:noFill/>
        </p:spPr>
        <p:txBody>
          <a:bodyPr/>
          <a:lstStyle/>
          <a:p>
            <a:fld id="{292B0BA9-7C43-403D-A31C-93ACE2716BC8}" type="slidenum">
              <a:rPr lang="en-US" smtClean="0"/>
              <a:pPr/>
              <a:t>46</a:t>
            </a:fld>
            <a:endParaRPr lang="en-US" smtClean="0"/>
          </a:p>
        </p:txBody>
      </p:sp>
      <p:sp>
        <p:nvSpPr>
          <p:cNvPr id="43011" name="Rectangle 2"/>
          <p:cNvSpPr>
            <a:spLocks noGrp="1" noRot="1" noChangeAspect="1" noChangeArrowheads="1" noTextEdit="1"/>
          </p:cNvSpPr>
          <p:nvPr>
            <p:ph type="sldImg"/>
          </p:nvPr>
        </p:nvSpPr>
        <p:spPr>
          <a:ln/>
        </p:spPr>
      </p:sp>
      <p:sp>
        <p:nvSpPr>
          <p:cNvPr id="43012" name="Rectangle 3"/>
          <p:cNvSpPr>
            <a:spLocks noGrp="1" noChangeArrowheads="1"/>
          </p:cNvSpPr>
          <p:nvPr>
            <p:ph type="body" idx="1"/>
          </p:nvPr>
        </p:nvSpPr>
        <p:spPr>
          <a:noFill/>
          <a:ln/>
        </p:spPr>
        <p:txBody>
          <a:bodyPr/>
          <a:lstStyle/>
          <a:p>
            <a:pPr eaLnBrk="1" hangingPunct="1"/>
            <a:endParaRPr lang="en-US" sz="800" smtClean="0"/>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7"/>
          <p:cNvSpPr>
            <a:spLocks noGrp="1" noChangeArrowheads="1"/>
          </p:cNvSpPr>
          <p:nvPr>
            <p:ph type="sldNum" sz="quarter" idx="5"/>
          </p:nvPr>
        </p:nvSpPr>
        <p:spPr>
          <a:noFill/>
        </p:spPr>
        <p:txBody>
          <a:bodyPr/>
          <a:lstStyle/>
          <a:p>
            <a:fld id="{292B0BA9-7C43-403D-A31C-93ACE2716BC8}" type="slidenum">
              <a:rPr lang="en-US" smtClean="0"/>
              <a:pPr/>
              <a:t>47</a:t>
            </a:fld>
            <a:endParaRPr lang="en-US" smtClean="0"/>
          </a:p>
        </p:txBody>
      </p:sp>
      <p:sp>
        <p:nvSpPr>
          <p:cNvPr id="43011" name="Rectangle 2"/>
          <p:cNvSpPr>
            <a:spLocks noGrp="1" noRot="1" noChangeAspect="1" noChangeArrowheads="1" noTextEdit="1"/>
          </p:cNvSpPr>
          <p:nvPr>
            <p:ph type="sldImg"/>
          </p:nvPr>
        </p:nvSpPr>
        <p:spPr>
          <a:ln/>
        </p:spPr>
      </p:sp>
      <p:sp>
        <p:nvSpPr>
          <p:cNvPr id="43012" name="Rectangle 3"/>
          <p:cNvSpPr>
            <a:spLocks noGrp="1" noChangeArrowheads="1"/>
          </p:cNvSpPr>
          <p:nvPr>
            <p:ph type="body" idx="1"/>
          </p:nvPr>
        </p:nvSpPr>
        <p:spPr>
          <a:noFill/>
          <a:ln/>
        </p:spPr>
        <p:txBody>
          <a:bodyPr/>
          <a:lstStyle/>
          <a:p>
            <a:pPr eaLnBrk="1" hangingPunct="1"/>
            <a:endParaRPr lang="en-US" sz="800" smtClean="0"/>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7"/>
          <p:cNvSpPr>
            <a:spLocks noGrp="1" noChangeArrowheads="1"/>
          </p:cNvSpPr>
          <p:nvPr>
            <p:ph type="sldNum" sz="quarter" idx="5"/>
          </p:nvPr>
        </p:nvSpPr>
        <p:spPr>
          <a:noFill/>
        </p:spPr>
        <p:txBody>
          <a:bodyPr/>
          <a:lstStyle/>
          <a:p>
            <a:fld id="{292B0BA9-7C43-403D-A31C-93ACE2716BC8}" type="slidenum">
              <a:rPr lang="en-US" smtClean="0"/>
              <a:pPr/>
              <a:t>48</a:t>
            </a:fld>
            <a:endParaRPr lang="en-US" smtClean="0"/>
          </a:p>
        </p:txBody>
      </p:sp>
      <p:sp>
        <p:nvSpPr>
          <p:cNvPr id="43011" name="Rectangle 2"/>
          <p:cNvSpPr>
            <a:spLocks noGrp="1" noRot="1" noChangeAspect="1" noChangeArrowheads="1" noTextEdit="1"/>
          </p:cNvSpPr>
          <p:nvPr>
            <p:ph type="sldImg"/>
          </p:nvPr>
        </p:nvSpPr>
        <p:spPr>
          <a:ln/>
        </p:spPr>
      </p:sp>
      <p:sp>
        <p:nvSpPr>
          <p:cNvPr id="43012" name="Rectangle 3"/>
          <p:cNvSpPr>
            <a:spLocks noGrp="1" noChangeArrowheads="1"/>
          </p:cNvSpPr>
          <p:nvPr>
            <p:ph type="body" idx="1"/>
          </p:nvPr>
        </p:nvSpPr>
        <p:spPr>
          <a:noFill/>
          <a:ln/>
        </p:spPr>
        <p:txBody>
          <a:bodyPr/>
          <a:lstStyle/>
          <a:p>
            <a:pPr eaLnBrk="1" hangingPunct="1"/>
            <a:endParaRPr lang="en-US" sz="800" smtClean="0"/>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7"/>
          <p:cNvSpPr>
            <a:spLocks noGrp="1" noChangeArrowheads="1"/>
          </p:cNvSpPr>
          <p:nvPr>
            <p:ph type="sldNum" sz="quarter" idx="5"/>
          </p:nvPr>
        </p:nvSpPr>
        <p:spPr>
          <a:noFill/>
        </p:spPr>
        <p:txBody>
          <a:bodyPr/>
          <a:lstStyle/>
          <a:p>
            <a:fld id="{292B0BA9-7C43-403D-A31C-93ACE2716BC8}" type="slidenum">
              <a:rPr lang="en-US" smtClean="0"/>
              <a:pPr/>
              <a:t>49</a:t>
            </a:fld>
            <a:endParaRPr lang="en-US" smtClean="0"/>
          </a:p>
        </p:txBody>
      </p:sp>
      <p:sp>
        <p:nvSpPr>
          <p:cNvPr id="43011" name="Rectangle 2"/>
          <p:cNvSpPr>
            <a:spLocks noGrp="1" noRot="1" noChangeAspect="1" noChangeArrowheads="1" noTextEdit="1"/>
          </p:cNvSpPr>
          <p:nvPr>
            <p:ph type="sldImg"/>
          </p:nvPr>
        </p:nvSpPr>
        <p:spPr>
          <a:ln/>
        </p:spPr>
      </p:sp>
      <p:sp>
        <p:nvSpPr>
          <p:cNvPr id="43012" name="Rectangle 3"/>
          <p:cNvSpPr>
            <a:spLocks noGrp="1" noChangeArrowheads="1"/>
          </p:cNvSpPr>
          <p:nvPr>
            <p:ph type="body" idx="1"/>
          </p:nvPr>
        </p:nvSpPr>
        <p:spPr>
          <a:noFill/>
          <a:ln/>
        </p:spPr>
        <p:txBody>
          <a:bodyPr/>
          <a:lstStyle/>
          <a:p>
            <a:pPr eaLnBrk="1" hangingPunct="1"/>
            <a:endParaRPr lang="en-US" sz="800"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7"/>
          <p:cNvSpPr>
            <a:spLocks noGrp="1" noChangeArrowheads="1"/>
          </p:cNvSpPr>
          <p:nvPr>
            <p:ph type="sldNum" sz="quarter" idx="5"/>
          </p:nvPr>
        </p:nvSpPr>
        <p:spPr>
          <a:noFill/>
        </p:spPr>
        <p:txBody>
          <a:bodyPr/>
          <a:lstStyle/>
          <a:p>
            <a:fld id="{EAE1373B-12FC-4CD6-A0DC-E3C7765597A0}" type="slidenum">
              <a:rPr lang="en-US" smtClean="0"/>
              <a:pPr/>
              <a:t>5</a:t>
            </a:fld>
            <a:endParaRPr lang="en-US" smtClean="0"/>
          </a:p>
        </p:txBody>
      </p:sp>
      <p:sp>
        <p:nvSpPr>
          <p:cNvPr id="28675" name="Rectangle 2"/>
          <p:cNvSpPr>
            <a:spLocks noGrp="1" noRot="1" noChangeAspect="1" noChangeArrowheads="1" noTextEdit="1"/>
          </p:cNvSpPr>
          <p:nvPr>
            <p:ph type="sldImg"/>
          </p:nvPr>
        </p:nvSpPr>
        <p:spPr>
          <a:ln/>
        </p:spPr>
      </p:sp>
      <p:sp>
        <p:nvSpPr>
          <p:cNvPr id="28676" name="Rectangle 3"/>
          <p:cNvSpPr>
            <a:spLocks noGrp="1" noChangeArrowheads="1"/>
          </p:cNvSpPr>
          <p:nvPr>
            <p:ph type="body" idx="1"/>
          </p:nvPr>
        </p:nvSpPr>
        <p:spPr>
          <a:noFill/>
          <a:ln/>
        </p:spPr>
        <p:txBody>
          <a:bodyPr/>
          <a:lstStyle/>
          <a:p>
            <a:pPr eaLnBrk="1" hangingPunct="1"/>
            <a:endParaRPr lang="en-US" sz="800" dirty="0" smtClean="0"/>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7"/>
          <p:cNvSpPr>
            <a:spLocks noGrp="1" noChangeArrowheads="1"/>
          </p:cNvSpPr>
          <p:nvPr>
            <p:ph type="sldNum" sz="quarter" idx="5"/>
          </p:nvPr>
        </p:nvSpPr>
        <p:spPr>
          <a:noFill/>
        </p:spPr>
        <p:txBody>
          <a:bodyPr/>
          <a:lstStyle/>
          <a:p>
            <a:fld id="{292B0BA9-7C43-403D-A31C-93ACE2716BC8}" type="slidenum">
              <a:rPr lang="en-US" smtClean="0"/>
              <a:pPr/>
              <a:t>50</a:t>
            </a:fld>
            <a:endParaRPr lang="en-US" smtClean="0"/>
          </a:p>
        </p:txBody>
      </p:sp>
      <p:sp>
        <p:nvSpPr>
          <p:cNvPr id="43011" name="Rectangle 2"/>
          <p:cNvSpPr>
            <a:spLocks noGrp="1" noRot="1" noChangeAspect="1" noChangeArrowheads="1" noTextEdit="1"/>
          </p:cNvSpPr>
          <p:nvPr>
            <p:ph type="sldImg"/>
          </p:nvPr>
        </p:nvSpPr>
        <p:spPr>
          <a:ln/>
        </p:spPr>
      </p:sp>
      <p:sp>
        <p:nvSpPr>
          <p:cNvPr id="43012" name="Rectangle 3"/>
          <p:cNvSpPr>
            <a:spLocks noGrp="1" noChangeArrowheads="1"/>
          </p:cNvSpPr>
          <p:nvPr>
            <p:ph type="body" idx="1"/>
          </p:nvPr>
        </p:nvSpPr>
        <p:spPr>
          <a:noFill/>
          <a:ln/>
        </p:spPr>
        <p:txBody>
          <a:bodyPr/>
          <a:lstStyle/>
          <a:p>
            <a:pPr eaLnBrk="1" hangingPunct="1"/>
            <a:endParaRPr lang="en-US" sz="800" smtClean="0"/>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7"/>
          <p:cNvSpPr>
            <a:spLocks noGrp="1" noChangeArrowheads="1"/>
          </p:cNvSpPr>
          <p:nvPr>
            <p:ph type="sldNum" sz="quarter" idx="5"/>
          </p:nvPr>
        </p:nvSpPr>
        <p:spPr>
          <a:noFill/>
        </p:spPr>
        <p:txBody>
          <a:bodyPr/>
          <a:lstStyle/>
          <a:p>
            <a:fld id="{292B0BA9-7C43-403D-A31C-93ACE2716BC8}" type="slidenum">
              <a:rPr lang="en-US" smtClean="0"/>
              <a:pPr/>
              <a:t>51</a:t>
            </a:fld>
            <a:endParaRPr lang="en-US" smtClean="0"/>
          </a:p>
        </p:txBody>
      </p:sp>
      <p:sp>
        <p:nvSpPr>
          <p:cNvPr id="43011" name="Rectangle 2"/>
          <p:cNvSpPr>
            <a:spLocks noGrp="1" noRot="1" noChangeAspect="1" noChangeArrowheads="1" noTextEdit="1"/>
          </p:cNvSpPr>
          <p:nvPr>
            <p:ph type="sldImg"/>
          </p:nvPr>
        </p:nvSpPr>
        <p:spPr>
          <a:ln/>
        </p:spPr>
      </p:sp>
      <p:sp>
        <p:nvSpPr>
          <p:cNvPr id="43012" name="Rectangle 3"/>
          <p:cNvSpPr>
            <a:spLocks noGrp="1" noChangeArrowheads="1"/>
          </p:cNvSpPr>
          <p:nvPr>
            <p:ph type="body" idx="1"/>
          </p:nvPr>
        </p:nvSpPr>
        <p:spPr>
          <a:noFill/>
          <a:ln/>
        </p:spPr>
        <p:txBody>
          <a:bodyPr/>
          <a:lstStyle/>
          <a:p>
            <a:pPr eaLnBrk="1" hangingPunct="1"/>
            <a:endParaRPr lang="en-US" sz="800" smtClean="0"/>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7"/>
          <p:cNvSpPr>
            <a:spLocks noGrp="1" noChangeArrowheads="1"/>
          </p:cNvSpPr>
          <p:nvPr>
            <p:ph type="sldNum" sz="quarter" idx="5"/>
          </p:nvPr>
        </p:nvSpPr>
        <p:spPr>
          <a:noFill/>
        </p:spPr>
        <p:txBody>
          <a:bodyPr/>
          <a:lstStyle/>
          <a:p>
            <a:fld id="{292B0BA9-7C43-403D-A31C-93ACE2716BC8}" type="slidenum">
              <a:rPr lang="en-US" smtClean="0"/>
              <a:pPr/>
              <a:t>52</a:t>
            </a:fld>
            <a:endParaRPr lang="en-US" smtClean="0"/>
          </a:p>
        </p:txBody>
      </p:sp>
      <p:sp>
        <p:nvSpPr>
          <p:cNvPr id="43011" name="Rectangle 2"/>
          <p:cNvSpPr>
            <a:spLocks noGrp="1" noRot="1" noChangeAspect="1" noChangeArrowheads="1" noTextEdit="1"/>
          </p:cNvSpPr>
          <p:nvPr>
            <p:ph type="sldImg"/>
          </p:nvPr>
        </p:nvSpPr>
        <p:spPr>
          <a:ln/>
        </p:spPr>
      </p:sp>
      <p:sp>
        <p:nvSpPr>
          <p:cNvPr id="43012" name="Rectangle 3"/>
          <p:cNvSpPr>
            <a:spLocks noGrp="1" noChangeArrowheads="1"/>
          </p:cNvSpPr>
          <p:nvPr>
            <p:ph type="body" idx="1"/>
          </p:nvPr>
        </p:nvSpPr>
        <p:spPr>
          <a:noFill/>
          <a:ln/>
        </p:spPr>
        <p:txBody>
          <a:bodyPr/>
          <a:lstStyle/>
          <a:p>
            <a:pPr eaLnBrk="1" hangingPunct="1"/>
            <a:endParaRPr lang="en-US" sz="800" smtClean="0"/>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7"/>
          <p:cNvSpPr>
            <a:spLocks noGrp="1" noChangeArrowheads="1"/>
          </p:cNvSpPr>
          <p:nvPr>
            <p:ph type="sldNum" sz="quarter" idx="5"/>
          </p:nvPr>
        </p:nvSpPr>
        <p:spPr>
          <a:noFill/>
        </p:spPr>
        <p:txBody>
          <a:bodyPr/>
          <a:lstStyle/>
          <a:p>
            <a:fld id="{292B0BA9-7C43-403D-A31C-93ACE2716BC8}" type="slidenum">
              <a:rPr lang="en-US" smtClean="0"/>
              <a:pPr/>
              <a:t>53</a:t>
            </a:fld>
            <a:endParaRPr lang="en-US" smtClean="0"/>
          </a:p>
        </p:txBody>
      </p:sp>
      <p:sp>
        <p:nvSpPr>
          <p:cNvPr id="43011" name="Rectangle 2"/>
          <p:cNvSpPr>
            <a:spLocks noGrp="1" noRot="1" noChangeAspect="1" noChangeArrowheads="1" noTextEdit="1"/>
          </p:cNvSpPr>
          <p:nvPr>
            <p:ph type="sldImg"/>
          </p:nvPr>
        </p:nvSpPr>
        <p:spPr>
          <a:ln/>
        </p:spPr>
      </p:sp>
      <p:sp>
        <p:nvSpPr>
          <p:cNvPr id="43012" name="Rectangle 3"/>
          <p:cNvSpPr>
            <a:spLocks noGrp="1" noChangeArrowheads="1"/>
          </p:cNvSpPr>
          <p:nvPr>
            <p:ph type="body" idx="1"/>
          </p:nvPr>
        </p:nvSpPr>
        <p:spPr>
          <a:noFill/>
          <a:ln/>
        </p:spPr>
        <p:txBody>
          <a:bodyPr/>
          <a:lstStyle/>
          <a:p>
            <a:pPr eaLnBrk="1" hangingPunct="1"/>
            <a:endParaRPr lang="en-US" sz="800" smtClean="0"/>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7"/>
          <p:cNvSpPr>
            <a:spLocks noGrp="1" noChangeArrowheads="1"/>
          </p:cNvSpPr>
          <p:nvPr>
            <p:ph type="sldNum" sz="quarter" idx="5"/>
          </p:nvPr>
        </p:nvSpPr>
        <p:spPr>
          <a:noFill/>
        </p:spPr>
        <p:txBody>
          <a:bodyPr/>
          <a:lstStyle/>
          <a:p>
            <a:fld id="{292B0BA9-7C43-403D-A31C-93ACE2716BC8}" type="slidenum">
              <a:rPr lang="en-US" smtClean="0"/>
              <a:pPr/>
              <a:t>54</a:t>
            </a:fld>
            <a:endParaRPr lang="en-US" smtClean="0"/>
          </a:p>
        </p:txBody>
      </p:sp>
      <p:sp>
        <p:nvSpPr>
          <p:cNvPr id="43011" name="Rectangle 2"/>
          <p:cNvSpPr>
            <a:spLocks noGrp="1" noRot="1" noChangeAspect="1" noChangeArrowheads="1" noTextEdit="1"/>
          </p:cNvSpPr>
          <p:nvPr>
            <p:ph type="sldImg"/>
          </p:nvPr>
        </p:nvSpPr>
        <p:spPr>
          <a:ln/>
        </p:spPr>
      </p:sp>
      <p:sp>
        <p:nvSpPr>
          <p:cNvPr id="43012" name="Rectangle 3"/>
          <p:cNvSpPr>
            <a:spLocks noGrp="1" noChangeArrowheads="1"/>
          </p:cNvSpPr>
          <p:nvPr>
            <p:ph type="body" idx="1"/>
          </p:nvPr>
        </p:nvSpPr>
        <p:spPr>
          <a:noFill/>
          <a:ln/>
        </p:spPr>
        <p:txBody>
          <a:bodyPr/>
          <a:lstStyle/>
          <a:p>
            <a:pPr eaLnBrk="1" hangingPunct="1"/>
            <a:endParaRPr lang="en-US" sz="800" smtClean="0"/>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7"/>
          <p:cNvSpPr>
            <a:spLocks noGrp="1" noChangeArrowheads="1"/>
          </p:cNvSpPr>
          <p:nvPr>
            <p:ph type="sldNum" sz="quarter" idx="5"/>
          </p:nvPr>
        </p:nvSpPr>
        <p:spPr>
          <a:noFill/>
        </p:spPr>
        <p:txBody>
          <a:bodyPr/>
          <a:lstStyle/>
          <a:p>
            <a:fld id="{292B0BA9-7C43-403D-A31C-93ACE2716BC8}" type="slidenum">
              <a:rPr lang="en-US" smtClean="0"/>
              <a:pPr/>
              <a:t>55</a:t>
            </a:fld>
            <a:endParaRPr lang="en-US" smtClean="0"/>
          </a:p>
        </p:txBody>
      </p:sp>
      <p:sp>
        <p:nvSpPr>
          <p:cNvPr id="43011" name="Rectangle 2"/>
          <p:cNvSpPr>
            <a:spLocks noGrp="1" noRot="1" noChangeAspect="1" noChangeArrowheads="1" noTextEdit="1"/>
          </p:cNvSpPr>
          <p:nvPr>
            <p:ph type="sldImg"/>
          </p:nvPr>
        </p:nvSpPr>
        <p:spPr>
          <a:ln/>
        </p:spPr>
      </p:sp>
      <p:sp>
        <p:nvSpPr>
          <p:cNvPr id="43012" name="Rectangle 3"/>
          <p:cNvSpPr>
            <a:spLocks noGrp="1" noChangeArrowheads="1"/>
          </p:cNvSpPr>
          <p:nvPr>
            <p:ph type="body" idx="1"/>
          </p:nvPr>
        </p:nvSpPr>
        <p:spPr>
          <a:noFill/>
          <a:ln/>
        </p:spPr>
        <p:txBody>
          <a:bodyPr/>
          <a:lstStyle/>
          <a:p>
            <a:pPr eaLnBrk="1" hangingPunct="1"/>
            <a:endParaRPr lang="en-US" sz="800" smtClean="0"/>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7"/>
          <p:cNvSpPr>
            <a:spLocks noGrp="1" noChangeArrowheads="1"/>
          </p:cNvSpPr>
          <p:nvPr>
            <p:ph type="sldNum" sz="quarter" idx="5"/>
          </p:nvPr>
        </p:nvSpPr>
        <p:spPr>
          <a:noFill/>
        </p:spPr>
        <p:txBody>
          <a:bodyPr/>
          <a:lstStyle/>
          <a:p>
            <a:fld id="{292B0BA9-7C43-403D-A31C-93ACE2716BC8}" type="slidenum">
              <a:rPr lang="en-US" smtClean="0"/>
              <a:pPr/>
              <a:t>56</a:t>
            </a:fld>
            <a:endParaRPr lang="en-US" smtClean="0"/>
          </a:p>
        </p:txBody>
      </p:sp>
      <p:sp>
        <p:nvSpPr>
          <p:cNvPr id="43011" name="Rectangle 2"/>
          <p:cNvSpPr>
            <a:spLocks noGrp="1" noRot="1" noChangeAspect="1" noChangeArrowheads="1" noTextEdit="1"/>
          </p:cNvSpPr>
          <p:nvPr>
            <p:ph type="sldImg"/>
          </p:nvPr>
        </p:nvSpPr>
        <p:spPr>
          <a:ln/>
        </p:spPr>
      </p:sp>
      <p:sp>
        <p:nvSpPr>
          <p:cNvPr id="43012" name="Rectangle 3"/>
          <p:cNvSpPr>
            <a:spLocks noGrp="1" noChangeArrowheads="1"/>
          </p:cNvSpPr>
          <p:nvPr>
            <p:ph type="body" idx="1"/>
          </p:nvPr>
        </p:nvSpPr>
        <p:spPr>
          <a:noFill/>
          <a:ln/>
        </p:spPr>
        <p:txBody>
          <a:bodyPr/>
          <a:lstStyle/>
          <a:p>
            <a:pPr eaLnBrk="1" hangingPunct="1"/>
            <a:endParaRPr lang="en-US" sz="800" smtClean="0"/>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7"/>
          <p:cNvSpPr>
            <a:spLocks noGrp="1" noChangeArrowheads="1"/>
          </p:cNvSpPr>
          <p:nvPr>
            <p:ph type="sldNum" sz="quarter" idx="5"/>
          </p:nvPr>
        </p:nvSpPr>
        <p:spPr>
          <a:noFill/>
        </p:spPr>
        <p:txBody>
          <a:bodyPr/>
          <a:lstStyle/>
          <a:p>
            <a:fld id="{292B0BA9-7C43-403D-A31C-93ACE2716BC8}" type="slidenum">
              <a:rPr lang="en-US" smtClean="0"/>
              <a:pPr/>
              <a:t>57</a:t>
            </a:fld>
            <a:endParaRPr lang="en-US" smtClean="0"/>
          </a:p>
        </p:txBody>
      </p:sp>
      <p:sp>
        <p:nvSpPr>
          <p:cNvPr id="43011" name="Rectangle 2"/>
          <p:cNvSpPr>
            <a:spLocks noGrp="1" noRot="1" noChangeAspect="1" noChangeArrowheads="1" noTextEdit="1"/>
          </p:cNvSpPr>
          <p:nvPr>
            <p:ph type="sldImg"/>
          </p:nvPr>
        </p:nvSpPr>
        <p:spPr>
          <a:ln/>
        </p:spPr>
      </p:sp>
      <p:sp>
        <p:nvSpPr>
          <p:cNvPr id="43012" name="Rectangle 3"/>
          <p:cNvSpPr>
            <a:spLocks noGrp="1" noChangeArrowheads="1"/>
          </p:cNvSpPr>
          <p:nvPr>
            <p:ph type="body" idx="1"/>
          </p:nvPr>
        </p:nvSpPr>
        <p:spPr>
          <a:noFill/>
          <a:ln/>
        </p:spPr>
        <p:txBody>
          <a:bodyPr/>
          <a:lstStyle/>
          <a:p>
            <a:pPr eaLnBrk="1" hangingPunct="1"/>
            <a:endParaRPr lang="en-US" sz="800" smtClean="0"/>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7"/>
          <p:cNvSpPr>
            <a:spLocks noGrp="1" noChangeArrowheads="1"/>
          </p:cNvSpPr>
          <p:nvPr>
            <p:ph type="sldNum" sz="quarter" idx="5"/>
          </p:nvPr>
        </p:nvSpPr>
        <p:spPr>
          <a:noFill/>
        </p:spPr>
        <p:txBody>
          <a:bodyPr/>
          <a:lstStyle/>
          <a:p>
            <a:fld id="{292B0BA9-7C43-403D-A31C-93ACE2716BC8}" type="slidenum">
              <a:rPr lang="en-US" smtClean="0"/>
              <a:pPr/>
              <a:t>58</a:t>
            </a:fld>
            <a:endParaRPr lang="en-US" smtClean="0"/>
          </a:p>
        </p:txBody>
      </p:sp>
      <p:sp>
        <p:nvSpPr>
          <p:cNvPr id="43011" name="Rectangle 2"/>
          <p:cNvSpPr>
            <a:spLocks noGrp="1" noRot="1" noChangeAspect="1" noChangeArrowheads="1" noTextEdit="1"/>
          </p:cNvSpPr>
          <p:nvPr>
            <p:ph type="sldImg"/>
          </p:nvPr>
        </p:nvSpPr>
        <p:spPr>
          <a:ln/>
        </p:spPr>
      </p:sp>
      <p:sp>
        <p:nvSpPr>
          <p:cNvPr id="43012" name="Rectangle 3"/>
          <p:cNvSpPr>
            <a:spLocks noGrp="1" noChangeArrowheads="1"/>
          </p:cNvSpPr>
          <p:nvPr>
            <p:ph type="body" idx="1"/>
          </p:nvPr>
        </p:nvSpPr>
        <p:spPr>
          <a:noFill/>
          <a:ln/>
        </p:spPr>
        <p:txBody>
          <a:bodyPr/>
          <a:lstStyle/>
          <a:p>
            <a:pPr eaLnBrk="1" hangingPunct="1"/>
            <a:endParaRPr lang="en-US" sz="800" smtClean="0"/>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7"/>
          <p:cNvSpPr>
            <a:spLocks noGrp="1" noChangeArrowheads="1"/>
          </p:cNvSpPr>
          <p:nvPr>
            <p:ph type="sldNum" sz="quarter" idx="5"/>
          </p:nvPr>
        </p:nvSpPr>
        <p:spPr>
          <a:noFill/>
        </p:spPr>
        <p:txBody>
          <a:bodyPr/>
          <a:lstStyle/>
          <a:p>
            <a:fld id="{292B0BA9-7C43-403D-A31C-93ACE2716BC8}" type="slidenum">
              <a:rPr lang="en-US" smtClean="0"/>
              <a:pPr/>
              <a:t>59</a:t>
            </a:fld>
            <a:endParaRPr lang="en-US" smtClean="0"/>
          </a:p>
        </p:txBody>
      </p:sp>
      <p:sp>
        <p:nvSpPr>
          <p:cNvPr id="43011" name="Rectangle 2"/>
          <p:cNvSpPr>
            <a:spLocks noGrp="1" noRot="1" noChangeAspect="1" noChangeArrowheads="1" noTextEdit="1"/>
          </p:cNvSpPr>
          <p:nvPr>
            <p:ph type="sldImg"/>
          </p:nvPr>
        </p:nvSpPr>
        <p:spPr>
          <a:ln/>
        </p:spPr>
      </p:sp>
      <p:sp>
        <p:nvSpPr>
          <p:cNvPr id="43012" name="Rectangle 3"/>
          <p:cNvSpPr>
            <a:spLocks noGrp="1" noChangeArrowheads="1"/>
          </p:cNvSpPr>
          <p:nvPr>
            <p:ph type="body" idx="1"/>
          </p:nvPr>
        </p:nvSpPr>
        <p:spPr>
          <a:noFill/>
          <a:ln/>
        </p:spPr>
        <p:txBody>
          <a:bodyPr/>
          <a:lstStyle/>
          <a:p>
            <a:pPr eaLnBrk="1" hangingPunct="1"/>
            <a:endParaRPr lang="en-US" sz="800"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7"/>
          <p:cNvSpPr>
            <a:spLocks noGrp="1" noChangeArrowheads="1"/>
          </p:cNvSpPr>
          <p:nvPr>
            <p:ph type="sldNum" sz="quarter" idx="5"/>
          </p:nvPr>
        </p:nvSpPr>
        <p:spPr>
          <a:noFill/>
        </p:spPr>
        <p:txBody>
          <a:bodyPr/>
          <a:lstStyle/>
          <a:p>
            <a:fld id="{EAE1373B-12FC-4CD6-A0DC-E3C7765597A0}" type="slidenum">
              <a:rPr lang="en-US" smtClean="0"/>
              <a:pPr/>
              <a:t>6</a:t>
            </a:fld>
            <a:endParaRPr lang="en-US" smtClean="0"/>
          </a:p>
        </p:txBody>
      </p:sp>
      <p:sp>
        <p:nvSpPr>
          <p:cNvPr id="28675" name="Rectangle 2"/>
          <p:cNvSpPr>
            <a:spLocks noGrp="1" noRot="1" noChangeAspect="1" noChangeArrowheads="1" noTextEdit="1"/>
          </p:cNvSpPr>
          <p:nvPr>
            <p:ph type="sldImg"/>
          </p:nvPr>
        </p:nvSpPr>
        <p:spPr>
          <a:ln/>
        </p:spPr>
      </p:sp>
      <p:sp>
        <p:nvSpPr>
          <p:cNvPr id="28676" name="Rectangle 3"/>
          <p:cNvSpPr>
            <a:spLocks noGrp="1" noChangeArrowheads="1"/>
          </p:cNvSpPr>
          <p:nvPr>
            <p:ph type="body" idx="1"/>
          </p:nvPr>
        </p:nvSpPr>
        <p:spPr>
          <a:noFill/>
          <a:ln/>
        </p:spPr>
        <p:txBody>
          <a:bodyPr/>
          <a:lstStyle/>
          <a:p>
            <a:pPr eaLnBrk="1" hangingPunct="1"/>
            <a:endParaRPr lang="en-US" sz="800" dirty="0" smtClean="0"/>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7"/>
          <p:cNvSpPr>
            <a:spLocks noGrp="1" noChangeArrowheads="1"/>
          </p:cNvSpPr>
          <p:nvPr>
            <p:ph type="sldNum" sz="quarter" idx="5"/>
          </p:nvPr>
        </p:nvSpPr>
        <p:spPr>
          <a:noFill/>
        </p:spPr>
        <p:txBody>
          <a:bodyPr/>
          <a:lstStyle/>
          <a:p>
            <a:fld id="{292B0BA9-7C43-403D-A31C-93ACE2716BC8}" type="slidenum">
              <a:rPr lang="en-US" smtClean="0"/>
              <a:pPr/>
              <a:t>60</a:t>
            </a:fld>
            <a:endParaRPr lang="en-US" smtClean="0"/>
          </a:p>
        </p:txBody>
      </p:sp>
      <p:sp>
        <p:nvSpPr>
          <p:cNvPr id="43011" name="Rectangle 2"/>
          <p:cNvSpPr>
            <a:spLocks noGrp="1" noRot="1" noChangeAspect="1" noChangeArrowheads="1" noTextEdit="1"/>
          </p:cNvSpPr>
          <p:nvPr>
            <p:ph type="sldImg"/>
          </p:nvPr>
        </p:nvSpPr>
        <p:spPr>
          <a:ln/>
        </p:spPr>
      </p:sp>
      <p:sp>
        <p:nvSpPr>
          <p:cNvPr id="43012" name="Rectangle 3"/>
          <p:cNvSpPr>
            <a:spLocks noGrp="1" noChangeArrowheads="1"/>
          </p:cNvSpPr>
          <p:nvPr>
            <p:ph type="body" idx="1"/>
          </p:nvPr>
        </p:nvSpPr>
        <p:spPr>
          <a:noFill/>
          <a:ln/>
        </p:spPr>
        <p:txBody>
          <a:bodyPr/>
          <a:lstStyle/>
          <a:p>
            <a:pPr eaLnBrk="1" hangingPunct="1"/>
            <a:endParaRPr lang="en-US" sz="800" smtClean="0"/>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7"/>
          <p:cNvSpPr>
            <a:spLocks noGrp="1" noChangeArrowheads="1"/>
          </p:cNvSpPr>
          <p:nvPr>
            <p:ph type="sldNum" sz="quarter" idx="5"/>
          </p:nvPr>
        </p:nvSpPr>
        <p:spPr>
          <a:noFill/>
        </p:spPr>
        <p:txBody>
          <a:bodyPr/>
          <a:lstStyle/>
          <a:p>
            <a:fld id="{292B0BA9-7C43-403D-A31C-93ACE2716BC8}" type="slidenum">
              <a:rPr lang="en-US" smtClean="0"/>
              <a:pPr/>
              <a:t>61</a:t>
            </a:fld>
            <a:endParaRPr lang="en-US" smtClean="0"/>
          </a:p>
        </p:txBody>
      </p:sp>
      <p:sp>
        <p:nvSpPr>
          <p:cNvPr id="43011" name="Rectangle 2"/>
          <p:cNvSpPr>
            <a:spLocks noGrp="1" noRot="1" noChangeAspect="1" noChangeArrowheads="1" noTextEdit="1"/>
          </p:cNvSpPr>
          <p:nvPr>
            <p:ph type="sldImg"/>
          </p:nvPr>
        </p:nvSpPr>
        <p:spPr>
          <a:ln/>
        </p:spPr>
      </p:sp>
      <p:sp>
        <p:nvSpPr>
          <p:cNvPr id="43012" name="Rectangle 3"/>
          <p:cNvSpPr>
            <a:spLocks noGrp="1" noChangeArrowheads="1"/>
          </p:cNvSpPr>
          <p:nvPr>
            <p:ph type="body" idx="1"/>
          </p:nvPr>
        </p:nvSpPr>
        <p:spPr>
          <a:noFill/>
          <a:ln/>
        </p:spPr>
        <p:txBody>
          <a:bodyPr/>
          <a:lstStyle/>
          <a:p>
            <a:pPr eaLnBrk="1" hangingPunct="1"/>
            <a:endParaRPr lang="en-US" sz="800" smtClean="0"/>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7"/>
          <p:cNvSpPr>
            <a:spLocks noGrp="1" noChangeArrowheads="1"/>
          </p:cNvSpPr>
          <p:nvPr>
            <p:ph type="sldNum" sz="quarter" idx="5"/>
          </p:nvPr>
        </p:nvSpPr>
        <p:spPr>
          <a:noFill/>
        </p:spPr>
        <p:txBody>
          <a:bodyPr/>
          <a:lstStyle/>
          <a:p>
            <a:fld id="{292B0BA9-7C43-403D-A31C-93ACE2716BC8}" type="slidenum">
              <a:rPr lang="en-US" smtClean="0"/>
              <a:pPr/>
              <a:t>62</a:t>
            </a:fld>
            <a:endParaRPr lang="en-US" smtClean="0"/>
          </a:p>
        </p:txBody>
      </p:sp>
      <p:sp>
        <p:nvSpPr>
          <p:cNvPr id="43011" name="Rectangle 2"/>
          <p:cNvSpPr>
            <a:spLocks noGrp="1" noRot="1" noChangeAspect="1" noChangeArrowheads="1" noTextEdit="1"/>
          </p:cNvSpPr>
          <p:nvPr>
            <p:ph type="sldImg"/>
          </p:nvPr>
        </p:nvSpPr>
        <p:spPr>
          <a:ln/>
        </p:spPr>
      </p:sp>
      <p:sp>
        <p:nvSpPr>
          <p:cNvPr id="43012" name="Rectangle 3"/>
          <p:cNvSpPr>
            <a:spLocks noGrp="1" noChangeArrowheads="1"/>
          </p:cNvSpPr>
          <p:nvPr>
            <p:ph type="body" idx="1"/>
          </p:nvPr>
        </p:nvSpPr>
        <p:spPr>
          <a:noFill/>
          <a:ln/>
        </p:spPr>
        <p:txBody>
          <a:bodyPr/>
          <a:lstStyle/>
          <a:p>
            <a:pPr eaLnBrk="1" hangingPunct="1"/>
            <a:endParaRPr lang="en-US" sz="800" smtClean="0"/>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7"/>
          <p:cNvSpPr>
            <a:spLocks noGrp="1" noChangeArrowheads="1"/>
          </p:cNvSpPr>
          <p:nvPr>
            <p:ph type="sldNum" sz="quarter" idx="5"/>
          </p:nvPr>
        </p:nvSpPr>
        <p:spPr>
          <a:noFill/>
        </p:spPr>
        <p:txBody>
          <a:bodyPr/>
          <a:lstStyle/>
          <a:p>
            <a:fld id="{292B0BA9-7C43-403D-A31C-93ACE2716BC8}" type="slidenum">
              <a:rPr lang="en-US" smtClean="0"/>
              <a:pPr/>
              <a:t>63</a:t>
            </a:fld>
            <a:endParaRPr lang="en-US" smtClean="0"/>
          </a:p>
        </p:txBody>
      </p:sp>
      <p:sp>
        <p:nvSpPr>
          <p:cNvPr id="43011" name="Rectangle 2"/>
          <p:cNvSpPr>
            <a:spLocks noGrp="1" noRot="1" noChangeAspect="1" noChangeArrowheads="1" noTextEdit="1"/>
          </p:cNvSpPr>
          <p:nvPr>
            <p:ph type="sldImg"/>
          </p:nvPr>
        </p:nvSpPr>
        <p:spPr>
          <a:ln/>
        </p:spPr>
      </p:sp>
      <p:sp>
        <p:nvSpPr>
          <p:cNvPr id="43012" name="Rectangle 3"/>
          <p:cNvSpPr>
            <a:spLocks noGrp="1" noChangeArrowheads="1"/>
          </p:cNvSpPr>
          <p:nvPr>
            <p:ph type="body" idx="1"/>
          </p:nvPr>
        </p:nvSpPr>
        <p:spPr>
          <a:noFill/>
          <a:ln/>
        </p:spPr>
        <p:txBody>
          <a:bodyPr/>
          <a:lstStyle/>
          <a:p>
            <a:pPr eaLnBrk="1" hangingPunct="1"/>
            <a:endParaRPr lang="en-US" sz="800" smtClean="0"/>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7"/>
          <p:cNvSpPr>
            <a:spLocks noGrp="1" noChangeArrowheads="1"/>
          </p:cNvSpPr>
          <p:nvPr>
            <p:ph type="sldNum" sz="quarter" idx="5"/>
          </p:nvPr>
        </p:nvSpPr>
        <p:spPr>
          <a:noFill/>
        </p:spPr>
        <p:txBody>
          <a:bodyPr/>
          <a:lstStyle/>
          <a:p>
            <a:fld id="{292B0BA9-7C43-403D-A31C-93ACE2716BC8}" type="slidenum">
              <a:rPr lang="en-US" smtClean="0"/>
              <a:pPr/>
              <a:t>64</a:t>
            </a:fld>
            <a:endParaRPr lang="en-US" smtClean="0"/>
          </a:p>
        </p:txBody>
      </p:sp>
      <p:sp>
        <p:nvSpPr>
          <p:cNvPr id="43011" name="Rectangle 2"/>
          <p:cNvSpPr>
            <a:spLocks noGrp="1" noRot="1" noChangeAspect="1" noChangeArrowheads="1" noTextEdit="1"/>
          </p:cNvSpPr>
          <p:nvPr>
            <p:ph type="sldImg"/>
          </p:nvPr>
        </p:nvSpPr>
        <p:spPr>
          <a:ln/>
        </p:spPr>
      </p:sp>
      <p:sp>
        <p:nvSpPr>
          <p:cNvPr id="43012" name="Rectangle 3"/>
          <p:cNvSpPr>
            <a:spLocks noGrp="1" noChangeArrowheads="1"/>
          </p:cNvSpPr>
          <p:nvPr>
            <p:ph type="body" idx="1"/>
          </p:nvPr>
        </p:nvSpPr>
        <p:spPr>
          <a:noFill/>
          <a:ln/>
        </p:spPr>
        <p:txBody>
          <a:bodyPr/>
          <a:lstStyle/>
          <a:p>
            <a:pPr eaLnBrk="1" hangingPunct="1"/>
            <a:endParaRPr lang="en-US" sz="800" smtClean="0"/>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7"/>
          <p:cNvSpPr>
            <a:spLocks noGrp="1" noChangeArrowheads="1"/>
          </p:cNvSpPr>
          <p:nvPr>
            <p:ph type="sldNum" sz="quarter" idx="5"/>
          </p:nvPr>
        </p:nvSpPr>
        <p:spPr>
          <a:noFill/>
        </p:spPr>
        <p:txBody>
          <a:bodyPr/>
          <a:lstStyle/>
          <a:p>
            <a:fld id="{292B0BA9-7C43-403D-A31C-93ACE2716BC8}" type="slidenum">
              <a:rPr lang="en-US" smtClean="0"/>
              <a:pPr/>
              <a:t>65</a:t>
            </a:fld>
            <a:endParaRPr lang="en-US" smtClean="0"/>
          </a:p>
        </p:txBody>
      </p:sp>
      <p:sp>
        <p:nvSpPr>
          <p:cNvPr id="43011" name="Rectangle 2"/>
          <p:cNvSpPr>
            <a:spLocks noGrp="1" noRot="1" noChangeAspect="1" noChangeArrowheads="1" noTextEdit="1"/>
          </p:cNvSpPr>
          <p:nvPr>
            <p:ph type="sldImg"/>
          </p:nvPr>
        </p:nvSpPr>
        <p:spPr>
          <a:ln/>
        </p:spPr>
      </p:sp>
      <p:sp>
        <p:nvSpPr>
          <p:cNvPr id="43012" name="Rectangle 3"/>
          <p:cNvSpPr>
            <a:spLocks noGrp="1" noChangeArrowheads="1"/>
          </p:cNvSpPr>
          <p:nvPr>
            <p:ph type="body" idx="1"/>
          </p:nvPr>
        </p:nvSpPr>
        <p:spPr>
          <a:noFill/>
          <a:ln/>
        </p:spPr>
        <p:txBody>
          <a:bodyPr/>
          <a:lstStyle/>
          <a:p>
            <a:pPr eaLnBrk="1" hangingPunct="1"/>
            <a:endParaRPr lang="en-US" sz="800" smtClean="0"/>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7"/>
          <p:cNvSpPr>
            <a:spLocks noGrp="1" noChangeArrowheads="1"/>
          </p:cNvSpPr>
          <p:nvPr>
            <p:ph type="sldNum" sz="quarter" idx="5"/>
          </p:nvPr>
        </p:nvSpPr>
        <p:spPr>
          <a:noFill/>
        </p:spPr>
        <p:txBody>
          <a:bodyPr/>
          <a:lstStyle/>
          <a:p>
            <a:fld id="{292B0BA9-7C43-403D-A31C-93ACE2716BC8}" type="slidenum">
              <a:rPr lang="en-US" smtClean="0"/>
              <a:pPr/>
              <a:t>66</a:t>
            </a:fld>
            <a:endParaRPr lang="en-US" smtClean="0"/>
          </a:p>
        </p:txBody>
      </p:sp>
      <p:sp>
        <p:nvSpPr>
          <p:cNvPr id="43011" name="Rectangle 2"/>
          <p:cNvSpPr>
            <a:spLocks noGrp="1" noRot="1" noChangeAspect="1" noChangeArrowheads="1" noTextEdit="1"/>
          </p:cNvSpPr>
          <p:nvPr>
            <p:ph type="sldImg"/>
          </p:nvPr>
        </p:nvSpPr>
        <p:spPr>
          <a:ln/>
        </p:spPr>
      </p:sp>
      <p:sp>
        <p:nvSpPr>
          <p:cNvPr id="43012" name="Rectangle 3"/>
          <p:cNvSpPr>
            <a:spLocks noGrp="1" noChangeArrowheads="1"/>
          </p:cNvSpPr>
          <p:nvPr>
            <p:ph type="body" idx="1"/>
          </p:nvPr>
        </p:nvSpPr>
        <p:spPr>
          <a:noFill/>
          <a:ln/>
        </p:spPr>
        <p:txBody>
          <a:bodyPr/>
          <a:lstStyle/>
          <a:p>
            <a:pPr eaLnBrk="1" hangingPunct="1"/>
            <a:endParaRPr lang="en-US" sz="800" smtClean="0"/>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7"/>
          <p:cNvSpPr>
            <a:spLocks noGrp="1" noChangeArrowheads="1"/>
          </p:cNvSpPr>
          <p:nvPr>
            <p:ph type="sldNum" sz="quarter" idx="5"/>
          </p:nvPr>
        </p:nvSpPr>
        <p:spPr>
          <a:noFill/>
        </p:spPr>
        <p:txBody>
          <a:bodyPr/>
          <a:lstStyle/>
          <a:p>
            <a:fld id="{292B0BA9-7C43-403D-A31C-93ACE2716BC8}" type="slidenum">
              <a:rPr lang="en-US" smtClean="0"/>
              <a:pPr/>
              <a:t>67</a:t>
            </a:fld>
            <a:endParaRPr lang="en-US" smtClean="0"/>
          </a:p>
        </p:txBody>
      </p:sp>
      <p:sp>
        <p:nvSpPr>
          <p:cNvPr id="43011" name="Rectangle 2"/>
          <p:cNvSpPr>
            <a:spLocks noGrp="1" noRot="1" noChangeAspect="1" noChangeArrowheads="1" noTextEdit="1"/>
          </p:cNvSpPr>
          <p:nvPr>
            <p:ph type="sldImg"/>
          </p:nvPr>
        </p:nvSpPr>
        <p:spPr>
          <a:ln/>
        </p:spPr>
      </p:sp>
      <p:sp>
        <p:nvSpPr>
          <p:cNvPr id="43012" name="Rectangle 3"/>
          <p:cNvSpPr>
            <a:spLocks noGrp="1" noChangeArrowheads="1"/>
          </p:cNvSpPr>
          <p:nvPr>
            <p:ph type="body" idx="1"/>
          </p:nvPr>
        </p:nvSpPr>
        <p:spPr>
          <a:noFill/>
          <a:ln/>
        </p:spPr>
        <p:txBody>
          <a:bodyPr/>
          <a:lstStyle/>
          <a:p>
            <a:pPr eaLnBrk="1" hangingPunct="1"/>
            <a:endParaRPr lang="en-US" sz="800" smtClean="0"/>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7"/>
          <p:cNvSpPr>
            <a:spLocks noGrp="1" noChangeArrowheads="1"/>
          </p:cNvSpPr>
          <p:nvPr>
            <p:ph type="sldNum" sz="quarter" idx="5"/>
          </p:nvPr>
        </p:nvSpPr>
        <p:spPr>
          <a:noFill/>
        </p:spPr>
        <p:txBody>
          <a:bodyPr/>
          <a:lstStyle/>
          <a:p>
            <a:fld id="{292B0BA9-7C43-403D-A31C-93ACE2716BC8}" type="slidenum">
              <a:rPr lang="en-US" smtClean="0"/>
              <a:pPr/>
              <a:t>68</a:t>
            </a:fld>
            <a:endParaRPr lang="en-US" smtClean="0"/>
          </a:p>
        </p:txBody>
      </p:sp>
      <p:sp>
        <p:nvSpPr>
          <p:cNvPr id="43011" name="Rectangle 2"/>
          <p:cNvSpPr>
            <a:spLocks noGrp="1" noRot="1" noChangeAspect="1" noChangeArrowheads="1" noTextEdit="1"/>
          </p:cNvSpPr>
          <p:nvPr>
            <p:ph type="sldImg"/>
          </p:nvPr>
        </p:nvSpPr>
        <p:spPr>
          <a:ln/>
        </p:spPr>
      </p:sp>
      <p:sp>
        <p:nvSpPr>
          <p:cNvPr id="43012" name="Rectangle 3"/>
          <p:cNvSpPr>
            <a:spLocks noGrp="1" noChangeArrowheads="1"/>
          </p:cNvSpPr>
          <p:nvPr>
            <p:ph type="body" idx="1"/>
          </p:nvPr>
        </p:nvSpPr>
        <p:spPr>
          <a:noFill/>
          <a:ln/>
        </p:spPr>
        <p:txBody>
          <a:bodyPr/>
          <a:lstStyle/>
          <a:p>
            <a:pPr eaLnBrk="1" hangingPunct="1"/>
            <a:endParaRPr lang="en-US" sz="800" smtClean="0"/>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7"/>
          <p:cNvSpPr>
            <a:spLocks noGrp="1" noChangeArrowheads="1"/>
          </p:cNvSpPr>
          <p:nvPr>
            <p:ph type="sldNum" sz="quarter" idx="5"/>
          </p:nvPr>
        </p:nvSpPr>
        <p:spPr>
          <a:noFill/>
        </p:spPr>
        <p:txBody>
          <a:bodyPr/>
          <a:lstStyle/>
          <a:p>
            <a:fld id="{292B0BA9-7C43-403D-A31C-93ACE2716BC8}" type="slidenum">
              <a:rPr lang="en-US" smtClean="0"/>
              <a:pPr/>
              <a:t>69</a:t>
            </a:fld>
            <a:endParaRPr lang="en-US" smtClean="0"/>
          </a:p>
        </p:txBody>
      </p:sp>
      <p:sp>
        <p:nvSpPr>
          <p:cNvPr id="43011" name="Rectangle 2"/>
          <p:cNvSpPr>
            <a:spLocks noGrp="1" noRot="1" noChangeAspect="1" noChangeArrowheads="1" noTextEdit="1"/>
          </p:cNvSpPr>
          <p:nvPr>
            <p:ph type="sldImg"/>
          </p:nvPr>
        </p:nvSpPr>
        <p:spPr>
          <a:ln/>
        </p:spPr>
      </p:sp>
      <p:sp>
        <p:nvSpPr>
          <p:cNvPr id="43012" name="Rectangle 3"/>
          <p:cNvSpPr>
            <a:spLocks noGrp="1" noChangeArrowheads="1"/>
          </p:cNvSpPr>
          <p:nvPr>
            <p:ph type="body" idx="1"/>
          </p:nvPr>
        </p:nvSpPr>
        <p:spPr>
          <a:noFill/>
          <a:ln/>
        </p:spPr>
        <p:txBody>
          <a:bodyPr/>
          <a:lstStyle/>
          <a:p>
            <a:pPr eaLnBrk="1" hangingPunct="1"/>
            <a:endParaRPr lang="en-US" sz="800"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Rectangle 7"/>
          <p:cNvSpPr>
            <a:spLocks noGrp="1" noChangeArrowheads="1"/>
          </p:cNvSpPr>
          <p:nvPr>
            <p:ph type="sldNum" sz="quarter" idx="5"/>
          </p:nvPr>
        </p:nvSpPr>
        <p:spPr>
          <a:noFill/>
        </p:spPr>
        <p:txBody>
          <a:bodyPr/>
          <a:lstStyle/>
          <a:p>
            <a:fld id="{AFC9AAAE-2861-40AF-A1D2-29FB63167C1C}" type="slidenum">
              <a:rPr lang="en-US" smtClean="0"/>
              <a:pPr/>
              <a:t>7</a:t>
            </a:fld>
            <a:endParaRPr lang="en-US" smtClean="0"/>
          </a:p>
        </p:txBody>
      </p:sp>
      <p:sp>
        <p:nvSpPr>
          <p:cNvPr id="89091" name="Rectangle 2"/>
          <p:cNvSpPr>
            <a:spLocks noGrp="1" noRot="1" noChangeAspect="1" noChangeArrowheads="1" noTextEdit="1"/>
          </p:cNvSpPr>
          <p:nvPr>
            <p:ph type="sldImg"/>
          </p:nvPr>
        </p:nvSpPr>
        <p:spPr>
          <a:ln/>
        </p:spPr>
      </p:sp>
      <p:sp>
        <p:nvSpPr>
          <p:cNvPr id="89092"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7"/>
          <p:cNvSpPr>
            <a:spLocks noGrp="1" noChangeArrowheads="1"/>
          </p:cNvSpPr>
          <p:nvPr>
            <p:ph type="sldNum" sz="quarter" idx="5"/>
          </p:nvPr>
        </p:nvSpPr>
        <p:spPr>
          <a:noFill/>
        </p:spPr>
        <p:txBody>
          <a:bodyPr/>
          <a:lstStyle/>
          <a:p>
            <a:fld id="{292B0BA9-7C43-403D-A31C-93ACE2716BC8}" type="slidenum">
              <a:rPr lang="en-US" smtClean="0"/>
              <a:pPr/>
              <a:t>70</a:t>
            </a:fld>
            <a:endParaRPr lang="en-US" smtClean="0"/>
          </a:p>
        </p:txBody>
      </p:sp>
      <p:sp>
        <p:nvSpPr>
          <p:cNvPr id="43011" name="Rectangle 2"/>
          <p:cNvSpPr>
            <a:spLocks noGrp="1" noRot="1" noChangeAspect="1" noChangeArrowheads="1" noTextEdit="1"/>
          </p:cNvSpPr>
          <p:nvPr>
            <p:ph type="sldImg"/>
          </p:nvPr>
        </p:nvSpPr>
        <p:spPr>
          <a:ln/>
        </p:spPr>
      </p:sp>
      <p:sp>
        <p:nvSpPr>
          <p:cNvPr id="43012" name="Rectangle 3"/>
          <p:cNvSpPr>
            <a:spLocks noGrp="1" noChangeArrowheads="1"/>
          </p:cNvSpPr>
          <p:nvPr>
            <p:ph type="body" idx="1"/>
          </p:nvPr>
        </p:nvSpPr>
        <p:spPr>
          <a:noFill/>
          <a:ln/>
        </p:spPr>
        <p:txBody>
          <a:bodyPr/>
          <a:lstStyle/>
          <a:p>
            <a:pPr eaLnBrk="1" hangingPunct="1"/>
            <a:endParaRPr lang="en-US" sz="800" smtClean="0"/>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7"/>
          <p:cNvSpPr>
            <a:spLocks noGrp="1" noChangeArrowheads="1"/>
          </p:cNvSpPr>
          <p:nvPr>
            <p:ph type="sldNum" sz="quarter" idx="5"/>
          </p:nvPr>
        </p:nvSpPr>
        <p:spPr>
          <a:noFill/>
        </p:spPr>
        <p:txBody>
          <a:bodyPr/>
          <a:lstStyle/>
          <a:p>
            <a:fld id="{292B0BA9-7C43-403D-A31C-93ACE2716BC8}" type="slidenum">
              <a:rPr lang="en-US" smtClean="0"/>
              <a:pPr/>
              <a:t>71</a:t>
            </a:fld>
            <a:endParaRPr lang="en-US" smtClean="0"/>
          </a:p>
        </p:txBody>
      </p:sp>
      <p:sp>
        <p:nvSpPr>
          <p:cNvPr id="43011" name="Rectangle 2"/>
          <p:cNvSpPr>
            <a:spLocks noGrp="1" noRot="1" noChangeAspect="1" noChangeArrowheads="1" noTextEdit="1"/>
          </p:cNvSpPr>
          <p:nvPr>
            <p:ph type="sldImg"/>
          </p:nvPr>
        </p:nvSpPr>
        <p:spPr>
          <a:ln/>
        </p:spPr>
      </p:sp>
      <p:sp>
        <p:nvSpPr>
          <p:cNvPr id="43012" name="Rectangle 3"/>
          <p:cNvSpPr>
            <a:spLocks noGrp="1" noChangeArrowheads="1"/>
          </p:cNvSpPr>
          <p:nvPr>
            <p:ph type="body" idx="1"/>
          </p:nvPr>
        </p:nvSpPr>
        <p:spPr>
          <a:noFill/>
          <a:ln/>
        </p:spPr>
        <p:txBody>
          <a:bodyPr/>
          <a:lstStyle/>
          <a:p>
            <a:pPr eaLnBrk="1" hangingPunct="1"/>
            <a:endParaRPr lang="en-US" sz="800" smtClean="0"/>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7"/>
          <p:cNvSpPr>
            <a:spLocks noGrp="1" noChangeArrowheads="1"/>
          </p:cNvSpPr>
          <p:nvPr>
            <p:ph type="sldNum" sz="quarter" idx="5"/>
          </p:nvPr>
        </p:nvSpPr>
        <p:spPr>
          <a:noFill/>
        </p:spPr>
        <p:txBody>
          <a:bodyPr/>
          <a:lstStyle/>
          <a:p>
            <a:fld id="{292B0BA9-7C43-403D-A31C-93ACE2716BC8}" type="slidenum">
              <a:rPr lang="en-US" smtClean="0"/>
              <a:pPr/>
              <a:t>72</a:t>
            </a:fld>
            <a:endParaRPr lang="en-US" smtClean="0"/>
          </a:p>
        </p:txBody>
      </p:sp>
      <p:sp>
        <p:nvSpPr>
          <p:cNvPr id="43011" name="Rectangle 2"/>
          <p:cNvSpPr>
            <a:spLocks noGrp="1" noRot="1" noChangeAspect="1" noChangeArrowheads="1" noTextEdit="1"/>
          </p:cNvSpPr>
          <p:nvPr>
            <p:ph type="sldImg"/>
          </p:nvPr>
        </p:nvSpPr>
        <p:spPr>
          <a:ln/>
        </p:spPr>
      </p:sp>
      <p:sp>
        <p:nvSpPr>
          <p:cNvPr id="43012" name="Rectangle 3"/>
          <p:cNvSpPr>
            <a:spLocks noGrp="1" noChangeArrowheads="1"/>
          </p:cNvSpPr>
          <p:nvPr>
            <p:ph type="body" idx="1"/>
          </p:nvPr>
        </p:nvSpPr>
        <p:spPr>
          <a:noFill/>
          <a:ln/>
        </p:spPr>
        <p:txBody>
          <a:bodyPr/>
          <a:lstStyle/>
          <a:p>
            <a:pPr eaLnBrk="1" hangingPunct="1"/>
            <a:endParaRPr lang="en-US" sz="800" smtClean="0"/>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7"/>
          <p:cNvSpPr>
            <a:spLocks noGrp="1" noChangeArrowheads="1"/>
          </p:cNvSpPr>
          <p:nvPr>
            <p:ph type="sldNum" sz="quarter" idx="5"/>
          </p:nvPr>
        </p:nvSpPr>
        <p:spPr>
          <a:noFill/>
        </p:spPr>
        <p:txBody>
          <a:bodyPr/>
          <a:lstStyle/>
          <a:p>
            <a:fld id="{292B0BA9-7C43-403D-A31C-93ACE2716BC8}" type="slidenum">
              <a:rPr lang="en-US" smtClean="0"/>
              <a:pPr/>
              <a:t>73</a:t>
            </a:fld>
            <a:endParaRPr lang="en-US" smtClean="0"/>
          </a:p>
        </p:txBody>
      </p:sp>
      <p:sp>
        <p:nvSpPr>
          <p:cNvPr id="43011" name="Rectangle 2"/>
          <p:cNvSpPr>
            <a:spLocks noGrp="1" noRot="1" noChangeAspect="1" noChangeArrowheads="1" noTextEdit="1"/>
          </p:cNvSpPr>
          <p:nvPr>
            <p:ph type="sldImg"/>
          </p:nvPr>
        </p:nvSpPr>
        <p:spPr>
          <a:ln/>
        </p:spPr>
      </p:sp>
      <p:sp>
        <p:nvSpPr>
          <p:cNvPr id="43012" name="Rectangle 3"/>
          <p:cNvSpPr>
            <a:spLocks noGrp="1" noChangeArrowheads="1"/>
          </p:cNvSpPr>
          <p:nvPr>
            <p:ph type="body" idx="1"/>
          </p:nvPr>
        </p:nvSpPr>
        <p:spPr>
          <a:noFill/>
          <a:ln/>
        </p:spPr>
        <p:txBody>
          <a:bodyPr/>
          <a:lstStyle/>
          <a:p>
            <a:pPr eaLnBrk="1" hangingPunct="1"/>
            <a:endParaRPr lang="en-US" sz="800" smtClean="0"/>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7"/>
          <p:cNvSpPr>
            <a:spLocks noGrp="1" noChangeArrowheads="1"/>
          </p:cNvSpPr>
          <p:nvPr>
            <p:ph type="sldNum" sz="quarter" idx="5"/>
          </p:nvPr>
        </p:nvSpPr>
        <p:spPr>
          <a:noFill/>
        </p:spPr>
        <p:txBody>
          <a:bodyPr/>
          <a:lstStyle/>
          <a:p>
            <a:fld id="{292B0BA9-7C43-403D-A31C-93ACE2716BC8}" type="slidenum">
              <a:rPr lang="en-US" smtClean="0"/>
              <a:pPr/>
              <a:t>74</a:t>
            </a:fld>
            <a:endParaRPr lang="en-US" smtClean="0"/>
          </a:p>
        </p:txBody>
      </p:sp>
      <p:sp>
        <p:nvSpPr>
          <p:cNvPr id="43011" name="Rectangle 2"/>
          <p:cNvSpPr>
            <a:spLocks noGrp="1" noRot="1" noChangeAspect="1" noChangeArrowheads="1" noTextEdit="1"/>
          </p:cNvSpPr>
          <p:nvPr>
            <p:ph type="sldImg"/>
          </p:nvPr>
        </p:nvSpPr>
        <p:spPr>
          <a:ln/>
        </p:spPr>
      </p:sp>
      <p:sp>
        <p:nvSpPr>
          <p:cNvPr id="43012" name="Rectangle 3"/>
          <p:cNvSpPr>
            <a:spLocks noGrp="1" noChangeArrowheads="1"/>
          </p:cNvSpPr>
          <p:nvPr>
            <p:ph type="body" idx="1"/>
          </p:nvPr>
        </p:nvSpPr>
        <p:spPr>
          <a:noFill/>
          <a:ln/>
        </p:spPr>
        <p:txBody>
          <a:bodyPr/>
          <a:lstStyle/>
          <a:p>
            <a:pPr eaLnBrk="1" hangingPunct="1"/>
            <a:endParaRPr lang="en-US" sz="800" smtClean="0"/>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7"/>
          <p:cNvSpPr>
            <a:spLocks noGrp="1" noChangeArrowheads="1"/>
          </p:cNvSpPr>
          <p:nvPr>
            <p:ph type="sldNum" sz="quarter" idx="5"/>
          </p:nvPr>
        </p:nvSpPr>
        <p:spPr>
          <a:noFill/>
        </p:spPr>
        <p:txBody>
          <a:bodyPr/>
          <a:lstStyle/>
          <a:p>
            <a:fld id="{292B0BA9-7C43-403D-A31C-93ACE2716BC8}" type="slidenum">
              <a:rPr lang="en-US" smtClean="0"/>
              <a:pPr/>
              <a:t>75</a:t>
            </a:fld>
            <a:endParaRPr lang="en-US" smtClean="0"/>
          </a:p>
        </p:txBody>
      </p:sp>
      <p:sp>
        <p:nvSpPr>
          <p:cNvPr id="43011" name="Rectangle 2"/>
          <p:cNvSpPr>
            <a:spLocks noGrp="1" noRot="1" noChangeAspect="1" noChangeArrowheads="1" noTextEdit="1"/>
          </p:cNvSpPr>
          <p:nvPr>
            <p:ph type="sldImg"/>
          </p:nvPr>
        </p:nvSpPr>
        <p:spPr>
          <a:ln/>
        </p:spPr>
      </p:sp>
      <p:sp>
        <p:nvSpPr>
          <p:cNvPr id="43012" name="Rectangle 3"/>
          <p:cNvSpPr>
            <a:spLocks noGrp="1" noChangeArrowheads="1"/>
          </p:cNvSpPr>
          <p:nvPr>
            <p:ph type="body" idx="1"/>
          </p:nvPr>
        </p:nvSpPr>
        <p:spPr>
          <a:noFill/>
          <a:ln/>
        </p:spPr>
        <p:txBody>
          <a:bodyPr/>
          <a:lstStyle/>
          <a:p>
            <a:pPr eaLnBrk="1" hangingPunct="1"/>
            <a:endParaRPr lang="en-US" sz="800" smtClean="0"/>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7"/>
          <p:cNvSpPr>
            <a:spLocks noGrp="1" noChangeArrowheads="1"/>
          </p:cNvSpPr>
          <p:nvPr>
            <p:ph type="sldNum" sz="quarter" idx="5"/>
          </p:nvPr>
        </p:nvSpPr>
        <p:spPr>
          <a:noFill/>
        </p:spPr>
        <p:txBody>
          <a:bodyPr/>
          <a:lstStyle/>
          <a:p>
            <a:fld id="{292B0BA9-7C43-403D-A31C-93ACE2716BC8}" type="slidenum">
              <a:rPr lang="en-US" smtClean="0"/>
              <a:pPr/>
              <a:t>76</a:t>
            </a:fld>
            <a:endParaRPr lang="en-US" smtClean="0"/>
          </a:p>
        </p:txBody>
      </p:sp>
      <p:sp>
        <p:nvSpPr>
          <p:cNvPr id="43011" name="Rectangle 2"/>
          <p:cNvSpPr>
            <a:spLocks noGrp="1" noRot="1" noChangeAspect="1" noChangeArrowheads="1" noTextEdit="1"/>
          </p:cNvSpPr>
          <p:nvPr>
            <p:ph type="sldImg"/>
          </p:nvPr>
        </p:nvSpPr>
        <p:spPr>
          <a:ln/>
        </p:spPr>
      </p:sp>
      <p:sp>
        <p:nvSpPr>
          <p:cNvPr id="43012" name="Rectangle 3"/>
          <p:cNvSpPr>
            <a:spLocks noGrp="1" noChangeArrowheads="1"/>
          </p:cNvSpPr>
          <p:nvPr>
            <p:ph type="body" idx="1"/>
          </p:nvPr>
        </p:nvSpPr>
        <p:spPr>
          <a:noFill/>
          <a:ln/>
        </p:spPr>
        <p:txBody>
          <a:bodyPr/>
          <a:lstStyle/>
          <a:p>
            <a:pPr eaLnBrk="1" hangingPunct="1"/>
            <a:endParaRPr lang="en-US" sz="800" smtClean="0"/>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7"/>
          <p:cNvSpPr>
            <a:spLocks noGrp="1" noChangeArrowheads="1"/>
          </p:cNvSpPr>
          <p:nvPr>
            <p:ph type="sldNum" sz="quarter" idx="5"/>
          </p:nvPr>
        </p:nvSpPr>
        <p:spPr>
          <a:noFill/>
        </p:spPr>
        <p:txBody>
          <a:bodyPr/>
          <a:lstStyle/>
          <a:p>
            <a:fld id="{7FBA7099-1124-4155-95EE-B6BDA6019CA6}" type="slidenum">
              <a:rPr lang="en-US" smtClean="0"/>
              <a:pPr/>
              <a:t>77</a:t>
            </a:fld>
            <a:endParaRPr lang="en-US" smtClean="0"/>
          </a:p>
        </p:txBody>
      </p:sp>
      <p:sp>
        <p:nvSpPr>
          <p:cNvPr id="50179" name="Rectangle 2"/>
          <p:cNvSpPr>
            <a:spLocks noGrp="1" noRot="1" noChangeAspect="1" noChangeArrowheads="1" noTextEdit="1"/>
          </p:cNvSpPr>
          <p:nvPr>
            <p:ph type="sldImg"/>
          </p:nvPr>
        </p:nvSpPr>
        <p:spPr>
          <a:ln/>
        </p:spPr>
      </p:sp>
      <p:sp>
        <p:nvSpPr>
          <p:cNvPr id="5018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Rectangle 7"/>
          <p:cNvSpPr>
            <a:spLocks noGrp="1" noChangeArrowheads="1"/>
          </p:cNvSpPr>
          <p:nvPr>
            <p:ph type="sldNum" sz="quarter" idx="5"/>
          </p:nvPr>
        </p:nvSpPr>
        <p:spPr>
          <a:noFill/>
        </p:spPr>
        <p:txBody>
          <a:bodyPr/>
          <a:lstStyle/>
          <a:p>
            <a:fld id="{AFC9AAAE-2861-40AF-A1D2-29FB63167C1C}" type="slidenum">
              <a:rPr lang="en-US" smtClean="0"/>
              <a:pPr/>
              <a:t>8</a:t>
            </a:fld>
            <a:endParaRPr lang="en-US" smtClean="0"/>
          </a:p>
        </p:txBody>
      </p:sp>
      <p:sp>
        <p:nvSpPr>
          <p:cNvPr id="89091" name="Rectangle 2"/>
          <p:cNvSpPr>
            <a:spLocks noGrp="1" noRot="1" noChangeAspect="1" noChangeArrowheads="1" noTextEdit="1"/>
          </p:cNvSpPr>
          <p:nvPr>
            <p:ph type="sldImg"/>
          </p:nvPr>
        </p:nvSpPr>
        <p:spPr>
          <a:ln/>
        </p:spPr>
      </p:sp>
      <p:sp>
        <p:nvSpPr>
          <p:cNvPr id="89092"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Rectangle 7"/>
          <p:cNvSpPr>
            <a:spLocks noGrp="1" noChangeArrowheads="1"/>
          </p:cNvSpPr>
          <p:nvPr>
            <p:ph type="sldNum" sz="quarter" idx="5"/>
          </p:nvPr>
        </p:nvSpPr>
        <p:spPr>
          <a:noFill/>
        </p:spPr>
        <p:txBody>
          <a:bodyPr/>
          <a:lstStyle/>
          <a:p>
            <a:fld id="{AFC9AAAE-2861-40AF-A1D2-29FB63167C1C}" type="slidenum">
              <a:rPr lang="en-US" smtClean="0"/>
              <a:pPr/>
              <a:t>9</a:t>
            </a:fld>
            <a:endParaRPr lang="en-US" smtClean="0"/>
          </a:p>
        </p:txBody>
      </p:sp>
      <p:sp>
        <p:nvSpPr>
          <p:cNvPr id="89091" name="Rectangle 2"/>
          <p:cNvSpPr>
            <a:spLocks noGrp="1" noRot="1" noChangeAspect="1" noChangeArrowheads="1" noTextEdit="1"/>
          </p:cNvSpPr>
          <p:nvPr>
            <p:ph type="sldImg"/>
          </p:nvPr>
        </p:nvSpPr>
        <p:spPr>
          <a:ln/>
        </p:spPr>
      </p:sp>
      <p:sp>
        <p:nvSpPr>
          <p:cNvPr id="89092"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99F102E8-1316-4AD9-BF45-5DCECE85EA96}" type="slidenum">
              <a:rPr lang="en-US"/>
              <a:pPr>
                <a:defRPr/>
              </a:pPr>
              <a:t>‹#›</a:t>
            </a:fld>
            <a:endParaRPr lang="en-US"/>
          </a:p>
        </p:txBody>
      </p:sp>
    </p:spTree>
  </p:cSld>
  <p:clrMapOvr>
    <a:masterClrMapping/>
  </p:clrMapOvr>
  <p:transition>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5A108557-EADF-40D9-A2A5-ED51253A8711}" type="slidenum">
              <a:rPr lang="en-US"/>
              <a:pPr>
                <a:defRPr/>
              </a:pPr>
              <a:t>‹#›</a:t>
            </a:fld>
            <a:endParaRPr lang="en-US"/>
          </a:p>
        </p:txBody>
      </p:sp>
    </p:spTree>
  </p:cSld>
  <p:clrMapOvr>
    <a:masterClrMapping/>
  </p:clrMapOvr>
  <p:transition>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43700" y="0"/>
            <a:ext cx="2171700" cy="67056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228600" y="0"/>
            <a:ext cx="6362700" cy="67056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6D0E38B6-5C1F-4246-8728-6C00CAFD1EDF}" type="slidenum">
              <a:rPr lang="en-US"/>
              <a:pPr>
                <a:defRPr/>
              </a:pPr>
              <a:t>‹#›</a:t>
            </a:fld>
            <a:endParaRPr lang="en-US"/>
          </a:p>
        </p:txBody>
      </p:sp>
    </p:spTree>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B587280D-89E0-47A7-A3FE-7C4091A052E1}" type="slidenum">
              <a:rPr lang="en-US"/>
              <a:pPr>
                <a:defRPr/>
              </a:pPr>
              <a:t>‹#›</a:t>
            </a:fld>
            <a:endParaRPr lang="en-US"/>
          </a:p>
        </p:txBody>
      </p:sp>
    </p:spTree>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C903B58F-2AA5-429B-A1DF-8C04AD073973}" type="slidenum">
              <a:rPr lang="en-US"/>
              <a:pPr>
                <a:defRPr/>
              </a:pPr>
              <a:t>‹#›</a:t>
            </a:fld>
            <a:endParaRPr lang="en-US"/>
          </a:p>
        </p:txBody>
      </p:sp>
    </p:spTree>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228600" y="1143000"/>
            <a:ext cx="4267200" cy="5562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143000"/>
            <a:ext cx="4267200" cy="5562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75BE5450-72C2-4B80-8741-C6F697AAD87D}" type="slidenum">
              <a:rPr lang="en-US"/>
              <a:pPr>
                <a:defRPr/>
              </a:pPr>
              <a:t>‹#›</a:t>
            </a:fld>
            <a:endParaRPr lang="en-US"/>
          </a:p>
        </p:txBody>
      </p:sp>
    </p:spTree>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E7815801-3438-4293-919A-06474829F8E0}" type="slidenum">
              <a:rPr lang="en-US"/>
              <a:pPr>
                <a:defRPr/>
              </a:pPr>
              <a:t>‹#›</a:t>
            </a:fld>
            <a:endParaRPr lang="en-US"/>
          </a:p>
        </p:txBody>
      </p:sp>
    </p:spTree>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59DB2585-04FB-4F0B-B8BD-8D451706EA7E}" type="slidenum">
              <a:rPr lang="en-US"/>
              <a:pPr>
                <a:defRPr/>
              </a:pPr>
              <a:t>‹#›</a:t>
            </a:fld>
            <a:endParaRPr lang="en-US"/>
          </a:p>
        </p:txBody>
      </p:sp>
    </p:spTree>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pPr>
              <a:defRPr/>
            </a:pPr>
            <a:fld id="{F36BC89A-3339-4D8A-8754-7F214A1CADA1}" type="slidenum">
              <a:rPr lang="en-US"/>
              <a:pPr>
                <a:defRPr/>
              </a:pPr>
              <a:t>‹#›</a:t>
            </a:fld>
            <a:endParaRPr lang="en-US"/>
          </a:p>
        </p:txBody>
      </p:sp>
    </p:spTree>
  </p:cSld>
  <p:clrMapOvr>
    <a:masterClrMapping/>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799B31CD-FBA2-4F8E-A400-74CCBC3A6CA6}" type="slidenum">
              <a:rPr lang="en-US"/>
              <a:pPr>
                <a:defRPr/>
              </a:pPr>
              <a:t>‹#›</a:t>
            </a:fld>
            <a:endParaRPr lang="en-US"/>
          </a:p>
        </p:txBody>
      </p:sp>
    </p:spTree>
  </p:cSld>
  <p:clrMapOvr>
    <a:masterClrMapping/>
  </p:clrMapOvr>
  <p:transitio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230E8BCF-C677-48A6-B1BC-171EC1CBEE7C}" type="slidenum">
              <a:rPr lang="en-US"/>
              <a:pPr>
                <a:defRPr/>
              </a:pPr>
              <a:t>‹#›</a:t>
            </a:fld>
            <a:endParaRPr lang="en-US"/>
          </a:p>
        </p:txBody>
      </p:sp>
    </p:spTree>
  </p:cSld>
  <p:clrMapOvr>
    <a:masterClrMapping/>
  </p:clrMapOvr>
  <p:transition>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003E74"/>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0"/>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228600" y="1143000"/>
            <a:ext cx="8686800" cy="55626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a:defRPr sz="1400" b="0"/>
            </a:lvl1pPr>
          </a:lstStyle>
          <a:p>
            <a:pPr>
              <a:defRPr/>
            </a:pPr>
            <a:endParaRPr lang="en-US"/>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b="0"/>
            </a:lvl1pPr>
          </a:lstStyle>
          <a:p>
            <a:pPr>
              <a:defRPr/>
            </a:pPr>
            <a:endParaRPr lang="en-US"/>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b="0"/>
            </a:lvl1pPr>
          </a:lstStyle>
          <a:p>
            <a:pPr>
              <a:defRPr/>
            </a:pPr>
            <a:fld id="{6CB81D29-95F0-4400-8A75-3A810D9A6AB2}"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fade/>
  </p:transition>
  <p:txStyles>
    <p:titleStyle>
      <a:lvl1pPr algn="ctr" rtl="0" eaLnBrk="0" fontAlgn="base" hangingPunct="0">
        <a:spcBef>
          <a:spcPct val="0"/>
        </a:spcBef>
        <a:spcAft>
          <a:spcPct val="0"/>
        </a:spcAft>
        <a:defRPr sz="3600" b="1">
          <a:solidFill>
            <a:schemeClr val="bg1"/>
          </a:solidFill>
          <a:latin typeface="+mj-lt"/>
          <a:ea typeface="+mj-ea"/>
          <a:cs typeface="+mj-cs"/>
        </a:defRPr>
      </a:lvl1pPr>
      <a:lvl2pPr algn="ctr" rtl="0" eaLnBrk="0" fontAlgn="base" hangingPunct="0">
        <a:spcBef>
          <a:spcPct val="0"/>
        </a:spcBef>
        <a:spcAft>
          <a:spcPct val="0"/>
        </a:spcAft>
        <a:defRPr sz="3600" b="1">
          <a:solidFill>
            <a:schemeClr val="bg1"/>
          </a:solidFill>
          <a:latin typeface="Tahoma" pitchFamily="34" charset="0"/>
        </a:defRPr>
      </a:lvl2pPr>
      <a:lvl3pPr algn="ctr" rtl="0" eaLnBrk="0" fontAlgn="base" hangingPunct="0">
        <a:spcBef>
          <a:spcPct val="0"/>
        </a:spcBef>
        <a:spcAft>
          <a:spcPct val="0"/>
        </a:spcAft>
        <a:defRPr sz="3600" b="1">
          <a:solidFill>
            <a:schemeClr val="bg1"/>
          </a:solidFill>
          <a:latin typeface="Tahoma" pitchFamily="34" charset="0"/>
        </a:defRPr>
      </a:lvl3pPr>
      <a:lvl4pPr algn="ctr" rtl="0" eaLnBrk="0" fontAlgn="base" hangingPunct="0">
        <a:spcBef>
          <a:spcPct val="0"/>
        </a:spcBef>
        <a:spcAft>
          <a:spcPct val="0"/>
        </a:spcAft>
        <a:defRPr sz="3600" b="1">
          <a:solidFill>
            <a:schemeClr val="bg1"/>
          </a:solidFill>
          <a:latin typeface="Tahoma" pitchFamily="34" charset="0"/>
        </a:defRPr>
      </a:lvl4pPr>
      <a:lvl5pPr algn="ctr" rtl="0" eaLnBrk="0" fontAlgn="base" hangingPunct="0">
        <a:spcBef>
          <a:spcPct val="0"/>
        </a:spcBef>
        <a:spcAft>
          <a:spcPct val="0"/>
        </a:spcAft>
        <a:defRPr sz="3600" b="1">
          <a:solidFill>
            <a:schemeClr val="bg1"/>
          </a:solidFill>
          <a:latin typeface="Tahoma" pitchFamily="34" charset="0"/>
        </a:defRPr>
      </a:lvl5pPr>
      <a:lvl6pPr marL="457200" algn="ctr" rtl="0" fontAlgn="base">
        <a:spcBef>
          <a:spcPct val="0"/>
        </a:spcBef>
        <a:spcAft>
          <a:spcPct val="0"/>
        </a:spcAft>
        <a:defRPr sz="3600" b="1">
          <a:solidFill>
            <a:schemeClr val="bg1"/>
          </a:solidFill>
          <a:latin typeface="Tahoma" pitchFamily="34" charset="0"/>
        </a:defRPr>
      </a:lvl6pPr>
      <a:lvl7pPr marL="914400" algn="ctr" rtl="0" fontAlgn="base">
        <a:spcBef>
          <a:spcPct val="0"/>
        </a:spcBef>
        <a:spcAft>
          <a:spcPct val="0"/>
        </a:spcAft>
        <a:defRPr sz="3600" b="1">
          <a:solidFill>
            <a:schemeClr val="bg1"/>
          </a:solidFill>
          <a:latin typeface="Tahoma" pitchFamily="34" charset="0"/>
        </a:defRPr>
      </a:lvl7pPr>
      <a:lvl8pPr marL="1371600" algn="ctr" rtl="0" fontAlgn="base">
        <a:spcBef>
          <a:spcPct val="0"/>
        </a:spcBef>
        <a:spcAft>
          <a:spcPct val="0"/>
        </a:spcAft>
        <a:defRPr sz="3600" b="1">
          <a:solidFill>
            <a:schemeClr val="bg1"/>
          </a:solidFill>
          <a:latin typeface="Tahoma" pitchFamily="34" charset="0"/>
        </a:defRPr>
      </a:lvl8pPr>
      <a:lvl9pPr marL="1828800" algn="ctr" rtl="0" fontAlgn="base">
        <a:spcBef>
          <a:spcPct val="0"/>
        </a:spcBef>
        <a:spcAft>
          <a:spcPct val="0"/>
        </a:spcAft>
        <a:defRPr sz="3600" b="1">
          <a:solidFill>
            <a:schemeClr val="bg1"/>
          </a:solidFill>
          <a:latin typeface="Tahoma" pitchFamily="34" charset="0"/>
        </a:defRPr>
      </a:lvl9pPr>
    </p:titleStyle>
    <p:bodyStyle>
      <a:lvl1pPr marL="342900" indent="-342900" algn="l" rtl="0" eaLnBrk="0" fontAlgn="base" hangingPunct="0">
        <a:spcBef>
          <a:spcPct val="20000"/>
        </a:spcBef>
        <a:spcAft>
          <a:spcPct val="0"/>
        </a:spcAft>
        <a:buChar char="•"/>
        <a:defRPr sz="2400" b="1">
          <a:solidFill>
            <a:schemeClr val="bg1"/>
          </a:solidFill>
          <a:latin typeface="+mn-lt"/>
          <a:ea typeface="+mn-ea"/>
          <a:cs typeface="+mn-cs"/>
        </a:defRPr>
      </a:lvl1pPr>
      <a:lvl2pPr marL="742950" indent="-285750" algn="l" rtl="0" eaLnBrk="0" fontAlgn="base" hangingPunct="0">
        <a:spcBef>
          <a:spcPct val="20000"/>
        </a:spcBef>
        <a:spcAft>
          <a:spcPct val="0"/>
        </a:spcAft>
        <a:buChar char="–"/>
        <a:defRPr sz="2000" b="1">
          <a:solidFill>
            <a:schemeClr val="bg1"/>
          </a:solidFill>
          <a:latin typeface="+mn-lt"/>
        </a:defRPr>
      </a:lvl2pPr>
      <a:lvl3pPr marL="1143000" indent="-228600" algn="l" rtl="0" eaLnBrk="0" fontAlgn="base" hangingPunct="0">
        <a:spcBef>
          <a:spcPct val="20000"/>
        </a:spcBef>
        <a:spcAft>
          <a:spcPct val="0"/>
        </a:spcAft>
        <a:buChar char="•"/>
        <a:defRPr sz="2400" b="1">
          <a:solidFill>
            <a:schemeClr val="bg1"/>
          </a:solidFill>
          <a:latin typeface="+mn-lt"/>
        </a:defRPr>
      </a:lvl3pPr>
      <a:lvl4pPr marL="1600200" indent="-228600" algn="l" rtl="0" eaLnBrk="0" fontAlgn="base" hangingPunct="0">
        <a:spcBef>
          <a:spcPct val="20000"/>
        </a:spcBef>
        <a:spcAft>
          <a:spcPct val="0"/>
        </a:spcAft>
        <a:buChar char="–"/>
        <a:defRPr sz="2000" b="1">
          <a:solidFill>
            <a:schemeClr val="bg1"/>
          </a:solidFill>
          <a:latin typeface="+mn-lt"/>
        </a:defRPr>
      </a:lvl4pPr>
      <a:lvl5pPr marL="2057400" indent="-228600" algn="l" rtl="0" eaLnBrk="0" fontAlgn="base" hangingPunct="0">
        <a:spcBef>
          <a:spcPct val="20000"/>
        </a:spcBef>
        <a:spcAft>
          <a:spcPct val="0"/>
        </a:spcAft>
        <a:buChar char="»"/>
        <a:defRPr sz="2000" b="1">
          <a:solidFill>
            <a:schemeClr val="bg1"/>
          </a:solidFill>
          <a:latin typeface="+mn-lt"/>
        </a:defRPr>
      </a:lvl5pPr>
      <a:lvl6pPr marL="2514600" indent="-228600" algn="l" rtl="0" fontAlgn="base">
        <a:spcBef>
          <a:spcPct val="20000"/>
        </a:spcBef>
        <a:spcAft>
          <a:spcPct val="0"/>
        </a:spcAft>
        <a:buChar char="»"/>
        <a:defRPr sz="2000" b="1">
          <a:solidFill>
            <a:schemeClr val="bg1"/>
          </a:solidFill>
          <a:latin typeface="+mn-lt"/>
        </a:defRPr>
      </a:lvl6pPr>
      <a:lvl7pPr marL="2971800" indent="-228600" algn="l" rtl="0" fontAlgn="base">
        <a:spcBef>
          <a:spcPct val="20000"/>
        </a:spcBef>
        <a:spcAft>
          <a:spcPct val="0"/>
        </a:spcAft>
        <a:buChar char="»"/>
        <a:defRPr sz="2000" b="1">
          <a:solidFill>
            <a:schemeClr val="bg1"/>
          </a:solidFill>
          <a:latin typeface="+mn-lt"/>
        </a:defRPr>
      </a:lvl7pPr>
      <a:lvl8pPr marL="3429000" indent="-228600" algn="l" rtl="0" fontAlgn="base">
        <a:spcBef>
          <a:spcPct val="20000"/>
        </a:spcBef>
        <a:spcAft>
          <a:spcPct val="0"/>
        </a:spcAft>
        <a:buChar char="»"/>
        <a:defRPr sz="2000" b="1">
          <a:solidFill>
            <a:schemeClr val="bg1"/>
          </a:solidFill>
          <a:latin typeface="+mn-lt"/>
        </a:defRPr>
      </a:lvl8pPr>
      <a:lvl9pPr marL="3886200" indent="-228600" algn="l" rtl="0" fontAlgn="base">
        <a:spcBef>
          <a:spcPct val="20000"/>
        </a:spcBef>
        <a:spcAft>
          <a:spcPct val="0"/>
        </a:spcAft>
        <a:buChar char="»"/>
        <a:defRPr sz="2000" b="1">
          <a:solidFill>
            <a:schemeClr val="bg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11.jpeg"/></Relationships>
</file>

<file path=ppt/slides/_rels/slide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1.xml"/><Relationship Id="rId1" Type="http://schemas.openxmlformats.org/officeDocument/2006/relationships/slideLayout" Target="../slideLayouts/slideLayout2.xml"/><Relationship Id="rId5" Type="http://schemas.openxmlformats.org/officeDocument/2006/relationships/image" Target="../media/image13.png"/><Relationship Id="rId4" Type="http://schemas.openxmlformats.org/officeDocument/2006/relationships/image" Target="../media/image12.png"/></Relationships>
</file>

<file path=ppt/slides/_rels/slide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5.xml"/><Relationship Id="rId1" Type="http://schemas.openxmlformats.org/officeDocument/2006/relationships/slideLayout" Target="../slideLayouts/slideLayout2.xml"/><Relationship Id="rId5" Type="http://schemas.openxmlformats.org/officeDocument/2006/relationships/image" Target="../media/image15.png"/><Relationship Id="rId4" Type="http://schemas.openxmlformats.org/officeDocument/2006/relationships/image" Target="../media/image14.png"/></Relationships>
</file>

<file path=ppt/slides/_rels/slide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image" Target="../media/image16.png"/></Relationships>
</file>

<file path=ppt/slides/_rels/slide1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image" Target="../media/image17.png"/></Relationships>
</file>

<file path=ppt/slides/_rels/slide1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image" Target="../media/image18.png"/></Relationships>
</file>

<file path=ppt/slides/_rels/slide1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9.xml"/><Relationship Id="rId1" Type="http://schemas.openxmlformats.org/officeDocument/2006/relationships/slideLayout" Target="../slideLayouts/slideLayout2.xml"/><Relationship Id="rId5" Type="http://schemas.openxmlformats.org/officeDocument/2006/relationships/image" Target="../media/image20.png"/><Relationship Id="rId4" Type="http://schemas.openxmlformats.org/officeDocument/2006/relationships/image" Target="../media/image19.png"/></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0.xml"/><Relationship Id="rId1" Type="http://schemas.openxmlformats.org/officeDocument/2006/relationships/slideLayout" Target="../slideLayouts/slideLayout2.xml"/><Relationship Id="rId4" Type="http://schemas.openxmlformats.org/officeDocument/2006/relationships/image" Target="../media/image21.png"/></Relationships>
</file>

<file path=ppt/slides/_rels/slide2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1.xml"/><Relationship Id="rId1" Type="http://schemas.openxmlformats.org/officeDocument/2006/relationships/slideLayout" Target="../slideLayouts/slideLayout2.xml"/><Relationship Id="rId5" Type="http://schemas.openxmlformats.org/officeDocument/2006/relationships/image" Target="../media/image23.png"/><Relationship Id="rId4" Type="http://schemas.openxmlformats.org/officeDocument/2006/relationships/image" Target="../media/image22.png"/></Relationships>
</file>

<file path=ppt/slides/_rels/slide2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2.xml"/><Relationship Id="rId1" Type="http://schemas.openxmlformats.org/officeDocument/2006/relationships/slideLayout" Target="../slideLayouts/slideLayout2.xml"/><Relationship Id="rId5" Type="http://schemas.openxmlformats.org/officeDocument/2006/relationships/image" Target="../media/image25.png"/><Relationship Id="rId4" Type="http://schemas.openxmlformats.org/officeDocument/2006/relationships/image" Target="../media/image24.png"/></Relationships>
</file>

<file path=ppt/slides/_rels/slide2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3.xml"/><Relationship Id="rId1" Type="http://schemas.openxmlformats.org/officeDocument/2006/relationships/slideLayout" Target="../slideLayouts/slideLayout2.xml"/><Relationship Id="rId5" Type="http://schemas.openxmlformats.org/officeDocument/2006/relationships/image" Target="../media/image27.png"/><Relationship Id="rId4" Type="http://schemas.openxmlformats.org/officeDocument/2006/relationships/image" Target="../media/image26.png"/></Relationships>
</file>

<file path=ppt/slides/_rels/slide2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4.xml"/><Relationship Id="rId1" Type="http://schemas.openxmlformats.org/officeDocument/2006/relationships/slideLayout" Target="../slideLayouts/slideLayout2.xml"/><Relationship Id="rId5" Type="http://schemas.openxmlformats.org/officeDocument/2006/relationships/image" Target="../media/image29.png"/><Relationship Id="rId4" Type="http://schemas.openxmlformats.org/officeDocument/2006/relationships/image" Target="../media/image28.png"/></Relationships>
</file>

<file path=ppt/slides/_rels/slide2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5.xml"/><Relationship Id="rId1" Type="http://schemas.openxmlformats.org/officeDocument/2006/relationships/slideLayout" Target="../slideLayouts/slideLayout2.xml"/><Relationship Id="rId4" Type="http://schemas.openxmlformats.org/officeDocument/2006/relationships/image" Target="../media/image30.png"/></Relationships>
</file>

<file path=ppt/slides/_rels/slide2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6.xml"/><Relationship Id="rId1" Type="http://schemas.openxmlformats.org/officeDocument/2006/relationships/slideLayout" Target="../slideLayouts/slideLayout2.xml"/><Relationship Id="rId4" Type="http://schemas.openxmlformats.org/officeDocument/2006/relationships/image" Target="../media/image31.png"/></Relationships>
</file>

<file path=ppt/slides/_rels/slide2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7.xml"/><Relationship Id="rId1" Type="http://schemas.openxmlformats.org/officeDocument/2006/relationships/slideLayout" Target="../slideLayouts/slideLayout2.xml"/><Relationship Id="rId4" Type="http://schemas.openxmlformats.org/officeDocument/2006/relationships/image" Target="../media/image32.png"/></Relationships>
</file>

<file path=ppt/slides/_rels/slide2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8.xml"/><Relationship Id="rId1" Type="http://schemas.openxmlformats.org/officeDocument/2006/relationships/slideLayout" Target="../slideLayouts/slideLayout2.xml"/><Relationship Id="rId4" Type="http://schemas.openxmlformats.org/officeDocument/2006/relationships/image" Target="../media/image33.png"/></Relationships>
</file>

<file path=ppt/slides/_rels/slide2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9.xml"/><Relationship Id="rId1" Type="http://schemas.openxmlformats.org/officeDocument/2006/relationships/slideLayout" Target="../slideLayouts/slideLayout2.xml"/><Relationship Id="rId4" Type="http://schemas.openxmlformats.org/officeDocument/2006/relationships/image" Target="../media/image34.png"/></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image" Target="../media/image4.png"/><Relationship Id="rId4" Type="http://schemas.openxmlformats.org/officeDocument/2006/relationships/image" Target="../media/image3.png"/></Relationships>
</file>

<file path=ppt/slides/_rels/slide3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0.xml"/><Relationship Id="rId1" Type="http://schemas.openxmlformats.org/officeDocument/2006/relationships/slideLayout" Target="../slideLayouts/slideLayout2.xml"/><Relationship Id="rId4" Type="http://schemas.openxmlformats.org/officeDocument/2006/relationships/image" Target="../media/image35.png"/></Relationships>
</file>

<file path=ppt/slides/_rels/slide3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1.xml"/><Relationship Id="rId1" Type="http://schemas.openxmlformats.org/officeDocument/2006/relationships/slideLayout" Target="../slideLayouts/slideLayout2.xml"/><Relationship Id="rId4" Type="http://schemas.openxmlformats.org/officeDocument/2006/relationships/image" Target="../media/image36.png"/></Relationships>
</file>

<file path=ppt/slides/_rels/slide3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3.xml"/><Relationship Id="rId1" Type="http://schemas.openxmlformats.org/officeDocument/2006/relationships/slideLayout" Target="../slideLayouts/slideLayout2.xml"/><Relationship Id="rId4" Type="http://schemas.openxmlformats.org/officeDocument/2006/relationships/image" Target="../media/image37.png"/></Relationships>
</file>

<file path=ppt/slides/_rels/slide3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5.xml"/><Relationship Id="rId1" Type="http://schemas.openxmlformats.org/officeDocument/2006/relationships/slideLayout" Target="../slideLayouts/slideLayout2.xml"/><Relationship Id="rId4" Type="http://schemas.openxmlformats.org/officeDocument/2006/relationships/image" Target="../media/image38.png"/></Relationships>
</file>

<file path=ppt/slides/_rels/slide3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6.xml"/><Relationship Id="rId1" Type="http://schemas.openxmlformats.org/officeDocument/2006/relationships/slideLayout" Target="../slideLayouts/slideLayout2.xml"/><Relationship Id="rId4" Type="http://schemas.openxmlformats.org/officeDocument/2006/relationships/image" Target="../media/image39.png"/></Relationships>
</file>

<file path=ppt/slides/_rels/slide3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8.xml"/><Relationship Id="rId1" Type="http://schemas.openxmlformats.org/officeDocument/2006/relationships/slideLayout" Target="../slideLayouts/slideLayout2.xml"/><Relationship Id="rId4" Type="http://schemas.openxmlformats.org/officeDocument/2006/relationships/image" Target="../media/image40.png"/></Relationships>
</file>

<file path=ppt/slides/_rels/slide3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image" Target="../media/image6.png"/><Relationship Id="rId4" Type="http://schemas.openxmlformats.org/officeDocument/2006/relationships/image" Target="../media/image5.png"/></Relationships>
</file>

<file path=ppt/slides/_rels/slide4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0.xml"/><Relationship Id="rId1" Type="http://schemas.openxmlformats.org/officeDocument/2006/relationships/slideLayout" Target="../slideLayouts/slideLayout2.xml"/><Relationship Id="rId4" Type="http://schemas.openxmlformats.org/officeDocument/2006/relationships/image" Target="../media/image30.png"/></Relationships>
</file>

<file path=ppt/slides/_rels/slide4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1.xml"/><Relationship Id="rId1" Type="http://schemas.openxmlformats.org/officeDocument/2006/relationships/slideLayout" Target="../slideLayouts/slideLayout2.xml"/><Relationship Id="rId4" Type="http://schemas.openxmlformats.org/officeDocument/2006/relationships/image" Target="../media/image41.png"/></Relationships>
</file>

<file path=ppt/slides/_rels/slide4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2.xml"/><Relationship Id="rId1" Type="http://schemas.openxmlformats.org/officeDocument/2006/relationships/slideLayout" Target="../slideLayouts/slideLayout2.xml"/><Relationship Id="rId4" Type="http://schemas.openxmlformats.org/officeDocument/2006/relationships/image" Target="../media/image42.png"/></Relationships>
</file>

<file path=ppt/slides/_rels/slide4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3.xml"/><Relationship Id="rId1" Type="http://schemas.openxmlformats.org/officeDocument/2006/relationships/slideLayout" Target="../slideLayouts/slideLayout2.xml"/><Relationship Id="rId4" Type="http://schemas.openxmlformats.org/officeDocument/2006/relationships/image" Target="../media/image43.png"/></Relationships>
</file>

<file path=ppt/slides/_rels/slide44.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44.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4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5.xml"/><Relationship Id="rId1" Type="http://schemas.openxmlformats.org/officeDocument/2006/relationships/slideLayout" Target="../slideLayouts/slideLayout2.xml"/><Relationship Id="rId5" Type="http://schemas.openxmlformats.org/officeDocument/2006/relationships/image" Target="../media/image46.png"/><Relationship Id="rId4" Type="http://schemas.openxmlformats.org/officeDocument/2006/relationships/image" Target="../media/image45.png"/></Relationships>
</file>

<file path=ppt/slides/_rels/slide4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6.xml"/><Relationship Id="rId1" Type="http://schemas.openxmlformats.org/officeDocument/2006/relationships/slideLayout" Target="../slideLayouts/slideLayout2.xml"/><Relationship Id="rId5" Type="http://schemas.openxmlformats.org/officeDocument/2006/relationships/image" Target="../media/image46.png"/><Relationship Id="rId4" Type="http://schemas.openxmlformats.org/officeDocument/2006/relationships/image" Target="../media/image45.png"/></Relationships>
</file>

<file path=ppt/slides/_rels/slide4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7.xml"/><Relationship Id="rId1" Type="http://schemas.openxmlformats.org/officeDocument/2006/relationships/slideLayout" Target="../slideLayouts/slideLayout2.xml"/><Relationship Id="rId5" Type="http://schemas.openxmlformats.org/officeDocument/2006/relationships/image" Target="../media/image48.png"/><Relationship Id="rId4" Type="http://schemas.openxmlformats.org/officeDocument/2006/relationships/image" Target="../media/image47.png"/></Relationships>
</file>

<file path=ppt/slides/_rels/slide4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8.xml"/><Relationship Id="rId1" Type="http://schemas.openxmlformats.org/officeDocument/2006/relationships/slideLayout" Target="../slideLayouts/slideLayout2.xml"/><Relationship Id="rId5" Type="http://schemas.openxmlformats.org/officeDocument/2006/relationships/image" Target="../media/image50.png"/><Relationship Id="rId4" Type="http://schemas.openxmlformats.org/officeDocument/2006/relationships/image" Target="../media/image49.png"/></Relationships>
</file>

<file path=ppt/slides/_rels/slide4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9.xml"/><Relationship Id="rId1" Type="http://schemas.openxmlformats.org/officeDocument/2006/relationships/slideLayout" Target="../slideLayouts/slideLayout2.xml"/><Relationship Id="rId5" Type="http://schemas.openxmlformats.org/officeDocument/2006/relationships/image" Target="../media/image52.png"/><Relationship Id="rId4" Type="http://schemas.openxmlformats.org/officeDocument/2006/relationships/image" Target="../media/image51.png"/></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image" Target="../media/image8.png"/><Relationship Id="rId4" Type="http://schemas.openxmlformats.org/officeDocument/2006/relationships/image" Target="../media/image7.png"/></Relationships>
</file>

<file path=ppt/slides/_rels/slide5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0.xml"/><Relationship Id="rId1" Type="http://schemas.openxmlformats.org/officeDocument/2006/relationships/slideLayout" Target="../slideLayouts/slideLayout2.xml"/><Relationship Id="rId5" Type="http://schemas.openxmlformats.org/officeDocument/2006/relationships/image" Target="../media/image54.png"/><Relationship Id="rId4" Type="http://schemas.openxmlformats.org/officeDocument/2006/relationships/image" Target="../media/image53.png"/></Relationships>
</file>

<file path=ppt/slides/_rels/slide5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1.xml"/><Relationship Id="rId1" Type="http://schemas.openxmlformats.org/officeDocument/2006/relationships/slideLayout" Target="../slideLayouts/slideLayout2.xml"/><Relationship Id="rId5" Type="http://schemas.openxmlformats.org/officeDocument/2006/relationships/image" Target="../media/image56.png"/><Relationship Id="rId4" Type="http://schemas.openxmlformats.org/officeDocument/2006/relationships/image" Target="../media/image55.png"/></Relationships>
</file>

<file path=ppt/slides/_rels/slide5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2.xml"/><Relationship Id="rId1" Type="http://schemas.openxmlformats.org/officeDocument/2006/relationships/slideLayout" Target="../slideLayouts/slideLayout2.xml"/><Relationship Id="rId5" Type="http://schemas.openxmlformats.org/officeDocument/2006/relationships/image" Target="../media/image58.png"/><Relationship Id="rId4" Type="http://schemas.openxmlformats.org/officeDocument/2006/relationships/image" Target="../media/image57.png"/></Relationships>
</file>

<file path=ppt/slides/_rels/slide5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5.xml"/><Relationship Id="rId1" Type="http://schemas.openxmlformats.org/officeDocument/2006/relationships/slideLayout" Target="../slideLayouts/slideLayout2.xml"/><Relationship Id="rId4" Type="http://schemas.openxmlformats.org/officeDocument/2006/relationships/image" Target="../media/image59.png"/></Relationships>
</file>

<file path=ppt/slides/_rels/slide5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6.xml"/><Relationship Id="rId1" Type="http://schemas.openxmlformats.org/officeDocument/2006/relationships/slideLayout" Target="../slideLayouts/slideLayout2.xml"/><Relationship Id="rId4" Type="http://schemas.openxmlformats.org/officeDocument/2006/relationships/image" Target="../media/image60.png"/></Relationships>
</file>

<file path=ppt/slides/_rels/slide5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7.xml"/><Relationship Id="rId1" Type="http://schemas.openxmlformats.org/officeDocument/2006/relationships/slideLayout" Target="../slideLayouts/slideLayout2.xml"/><Relationship Id="rId4" Type="http://schemas.openxmlformats.org/officeDocument/2006/relationships/image" Target="../media/image61.png"/></Relationships>
</file>

<file path=ppt/slides/_rels/slide5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8.xml"/><Relationship Id="rId1" Type="http://schemas.openxmlformats.org/officeDocument/2006/relationships/slideLayout" Target="../slideLayouts/slideLayout2.xml"/><Relationship Id="rId4" Type="http://schemas.openxmlformats.org/officeDocument/2006/relationships/image" Target="../media/image62.png"/></Relationships>
</file>

<file path=ppt/slides/_rels/slide5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9.xml"/><Relationship Id="rId1" Type="http://schemas.openxmlformats.org/officeDocument/2006/relationships/slideLayout" Target="../slideLayouts/slideLayout2.xml"/><Relationship Id="rId4" Type="http://schemas.openxmlformats.org/officeDocument/2006/relationships/image" Target="../media/image63.png"/></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0.xml"/><Relationship Id="rId1" Type="http://schemas.openxmlformats.org/officeDocument/2006/relationships/slideLayout" Target="../slideLayouts/slideLayout2.xml"/><Relationship Id="rId5" Type="http://schemas.openxmlformats.org/officeDocument/2006/relationships/image" Target="../media/image64.png"/><Relationship Id="rId4" Type="http://schemas.openxmlformats.org/officeDocument/2006/relationships/image" Target="../media/image63.png"/></Relationships>
</file>

<file path=ppt/slides/_rels/slide6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1.xml"/><Relationship Id="rId1" Type="http://schemas.openxmlformats.org/officeDocument/2006/relationships/slideLayout" Target="../slideLayouts/slideLayout2.xml"/><Relationship Id="rId4" Type="http://schemas.openxmlformats.org/officeDocument/2006/relationships/image" Target="../media/image65.png"/></Relationships>
</file>

<file path=ppt/slides/_rels/slide6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2.xml"/><Relationship Id="rId1" Type="http://schemas.openxmlformats.org/officeDocument/2006/relationships/slideLayout" Target="../slideLayouts/slideLayout2.xml"/><Relationship Id="rId4" Type="http://schemas.openxmlformats.org/officeDocument/2006/relationships/image" Target="../media/image66.png"/></Relationships>
</file>

<file path=ppt/slides/_rels/slide63.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notesSlide" Target="../notesSlides/notesSlide63.xml"/><Relationship Id="rId1" Type="http://schemas.openxmlformats.org/officeDocument/2006/relationships/slideLayout" Target="../slideLayouts/slideLayout2.xml"/><Relationship Id="rId6" Type="http://schemas.openxmlformats.org/officeDocument/2006/relationships/image" Target="../media/image2.png"/><Relationship Id="rId5" Type="http://schemas.openxmlformats.org/officeDocument/2006/relationships/image" Target="../media/image69.png"/><Relationship Id="rId4" Type="http://schemas.openxmlformats.org/officeDocument/2006/relationships/image" Target="../media/image68.png"/></Relationships>
</file>

<file path=ppt/slides/_rels/slide64.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notesSlide" Target="../notesSlides/notesSlide64.xml"/><Relationship Id="rId1" Type="http://schemas.openxmlformats.org/officeDocument/2006/relationships/slideLayout" Target="../slideLayouts/slideLayout2.xml"/><Relationship Id="rId6" Type="http://schemas.openxmlformats.org/officeDocument/2006/relationships/image" Target="../media/image2.png"/><Relationship Id="rId5" Type="http://schemas.openxmlformats.org/officeDocument/2006/relationships/image" Target="../media/image72.png"/><Relationship Id="rId4" Type="http://schemas.openxmlformats.org/officeDocument/2006/relationships/image" Target="../media/image71.png"/></Relationships>
</file>

<file path=ppt/slides/_rels/slide65.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notesSlide" Target="../notesSlides/notesSlide65.xml"/><Relationship Id="rId1" Type="http://schemas.openxmlformats.org/officeDocument/2006/relationships/slideLayout" Target="../slideLayouts/slideLayout2.xml"/><Relationship Id="rId6" Type="http://schemas.openxmlformats.org/officeDocument/2006/relationships/image" Target="../media/image2.png"/><Relationship Id="rId5" Type="http://schemas.openxmlformats.org/officeDocument/2006/relationships/image" Target="../media/image75.png"/><Relationship Id="rId4" Type="http://schemas.openxmlformats.org/officeDocument/2006/relationships/image" Target="../media/image74.png"/></Relationships>
</file>

<file path=ppt/slides/_rels/slide66.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notesSlide" Target="../notesSlides/notesSlide66.xml"/><Relationship Id="rId1" Type="http://schemas.openxmlformats.org/officeDocument/2006/relationships/slideLayout" Target="../slideLayouts/slideLayout2.xml"/><Relationship Id="rId6" Type="http://schemas.openxmlformats.org/officeDocument/2006/relationships/image" Target="../media/image2.png"/><Relationship Id="rId5" Type="http://schemas.openxmlformats.org/officeDocument/2006/relationships/image" Target="../media/image78.png"/><Relationship Id="rId4" Type="http://schemas.openxmlformats.org/officeDocument/2006/relationships/image" Target="../media/image77.png"/></Relationships>
</file>

<file path=ppt/slides/_rels/slide67.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notesSlide" Target="../notesSlides/notesSlide67.xml"/><Relationship Id="rId1" Type="http://schemas.openxmlformats.org/officeDocument/2006/relationships/slideLayout" Target="../slideLayouts/slideLayout2.xml"/><Relationship Id="rId6" Type="http://schemas.openxmlformats.org/officeDocument/2006/relationships/image" Target="../media/image2.png"/><Relationship Id="rId5" Type="http://schemas.openxmlformats.org/officeDocument/2006/relationships/image" Target="../media/image81.png"/><Relationship Id="rId4" Type="http://schemas.openxmlformats.org/officeDocument/2006/relationships/image" Target="../media/image80.png"/></Relationships>
</file>

<file path=ppt/slides/_rels/slide68.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notesSlide" Target="../notesSlides/notesSlide68.xml"/><Relationship Id="rId1" Type="http://schemas.openxmlformats.org/officeDocument/2006/relationships/slideLayout" Target="../slideLayouts/slideLayout2.xml"/><Relationship Id="rId6" Type="http://schemas.openxmlformats.org/officeDocument/2006/relationships/image" Target="../media/image2.png"/><Relationship Id="rId5" Type="http://schemas.openxmlformats.org/officeDocument/2006/relationships/image" Target="../media/image84.png"/><Relationship Id="rId4" Type="http://schemas.openxmlformats.org/officeDocument/2006/relationships/image" Target="../media/image83.png"/></Relationships>
</file>

<file path=ppt/slides/_rels/slide6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9.xml"/><Relationship Id="rId1" Type="http://schemas.openxmlformats.org/officeDocument/2006/relationships/slideLayout" Target="../slideLayouts/slideLayout2.xml"/><Relationship Id="rId4" Type="http://schemas.openxmlformats.org/officeDocument/2006/relationships/image" Target="../media/image85.png"/></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9.png"/></Relationships>
</file>

<file path=ppt/slides/_rels/slide7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70.xml"/><Relationship Id="rId1" Type="http://schemas.openxmlformats.org/officeDocument/2006/relationships/slideLayout" Target="../slideLayouts/slideLayout2.xml"/><Relationship Id="rId4" Type="http://schemas.openxmlformats.org/officeDocument/2006/relationships/image" Target="../media/image86.png"/></Relationships>
</file>

<file path=ppt/slides/_rels/slide7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71.xml"/><Relationship Id="rId1" Type="http://schemas.openxmlformats.org/officeDocument/2006/relationships/slideLayout" Target="../slideLayouts/slideLayout2.xml"/><Relationship Id="rId4" Type="http://schemas.openxmlformats.org/officeDocument/2006/relationships/image" Target="../media/image87.png"/></Relationships>
</file>

<file path=ppt/slides/_rels/slide7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72.xml"/><Relationship Id="rId1" Type="http://schemas.openxmlformats.org/officeDocument/2006/relationships/slideLayout" Target="../slideLayouts/slideLayout2.xml"/><Relationship Id="rId4" Type="http://schemas.openxmlformats.org/officeDocument/2006/relationships/image" Target="../media/image88.png"/></Relationships>
</file>

<file path=ppt/slides/_rels/slide73.xml.rels><?xml version="1.0" encoding="UTF-8" standalone="yes"?>
<Relationships xmlns="http://schemas.openxmlformats.org/package/2006/relationships"><Relationship Id="rId3" Type="http://schemas.openxmlformats.org/officeDocument/2006/relationships/image" Target="../media/image89.png"/><Relationship Id="rId2" Type="http://schemas.openxmlformats.org/officeDocument/2006/relationships/notesSlide" Target="../notesSlides/notesSlide73.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74.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93.png"/><Relationship Id="rId2" Type="http://schemas.openxmlformats.org/officeDocument/2006/relationships/notesSlide" Target="../notesSlides/notesSlide74.xml"/><Relationship Id="rId1" Type="http://schemas.openxmlformats.org/officeDocument/2006/relationships/slideLayout" Target="../slideLayouts/slideLayout2.xml"/><Relationship Id="rId6" Type="http://schemas.openxmlformats.org/officeDocument/2006/relationships/image" Target="../media/image92.png"/><Relationship Id="rId5" Type="http://schemas.openxmlformats.org/officeDocument/2006/relationships/image" Target="../media/image91.png"/><Relationship Id="rId4" Type="http://schemas.openxmlformats.org/officeDocument/2006/relationships/image" Target="../media/image90.png"/></Relationships>
</file>

<file path=ppt/slides/_rels/slide7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75.xml"/><Relationship Id="rId1" Type="http://schemas.openxmlformats.org/officeDocument/2006/relationships/slideLayout" Target="../slideLayouts/slideLayout2.xml"/><Relationship Id="rId4" Type="http://schemas.openxmlformats.org/officeDocument/2006/relationships/image" Target="../media/image94.png"/></Relationships>
</file>

<file path=ppt/slides/_rels/slide7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76.xml"/><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77.xml"/><Relationship Id="rId1" Type="http://schemas.openxmlformats.org/officeDocument/2006/relationships/slideLayout" Target="../slideLayouts/slideLayout2.xml"/><Relationship Id="rId4" Type="http://schemas.openxmlformats.org/officeDocument/2006/relationships/hyperlink" Target="http://www.eas.slu.edu/CIPS/presentations.html" TargetMode="External"/></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9.png"/></Relationships>
</file>

<file path=ppt/slides/_rels/slide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10.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003E74"/>
        </a:solidFill>
        <a:effectLst/>
      </p:bgPr>
    </p:bg>
    <p:spTree>
      <p:nvGrpSpPr>
        <p:cNvPr id="1" name=""/>
        <p:cNvGrpSpPr/>
        <p:nvPr/>
      </p:nvGrpSpPr>
      <p:grpSpPr>
        <a:xfrm>
          <a:off x="0" y="0"/>
          <a:ext cx="0" cy="0"/>
          <a:chOff x="0" y="0"/>
          <a:chExt cx="0" cy="0"/>
        </a:xfrm>
      </p:grpSpPr>
      <p:sp>
        <p:nvSpPr>
          <p:cNvPr id="2" name="Rectangle 2"/>
          <p:cNvSpPr>
            <a:spLocks noGrp="1" noChangeArrowheads="1"/>
          </p:cNvSpPr>
          <p:nvPr>
            <p:ph type="ctrTitle"/>
          </p:nvPr>
        </p:nvSpPr>
        <p:spPr>
          <a:xfrm>
            <a:off x="152400" y="685800"/>
            <a:ext cx="8839200" cy="1257300"/>
          </a:xfrm>
        </p:spPr>
        <p:txBody>
          <a:bodyPr/>
          <a:lstStyle/>
          <a:p>
            <a:pPr eaLnBrk="1" hangingPunct="1">
              <a:defRPr/>
            </a:pPr>
            <a:r>
              <a:rPr lang="en-US" sz="3900" dirty="0" smtClean="0">
                <a:effectLst>
                  <a:outerShdw blurRad="38100" dist="38100" dir="2700000" algn="tl">
                    <a:srgbClr val="000000">
                      <a:alpha val="43137"/>
                    </a:srgbClr>
                  </a:outerShdw>
                </a:effectLst>
              </a:rPr>
              <a:t>Using Historical Events </a:t>
            </a:r>
            <a:br>
              <a:rPr lang="en-US" sz="3900" dirty="0" smtClean="0">
                <a:effectLst>
                  <a:outerShdw blurRad="38100" dist="38100" dir="2700000" algn="tl">
                    <a:srgbClr val="000000">
                      <a:alpha val="43137"/>
                    </a:srgbClr>
                  </a:outerShdw>
                </a:effectLst>
              </a:rPr>
            </a:br>
            <a:r>
              <a:rPr lang="en-US" sz="3900" dirty="0" smtClean="0">
                <a:effectLst>
                  <a:outerShdw blurRad="38100" dist="38100" dir="2700000" algn="tl">
                    <a:srgbClr val="000000">
                      <a:alpha val="43137"/>
                    </a:srgbClr>
                  </a:outerShdw>
                </a:effectLst>
              </a:rPr>
              <a:t>to Improve the Understanding of Winter Weather and the </a:t>
            </a:r>
            <a:br>
              <a:rPr lang="en-US" sz="3900" dirty="0" smtClean="0">
                <a:effectLst>
                  <a:outerShdw blurRad="38100" dist="38100" dir="2700000" algn="tl">
                    <a:srgbClr val="000000">
                      <a:alpha val="43137"/>
                    </a:srgbClr>
                  </a:outerShdw>
                </a:effectLst>
              </a:rPr>
            </a:br>
            <a:r>
              <a:rPr lang="en-US" sz="3900" dirty="0" smtClean="0">
                <a:effectLst>
                  <a:outerShdw blurRad="38100" dist="38100" dir="2700000" algn="tl">
                    <a:srgbClr val="000000">
                      <a:alpha val="43137"/>
                    </a:srgbClr>
                  </a:outerShdw>
                </a:effectLst>
              </a:rPr>
              <a:t>Forecast Process</a:t>
            </a:r>
          </a:p>
        </p:txBody>
      </p:sp>
      <p:sp>
        <p:nvSpPr>
          <p:cNvPr id="2051" name="Rectangle 13"/>
          <p:cNvSpPr>
            <a:spLocks noGrp="1" noChangeArrowheads="1"/>
          </p:cNvSpPr>
          <p:nvPr>
            <p:ph type="subTitle" idx="1"/>
          </p:nvPr>
        </p:nvSpPr>
        <p:spPr>
          <a:xfrm>
            <a:off x="381000" y="2438400"/>
            <a:ext cx="8382000" cy="1371600"/>
          </a:xfrm>
        </p:spPr>
        <p:txBody>
          <a:bodyPr/>
          <a:lstStyle/>
          <a:p>
            <a:pPr eaLnBrk="1" hangingPunct="1">
              <a:lnSpc>
                <a:spcPct val="80000"/>
              </a:lnSpc>
              <a:defRPr/>
            </a:pPr>
            <a:endParaRPr lang="en-US" sz="2600" dirty="0" smtClean="0">
              <a:effectLst>
                <a:outerShdw blurRad="38100" dist="38100" dir="2700000" algn="tl">
                  <a:srgbClr val="000000">
                    <a:alpha val="43137"/>
                  </a:srgbClr>
                </a:outerShdw>
              </a:effectLst>
            </a:endParaRPr>
          </a:p>
          <a:p>
            <a:pPr eaLnBrk="1" hangingPunct="1">
              <a:lnSpc>
                <a:spcPct val="80000"/>
              </a:lnSpc>
              <a:defRPr/>
            </a:pPr>
            <a:r>
              <a:rPr lang="en-US" sz="2200" dirty="0" smtClean="0">
                <a:effectLst>
                  <a:outerShdw blurRad="38100" dist="38100" dir="2700000" algn="tl">
                    <a:srgbClr val="000000">
                      <a:alpha val="43137"/>
                    </a:srgbClr>
                  </a:outerShdw>
                </a:effectLst>
              </a:rPr>
              <a:t>Dr. Charles E. Graves and Chad M </a:t>
            </a:r>
            <a:r>
              <a:rPr lang="en-US" sz="2200" dirty="0" err="1" smtClean="0">
                <a:effectLst>
                  <a:outerShdw blurRad="38100" dist="38100" dir="2700000" algn="tl">
                    <a:srgbClr val="000000">
                      <a:alpha val="43137"/>
                    </a:srgbClr>
                  </a:outerShdw>
                </a:effectLst>
              </a:rPr>
              <a:t>Gravelle</a:t>
            </a:r>
            <a:endParaRPr lang="en-US" sz="2200" dirty="0" smtClean="0">
              <a:effectLst>
                <a:outerShdw blurRad="38100" dist="38100" dir="2700000" algn="tl">
                  <a:srgbClr val="000000">
                    <a:alpha val="43137"/>
                  </a:srgbClr>
                </a:outerShdw>
              </a:effectLst>
            </a:endParaRPr>
          </a:p>
          <a:p>
            <a:pPr eaLnBrk="1" hangingPunct="1">
              <a:lnSpc>
                <a:spcPct val="80000"/>
              </a:lnSpc>
              <a:defRPr/>
            </a:pPr>
            <a:endParaRPr lang="en-US" sz="600" i="1" dirty="0" smtClean="0">
              <a:effectLst>
                <a:outerShdw blurRad="38100" dist="38100" dir="2700000" algn="tl">
                  <a:srgbClr val="000000">
                    <a:alpha val="43137"/>
                  </a:srgbClr>
                </a:outerShdw>
              </a:effectLst>
            </a:endParaRPr>
          </a:p>
          <a:p>
            <a:pPr eaLnBrk="1" hangingPunct="1">
              <a:lnSpc>
                <a:spcPct val="80000"/>
              </a:lnSpc>
              <a:defRPr/>
            </a:pPr>
            <a:r>
              <a:rPr lang="en-US" sz="1400" i="1" dirty="0" smtClean="0">
                <a:effectLst>
                  <a:outerShdw blurRad="38100" dist="38100" dir="2700000" algn="tl">
                    <a:srgbClr val="000000">
                      <a:alpha val="43137"/>
                    </a:srgbClr>
                  </a:outerShdw>
                </a:effectLst>
              </a:rPr>
              <a:t>Saint Louis University - Department of Earth and Atmospheric Sciences</a:t>
            </a:r>
          </a:p>
          <a:p>
            <a:pPr eaLnBrk="1" hangingPunct="1">
              <a:lnSpc>
                <a:spcPct val="80000"/>
              </a:lnSpc>
              <a:defRPr/>
            </a:pPr>
            <a:endParaRPr lang="en-US" sz="1400" i="1" dirty="0" smtClean="0">
              <a:effectLst>
                <a:outerShdw blurRad="38100" dist="38100" dir="2700000" algn="tl">
                  <a:srgbClr val="000000">
                    <a:alpha val="43137"/>
                  </a:srgbClr>
                </a:outerShdw>
              </a:effectLst>
            </a:endParaRPr>
          </a:p>
          <a:p>
            <a:pPr eaLnBrk="1" hangingPunct="1">
              <a:lnSpc>
                <a:spcPct val="80000"/>
              </a:lnSpc>
              <a:defRPr/>
            </a:pPr>
            <a:endParaRPr lang="en-US" sz="1800" i="1" dirty="0" smtClean="0">
              <a:effectLst>
                <a:outerShdw blurRad="38100" dist="38100" dir="2700000" algn="tl">
                  <a:srgbClr val="000000">
                    <a:alpha val="43137"/>
                  </a:srgbClr>
                </a:outerShdw>
              </a:effectLst>
            </a:endParaRPr>
          </a:p>
          <a:p>
            <a:pPr eaLnBrk="1" hangingPunct="1">
              <a:lnSpc>
                <a:spcPct val="80000"/>
              </a:lnSpc>
              <a:defRPr/>
            </a:pPr>
            <a:endParaRPr lang="en-US" sz="1800" i="1" dirty="0" smtClean="0">
              <a:effectLst>
                <a:outerShdw blurRad="38100" dist="38100" dir="2700000" algn="tl">
                  <a:srgbClr val="000000">
                    <a:alpha val="43137"/>
                  </a:srgbClr>
                </a:outerShdw>
              </a:effectLst>
            </a:endParaRPr>
          </a:p>
          <a:p>
            <a:pPr eaLnBrk="1" hangingPunct="1">
              <a:lnSpc>
                <a:spcPct val="80000"/>
              </a:lnSpc>
              <a:defRPr/>
            </a:pPr>
            <a:endParaRPr lang="en-US" sz="1800" i="1" dirty="0" smtClean="0">
              <a:effectLst>
                <a:outerShdw blurRad="38100" dist="38100" dir="2700000" algn="tl">
                  <a:srgbClr val="000000">
                    <a:alpha val="43137"/>
                  </a:srgbClr>
                </a:outerShdw>
              </a:effectLst>
            </a:endParaRPr>
          </a:p>
          <a:p>
            <a:pPr eaLnBrk="1" hangingPunct="1">
              <a:lnSpc>
                <a:spcPct val="80000"/>
              </a:lnSpc>
              <a:defRPr/>
            </a:pPr>
            <a:endParaRPr lang="en-US" sz="1800" i="1" dirty="0" smtClean="0">
              <a:effectLst>
                <a:outerShdw blurRad="38100" dist="38100" dir="2700000" algn="tl">
                  <a:srgbClr val="000000">
                    <a:alpha val="43137"/>
                  </a:srgbClr>
                </a:outerShdw>
              </a:effectLst>
            </a:endParaRPr>
          </a:p>
          <a:p>
            <a:pPr eaLnBrk="1" hangingPunct="1">
              <a:lnSpc>
                <a:spcPct val="80000"/>
              </a:lnSpc>
              <a:defRPr/>
            </a:pPr>
            <a:endParaRPr lang="en-US" sz="1800" i="1" dirty="0" smtClean="0">
              <a:effectLst>
                <a:outerShdw blurRad="38100" dist="38100" dir="2700000" algn="tl">
                  <a:srgbClr val="000000">
                    <a:alpha val="43137"/>
                  </a:srgbClr>
                </a:outerShdw>
              </a:effectLst>
            </a:endParaRPr>
          </a:p>
          <a:p>
            <a:pPr eaLnBrk="1" hangingPunct="1">
              <a:lnSpc>
                <a:spcPct val="80000"/>
              </a:lnSpc>
              <a:defRPr/>
            </a:pPr>
            <a:endParaRPr lang="en-US" sz="1800" i="1" dirty="0" smtClean="0">
              <a:effectLst>
                <a:outerShdw blurRad="38100" dist="38100" dir="2700000" algn="tl">
                  <a:srgbClr val="000000">
                    <a:alpha val="43137"/>
                  </a:srgbClr>
                </a:outerShdw>
              </a:effectLst>
            </a:endParaRPr>
          </a:p>
          <a:p>
            <a:pPr eaLnBrk="1" hangingPunct="1">
              <a:lnSpc>
                <a:spcPct val="80000"/>
              </a:lnSpc>
              <a:defRPr/>
            </a:pPr>
            <a:endParaRPr lang="en-US" sz="1800" i="1" dirty="0" smtClean="0">
              <a:effectLst>
                <a:outerShdw blurRad="38100" dist="38100" dir="2700000" algn="tl">
                  <a:srgbClr val="000000">
                    <a:alpha val="43137"/>
                  </a:srgbClr>
                </a:outerShdw>
              </a:effectLst>
            </a:endParaRPr>
          </a:p>
          <a:p>
            <a:pPr eaLnBrk="1" hangingPunct="1">
              <a:lnSpc>
                <a:spcPct val="80000"/>
              </a:lnSpc>
              <a:defRPr/>
            </a:pPr>
            <a:endParaRPr lang="en-US" sz="1800" i="1" dirty="0" smtClean="0">
              <a:effectLst>
                <a:outerShdw blurRad="38100" dist="38100" dir="2700000" algn="tl">
                  <a:srgbClr val="000000">
                    <a:alpha val="43137"/>
                  </a:srgbClr>
                </a:outerShdw>
              </a:effectLst>
            </a:endParaRPr>
          </a:p>
          <a:p>
            <a:pPr eaLnBrk="1" hangingPunct="1">
              <a:lnSpc>
                <a:spcPct val="80000"/>
              </a:lnSpc>
              <a:defRPr/>
            </a:pPr>
            <a:endParaRPr lang="en-US" sz="1800" i="1" dirty="0" smtClean="0">
              <a:effectLst>
                <a:outerShdw blurRad="38100" dist="38100" dir="2700000" algn="tl">
                  <a:srgbClr val="000000">
                    <a:alpha val="43137"/>
                  </a:srgbClr>
                </a:outerShdw>
              </a:effectLst>
            </a:endParaRPr>
          </a:p>
        </p:txBody>
      </p:sp>
      <p:pic>
        <p:nvPicPr>
          <p:cNvPr id="2053" name="Picture 21" descr="C:\Users\CMG\Desktop\FOLDERS\CHAD\SLU\CIPS\cips.png"/>
          <p:cNvPicPr>
            <a:picLocks noChangeAspect="1" noChangeArrowheads="1"/>
          </p:cNvPicPr>
          <p:nvPr/>
        </p:nvPicPr>
        <p:blipFill>
          <a:blip r:embed="rId3" cstate="print"/>
          <a:srcRect/>
          <a:stretch>
            <a:fillRect/>
          </a:stretch>
        </p:blipFill>
        <p:spPr bwMode="auto">
          <a:xfrm>
            <a:off x="3314700" y="3657600"/>
            <a:ext cx="2494210" cy="2171700"/>
          </a:xfrm>
          <a:prstGeom prst="rect">
            <a:avLst/>
          </a:prstGeom>
          <a:noFill/>
          <a:ln w="9525">
            <a:noFill/>
            <a:miter lim="800000"/>
            <a:headEnd/>
            <a:tailEnd/>
          </a:ln>
        </p:spPr>
      </p:pic>
      <p:sp>
        <p:nvSpPr>
          <p:cNvPr id="11" name="Rectangle 13"/>
          <p:cNvSpPr txBox="1">
            <a:spLocks noChangeArrowheads="1"/>
          </p:cNvSpPr>
          <p:nvPr/>
        </p:nvSpPr>
        <p:spPr bwMode="auto">
          <a:xfrm>
            <a:off x="190500" y="5981700"/>
            <a:ext cx="8763000" cy="685800"/>
          </a:xfrm>
          <a:prstGeom prst="rect">
            <a:avLst/>
          </a:prstGeom>
          <a:noFill/>
          <a:ln w="9525">
            <a:noFill/>
            <a:miter lim="800000"/>
            <a:headEnd/>
            <a:tailEnd/>
          </a:ln>
        </p:spPr>
        <p:txBody>
          <a:bodyPr/>
          <a:lstStyle/>
          <a:p>
            <a:pPr>
              <a:lnSpc>
                <a:spcPct val="80000"/>
              </a:lnSpc>
              <a:spcBef>
                <a:spcPct val="20000"/>
              </a:spcBef>
              <a:defRPr/>
            </a:pPr>
            <a:r>
              <a:rPr lang="en-US" sz="1500" kern="0" dirty="0" smtClean="0">
                <a:solidFill>
                  <a:schemeClr val="bg1"/>
                </a:solidFill>
                <a:effectLst>
                  <a:outerShdw blurRad="38100" dist="38100" dir="2700000" algn="tl">
                    <a:srgbClr val="000000">
                      <a:alpha val="43137"/>
                    </a:srgbClr>
                  </a:outerShdw>
                </a:effectLst>
                <a:latin typeface="+mn-lt"/>
              </a:rPr>
              <a:t>University of Missouri - Department of Soil, Environmental and Atmospheric Sciences</a:t>
            </a:r>
          </a:p>
          <a:p>
            <a:pPr>
              <a:lnSpc>
                <a:spcPct val="80000"/>
              </a:lnSpc>
              <a:spcBef>
                <a:spcPct val="20000"/>
              </a:spcBef>
              <a:defRPr/>
            </a:pPr>
            <a:r>
              <a:rPr lang="en-US" sz="1500" kern="0" dirty="0" smtClean="0">
                <a:solidFill>
                  <a:schemeClr val="bg1"/>
                </a:solidFill>
                <a:effectLst>
                  <a:outerShdw blurRad="38100" dist="38100" dir="2700000" algn="tl">
                    <a:srgbClr val="000000">
                      <a:alpha val="43137"/>
                    </a:srgbClr>
                  </a:outerShdw>
                </a:effectLst>
                <a:latin typeface="+mn-lt"/>
              </a:rPr>
              <a:t>Departmental Seminar</a:t>
            </a:r>
            <a:endParaRPr lang="en-US" sz="1500" i="1" kern="0" dirty="0">
              <a:solidFill>
                <a:schemeClr val="bg1"/>
              </a:solidFill>
              <a:effectLst>
                <a:outerShdw blurRad="38100" dist="38100" dir="2700000" algn="tl">
                  <a:srgbClr val="000000">
                    <a:alpha val="43137"/>
                  </a:srgbClr>
                </a:outerShdw>
              </a:effectLst>
              <a:latin typeface="+mn-lt"/>
            </a:endParaRPr>
          </a:p>
          <a:p>
            <a:pPr>
              <a:lnSpc>
                <a:spcPct val="80000"/>
              </a:lnSpc>
              <a:spcBef>
                <a:spcPct val="20000"/>
              </a:spcBef>
              <a:defRPr/>
            </a:pPr>
            <a:r>
              <a:rPr lang="en-US" sz="1500" kern="0" dirty="0" smtClean="0">
                <a:solidFill>
                  <a:schemeClr val="bg1"/>
                </a:solidFill>
                <a:effectLst>
                  <a:outerShdw blurRad="38100" dist="38100" dir="2700000" algn="tl">
                    <a:srgbClr val="000000">
                      <a:alpha val="43137"/>
                    </a:srgbClr>
                  </a:outerShdw>
                </a:effectLst>
                <a:latin typeface="+mn-lt"/>
              </a:rPr>
              <a:t>15 March 2010</a:t>
            </a:r>
            <a:endParaRPr lang="en-US" sz="1500" kern="0" dirty="0">
              <a:solidFill>
                <a:schemeClr val="bg1"/>
              </a:solidFill>
              <a:effectLst>
                <a:outerShdw blurRad="38100" dist="38100" dir="2700000" algn="tl">
                  <a:srgbClr val="000000">
                    <a:alpha val="43137"/>
                  </a:srgbClr>
                </a:outerShdw>
              </a:effectLst>
              <a:latin typeface="+mn-lt"/>
            </a:endParaRPr>
          </a:p>
        </p:txBody>
      </p:sp>
    </p:spTree>
  </p:cSld>
  <p:clrMapOvr>
    <a:masterClrMapping/>
  </p:clrMapOvr>
  <p:transition>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Rectangle 4"/>
          <p:cNvSpPr>
            <a:spLocks noChangeArrowheads="1"/>
          </p:cNvSpPr>
          <p:nvPr/>
        </p:nvSpPr>
        <p:spPr bwMode="auto">
          <a:xfrm>
            <a:off x="0" y="19050"/>
            <a:ext cx="9147175" cy="438150"/>
          </a:xfrm>
          <a:prstGeom prst="rect">
            <a:avLst/>
          </a:prstGeom>
          <a:solidFill>
            <a:schemeClr val="bg1"/>
          </a:solidFill>
          <a:ln w="9525">
            <a:noFill/>
            <a:miter lim="800000"/>
            <a:headEnd/>
            <a:tailEnd/>
          </a:ln>
        </p:spPr>
        <p:txBody>
          <a:bodyPr anchor="ctr"/>
          <a:lstStyle/>
          <a:p>
            <a:pPr algn="l">
              <a:defRPr/>
            </a:pPr>
            <a:r>
              <a:rPr lang="en-US" sz="2000" dirty="0">
                <a:solidFill>
                  <a:srgbClr val="000066"/>
                </a:solidFill>
                <a:latin typeface="Tahoma" pitchFamily="34" charset="0"/>
              </a:rPr>
              <a:t>       </a:t>
            </a:r>
            <a:r>
              <a:rPr lang="en-US" sz="2000" dirty="0" smtClean="0">
                <a:solidFill>
                  <a:srgbClr val="003E74"/>
                </a:solidFill>
                <a:effectLst>
                  <a:outerShdw blurRad="38100" dist="38100" dir="2700000" algn="tl">
                    <a:srgbClr val="000000">
                      <a:alpha val="43137"/>
                    </a:srgbClr>
                  </a:outerShdw>
                </a:effectLst>
                <a:latin typeface="Tahoma" pitchFamily="34" charset="0"/>
              </a:rPr>
              <a:t>Composite Analyses</a:t>
            </a:r>
            <a:endParaRPr lang="en-US" sz="2000" dirty="0">
              <a:solidFill>
                <a:srgbClr val="003E74"/>
              </a:solidFill>
              <a:effectLst>
                <a:outerShdw blurRad="38100" dist="38100" dir="2700000" algn="tl">
                  <a:srgbClr val="000000">
                    <a:alpha val="43137"/>
                  </a:srgbClr>
                </a:outerShdw>
              </a:effectLst>
              <a:latin typeface="Tahoma" pitchFamily="34" charset="0"/>
            </a:endParaRPr>
          </a:p>
        </p:txBody>
      </p:sp>
      <p:pic>
        <p:nvPicPr>
          <p:cNvPr id="4099" name="Picture 21" descr="C:\Users\CMG\Desktop\FOLDERS\CHAD\SLU\CIPS\cips.png"/>
          <p:cNvPicPr>
            <a:picLocks noChangeAspect="1" noChangeArrowheads="1"/>
          </p:cNvPicPr>
          <p:nvPr/>
        </p:nvPicPr>
        <p:blipFill>
          <a:blip r:embed="rId3" cstate="print"/>
          <a:srcRect/>
          <a:stretch>
            <a:fillRect/>
          </a:stretch>
        </p:blipFill>
        <p:spPr bwMode="auto">
          <a:xfrm>
            <a:off x="71438" y="33338"/>
            <a:ext cx="461962" cy="401637"/>
          </a:xfrm>
          <a:prstGeom prst="rect">
            <a:avLst/>
          </a:prstGeom>
          <a:noFill/>
          <a:ln w="9525">
            <a:noFill/>
            <a:miter lim="800000"/>
            <a:headEnd/>
            <a:tailEnd/>
          </a:ln>
        </p:spPr>
      </p:pic>
      <p:sp>
        <p:nvSpPr>
          <p:cNvPr id="6" name="Rectangle 3"/>
          <p:cNvSpPr>
            <a:spLocks noGrp="1" noChangeArrowheads="1"/>
          </p:cNvSpPr>
          <p:nvPr>
            <p:ph idx="1"/>
          </p:nvPr>
        </p:nvSpPr>
        <p:spPr>
          <a:xfrm>
            <a:off x="228600" y="647700"/>
            <a:ext cx="8686800" cy="800100"/>
          </a:xfrm>
        </p:spPr>
        <p:txBody>
          <a:bodyPr/>
          <a:lstStyle/>
          <a:p>
            <a:r>
              <a:rPr lang="en-US" sz="1600" dirty="0" err="1" smtClean="0"/>
              <a:t>Snavely</a:t>
            </a:r>
            <a:r>
              <a:rPr lang="en-US" sz="1600" dirty="0" smtClean="0"/>
              <a:t>, E. E., 2006: A diagnostic analysis of significant cold-season elevated thunderstorms. M.S. thesis, Saint Louis University, 105 pp. [Available from Dept. of Earth and Atmospheric Sciences, Saint Louis University, St. Louis, MO 63108.]</a:t>
            </a:r>
          </a:p>
          <a:p>
            <a:endParaRPr lang="en-US" sz="1600" dirty="0" smtClean="0"/>
          </a:p>
        </p:txBody>
      </p:sp>
      <p:pic>
        <p:nvPicPr>
          <p:cNvPr id="7" name="Picture 3" descr="ISOT850small1.jpg"/>
          <p:cNvPicPr>
            <a:picLocks noChangeAspect="1"/>
          </p:cNvPicPr>
          <p:nvPr/>
        </p:nvPicPr>
        <p:blipFill>
          <a:blip r:embed="rId4" cstate="print"/>
          <a:srcRect/>
          <a:stretch>
            <a:fillRect/>
          </a:stretch>
        </p:blipFill>
        <p:spPr bwMode="auto">
          <a:xfrm>
            <a:off x="1437603" y="1831975"/>
            <a:ext cx="6258597" cy="4835525"/>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Rectangle 4"/>
          <p:cNvSpPr>
            <a:spLocks noChangeArrowheads="1"/>
          </p:cNvSpPr>
          <p:nvPr/>
        </p:nvSpPr>
        <p:spPr bwMode="auto">
          <a:xfrm>
            <a:off x="0" y="19050"/>
            <a:ext cx="9147175" cy="438150"/>
          </a:xfrm>
          <a:prstGeom prst="rect">
            <a:avLst/>
          </a:prstGeom>
          <a:solidFill>
            <a:schemeClr val="bg1"/>
          </a:solidFill>
          <a:ln w="9525">
            <a:noFill/>
            <a:miter lim="800000"/>
            <a:headEnd/>
            <a:tailEnd/>
          </a:ln>
        </p:spPr>
        <p:txBody>
          <a:bodyPr anchor="ctr"/>
          <a:lstStyle/>
          <a:p>
            <a:pPr algn="l">
              <a:defRPr/>
            </a:pPr>
            <a:r>
              <a:rPr lang="en-US" sz="2000" dirty="0">
                <a:solidFill>
                  <a:srgbClr val="000066"/>
                </a:solidFill>
                <a:latin typeface="Tahoma" pitchFamily="34" charset="0"/>
              </a:rPr>
              <a:t>       </a:t>
            </a:r>
            <a:r>
              <a:rPr lang="en-US" sz="2000" dirty="0" smtClean="0">
                <a:solidFill>
                  <a:srgbClr val="003E74"/>
                </a:solidFill>
                <a:effectLst>
                  <a:outerShdw blurRad="38100" dist="38100" dir="2700000" algn="tl">
                    <a:srgbClr val="000000">
                      <a:alpha val="43137"/>
                    </a:srgbClr>
                  </a:outerShdw>
                </a:effectLst>
                <a:latin typeface="Tahoma" pitchFamily="34" charset="0"/>
              </a:rPr>
              <a:t>Composite Analyses</a:t>
            </a:r>
            <a:endParaRPr lang="en-US" sz="2000" dirty="0">
              <a:solidFill>
                <a:srgbClr val="003E74"/>
              </a:solidFill>
              <a:effectLst>
                <a:outerShdw blurRad="38100" dist="38100" dir="2700000" algn="tl">
                  <a:srgbClr val="000000">
                    <a:alpha val="43137"/>
                  </a:srgbClr>
                </a:outerShdw>
              </a:effectLst>
              <a:latin typeface="Tahoma" pitchFamily="34" charset="0"/>
            </a:endParaRPr>
          </a:p>
        </p:txBody>
      </p:sp>
      <p:pic>
        <p:nvPicPr>
          <p:cNvPr id="4099" name="Picture 21" descr="C:\Users\CMG\Desktop\FOLDERS\CHAD\SLU\CIPS\cips.png"/>
          <p:cNvPicPr>
            <a:picLocks noChangeAspect="1" noChangeArrowheads="1"/>
          </p:cNvPicPr>
          <p:nvPr/>
        </p:nvPicPr>
        <p:blipFill>
          <a:blip r:embed="rId3" cstate="print"/>
          <a:srcRect/>
          <a:stretch>
            <a:fillRect/>
          </a:stretch>
        </p:blipFill>
        <p:spPr bwMode="auto">
          <a:xfrm>
            <a:off x="71438" y="33338"/>
            <a:ext cx="461962" cy="401637"/>
          </a:xfrm>
          <a:prstGeom prst="rect">
            <a:avLst/>
          </a:prstGeom>
          <a:noFill/>
          <a:ln w="9525">
            <a:noFill/>
            <a:miter lim="800000"/>
            <a:headEnd/>
            <a:tailEnd/>
          </a:ln>
        </p:spPr>
      </p:pic>
      <p:sp>
        <p:nvSpPr>
          <p:cNvPr id="6" name="Rectangle 3"/>
          <p:cNvSpPr>
            <a:spLocks noGrp="1" noChangeArrowheads="1"/>
          </p:cNvSpPr>
          <p:nvPr>
            <p:ph idx="1"/>
          </p:nvPr>
        </p:nvSpPr>
        <p:spPr>
          <a:xfrm>
            <a:off x="228600" y="647700"/>
            <a:ext cx="8686800" cy="800100"/>
          </a:xfrm>
        </p:spPr>
        <p:txBody>
          <a:bodyPr/>
          <a:lstStyle/>
          <a:p>
            <a:r>
              <a:rPr lang="en-US" sz="1600" dirty="0" smtClean="0"/>
              <a:t>Novak, D. R., B. A. </a:t>
            </a:r>
            <a:r>
              <a:rPr lang="en-US" sz="1600" dirty="0" err="1" smtClean="0"/>
              <a:t>Colle</a:t>
            </a:r>
            <a:r>
              <a:rPr lang="en-US" sz="1600" dirty="0" smtClean="0"/>
              <a:t>, and A. R. </a:t>
            </a:r>
            <a:r>
              <a:rPr lang="en-US" sz="1600" dirty="0" err="1" smtClean="0"/>
              <a:t>Aiyyer</a:t>
            </a:r>
            <a:r>
              <a:rPr lang="en-US" sz="1600" dirty="0" smtClean="0"/>
              <a:t>, 2010: Evolution of mesoscale precipitation band environments within the comma head of Northeast U.S. cyclones. Monthly Weather Review: In Press.</a:t>
            </a:r>
          </a:p>
          <a:p>
            <a:endParaRPr lang="en-US" sz="1600" dirty="0" smtClean="0"/>
          </a:p>
        </p:txBody>
      </p:sp>
      <p:pic>
        <p:nvPicPr>
          <p:cNvPr id="1026" name="Picture 2"/>
          <p:cNvPicPr>
            <a:picLocks noChangeAspect="1" noChangeArrowheads="1"/>
          </p:cNvPicPr>
          <p:nvPr/>
        </p:nvPicPr>
        <p:blipFill>
          <a:blip r:embed="rId4" cstate="print"/>
          <a:srcRect/>
          <a:stretch>
            <a:fillRect/>
          </a:stretch>
        </p:blipFill>
        <p:spPr bwMode="auto">
          <a:xfrm>
            <a:off x="258932" y="1981200"/>
            <a:ext cx="4354474" cy="3429000"/>
          </a:xfrm>
          <a:prstGeom prst="rect">
            <a:avLst/>
          </a:prstGeom>
          <a:noFill/>
          <a:ln w="9525">
            <a:noFill/>
            <a:miter lim="800000"/>
            <a:headEnd/>
            <a:tailEnd/>
          </a:ln>
        </p:spPr>
      </p:pic>
      <p:pic>
        <p:nvPicPr>
          <p:cNvPr id="1028" name="Picture 4"/>
          <p:cNvPicPr>
            <a:picLocks noChangeAspect="1" noChangeArrowheads="1"/>
          </p:cNvPicPr>
          <p:nvPr/>
        </p:nvPicPr>
        <p:blipFill>
          <a:blip r:embed="rId5" cstate="print"/>
          <a:srcRect/>
          <a:stretch>
            <a:fillRect/>
          </a:stretch>
        </p:blipFill>
        <p:spPr bwMode="auto">
          <a:xfrm>
            <a:off x="4754732" y="1981200"/>
            <a:ext cx="4108713" cy="3429000"/>
          </a:xfrm>
          <a:prstGeom prst="rect">
            <a:avLst/>
          </a:prstGeom>
          <a:noFill/>
          <a:ln w="9525">
            <a:noFill/>
            <a:miter lim="800000"/>
            <a:headEnd/>
            <a:tailEnd/>
          </a:ln>
        </p:spPr>
      </p:pic>
      <p:sp>
        <p:nvSpPr>
          <p:cNvPr id="9" name="Rectangle 8"/>
          <p:cNvSpPr/>
          <p:nvPr/>
        </p:nvSpPr>
        <p:spPr bwMode="auto">
          <a:xfrm>
            <a:off x="304800" y="1981200"/>
            <a:ext cx="304800" cy="419100"/>
          </a:xfrm>
          <a:prstGeom prst="rect">
            <a:avLst/>
          </a:prstGeom>
          <a:solidFill>
            <a:schemeClr val="bg1"/>
          </a:solidFill>
          <a:ln w="38100" cap="flat" cmpd="sng" algn="ctr">
            <a:no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1" i="0" u="none" strike="noStrike" cap="none" normalizeH="0" baseline="0" smtClean="0">
              <a:ln>
                <a:noFill/>
              </a:ln>
              <a:solidFill>
                <a:schemeClr val="tx1"/>
              </a:solidFill>
              <a:effectLst/>
              <a:latin typeface="Arial" charset="0"/>
            </a:endParaRPr>
          </a:p>
        </p:txBody>
      </p:sp>
      <p:sp>
        <p:nvSpPr>
          <p:cNvPr id="10" name="Rectangle 9"/>
          <p:cNvSpPr/>
          <p:nvPr/>
        </p:nvSpPr>
        <p:spPr bwMode="auto">
          <a:xfrm>
            <a:off x="4838700" y="2019300"/>
            <a:ext cx="304800" cy="304800"/>
          </a:xfrm>
          <a:prstGeom prst="rect">
            <a:avLst/>
          </a:prstGeom>
          <a:solidFill>
            <a:schemeClr val="bg1"/>
          </a:solidFill>
          <a:ln w="38100" cap="flat" cmpd="sng" algn="ctr">
            <a:no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1" i="0" u="none" strike="noStrike" cap="none" normalizeH="0" baseline="0" smtClean="0">
              <a:ln>
                <a:noFill/>
              </a:ln>
              <a:solidFill>
                <a:schemeClr val="tx1"/>
              </a:solidFill>
              <a:effectLst/>
              <a:latin typeface="Arial" charset="0"/>
            </a:endParaRPr>
          </a:p>
        </p:txBody>
      </p:sp>
    </p:spTree>
  </p:cSld>
  <p:clrMapOvr>
    <a:masterClrMapping/>
  </p:clrMapOvr>
  <p:transition>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3"/>
          <p:cNvSpPr>
            <a:spLocks noGrp="1" noChangeArrowheads="1"/>
          </p:cNvSpPr>
          <p:nvPr>
            <p:ph idx="1"/>
          </p:nvPr>
        </p:nvSpPr>
        <p:spPr>
          <a:xfrm>
            <a:off x="228600" y="876300"/>
            <a:ext cx="8686800" cy="5448300"/>
          </a:xfrm>
        </p:spPr>
        <p:txBody>
          <a:bodyPr/>
          <a:lstStyle/>
          <a:p>
            <a:r>
              <a:rPr lang="en-US" sz="1800" dirty="0" smtClean="0"/>
              <a:t>If the current state of the atmosphere resembles a previous state then the two are termed analogs, and for a period of time the current state may evolve in a similar fashion as the past state (Lorenz 1969).</a:t>
            </a:r>
          </a:p>
          <a:p>
            <a:endParaRPr lang="en-US" sz="1800" dirty="0" smtClean="0"/>
          </a:p>
          <a:p>
            <a:r>
              <a:rPr lang="en-US" sz="1800" dirty="0" smtClean="0"/>
              <a:t>Early research utilized analogs as a forecasting tool where the current state of the atmosphere was used as their starting point to find analogs.</a:t>
            </a:r>
          </a:p>
          <a:p>
            <a:pPr>
              <a:buNone/>
            </a:pPr>
            <a:endParaRPr lang="en-US" sz="1800" dirty="0" smtClean="0"/>
          </a:p>
          <a:p>
            <a:r>
              <a:rPr lang="en-US" sz="1800" dirty="0" smtClean="0"/>
              <a:t>Recent research has had success using the “perfect prog” approach to find analogs.</a:t>
            </a:r>
          </a:p>
          <a:p>
            <a:pPr lvl="1"/>
            <a:r>
              <a:rPr lang="en-US" sz="1500" dirty="0" smtClean="0"/>
              <a:t>Hanson (2007)</a:t>
            </a:r>
          </a:p>
          <a:p>
            <a:pPr lvl="1"/>
            <a:r>
              <a:rPr lang="en-US" sz="1500" dirty="0" smtClean="0"/>
              <a:t>Root et al. (2007)</a:t>
            </a:r>
          </a:p>
          <a:p>
            <a:pPr lvl="1"/>
            <a:r>
              <a:rPr lang="en-US" sz="1500" dirty="0" smtClean="0"/>
              <a:t>Diomede et al. (2008)</a:t>
            </a:r>
          </a:p>
          <a:p>
            <a:pPr lvl="1"/>
            <a:r>
              <a:rPr lang="en-US" sz="1500" dirty="0" smtClean="0"/>
              <a:t>Evans and Murphy (2008)</a:t>
            </a:r>
          </a:p>
          <a:p>
            <a:pPr>
              <a:buFontTx/>
              <a:buNone/>
            </a:pPr>
            <a:endParaRPr lang="en-US" sz="1800" dirty="0" smtClean="0"/>
          </a:p>
          <a:p>
            <a:r>
              <a:rPr lang="en-US" sz="1800" dirty="0" smtClean="0"/>
              <a:t>Here, analogs are found using NWP forecast fields as a pattern-recognition tool in contrast to using analysis maps as a forecast tool (Root et al. 2007).</a:t>
            </a:r>
          </a:p>
        </p:txBody>
      </p:sp>
      <p:sp>
        <p:nvSpPr>
          <p:cNvPr id="3075" name="Rectangle 4"/>
          <p:cNvSpPr>
            <a:spLocks noChangeArrowheads="1"/>
          </p:cNvSpPr>
          <p:nvPr/>
        </p:nvSpPr>
        <p:spPr bwMode="auto">
          <a:xfrm>
            <a:off x="0" y="19050"/>
            <a:ext cx="9147175" cy="438150"/>
          </a:xfrm>
          <a:prstGeom prst="rect">
            <a:avLst/>
          </a:prstGeom>
          <a:solidFill>
            <a:schemeClr val="bg1"/>
          </a:solidFill>
          <a:ln w="9525">
            <a:noFill/>
            <a:miter lim="800000"/>
            <a:headEnd/>
            <a:tailEnd/>
          </a:ln>
        </p:spPr>
        <p:txBody>
          <a:bodyPr anchor="ctr"/>
          <a:lstStyle/>
          <a:p>
            <a:pPr algn="l">
              <a:defRPr/>
            </a:pPr>
            <a:r>
              <a:rPr lang="en-US" sz="2000" dirty="0">
                <a:solidFill>
                  <a:srgbClr val="000066"/>
                </a:solidFill>
                <a:latin typeface="Tahoma" pitchFamily="34" charset="0"/>
              </a:rPr>
              <a:t>       </a:t>
            </a:r>
            <a:r>
              <a:rPr lang="en-US" sz="2000" dirty="0" smtClean="0">
                <a:solidFill>
                  <a:srgbClr val="003E74"/>
                </a:solidFill>
                <a:effectLst>
                  <a:outerShdw blurRad="38100" dist="38100" dir="2700000" algn="tl">
                    <a:srgbClr val="000000">
                      <a:alpha val="43137"/>
                    </a:srgbClr>
                  </a:outerShdw>
                </a:effectLst>
                <a:latin typeface="Tahoma" pitchFamily="34" charset="0"/>
              </a:rPr>
              <a:t>What are analogs?</a:t>
            </a:r>
            <a:endParaRPr lang="en-US" sz="2000" dirty="0">
              <a:solidFill>
                <a:srgbClr val="003E74"/>
              </a:solidFill>
              <a:effectLst>
                <a:outerShdw blurRad="38100" dist="38100" dir="2700000" algn="tl">
                  <a:srgbClr val="000000">
                    <a:alpha val="43137"/>
                  </a:srgbClr>
                </a:outerShdw>
              </a:effectLst>
              <a:latin typeface="Tahoma" pitchFamily="34" charset="0"/>
            </a:endParaRPr>
          </a:p>
        </p:txBody>
      </p:sp>
      <p:pic>
        <p:nvPicPr>
          <p:cNvPr id="3076" name="Picture 21" descr="C:\Users\CMG\Desktop\FOLDERS\CHAD\SLU\CIPS\cips.png"/>
          <p:cNvPicPr>
            <a:picLocks noChangeAspect="1" noChangeArrowheads="1"/>
          </p:cNvPicPr>
          <p:nvPr/>
        </p:nvPicPr>
        <p:blipFill>
          <a:blip r:embed="rId3" cstate="print"/>
          <a:srcRect/>
          <a:stretch>
            <a:fillRect/>
          </a:stretch>
        </p:blipFill>
        <p:spPr bwMode="auto">
          <a:xfrm>
            <a:off x="71438" y="33338"/>
            <a:ext cx="461962" cy="401637"/>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3"/>
          <p:cNvSpPr>
            <a:spLocks noGrp="1" noChangeArrowheads="1"/>
          </p:cNvSpPr>
          <p:nvPr>
            <p:ph idx="1"/>
          </p:nvPr>
        </p:nvSpPr>
        <p:spPr>
          <a:xfrm>
            <a:off x="228600" y="876300"/>
            <a:ext cx="8686800" cy="5486400"/>
          </a:xfrm>
        </p:spPr>
        <p:txBody>
          <a:bodyPr/>
          <a:lstStyle/>
          <a:p>
            <a:r>
              <a:rPr lang="en-US" sz="1800" dirty="0" smtClean="0"/>
              <a:t>Conditional climatology of the forecast (i.e., given the selection criteria of an analog…this is what typically happens).</a:t>
            </a:r>
          </a:p>
          <a:p>
            <a:endParaRPr lang="en-US" sz="1800" dirty="0" smtClean="0"/>
          </a:p>
          <a:p>
            <a:r>
              <a:rPr lang="en-US" sz="1800" dirty="0" smtClean="0"/>
              <a:t>Confidence in NWP model output.</a:t>
            </a:r>
          </a:p>
          <a:p>
            <a:pPr>
              <a:buNone/>
            </a:pPr>
            <a:endParaRPr lang="en-US" sz="1800" dirty="0" smtClean="0"/>
          </a:p>
          <a:p>
            <a:r>
              <a:rPr lang="en-US" sz="1800" dirty="0" smtClean="0"/>
              <a:t>Forecaster awareness of similar events.</a:t>
            </a:r>
          </a:p>
          <a:p>
            <a:endParaRPr lang="en-US" sz="1800" dirty="0" smtClean="0"/>
          </a:p>
          <a:p>
            <a:r>
              <a:rPr lang="en-US" sz="1800" dirty="0" smtClean="0"/>
              <a:t>Historical Impacts - NCDC Storm Data, COOP snow event maps, winter weather potential, etc.</a:t>
            </a:r>
          </a:p>
          <a:p>
            <a:endParaRPr lang="en-US" sz="1800" dirty="0" smtClean="0"/>
          </a:p>
          <a:p>
            <a:r>
              <a:rPr lang="en-US" sz="1800" dirty="0" smtClean="0"/>
              <a:t>Historical framework (i.e., the ability to communicate the potential impact by referencing a past case to an unscientific audience).</a:t>
            </a:r>
          </a:p>
        </p:txBody>
      </p:sp>
      <p:sp>
        <p:nvSpPr>
          <p:cNvPr id="3075" name="Rectangle 4"/>
          <p:cNvSpPr>
            <a:spLocks noChangeArrowheads="1"/>
          </p:cNvSpPr>
          <p:nvPr/>
        </p:nvSpPr>
        <p:spPr bwMode="auto">
          <a:xfrm>
            <a:off x="0" y="19050"/>
            <a:ext cx="9147175" cy="438150"/>
          </a:xfrm>
          <a:prstGeom prst="rect">
            <a:avLst/>
          </a:prstGeom>
          <a:solidFill>
            <a:schemeClr val="bg1"/>
          </a:solidFill>
          <a:ln w="9525">
            <a:noFill/>
            <a:miter lim="800000"/>
            <a:headEnd/>
            <a:tailEnd/>
          </a:ln>
        </p:spPr>
        <p:txBody>
          <a:bodyPr anchor="ctr"/>
          <a:lstStyle/>
          <a:p>
            <a:pPr algn="l">
              <a:defRPr/>
            </a:pPr>
            <a:r>
              <a:rPr lang="en-US" sz="2000" dirty="0">
                <a:solidFill>
                  <a:srgbClr val="000066"/>
                </a:solidFill>
                <a:latin typeface="Tahoma" pitchFamily="34" charset="0"/>
              </a:rPr>
              <a:t>       </a:t>
            </a:r>
            <a:r>
              <a:rPr lang="en-US" sz="2000" dirty="0" smtClean="0">
                <a:solidFill>
                  <a:srgbClr val="003E74"/>
                </a:solidFill>
                <a:effectLst>
                  <a:outerShdw blurRad="38100" dist="38100" dir="2700000" algn="tl">
                    <a:srgbClr val="000000">
                      <a:alpha val="43137"/>
                    </a:srgbClr>
                  </a:outerShdw>
                </a:effectLst>
                <a:latin typeface="Tahoma" pitchFamily="34" charset="0"/>
              </a:rPr>
              <a:t>What can historical analogs bring to the forecast process?</a:t>
            </a:r>
            <a:endParaRPr lang="en-US" sz="2000" dirty="0">
              <a:solidFill>
                <a:srgbClr val="003E74"/>
              </a:solidFill>
              <a:effectLst>
                <a:outerShdw blurRad="38100" dist="38100" dir="2700000" algn="tl">
                  <a:srgbClr val="000000">
                    <a:alpha val="43137"/>
                  </a:srgbClr>
                </a:outerShdw>
              </a:effectLst>
              <a:latin typeface="Tahoma" pitchFamily="34" charset="0"/>
            </a:endParaRPr>
          </a:p>
        </p:txBody>
      </p:sp>
      <p:pic>
        <p:nvPicPr>
          <p:cNvPr id="3076" name="Picture 21" descr="C:\Users\CMG\Desktop\FOLDERS\CHAD\SLU\CIPS\cips.png"/>
          <p:cNvPicPr>
            <a:picLocks noChangeAspect="1" noChangeArrowheads="1"/>
          </p:cNvPicPr>
          <p:nvPr/>
        </p:nvPicPr>
        <p:blipFill>
          <a:blip r:embed="rId3" cstate="print"/>
          <a:srcRect/>
          <a:stretch>
            <a:fillRect/>
          </a:stretch>
        </p:blipFill>
        <p:spPr bwMode="auto">
          <a:xfrm>
            <a:off x="71438" y="33338"/>
            <a:ext cx="461962" cy="401637"/>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3"/>
          <p:cNvSpPr>
            <a:spLocks noGrp="1" noChangeArrowheads="1"/>
          </p:cNvSpPr>
          <p:nvPr>
            <p:ph idx="1"/>
          </p:nvPr>
        </p:nvSpPr>
        <p:spPr>
          <a:xfrm>
            <a:off x="228600" y="876300"/>
            <a:ext cx="8686800" cy="5524500"/>
          </a:xfrm>
        </p:spPr>
        <p:txBody>
          <a:bodyPr/>
          <a:lstStyle/>
          <a:p>
            <a:pPr>
              <a:buNone/>
            </a:pPr>
            <a:r>
              <a:rPr lang="en-US" sz="1800" dirty="0" smtClean="0"/>
              <a:t>Statement:</a:t>
            </a:r>
          </a:p>
          <a:p>
            <a:r>
              <a:rPr lang="en-US" sz="1800" dirty="0" smtClean="0"/>
              <a:t>Since the atmosphere is chaotic, composite analyses and analogs shouldn’t work because the atmosphere never truly repeats itself. </a:t>
            </a:r>
          </a:p>
          <a:p>
            <a:endParaRPr lang="en-US" sz="1800" dirty="0" smtClean="0"/>
          </a:p>
          <a:p>
            <a:pPr>
              <a:buNone/>
            </a:pPr>
            <a:endParaRPr lang="en-US" sz="1800" dirty="0" smtClean="0"/>
          </a:p>
          <a:p>
            <a:pPr>
              <a:buNone/>
            </a:pPr>
            <a:r>
              <a:rPr lang="en-US" sz="1800" dirty="0" smtClean="0"/>
              <a:t>Question:</a:t>
            </a:r>
          </a:p>
          <a:p>
            <a:r>
              <a:rPr lang="en-US" sz="1800" dirty="0" smtClean="0"/>
              <a:t>Then why are these studies and methodologies successful?</a:t>
            </a:r>
          </a:p>
          <a:p>
            <a:endParaRPr lang="en-US" sz="1800" dirty="0" smtClean="0"/>
          </a:p>
          <a:p>
            <a:pPr>
              <a:buNone/>
            </a:pPr>
            <a:endParaRPr lang="en-US" sz="1800" dirty="0" smtClean="0"/>
          </a:p>
          <a:p>
            <a:pPr>
              <a:buNone/>
            </a:pPr>
            <a:r>
              <a:rPr lang="en-US" sz="1800" dirty="0" smtClean="0"/>
              <a:t>Answer:</a:t>
            </a:r>
          </a:p>
          <a:p>
            <a:r>
              <a:rPr lang="en-US" sz="1800" dirty="0" smtClean="0"/>
              <a:t>Observationally, cases evolve in a systematic manor. </a:t>
            </a:r>
          </a:p>
          <a:p>
            <a:endParaRPr lang="en-US" sz="1800" dirty="0" smtClean="0"/>
          </a:p>
          <a:p>
            <a:r>
              <a:rPr lang="en-US" sz="1800" dirty="0" smtClean="0"/>
              <a:t>The laws governing the atmosphere constrain the evolution of these systems (i.e., everything I need to know I learned in synoptic class).</a:t>
            </a:r>
          </a:p>
          <a:p>
            <a:endParaRPr lang="en-US" sz="1800" dirty="0" smtClean="0"/>
          </a:p>
          <a:p>
            <a:r>
              <a:rPr lang="en-US" sz="1800" dirty="0" smtClean="0"/>
              <a:t>Therefore, chaos ≠ random.</a:t>
            </a:r>
          </a:p>
          <a:p>
            <a:pPr>
              <a:buNone/>
            </a:pPr>
            <a:endParaRPr lang="en-US" sz="1800" dirty="0" smtClean="0"/>
          </a:p>
          <a:p>
            <a:pPr>
              <a:buNone/>
            </a:pPr>
            <a:endParaRPr lang="en-US" sz="1800" dirty="0" smtClean="0"/>
          </a:p>
        </p:txBody>
      </p:sp>
      <p:sp>
        <p:nvSpPr>
          <p:cNvPr id="3075" name="Rectangle 4"/>
          <p:cNvSpPr>
            <a:spLocks noChangeArrowheads="1"/>
          </p:cNvSpPr>
          <p:nvPr/>
        </p:nvSpPr>
        <p:spPr bwMode="auto">
          <a:xfrm>
            <a:off x="0" y="19050"/>
            <a:ext cx="9147175" cy="438150"/>
          </a:xfrm>
          <a:prstGeom prst="rect">
            <a:avLst/>
          </a:prstGeom>
          <a:solidFill>
            <a:schemeClr val="bg1"/>
          </a:solidFill>
          <a:ln w="9525">
            <a:noFill/>
            <a:miter lim="800000"/>
            <a:headEnd/>
            <a:tailEnd/>
          </a:ln>
        </p:spPr>
        <p:txBody>
          <a:bodyPr anchor="ctr"/>
          <a:lstStyle/>
          <a:p>
            <a:pPr algn="l">
              <a:defRPr/>
            </a:pPr>
            <a:r>
              <a:rPr lang="en-US" sz="2000" dirty="0">
                <a:solidFill>
                  <a:srgbClr val="000066"/>
                </a:solidFill>
                <a:latin typeface="Tahoma" pitchFamily="34" charset="0"/>
              </a:rPr>
              <a:t>       </a:t>
            </a:r>
            <a:r>
              <a:rPr lang="en-US" sz="2000" dirty="0" smtClean="0">
                <a:solidFill>
                  <a:srgbClr val="003E74"/>
                </a:solidFill>
                <a:effectLst>
                  <a:outerShdw blurRad="38100" dist="38100" dir="2700000" algn="tl">
                    <a:srgbClr val="000000">
                      <a:alpha val="43137"/>
                    </a:srgbClr>
                  </a:outerShdw>
                </a:effectLst>
                <a:latin typeface="Tahoma" pitchFamily="34" charset="0"/>
              </a:rPr>
              <a:t>But why are methodologies using historical events successful?</a:t>
            </a:r>
            <a:endParaRPr lang="en-US" sz="2000" dirty="0">
              <a:solidFill>
                <a:srgbClr val="003E74"/>
              </a:solidFill>
              <a:effectLst>
                <a:outerShdw blurRad="38100" dist="38100" dir="2700000" algn="tl">
                  <a:srgbClr val="000000">
                    <a:alpha val="43137"/>
                  </a:srgbClr>
                </a:outerShdw>
              </a:effectLst>
              <a:latin typeface="Tahoma" pitchFamily="34" charset="0"/>
            </a:endParaRPr>
          </a:p>
        </p:txBody>
      </p:sp>
      <p:pic>
        <p:nvPicPr>
          <p:cNvPr id="3076" name="Picture 21" descr="C:\Users\CMG\Desktop\FOLDERS\CHAD\SLU\CIPS\cips.png"/>
          <p:cNvPicPr>
            <a:picLocks noChangeAspect="1" noChangeArrowheads="1"/>
          </p:cNvPicPr>
          <p:nvPr/>
        </p:nvPicPr>
        <p:blipFill>
          <a:blip r:embed="rId3" cstate="print"/>
          <a:srcRect/>
          <a:stretch>
            <a:fillRect/>
          </a:stretch>
        </p:blipFill>
        <p:spPr bwMode="auto">
          <a:xfrm>
            <a:off x="71438" y="33338"/>
            <a:ext cx="461962" cy="401637"/>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Rectangle 4"/>
          <p:cNvSpPr>
            <a:spLocks noChangeArrowheads="1"/>
          </p:cNvSpPr>
          <p:nvPr/>
        </p:nvSpPr>
        <p:spPr bwMode="auto">
          <a:xfrm>
            <a:off x="0" y="19050"/>
            <a:ext cx="9147175" cy="438150"/>
          </a:xfrm>
          <a:prstGeom prst="rect">
            <a:avLst/>
          </a:prstGeom>
          <a:solidFill>
            <a:schemeClr val="bg1"/>
          </a:solidFill>
          <a:ln w="9525">
            <a:noFill/>
            <a:miter lim="800000"/>
            <a:headEnd/>
            <a:tailEnd/>
          </a:ln>
        </p:spPr>
        <p:txBody>
          <a:bodyPr anchor="ctr"/>
          <a:lstStyle/>
          <a:p>
            <a:pPr algn="l">
              <a:defRPr/>
            </a:pPr>
            <a:r>
              <a:rPr lang="en-US" sz="2000" dirty="0">
                <a:solidFill>
                  <a:srgbClr val="000066"/>
                </a:solidFill>
                <a:latin typeface="Tahoma" pitchFamily="34" charset="0"/>
              </a:rPr>
              <a:t>       </a:t>
            </a:r>
            <a:r>
              <a:rPr lang="en-US" sz="2000" dirty="0">
                <a:solidFill>
                  <a:srgbClr val="003E74"/>
                </a:solidFill>
                <a:effectLst>
                  <a:outerShdw blurRad="38100" dist="38100" dir="2700000" algn="tl">
                    <a:srgbClr val="000000">
                      <a:alpha val="43137"/>
                    </a:srgbClr>
                  </a:outerShdw>
                </a:effectLst>
                <a:latin typeface="Tahoma" pitchFamily="34" charset="0"/>
              </a:rPr>
              <a:t>CIPS </a:t>
            </a:r>
            <a:r>
              <a:rPr lang="en-US" sz="2000" dirty="0" smtClean="0">
                <a:solidFill>
                  <a:srgbClr val="003E74"/>
                </a:solidFill>
                <a:effectLst>
                  <a:outerShdw blurRad="38100" dist="38100" dir="2700000" algn="tl">
                    <a:srgbClr val="000000">
                      <a:alpha val="43137"/>
                    </a:srgbClr>
                  </a:outerShdw>
                </a:effectLst>
                <a:latin typeface="Tahoma" pitchFamily="34" charset="0"/>
              </a:rPr>
              <a:t>Winter Weather Analog </a:t>
            </a:r>
            <a:r>
              <a:rPr lang="en-US" sz="2000" dirty="0">
                <a:solidFill>
                  <a:srgbClr val="003E74"/>
                </a:solidFill>
                <a:effectLst>
                  <a:outerShdw blurRad="38100" dist="38100" dir="2700000" algn="tl">
                    <a:srgbClr val="000000">
                      <a:alpha val="43137"/>
                    </a:srgbClr>
                  </a:outerShdw>
                </a:effectLst>
                <a:latin typeface="Tahoma" pitchFamily="34" charset="0"/>
              </a:rPr>
              <a:t>Guidance - The Big Picture</a:t>
            </a:r>
          </a:p>
        </p:txBody>
      </p:sp>
      <p:pic>
        <p:nvPicPr>
          <p:cNvPr id="4099" name="Picture 21" descr="C:\Users\CMG\Desktop\FOLDERS\CHAD\SLU\CIPS\cips.png"/>
          <p:cNvPicPr>
            <a:picLocks noChangeAspect="1" noChangeArrowheads="1"/>
          </p:cNvPicPr>
          <p:nvPr/>
        </p:nvPicPr>
        <p:blipFill>
          <a:blip r:embed="rId3" cstate="print"/>
          <a:srcRect/>
          <a:stretch>
            <a:fillRect/>
          </a:stretch>
        </p:blipFill>
        <p:spPr bwMode="auto">
          <a:xfrm>
            <a:off x="71438" y="33338"/>
            <a:ext cx="461962" cy="401637"/>
          </a:xfrm>
          <a:prstGeom prst="rect">
            <a:avLst/>
          </a:prstGeom>
          <a:noFill/>
          <a:ln w="9525">
            <a:noFill/>
            <a:miter lim="800000"/>
            <a:headEnd/>
            <a:tailEnd/>
          </a:ln>
        </p:spPr>
      </p:pic>
      <p:sp>
        <p:nvSpPr>
          <p:cNvPr id="4100" name="Rectangle 3"/>
          <p:cNvSpPr>
            <a:spLocks noGrp="1" noChangeArrowheads="1"/>
          </p:cNvSpPr>
          <p:nvPr>
            <p:ph idx="1"/>
          </p:nvPr>
        </p:nvSpPr>
        <p:spPr>
          <a:xfrm>
            <a:off x="228600" y="876300"/>
            <a:ext cx="8724900" cy="5829300"/>
          </a:xfrm>
        </p:spPr>
        <p:txBody>
          <a:bodyPr/>
          <a:lstStyle/>
          <a:p>
            <a:pPr eaLnBrk="1" hangingPunct="1"/>
            <a:r>
              <a:rPr lang="en-US" sz="1800" dirty="0" smtClean="0"/>
              <a:t>Search the 29-yr North American Regional Reanalysis (NARR) dataset against the model forecast (GFS212-40km) for potential analogs.</a:t>
            </a:r>
          </a:p>
          <a:p>
            <a:pPr lvl="1" eaLnBrk="1" hangingPunct="1"/>
            <a:r>
              <a:rPr lang="en-US" sz="1500" dirty="0" smtClean="0"/>
              <a:t>6 months over the winter season (OCT - MAR)</a:t>
            </a:r>
          </a:p>
          <a:p>
            <a:pPr lvl="1" eaLnBrk="1" hangingPunct="1"/>
            <a:r>
              <a:rPr lang="en-US" sz="1500" dirty="0" smtClean="0"/>
              <a:t>6 h temporal resolution</a:t>
            </a:r>
          </a:p>
          <a:p>
            <a:pPr lvl="1" eaLnBrk="1" hangingPunct="1"/>
            <a:r>
              <a:rPr lang="en-US" sz="1500" dirty="0" smtClean="0"/>
              <a:t>~21,112 potential analogs (29 winters, 6 months, 4 per day)</a:t>
            </a:r>
          </a:p>
          <a:p>
            <a:pPr eaLnBrk="1" hangingPunct="1"/>
            <a:endParaRPr lang="en-US" sz="1500" dirty="0" smtClean="0"/>
          </a:p>
          <a:p>
            <a:pPr eaLnBrk="1" hangingPunct="1"/>
            <a:endParaRPr lang="en-US" sz="1800" dirty="0" smtClean="0"/>
          </a:p>
          <a:p>
            <a:pPr eaLnBrk="1" hangingPunct="1"/>
            <a:endParaRPr lang="en-US" sz="1800" dirty="0" smtClean="0"/>
          </a:p>
          <a:p>
            <a:pPr eaLnBrk="1" hangingPunct="1"/>
            <a:endParaRPr lang="en-US" sz="1800" dirty="0" smtClean="0"/>
          </a:p>
          <a:p>
            <a:pPr eaLnBrk="1" hangingPunct="1"/>
            <a:endParaRPr lang="en-US" sz="1800" dirty="0" smtClean="0"/>
          </a:p>
          <a:p>
            <a:pPr eaLnBrk="1" hangingPunct="1"/>
            <a:endParaRPr lang="en-US" sz="1800" dirty="0" smtClean="0"/>
          </a:p>
          <a:p>
            <a:pPr eaLnBrk="1" hangingPunct="1"/>
            <a:endParaRPr lang="en-US" sz="1800" dirty="0" smtClean="0"/>
          </a:p>
          <a:p>
            <a:pPr eaLnBrk="1" hangingPunct="1"/>
            <a:r>
              <a:rPr lang="en-US" sz="1800" dirty="0" smtClean="0"/>
              <a:t>Remove “duplicate” times by choosing the “best” analog over a 24-h period.  1984011512, </a:t>
            </a:r>
            <a:r>
              <a:rPr lang="en-US" sz="1800" dirty="0" smtClean="0">
                <a:solidFill>
                  <a:srgbClr val="FFFF00"/>
                </a:solidFill>
              </a:rPr>
              <a:t>1984011518</a:t>
            </a:r>
            <a:r>
              <a:rPr lang="en-US" sz="1800" dirty="0" smtClean="0"/>
              <a:t>, 1984011600, 1984011606</a:t>
            </a:r>
          </a:p>
          <a:p>
            <a:pPr eaLnBrk="1" hangingPunct="1">
              <a:buFontTx/>
              <a:buNone/>
            </a:pPr>
            <a:endParaRPr lang="en-US" sz="1800" dirty="0" smtClean="0"/>
          </a:p>
          <a:p>
            <a:pPr eaLnBrk="1" hangingPunct="1"/>
            <a:r>
              <a:rPr lang="en-US" sz="1800" dirty="0" smtClean="0"/>
              <a:t>Refine and rank the resulting analogs.</a:t>
            </a:r>
          </a:p>
          <a:p>
            <a:pPr eaLnBrk="1" hangingPunct="1"/>
            <a:endParaRPr lang="en-US" sz="1800" dirty="0" smtClean="0"/>
          </a:p>
          <a:p>
            <a:pPr eaLnBrk="1" hangingPunct="1"/>
            <a:r>
              <a:rPr lang="en-US" sz="1800" dirty="0" smtClean="0"/>
              <a:t>Create products that are useful for winter weather guidance.</a:t>
            </a:r>
          </a:p>
        </p:txBody>
      </p:sp>
      <p:pic>
        <p:nvPicPr>
          <p:cNvPr id="4101" name="Picture 6" descr="EASTCOASTboth.png"/>
          <p:cNvPicPr>
            <a:picLocks noChangeAspect="1"/>
          </p:cNvPicPr>
          <p:nvPr/>
        </p:nvPicPr>
        <p:blipFill>
          <a:blip r:embed="rId4" cstate="print"/>
          <a:srcRect/>
          <a:stretch>
            <a:fillRect/>
          </a:stretch>
        </p:blipFill>
        <p:spPr bwMode="auto">
          <a:xfrm>
            <a:off x="6310312" y="2514600"/>
            <a:ext cx="2490788" cy="1947863"/>
          </a:xfrm>
          <a:prstGeom prst="rect">
            <a:avLst/>
          </a:prstGeom>
          <a:noFill/>
          <a:ln w="9525">
            <a:noFill/>
            <a:miter lim="800000"/>
            <a:headEnd/>
            <a:tailEnd/>
          </a:ln>
        </p:spPr>
      </p:pic>
      <p:pic>
        <p:nvPicPr>
          <p:cNvPr id="4102" name="Picture 7" descr="MIDWESTboth.png"/>
          <p:cNvPicPr>
            <a:picLocks noChangeAspect="1"/>
          </p:cNvPicPr>
          <p:nvPr/>
        </p:nvPicPr>
        <p:blipFill>
          <a:blip r:embed="rId5" cstate="print"/>
          <a:srcRect/>
          <a:stretch>
            <a:fillRect/>
          </a:stretch>
        </p:blipFill>
        <p:spPr bwMode="auto">
          <a:xfrm>
            <a:off x="342900" y="2514600"/>
            <a:ext cx="2484438" cy="1943100"/>
          </a:xfrm>
          <a:prstGeom prst="rect">
            <a:avLst/>
          </a:prstGeom>
          <a:noFill/>
          <a:ln w="9525">
            <a:noFill/>
            <a:miter lim="800000"/>
            <a:headEnd/>
            <a:tailEnd/>
          </a:ln>
        </p:spPr>
      </p:pic>
      <p:sp>
        <p:nvSpPr>
          <p:cNvPr id="7" name="Rectangle 3"/>
          <p:cNvSpPr txBox="1">
            <a:spLocks noChangeArrowheads="1"/>
          </p:cNvSpPr>
          <p:nvPr/>
        </p:nvSpPr>
        <p:spPr bwMode="auto">
          <a:xfrm>
            <a:off x="3009900" y="2667000"/>
            <a:ext cx="3200400" cy="1371600"/>
          </a:xfrm>
          <a:prstGeom prst="rect">
            <a:avLst/>
          </a:prstGeom>
          <a:noFill/>
          <a:ln w="9525">
            <a:noFill/>
            <a:miter lim="800000"/>
            <a:headEnd/>
            <a:tailEnd/>
          </a:ln>
        </p:spPr>
        <p:txBody>
          <a:bodyPr numCol="2"/>
          <a:lstStyle/>
          <a:p>
            <a:pPr marL="342900" indent="-342900" algn="l">
              <a:spcBef>
                <a:spcPct val="20000"/>
              </a:spcBef>
              <a:defRPr/>
            </a:pPr>
            <a:r>
              <a:rPr lang="en-US" sz="1350" kern="0" dirty="0">
                <a:solidFill>
                  <a:schemeClr val="bg1"/>
                </a:solidFill>
                <a:latin typeface="+mn-lt"/>
              </a:rPr>
              <a:t>300 HGHT</a:t>
            </a:r>
          </a:p>
          <a:p>
            <a:pPr marL="342900" indent="-342900" algn="l">
              <a:spcBef>
                <a:spcPct val="20000"/>
              </a:spcBef>
              <a:defRPr/>
            </a:pPr>
            <a:r>
              <a:rPr lang="en-US" sz="1350" kern="0" dirty="0">
                <a:solidFill>
                  <a:schemeClr val="bg1"/>
                </a:solidFill>
                <a:latin typeface="+mn-lt"/>
              </a:rPr>
              <a:t>500 HGHT</a:t>
            </a:r>
          </a:p>
          <a:p>
            <a:pPr marL="342900" indent="-342900" algn="l">
              <a:spcBef>
                <a:spcPct val="20000"/>
              </a:spcBef>
              <a:defRPr/>
            </a:pPr>
            <a:r>
              <a:rPr lang="en-US" sz="1350" kern="0" dirty="0">
                <a:solidFill>
                  <a:schemeClr val="bg1"/>
                </a:solidFill>
                <a:latin typeface="+mn-lt"/>
              </a:rPr>
              <a:t>700 FRNT</a:t>
            </a:r>
          </a:p>
          <a:p>
            <a:pPr marL="342900" indent="-342900" algn="l">
              <a:spcBef>
                <a:spcPct val="20000"/>
              </a:spcBef>
              <a:defRPr/>
            </a:pPr>
            <a:r>
              <a:rPr lang="en-US" sz="1350" kern="0" dirty="0">
                <a:solidFill>
                  <a:schemeClr val="bg1"/>
                </a:solidFill>
                <a:latin typeface="+mn-lt"/>
              </a:rPr>
              <a:t>850 </a:t>
            </a:r>
            <a:r>
              <a:rPr lang="en-US" sz="1350" kern="0" dirty="0" smtClean="0">
                <a:solidFill>
                  <a:schemeClr val="bg1"/>
                </a:solidFill>
                <a:latin typeface="+mn-lt"/>
              </a:rPr>
              <a:t>HGHT (3)</a:t>
            </a:r>
            <a:endParaRPr lang="en-US" sz="1350" kern="0" dirty="0">
              <a:solidFill>
                <a:schemeClr val="bg1"/>
              </a:solidFill>
              <a:latin typeface="+mn-lt"/>
            </a:endParaRPr>
          </a:p>
          <a:p>
            <a:pPr marL="342900" indent="-342900" algn="l">
              <a:spcBef>
                <a:spcPct val="20000"/>
              </a:spcBef>
              <a:defRPr/>
            </a:pPr>
            <a:r>
              <a:rPr lang="en-US" sz="1350" kern="0" dirty="0">
                <a:solidFill>
                  <a:schemeClr val="bg1"/>
                </a:solidFill>
                <a:latin typeface="+mn-lt"/>
              </a:rPr>
              <a:t>850 </a:t>
            </a:r>
            <a:r>
              <a:rPr lang="en-US" sz="1350" kern="0" dirty="0" smtClean="0">
                <a:solidFill>
                  <a:schemeClr val="bg1"/>
                </a:solidFill>
                <a:latin typeface="+mn-lt"/>
              </a:rPr>
              <a:t>TMPC (3)</a:t>
            </a:r>
            <a:endParaRPr lang="en-US" sz="1350" kern="0" dirty="0">
              <a:solidFill>
                <a:schemeClr val="bg1"/>
              </a:solidFill>
              <a:latin typeface="+mn-lt"/>
            </a:endParaRPr>
          </a:p>
          <a:p>
            <a:pPr marL="342900" indent="-342900" algn="l">
              <a:spcBef>
                <a:spcPct val="20000"/>
              </a:spcBef>
              <a:defRPr/>
            </a:pPr>
            <a:endParaRPr lang="en-US" sz="1350" kern="0" dirty="0">
              <a:solidFill>
                <a:schemeClr val="bg1"/>
              </a:solidFill>
              <a:latin typeface="+mn-lt"/>
            </a:endParaRPr>
          </a:p>
          <a:p>
            <a:pPr marL="342900" indent="-342900" algn="l">
              <a:spcBef>
                <a:spcPct val="20000"/>
              </a:spcBef>
              <a:defRPr/>
            </a:pPr>
            <a:r>
              <a:rPr lang="en-US" sz="1350" kern="0" dirty="0">
                <a:solidFill>
                  <a:schemeClr val="bg1"/>
                </a:solidFill>
                <a:latin typeface="+mn-lt"/>
              </a:rPr>
              <a:t>850 FRNT</a:t>
            </a:r>
          </a:p>
          <a:p>
            <a:pPr marL="342900" indent="-342900" algn="l">
              <a:spcBef>
                <a:spcPct val="20000"/>
              </a:spcBef>
              <a:defRPr/>
            </a:pPr>
            <a:r>
              <a:rPr lang="en-US" sz="1350" kern="0" dirty="0">
                <a:solidFill>
                  <a:schemeClr val="bg1"/>
                </a:solidFill>
                <a:latin typeface="+mn-lt"/>
              </a:rPr>
              <a:t>850 </a:t>
            </a:r>
            <a:r>
              <a:rPr lang="en-US" sz="1350" kern="0" dirty="0" smtClean="0">
                <a:solidFill>
                  <a:schemeClr val="bg1"/>
                </a:solidFill>
                <a:latin typeface="+mn-lt"/>
              </a:rPr>
              <a:t>THTEADV (2)</a:t>
            </a:r>
            <a:endParaRPr lang="en-US" sz="1350" kern="0" dirty="0">
              <a:solidFill>
                <a:schemeClr val="bg1"/>
              </a:solidFill>
              <a:latin typeface="+mn-lt"/>
            </a:endParaRPr>
          </a:p>
          <a:p>
            <a:pPr marL="342900" indent="-342900" algn="l">
              <a:spcBef>
                <a:spcPct val="20000"/>
              </a:spcBef>
              <a:defRPr/>
            </a:pPr>
            <a:r>
              <a:rPr lang="en-US" sz="1350" kern="0" dirty="0">
                <a:solidFill>
                  <a:schemeClr val="bg1"/>
                </a:solidFill>
                <a:latin typeface="+mn-lt"/>
              </a:rPr>
              <a:t>2m </a:t>
            </a:r>
            <a:r>
              <a:rPr lang="en-US" sz="1350" kern="0" dirty="0" smtClean="0">
                <a:solidFill>
                  <a:schemeClr val="bg1"/>
                </a:solidFill>
                <a:latin typeface="+mn-lt"/>
              </a:rPr>
              <a:t>TMPC (2)</a:t>
            </a:r>
            <a:endParaRPr lang="en-US" sz="1350" kern="0" dirty="0">
              <a:solidFill>
                <a:schemeClr val="bg1"/>
              </a:solidFill>
              <a:latin typeface="+mn-lt"/>
            </a:endParaRPr>
          </a:p>
          <a:p>
            <a:pPr marL="342900" indent="-342900" algn="l">
              <a:spcBef>
                <a:spcPct val="20000"/>
              </a:spcBef>
              <a:defRPr/>
            </a:pPr>
            <a:r>
              <a:rPr lang="en-US" sz="1350" kern="0" dirty="0">
                <a:solidFill>
                  <a:schemeClr val="bg1"/>
                </a:solidFill>
                <a:latin typeface="+mn-lt"/>
              </a:rPr>
              <a:t>PMSL</a:t>
            </a:r>
          </a:p>
          <a:p>
            <a:pPr marL="342900" indent="-342900" algn="l">
              <a:spcBef>
                <a:spcPct val="20000"/>
              </a:spcBef>
              <a:defRPr/>
            </a:pPr>
            <a:r>
              <a:rPr lang="en-US" sz="1350" kern="0" dirty="0" smtClean="0">
                <a:solidFill>
                  <a:schemeClr val="bg1"/>
                </a:solidFill>
                <a:latin typeface="+mn-lt"/>
              </a:rPr>
              <a:t>PWTR (2)</a:t>
            </a:r>
            <a:endParaRPr lang="en-US" sz="1350" kern="0" dirty="0">
              <a:solidFill>
                <a:schemeClr val="bg1"/>
              </a:solidFill>
              <a:latin typeface="+mn-lt"/>
            </a:endParaRPr>
          </a:p>
        </p:txBody>
      </p:sp>
      <p:sp>
        <p:nvSpPr>
          <p:cNvPr id="8" name="Rectangle 3"/>
          <p:cNvSpPr txBox="1">
            <a:spLocks noChangeArrowheads="1"/>
          </p:cNvSpPr>
          <p:nvPr/>
        </p:nvSpPr>
        <p:spPr bwMode="auto">
          <a:xfrm>
            <a:off x="3001296" y="3886200"/>
            <a:ext cx="1981200" cy="419100"/>
          </a:xfrm>
          <a:prstGeom prst="rect">
            <a:avLst/>
          </a:prstGeom>
          <a:noFill/>
          <a:ln w="9525">
            <a:noFill/>
            <a:miter lim="800000"/>
            <a:headEnd/>
            <a:tailEnd/>
          </a:ln>
        </p:spPr>
        <p:txBody>
          <a:bodyPr numCol="1"/>
          <a:lstStyle/>
          <a:p>
            <a:pPr marL="342900" indent="-342900" algn="l">
              <a:spcBef>
                <a:spcPct val="20000"/>
              </a:spcBef>
              <a:defRPr/>
            </a:pPr>
            <a:r>
              <a:rPr lang="en-US" sz="1350" kern="0" dirty="0" smtClean="0">
                <a:solidFill>
                  <a:schemeClr val="bg1"/>
                </a:solidFill>
                <a:latin typeface="+mn-lt"/>
              </a:rPr>
              <a:t>1000:850 THCK</a:t>
            </a:r>
            <a:endParaRPr lang="en-US" sz="1350" kern="0" dirty="0">
              <a:solidFill>
                <a:schemeClr val="bg1"/>
              </a:solidFill>
              <a:latin typeface="+mn-lt"/>
            </a:endParaRPr>
          </a:p>
        </p:txBody>
      </p:sp>
    </p:spTree>
  </p:cSld>
  <p:clrMapOvr>
    <a:masterClrMapping/>
  </p:clrMapOvr>
  <p:transition>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3"/>
          <p:cNvSpPr>
            <a:spLocks noGrp="1" noChangeArrowheads="1"/>
          </p:cNvSpPr>
          <p:nvPr>
            <p:ph idx="1"/>
          </p:nvPr>
        </p:nvSpPr>
        <p:spPr>
          <a:xfrm>
            <a:off x="228600" y="876300"/>
            <a:ext cx="8686800" cy="2286000"/>
          </a:xfrm>
        </p:spPr>
        <p:txBody>
          <a:bodyPr/>
          <a:lstStyle/>
          <a:p>
            <a:pPr eaLnBrk="1" hangingPunct="1"/>
            <a:r>
              <a:rPr lang="en-US" sz="1800" dirty="0" smtClean="0"/>
              <a:t>Major winter storm affected the central United States from the central and southern Plains through the Great lakes between 9 and 10 December 2009.</a:t>
            </a:r>
          </a:p>
          <a:p>
            <a:pPr eaLnBrk="1" hangingPunct="1"/>
            <a:endParaRPr lang="en-US" sz="1800" dirty="0" smtClean="0"/>
          </a:p>
          <a:p>
            <a:pPr eaLnBrk="1" hangingPunct="1"/>
            <a:r>
              <a:rPr lang="en-US" sz="1800" dirty="0" smtClean="0"/>
              <a:t>Area of &gt;6” snow fell from northern Kansas into the Great Lakes with amounts &gt;12” over portions of Iowa and Wisconsin.  20 locations in the Midwest set or tied all-time daily snowfall records during this storm.</a:t>
            </a:r>
          </a:p>
        </p:txBody>
      </p:sp>
      <p:sp>
        <p:nvSpPr>
          <p:cNvPr id="3075" name="Rectangle 4"/>
          <p:cNvSpPr>
            <a:spLocks noChangeArrowheads="1"/>
          </p:cNvSpPr>
          <p:nvPr/>
        </p:nvSpPr>
        <p:spPr bwMode="auto">
          <a:xfrm>
            <a:off x="0" y="19050"/>
            <a:ext cx="9147175" cy="438150"/>
          </a:xfrm>
          <a:prstGeom prst="rect">
            <a:avLst/>
          </a:prstGeom>
          <a:solidFill>
            <a:schemeClr val="bg1"/>
          </a:solidFill>
          <a:ln w="9525">
            <a:noFill/>
            <a:miter lim="800000"/>
            <a:headEnd/>
            <a:tailEnd/>
          </a:ln>
        </p:spPr>
        <p:txBody>
          <a:bodyPr anchor="ctr"/>
          <a:lstStyle/>
          <a:p>
            <a:pPr algn="l">
              <a:defRPr/>
            </a:pPr>
            <a:r>
              <a:rPr lang="en-US" sz="2000" dirty="0">
                <a:solidFill>
                  <a:srgbClr val="000066"/>
                </a:solidFill>
                <a:latin typeface="Tahoma" pitchFamily="34" charset="0"/>
              </a:rPr>
              <a:t>       </a:t>
            </a:r>
            <a:r>
              <a:rPr lang="en-US" sz="2000" dirty="0" smtClean="0">
                <a:solidFill>
                  <a:srgbClr val="003E74"/>
                </a:solidFill>
                <a:effectLst>
                  <a:outerShdw blurRad="38100" dist="38100" dir="2700000" algn="tl">
                    <a:srgbClr val="000000">
                      <a:alpha val="43137"/>
                    </a:srgbClr>
                  </a:outerShdw>
                </a:effectLst>
                <a:latin typeface="Tahoma" pitchFamily="34" charset="0"/>
              </a:rPr>
              <a:t>8-9 December 2009 - Midwest Heavy Snow Event</a:t>
            </a:r>
            <a:endParaRPr lang="en-US" sz="2000" dirty="0">
              <a:solidFill>
                <a:srgbClr val="003E74"/>
              </a:solidFill>
              <a:effectLst>
                <a:outerShdw blurRad="38100" dist="38100" dir="2700000" algn="tl">
                  <a:srgbClr val="000000">
                    <a:alpha val="43137"/>
                  </a:srgbClr>
                </a:outerShdw>
              </a:effectLst>
              <a:latin typeface="Tahoma" pitchFamily="34" charset="0"/>
            </a:endParaRPr>
          </a:p>
        </p:txBody>
      </p:sp>
      <p:pic>
        <p:nvPicPr>
          <p:cNvPr id="15364" name="Picture 21" descr="C:\Users\CMG\Desktop\FOLDERS\CHAD\SLU\CIPS\cips.png"/>
          <p:cNvPicPr>
            <a:picLocks noChangeAspect="1" noChangeArrowheads="1"/>
          </p:cNvPicPr>
          <p:nvPr/>
        </p:nvPicPr>
        <p:blipFill>
          <a:blip r:embed="rId3" cstate="print"/>
          <a:srcRect/>
          <a:stretch>
            <a:fillRect/>
          </a:stretch>
        </p:blipFill>
        <p:spPr bwMode="auto">
          <a:xfrm>
            <a:off x="71438" y="33338"/>
            <a:ext cx="461962" cy="401637"/>
          </a:xfrm>
          <a:prstGeom prst="rect">
            <a:avLst/>
          </a:prstGeom>
          <a:noFill/>
          <a:ln w="9525">
            <a:noFill/>
            <a:miter lim="800000"/>
            <a:headEnd/>
            <a:tailEnd/>
          </a:ln>
        </p:spPr>
      </p:pic>
      <p:sp>
        <p:nvSpPr>
          <p:cNvPr id="7" name="Rectangle 3"/>
          <p:cNvSpPr txBox="1">
            <a:spLocks noChangeArrowheads="1"/>
          </p:cNvSpPr>
          <p:nvPr/>
        </p:nvSpPr>
        <p:spPr bwMode="auto">
          <a:xfrm>
            <a:off x="232065" y="3567545"/>
            <a:ext cx="3920835" cy="3009900"/>
          </a:xfrm>
          <a:prstGeom prst="rect">
            <a:avLst/>
          </a:prstGeom>
          <a:noFill/>
          <a:ln w="9525">
            <a:noFill/>
            <a:miter lim="800000"/>
            <a:headEnd/>
            <a:tailEnd/>
          </a:ln>
        </p:spPr>
        <p:txBody>
          <a:bodyPr/>
          <a:lstStyle/>
          <a:p>
            <a:pPr marL="342900" indent="-342900" algn="l">
              <a:spcBef>
                <a:spcPct val="20000"/>
              </a:spcBef>
              <a:buFontTx/>
              <a:buChar char="•"/>
              <a:defRPr/>
            </a:pPr>
            <a:r>
              <a:rPr lang="en-US" kern="0" dirty="0" smtClean="0">
                <a:solidFill>
                  <a:schemeClr val="bg1"/>
                </a:solidFill>
                <a:latin typeface="+mn-lt"/>
              </a:rPr>
              <a:t>At the height of the storm, eight states had counties under blizzard warnings.</a:t>
            </a:r>
          </a:p>
        </p:txBody>
      </p:sp>
      <p:pic>
        <p:nvPicPr>
          <p:cNvPr id="8" name="Picture 7" descr="fig8.mw091214.png"/>
          <p:cNvPicPr>
            <a:picLocks noChangeAspect="1"/>
          </p:cNvPicPr>
          <p:nvPr/>
        </p:nvPicPr>
        <p:blipFill>
          <a:blip r:embed="rId4" cstate="print"/>
          <a:stretch>
            <a:fillRect/>
          </a:stretch>
        </p:blipFill>
        <p:spPr>
          <a:xfrm>
            <a:off x="3980487" y="3581399"/>
            <a:ext cx="5049213" cy="3124201"/>
          </a:xfrm>
          <a:prstGeom prst="rect">
            <a:avLst/>
          </a:prstGeom>
        </p:spPr>
      </p:pic>
    </p:spTree>
  </p:cSld>
  <p:clrMapOvr>
    <a:masterClrMapping/>
  </p:clrMapOvr>
  <p:transition>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Rectangle 4"/>
          <p:cNvSpPr>
            <a:spLocks noChangeArrowheads="1"/>
          </p:cNvSpPr>
          <p:nvPr/>
        </p:nvSpPr>
        <p:spPr bwMode="auto">
          <a:xfrm>
            <a:off x="0" y="19050"/>
            <a:ext cx="9147175" cy="438150"/>
          </a:xfrm>
          <a:prstGeom prst="rect">
            <a:avLst/>
          </a:prstGeom>
          <a:solidFill>
            <a:schemeClr val="bg1"/>
          </a:solidFill>
          <a:ln w="9525">
            <a:noFill/>
            <a:miter lim="800000"/>
            <a:headEnd/>
            <a:tailEnd/>
          </a:ln>
        </p:spPr>
        <p:txBody>
          <a:bodyPr anchor="ctr"/>
          <a:lstStyle/>
          <a:p>
            <a:pPr algn="l">
              <a:defRPr/>
            </a:pPr>
            <a:r>
              <a:rPr lang="en-US" sz="2000" dirty="0">
                <a:solidFill>
                  <a:srgbClr val="000066"/>
                </a:solidFill>
                <a:latin typeface="Tahoma" pitchFamily="34" charset="0"/>
              </a:rPr>
              <a:t>       </a:t>
            </a:r>
            <a:r>
              <a:rPr lang="en-US" sz="2000" dirty="0" smtClean="0">
                <a:solidFill>
                  <a:srgbClr val="003E74"/>
                </a:solidFill>
                <a:effectLst>
                  <a:outerShdw blurRad="38100" dist="38100" dir="2700000" algn="tl">
                    <a:srgbClr val="000000">
                      <a:alpha val="43137"/>
                    </a:srgbClr>
                  </a:outerShdw>
                </a:effectLst>
                <a:latin typeface="Tahoma" pitchFamily="34" charset="0"/>
              </a:rPr>
              <a:t>8-9 December 2009 - GFS212 20091208/0000F036 FCST</a:t>
            </a:r>
            <a:endParaRPr lang="en-US" sz="2000" dirty="0">
              <a:solidFill>
                <a:srgbClr val="003E74"/>
              </a:solidFill>
              <a:effectLst>
                <a:outerShdw blurRad="38100" dist="38100" dir="2700000" algn="tl">
                  <a:srgbClr val="000000">
                    <a:alpha val="43137"/>
                  </a:srgbClr>
                </a:outerShdw>
              </a:effectLst>
              <a:latin typeface="Tahoma" pitchFamily="34" charset="0"/>
            </a:endParaRPr>
          </a:p>
        </p:txBody>
      </p:sp>
      <p:pic>
        <p:nvPicPr>
          <p:cNvPr id="15364" name="Picture 21" descr="C:\Users\CMG\Desktop\FOLDERS\CHAD\SLU\CIPS\cips.png"/>
          <p:cNvPicPr>
            <a:picLocks noChangeAspect="1" noChangeArrowheads="1"/>
          </p:cNvPicPr>
          <p:nvPr/>
        </p:nvPicPr>
        <p:blipFill>
          <a:blip r:embed="rId3" cstate="print"/>
          <a:srcRect/>
          <a:stretch>
            <a:fillRect/>
          </a:stretch>
        </p:blipFill>
        <p:spPr bwMode="auto">
          <a:xfrm>
            <a:off x="71438" y="33338"/>
            <a:ext cx="461962" cy="401637"/>
          </a:xfrm>
          <a:prstGeom prst="rect">
            <a:avLst/>
          </a:prstGeom>
          <a:noFill/>
          <a:ln w="9525">
            <a:noFill/>
            <a:miter lim="800000"/>
            <a:headEnd/>
            <a:tailEnd/>
          </a:ln>
        </p:spPr>
      </p:pic>
      <p:pic>
        <p:nvPicPr>
          <p:cNvPr id="2" name="Picture 2"/>
          <p:cNvPicPr>
            <a:picLocks noChangeAspect="1" noChangeArrowheads="1"/>
          </p:cNvPicPr>
          <p:nvPr/>
        </p:nvPicPr>
        <p:blipFill>
          <a:blip r:embed="rId4" cstate="print"/>
          <a:srcRect/>
          <a:stretch>
            <a:fillRect/>
          </a:stretch>
        </p:blipFill>
        <p:spPr bwMode="auto">
          <a:xfrm>
            <a:off x="1143000" y="647700"/>
            <a:ext cx="6858000" cy="5306378"/>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Rectangle 4"/>
          <p:cNvSpPr>
            <a:spLocks noChangeArrowheads="1"/>
          </p:cNvSpPr>
          <p:nvPr/>
        </p:nvSpPr>
        <p:spPr bwMode="auto">
          <a:xfrm>
            <a:off x="0" y="19050"/>
            <a:ext cx="9147175" cy="438150"/>
          </a:xfrm>
          <a:prstGeom prst="rect">
            <a:avLst/>
          </a:prstGeom>
          <a:solidFill>
            <a:schemeClr val="bg1"/>
          </a:solidFill>
          <a:ln w="9525">
            <a:noFill/>
            <a:miter lim="800000"/>
            <a:headEnd/>
            <a:tailEnd/>
          </a:ln>
        </p:spPr>
        <p:txBody>
          <a:bodyPr anchor="ctr"/>
          <a:lstStyle/>
          <a:p>
            <a:pPr algn="l">
              <a:defRPr/>
            </a:pPr>
            <a:r>
              <a:rPr lang="en-US" sz="2000" dirty="0">
                <a:solidFill>
                  <a:srgbClr val="000066"/>
                </a:solidFill>
                <a:latin typeface="Tahoma" pitchFamily="34" charset="0"/>
              </a:rPr>
              <a:t>       </a:t>
            </a:r>
            <a:r>
              <a:rPr lang="en-US" sz="2000" dirty="0" smtClean="0">
                <a:solidFill>
                  <a:srgbClr val="003E74"/>
                </a:solidFill>
                <a:effectLst>
                  <a:outerShdw blurRad="38100" dist="38100" dir="2700000" algn="tl">
                    <a:srgbClr val="000000">
                      <a:alpha val="43137"/>
                    </a:srgbClr>
                  </a:outerShdw>
                </a:effectLst>
                <a:latin typeface="Tahoma" pitchFamily="34" charset="0"/>
              </a:rPr>
              <a:t>8-9 December 2009 - GFS212 20091208/0000F036 FCST</a:t>
            </a:r>
            <a:endParaRPr lang="en-US" sz="2000" dirty="0">
              <a:solidFill>
                <a:srgbClr val="003E74"/>
              </a:solidFill>
              <a:effectLst>
                <a:outerShdw blurRad="38100" dist="38100" dir="2700000" algn="tl">
                  <a:srgbClr val="000000">
                    <a:alpha val="43137"/>
                  </a:srgbClr>
                </a:outerShdw>
              </a:effectLst>
              <a:latin typeface="Tahoma" pitchFamily="34" charset="0"/>
            </a:endParaRPr>
          </a:p>
        </p:txBody>
      </p:sp>
      <p:pic>
        <p:nvPicPr>
          <p:cNvPr id="15364" name="Picture 21" descr="C:\Users\CMG\Desktop\FOLDERS\CHAD\SLU\CIPS\cips.png"/>
          <p:cNvPicPr>
            <a:picLocks noChangeAspect="1" noChangeArrowheads="1"/>
          </p:cNvPicPr>
          <p:nvPr/>
        </p:nvPicPr>
        <p:blipFill>
          <a:blip r:embed="rId3" cstate="print"/>
          <a:srcRect/>
          <a:stretch>
            <a:fillRect/>
          </a:stretch>
        </p:blipFill>
        <p:spPr bwMode="auto">
          <a:xfrm>
            <a:off x="71438" y="33338"/>
            <a:ext cx="461962" cy="401637"/>
          </a:xfrm>
          <a:prstGeom prst="rect">
            <a:avLst/>
          </a:prstGeom>
          <a:noFill/>
          <a:ln w="9525">
            <a:noFill/>
            <a:miter lim="800000"/>
            <a:headEnd/>
            <a:tailEnd/>
          </a:ln>
        </p:spPr>
      </p:pic>
      <p:pic>
        <p:nvPicPr>
          <p:cNvPr id="9218" name="Picture 2"/>
          <p:cNvPicPr>
            <a:picLocks noChangeAspect="1" noChangeArrowheads="1"/>
          </p:cNvPicPr>
          <p:nvPr/>
        </p:nvPicPr>
        <p:blipFill>
          <a:blip r:embed="rId4" cstate="print"/>
          <a:srcRect/>
          <a:stretch>
            <a:fillRect/>
          </a:stretch>
        </p:blipFill>
        <p:spPr bwMode="auto">
          <a:xfrm>
            <a:off x="1143000" y="647700"/>
            <a:ext cx="6858000" cy="5302489"/>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Rectangle 4"/>
          <p:cNvSpPr>
            <a:spLocks noChangeArrowheads="1"/>
          </p:cNvSpPr>
          <p:nvPr/>
        </p:nvSpPr>
        <p:spPr bwMode="auto">
          <a:xfrm>
            <a:off x="0" y="19050"/>
            <a:ext cx="9147175" cy="438150"/>
          </a:xfrm>
          <a:prstGeom prst="rect">
            <a:avLst/>
          </a:prstGeom>
          <a:solidFill>
            <a:schemeClr val="bg1"/>
          </a:solidFill>
          <a:ln w="9525">
            <a:noFill/>
            <a:miter lim="800000"/>
            <a:headEnd/>
            <a:tailEnd/>
          </a:ln>
        </p:spPr>
        <p:txBody>
          <a:bodyPr anchor="ctr"/>
          <a:lstStyle/>
          <a:p>
            <a:pPr algn="l">
              <a:defRPr/>
            </a:pPr>
            <a:r>
              <a:rPr lang="en-US" sz="2000" dirty="0">
                <a:solidFill>
                  <a:srgbClr val="000066"/>
                </a:solidFill>
                <a:latin typeface="Tahoma" pitchFamily="34" charset="0"/>
              </a:rPr>
              <a:t>       </a:t>
            </a:r>
            <a:r>
              <a:rPr lang="en-US" sz="2000" dirty="0" smtClean="0">
                <a:solidFill>
                  <a:srgbClr val="003E74"/>
                </a:solidFill>
                <a:effectLst>
                  <a:outerShdw blurRad="38100" dist="38100" dir="2700000" algn="tl">
                    <a:srgbClr val="000000">
                      <a:alpha val="43137"/>
                    </a:srgbClr>
                  </a:outerShdw>
                </a:effectLst>
                <a:latin typeface="Tahoma" pitchFamily="34" charset="0"/>
              </a:rPr>
              <a:t>8-9 December 2009 - GFS212 20091208/0000F036 Analogs</a:t>
            </a:r>
            <a:endParaRPr lang="en-US" sz="2000" dirty="0">
              <a:solidFill>
                <a:srgbClr val="003E74"/>
              </a:solidFill>
              <a:effectLst>
                <a:outerShdw blurRad="38100" dist="38100" dir="2700000" algn="tl">
                  <a:srgbClr val="000000">
                    <a:alpha val="43137"/>
                  </a:srgbClr>
                </a:outerShdw>
              </a:effectLst>
              <a:latin typeface="Tahoma" pitchFamily="34" charset="0"/>
            </a:endParaRPr>
          </a:p>
        </p:txBody>
      </p:sp>
      <p:pic>
        <p:nvPicPr>
          <p:cNvPr id="15364" name="Picture 21" descr="C:\Users\CMG\Desktop\FOLDERS\CHAD\SLU\CIPS\cips.png"/>
          <p:cNvPicPr>
            <a:picLocks noChangeAspect="1" noChangeArrowheads="1"/>
          </p:cNvPicPr>
          <p:nvPr/>
        </p:nvPicPr>
        <p:blipFill>
          <a:blip r:embed="rId3" cstate="print"/>
          <a:srcRect/>
          <a:stretch>
            <a:fillRect/>
          </a:stretch>
        </p:blipFill>
        <p:spPr bwMode="auto">
          <a:xfrm>
            <a:off x="71438" y="33338"/>
            <a:ext cx="461962" cy="401637"/>
          </a:xfrm>
          <a:prstGeom prst="rect">
            <a:avLst/>
          </a:prstGeom>
          <a:noFill/>
          <a:ln w="9525">
            <a:noFill/>
            <a:miter lim="800000"/>
            <a:headEnd/>
            <a:tailEnd/>
          </a:ln>
        </p:spPr>
      </p:pic>
      <p:pic>
        <p:nvPicPr>
          <p:cNvPr id="1026" name="Picture 2"/>
          <p:cNvPicPr>
            <a:picLocks noChangeAspect="1" noChangeArrowheads="1"/>
          </p:cNvPicPr>
          <p:nvPr/>
        </p:nvPicPr>
        <p:blipFill>
          <a:blip r:embed="rId4" cstate="print"/>
          <a:srcRect/>
          <a:stretch>
            <a:fillRect/>
          </a:stretch>
        </p:blipFill>
        <p:spPr bwMode="auto">
          <a:xfrm>
            <a:off x="133350" y="4114800"/>
            <a:ext cx="5772150" cy="2647950"/>
          </a:xfrm>
          <a:prstGeom prst="rect">
            <a:avLst/>
          </a:prstGeom>
          <a:noFill/>
          <a:ln w="9525">
            <a:noFill/>
            <a:miter lim="800000"/>
            <a:headEnd/>
            <a:tailEnd/>
          </a:ln>
        </p:spPr>
      </p:pic>
      <p:pic>
        <p:nvPicPr>
          <p:cNvPr id="1027" name="Picture 3"/>
          <p:cNvPicPr>
            <a:picLocks noChangeAspect="1" noChangeArrowheads="1"/>
          </p:cNvPicPr>
          <p:nvPr/>
        </p:nvPicPr>
        <p:blipFill>
          <a:blip r:embed="rId5" cstate="print"/>
          <a:srcRect/>
          <a:stretch>
            <a:fillRect/>
          </a:stretch>
        </p:blipFill>
        <p:spPr bwMode="auto">
          <a:xfrm>
            <a:off x="133350" y="723900"/>
            <a:ext cx="8858250" cy="3308610"/>
          </a:xfrm>
          <a:prstGeom prst="rect">
            <a:avLst/>
          </a:prstGeom>
          <a:noFill/>
          <a:ln w="9525">
            <a:noFill/>
            <a:miter lim="800000"/>
            <a:headEnd/>
            <a:tailEnd/>
          </a:ln>
        </p:spPr>
      </p:pic>
      <p:sp>
        <p:nvSpPr>
          <p:cNvPr id="7" name="Rectangle 6"/>
          <p:cNvSpPr/>
          <p:nvPr/>
        </p:nvSpPr>
        <p:spPr bwMode="auto">
          <a:xfrm>
            <a:off x="128155" y="4938252"/>
            <a:ext cx="2143990" cy="190500"/>
          </a:xfrm>
          <a:prstGeom prst="rect">
            <a:avLst/>
          </a:prstGeom>
          <a:noFill/>
          <a:ln w="2540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1" i="0" u="none" strike="noStrike" cap="none" normalizeH="0" baseline="0" smtClean="0">
              <a:ln>
                <a:noFill/>
              </a:ln>
              <a:solidFill>
                <a:schemeClr val="tx1"/>
              </a:solidFill>
              <a:effectLst/>
              <a:latin typeface="Arial" charset="0"/>
            </a:endParaRPr>
          </a:p>
        </p:txBody>
      </p:sp>
    </p:spTree>
  </p:cSld>
  <p:clrMapOvr>
    <a:masterClrMapping/>
  </p:clrMapOvr>
  <p:transition>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3"/>
          <p:cNvSpPr>
            <a:spLocks noGrp="1" noChangeArrowheads="1"/>
          </p:cNvSpPr>
          <p:nvPr>
            <p:ph idx="1"/>
          </p:nvPr>
        </p:nvSpPr>
        <p:spPr>
          <a:xfrm>
            <a:off x="228600" y="876300"/>
            <a:ext cx="8686800" cy="5448300"/>
          </a:xfrm>
        </p:spPr>
        <p:txBody>
          <a:bodyPr/>
          <a:lstStyle/>
          <a:p>
            <a:pPr>
              <a:buNone/>
            </a:pPr>
            <a:r>
              <a:rPr lang="en-US" sz="2000" dirty="0" smtClean="0"/>
              <a:t>Historical events are instrumental in: </a:t>
            </a:r>
          </a:p>
          <a:p>
            <a:endParaRPr lang="en-US" sz="2000" dirty="0" smtClean="0"/>
          </a:p>
          <a:p>
            <a:r>
              <a:rPr lang="en-US" sz="2000" dirty="0" smtClean="0"/>
              <a:t>Teaching important meteorological concepts.</a:t>
            </a:r>
          </a:p>
          <a:p>
            <a:pPr lvl="1"/>
            <a:r>
              <a:rPr lang="en-US" sz="1600" dirty="0" smtClean="0"/>
              <a:t>COMET</a:t>
            </a:r>
          </a:p>
          <a:p>
            <a:pPr lvl="1"/>
            <a:r>
              <a:rPr lang="en-US" sz="1600" dirty="0" smtClean="0"/>
              <a:t>NWS Weather Event Simulator</a:t>
            </a:r>
          </a:p>
          <a:p>
            <a:pPr lvl="1"/>
            <a:r>
              <a:rPr lang="en-US" sz="1600" dirty="0" smtClean="0"/>
              <a:t>Universities</a:t>
            </a:r>
          </a:p>
          <a:p>
            <a:endParaRPr lang="en-US" sz="1800" dirty="0" smtClean="0"/>
          </a:p>
          <a:p>
            <a:endParaRPr lang="en-US" sz="1800" dirty="0" smtClean="0"/>
          </a:p>
          <a:p>
            <a:r>
              <a:rPr lang="en-US" sz="2000" dirty="0" smtClean="0"/>
              <a:t>High impact events.</a:t>
            </a:r>
          </a:p>
          <a:p>
            <a:endParaRPr lang="en-US" sz="2000" dirty="0" smtClean="0"/>
          </a:p>
          <a:p>
            <a:r>
              <a:rPr lang="en-US" sz="2000" dirty="0" smtClean="0"/>
              <a:t>Rare and unusual events.</a:t>
            </a:r>
          </a:p>
          <a:p>
            <a:endParaRPr lang="en-US" sz="2000" dirty="0" smtClean="0"/>
          </a:p>
          <a:p>
            <a:r>
              <a:rPr lang="en-US" sz="2000" dirty="0" smtClean="0"/>
              <a:t>Forecast busts and surprises.</a:t>
            </a:r>
          </a:p>
        </p:txBody>
      </p:sp>
      <p:sp>
        <p:nvSpPr>
          <p:cNvPr id="3075" name="Rectangle 4"/>
          <p:cNvSpPr>
            <a:spLocks noChangeArrowheads="1"/>
          </p:cNvSpPr>
          <p:nvPr/>
        </p:nvSpPr>
        <p:spPr bwMode="auto">
          <a:xfrm>
            <a:off x="0" y="19050"/>
            <a:ext cx="9147175" cy="438150"/>
          </a:xfrm>
          <a:prstGeom prst="rect">
            <a:avLst/>
          </a:prstGeom>
          <a:solidFill>
            <a:schemeClr val="bg1"/>
          </a:solidFill>
          <a:ln w="9525">
            <a:noFill/>
            <a:miter lim="800000"/>
            <a:headEnd/>
            <a:tailEnd/>
          </a:ln>
        </p:spPr>
        <p:txBody>
          <a:bodyPr anchor="ctr"/>
          <a:lstStyle/>
          <a:p>
            <a:pPr algn="l">
              <a:defRPr/>
            </a:pPr>
            <a:r>
              <a:rPr lang="en-US" sz="2000" dirty="0">
                <a:solidFill>
                  <a:srgbClr val="000066"/>
                </a:solidFill>
                <a:latin typeface="Tahoma" pitchFamily="34" charset="0"/>
              </a:rPr>
              <a:t>       </a:t>
            </a:r>
            <a:r>
              <a:rPr lang="en-US" sz="2000" dirty="0" smtClean="0">
                <a:solidFill>
                  <a:srgbClr val="003E74"/>
                </a:solidFill>
                <a:effectLst>
                  <a:outerShdw blurRad="38100" dist="38100" dir="2700000" algn="tl">
                    <a:srgbClr val="000000">
                      <a:alpha val="43137"/>
                    </a:srgbClr>
                  </a:outerShdw>
                </a:effectLst>
                <a:latin typeface="Tahoma" pitchFamily="34" charset="0"/>
              </a:rPr>
              <a:t>Historical Events – Case Studies</a:t>
            </a:r>
            <a:endParaRPr lang="en-US" sz="2000" dirty="0">
              <a:solidFill>
                <a:srgbClr val="003E74"/>
              </a:solidFill>
              <a:effectLst>
                <a:outerShdw blurRad="38100" dist="38100" dir="2700000" algn="tl">
                  <a:srgbClr val="000000">
                    <a:alpha val="43137"/>
                  </a:srgbClr>
                </a:outerShdw>
              </a:effectLst>
              <a:latin typeface="Tahoma" pitchFamily="34" charset="0"/>
            </a:endParaRPr>
          </a:p>
        </p:txBody>
      </p:sp>
      <p:pic>
        <p:nvPicPr>
          <p:cNvPr id="3076" name="Picture 21" descr="C:\Users\CMG\Desktop\FOLDERS\CHAD\SLU\CIPS\cips.png"/>
          <p:cNvPicPr>
            <a:picLocks noChangeAspect="1" noChangeArrowheads="1"/>
          </p:cNvPicPr>
          <p:nvPr/>
        </p:nvPicPr>
        <p:blipFill>
          <a:blip r:embed="rId3" cstate="print"/>
          <a:srcRect/>
          <a:stretch>
            <a:fillRect/>
          </a:stretch>
        </p:blipFill>
        <p:spPr bwMode="auto">
          <a:xfrm>
            <a:off x="71438" y="33338"/>
            <a:ext cx="461962" cy="401637"/>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Rectangle 4"/>
          <p:cNvSpPr>
            <a:spLocks noChangeArrowheads="1"/>
          </p:cNvSpPr>
          <p:nvPr/>
        </p:nvSpPr>
        <p:spPr bwMode="auto">
          <a:xfrm>
            <a:off x="0" y="19050"/>
            <a:ext cx="9147175" cy="438150"/>
          </a:xfrm>
          <a:prstGeom prst="rect">
            <a:avLst/>
          </a:prstGeom>
          <a:solidFill>
            <a:schemeClr val="bg1"/>
          </a:solidFill>
          <a:ln w="9525">
            <a:noFill/>
            <a:miter lim="800000"/>
            <a:headEnd/>
            <a:tailEnd/>
          </a:ln>
        </p:spPr>
        <p:txBody>
          <a:bodyPr anchor="ctr"/>
          <a:lstStyle/>
          <a:p>
            <a:pPr algn="l">
              <a:defRPr/>
            </a:pPr>
            <a:r>
              <a:rPr lang="en-US" sz="2000" dirty="0">
                <a:solidFill>
                  <a:srgbClr val="000066"/>
                </a:solidFill>
                <a:latin typeface="Tahoma" pitchFamily="34" charset="0"/>
              </a:rPr>
              <a:t>       </a:t>
            </a:r>
            <a:r>
              <a:rPr lang="en-US" sz="2000" dirty="0" smtClean="0">
                <a:solidFill>
                  <a:srgbClr val="003E74"/>
                </a:solidFill>
                <a:effectLst>
                  <a:outerShdw blurRad="38100" dist="38100" dir="2700000" algn="tl">
                    <a:srgbClr val="000000">
                      <a:alpha val="43137"/>
                    </a:srgbClr>
                  </a:outerShdw>
                </a:effectLst>
                <a:latin typeface="Tahoma" pitchFamily="34" charset="0"/>
              </a:rPr>
              <a:t>8-9 December 2009 - GFS212 20091208/0000F036 Analogs</a:t>
            </a:r>
            <a:endParaRPr lang="en-US" sz="2000" dirty="0">
              <a:solidFill>
                <a:srgbClr val="003E74"/>
              </a:solidFill>
              <a:effectLst>
                <a:outerShdw blurRad="38100" dist="38100" dir="2700000" algn="tl">
                  <a:srgbClr val="000000">
                    <a:alpha val="43137"/>
                  </a:srgbClr>
                </a:outerShdw>
              </a:effectLst>
              <a:latin typeface="Tahoma" pitchFamily="34" charset="0"/>
            </a:endParaRPr>
          </a:p>
        </p:txBody>
      </p:sp>
      <p:pic>
        <p:nvPicPr>
          <p:cNvPr id="15364" name="Picture 21" descr="C:\Users\CMG\Desktop\FOLDERS\CHAD\SLU\CIPS\cips.png"/>
          <p:cNvPicPr>
            <a:picLocks noChangeAspect="1" noChangeArrowheads="1"/>
          </p:cNvPicPr>
          <p:nvPr/>
        </p:nvPicPr>
        <p:blipFill>
          <a:blip r:embed="rId3" cstate="print"/>
          <a:srcRect/>
          <a:stretch>
            <a:fillRect/>
          </a:stretch>
        </p:blipFill>
        <p:spPr bwMode="auto">
          <a:xfrm>
            <a:off x="71438" y="33338"/>
            <a:ext cx="461962" cy="401637"/>
          </a:xfrm>
          <a:prstGeom prst="rect">
            <a:avLst/>
          </a:prstGeom>
          <a:noFill/>
          <a:ln w="9525">
            <a:noFill/>
            <a:miter lim="800000"/>
            <a:headEnd/>
            <a:tailEnd/>
          </a:ln>
        </p:spPr>
      </p:pic>
      <p:pic>
        <p:nvPicPr>
          <p:cNvPr id="10243" name="Picture 3" descr="C:\TOOLBAR\FOLDERS\ANALOG\PRESENTATIONS\COMAP10\NEW\snow.png"/>
          <p:cNvPicPr>
            <a:picLocks noChangeAspect="1" noChangeArrowheads="1"/>
          </p:cNvPicPr>
          <p:nvPr/>
        </p:nvPicPr>
        <p:blipFill>
          <a:blip r:embed="rId4" cstate="print"/>
          <a:srcRect/>
          <a:stretch>
            <a:fillRect/>
          </a:stretch>
        </p:blipFill>
        <p:spPr bwMode="auto">
          <a:xfrm>
            <a:off x="155448" y="2011680"/>
            <a:ext cx="8826166" cy="4764024"/>
          </a:xfrm>
          <a:prstGeom prst="rect">
            <a:avLst/>
          </a:prstGeom>
          <a:noFill/>
        </p:spPr>
      </p:pic>
      <p:sp>
        <p:nvSpPr>
          <p:cNvPr id="6" name="Rectangle 3"/>
          <p:cNvSpPr txBox="1">
            <a:spLocks noChangeArrowheads="1"/>
          </p:cNvSpPr>
          <p:nvPr/>
        </p:nvSpPr>
        <p:spPr bwMode="auto">
          <a:xfrm>
            <a:off x="221670" y="876300"/>
            <a:ext cx="8655630" cy="1257299"/>
          </a:xfrm>
          <a:prstGeom prst="rect">
            <a:avLst/>
          </a:prstGeom>
          <a:noFill/>
          <a:ln w="9525">
            <a:noFill/>
            <a:miter lim="800000"/>
            <a:headEnd/>
            <a:tailEnd/>
          </a:ln>
        </p:spPr>
        <p:txBody>
          <a:bodyPr/>
          <a:lstStyle/>
          <a:p>
            <a:pPr marL="342900" indent="-342900" algn="l">
              <a:spcBef>
                <a:spcPct val="20000"/>
              </a:spcBef>
              <a:buFontTx/>
              <a:buChar char="•"/>
              <a:defRPr/>
            </a:pPr>
            <a:r>
              <a:rPr lang="en-US" kern="0" dirty="0" smtClean="0">
                <a:solidFill>
                  <a:schemeClr val="bg1"/>
                </a:solidFill>
                <a:latin typeface="+mn-lt"/>
              </a:rPr>
              <a:t>A good heavy snow signal to the northwest of the GFS surface low track.</a:t>
            </a:r>
          </a:p>
          <a:p>
            <a:pPr marL="342900" indent="-342900" algn="l">
              <a:spcBef>
                <a:spcPct val="20000"/>
              </a:spcBef>
              <a:buFontTx/>
              <a:buChar char="•"/>
              <a:defRPr/>
            </a:pPr>
            <a:r>
              <a:rPr lang="en-US" kern="0" dirty="0" smtClean="0">
                <a:solidFill>
                  <a:schemeClr val="bg1"/>
                </a:solidFill>
                <a:latin typeface="+mn-lt"/>
              </a:rPr>
              <a:t>But are the analogs really representative of the GFS forecast?</a:t>
            </a:r>
            <a:endParaRPr lang="en-US" kern="0" dirty="0">
              <a:solidFill>
                <a:schemeClr val="bg1"/>
              </a:solidFill>
              <a:latin typeface="+mn-lt"/>
            </a:endParaRPr>
          </a:p>
        </p:txBody>
      </p:sp>
    </p:spTree>
  </p:cSld>
  <p:clrMapOvr>
    <a:masterClrMapping/>
  </p:clrMapOvr>
  <p:transition>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Rectangle 4"/>
          <p:cNvSpPr>
            <a:spLocks noChangeArrowheads="1"/>
          </p:cNvSpPr>
          <p:nvPr/>
        </p:nvSpPr>
        <p:spPr bwMode="auto">
          <a:xfrm>
            <a:off x="0" y="19050"/>
            <a:ext cx="9147175" cy="438150"/>
          </a:xfrm>
          <a:prstGeom prst="rect">
            <a:avLst/>
          </a:prstGeom>
          <a:solidFill>
            <a:schemeClr val="bg1"/>
          </a:solidFill>
          <a:ln w="9525">
            <a:noFill/>
            <a:miter lim="800000"/>
            <a:headEnd/>
            <a:tailEnd/>
          </a:ln>
        </p:spPr>
        <p:txBody>
          <a:bodyPr anchor="ctr"/>
          <a:lstStyle/>
          <a:p>
            <a:pPr algn="l">
              <a:defRPr/>
            </a:pPr>
            <a:r>
              <a:rPr lang="en-US" sz="2000" dirty="0">
                <a:solidFill>
                  <a:srgbClr val="000066"/>
                </a:solidFill>
                <a:latin typeface="Tahoma" pitchFamily="34" charset="0"/>
              </a:rPr>
              <a:t>       </a:t>
            </a:r>
            <a:r>
              <a:rPr lang="en-US" sz="2000" dirty="0" smtClean="0">
                <a:solidFill>
                  <a:srgbClr val="003E74"/>
                </a:solidFill>
                <a:effectLst>
                  <a:outerShdw blurRad="38100" dist="38100" dir="2700000" algn="tl">
                    <a:srgbClr val="000000">
                      <a:alpha val="43137"/>
                    </a:srgbClr>
                  </a:outerShdw>
                </a:effectLst>
                <a:latin typeface="Tahoma" pitchFamily="34" charset="0"/>
              </a:rPr>
              <a:t>8-9 December 2009 - GFS212 20091208/0000F036 Analogs</a:t>
            </a:r>
            <a:endParaRPr lang="en-US" sz="2000" dirty="0">
              <a:solidFill>
                <a:srgbClr val="003E74"/>
              </a:solidFill>
              <a:effectLst>
                <a:outerShdw blurRad="38100" dist="38100" dir="2700000" algn="tl">
                  <a:srgbClr val="000000">
                    <a:alpha val="43137"/>
                  </a:srgbClr>
                </a:outerShdw>
              </a:effectLst>
              <a:latin typeface="Tahoma" pitchFamily="34" charset="0"/>
            </a:endParaRPr>
          </a:p>
        </p:txBody>
      </p:sp>
      <p:pic>
        <p:nvPicPr>
          <p:cNvPr id="15364" name="Picture 21" descr="C:\Users\CMG\Desktop\FOLDERS\CHAD\SLU\CIPS\cips.png"/>
          <p:cNvPicPr>
            <a:picLocks noChangeAspect="1" noChangeArrowheads="1"/>
          </p:cNvPicPr>
          <p:nvPr/>
        </p:nvPicPr>
        <p:blipFill>
          <a:blip r:embed="rId3" cstate="print"/>
          <a:srcRect/>
          <a:stretch>
            <a:fillRect/>
          </a:stretch>
        </p:blipFill>
        <p:spPr bwMode="auto">
          <a:xfrm>
            <a:off x="71438" y="33338"/>
            <a:ext cx="461962" cy="401637"/>
          </a:xfrm>
          <a:prstGeom prst="rect">
            <a:avLst/>
          </a:prstGeom>
          <a:noFill/>
          <a:ln w="9525">
            <a:noFill/>
            <a:miter lim="800000"/>
            <a:headEnd/>
            <a:tailEnd/>
          </a:ln>
        </p:spPr>
      </p:pic>
      <p:pic>
        <p:nvPicPr>
          <p:cNvPr id="2050" name="Picture 2" descr="C:\TOOLBAR\FOLDERS\ANALOG\PRESENTATIONS\COMAP10\HGHT300.png"/>
          <p:cNvPicPr>
            <a:picLocks noChangeAspect="1" noChangeArrowheads="1"/>
          </p:cNvPicPr>
          <p:nvPr/>
        </p:nvPicPr>
        <p:blipFill>
          <a:blip r:embed="rId4" cstate="print"/>
          <a:srcRect/>
          <a:stretch>
            <a:fillRect/>
          </a:stretch>
        </p:blipFill>
        <p:spPr bwMode="auto">
          <a:xfrm>
            <a:off x="152400" y="2015617"/>
            <a:ext cx="8830165" cy="4766183"/>
          </a:xfrm>
          <a:prstGeom prst="rect">
            <a:avLst/>
          </a:prstGeom>
          <a:noFill/>
        </p:spPr>
      </p:pic>
      <p:pic>
        <p:nvPicPr>
          <p:cNvPr id="5" name="Picture 4" descr="2009120800F036_HGHT300_thb.png"/>
          <p:cNvPicPr>
            <a:picLocks noChangeAspect="1"/>
          </p:cNvPicPr>
          <p:nvPr/>
        </p:nvPicPr>
        <p:blipFill>
          <a:blip r:embed="rId5" cstate="print"/>
          <a:stretch>
            <a:fillRect/>
          </a:stretch>
        </p:blipFill>
        <p:spPr>
          <a:xfrm>
            <a:off x="228600" y="647700"/>
            <a:ext cx="1676400" cy="1294997"/>
          </a:xfrm>
          <a:prstGeom prst="rect">
            <a:avLst/>
          </a:prstGeom>
        </p:spPr>
      </p:pic>
      <p:sp>
        <p:nvSpPr>
          <p:cNvPr id="6" name="Rectangle 3"/>
          <p:cNvSpPr txBox="1">
            <a:spLocks noChangeArrowheads="1"/>
          </p:cNvSpPr>
          <p:nvPr/>
        </p:nvSpPr>
        <p:spPr bwMode="auto">
          <a:xfrm>
            <a:off x="1905000" y="557645"/>
            <a:ext cx="6819900" cy="1257299"/>
          </a:xfrm>
          <a:prstGeom prst="rect">
            <a:avLst/>
          </a:prstGeom>
          <a:noFill/>
          <a:ln w="9525">
            <a:noFill/>
            <a:miter lim="800000"/>
            <a:headEnd/>
            <a:tailEnd/>
          </a:ln>
        </p:spPr>
        <p:txBody>
          <a:bodyPr/>
          <a:lstStyle/>
          <a:p>
            <a:pPr marL="342900" indent="-342900" algn="l">
              <a:spcBef>
                <a:spcPct val="20000"/>
              </a:spcBef>
              <a:buFontTx/>
              <a:buChar char="•"/>
              <a:defRPr/>
            </a:pPr>
            <a:r>
              <a:rPr lang="en-US" kern="0" dirty="0" smtClean="0">
                <a:solidFill>
                  <a:schemeClr val="bg1"/>
                </a:solidFill>
                <a:latin typeface="+mn-lt"/>
              </a:rPr>
              <a:t>GFS 300-mb HGHT and ISOTACH FCST (top left)</a:t>
            </a:r>
          </a:p>
          <a:p>
            <a:pPr marL="342900" indent="-342900" algn="l">
              <a:spcBef>
                <a:spcPct val="20000"/>
              </a:spcBef>
              <a:buFontTx/>
              <a:buChar char="•"/>
              <a:defRPr/>
            </a:pPr>
            <a:r>
              <a:rPr lang="en-US" kern="0" dirty="0" smtClean="0">
                <a:solidFill>
                  <a:schemeClr val="bg1"/>
                </a:solidFill>
                <a:latin typeface="+mn-lt"/>
              </a:rPr>
              <a:t>Many analogs have the exit region of an UL jet streak collocated with strong low-level mass fields.</a:t>
            </a:r>
            <a:endParaRPr lang="en-US" kern="0" dirty="0">
              <a:solidFill>
                <a:schemeClr val="bg1"/>
              </a:solidFill>
              <a:latin typeface="+mn-lt"/>
            </a:endParaRPr>
          </a:p>
        </p:txBody>
      </p:sp>
      <p:sp>
        <p:nvSpPr>
          <p:cNvPr id="7" name="Rectangle 6"/>
          <p:cNvSpPr/>
          <p:nvPr/>
        </p:nvSpPr>
        <p:spPr bwMode="auto">
          <a:xfrm>
            <a:off x="947738" y="685801"/>
            <a:ext cx="785812" cy="914400"/>
          </a:xfrm>
          <a:prstGeom prst="rect">
            <a:avLst/>
          </a:prstGeom>
          <a:noFill/>
          <a:ln w="38100" cap="flat" cmpd="sng" algn="ctr">
            <a:solidFill>
              <a:srgbClr val="0066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1" i="0" u="none" strike="noStrike" cap="none" normalizeH="0" baseline="0" smtClean="0">
              <a:ln>
                <a:noFill/>
              </a:ln>
              <a:solidFill>
                <a:schemeClr val="tx1"/>
              </a:solidFill>
              <a:effectLst/>
              <a:latin typeface="Arial" charset="0"/>
            </a:endParaRPr>
          </a:p>
        </p:txBody>
      </p:sp>
    </p:spTree>
  </p:cSld>
  <p:clrMapOvr>
    <a:masterClrMapping/>
  </p:clrMapOvr>
  <p:transition>
    <p:fad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Rectangle 4"/>
          <p:cNvSpPr>
            <a:spLocks noChangeArrowheads="1"/>
          </p:cNvSpPr>
          <p:nvPr/>
        </p:nvSpPr>
        <p:spPr bwMode="auto">
          <a:xfrm>
            <a:off x="0" y="19050"/>
            <a:ext cx="9147175" cy="438150"/>
          </a:xfrm>
          <a:prstGeom prst="rect">
            <a:avLst/>
          </a:prstGeom>
          <a:solidFill>
            <a:schemeClr val="bg1"/>
          </a:solidFill>
          <a:ln w="9525">
            <a:noFill/>
            <a:miter lim="800000"/>
            <a:headEnd/>
            <a:tailEnd/>
          </a:ln>
        </p:spPr>
        <p:txBody>
          <a:bodyPr anchor="ctr"/>
          <a:lstStyle/>
          <a:p>
            <a:pPr algn="l">
              <a:defRPr/>
            </a:pPr>
            <a:r>
              <a:rPr lang="en-US" sz="2000" dirty="0">
                <a:solidFill>
                  <a:srgbClr val="000066"/>
                </a:solidFill>
                <a:latin typeface="Tahoma" pitchFamily="34" charset="0"/>
              </a:rPr>
              <a:t>       </a:t>
            </a:r>
            <a:r>
              <a:rPr lang="en-US" sz="2000" dirty="0" smtClean="0">
                <a:solidFill>
                  <a:srgbClr val="003E74"/>
                </a:solidFill>
                <a:effectLst>
                  <a:outerShdw blurRad="38100" dist="38100" dir="2700000" algn="tl">
                    <a:srgbClr val="000000">
                      <a:alpha val="43137"/>
                    </a:srgbClr>
                  </a:outerShdw>
                </a:effectLst>
                <a:latin typeface="Tahoma" pitchFamily="34" charset="0"/>
              </a:rPr>
              <a:t>8-9 December 2009 - GFS212 20091208/0000F036 Analogs</a:t>
            </a:r>
            <a:endParaRPr lang="en-US" sz="2000" dirty="0">
              <a:solidFill>
                <a:srgbClr val="003E74"/>
              </a:solidFill>
              <a:effectLst>
                <a:outerShdw blurRad="38100" dist="38100" dir="2700000" algn="tl">
                  <a:srgbClr val="000000">
                    <a:alpha val="43137"/>
                  </a:srgbClr>
                </a:outerShdw>
              </a:effectLst>
              <a:latin typeface="Tahoma" pitchFamily="34" charset="0"/>
            </a:endParaRPr>
          </a:p>
        </p:txBody>
      </p:sp>
      <p:pic>
        <p:nvPicPr>
          <p:cNvPr id="15364" name="Picture 21" descr="C:\Users\CMG\Desktop\FOLDERS\CHAD\SLU\CIPS\cips.png"/>
          <p:cNvPicPr>
            <a:picLocks noChangeAspect="1" noChangeArrowheads="1"/>
          </p:cNvPicPr>
          <p:nvPr/>
        </p:nvPicPr>
        <p:blipFill>
          <a:blip r:embed="rId3" cstate="print"/>
          <a:srcRect/>
          <a:stretch>
            <a:fillRect/>
          </a:stretch>
        </p:blipFill>
        <p:spPr bwMode="auto">
          <a:xfrm>
            <a:off x="71438" y="33338"/>
            <a:ext cx="461962" cy="401637"/>
          </a:xfrm>
          <a:prstGeom prst="rect">
            <a:avLst/>
          </a:prstGeom>
          <a:noFill/>
          <a:ln w="9525">
            <a:noFill/>
            <a:miter lim="800000"/>
            <a:headEnd/>
            <a:tailEnd/>
          </a:ln>
        </p:spPr>
      </p:pic>
      <p:pic>
        <p:nvPicPr>
          <p:cNvPr id="5" name="Picture 4" descr="HGHT500.png"/>
          <p:cNvPicPr>
            <a:picLocks noChangeAspect="1"/>
          </p:cNvPicPr>
          <p:nvPr/>
        </p:nvPicPr>
        <p:blipFill>
          <a:blip r:embed="rId4" cstate="print"/>
          <a:stretch>
            <a:fillRect/>
          </a:stretch>
        </p:blipFill>
        <p:spPr>
          <a:xfrm>
            <a:off x="155448" y="2011680"/>
            <a:ext cx="8826167" cy="4764024"/>
          </a:xfrm>
          <a:prstGeom prst="rect">
            <a:avLst/>
          </a:prstGeom>
        </p:spPr>
      </p:pic>
      <p:pic>
        <p:nvPicPr>
          <p:cNvPr id="6" name="Picture 5" descr="2009120800F036_HGHT500_thb.png"/>
          <p:cNvPicPr>
            <a:picLocks noChangeAspect="1"/>
          </p:cNvPicPr>
          <p:nvPr/>
        </p:nvPicPr>
        <p:blipFill>
          <a:blip r:embed="rId5" cstate="print"/>
          <a:stretch>
            <a:fillRect/>
          </a:stretch>
        </p:blipFill>
        <p:spPr>
          <a:xfrm>
            <a:off x="228600" y="647700"/>
            <a:ext cx="1680868" cy="1298448"/>
          </a:xfrm>
          <a:prstGeom prst="rect">
            <a:avLst/>
          </a:prstGeom>
        </p:spPr>
      </p:pic>
      <p:sp>
        <p:nvSpPr>
          <p:cNvPr id="9" name="Rectangle 3"/>
          <p:cNvSpPr txBox="1">
            <a:spLocks noChangeArrowheads="1"/>
          </p:cNvSpPr>
          <p:nvPr/>
        </p:nvSpPr>
        <p:spPr bwMode="auto">
          <a:xfrm>
            <a:off x="1905000" y="557645"/>
            <a:ext cx="6819900" cy="1257299"/>
          </a:xfrm>
          <a:prstGeom prst="rect">
            <a:avLst/>
          </a:prstGeom>
          <a:noFill/>
          <a:ln w="9525">
            <a:noFill/>
            <a:miter lim="800000"/>
            <a:headEnd/>
            <a:tailEnd/>
          </a:ln>
        </p:spPr>
        <p:txBody>
          <a:bodyPr/>
          <a:lstStyle/>
          <a:p>
            <a:pPr marL="342900" indent="-342900" algn="l">
              <a:spcBef>
                <a:spcPct val="20000"/>
              </a:spcBef>
              <a:buFontTx/>
              <a:buChar char="•"/>
              <a:defRPr/>
            </a:pPr>
            <a:r>
              <a:rPr lang="en-US" kern="0" dirty="0" smtClean="0">
                <a:solidFill>
                  <a:schemeClr val="bg1"/>
                </a:solidFill>
                <a:latin typeface="+mn-lt"/>
              </a:rPr>
              <a:t>GFS 500-mb HGHT and VORT FCST (top left)</a:t>
            </a:r>
          </a:p>
          <a:p>
            <a:pPr marL="342900" indent="-342900" algn="l">
              <a:spcBef>
                <a:spcPct val="20000"/>
              </a:spcBef>
              <a:buFontTx/>
              <a:buChar char="•"/>
              <a:defRPr/>
            </a:pPr>
            <a:r>
              <a:rPr lang="en-US" kern="0" dirty="0" smtClean="0">
                <a:solidFill>
                  <a:schemeClr val="bg1"/>
                </a:solidFill>
                <a:latin typeface="+mn-lt"/>
              </a:rPr>
              <a:t>Midlevel trough axes are in similar positions but some slight differences in trough strength.</a:t>
            </a:r>
          </a:p>
        </p:txBody>
      </p:sp>
      <p:sp>
        <p:nvSpPr>
          <p:cNvPr id="7" name="Rectangle 6"/>
          <p:cNvSpPr/>
          <p:nvPr/>
        </p:nvSpPr>
        <p:spPr bwMode="auto">
          <a:xfrm>
            <a:off x="947738" y="685801"/>
            <a:ext cx="785812" cy="914400"/>
          </a:xfrm>
          <a:prstGeom prst="rect">
            <a:avLst/>
          </a:prstGeom>
          <a:noFill/>
          <a:ln w="38100" cap="flat" cmpd="sng" algn="ctr">
            <a:solidFill>
              <a:srgbClr val="0066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1" i="0" u="none" strike="noStrike" cap="none" normalizeH="0" baseline="0" smtClean="0">
              <a:ln>
                <a:noFill/>
              </a:ln>
              <a:solidFill>
                <a:schemeClr val="tx1"/>
              </a:solidFill>
              <a:effectLst/>
              <a:latin typeface="Arial" charset="0"/>
            </a:endParaRPr>
          </a:p>
        </p:txBody>
      </p:sp>
    </p:spTree>
  </p:cSld>
  <p:clrMapOvr>
    <a:masterClrMapping/>
  </p:clrMapOvr>
  <p:transition>
    <p:fad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Rectangle 4"/>
          <p:cNvSpPr>
            <a:spLocks noChangeArrowheads="1"/>
          </p:cNvSpPr>
          <p:nvPr/>
        </p:nvSpPr>
        <p:spPr bwMode="auto">
          <a:xfrm>
            <a:off x="0" y="19050"/>
            <a:ext cx="9147175" cy="438150"/>
          </a:xfrm>
          <a:prstGeom prst="rect">
            <a:avLst/>
          </a:prstGeom>
          <a:solidFill>
            <a:schemeClr val="bg1"/>
          </a:solidFill>
          <a:ln w="9525">
            <a:noFill/>
            <a:miter lim="800000"/>
            <a:headEnd/>
            <a:tailEnd/>
          </a:ln>
        </p:spPr>
        <p:txBody>
          <a:bodyPr anchor="ctr"/>
          <a:lstStyle/>
          <a:p>
            <a:pPr algn="l">
              <a:defRPr/>
            </a:pPr>
            <a:r>
              <a:rPr lang="en-US" sz="2000" dirty="0">
                <a:solidFill>
                  <a:srgbClr val="000066"/>
                </a:solidFill>
                <a:latin typeface="Tahoma" pitchFamily="34" charset="0"/>
              </a:rPr>
              <a:t>       </a:t>
            </a:r>
            <a:r>
              <a:rPr lang="en-US" sz="2000" dirty="0" smtClean="0">
                <a:solidFill>
                  <a:srgbClr val="003E74"/>
                </a:solidFill>
                <a:effectLst>
                  <a:outerShdw blurRad="38100" dist="38100" dir="2700000" algn="tl">
                    <a:srgbClr val="000000">
                      <a:alpha val="43137"/>
                    </a:srgbClr>
                  </a:outerShdw>
                </a:effectLst>
                <a:latin typeface="Tahoma" pitchFamily="34" charset="0"/>
              </a:rPr>
              <a:t>8-9 December 2009 - GFS212 20091208/0000F036 Analogs</a:t>
            </a:r>
            <a:endParaRPr lang="en-US" sz="2000" dirty="0">
              <a:solidFill>
                <a:srgbClr val="003E74"/>
              </a:solidFill>
              <a:effectLst>
                <a:outerShdw blurRad="38100" dist="38100" dir="2700000" algn="tl">
                  <a:srgbClr val="000000">
                    <a:alpha val="43137"/>
                  </a:srgbClr>
                </a:outerShdw>
              </a:effectLst>
              <a:latin typeface="Tahoma" pitchFamily="34" charset="0"/>
            </a:endParaRPr>
          </a:p>
        </p:txBody>
      </p:sp>
      <p:pic>
        <p:nvPicPr>
          <p:cNvPr id="15364" name="Picture 21" descr="C:\Users\CMG\Desktop\FOLDERS\CHAD\SLU\CIPS\cips.png"/>
          <p:cNvPicPr>
            <a:picLocks noChangeAspect="1" noChangeArrowheads="1"/>
          </p:cNvPicPr>
          <p:nvPr/>
        </p:nvPicPr>
        <p:blipFill>
          <a:blip r:embed="rId3" cstate="print"/>
          <a:srcRect/>
          <a:stretch>
            <a:fillRect/>
          </a:stretch>
        </p:blipFill>
        <p:spPr bwMode="auto">
          <a:xfrm>
            <a:off x="71438" y="33338"/>
            <a:ext cx="461962" cy="401637"/>
          </a:xfrm>
          <a:prstGeom prst="rect">
            <a:avLst/>
          </a:prstGeom>
          <a:noFill/>
          <a:ln w="9525">
            <a:noFill/>
            <a:miter lim="800000"/>
            <a:headEnd/>
            <a:tailEnd/>
          </a:ln>
        </p:spPr>
      </p:pic>
      <p:pic>
        <p:nvPicPr>
          <p:cNvPr id="5" name="Picture 4" descr="HGHT850.png"/>
          <p:cNvPicPr>
            <a:picLocks noChangeAspect="1"/>
          </p:cNvPicPr>
          <p:nvPr/>
        </p:nvPicPr>
        <p:blipFill>
          <a:blip r:embed="rId4" cstate="print"/>
          <a:stretch>
            <a:fillRect/>
          </a:stretch>
        </p:blipFill>
        <p:spPr>
          <a:xfrm>
            <a:off x="155448" y="2011680"/>
            <a:ext cx="8826167" cy="4764024"/>
          </a:xfrm>
          <a:prstGeom prst="rect">
            <a:avLst/>
          </a:prstGeom>
        </p:spPr>
      </p:pic>
      <p:pic>
        <p:nvPicPr>
          <p:cNvPr id="6" name="Picture 5" descr="2009120800F036_HGHT850_thb.png"/>
          <p:cNvPicPr>
            <a:picLocks noChangeAspect="1"/>
          </p:cNvPicPr>
          <p:nvPr/>
        </p:nvPicPr>
        <p:blipFill>
          <a:blip r:embed="rId5" cstate="print"/>
          <a:stretch>
            <a:fillRect/>
          </a:stretch>
        </p:blipFill>
        <p:spPr>
          <a:xfrm>
            <a:off x="228600" y="649224"/>
            <a:ext cx="1680868" cy="1298448"/>
          </a:xfrm>
          <a:prstGeom prst="rect">
            <a:avLst/>
          </a:prstGeom>
        </p:spPr>
      </p:pic>
      <p:sp>
        <p:nvSpPr>
          <p:cNvPr id="7" name="Rectangle 3"/>
          <p:cNvSpPr txBox="1">
            <a:spLocks noChangeArrowheads="1"/>
          </p:cNvSpPr>
          <p:nvPr/>
        </p:nvSpPr>
        <p:spPr bwMode="auto">
          <a:xfrm>
            <a:off x="1905000" y="557645"/>
            <a:ext cx="6819900" cy="1257299"/>
          </a:xfrm>
          <a:prstGeom prst="rect">
            <a:avLst/>
          </a:prstGeom>
          <a:noFill/>
          <a:ln w="9525">
            <a:noFill/>
            <a:miter lim="800000"/>
            <a:headEnd/>
            <a:tailEnd/>
          </a:ln>
        </p:spPr>
        <p:txBody>
          <a:bodyPr/>
          <a:lstStyle/>
          <a:p>
            <a:pPr marL="342900" indent="-342900" algn="l">
              <a:spcBef>
                <a:spcPct val="20000"/>
              </a:spcBef>
              <a:buFontTx/>
              <a:buChar char="•"/>
              <a:defRPr/>
            </a:pPr>
            <a:r>
              <a:rPr lang="en-US" kern="0" dirty="0" smtClean="0">
                <a:solidFill>
                  <a:schemeClr val="bg1"/>
                </a:solidFill>
                <a:latin typeface="+mn-lt"/>
              </a:rPr>
              <a:t>GFS 850-mb HGHT and ISOTACH FCST (top left)</a:t>
            </a:r>
          </a:p>
          <a:p>
            <a:pPr marL="342900" indent="-342900" algn="l">
              <a:spcBef>
                <a:spcPct val="20000"/>
              </a:spcBef>
              <a:buFontTx/>
              <a:buChar char="•"/>
              <a:defRPr/>
            </a:pPr>
            <a:r>
              <a:rPr lang="en-US" kern="0" dirty="0" smtClean="0">
                <a:solidFill>
                  <a:schemeClr val="bg1"/>
                </a:solidFill>
                <a:latin typeface="+mn-lt"/>
              </a:rPr>
              <a:t>Similar positions of 850-mb lows.</a:t>
            </a:r>
          </a:p>
          <a:p>
            <a:pPr marL="342900" indent="-342900" algn="l">
              <a:spcBef>
                <a:spcPct val="20000"/>
              </a:spcBef>
              <a:buFontTx/>
              <a:buChar char="•"/>
              <a:defRPr/>
            </a:pPr>
            <a:r>
              <a:rPr lang="en-US" kern="0" dirty="0" smtClean="0">
                <a:solidFill>
                  <a:schemeClr val="bg1"/>
                </a:solidFill>
                <a:latin typeface="+mn-lt"/>
              </a:rPr>
              <a:t>Top 7 analogs are similar in strength with strong low-level jets.</a:t>
            </a:r>
            <a:endParaRPr lang="en-US" kern="0" dirty="0">
              <a:solidFill>
                <a:schemeClr val="bg1"/>
              </a:solidFill>
              <a:latin typeface="+mn-lt"/>
            </a:endParaRPr>
          </a:p>
        </p:txBody>
      </p:sp>
      <p:sp>
        <p:nvSpPr>
          <p:cNvPr id="8" name="Rectangle 7"/>
          <p:cNvSpPr/>
          <p:nvPr/>
        </p:nvSpPr>
        <p:spPr bwMode="auto">
          <a:xfrm>
            <a:off x="1129145" y="876300"/>
            <a:ext cx="457200" cy="495300"/>
          </a:xfrm>
          <a:prstGeom prst="rect">
            <a:avLst/>
          </a:prstGeom>
          <a:noFill/>
          <a:ln w="3810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1" i="0" u="none" strike="noStrike" cap="none" normalizeH="0" baseline="0" smtClean="0">
              <a:ln>
                <a:noFill/>
              </a:ln>
              <a:solidFill>
                <a:schemeClr val="tx1"/>
              </a:solidFill>
              <a:effectLst/>
              <a:latin typeface="Arial" charset="0"/>
            </a:endParaRPr>
          </a:p>
        </p:txBody>
      </p:sp>
    </p:spTree>
  </p:cSld>
  <p:clrMapOvr>
    <a:masterClrMapping/>
  </p:clrMapOvr>
  <p:transition>
    <p:fad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Rectangle 4"/>
          <p:cNvSpPr>
            <a:spLocks noChangeArrowheads="1"/>
          </p:cNvSpPr>
          <p:nvPr/>
        </p:nvSpPr>
        <p:spPr bwMode="auto">
          <a:xfrm>
            <a:off x="0" y="19050"/>
            <a:ext cx="9147175" cy="438150"/>
          </a:xfrm>
          <a:prstGeom prst="rect">
            <a:avLst/>
          </a:prstGeom>
          <a:solidFill>
            <a:schemeClr val="bg1"/>
          </a:solidFill>
          <a:ln w="9525">
            <a:noFill/>
            <a:miter lim="800000"/>
            <a:headEnd/>
            <a:tailEnd/>
          </a:ln>
        </p:spPr>
        <p:txBody>
          <a:bodyPr anchor="ctr"/>
          <a:lstStyle/>
          <a:p>
            <a:pPr algn="l">
              <a:defRPr/>
            </a:pPr>
            <a:r>
              <a:rPr lang="en-US" sz="2000" dirty="0">
                <a:solidFill>
                  <a:srgbClr val="000066"/>
                </a:solidFill>
                <a:latin typeface="Tahoma" pitchFamily="34" charset="0"/>
              </a:rPr>
              <a:t>       </a:t>
            </a:r>
            <a:r>
              <a:rPr lang="en-US" sz="2000" dirty="0" smtClean="0">
                <a:solidFill>
                  <a:srgbClr val="003E74"/>
                </a:solidFill>
                <a:effectLst>
                  <a:outerShdw blurRad="38100" dist="38100" dir="2700000" algn="tl">
                    <a:srgbClr val="000000">
                      <a:alpha val="43137"/>
                    </a:srgbClr>
                  </a:outerShdw>
                </a:effectLst>
                <a:latin typeface="Tahoma" pitchFamily="34" charset="0"/>
              </a:rPr>
              <a:t>8-9 December 2009 - GFS212 20091208/0000F036 Analogs</a:t>
            </a:r>
            <a:endParaRPr lang="en-US" sz="2000" dirty="0">
              <a:solidFill>
                <a:srgbClr val="003E74"/>
              </a:solidFill>
              <a:effectLst>
                <a:outerShdw blurRad="38100" dist="38100" dir="2700000" algn="tl">
                  <a:srgbClr val="000000">
                    <a:alpha val="43137"/>
                  </a:srgbClr>
                </a:outerShdw>
              </a:effectLst>
              <a:latin typeface="Tahoma" pitchFamily="34" charset="0"/>
            </a:endParaRPr>
          </a:p>
        </p:txBody>
      </p:sp>
      <p:pic>
        <p:nvPicPr>
          <p:cNvPr id="15364" name="Picture 21" descr="C:\Users\CMG\Desktop\FOLDERS\CHAD\SLU\CIPS\cips.png"/>
          <p:cNvPicPr>
            <a:picLocks noChangeAspect="1" noChangeArrowheads="1"/>
          </p:cNvPicPr>
          <p:nvPr/>
        </p:nvPicPr>
        <p:blipFill>
          <a:blip r:embed="rId3" cstate="print"/>
          <a:srcRect/>
          <a:stretch>
            <a:fillRect/>
          </a:stretch>
        </p:blipFill>
        <p:spPr bwMode="auto">
          <a:xfrm>
            <a:off x="71438" y="33338"/>
            <a:ext cx="461962" cy="401637"/>
          </a:xfrm>
          <a:prstGeom prst="rect">
            <a:avLst/>
          </a:prstGeom>
          <a:noFill/>
          <a:ln w="9525">
            <a:noFill/>
            <a:miter lim="800000"/>
            <a:headEnd/>
            <a:tailEnd/>
          </a:ln>
        </p:spPr>
      </p:pic>
      <p:pic>
        <p:nvPicPr>
          <p:cNvPr id="5122" name="Picture 2" descr="C:\TOOLBAR\FOLDERS\ANALOG\PRESENTATIONS\COMAP10\PMSL.png"/>
          <p:cNvPicPr>
            <a:picLocks noChangeAspect="1" noChangeArrowheads="1"/>
          </p:cNvPicPr>
          <p:nvPr/>
        </p:nvPicPr>
        <p:blipFill>
          <a:blip r:embed="rId4" cstate="print"/>
          <a:srcRect/>
          <a:stretch>
            <a:fillRect/>
          </a:stretch>
        </p:blipFill>
        <p:spPr bwMode="auto">
          <a:xfrm>
            <a:off x="155448" y="2011680"/>
            <a:ext cx="8826166" cy="4764024"/>
          </a:xfrm>
          <a:prstGeom prst="rect">
            <a:avLst/>
          </a:prstGeom>
          <a:noFill/>
        </p:spPr>
      </p:pic>
      <p:pic>
        <p:nvPicPr>
          <p:cNvPr id="6" name="Picture 5" descr="2009120800F036_PMSL_thb.png"/>
          <p:cNvPicPr>
            <a:picLocks noChangeAspect="1"/>
          </p:cNvPicPr>
          <p:nvPr/>
        </p:nvPicPr>
        <p:blipFill>
          <a:blip r:embed="rId5" cstate="print"/>
          <a:stretch>
            <a:fillRect/>
          </a:stretch>
        </p:blipFill>
        <p:spPr>
          <a:xfrm>
            <a:off x="228600" y="649224"/>
            <a:ext cx="1680868" cy="1298448"/>
          </a:xfrm>
          <a:prstGeom prst="rect">
            <a:avLst/>
          </a:prstGeom>
        </p:spPr>
      </p:pic>
      <p:sp>
        <p:nvSpPr>
          <p:cNvPr id="7" name="Rectangle 3"/>
          <p:cNvSpPr txBox="1">
            <a:spLocks noChangeArrowheads="1"/>
          </p:cNvSpPr>
          <p:nvPr/>
        </p:nvSpPr>
        <p:spPr bwMode="auto">
          <a:xfrm>
            <a:off x="1905000" y="557645"/>
            <a:ext cx="6819900" cy="1257299"/>
          </a:xfrm>
          <a:prstGeom prst="rect">
            <a:avLst/>
          </a:prstGeom>
          <a:noFill/>
          <a:ln w="9525">
            <a:noFill/>
            <a:miter lim="800000"/>
            <a:headEnd/>
            <a:tailEnd/>
          </a:ln>
        </p:spPr>
        <p:txBody>
          <a:bodyPr/>
          <a:lstStyle/>
          <a:p>
            <a:pPr marL="342900" indent="-342900" algn="l">
              <a:spcBef>
                <a:spcPct val="20000"/>
              </a:spcBef>
              <a:buFontTx/>
              <a:buChar char="•"/>
              <a:defRPr/>
            </a:pPr>
            <a:r>
              <a:rPr lang="en-US" kern="0" dirty="0" smtClean="0">
                <a:solidFill>
                  <a:schemeClr val="bg1"/>
                </a:solidFill>
                <a:latin typeface="+mn-lt"/>
              </a:rPr>
              <a:t>GFS PMSL and 6-h SNOWFALL FCST (top left)</a:t>
            </a:r>
          </a:p>
          <a:p>
            <a:pPr marL="342900" indent="-342900" algn="l">
              <a:spcBef>
                <a:spcPct val="20000"/>
              </a:spcBef>
              <a:buFontTx/>
              <a:buChar char="•"/>
              <a:defRPr/>
            </a:pPr>
            <a:r>
              <a:rPr lang="en-US" kern="0" dirty="0" smtClean="0">
                <a:solidFill>
                  <a:schemeClr val="bg1"/>
                </a:solidFill>
                <a:latin typeface="+mn-lt"/>
              </a:rPr>
              <a:t>Similar positions with surface lows.</a:t>
            </a:r>
          </a:p>
          <a:p>
            <a:pPr marL="342900" indent="-342900" algn="l">
              <a:spcBef>
                <a:spcPct val="20000"/>
              </a:spcBef>
              <a:buFontTx/>
              <a:buChar char="•"/>
              <a:defRPr/>
            </a:pPr>
            <a:r>
              <a:rPr lang="en-US" kern="0" dirty="0" smtClean="0">
                <a:solidFill>
                  <a:schemeClr val="bg1"/>
                </a:solidFill>
                <a:latin typeface="+mn-lt"/>
              </a:rPr>
              <a:t>Top analogs are similar in strength and have strong pressure gradients to the west.</a:t>
            </a:r>
            <a:endParaRPr lang="en-US" kern="0" dirty="0">
              <a:solidFill>
                <a:schemeClr val="bg1"/>
              </a:solidFill>
              <a:latin typeface="+mn-lt"/>
            </a:endParaRPr>
          </a:p>
        </p:txBody>
      </p:sp>
      <p:sp>
        <p:nvSpPr>
          <p:cNvPr id="9" name="Rectangle 8"/>
          <p:cNvSpPr/>
          <p:nvPr/>
        </p:nvSpPr>
        <p:spPr bwMode="auto">
          <a:xfrm>
            <a:off x="1129145" y="876300"/>
            <a:ext cx="457200" cy="495300"/>
          </a:xfrm>
          <a:prstGeom prst="rect">
            <a:avLst/>
          </a:prstGeom>
          <a:noFill/>
          <a:ln w="3810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1" i="0" u="none" strike="noStrike" cap="none" normalizeH="0" baseline="0" smtClean="0">
              <a:ln>
                <a:noFill/>
              </a:ln>
              <a:solidFill>
                <a:schemeClr val="tx1"/>
              </a:solidFill>
              <a:effectLst/>
              <a:latin typeface="Arial" charset="0"/>
            </a:endParaRPr>
          </a:p>
        </p:txBody>
      </p:sp>
    </p:spTree>
  </p:cSld>
  <p:clrMapOvr>
    <a:masterClrMapping/>
  </p:clrMapOvr>
  <p:transition>
    <p:fad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Rectangle 4"/>
          <p:cNvSpPr>
            <a:spLocks noChangeArrowheads="1"/>
          </p:cNvSpPr>
          <p:nvPr/>
        </p:nvSpPr>
        <p:spPr bwMode="auto">
          <a:xfrm>
            <a:off x="0" y="19050"/>
            <a:ext cx="9147175" cy="438150"/>
          </a:xfrm>
          <a:prstGeom prst="rect">
            <a:avLst/>
          </a:prstGeom>
          <a:solidFill>
            <a:schemeClr val="bg1"/>
          </a:solidFill>
          <a:ln w="9525">
            <a:noFill/>
            <a:miter lim="800000"/>
            <a:headEnd/>
            <a:tailEnd/>
          </a:ln>
        </p:spPr>
        <p:txBody>
          <a:bodyPr anchor="ctr"/>
          <a:lstStyle/>
          <a:p>
            <a:pPr algn="l">
              <a:defRPr/>
            </a:pPr>
            <a:r>
              <a:rPr lang="en-US" sz="2000" dirty="0">
                <a:solidFill>
                  <a:srgbClr val="000066"/>
                </a:solidFill>
                <a:latin typeface="Tahoma" pitchFamily="34" charset="0"/>
              </a:rPr>
              <a:t>       </a:t>
            </a:r>
            <a:r>
              <a:rPr lang="en-US" sz="2000" dirty="0" smtClean="0">
                <a:solidFill>
                  <a:srgbClr val="003E74"/>
                </a:solidFill>
                <a:effectLst>
                  <a:outerShdw blurRad="38100" dist="38100" dir="2700000" algn="tl">
                    <a:srgbClr val="000000">
                      <a:alpha val="43137"/>
                    </a:srgbClr>
                  </a:outerShdw>
                </a:effectLst>
                <a:latin typeface="Tahoma" pitchFamily="34" charset="0"/>
              </a:rPr>
              <a:t>8-9 December 2009 - GFS212 20091208/0000F036 Analogs</a:t>
            </a:r>
            <a:endParaRPr lang="en-US" sz="2000" dirty="0">
              <a:solidFill>
                <a:srgbClr val="003E74"/>
              </a:solidFill>
              <a:effectLst>
                <a:outerShdw blurRad="38100" dist="38100" dir="2700000" algn="tl">
                  <a:srgbClr val="000000">
                    <a:alpha val="43137"/>
                  </a:srgbClr>
                </a:outerShdw>
              </a:effectLst>
              <a:latin typeface="Tahoma" pitchFamily="34" charset="0"/>
            </a:endParaRPr>
          </a:p>
        </p:txBody>
      </p:sp>
      <p:pic>
        <p:nvPicPr>
          <p:cNvPr id="15364" name="Picture 21" descr="C:\Users\CMG\Desktop\FOLDERS\CHAD\SLU\CIPS\cips.png"/>
          <p:cNvPicPr>
            <a:picLocks noChangeAspect="1" noChangeArrowheads="1"/>
          </p:cNvPicPr>
          <p:nvPr/>
        </p:nvPicPr>
        <p:blipFill>
          <a:blip r:embed="rId3" cstate="print"/>
          <a:srcRect/>
          <a:stretch>
            <a:fillRect/>
          </a:stretch>
        </p:blipFill>
        <p:spPr bwMode="auto">
          <a:xfrm>
            <a:off x="71438" y="33338"/>
            <a:ext cx="461962" cy="401637"/>
          </a:xfrm>
          <a:prstGeom prst="rect">
            <a:avLst/>
          </a:prstGeom>
          <a:noFill/>
          <a:ln w="9525">
            <a:noFill/>
            <a:miter lim="800000"/>
            <a:headEnd/>
            <a:tailEnd/>
          </a:ln>
        </p:spPr>
      </p:pic>
      <p:pic>
        <p:nvPicPr>
          <p:cNvPr id="3074" name="Picture 2"/>
          <p:cNvPicPr>
            <a:picLocks noChangeAspect="1" noChangeArrowheads="1"/>
          </p:cNvPicPr>
          <p:nvPr/>
        </p:nvPicPr>
        <p:blipFill>
          <a:blip r:embed="rId4" cstate="print"/>
          <a:srcRect/>
          <a:stretch>
            <a:fillRect/>
          </a:stretch>
        </p:blipFill>
        <p:spPr bwMode="auto">
          <a:xfrm>
            <a:off x="1143000" y="647700"/>
            <a:ext cx="6858000" cy="5302489"/>
          </a:xfrm>
          <a:prstGeom prst="rect">
            <a:avLst/>
          </a:prstGeom>
          <a:noFill/>
          <a:ln w="9525">
            <a:noFill/>
            <a:miter lim="800000"/>
            <a:headEnd/>
            <a:tailEnd/>
          </a:ln>
        </p:spPr>
      </p:pic>
      <p:sp>
        <p:nvSpPr>
          <p:cNvPr id="5" name="TextBox 4"/>
          <p:cNvSpPr txBox="1"/>
          <p:nvPr/>
        </p:nvSpPr>
        <p:spPr>
          <a:xfrm>
            <a:off x="1143000" y="5981700"/>
            <a:ext cx="6858000" cy="342900"/>
          </a:xfrm>
          <a:prstGeom prst="rect">
            <a:avLst/>
          </a:prstGeom>
          <a:noFill/>
        </p:spPr>
        <p:txBody>
          <a:bodyPr wrap="square" rtlCol="0">
            <a:spAutoFit/>
          </a:bodyPr>
          <a:lstStyle/>
          <a:p>
            <a:r>
              <a:rPr lang="en-US" sz="1600" dirty="0" smtClean="0">
                <a:solidFill>
                  <a:schemeClr val="bg1"/>
                </a:solidFill>
                <a:latin typeface="+mn-lt"/>
              </a:rPr>
              <a:t>Strong heavy snow (&gt;6") signal.</a:t>
            </a:r>
            <a:endParaRPr lang="en-US" sz="1600" dirty="0">
              <a:solidFill>
                <a:schemeClr val="bg1"/>
              </a:solidFill>
              <a:latin typeface="+mn-lt"/>
            </a:endParaRPr>
          </a:p>
        </p:txBody>
      </p:sp>
    </p:spTree>
  </p:cSld>
  <p:clrMapOvr>
    <a:masterClrMapping/>
  </p:clrMapOvr>
  <p:transition>
    <p:fad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Rectangle 4"/>
          <p:cNvSpPr>
            <a:spLocks noChangeArrowheads="1"/>
          </p:cNvSpPr>
          <p:nvPr/>
        </p:nvSpPr>
        <p:spPr bwMode="auto">
          <a:xfrm>
            <a:off x="0" y="19050"/>
            <a:ext cx="9147175" cy="438150"/>
          </a:xfrm>
          <a:prstGeom prst="rect">
            <a:avLst/>
          </a:prstGeom>
          <a:solidFill>
            <a:schemeClr val="bg1"/>
          </a:solidFill>
          <a:ln w="9525">
            <a:noFill/>
            <a:miter lim="800000"/>
            <a:headEnd/>
            <a:tailEnd/>
          </a:ln>
        </p:spPr>
        <p:txBody>
          <a:bodyPr anchor="ctr"/>
          <a:lstStyle/>
          <a:p>
            <a:pPr algn="l">
              <a:defRPr/>
            </a:pPr>
            <a:r>
              <a:rPr lang="en-US" sz="2000" dirty="0">
                <a:solidFill>
                  <a:srgbClr val="000066"/>
                </a:solidFill>
                <a:latin typeface="Tahoma" pitchFamily="34" charset="0"/>
              </a:rPr>
              <a:t>       </a:t>
            </a:r>
            <a:r>
              <a:rPr lang="en-US" sz="2000" dirty="0" smtClean="0">
                <a:solidFill>
                  <a:srgbClr val="003E74"/>
                </a:solidFill>
                <a:effectLst>
                  <a:outerShdw blurRad="38100" dist="38100" dir="2700000" algn="tl">
                    <a:srgbClr val="000000">
                      <a:alpha val="43137"/>
                    </a:srgbClr>
                  </a:outerShdw>
                </a:effectLst>
                <a:latin typeface="Tahoma" pitchFamily="34" charset="0"/>
              </a:rPr>
              <a:t>8-9 December 2009 - GFS212 20091208/0000F036 Analogs</a:t>
            </a:r>
            <a:endParaRPr lang="en-US" sz="2000" dirty="0">
              <a:solidFill>
                <a:srgbClr val="003E74"/>
              </a:solidFill>
              <a:effectLst>
                <a:outerShdw blurRad="38100" dist="38100" dir="2700000" algn="tl">
                  <a:srgbClr val="000000">
                    <a:alpha val="43137"/>
                  </a:srgbClr>
                </a:outerShdw>
              </a:effectLst>
              <a:latin typeface="Tahoma" pitchFamily="34" charset="0"/>
            </a:endParaRPr>
          </a:p>
        </p:txBody>
      </p:sp>
      <p:pic>
        <p:nvPicPr>
          <p:cNvPr id="15364" name="Picture 21" descr="C:\Users\CMG\Desktop\FOLDERS\CHAD\SLU\CIPS\cips.png"/>
          <p:cNvPicPr>
            <a:picLocks noChangeAspect="1" noChangeArrowheads="1"/>
          </p:cNvPicPr>
          <p:nvPr/>
        </p:nvPicPr>
        <p:blipFill>
          <a:blip r:embed="rId3" cstate="print"/>
          <a:srcRect/>
          <a:stretch>
            <a:fillRect/>
          </a:stretch>
        </p:blipFill>
        <p:spPr bwMode="auto">
          <a:xfrm>
            <a:off x="71438" y="33338"/>
            <a:ext cx="461962" cy="401637"/>
          </a:xfrm>
          <a:prstGeom prst="rect">
            <a:avLst/>
          </a:prstGeom>
          <a:noFill/>
          <a:ln w="9525">
            <a:noFill/>
            <a:miter lim="800000"/>
            <a:headEnd/>
            <a:tailEnd/>
          </a:ln>
        </p:spPr>
      </p:pic>
      <p:pic>
        <p:nvPicPr>
          <p:cNvPr id="4098" name="Picture 2"/>
          <p:cNvPicPr>
            <a:picLocks noChangeAspect="1" noChangeArrowheads="1"/>
          </p:cNvPicPr>
          <p:nvPr/>
        </p:nvPicPr>
        <p:blipFill>
          <a:blip r:embed="rId4" cstate="print"/>
          <a:srcRect/>
          <a:stretch>
            <a:fillRect/>
          </a:stretch>
        </p:blipFill>
        <p:spPr bwMode="auto">
          <a:xfrm>
            <a:off x="1143000" y="649224"/>
            <a:ext cx="6858000" cy="5299764"/>
          </a:xfrm>
          <a:prstGeom prst="rect">
            <a:avLst/>
          </a:prstGeom>
          <a:noFill/>
          <a:ln w="9525">
            <a:noFill/>
            <a:miter lim="800000"/>
            <a:headEnd/>
            <a:tailEnd/>
          </a:ln>
        </p:spPr>
      </p:pic>
      <p:sp>
        <p:nvSpPr>
          <p:cNvPr id="5" name="TextBox 4"/>
          <p:cNvSpPr txBox="1"/>
          <p:nvPr/>
        </p:nvSpPr>
        <p:spPr>
          <a:xfrm>
            <a:off x="1143000" y="5981700"/>
            <a:ext cx="6858000" cy="342900"/>
          </a:xfrm>
          <a:prstGeom prst="rect">
            <a:avLst/>
          </a:prstGeom>
          <a:noFill/>
        </p:spPr>
        <p:txBody>
          <a:bodyPr wrap="square" rtlCol="0">
            <a:spAutoFit/>
          </a:bodyPr>
          <a:lstStyle/>
          <a:p>
            <a:r>
              <a:rPr lang="en-US" sz="1600" dirty="0" smtClean="0">
                <a:solidFill>
                  <a:schemeClr val="bg1"/>
                </a:solidFill>
                <a:latin typeface="+mn-lt"/>
              </a:rPr>
              <a:t>Strong heavy snow (&gt;12") signal.</a:t>
            </a:r>
            <a:endParaRPr lang="en-US" sz="1600" dirty="0">
              <a:solidFill>
                <a:schemeClr val="bg1"/>
              </a:solidFill>
              <a:latin typeface="+mn-lt"/>
            </a:endParaRPr>
          </a:p>
        </p:txBody>
      </p:sp>
    </p:spTree>
  </p:cSld>
  <p:clrMapOvr>
    <a:masterClrMapping/>
  </p:clrMapOvr>
  <p:transition>
    <p:fad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Rectangle 4"/>
          <p:cNvSpPr>
            <a:spLocks noChangeArrowheads="1"/>
          </p:cNvSpPr>
          <p:nvPr/>
        </p:nvSpPr>
        <p:spPr bwMode="auto">
          <a:xfrm>
            <a:off x="0" y="19050"/>
            <a:ext cx="9147175" cy="438150"/>
          </a:xfrm>
          <a:prstGeom prst="rect">
            <a:avLst/>
          </a:prstGeom>
          <a:solidFill>
            <a:schemeClr val="bg1"/>
          </a:solidFill>
          <a:ln w="9525">
            <a:noFill/>
            <a:miter lim="800000"/>
            <a:headEnd/>
            <a:tailEnd/>
          </a:ln>
        </p:spPr>
        <p:txBody>
          <a:bodyPr anchor="ctr"/>
          <a:lstStyle/>
          <a:p>
            <a:pPr algn="l">
              <a:defRPr/>
            </a:pPr>
            <a:r>
              <a:rPr lang="en-US" sz="2000" dirty="0">
                <a:solidFill>
                  <a:srgbClr val="000066"/>
                </a:solidFill>
                <a:latin typeface="Tahoma" pitchFamily="34" charset="0"/>
              </a:rPr>
              <a:t>       </a:t>
            </a:r>
            <a:r>
              <a:rPr lang="en-US" sz="2000" dirty="0" smtClean="0">
                <a:solidFill>
                  <a:srgbClr val="003E74"/>
                </a:solidFill>
                <a:effectLst>
                  <a:outerShdw blurRad="38100" dist="38100" dir="2700000" algn="tl">
                    <a:srgbClr val="000000">
                      <a:alpha val="43137"/>
                    </a:srgbClr>
                  </a:outerShdw>
                </a:effectLst>
                <a:latin typeface="Tahoma" pitchFamily="34" charset="0"/>
              </a:rPr>
              <a:t>8-9 December 2009 - #1 Analog 19901203/1800</a:t>
            </a:r>
            <a:endParaRPr lang="en-US" sz="2000" dirty="0">
              <a:solidFill>
                <a:srgbClr val="003E74"/>
              </a:solidFill>
              <a:effectLst>
                <a:outerShdw blurRad="38100" dist="38100" dir="2700000" algn="tl">
                  <a:srgbClr val="000000">
                    <a:alpha val="43137"/>
                  </a:srgbClr>
                </a:outerShdw>
              </a:effectLst>
              <a:latin typeface="Tahoma" pitchFamily="34" charset="0"/>
            </a:endParaRPr>
          </a:p>
        </p:txBody>
      </p:sp>
      <p:pic>
        <p:nvPicPr>
          <p:cNvPr id="15364" name="Picture 21" descr="C:\Users\CMG\Desktop\FOLDERS\CHAD\SLU\CIPS\cips.png"/>
          <p:cNvPicPr>
            <a:picLocks noChangeAspect="1" noChangeArrowheads="1"/>
          </p:cNvPicPr>
          <p:nvPr/>
        </p:nvPicPr>
        <p:blipFill>
          <a:blip r:embed="rId3" cstate="print"/>
          <a:srcRect/>
          <a:stretch>
            <a:fillRect/>
          </a:stretch>
        </p:blipFill>
        <p:spPr bwMode="auto">
          <a:xfrm>
            <a:off x="71438" y="33338"/>
            <a:ext cx="461962" cy="401637"/>
          </a:xfrm>
          <a:prstGeom prst="rect">
            <a:avLst/>
          </a:prstGeom>
          <a:noFill/>
          <a:ln w="9525">
            <a:noFill/>
            <a:miter lim="800000"/>
            <a:headEnd/>
            <a:tailEnd/>
          </a:ln>
        </p:spPr>
      </p:pic>
      <p:pic>
        <p:nvPicPr>
          <p:cNvPr id="5122" name="Picture 2"/>
          <p:cNvPicPr>
            <a:picLocks noChangeAspect="1" noChangeArrowheads="1"/>
          </p:cNvPicPr>
          <p:nvPr/>
        </p:nvPicPr>
        <p:blipFill>
          <a:blip r:embed="rId4" cstate="print"/>
          <a:srcRect/>
          <a:stretch>
            <a:fillRect/>
          </a:stretch>
        </p:blipFill>
        <p:spPr bwMode="auto">
          <a:xfrm>
            <a:off x="1143000" y="647700"/>
            <a:ext cx="6858000" cy="5306378"/>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Rectangle 4"/>
          <p:cNvSpPr>
            <a:spLocks noChangeArrowheads="1"/>
          </p:cNvSpPr>
          <p:nvPr/>
        </p:nvSpPr>
        <p:spPr bwMode="auto">
          <a:xfrm>
            <a:off x="0" y="19050"/>
            <a:ext cx="9147175" cy="438150"/>
          </a:xfrm>
          <a:prstGeom prst="rect">
            <a:avLst/>
          </a:prstGeom>
          <a:solidFill>
            <a:schemeClr val="bg1"/>
          </a:solidFill>
          <a:ln w="9525">
            <a:noFill/>
            <a:miter lim="800000"/>
            <a:headEnd/>
            <a:tailEnd/>
          </a:ln>
        </p:spPr>
        <p:txBody>
          <a:bodyPr anchor="ctr"/>
          <a:lstStyle/>
          <a:p>
            <a:pPr algn="l">
              <a:defRPr/>
            </a:pPr>
            <a:r>
              <a:rPr lang="en-US" sz="2000" dirty="0">
                <a:solidFill>
                  <a:srgbClr val="000066"/>
                </a:solidFill>
                <a:latin typeface="Tahoma" pitchFamily="34" charset="0"/>
              </a:rPr>
              <a:t>       </a:t>
            </a:r>
            <a:r>
              <a:rPr lang="en-US" sz="2000" dirty="0" smtClean="0">
                <a:solidFill>
                  <a:srgbClr val="003E74"/>
                </a:solidFill>
                <a:effectLst>
                  <a:outerShdw blurRad="38100" dist="38100" dir="2700000" algn="tl">
                    <a:srgbClr val="000000">
                      <a:alpha val="43137"/>
                    </a:srgbClr>
                  </a:outerShdw>
                </a:effectLst>
                <a:latin typeface="Tahoma" pitchFamily="34" charset="0"/>
              </a:rPr>
              <a:t>8-9 December 2009 - #1 Analog 19901203/1800</a:t>
            </a:r>
            <a:endParaRPr lang="en-US" sz="2000" dirty="0">
              <a:solidFill>
                <a:srgbClr val="003E74"/>
              </a:solidFill>
              <a:effectLst>
                <a:outerShdw blurRad="38100" dist="38100" dir="2700000" algn="tl">
                  <a:srgbClr val="000000">
                    <a:alpha val="43137"/>
                  </a:srgbClr>
                </a:outerShdw>
              </a:effectLst>
              <a:latin typeface="Tahoma" pitchFamily="34" charset="0"/>
            </a:endParaRPr>
          </a:p>
        </p:txBody>
      </p:sp>
      <p:pic>
        <p:nvPicPr>
          <p:cNvPr id="15364" name="Picture 21" descr="C:\Users\CMG\Desktop\FOLDERS\CHAD\SLU\CIPS\cips.png"/>
          <p:cNvPicPr>
            <a:picLocks noChangeAspect="1" noChangeArrowheads="1"/>
          </p:cNvPicPr>
          <p:nvPr/>
        </p:nvPicPr>
        <p:blipFill>
          <a:blip r:embed="rId3" cstate="print"/>
          <a:srcRect/>
          <a:stretch>
            <a:fillRect/>
          </a:stretch>
        </p:blipFill>
        <p:spPr bwMode="auto">
          <a:xfrm>
            <a:off x="71438" y="33338"/>
            <a:ext cx="461962" cy="401637"/>
          </a:xfrm>
          <a:prstGeom prst="rect">
            <a:avLst/>
          </a:prstGeom>
          <a:noFill/>
          <a:ln w="9525">
            <a:noFill/>
            <a:miter lim="800000"/>
            <a:headEnd/>
            <a:tailEnd/>
          </a:ln>
        </p:spPr>
      </p:pic>
      <p:pic>
        <p:nvPicPr>
          <p:cNvPr id="6146" name="Picture 2"/>
          <p:cNvPicPr>
            <a:picLocks noChangeAspect="1" noChangeArrowheads="1"/>
          </p:cNvPicPr>
          <p:nvPr/>
        </p:nvPicPr>
        <p:blipFill>
          <a:blip r:embed="rId4" cstate="print"/>
          <a:srcRect/>
          <a:stretch>
            <a:fillRect/>
          </a:stretch>
        </p:blipFill>
        <p:spPr bwMode="auto">
          <a:xfrm>
            <a:off x="1143000" y="647700"/>
            <a:ext cx="6858000" cy="5306378"/>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Rectangle 4"/>
          <p:cNvSpPr>
            <a:spLocks noChangeArrowheads="1"/>
          </p:cNvSpPr>
          <p:nvPr/>
        </p:nvSpPr>
        <p:spPr bwMode="auto">
          <a:xfrm>
            <a:off x="0" y="19050"/>
            <a:ext cx="9147175" cy="438150"/>
          </a:xfrm>
          <a:prstGeom prst="rect">
            <a:avLst/>
          </a:prstGeom>
          <a:solidFill>
            <a:schemeClr val="bg1"/>
          </a:solidFill>
          <a:ln w="9525">
            <a:noFill/>
            <a:miter lim="800000"/>
            <a:headEnd/>
            <a:tailEnd/>
          </a:ln>
        </p:spPr>
        <p:txBody>
          <a:bodyPr anchor="ctr"/>
          <a:lstStyle/>
          <a:p>
            <a:pPr algn="l">
              <a:defRPr/>
            </a:pPr>
            <a:r>
              <a:rPr lang="en-US" sz="2000" dirty="0">
                <a:solidFill>
                  <a:srgbClr val="000066"/>
                </a:solidFill>
                <a:latin typeface="Tahoma" pitchFamily="34" charset="0"/>
              </a:rPr>
              <a:t>       </a:t>
            </a:r>
            <a:r>
              <a:rPr lang="en-US" sz="2000" dirty="0" smtClean="0">
                <a:solidFill>
                  <a:srgbClr val="003E74"/>
                </a:solidFill>
                <a:effectLst>
                  <a:outerShdw blurRad="38100" dist="38100" dir="2700000" algn="tl">
                    <a:srgbClr val="000000">
                      <a:alpha val="43137"/>
                    </a:srgbClr>
                  </a:outerShdw>
                </a:effectLst>
                <a:latin typeface="Tahoma" pitchFamily="34" charset="0"/>
              </a:rPr>
              <a:t>8-9 December 2009 - #1 Analog 19901203/1800</a:t>
            </a:r>
            <a:endParaRPr lang="en-US" sz="2000" dirty="0">
              <a:solidFill>
                <a:srgbClr val="003E74"/>
              </a:solidFill>
              <a:effectLst>
                <a:outerShdw blurRad="38100" dist="38100" dir="2700000" algn="tl">
                  <a:srgbClr val="000000">
                    <a:alpha val="43137"/>
                  </a:srgbClr>
                </a:outerShdw>
              </a:effectLst>
              <a:latin typeface="Tahoma" pitchFamily="34" charset="0"/>
            </a:endParaRPr>
          </a:p>
        </p:txBody>
      </p:sp>
      <p:pic>
        <p:nvPicPr>
          <p:cNvPr id="15364" name="Picture 21" descr="C:\Users\CMG\Desktop\FOLDERS\CHAD\SLU\CIPS\cips.png"/>
          <p:cNvPicPr>
            <a:picLocks noChangeAspect="1" noChangeArrowheads="1"/>
          </p:cNvPicPr>
          <p:nvPr/>
        </p:nvPicPr>
        <p:blipFill>
          <a:blip r:embed="rId3" cstate="print"/>
          <a:srcRect/>
          <a:stretch>
            <a:fillRect/>
          </a:stretch>
        </p:blipFill>
        <p:spPr bwMode="auto">
          <a:xfrm>
            <a:off x="71438" y="33338"/>
            <a:ext cx="461962" cy="401637"/>
          </a:xfrm>
          <a:prstGeom prst="rect">
            <a:avLst/>
          </a:prstGeom>
          <a:noFill/>
          <a:ln w="9525">
            <a:noFill/>
            <a:miter lim="800000"/>
            <a:headEnd/>
            <a:tailEnd/>
          </a:ln>
        </p:spPr>
      </p:pic>
      <p:pic>
        <p:nvPicPr>
          <p:cNvPr id="7170" name="Picture 2"/>
          <p:cNvPicPr>
            <a:picLocks noChangeAspect="1" noChangeArrowheads="1"/>
          </p:cNvPicPr>
          <p:nvPr/>
        </p:nvPicPr>
        <p:blipFill>
          <a:blip r:embed="rId4" cstate="print"/>
          <a:srcRect/>
          <a:stretch>
            <a:fillRect/>
          </a:stretch>
        </p:blipFill>
        <p:spPr bwMode="auto">
          <a:xfrm>
            <a:off x="1143000" y="647701"/>
            <a:ext cx="6858000" cy="5297805"/>
          </a:xfrm>
          <a:prstGeom prst="rect">
            <a:avLst/>
          </a:prstGeom>
          <a:noFill/>
          <a:ln w="9525">
            <a:noFill/>
            <a:miter lim="800000"/>
            <a:headEnd/>
            <a:tailEnd/>
          </a:ln>
        </p:spPr>
      </p:pic>
      <p:sp>
        <p:nvSpPr>
          <p:cNvPr id="5" name="TextBox 4"/>
          <p:cNvSpPr txBox="1"/>
          <p:nvPr/>
        </p:nvSpPr>
        <p:spPr>
          <a:xfrm>
            <a:off x="1143000" y="5981700"/>
            <a:ext cx="6858000" cy="342900"/>
          </a:xfrm>
          <a:prstGeom prst="rect">
            <a:avLst/>
          </a:prstGeom>
          <a:noFill/>
        </p:spPr>
        <p:txBody>
          <a:bodyPr wrap="square" rtlCol="0">
            <a:spAutoFit/>
          </a:bodyPr>
          <a:lstStyle/>
          <a:p>
            <a:r>
              <a:rPr lang="en-US" sz="1600" dirty="0" smtClean="0">
                <a:solidFill>
                  <a:schemeClr val="bg1"/>
                </a:solidFill>
                <a:latin typeface="+mn-lt"/>
              </a:rPr>
              <a:t>-SN across IA, southeast MN, and parts of WI.</a:t>
            </a:r>
            <a:endParaRPr lang="en-US" sz="1600" dirty="0">
              <a:solidFill>
                <a:schemeClr val="bg1"/>
              </a:solidFill>
              <a:latin typeface="+mn-lt"/>
            </a:endParaRPr>
          </a:p>
        </p:txBody>
      </p:sp>
    </p:spTree>
  </p:cSld>
  <p:clrMapOvr>
    <a:masterClrMapping/>
  </p:clrMapOvr>
  <p:transition>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3"/>
          <p:cNvSpPr>
            <a:spLocks noGrp="1" noChangeArrowheads="1"/>
          </p:cNvSpPr>
          <p:nvPr>
            <p:ph idx="1"/>
          </p:nvPr>
        </p:nvSpPr>
        <p:spPr>
          <a:xfrm>
            <a:off x="228600" y="647700"/>
            <a:ext cx="8686800" cy="5448300"/>
          </a:xfrm>
        </p:spPr>
        <p:txBody>
          <a:bodyPr/>
          <a:lstStyle/>
          <a:p>
            <a:r>
              <a:rPr lang="en-US" sz="1600" dirty="0" err="1" smtClean="0"/>
              <a:t>Kocin</a:t>
            </a:r>
            <a:r>
              <a:rPr lang="en-US" sz="1600" dirty="0" smtClean="0"/>
              <a:t>, P. J., P. N. Schumacher, R. F. Morales, and L. W. </a:t>
            </a:r>
            <a:r>
              <a:rPr lang="en-US" sz="1600" dirty="0" err="1" smtClean="0"/>
              <a:t>Uccellini</a:t>
            </a:r>
            <a:r>
              <a:rPr lang="en-US" sz="1600" dirty="0" smtClean="0"/>
              <a:t>, 1995: Overview of the 12–14 March 1993 </a:t>
            </a:r>
            <a:r>
              <a:rPr lang="en-US" sz="1600" dirty="0" err="1" smtClean="0"/>
              <a:t>superstorm</a:t>
            </a:r>
            <a:r>
              <a:rPr lang="en-US" sz="1600" dirty="0" smtClean="0"/>
              <a:t>. Bull. Amer. Meteor. Soc., 76, 165–182.</a:t>
            </a:r>
          </a:p>
        </p:txBody>
      </p:sp>
      <p:sp>
        <p:nvSpPr>
          <p:cNvPr id="3075" name="Rectangle 4"/>
          <p:cNvSpPr>
            <a:spLocks noChangeArrowheads="1"/>
          </p:cNvSpPr>
          <p:nvPr/>
        </p:nvSpPr>
        <p:spPr bwMode="auto">
          <a:xfrm>
            <a:off x="0" y="19050"/>
            <a:ext cx="9147175" cy="438150"/>
          </a:xfrm>
          <a:prstGeom prst="rect">
            <a:avLst/>
          </a:prstGeom>
          <a:solidFill>
            <a:schemeClr val="bg1"/>
          </a:solidFill>
          <a:ln w="9525">
            <a:noFill/>
            <a:miter lim="800000"/>
            <a:headEnd/>
            <a:tailEnd/>
          </a:ln>
        </p:spPr>
        <p:txBody>
          <a:bodyPr anchor="ctr"/>
          <a:lstStyle/>
          <a:p>
            <a:pPr algn="l">
              <a:defRPr/>
            </a:pPr>
            <a:r>
              <a:rPr lang="en-US" sz="2000" dirty="0">
                <a:solidFill>
                  <a:srgbClr val="000066"/>
                </a:solidFill>
                <a:latin typeface="Tahoma" pitchFamily="34" charset="0"/>
              </a:rPr>
              <a:t>       </a:t>
            </a:r>
            <a:r>
              <a:rPr lang="en-US" sz="2000" dirty="0" smtClean="0">
                <a:solidFill>
                  <a:srgbClr val="003E74"/>
                </a:solidFill>
                <a:effectLst>
                  <a:outerShdw blurRad="38100" dist="38100" dir="2700000" algn="tl">
                    <a:srgbClr val="000000">
                      <a:alpha val="43137"/>
                    </a:srgbClr>
                  </a:outerShdw>
                </a:effectLst>
                <a:latin typeface="Tahoma" pitchFamily="34" charset="0"/>
              </a:rPr>
              <a:t>Historical Events – Case Studies (High Impact Events)</a:t>
            </a:r>
            <a:endParaRPr lang="en-US" sz="2000" dirty="0">
              <a:solidFill>
                <a:srgbClr val="003E74"/>
              </a:solidFill>
              <a:effectLst>
                <a:outerShdw blurRad="38100" dist="38100" dir="2700000" algn="tl">
                  <a:srgbClr val="000000">
                    <a:alpha val="43137"/>
                  </a:srgbClr>
                </a:outerShdw>
              </a:effectLst>
              <a:latin typeface="Tahoma" pitchFamily="34" charset="0"/>
            </a:endParaRPr>
          </a:p>
        </p:txBody>
      </p:sp>
      <p:pic>
        <p:nvPicPr>
          <p:cNvPr id="3076" name="Picture 21" descr="C:\Users\CMG\Desktop\FOLDERS\CHAD\SLU\CIPS\cips.png"/>
          <p:cNvPicPr>
            <a:picLocks noChangeAspect="1" noChangeArrowheads="1"/>
          </p:cNvPicPr>
          <p:nvPr/>
        </p:nvPicPr>
        <p:blipFill>
          <a:blip r:embed="rId3" cstate="print"/>
          <a:srcRect/>
          <a:stretch>
            <a:fillRect/>
          </a:stretch>
        </p:blipFill>
        <p:spPr bwMode="auto">
          <a:xfrm>
            <a:off x="71438" y="33338"/>
            <a:ext cx="461962" cy="401637"/>
          </a:xfrm>
          <a:prstGeom prst="rect">
            <a:avLst/>
          </a:prstGeom>
          <a:noFill/>
          <a:ln w="9525">
            <a:noFill/>
            <a:miter lim="800000"/>
            <a:headEnd/>
            <a:tailEnd/>
          </a:ln>
        </p:spPr>
      </p:pic>
      <p:pic>
        <p:nvPicPr>
          <p:cNvPr id="2051" name="Picture 3"/>
          <p:cNvPicPr>
            <a:picLocks noChangeAspect="1" noChangeArrowheads="1"/>
          </p:cNvPicPr>
          <p:nvPr/>
        </p:nvPicPr>
        <p:blipFill>
          <a:blip r:embed="rId4" cstate="print"/>
          <a:srcRect/>
          <a:stretch>
            <a:fillRect/>
          </a:stretch>
        </p:blipFill>
        <p:spPr bwMode="auto">
          <a:xfrm>
            <a:off x="1371600" y="4216949"/>
            <a:ext cx="6373368" cy="2530987"/>
          </a:xfrm>
          <a:prstGeom prst="rect">
            <a:avLst/>
          </a:prstGeom>
          <a:noFill/>
          <a:ln w="9525">
            <a:noFill/>
            <a:miter lim="800000"/>
            <a:headEnd/>
            <a:tailEnd/>
          </a:ln>
        </p:spPr>
      </p:pic>
      <p:pic>
        <p:nvPicPr>
          <p:cNvPr id="2050" name="Picture 2"/>
          <p:cNvPicPr>
            <a:picLocks noChangeAspect="1" noChangeArrowheads="1"/>
          </p:cNvPicPr>
          <p:nvPr/>
        </p:nvPicPr>
        <p:blipFill>
          <a:blip r:embed="rId5" cstate="print"/>
          <a:srcRect/>
          <a:stretch>
            <a:fillRect/>
          </a:stretch>
        </p:blipFill>
        <p:spPr bwMode="auto">
          <a:xfrm>
            <a:off x="1371600" y="1504964"/>
            <a:ext cx="6376457" cy="2738437"/>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Rectangle 4"/>
          <p:cNvSpPr>
            <a:spLocks noChangeArrowheads="1"/>
          </p:cNvSpPr>
          <p:nvPr/>
        </p:nvSpPr>
        <p:spPr bwMode="auto">
          <a:xfrm>
            <a:off x="0" y="19050"/>
            <a:ext cx="9147175" cy="438150"/>
          </a:xfrm>
          <a:prstGeom prst="rect">
            <a:avLst/>
          </a:prstGeom>
          <a:solidFill>
            <a:schemeClr val="bg1"/>
          </a:solidFill>
          <a:ln w="9525">
            <a:noFill/>
            <a:miter lim="800000"/>
            <a:headEnd/>
            <a:tailEnd/>
          </a:ln>
        </p:spPr>
        <p:txBody>
          <a:bodyPr anchor="ctr"/>
          <a:lstStyle/>
          <a:p>
            <a:pPr algn="l">
              <a:defRPr/>
            </a:pPr>
            <a:r>
              <a:rPr lang="en-US" sz="2000" dirty="0">
                <a:solidFill>
                  <a:srgbClr val="000066"/>
                </a:solidFill>
                <a:latin typeface="Tahoma" pitchFamily="34" charset="0"/>
              </a:rPr>
              <a:t>       </a:t>
            </a:r>
            <a:r>
              <a:rPr lang="en-US" sz="2000" dirty="0" smtClean="0">
                <a:solidFill>
                  <a:srgbClr val="003E74"/>
                </a:solidFill>
                <a:effectLst>
                  <a:outerShdw blurRad="38100" dist="38100" dir="2700000" algn="tl">
                    <a:srgbClr val="000000">
                      <a:alpha val="43137"/>
                    </a:srgbClr>
                  </a:outerShdw>
                </a:effectLst>
                <a:latin typeface="Tahoma" pitchFamily="34" charset="0"/>
              </a:rPr>
              <a:t>8-9 December 2009 - #1 Analog 19901203/1800</a:t>
            </a:r>
            <a:endParaRPr lang="en-US" sz="2000" dirty="0">
              <a:solidFill>
                <a:srgbClr val="003E74"/>
              </a:solidFill>
              <a:effectLst>
                <a:outerShdw blurRad="38100" dist="38100" dir="2700000" algn="tl">
                  <a:srgbClr val="000000">
                    <a:alpha val="43137"/>
                  </a:srgbClr>
                </a:outerShdw>
              </a:effectLst>
              <a:latin typeface="Tahoma" pitchFamily="34" charset="0"/>
            </a:endParaRPr>
          </a:p>
        </p:txBody>
      </p:sp>
      <p:pic>
        <p:nvPicPr>
          <p:cNvPr id="15364" name="Picture 21" descr="C:\Users\CMG\Desktop\FOLDERS\CHAD\SLU\CIPS\cips.png"/>
          <p:cNvPicPr>
            <a:picLocks noChangeAspect="1" noChangeArrowheads="1"/>
          </p:cNvPicPr>
          <p:nvPr/>
        </p:nvPicPr>
        <p:blipFill>
          <a:blip r:embed="rId3" cstate="print"/>
          <a:srcRect/>
          <a:stretch>
            <a:fillRect/>
          </a:stretch>
        </p:blipFill>
        <p:spPr bwMode="auto">
          <a:xfrm>
            <a:off x="71438" y="33338"/>
            <a:ext cx="461962" cy="401637"/>
          </a:xfrm>
          <a:prstGeom prst="rect">
            <a:avLst/>
          </a:prstGeom>
          <a:noFill/>
          <a:ln w="9525">
            <a:noFill/>
            <a:miter lim="800000"/>
            <a:headEnd/>
            <a:tailEnd/>
          </a:ln>
        </p:spPr>
      </p:pic>
      <p:pic>
        <p:nvPicPr>
          <p:cNvPr id="7170" name="Picture 2"/>
          <p:cNvPicPr>
            <a:picLocks noChangeAspect="1" noChangeArrowheads="1"/>
          </p:cNvPicPr>
          <p:nvPr/>
        </p:nvPicPr>
        <p:blipFill>
          <a:blip r:embed="rId4" cstate="print"/>
          <a:srcRect/>
          <a:stretch>
            <a:fillRect/>
          </a:stretch>
        </p:blipFill>
        <p:spPr bwMode="auto">
          <a:xfrm>
            <a:off x="1143000" y="647701"/>
            <a:ext cx="6858000" cy="5297805"/>
          </a:xfrm>
          <a:prstGeom prst="rect">
            <a:avLst/>
          </a:prstGeom>
          <a:noFill/>
          <a:ln w="9525">
            <a:noFill/>
            <a:miter lim="800000"/>
            <a:headEnd/>
            <a:tailEnd/>
          </a:ln>
        </p:spPr>
      </p:pic>
      <p:sp>
        <p:nvSpPr>
          <p:cNvPr id="5" name="TextBox 4"/>
          <p:cNvSpPr txBox="1"/>
          <p:nvPr/>
        </p:nvSpPr>
        <p:spPr>
          <a:xfrm>
            <a:off x="1143000" y="5981700"/>
            <a:ext cx="6858000" cy="342900"/>
          </a:xfrm>
          <a:prstGeom prst="rect">
            <a:avLst/>
          </a:prstGeom>
          <a:noFill/>
        </p:spPr>
        <p:txBody>
          <a:bodyPr wrap="square" rtlCol="0">
            <a:spAutoFit/>
          </a:bodyPr>
          <a:lstStyle/>
          <a:p>
            <a:r>
              <a:rPr lang="en-US" sz="1600" dirty="0" smtClean="0">
                <a:solidFill>
                  <a:schemeClr val="bg1"/>
                </a:solidFill>
                <a:latin typeface="+mn-lt"/>
              </a:rPr>
              <a:t>Wind gusts &gt;30 </a:t>
            </a:r>
            <a:r>
              <a:rPr lang="en-US" sz="1600" dirty="0" err="1" smtClean="0">
                <a:solidFill>
                  <a:schemeClr val="bg1"/>
                </a:solidFill>
                <a:latin typeface="+mn-lt"/>
              </a:rPr>
              <a:t>kts</a:t>
            </a:r>
            <a:r>
              <a:rPr lang="en-US" sz="1600" dirty="0" smtClean="0">
                <a:solidFill>
                  <a:schemeClr val="bg1"/>
                </a:solidFill>
                <a:latin typeface="+mn-lt"/>
              </a:rPr>
              <a:t> over these areas.</a:t>
            </a:r>
            <a:endParaRPr lang="en-US" sz="1600" dirty="0">
              <a:solidFill>
                <a:schemeClr val="bg1"/>
              </a:solidFill>
              <a:latin typeface="+mn-lt"/>
            </a:endParaRPr>
          </a:p>
        </p:txBody>
      </p:sp>
    </p:spTree>
  </p:cSld>
  <p:clrMapOvr>
    <a:masterClrMapping/>
  </p:clrMapOvr>
  <p:transition>
    <p:fade/>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Rectangle 4"/>
          <p:cNvSpPr>
            <a:spLocks noChangeArrowheads="1"/>
          </p:cNvSpPr>
          <p:nvPr/>
        </p:nvSpPr>
        <p:spPr bwMode="auto">
          <a:xfrm>
            <a:off x="0" y="19050"/>
            <a:ext cx="9147175" cy="438150"/>
          </a:xfrm>
          <a:prstGeom prst="rect">
            <a:avLst/>
          </a:prstGeom>
          <a:solidFill>
            <a:schemeClr val="bg1"/>
          </a:solidFill>
          <a:ln w="9525">
            <a:noFill/>
            <a:miter lim="800000"/>
            <a:headEnd/>
            <a:tailEnd/>
          </a:ln>
        </p:spPr>
        <p:txBody>
          <a:bodyPr anchor="ctr"/>
          <a:lstStyle/>
          <a:p>
            <a:pPr algn="l">
              <a:defRPr/>
            </a:pPr>
            <a:r>
              <a:rPr lang="en-US" sz="2000" dirty="0">
                <a:solidFill>
                  <a:srgbClr val="000066"/>
                </a:solidFill>
                <a:latin typeface="Tahoma" pitchFamily="34" charset="0"/>
              </a:rPr>
              <a:t>       </a:t>
            </a:r>
            <a:r>
              <a:rPr lang="en-US" sz="2000" dirty="0" smtClean="0">
                <a:solidFill>
                  <a:srgbClr val="003E74"/>
                </a:solidFill>
                <a:effectLst>
                  <a:outerShdw blurRad="38100" dist="38100" dir="2700000" algn="tl">
                    <a:srgbClr val="000000">
                      <a:alpha val="43137"/>
                    </a:srgbClr>
                  </a:outerShdw>
                </a:effectLst>
                <a:latin typeface="Tahoma" pitchFamily="34" charset="0"/>
              </a:rPr>
              <a:t>8-9 December 2009 - #1 Analog 19901203/1800</a:t>
            </a:r>
            <a:endParaRPr lang="en-US" sz="2000" dirty="0">
              <a:solidFill>
                <a:srgbClr val="003E74"/>
              </a:solidFill>
              <a:effectLst>
                <a:outerShdw blurRad="38100" dist="38100" dir="2700000" algn="tl">
                  <a:srgbClr val="000000">
                    <a:alpha val="43137"/>
                  </a:srgbClr>
                </a:outerShdw>
              </a:effectLst>
              <a:latin typeface="Tahoma" pitchFamily="34" charset="0"/>
            </a:endParaRPr>
          </a:p>
        </p:txBody>
      </p:sp>
      <p:pic>
        <p:nvPicPr>
          <p:cNvPr id="15364" name="Picture 21" descr="C:\Users\CMG\Desktop\FOLDERS\CHAD\SLU\CIPS\cips.png"/>
          <p:cNvPicPr>
            <a:picLocks noChangeAspect="1" noChangeArrowheads="1"/>
          </p:cNvPicPr>
          <p:nvPr/>
        </p:nvPicPr>
        <p:blipFill>
          <a:blip r:embed="rId3" cstate="print"/>
          <a:srcRect/>
          <a:stretch>
            <a:fillRect/>
          </a:stretch>
        </p:blipFill>
        <p:spPr bwMode="auto">
          <a:xfrm>
            <a:off x="71438" y="33338"/>
            <a:ext cx="461962" cy="401637"/>
          </a:xfrm>
          <a:prstGeom prst="rect">
            <a:avLst/>
          </a:prstGeom>
          <a:noFill/>
          <a:ln w="9525">
            <a:noFill/>
            <a:miter lim="800000"/>
            <a:headEnd/>
            <a:tailEnd/>
          </a:ln>
        </p:spPr>
      </p:pic>
      <p:pic>
        <p:nvPicPr>
          <p:cNvPr id="8194" name="Picture 2"/>
          <p:cNvPicPr>
            <a:picLocks noChangeAspect="1" noChangeArrowheads="1"/>
          </p:cNvPicPr>
          <p:nvPr/>
        </p:nvPicPr>
        <p:blipFill>
          <a:blip r:embed="rId4" cstate="print"/>
          <a:srcRect/>
          <a:stretch>
            <a:fillRect/>
          </a:stretch>
        </p:blipFill>
        <p:spPr bwMode="auto">
          <a:xfrm>
            <a:off x="1143000" y="647701"/>
            <a:ext cx="6858000" cy="5297805"/>
          </a:xfrm>
          <a:prstGeom prst="rect">
            <a:avLst/>
          </a:prstGeom>
          <a:noFill/>
          <a:ln w="9525">
            <a:noFill/>
            <a:miter lim="800000"/>
            <a:headEnd/>
            <a:tailEnd/>
          </a:ln>
        </p:spPr>
      </p:pic>
      <p:sp>
        <p:nvSpPr>
          <p:cNvPr id="5" name="TextBox 4"/>
          <p:cNvSpPr txBox="1"/>
          <p:nvPr/>
        </p:nvSpPr>
        <p:spPr>
          <a:xfrm>
            <a:off x="547255" y="5981700"/>
            <a:ext cx="8039100" cy="584775"/>
          </a:xfrm>
          <a:prstGeom prst="rect">
            <a:avLst/>
          </a:prstGeom>
          <a:noFill/>
        </p:spPr>
        <p:txBody>
          <a:bodyPr wrap="square" rtlCol="0">
            <a:spAutoFit/>
          </a:bodyPr>
          <a:lstStyle/>
          <a:p>
            <a:r>
              <a:rPr lang="en-US" sz="1600" dirty="0" smtClean="0">
                <a:solidFill>
                  <a:schemeClr val="bg1"/>
                </a:solidFill>
                <a:latin typeface="+mn-lt"/>
              </a:rPr>
              <a:t>Low visibilities (&lt;1/2 SM) where light snow and strong winds are occurring. Extract blizzard conditions.</a:t>
            </a:r>
            <a:endParaRPr lang="en-US" sz="1600" dirty="0">
              <a:solidFill>
                <a:schemeClr val="bg1"/>
              </a:solidFill>
              <a:latin typeface="+mn-lt"/>
            </a:endParaRPr>
          </a:p>
        </p:txBody>
      </p:sp>
    </p:spTree>
  </p:cSld>
  <p:clrMapOvr>
    <a:masterClrMapping/>
  </p:clrMapOvr>
  <p:transition>
    <p:fade/>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075" name="Rectangle 4"/>
          <p:cNvSpPr>
            <a:spLocks noChangeArrowheads="1"/>
          </p:cNvSpPr>
          <p:nvPr/>
        </p:nvSpPr>
        <p:spPr bwMode="auto">
          <a:xfrm>
            <a:off x="0" y="19050"/>
            <a:ext cx="9147175" cy="438150"/>
          </a:xfrm>
          <a:prstGeom prst="rect">
            <a:avLst/>
          </a:prstGeom>
          <a:solidFill>
            <a:schemeClr val="bg1"/>
          </a:solidFill>
          <a:ln w="9525">
            <a:noFill/>
            <a:miter lim="800000"/>
            <a:headEnd/>
            <a:tailEnd/>
          </a:ln>
        </p:spPr>
        <p:txBody>
          <a:bodyPr anchor="ctr"/>
          <a:lstStyle/>
          <a:p>
            <a:pPr algn="l">
              <a:defRPr/>
            </a:pPr>
            <a:r>
              <a:rPr lang="en-US" sz="2000" dirty="0">
                <a:solidFill>
                  <a:srgbClr val="000066"/>
                </a:solidFill>
                <a:latin typeface="Tahoma" pitchFamily="34" charset="0"/>
              </a:rPr>
              <a:t>       </a:t>
            </a:r>
            <a:r>
              <a:rPr lang="en-US" sz="2000" dirty="0" smtClean="0">
                <a:solidFill>
                  <a:srgbClr val="003E74"/>
                </a:solidFill>
                <a:effectLst>
                  <a:outerShdw blurRad="38100" dist="38100" dir="2700000" algn="tl">
                    <a:srgbClr val="000000">
                      <a:alpha val="43137"/>
                    </a:srgbClr>
                  </a:outerShdw>
                </a:effectLst>
                <a:latin typeface="Tahoma" pitchFamily="34" charset="0"/>
              </a:rPr>
              <a:t>8-9 December 2009 - Midwest Heavy Snow Event AFD Excerpts</a:t>
            </a:r>
            <a:endParaRPr lang="en-US" sz="2000" dirty="0">
              <a:solidFill>
                <a:srgbClr val="003E74"/>
              </a:solidFill>
              <a:effectLst>
                <a:outerShdw blurRad="38100" dist="38100" dir="2700000" algn="tl">
                  <a:srgbClr val="000000">
                    <a:alpha val="43137"/>
                  </a:srgbClr>
                </a:outerShdw>
              </a:effectLst>
              <a:latin typeface="Tahoma" pitchFamily="34" charset="0"/>
            </a:endParaRPr>
          </a:p>
        </p:txBody>
      </p:sp>
      <p:pic>
        <p:nvPicPr>
          <p:cNvPr id="15364" name="Picture 21" descr="C:\Users\CMG\Desktop\FOLDERS\CHAD\SLU\CIPS\cips.png"/>
          <p:cNvPicPr>
            <a:picLocks noChangeAspect="1" noChangeArrowheads="1"/>
          </p:cNvPicPr>
          <p:nvPr/>
        </p:nvPicPr>
        <p:blipFill>
          <a:blip r:embed="rId3" cstate="print"/>
          <a:srcRect/>
          <a:stretch>
            <a:fillRect/>
          </a:stretch>
        </p:blipFill>
        <p:spPr bwMode="auto">
          <a:xfrm>
            <a:off x="71438" y="33338"/>
            <a:ext cx="461962" cy="401637"/>
          </a:xfrm>
          <a:prstGeom prst="rect">
            <a:avLst/>
          </a:prstGeom>
          <a:noFill/>
          <a:ln w="9525">
            <a:noFill/>
            <a:miter lim="800000"/>
            <a:headEnd/>
            <a:tailEnd/>
          </a:ln>
        </p:spPr>
      </p:pic>
      <p:sp>
        <p:nvSpPr>
          <p:cNvPr id="9" name="TextBox 8"/>
          <p:cNvSpPr txBox="1"/>
          <p:nvPr/>
        </p:nvSpPr>
        <p:spPr>
          <a:xfrm>
            <a:off x="495300" y="647700"/>
            <a:ext cx="8153400" cy="3139321"/>
          </a:xfrm>
          <a:prstGeom prst="rect">
            <a:avLst/>
          </a:prstGeom>
          <a:solidFill>
            <a:schemeClr val="bg1"/>
          </a:solidFill>
        </p:spPr>
        <p:txBody>
          <a:bodyPr wrap="square" rtlCol="0">
            <a:spAutoFit/>
          </a:bodyPr>
          <a:lstStyle/>
          <a:p>
            <a:pPr algn="l"/>
            <a:r>
              <a:rPr lang="en-US" dirty="0" smtClean="0">
                <a:solidFill>
                  <a:srgbClr val="003E74"/>
                </a:solidFill>
                <a:latin typeface="Courier New" pitchFamily="49" charset="0"/>
                <a:cs typeface="Courier New" pitchFamily="49" charset="0"/>
              </a:rPr>
              <a:t>AREA FORECAST DISCUSSION</a:t>
            </a:r>
          </a:p>
          <a:p>
            <a:pPr algn="l"/>
            <a:r>
              <a:rPr lang="en-US" dirty="0" smtClean="0">
                <a:solidFill>
                  <a:srgbClr val="003E74"/>
                </a:solidFill>
                <a:latin typeface="Courier New" pitchFamily="49" charset="0"/>
                <a:cs typeface="Courier New" pitchFamily="49" charset="0"/>
              </a:rPr>
              <a:t>NATIONAL WEATHER SERVICE TWIN CITIES/CHANHASSEN MN</a:t>
            </a:r>
          </a:p>
          <a:p>
            <a:pPr algn="l"/>
            <a:r>
              <a:rPr lang="en-US" dirty="0" smtClean="0">
                <a:solidFill>
                  <a:srgbClr val="003E74"/>
                </a:solidFill>
                <a:latin typeface="Courier New" pitchFamily="49" charset="0"/>
                <a:cs typeface="Courier New" pitchFamily="49" charset="0"/>
              </a:rPr>
              <a:t>327 PM CST SAT DEC 5 2009</a:t>
            </a:r>
          </a:p>
          <a:p>
            <a:pPr algn="l"/>
            <a:endParaRPr lang="en-US" dirty="0" smtClean="0">
              <a:solidFill>
                <a:srgbClr val="003E74"/>
              </a:solidFill>
              <a:latin typeface="Courier New" pitchFamily="49" charset="0"/>
              <a:cs typeface="Courier New" pitchFamily="49" charset="0"/>
            </a:endParaRPr>
          </a:p>
          <a:p>
            <a:pPr algn="l"/>
            <a:r>
              <a:rPr lang="en-US" dirty="0" smtClean="0">
                <a:solidFill>
                  <a:srgbClr val="003E74"/>
                </a:solidFill>
                <a:latin typeface="Courier New" pitchFamily="49" charset="0"/>
                <a:cs typeface="Courier New" pitchFamily="49" charset="0"/>
              </a:rPr>
              <a:t>A CHECK OF THE </a:t>
            </a:r>
            <a:r>
              <a:rPr lang="en-US" dirty="0" smtClean="0">
                <a:solidFill>
                  <a:srgbClr val="FF0000"/>
                </a:solidFill>
                <a:latin typeface="Courier New" pitchFamily="49" charset="0"/>
                <a:cs typeface="Courier New" pitchFamily="49" charset="0"/>
              </a:rPr>
              <a:t>CIPS WINTER WEATHER ANALOG GUIDANCE TODAY USING THE 72 HOUR FORECAST FROM THE GFS INDICATED JAN 21 1982 AS THE NUMBER ONE ANALOG</a:t>
            </a:r>
            <a:r>
              <a:rPr lang="en-US" dirty="0" smtClean="0">
                <a:solidFill>
                  <a:srgbClr val="003E74"/>
                </a:solidFill>
                <a:latin typeface="Courier New" pitchFamily="49" charset="0"/>
                <a:cs typeface="Courier New" pitchFamily="49" charset="0"/>
              </a:rPr>
              <a:t>. ARCTIC HIGH OVER SOUTH CENTRAL CANADA...DEEP UPPER LOW OVER THE FAR WEST SHEARING EAST AND AN INVERTED SURFACE TROUGH UP ACROSS THE FA. THIS ANALOG PRODUCED SOME VERY HEAVY SNOW ACROSS PARTS OF THE FA.</a:t>
            </a:r>
            <a:endParaRPr lang="en-US" dirty="0">
              <a:solidFill>
                <a:srgbClr val="003E74"/>
              </a:solidFill>
              <a:latin typeface="Courier New" pitchFamily="49" charset="0"/>
              <a:cs typeface="Courier New" pitchFamily="49" charset="0"/>
            </a:endParaRPr>
          </a:p>
        </p:txBody>
      </p:sp>
    </p:spTree>
  </p:cSld>
  <p:clrMapOvr>
    <a:masterClrMapping/>
  </p:clrMapOvr>
  <p:transition>
    <p:fade/>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075" name="Rectangle 4"/>
          <p:cNvSpPr>
            <a:spLocks noChangeArrowheads="1"/>
          </p:cNvSpPr>
          <p:nvPr/>
        </p:nvSpPr>
        <p:spPr bwMode="auto">
          <a:xfrm>
            <a:off x="0" y="19050"/>
            <a:ext cx="9147175" cy="438150"/>
          </a:xfrm>
          <a:prstGeom prst="rect">
            <a:avLst/>
          </a:prstGeom>
          <a:solidFill>
            <a:schemeClr val="bg1"/>
          </a:solidFill>
          <a:ln w="9525">
            <a:noFill/>
            <a:miter lim="800000"/>
            <a:headEnd/>
            <a:tailEnd/>
          </a:ln>
        </p:spPr>
        <p:txBody>
          <a:bodyPr anchor="ctr"/>
          <a:lstStyle/>
          <a:p>
            <a:pPr algn="l">
              <a:defRPr/>
            </a:pPr>
            <a:r>
              <a:rPr lang="en-US" sz="2000" dirty="0">
                <a:solidFill>
                  <a:srgbClr val="000066"/>
                </a:solidFill>
                <a:latin typeface="Tahoma" pitchFamily="34" charset="0"/>
              </a:rPr>
              <a:t>       </a:t>
            </a:r>
            <a:r>
              <a:rPr lang="en-US" sz="2000" dirty="0" smtClean="0">
                <a:solidFill>
                  <a:srgbClr val="003E74"/>
                </a:solidFill>
                <a:effectLst>
                  <a:outerShdw blurRad="38100" dist="38100" dir="2700000" algn="tl">
                    <a:srgbClr val="000000">
                      <a:alpha val="43137"/>
                    </a:srgbClr>
                  </a:outerShdw>
                </a:effectLst>
                <a:latin typeface="Tahoma" pitchFamily="34" charset="0"/>
              </a:rPr>
              <a:t>8-9 December 2009 - Midwest Heavy Snow Event AFD Excerpts</a:t>
            </a:r>
            <a:endParaRPr lang="en-US" sz="2000" dirty="0">
              <a:solidFill>
                <a:srgbClr val="003E74"/>
              </a:solidFill>
              <a:effectLst>
                <a:outerShdw blurRad="38100" dist="38100" dir="2700000" algn="tl">
                  <a:srgbClr val="000000">
                    <a:alpha val="43137"/>
                  </a:srgbClr>
                </a:outerShdw>
              </a:effectLst>
              <a:latin typeface="Tahoma" pitchFamily="34" charset="0"/>
            </a:endParaRPr>
          </a:p>
        </p:txBody>
      </p:sp>
      <p:pic>
        <p:nvPicPr>
          <p:cNvPr id="15364" name="Picture 21" descr="C:\Users\CMG\Desktop\FOLDERS\CHAD\SLU\CIPS\cips.png"/>
          <p:cNvPicPr>
            <a:picLocks noChangeAspect="1" noChangeArrowheads="1"/>
          </p:cNvPicPr>
          <p:nvPr/>
        </p:nvPicPr>
        <p:blipFill>
          <a:blip r:embed="rId3" cstate="print"/>
          <a:srcRect/>
          <a:stretch>
            <a:fillRect/>
          </a:stretch>
        </p:blipFill>
        <p:spPr bwMode="auto">
          <a:xfrm>
            <a:off x="71438" y="33338"/>
            <a:ext cx="461962" cy="401637"/>
          </a:xfrm>
          <a:prstGeom prst="rect">
            <a:avLst/>
          </a:prstGeom>
          <a:noFill/>
          <a:ln w="9525">
            <a:noFill/>
            <a:miter lim="800000"/>
            <a:headEnd/>
            <a:tailEnd/>
          </a:ln>
        </p:spPr>
      </p:pic>
      <p:pic>
        <p:nvPicPr>
          <p:cNvPr id="7170" name="Picture 2" descr="C:\Users\CMG\Desktop\19820124_072_total.png"/>
          <p:cNvPicPr>
            <a:picLocks noChangeAspect="1" noChangeArrowheads="1"/>
          </p:cNvPicPr>
          <p:nvPr/>
        </p:nvPicPr>
        <p:blipFill>
          <a:blip r:embed="rId4" cstate="print"/>
          <a:srcRect/>
          <a:stretch>
            <a:fillRect/>
          </a:stretch>
        </p:blipFill>
        <p:spPr bwMode="auto">
          <a:xfrm>
            <a:off x="1143000" y="647700"/>
            <a:ext cx="6858000" cy="5306378"/>
          </a:xfrm>
          <a:prstGeom prst="rect">
            <a:avLst/>
          </a:prstGeom>
          <a:noFill/>
        </p:spPr>
      </p:pic>
    </p:spTree>
  </p:cSld>
  <p:clrMapOvr>
    <a:masterClrMapping/>
  </p:clrMapOvr>
  <p:transition>
    <p:fade/>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Rectangle 4"/>
          <p:cNvSpPr>
            <a:spLocks noChangeArrowheads="1"/>
          </p:cNvSpPr>
          <p:nvPr/>
        </p:nvSpPr>
        <p:spPr bwMode="auto">
          <a:xfrm>
            <a:off x="0" y="19050"/>
            <a:ext cx="9147175" cy="438150"/>
          </a:xfrm>
          <a:prstGeom prst="rect">
            <a:avLst/>
          </a:prstGeom>
          <a:solidFill>
            <a:schemeClr val="bg1"/>
          </a:solidFill>
          <a:ln w="9525">
            <a:noFill/>
            <a:miter lim="800000"/>
            <a:headEnd/>
            <a:tailEnd/>
          </a:ln>
        </p:spPr>
        <p:txBody>
          <a:bodyPr anchor="ctr"/>
          <a:lstStyle/>
          <a:p>
            <a:pPr algn="l">
              <a:defRPr/>
            </a:pPr>
            <a:r>
              <a:rPr lang="en-US" sz="2000" dirty="0">
                <a:solidFill>
                  <a:srgbClr val="000066"/>
                </a:solidFill>
                <a:latin typeface="Tahoma" pitchFamily="34" charset="0"/>
              </a:rPr>
              <a:t>       </a:t>
            </a:r>
            <a:r>
              <a:rPr lang="en-US" sz="2000" dirty="0" smtClean="0">
                <a:solidFill>
                  <a:srgbClr val="003E74"/>
                </a:solidFill>
                <a:effectLst>
                  <a:outerShdw blurRad="38100" dist="38100" dir="2700000" algn="tl">
                    <a:srgbClr val="000000">
                      <a:alpha val="43137"/>
                    </a:srgbClr>
                  </a:outerShdw>
                </a:effectLst>
                <a:latin typeface="Tahoma" pitchFamily="34" charset="0"/>
              </a:rPr>
              <a:t>8-9 December 2009 - Midwest Heavy Snow Event AFD Excerpts</a:t>
            </a:r>
            <a:endParaRPr lang="en-US" sz="2000" dirty="0">
              <a:solidFill>
                <a:srgbClr val="003E74"/>
              </a:solidFill>
              <a:effectLst>
                <a:outerShdw blurRad="38100" dist="38100" dir="2700000" algn="tl">
                  <a:srgbClr val="000000">
                    <a:alpha val="43137"/>
                  </a:srgbClr>
                </a:outerShdw>
              </a:effectLst>
              <a:latin typeface="Tahoma" pitchFamily="34" charset="0"/>
            </a:endParaRPr>
          </a:p>
        </p:txBody>
      </p:sp>
      <p:pic>
        <p:nvPicPr>
          <p:cNvPr id="15364" name="Picture 21" descr="C:\Users\CMG\Desktop\FOLDERS\CHAD\SLU\CIPS\cips.png"/>
          <p:cNvPicPr>
            <a:picLocks noChangeAspect="1" noChangeArrowheads="1"/>
          </p:cNvPicPr>
          <p:nvPr/>
        </p:nvPicPr>
        <p:blipFill>
          <a:blip r:embed="rId3" cstate="print"/>
          <a:srcRect/>
          <a:stretch>
            <a:fillRect/>
          </a:stretch>
        </p:blipFill>
        <p:spPr bwMode="auto">
          <a:xfrm>
            <a:off x="71438" y="33338"/>
            <a:ext cx="461962" cy="401637"/>
          </a:xfrm>
          <a:prstGeom prst="rect">
            <a:avLst/>
          </a:prstGeom>
          <a:noFill/>
          <a:ln w="9525">
            <a:noFill/>
            <a:miter lim="800000"/>
            <a:headEnd/>
            <a:tailEnd/>
          </a:ln>
        </p:spPr>
      </p:pic>
      <p:sp>
        <p:nvSpPr>
          <p:cNvPr id="9" name="TextBox 8"/>
          <p:cNvSpPr txBox="1"/>
          <p:nvPr/>
        </p:nvSpPr>
        <p:spPr>
          <a:xfrm>
            <a:off x="495300" y="647700"/>
            <a:ext cx="8153400" cy="5909310"/>
          </a:xfrm>
          <a:prstGeom prst="rect">
            <a:avLst/>
          </a:prstGeom>
          <a:solidFill>
            <a:schemeClr val="bg1"/>
          </a:solidFill>
        </p:spPr>
        <p:txBody>
          <a:bodyPr wrap="square" rtlCol="0">
            <a:spAutoFit/>
          </a:bodyPr>
          <a:lstStyle/>
          <a:p>
            <a:pPr algn="l"/>
            <a:r>
              <a:rPr lang="en-US" dirty="0" smtClean="0">
                <a:solidFill>
                  <a:srgbClr val="003E74"/>
                </a:solidFill>
                <a:latin typeface="Courier New" pitchFamily="49" charset="0"/>
                <a:cs typeface="Courier New" pitchFamily="49" charset="0"/>
              </a:rPr>
              <a:t>AREA FORECAST DISCUSSION</a:t>
            </a:r>
          </a:p>
          <a:p>
            <a:pPr algn="l"/>
            <a:r>
              <a:rPr lang="en-US" dirty="0" smtClean="0">
                <a:solidFill>
                  <a:srgbClr val="003E74"/>
                </a:solidFill>
                <a:latin typeface="Courier New" pitchFamily="49" charset="0"/>
                <a:cs typeface="Courier New" pitchFamily="49" charset="0"/>
              </a:rPr>
              <a:t>NATIONAL WEATHER SERVICE NORTHERN INDIANA</a:t>
            </a:r>
          </a:p>
          <a:p>
            <a:pPr algn="l"/>
            <a:r>
              <a:rPr lang="en-US" dirty="0" smtClean="0">
                <a:solidFill>
                  <a:srgbClr val="003E74"/>
                </a:solidFill>
                <a:latin typeface="Courier New" pitchFamily="49" charset="0"/>
                <a:cs typeface="Courier New" pitchFamily="49" charset="0"/>
              </a:rPr>
              <a:t>434 AM EST TUE DEC 8 2009</a:t>
            </a:r>
          </a:p>
          <a:p>
            <a:pPr algn="l"/>
            <a:endParaRPr lang="en-US" dirty="0" smtClean="0">
              <a:solidFill>
                <a:srgbClr val="003E74"/>
              </a:solidFill>
              <a:latin typeface="Courier New" pitchFamily="49" charset="0"/>
              <a:cs typeface="Courier New" pitchFamily="49" charset="0"/>
            </a:endParaRPr>
          </a:p>
          <a:p>
            <a:pPr algn="l"/>
            <a:r>
              <a:rPr lang="en-US" dirty="0" smtClean="0">
                <a:solidFill>
                  <a:srgbClr val="003E74"/>
                </a:solidFill>
                <a:latin typeface="Courier New" pitchFamily="49" charset="0"/>
                <a:cs typeface="Courier New" pitchFamily="49" charset="0"/>
              </a:rPr>
              <a:t>ALTHOUGH THE BULK OF WINTER WEATHER WILL STAY WELL WEST OF THE FA...THERE WILL STILL BE A LARGE IMPACT TO THE FA FROM THIS SYSTEM...NAMELY MIXED PRECIP CHANCES ON THE LEADING EDGE OF THETA-E ADV /WITH SNOW ACCUMS POSSIBLE/ AND VERY STRONG WINDS ON WED WITH </a:t>
            </a:r>
            <a:r>
              <a:rPr lang="en-US" dirty="0" smtClean="0">
                <a:solidFill>
                  <a:srgbClr val="FF0000"/>
                </a:solidFill>
                <a:latin typeface="Courier New" pitchFamily="49" charset="0"/>
                <a:cs typeface="Courier New" pitchFamily="49" charset="0"/>
              </a:rPr>
              <a:t>HIGH WIND WARNING CRITERIA LIKELY TO REACHED.</a:t>
            </a:r>
            <a:r>
              <a:rPr lang="en-US" dirty="0" smtClean="0">
                <a:solidFill>
                  <a:srgbClr val="003E74"/>
                </a:solidFill>
                <a:latin typeface="Courier New" pitchFamily="49" charset="0"/>
                <a:cs typeface="Courier New" pitchFamily="49" charset="0"/>
              </a:rPr>
              <a:t> </a:t>
            </a:r>
            <a:r>
              <a:rPr lang="en-US" dirty="0" smtClean="0">
                <a:solidFill>
                  <a:srgbClr val="FF0000"/>
                </a:solidFill>
                <a:latin typeface="Courier New" pitchFamily="49" charset="0"/>
                <a:cs typeface="Courier New" pitchFamily="49" charset="0"/>
              </a:rPr>
              <a:t>HAVE PRIMARILY ADJUSTED THE FORECAST TO A NAM/SREF/GFS BLEND...WITH HIGH RELIANCE ON PAST ANALOGS...NAMELY THE 12-15-87 MIDWEST CYCLONE</a:t>
            </a:r>
            <a:r>
              <a:rPr lang="en-US" dirty="0" smtClean="0">
                <a:solidFill>
                  <a:srgbClr val="003E74"/>
                </a:solidFill>
                <a:latin typeface="Courier New" pitchFamily="49" charset="0"/>
                <a:cs typeface="Courier New" pitchFamily="49" charset="0"/>
              </a:rPr>
              <a:t>.</a:t>
            </a:r>
          </a:p>
          <a:p>
            <a:pPr algn="l"/>
            <a:endParaRPr lang="en-US" dirty="0" smtClean="0">
              <a:solidFill>
                <a:srgbClr val="003E74"/>
              </a:solidFill>
              <a:latin typeface="Courier New" pitchFamily="49" charset="0"/>
              <a:cs typeface="Courier New" pitchFamily="49" charset="0"/>
            </a:endParaRPr>
          </a:p>
          <a:p>
            <a:pPr algn="l"/>
            <a:r>
              <a:rPr lang="en-US" dirty="0" smtClean="0">
                <a:solidFill>
                  <a:srgbClr val="003E74"/>
                </a:solidFill>
                <a:latin typeface="Courier New" pitchFamily="49" charset="0"/>
                <a:cs typeface="Courier New" pitchFamily="49" charset="0"/>
              </a:rPr>
              <a:t>BUFR DATA SUPPORTS MOMENTUM TRANSFER OF 40 TO 45 KNOTS AT SFC...AN IMPRESSIVE FEAT. HENCE...EXPECT VERY STRONG WINDS WITH SUSTAINED WIND SPEED OF 30 TO 40 MPH AND GUSTS OVER 60 LIKELY WED AFTERNOON. </a:t>
            </a:r>
            <a:r>
              <a:rPr lang="en-US" dirty="0" smtClean="0">
                <a:solidFill>
                  <a:srgbClr val="FF0000"/>
                </a:solidFill>
                <a:latin typeface="Courier New" pitchFamily="49" charset="0"/>
                <a:cs typeface="Courier New" pitchFamily="49" charset="0"/>
              </a:rPr>
              <a:t>IN EXAMINING A STRONG ANALOG TO THIS EVENT /12-15-87/ WHICH WAS A WEAKER SFC LOW...IT IS CLEAR THAT STRONG WINDS WERE WIDESPREAD WITH 50 TO 60 KNOT WIND GUSTS COMMON IN THAT EVENT</a:t>
            </a:r>
            <a:r>
              <a:rPr lang="en-US" dirty="0" smtClean="0">
                <a:solidFill>
                  <a:srgbClr val="003E74"/>
                </a:solidFill>
                <a:latin typeface="Courier New" pitchFamily="49" charset="0"/>
                <a:cs typeface="Courier New" pitchFamily="49" charset="0"/>
              </a:rPr>
              <a:t>. WILL LET THE WATCH RIDE FOR NOW GIVEN THE PERIOD.</a:t>
            </a:r>
            <a:endParaRPr lang="en-US" dirty="0">
              <a:solidFill>
                <a:srgbClr val="003E74"/>
              </a:solidFill>
              <a:latin typeface="Courier New" pitchFamily="49" charset="0"/>
              <a:cs typeface="Courier New" pitchFamily="49" charset="0"/>
            </a:endParaRPr>
          </a:p>
        </p:txBody>
      </p:sp>
    </p:spTree>
  </p:cSld>
  <p:clrMapOvr>
    <a:masterClrMapping/>
  </p:clrMapOvr>
  <p:transition>
    <p:fade/>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Rectangle 4"/>
          <p:cNvSpPr>
            <a:spLocks noChangeArrowheads="1"/>
          </p:cNvSpPr>
          <p:nvPr/>
        </p:nvSpPr>
        <p:spPr bwMode="auto">
          <a:xfrm>
            <a:off x="0" y="19050"/>
            <a:ext cx="9147175" cy="438150"/>
          </a:xfrm>
          <a:prstGeom prst="rect">
            <a:avLst/>
          </a:prstGeom>
          <a:solidFill>
            <a:schemeClr val="bg1"/>
          </a:solidFill>
          <a:ln w="9525">
            <a:noFill/>
            <a:miter lim="800000"/>
            <a:headEnd/>
            <a:tailEnd/>
          </a:ln>
        </p:spPr>
        <p:txBody>
          <a:bodyPr anchor="ctr"/>
          <a:lstStyle/>
          <a:p>
            <a:pPr algn="l">
              <a:defRPr/>
            </a:pPr>
            <a:r>
              <a:rPr lang="en-US" sz="2000" dirty="0">
                <a:solidFill>
                  <a:srgbClr val="000066"/>
                </a:solidFill>
                <a:latin typeface="Tahoma" pitchFamily="34" charset="0"/>
              </a:rPr>
              <a:t>       </a:t>
            </a:r>
            <a:r>
              <a:rPr lang="en-US" sz="2000" dirty="0" smtClean="0">
                <a:solidFill>
                  <a:srgbClr val="003E74"/>
                </a:solidFill>
                <a:effectLst>
                  <a:outerShdw blurRad="38100" dist="38100" dir="2700000" algn="tl">
                    <a:srgbClr val="000000">
                      <a:alpha val="43137"/>
                    </a:srgbClr>
                  </a:outerShdw>
                </a:effectLst>
                <a:latin typeface="Tahoma" pitchFamily="34" charset="0"/>
              </a:rPr>
              <a:t>8-9 December 2009 - Midwest Heavy Snow Event AFD Excerpts</a:t>
            </a:r>
            <a:endParaRPr lang="en-US" sz="2000" dirty="0">
              <a:solidFill>
                <a:srgbClr val="003E74"/>
              </a:solidFill>
              <a:effectLst>
                <a:outerShdw blurRad="38100" dist="38100" dir="2700000" algn="tl">
                  <a:srgbClr val="000000">
                    <a:alpha val="43137"/>
                  </a:srgbClr>
                </a:outerShdw>
              </a:effectLst>
              <a:latin typeface="Tahoma" pitchFamily="34" charset="0"/>
            </a:endParaRPr>
          </a:p>
        </p:txBody>
      </p:sp>
      <p:pic>
        <p:nvPicPr>
          <p:cNvPr id="15364" name="Picture 21" descr="C:\Users\CMG\Desktop\FOLDERS\CHAD\SLU\CIPS\cips.png"/>
          <p:cNvPicPr>
            <a:picLocks noChangeAspect="1" noChangeArrowheads="1"/>
          </p:cNvPicPr>
          <p:nvPr/>
        </p:nvPicPr>
        <p:blipFill>
          <a:blip r:embed="rId3" cstate="print"/>
          <a:srcRect/>
          <a:stretch>
            <a:fillRect/>
          </a:stretch>
        </p:blipFill>
        <p:spPr bwMode="auto">
          <a:xfrm>
            <a:off x="71438" y="33338"/>
            <a:ext cx="461962" cy="401637"/>
          </a:xfrm>
          <a:prstGeom prst="rect">
            <a:avLst/>
          </a:prstGeom>
          <a:noFill/>
          <a:ln w="9525">
            <a:noFill/>
            <a:miter lim="800000"/>
            <a:headEnd/>
            <a:tailEnd/>
          </a:ln>
        </p:spPr>
      </p:pic>
      <p:pic>
        <p:nvPicPr>
          <p:cNvPr id="1026" name="Picture 2"/>
          <p:cNvPicPr>
            <a:picLocks noChangeAspect="1" noChangeArrowheads="1"/>
          </p:cNvPicPr>
          <p:nvPr/>
        </p:nvPicPr>
        <p:blipFill>
          <a:blip r:embed="rId4" cstate="print"/>
          <a:srcRect/>
          <a:stretch>
            <a:fillRect/>
          </a:stretch>
        </p:blipFill>
        <p:spPr bwMode="auto">
          <a:xfrm>
            <a:off x="1143000" y="647700"/>
            <a:ext cx="6858000" cy="5306378"/>
          </a:xfrm>
          <a:prstGeom prst="rect">
            <a:avLst/>
          </a:prstGeom>
          <a:noFill/>
          <a:ln w="9525">
            <a:noFill/>
            <a:miter lim="800000"/>
            <a:headEnd/>
            <a:tailEnd/>
          </a:ln>
        </p:spPr>
      </p:pic>
      <p:sp>
        <p:nvSpPr>
          <p:cNvPr id="5" name="TextBox 4"/>
          <p:cNvSpPr txBox="1"/>
          <p:nvPr/>
        </p:nvSpPr>
        <p:spPr>
          <a:xfrm>
            <a:off x="723900" y="5981700"/>
            <a:ext cx="7696200" cy="338554"/>
          </a:xfrm>
          <a:prstGeom prst="rect">
            <a:avLst/>
          </a:prstGeom>
          <a:noFill/>
        </p:spPr>
        <p:txBody>
          <a:bodyPr wrap="square" rtlCol="0">
            <a:spAutoFit/>
          </a:bodyPr>
          <a:lstStyle/>
          <a:p>
            <a:r>
              <a:rPr lang="en-US" sz="1600" dirty="0" smtClean="0">
                <a:solidFill>
                  <a:schemeClr val="bg1"/>
                </a:solidFill>
                <a:latin typeface="+mn-lt"/>
              </a:rPr>
              <a:t>Low-level jet is slighting stronger over IN and OH than the GFS forecast.</a:t>
            </a:r>
            <a:endParaRPr lang="en-US" sz="1600" dirty="0">
              <a:solidFill>
                <a:schemeClr val="bg1"/>
              </a:solidFill>
              <a:latin typeface="+mn-lt"/>
            </a:endParaRPr>
          </a:p>
        </p:txBody>
      </p:sp>
    </p:spTree>
  </p:cSld>
  <p:clrMapOvr>
    <a:masterClrMapping/>
  </p:clrMapOvr>
  <p:transition>
    <p:fade/>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Rectangle 4"/>
          <p:cNvSpPr>
            <a:spLocks noChangeArrowheads="1"/>
          </p:cNvSpPr>
          <p:nvPr/>
        </p:nvSpPr>
        <p:spPr bwMode="auto">
          <a:xfrm>
            <a:off x="0" y="19050"/>
            <a:ext cx="9147175" cy="438150"/>
          </a:xfrm>
          <a:prstGeom prst="rect">
            <a:avLst/>
          </a:prstGeom>
          <a:solidFill>
            <a:schemeClr val="bg1"/>
          </a:solidFill>
          <a:ln w="9525">
            <a:noFill/>
            <a:miter lim="800000"/>
            <a:headEnd/>
            <a:tailEnd/>
          </a:ln>
        </p:spPr>
        <p:txBody>
          <a:bodyPr anchor="ctr"/>
          <a:lstStyle/>
          <a:p>
            <a:pPr algn="l">
              <a:defRPr/>
            </a:pPr>
            <a:r>
              <a:rPr lang="en-US" sz="2000" dirty="0">
                <a:solidFill>
                  <a:srgbClr val="000066"/>
                </a:solidFill>
                <a:latin typeface="Tahoma" pitchFamily="34" charset="0"/>
              </a:rPr>
              <a:t>       </a:t>
            </a:r>
            <a:r>
              <a:rPr lang="en-US" sz="2000" dirty="0" smtClean="0">
                <a:solidFill>
                  <a:srgbClr val="003E74"/>
                </a:solidFill>
                <a:effectLst>
                  <a:outerShdw blurRad="38100" dist="38100" dir="2700000" algn="tl">
                    <a:srgbClr val="000000">
                      <a:alpha val="43137"/>
                    </a:srgbClr>
                  </a:outerShdw>
                </a:effectLst>
                <a:latin typeface="Tahoma" pitchFamily="34" charset="0"/>
              </a:rPr>
              <a:t>8-9 December 2009 - Midwest Heavy Snow Event AFD Excerpts</a:t>
            </a:r>
            <a:endParaRPr lang="en-US" sz="2000" dirty="0">
              <a:solidFill>
                <a:srgbClr val="003E74"/>
              </a:solidFill>
              <a:effectLst>
                <a:outerShdw blurRad="38100" dist="38100" dir="2700000" algn="tl">
                  <a:srgbClr val="000000">
                    <a:alpha val="43137"/>
                  </a:srgbClr>
                </a:outerShdw>
              </a:effectLst>
              <a:latin typeface="Tahoma" pitchFamily="34" charset="0"/>
            </a:endParaRPr>
          </a:p>
        </p:txBody>
      </p:sp>
      <p:pic>
        <p:nvPicPr>
          <p:cNvPr id="15364" name="Picture 21" descr="C:\Users\CMG\Desktop\FOLDERS\CHAD\SLU\CIPS\cips.png"/>
          <p:cNvPicPr>
            <a:picLocks noChangeAspect="1" noChangeArrowheads="1"/>
          </p:cNvPicPr>
          <p:nvPr/>
        </p:nvPicPr>
        <p:blipFill>
          <a:blip r:embed="rId3" cstate="print"/>
          <a:srcRect/>
          <a:stretch>
            <a:fillRect/>
          </a:stretch>
        </p:blipFill>
        <p:spPr bwMode="auto">
          <a:xfrm>
            <a:off x="71438" y="33338"/>
            <a:ext cx="461962" cy="401637"/>
          </a:xfrm>
          <a:prstGeom prst="rect">
            <a:avLst/>
          </a:prstGeom>
          <a:noFill/>
          <a:ln w="9525">
            <a:noFill/>
            <a:miter lim="800000"/>
            <a:headEnd/>
            <a:tailEnd/>
          </a:ln>
        </p:spPr>
      </p:pic>
      <p:pic>
        <p:nvPicPr>
          <p:cNvPr id="5" name="Picture 4" descr="1987121518_MXWND.png"/>
          <p:cNvPicPr>
            <a:picLocks noChangeAspect="1"/>
          </p:cNvPicPr>
          <p:nvPr/>
        </p:nvPicPr>
        <p:blipFill>
          <a:blip r:embed="rId4" cstate="print"/>
          <a:stretch>
            <a:fillRect/>
          </a:stretch>
        </p:blipFill>
        <p:spPr>
          <a:xfrm>
            <a:off x="1143000" y="647701"/>
            <a:ext cx="6858000" cy="5297805"/>
          </a:xfrm>
          <a:prstGeom prst="rect">
            <a:avLst/>
          </a:prstGeom>
        </p:spPr>
      </p:pic>
      <p:sp>
        <p:nvSpPr>
          <p:cNvPr id="6" name="TextBox 5"/>
          <p:cNvSpPr txBox="1"/>
          <p:nvPr/>
        </p:nvSpPr>
        <p:spPr>
          <a:xfrm>
            <a:off x="571500" y="5981700"/>
            <a:ext cx="8001000" cy="338554"/>
          </a:xfrm>
          <a:prstGeom prst="rect">
            <a:avLst/>
          </a:prstGeom>
          <a:noFill/>
        </p:spPr>
        <p:txBody>
          <a:bodyPr wrap="square" rtlCol="0">
            <a:spAutoFit/>
          </a:bodyPr>
          <a:lstStyle/>
          <a:p>
            <a:r>
              <a:rPr lang="en-US" sz="1600" dirty="0" smtClean="0">
                <a:solidFill>
                  <a:schemeClr val="bg1"/>
                </a:solidFill>
                <a:latin typeface="+mn-lt"/>
              </a:rPr>
              <a:t>40-55 </a:t>
            </a:r>
            <a:r>
              <a:rPr lang="en-US" sz="1600" dirty="0" err="1" smtClean="0">
                <a:solidFill>
                  <a:schemeClr val="bg1"/>
                </a:solidFill>
                <a:latin typeface="+mn-lt"/>
              </a:rPr>
              <a:t>kt</a:t>
            </a:r>
            <a:r>
              <a:rPr lang="en-US" sz="1600" dirty="0" smtClean="0">
                <a:solidFill>
                  <a:schemeClr val="bg1"/>
                </a:solidFill>
                <a:latin typeface="+mn-lt"/>
              </a:rPr>
              <a:t> gusts were common over the IWX CWA with the 19871215 analog. </a:t>
            </a:r>
            <a:endParaRPr lang="en-US" sz="1600" dirty="0">
              <a:solidFill>
                <a:schemeClr val="bg1"/>
              </a:solidFill>
              <a:latin typeface="+mn-lt"/>
            </a:endParaRPr>
          </a:p>
        </p:txBody>
      </p:sp>
    </p:spTree>
  </p:cSld>
  <p:clrMapOvr>
    <a:masterClrMapping/>
  </p:clrMapOvr>
  <p:transition>
    <p:fade/>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Rectangle 4"/>
          <p:cNvSpPr>
            <a:spLocks noChangeArrowheads="1"/>
          </p:cNvSpPr>
          <p:nvPr/>
        </p:nvSpPr>
        <p:spPr bwMode="auto">
          <a:xfrm>
            <a:off x="0" y="19050"/>
            <a:ext cx="9147175" cy="438150"/>
          </a:xfrm>
          <a:prstGeom prst="rect">
            <a:avLst/>
          </a:prstGeom>
          <a:solidFill>
            <a:schemeClr val="bg1"/>
          </a:solidFill>
          <a:ln w="9525">
            <a:noFill/>
            <a:miter lim="800000"/>
            <a:headEnd/>
            <a:tailEnd/>
          </a:ln>
        </p:spPr>
        <p:txBody>
          <a:bodyPr anchor="ctr"/>
          <a:lstStyle/>
          <a:p>
            <a:pPr algn="l">
              <a:defRPr/>
            </a:pPr>
            <a:r>
              <a:rPr lang="en-US" sz="2000" dirty="0">
                <a:solidFill>
                  <a:srgbClr val="000066"/>
                </a:solidFill>
                <a:latin typeface="Tahoma" pitchFamily="34" charset="0"/>
              </a:rPr>
              <a:t>       </a:t>
            </a:r>
            <a:r>
              <a:rPr lang="en-US" sz="2000" dirty="0" smtClean="0">
                <a:solidFill>
                  <a:srgbClr val="003E74"/>
                </a:solidFill>
                <a:effectLst>
                  <a:outerShdw blurRad="38100" dist="38100" dir="2700000" algn="tl">
                    <a:srgbClr val="000000">
                      <a:alpha val="43137"/>
                    </a:srgbClr>
                  </a:outerShdw>
                </a:effectLst>
                <a:latin typeface="Tahoma" pitchFamily="34" charset="0"/>
              </a:rPr>
              <a:t>8-9 December 2009 - Midwest Heavy Snow Event AFD Excerpts</a:t>
            </a:r>
            <a:endParaRPr lang="en-US" sz="2000" dirty="0">
              <a:solidFill>
                <a:srgbClr val="003E74"/>
              </a:solidFill>
              <a:effectLst>
                <a:outerShdw blurRad="38100" dist="38100" dir="2700000" algn="tl">
                  <a:srgbClr val="000000">
                    <a:alpha val="43137"/>
                  </a:srgbClr>
                </a:outerShdw>
              </a:effectLst>
              <a:latin typeface="Tahoma" pitchFamily="34" charset="0"/>
            </a:endParaRPr>
          </a:p>
        </p:txBody>
      </p:sp>
      <p:pic>
        <p:nvPicPr>
          <p:cNvPr id="15364" name="Picture 21" descr="C:\Users\CMG\Desktop\FOLDERS\CHAD\SLU\CIPS\cips.png"/>
          <p:cNvPicPr>
            <a:picLocks noChangeAspect="1" noChangeArrowheads="1"/>
          </p:cNvPicPr>
          <p:nvPr/>
        </p:nvPicPr>
        <p:blipFill>
          <a:blip r:embed="rId3" cstate="print"/>
          <a:srcRect/>
          <a:stretch>
            <a:fillRect/>
          </a:stretch>
        </p:blipFill>
        <p:spPr bwMode="auto">
          <a:xfrm>
            <a:off x="71438" y="33338"/>
            <a:ext cx="461962" cy="401637"/>
          </a:xfrm>
          <a:prstGeom prst="rect">
            <a:avLst/>
          </a:prstGeom>
          <a:noFill/>
          <a:ln w="9525">
            <a:noFill/>
            <a:miter lim="800000"/>
            <a:headEnd/>
            <a:tailEnd/>
          </a:ln>
        </p:spPr>
      </p:pic>
      <p:sp>
        <p:nvSpPr>
          <p:cNvPr id="9" name="TextBox 8"/>
          <p:cNvSpPr txBox="1"/>
          <p:nvPr/>
        </p:nvSpPr>
        <p:spPr>
          <a:xfrm>
            <a:off x="495300" y="647700"/>
            <a:ext cx="8153400" cy="3693319"/>
          </a:xfrm>
          <a:prstGeom prst="rect">
            <a:avLst/>
          </a:prstGeom>
          <a:solidFill>
            <a:schemeClr val="bg1"/>
          </a:solidFill>
        </p:spPr>
        <p:txBody>
          <a:bodyPr wrap="square" rtlCol="0">
            <a:spAutoFit/>
          </a:bodyPr>
          <a:lstStyle/>
          <a:p>
            <a:pPr algn="l"/>
            <a:r>
              <a:rPr lang="en-US" dirty="0" smtClean="0">
                <a:solidFill>
                  <a:srgbClr val="003E74"/>
                </a:solidFill>
                <a:latin typeface="Courier New" pitchFamily="49" charset="0"/>
                <a:cs typeface="Courier New" pitchFamily="49" charset="0"/>
              </a:rPr>
              <a:t>AREA FORECAST DISCUSSION</a:t>
            </a:r>
          </a:p>
          <a:p>
            <a:pPr algn="l"/>
            <a:r>
              <a:rPr lang="en-US" dirty="0" smtClean="0">
                <a:solidFill>
                  <a:srgbClr val="003E74"/>
                </a:solidFill>
                <a:latin typeface="Courier New" pitchFamily="49" charset="0"/>
                <a:cs typeface="Courier New" pitchFamily="49" charset="0"/>
              </a:rPr>
              <a:t>NATIONAL WEATHER SERVICE ST LOUIS MO</a:t>
            </a:r>
          </a:p>
          <a:p>
            <a:pPr algn="l"/>
            <a:r>
              <a:rPr lang="en-US" dirty="0" smtClean="0">
                <a:solidFill>
                  <a:srgbClr val="003E74"/>
                </a:solidFill>
                <a:latin typeface="Courier New" pitchFamily="49" charset="0"/>
                <a:cs typeface="Courier New" pitchFamily="49" charset="0"/>
              </a:rPr>
              <a:t>219 PM CST MON DEC 7 2009</a:t>
            </a:r>
          </a:p>
          <a:p>
            <a:pPr algn="l"/>
            <a:endParaRPr lang="en-US" dirty="0" smtClean="0">
              <a:solidFill>
                <a:srgbClr val="003E74"/>
              </a:solidFill>
              <a:latin typeface="Courier New" pitchFamily="49" charset="0"/>
              <a:cs typeface="Courier New" pitchFamily="49" charset="0"/>
            </a:endParaRPr>
          </a:p>
          <a:p>
            <a:pPr algn="l"/>
            <a:r>
              <a:rPr lang="en-US" dirty="0" smtClean="0">
                <a:solidFill>
                  <a:srgbClr val="003E74"/>
                </a:solidFill>
                <a:latin typeface="Courier New" pitchFamily="49" charset="0"/>
                <a:cs typeface="Courier New" pitchFamily="49" charset="0"/>
              </a:rPr>
              <a:t>PRECIPIATION TYPE IS STILL IN QUESTION AS LOW LEVEL JET BRINGS QUITE A BIT OF WARM AIR INTO THE SYSTEM. MADE NO BIG CHANGES TO GOING WEATHER TYPE...GOING WITH MAINLY SNOW IN THE FAR NW WHERE AMOUNTS SHOULD CLIMB INTO THE 4-8 INCH RANGE WITH A RAPID TAPERING TO THE SOUTHEAST OF THERE WHERE SLEET...RAIN OR EVEN SOME FREEZING RAIN WILL TAKE AWAY FROM THE SNOW TOTALS. </a:t>
            </a:r>
            <a:r>
              <a:rPr lang="en-US" dirty="0" smtClean="0">
                <a:solidFill>
                  <a:srgbClr val="FF0000"/>
                </a:solidFill>
                <a:latin typeface="Courier New" pitchFamily="49" charset="0"/>
                <a:cs typeface="Courier New" pitchFamily="49" charset="0"/>
              </a:rPr>
              <a:t>HAVE ONE INCH SNOW ACCUMULATION SOUTH OF A COU-PPQ LINE. THIS AGREES WELL WITH THE MAJORITY OF ANALOGS ON THE SLU/CIPS WEBSITE.</a:t>
            </a:r>
            <a:endParaRPr lang="en-US" dirty="0">
              <a:solidFill>
                <a:srgbClr val="FF0000"/>
              </a:solidFill>
              <a:latin typeface="Courier New" pitchFamily="49" charset="0"/>
              <a:cs typeface="Courier New" pitchFamily="49" charset="0"/>
            </a:endParaRPr>
          </a:p>
        </p:txBody>
      </p:sp>
    </p:spTree>
  </p:cSld>
  <p:clrMapOvr>
    <a:masterClrMapping/>
  </p:clrMapOvr>
  <p:transition>
    <p:fade/>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Rectangle 4"/>
          <p:cNvSpPr>
            <a:spLocks noChangeArrowheads="1"/>
          </p:cNvSpPr>
          <p:nvPr/>
        </p:nvSpPr>
        <p:spPr bwMode="auto">
          <a:xfrm>
            <a:off x="0" y="19050"/>
            <a:ext cx="9147175" cy="438150"/>
          </a:xfrm>
          <a:prstGeom prst="rect">
            <a:avLst/>
          </a:prstGeom>
          <a:solidFill>
            <a:schemeClr val="bg1"/>
          </a:solidFill>
          <a:ln w="9525">
            <a:noFill/>
            <a:miter lim="800000"/>
            <a:headEnd/>
            <a:tailEnd/>
          </a:ln>
        </p:spPr>
        <p:txBody>
          <a:bodyPr anchor="ctr"/>
          <a:lstStyle/>
          <a:p>
            <a:pPr algn="l">
              <a:defRPr/>
            </a:pPr>
            <a:r>
              <a:rPr lang="en-US" sz="2000" dirty="0">
                <a:solidFill>
                  <a:srgbClr val="000066"/>
                </a:solidFill>
                <a:latin typeface="Tahoma" pitchFamily="34" charset="0"/>
              </a:rPr>
              <a:t>       </a:t>
            </a:r>
            <a:r>
              <a:rPr lang="en-US" sz="2000" dirty="0" smtClean="0">
                <a:solidFill>
                  <a:srgbClr val="003E74"/>
                </a:solidFill>
                <a:effectLst>
                  <a:outerShdw blurRad="38100" dist="38100" dir="2700000" algn="tl">
                    <a:srgbClr val="000000">
                      <a:alpha val="43137"/>
                    </a:srgbClr>
                  </a:outerShdw>
                </a:effectLst>
                <a:latin typeface="Tahoma" pitchFamily="34" charset="0"/>
              </a:rPr>
              <a:t>8-9 December 2009 - Midwest Heavy Snow Event AFD Excerpts</a:t>
            </a:r>
            <a:endParaRPr lang="en-US" sz="2000" dirty="0">
              <a:solidFill>
                <a:srgbClr val="003E74"/>
              </a:solidFill>
              <a:effectLst>
                <a:outerShdw blurRad="38100" dist="38100" dir="2700000" algn="tl">
                  <a:srgbClr val="000000">
                    <a:alpha val="43137"/>
                  </a:srgbClr>
                </a:outerShdw>
              </a:effectLst>
              <a:latin typeface="Tahoma" pitchFamily="34" charset="0"/>
            </a:endParaRPr>
          </a:p>
        </p:txBody>
      </p:sp>
      <p:pic>
        <p:nvPicPr>
          <p:cNvPr id="15364" name="Picture 21" descr="C:\Users\CMG\Desktop\FOLDERS\CHAD\SLU\CIPS\cips.png"/>
          <p:cNvPicPr>
            <a:picLocks noChangeAspect="1" noChangeArrowheads="1"/>
          </p:cNvPicPr>
          <p:nvPr/>
        </p:nvPicPr>
        <p:blipFill>
          <a:blip r:embed="rId3" cstate="print"/>
          <a:srcRect/>
          <a:stretch>
            <a:fillRect/>
          </a:stretch>
        </p:blipFill>
        <p:spPr bwMode="auto">
          <a:xfrm>
            <a:off x="71438" y="33338"/>
            <a:ext cx="461962" cy="401637"/>
          </a:xfrm>
          <a:prstGeom prst="rect">
            <a:avLst/>
          </a:prstGeom>
          <a:noFill/>
          <a:ln w="9525">
            <a:noFill/>
            <a:miter lim="800000"/>
            <a:headEnd/>
            <a:tailEnd/>
          </a:ln>
        </p:spPr>
      </p:pic>
      <p:pic>
        <p:nvPicPr>
          <p:cNvPr id="3074" name="Picture 2"/>
          <p:cNvPicPr>
            <a:picLocks noChangeAspect="1" noChangeArrowheads="1"/>
          </p:cNvPicPr>
          <p:nvPr/>
        </p:nvPicPr>
        <p:blipFill>
          <a:blip r:embed="rId4" cstate="print"/>
          <a:srcRect/>
          <a:stretch>
            <a:fillRect/>
          </a:stretch>
        </p:blipFill>
        <p:spPr bwMode="auto">
          <a:xfrm>
            <a:off x="1143000" y="647700"/>
            <a:ext cx="6858000" cy="5302489"/>
          </a:xfrm>
          <a:prstGeom prst="rect">
            <a:avLst/>
          </a:prstGeom>
          <a:noFill/>
          <a:ln w="9525">
            <a:noFill/>
            <a:miter lim="800000"/>
            <a:headEnd/>
            <a:tailEnd/>
          </a:ln>
        </p:spPr>
      </p:pic>
      <p:sp>
        <p:nvSpPr>
          <p:cNvPr id="6" name="Oval 5"/>
          <p:cNvSpPr/>
          <p:nvPr/>
        </p:nvSpPr>
        <p:spPr bwMode="auto">
          <a:xfrm flipH="1">
            <a:off x="4027714" y="3141520"/>
            <a:ext cx="87086" cy="76200"/>
          </a:xfrm>
          <a:prstGeom prst="ellipse">
            <a:avLst/>
          </a:prstGeom>
          <a:solidFill>
            <a:srgbClr val="003E74"/>
          </a:solidFill>
          <a:ln w="38100" cap="flat" cmpd="sng" algn="ctr">
            <a:no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1" i="0" u="none" strike="noStrike" cap="none" normalizeH="0" baseline="0" smtClean="0">
              <a:ln>
                <a:noFill/>
              </a:ln>
              <a:solidFill>
                <a:schemeClr val="tx1"/>
              </a:solidFill>
              <a:effectLst/>
              <a:latin typeface="Arial" charset="0"/>
            </a:endParaRPr>
          </a:p>
        </p:txBody>
      </p:sp>
      <p:sp>
        <p:nvSpPr>
          <p:cNvPr id="7" name="Oval 6"/>
          <p:cNvSpPr/>
          <p:nvPr/>
        </p:nvSpPr>
        <p:spPr bwMode="auto">
          <a:xfrm flipH="1">
            <a:off x="4334238" y="2977556"/>
            <a:ext cx="87086" cy="76200"/>
          </a:xfrm>
          <a:prstGeom prst="ellipse">
            <a:avLst/>
          </a:prstGeom>
          <a:solidFill>
            <a:srgbClr val="003E74"/>
          </a:solidFill>
          <a:ln w="38100" cap="flat" cmpd="sng" algn="ctr">
            <a:no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1" i="0" u="none" strike="noStrike" cap="none" normalizeH="0" baseline="0" smtClean="0">
              <a:ln>
                <a:noFill/>
              </a:ln>
              <a:solidFill>
                <a:schemeClr val="tx1"/>
              </a:solidFill>
              <a:effectLst/>
              <a:latin typeface="Arial" charset="0"/>
            </a:endParaRPr>
          </a:p>
        </p:txBody>
      </p:sp>
      <p:sp>
        <p:nvSpPr>
          <p:cNvPr id="8" name="TextBox 7"/>
          <p:cNvSpPr txBox="1"/>
          <p:nvPr/>
        </p:nvSpPr>
        <p:spPr>
          <a:xfrm>
            <a:off x="3352800" y="3106579"/>
            <a:ext cx="1028700" cy="246221"/>
          </a:xfrm>
          <a:prstGeom prst="rect">
            <a:avLst/>
          </a:prstGeom>
          <a:noFill/>
        </p:spPr>
        <p:txBody>
          <a:bodyPr wrap="square" rtlCol="0">
            <a:spAutoFit/>
          </a:bodyPr>
          <a:lstStyle/>
          <a:p>
            <a:r>
              <a:rPr lang="en-US" sz="1000" dirty="0" smtClean="0">
                <a:solidFill>
                  <a:srgbClr val="003E74"/>
                </a:solidFill>
                <a:latin typeface="+mn-lt"/>
              </a:rPr>
              <a:t>COU</a:t>
            </a:r>
            <a:endParaRPr lang="en-US" sz="1000" dirty="0">
              <a:solidFill>
                <a:srgbClr val="003E74"/>
              </a:solidFill>
              <a:latin typeface="+mn-lt"/>
            </a:endParaRPr>
          </a:p>
        </p:txBody>
      </p:sp>
      <p:sp>
        <p:nvSpPr>
          <p:cNvPr id="10" name="TextBox 9"/>
          <p:cNvSpPr txBox="1"/>
          <p:nvPr/>
        </p:nvSpPr>
        <p:spPr>
          <a:xfrm>
            <a:off x="4073235" y="2929934"/>
            <a:ext cx="1028700" cy="246221"/>
          </a:xfrm>
          <a:prstGeom prst="rect">
            <a:avLst/>
          </a:prstGeom>
          <a:noFill/>
        </p:spPr>
        <p:txBody>
          <a:bodyPr wrap="square" rtlCol="0">
            <a:spAutoFit/>
          </a:bodyPr>
          <a:lstStyle/>
          <a:p>
            <a:r>
              <a:rPr lang="en-US" sz="1000" dirty="0" smtClean="0">
                <a:solidFill>
                  <a:srgbClr val="003E74"/>
                </a:solidFill>
                <a:latin typeface="+mn-lt"/>
              </a:rPr>
              <a:t>PPQ</a:t>
            </a:r>
            <a:endParaRPr lang="en-US" sz="1000" dirty="0">
              <a:solidFill>
                <a:srgbClr val="003E74"/>
              </a:solidFill>
              <a:latin typeface="+mn-lt"/>
            </a:endParaRPr>
          </a:p>
        </p:txBody>
      </p:sp>
    </p:spTree>
  </p:cSld>
  <p:clrMapOvr>
    <a:masterClrMapping/>
  </p:clrMapOvr>
  <p:transition>
    <p:fade/>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Rectangle 4"/>
          <p:cNvSpPr>
            <a:spLocks noChangeArrowheads="1"/>
          </p:cNvSpPr>
          <p:nvPr/>
        </p:nvSpPr>
        <p:spPr bwMode="auto">
          <a:xfrm>
            <a:off x="0" y="19050"/>
            <a:ext cx="9147175" cy="438150"/>
          </a:xfrm>
          <a:prstGeom prst="rect">
            <a:avLst/>
          </a:prstGeom>
          <a:solidFill>
            <a:schemeClr val="bg1"/>
          </a:solidFill>
          <a:ln w="9525">
            <a:noFill/>
            <a:miter lim="800000"/>
            <a:headEnd/>
            <a:tailEnd/>
          </a:ln>
        </p:spPr>
        <p:txBody>
          <a:bodyPr anchor="ctr"/>
          <a:lstStyle/>
          <a:p>
            <a:pPr algn="l">
              <a:defRPr/>
            </a:pPr>
            <a:r>
              <a:rPr lang="en-US" sz="2000" dirty="0">
                <a:solidFill>
                  <a:srgbClr val="000066"/>
                </a:solidFill>
                <a:latin typeface="Tahoma" pitchFamily="34" charset="0"/>
              </a:rPr>
              <a:t>       </a:t>
            </a:r>
            <a:r>
              <a:rPr lang="en-US" sz="2000" dirty="0" smtClean="0">
                <a:solidFill>
                  <a:srgbClr val="003E74"/>
                </a:solidFill>
                <a:effectLst>
                  <a:outerShdw blurRad="38100" dist="38100" dir="2700000" algn="tl">
                    <a:srgbClr val="000000">
                      <a:alpha val="43137"/>
                    </a:srgbClr>
                  </a:outerShdw>
                </a:effectLst>
                <a:latin typeface="Tahoma" pitchFamily="34" charset="0"/>
              </a:rPr>
              <a:t>8-9 December 2009 - Midwest Heavy Snow Event AFD Excerpts</a:t>
            </a:r>
            <a:endParaRPr lang="en-US" sz="2000" dirty="0">
              <a:solidFill>
                <a:srgbClr val="003E74"/>
              </a:solidFill>
              <a:effectLst>
                <a:outerShdw blurRad="38100" dist="38100" dir="2700000" algn="tl">
                  <a:srgbClr val="000000">
                    <a:alpha val="43137"/>
                  </a:srgbClr>
                </a:outerShdw>
              </a:effectLst>
              <a:latin typeface="Tahoma" pitchFamily="34" charset="0"/>
            </a:endParaRPr>
          </a:p>
        </p:txBody>
      </p:sp>
      <p:pic>
        <p:nvPicPr>
          <p:cNvPr id="15364" name="Picture 21" descr="C:\Users\CMG\Desktop\FOLDERS\CHAD\SLU\CIPS\cips.png"/>
          <p:cNvPicPr>
            <a:picLocks noChangeAspect="1" noChangeArrowheads="1"/>
          </p:cNvPicPr>
          <p:nvPr/>
        </p:nvPicPr>
        <p:blipFill>
          <a:blip r:embed="rId3" cstate="print"/>
          <a:srcRect/>
          <a:stretch>
            <a:fillRect/>
          </a:stretch>
        </p:blipFill>
        <p:spPr bwMode="auto">
          <a:xfrm>
            <a:off x="71438" y="33338"/>
            <a:ext cx="461962" cy="401637"/>
          </a:xfrm>
          <a:prstGeom prst="rect">
            <a:avLst/>
          </a:prstGeom>
          <a:noFill/>
          <a:ln w="9525">
            <a:noFill/>
            <a:miter lim="800000"/>
            <a:headEnd/>
            <a:tailEnd/>
          </a:ln>
        </p:spPr>
      </p:pic>
      <p:sp>
        <p:nvSpPr>
          <p:cNvPr id="9" name="TextBox 8"/>
          <p:cNvSpPr txBox="1"/>
          <p:nvPr/>
        </p:nvSpPr>
        <p:spPr>
          <a:xfrm>
            <a:off x="495300" y="647700"/>
            <a:ext cx="8153400" cy="2585323"/>
          </a:xfrm>
          <a:prstGeom prst="rect">
            <a:avLst/>
          </a:prstGeom>
          <a:solidFill>
            <a:schemeClr val="bg1"/>
          </a:solidFill>
        </p:spPr>
        <p:txBody>
          <a:bodyPr wrap="square" rtlCol="0">
            <a:spAutoFit/>
          </a:bodyPr>
          <a:lstStyle/>
          <a:p>
            <a:pPr algn="l"/>
            <a:r>
              <a:rPr lang="en-US" dirty="0" smtClean="0">
                <a:solidFill>
                  <a:srgbClr val="003E74"/>
                </a:solidFill>
                <a:latin typeface="Courier New" pitchFamily="49" charset="0"/>
                <a:cs typeface="Courier New" pitchFamily="49" charset="0"/>
              </a:rPr>
              <a:t>AREA FORECAST DISCUSSION</a:t>
            </a:r>
          </a:p>
          <a:p>
            <a:pPr algn="l"/>
            <a:r>
              <a:rPr lang="en-US" dirty="0" smtClean="0">
                <a:solidFill>
                  <a:srgbClr val="003E74"/>
                </a:solidFill>
                <a:latin typeface="Courier New" pitchFamily="49" charset="0"/>
                <a:cs typeface="Courier New" pitchFamily="49" charset="0"/>
              </a:rPr>
              <a:t>NATIONAL WEATHER SERVICE TWIN CITIES/CHANHASSEN MN</a:t>
            </a:r>
          </a:p>
          <a:p>
            <a:pPr algn="l"/>
            <a:r>
              <a:rPr lang="en-US" dirty="0" smtClean="0">
                <a:solidFill>
                  <a:srgbClr val="003E74"/>
                </a:solidFill>
                <a:latin typeface="Courier New" pitchFamily="49" charset="0"/>
                <a:cs typeface="Courier New" pitchFamily="49" charset="0"/>
              </a:rPr>
              <a:t>413 PM CST TUE DEC 8 2009</a:t>
            </a:r>
          </a:p>
          <a:p>
            <a:pPr algn="l"/>
            <a:endParaRPr lang="en-US" dirty="0" smtClean="0">
              <a:solidFill>
                <a:srgbClr val="003E74"/>
              </a:solidFill>
              <a:latin typeface="Courier New" pitchFamily="49" charset="0"/>
              <a:cs typeface="Courier New" pitchFamily="49" charset="0"/>
            </a:endParaRPr>
          </a:p>
          <a:p>
            <a:pPr algn="l"/>
            <a:r>
              <a:rPr lang="en-US" dirty="0" smtClean="0">
                <a:solidFill>
                  <a:srgbClr val="FF0000"/>
                </a:solidFill>
                <a:latin typeface="Courier New" pitchFamily="49" charset="0"/>
                <a:cs typeface="Courier New" pitchFamily="49" charset="0"/>
              </a:rPr>
              <a:t>THE CIPS ANALOG GUIDANCE FROM SIMILAR SYNOPTIC SCENARIOS TO THE GFS GUIDANCE HAS FAVORED MINNEAPOLIS TO SEE SIX PLUS INCHES FROM THE 00Z AND 12Z GFS</a:t>
            </a:r>
            <a:r>
              <a:rPr lang="en-US" dirty="0" smtClean="0">
                <a:solidFill>
                  <a:srgbClr val="003E74"/>
                </a:solidFill>
                <a:latin typeface="Courier New" pitchFamily="49" charset="0"/>
                <a:cs typeface="Courier New" pitchFamily="49" charset="0"/>
              </a:rPr>
              <a:t>. SO THIS LENDS CREDENCE TO GREATER AMOUNTS FURTHER NORTH...AS DO EMPIRICAL TECHNIQUES SUCH AS THE COOKE AND GARCIA METHODS.</a:t>
            </a:r>
            <a:endParaRPr lang="en-US" dirty="0">
              <a:solidFill>
                <a:srgbClr val="003E74"/>
              </a:solidFill>
              <a:latin typeface="Courier New" pitchFamily="49" charset="0"/>
              <a:cs typeface="Courier New" pitchFamily="49" charset="0"/>
            </a:endParaRPr>
          </a:p>
        </p:txBody>
      </p:sp>
    </p:spTree>
  </p:cSld>
  <p:clrMapOvr>
    <a:masterClrMapping/>
  </p:clrMapOvr>
  <p:transition>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3"/>
          <p:cNvSpPr>
            <a:spLocks noGrp="1" noChangeArrowheads="1"/>
          </p:cNvSpPr>
          <p:nvPr>
            <p:ph idx="1"/>
          </p:nvPr>
        </p:nvSpPr>
        <p:spPr>
          <a:xfrm>
            <a:off x="228600" y="647700"/>
            <a:ext cx="8686800" cy="1257300"/>
          </a:xfrm>
        </p:spPr>
        <p:txBody>
          <a:bodyPr/>
          <a:lstStyle/>
          <a:p>
            <a:r>
              <a:rPr lang="en-US" sz="1600" dirty="0" smtClean="0"/>
              <a:t>Moore, J. T., C. E. Graves, S. Ng, and J. L. Smith, 2005: A process-oriented methodology towards understanding the organization of an extensive mesoscale </a:t>
            </a:r>
            <a:r>
              <a:rPr lang="en-US" sz="1600" dirty="0" err="1" smtClean="0"/>
              <a:t>snowband</a:t>
            </a:r>
            <a:r>
              <a:rPr lang="en-US" sz="1600" dirty="0" smtClean="0"/>
              <a:t>: A diagnostic case study of 4–5 December 1999. </a:t>
            </a:r>
            <a:r>
              <a:rPr lang="en-US" sz="1600" dirty="0" err="1" smtClean="0"/>
              <a:t>Wea</a:t>
            </a:r>
            <a:r>
              <a:rPr lang="en-US" sz="1600" dirty="0" smtClean="0"/>
              <a:t>. Forecasting, 20, 35–50.</a:t>
            </a:r>
          </a:p>
        </p:txBody>
      </p:sp>
      <p:sp>
        <p:nvSpPr>
          <p:cNvPr id="3075" name="Rectangle 4"/>
          <p:cNvSpPr>
            <a:spLocks noChangeArrowheads="1"/>
          </p:cNvSpPr>
          <p:nvPr/>
        </p:nvSpPr>
        <p:spPr bwMode="auto">
          <a:xfrm>
            <a:off x="0" y="19050"/>
            <a:ext cx="9147175" cy="438150"/>
          </a:xfrm>
          <a:prstGeom prst="rect">
            <a:avLst/>
          </a:prstGeom>
          <a:solidFill>
            <a:schemeClr val="bg1"/>
          </a:solidFill>
          <a:ln w="9525">
            <a:noFill/>
            <a:miter lim="800000"/>
            <a:headEnd/>
            <a:tailEnd/>
          </a:ln>
        </p:spPr>
        <p:txBody>
          <a:bodyPr anchor="ctr"/>
          <a:lstStyle/>
          <a:p>
            <a:pPr algn="l">
              <a:defRPr/>
            </a:pPr>
            <a:r>
              <a:rPr lang="en-US" sz="2000" dirty="0">
                <a:solidFill>
                  <a:srgbClr val="000066"/>
                </a:solidFill>
                <a:latin typeface="Tahoma" pitchFamily="34" charset="0"/>
              </a:rPr>
              <a:t>       </a:t>
            </a:r>
            <a:r>
              <a:rPr lang="en-US" sz="2000" dirty="0" smtClean="0">
                <a:solidFill>
                  <a:srgbClr val="003E74"/>
                </a:solidFill>
                <a:effectLst>
                  <a:outerShdw blurRad="38100" dist="38100" dir="2700000" algn="tl">
                    <a:srgbClr val="000000">
                      <a:alpha val="43137"/>
                    </a:srgbClr>
                  </a:outerShdw>
                </a:effectLst>
                <a:latin typeface="Tahoma" pitchFamily="34" charset="0"/>
              </a:rPr>
              <a:t>Historical Events – Case Studies (Rare and Unusual Events)</a:t>
            </a:r>
            <a:endParaRPr lang="en-US" sz="2000" dirty="0">
              <a:solidFill>
                <a:srgbClr val="003E74"/>
              </a:solidFill>
              <a:effectLst>
                <a:outerShdw blurRad="38100" dist="38100" dir="2700000" algn="tl">
                  <a:srgbClr val="000000">
                    <a:alpha val="43137"/>
                  </a:srgbClr>
                </a:outerShdw>
              </a:effectLst>
              <a:latin typeface="Tahoma" pitchFamily="34" charset="0"/>
            </a:endParaRPr>
          </a:p>
        </p:txBody>
      </p:sp>
      <p:pic>
        <p:nvPicPr>
          <p:cNvPr id="3076" name="Picture 21" descr="C:\Users\CMG\Desktop\FOLDERS\CHAD\SLU\CIPS\cips.png"/>
          <p:cNvPicPr>
            <a:picLocks noChangeAspect="1" noChangeArrowheads="1"/>
          </p:cNvPicPr>
          <p:nvPr/>
        </p:nvPicPr>
        <p:blipFill>
          <a:blip r:embed="rId3" cstate="print"/>
          <a:srcRect/>
          <a:stretch>
            <a:fillRect/>
          </a:stretch>
        </p:blipFill>
        <p:spPr bwMode="auto">
          <a:xfrm>
            <a:off x="71438" y="33338"/>
            <a:ext cx="461962" cy="401637"/>
          </a:xfrm>
          <a:prstGeom prst="rect">
            <a:avLst/>
          </a:prstGeom>
          <a:noFill/>
          <a:ln w="9525">
            <a:noFill/>
            <a:miter lim="800000"/>
            <a:headEnd/>
            <a:tailEnd/>
          </a:ln>
        </p:spPr>
      </p:pic>
      <p:pic>
        <p:nvPicPr>
          <p:cNvPr id="1026" name="Picture 2"/>
          <p:cNvPicPr>
            <a:picLocks noChangeAspect="1" noChangeArrowheads="1"/>
          </p:cNvPicPr>
          <p:nvPr/>
        </p:nvPicPr>
        <p:blipFill>
          <a:blip r:embed="rId4" cstate="print"/>
          <a:srcRect/>
          <a:stretch>
            <a:fillRect/>
          </a:stretch>
        </p:blipFill>
        <p:spPr bwMode="auto">
          <a:xfrm>
            <a:off x="304800" y="2019299"/>
            <a:ext cx="5300549" cy="3505201"/>
          </a:xfrm>
          <a:prstGeom prst="rect">
            <a:avLst/>
          </a:prstGeom>
          <a:noFill/>
          <a:ln w="9525">
            <a:noFill/>
            <a:miter lim="800000"/>
            <a:headEnd/>
            <a:tailEnd/>
          </a:ln>
        </p:spPr>
      </p:pic>
      <p:pic>
        <p:nvPicPr>
          <p:cNvPr id="4100" name="Picture 4"/>
          <p:cNvPicPr>
            <a:picLocks noChangeAspect="1" noChangeArrowheads="1"/>
          </p:cNvPicPr>
          <p:nvPr/>
        </p:nvPicPr>
        <p:blipFill>
          <a:blip r:embed="rId5" cstate="print"/>
          <a:srcRect/>
          <a:stretch>
            <a:fillRect/>
          </a:stretch>
        </p:blipFill>
        <p:spPr bwMode="auto">
          <a:xfrm>
            <a:off x="5143500" y="2019300"/>
            <a:ext cx="3659417" cy="3502152"/>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Rectangle 4"/>
          <p:cNvSpPr>
            <a:spLocks noChangeArrowheads="1"/>
          </p:cNvSpPr>
          <p:nvPr/>
        </p:nvSpPr>
        <p:spPr bwMode="auto">
          <a:xfrm>
            <a:off x="0" y="19050"/>
            <a:ext cx="9147175" cy="438150"/>
          </a:xfrm>
          <a:prstGeom prst="rect">
            <a:avLst/>
          </a:prstGeom>
          <a:solidFill>
            <a:schemeClr val="bg1"/>
          </a:solidFill>
          <a:ln w="9525">
            <a:noFill/>
            <a:miter lim="800000"/>
            <a:headEnd/>
            <a:tailEnd/>
          </a:ln>
        </p:spPr>
        <p:txBody>
          <a:bodyPr anchor="ctr"/>
          <a:lstStyle/>
          <a:p>
            <a:pPr algn="l">
              <a:defRPr/>
            </a:pPr>
            <a:r>
              <a:rPr lang="en-US" sz="2000" dirty="0">
                <a:solidFill>
                  <a:srgbClr val="000066"/>
                </a:solidFill>
                <a:latin typeface="Tahoma" pitchFamily="34" charset="0"/>
              </a:rPr>
              <a:t>       </a:t>
            </a:r>
            <a:r>
              <a:rPr lang="en-US" sz="2000" dirty="0" smtClean="0">
                <a:solidFill>
                  <a:srgbClr val="003E74"/>
                </a:solidFill>
                <a:effectLst>
                  <a:outerShdw blurRad="38100" dist="38100" dir="2700000" algn="tl">
                    <a:srgbClr val="000000">
                      <a:alpha val="43137"/>
                    </a:srgbClr>
                  </a:outerShdw>
                </a:effectLst>
                <a:latin typeface="Tahoma" pitchFamily="34" charset="0"/>
              </a:rPr>
              <a:t>8-9 December 2009 - Midwest Heavy Snow Event AFD Excerpts</a:t>
            </a:r>
            <a:endParaRPr lang="en-US" sz="2000" dirty="0">
              <a:solidFill>
                <a:srgbClr val="003E74"/>
              </a:solidFill>
              <a:effectLst>
                <a:outerShdw blurRad="38100" dist="38100" dir="2700000" algn="tl">
                  <a:srgbClr val="000000">
                    <a:alpha val="43137"/>
                  </a:srgbClr>
                </a:outerShdw>
              </a:effectLst>
              <a:latin typeface="Tahoma" pitchFamily="34" charset="0"/>
            </a:endParaRPr>
          </a:p>
        </p:txBody>
      </p:sp>
      <p:pic>
        <p:nvPicPr>
          <p:cNvPr id="15364" name="Picture 21" descr="C:\Users\CMG\Desktop\FOLDERS\CHAD\SLU\CIPS\cips.png"/>
          <p:cNvPicPr>
            <a:picLocks noChangeAspect="1" noChangeArrowheads="1"/>
          </p:cNvPicPr>
          <p:nvPr/>
        </p:nvPicPr>
        <p:blipFill>
          <a:blip r:embed="rId3" cstate="print"/>
          <a:srcRect/>
          <a:stretch>
            <a:fillRect/>
          </a:stretch>
        </p:blipFill>
        <p:spPr bwMode="auto">
          <a:xfrm>
            <a:off x="71438" y="33338"/>
            <a:ext cx="461962" cy="401637"/>
          </a:xfrm>
          <a:prstGeom prst="rect">
            <a:avLst/>
          </a:prstGeom>
          <a:noFill/>
          <a:ln w="9525">
            <a:noFill/>
            <a:miter lim="800000"/>
            <a:headEnd/>
            <a:tailEnd/>
          </a:ln>
        </p:spPr>
      </p:pic>
      <p:pic>
        <p:nvPicPr>
          <p:cNvPr id="4098" name="Picture 2"/>
          <p:cNvPicPr>
            <a:picLocks noChangeAspect="1" noChangeArrowheads="1"/>
          </p:cNvPicPr>
          <p:nvPr/>
        </p:nvPicPr>
        <p:blipFill>
          <a:blip r:embed="rId4" cstate="print"/>
          <a:srcRect/>
          <a:stretch>
            <a:fillRect/>
          </a:stretch>
        </p:blipFill>
        <p:spPr bwMode="auto">
          <a:xfrm>
            <a:off x="1143000" y="647700"/>
            <a:ext cx="6858000" cy="5302489"/>
          </a:xfrm>
          <a:prstGeom prst="rect">
            <a:avLst/>
          </a:prstGeom>
          <a:noFill/>
          <a:ln w="9525">
            <a:noFill/>
            <a:miter lim="800000"/>
            <a:headEnd/>
            <a:tailEnd/>
          </a:ln>
        </p:spPr>
      </p:pic>
      <p:sp>
        <p:nvSpPr>
          <p:cNvPr id="8" name="TextBox 7"/>
          <p:cNvSpPr txBox="1"/>
          <p:nvPr/>
        </p:nvSpPr>
        <p:spPr>
          <a:xfrm>
            <a:off x="3619500" y="2043545"/>
            <a:ext cx="1028700" cy="246221"/>
          </a:xfrm>
          <a:prstGeom prst="rect">
            <a:avLst/>
          </a:prstGeom>
          <a:noFill/>
        </p:spPr>
        <p:txBody>
          <a:bodyPr wrap="square" rtlCol="0">
            <a:spAutoFit/>
          </a:bodyPr>
          <a:lstStyle/>
          <a:p>
            <a:r>
              <a:rPr lang="en-US" sz="1000" dirty="0" smtClean="0">
                <a:solidFill>
                  <a:schemeClr val="bg1"/>
                </a:solidFill>
                <a:latin typeface="+mn-lt"/>
              </a:rPr>
              <a:t>MSP</a:t>
            </a:r>
            <a:endParaRPr lang="en-US" sz="1000" dirty="0">
              <a:solidFill>
                <a:schemeClr val="bg1"/>
              </a:solidFill>
              <a:latin typeface="+mn-lt"/>
            </a:endParaRPr>
          </a:p>
        </p:txBody>
      </p:sp>
      <p:sp>
        <p:nvSpPr>
          <p:cNvPr id="7" name="Oval 6"/>
          <p:cNvSpPr/>
          <p:nvPr/>
        </p:nvSpPr>
        <p:spPr bwMode="auto">
          <a:xfrm flipH="1">
            <a:off x="3880503" y="2091167"/>
            <a:ext cx="87086" cy="76200"/>
          </a:xfrm>
          <a:prstGeom prst="ellipse">
            <a:avLst/>
          </a:prstGeom>
          <a:solidFill>
            <a:schemeClr val="bg1"/>
          </a:solidFill>
          <a:ln w="38100" cap="flat" cmpd="sng" algn="ctr">
            <a:no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1" i="0" u="none" strike="noStrike" cap="none" normalizeH="0" baseline="0" smtClean="0">
              <a:ln>
                <a:noFill/>
              </a:ln>
              <a:solidFill>
                <a:schemeClr val="tx1"/>
              </a:solidFill>
              <a:effectLst/>
              <a:latin typeface="Arial" charset="0"/>
            </a:endParaRPr>
          </a:p>
        </p:txBody>
      </p:sp>
      <p:sp>
        <p:nvSpPr>
          <p:cNvPr id="9" name="TextBox 8"/>
          <p:cNvSpPr txBox="1"/>
          <p:nvPr/>
        </p:nvSpPr>
        <p:spPr>
          <a:xfrm>
            <a:off x="228600" y="5981700"/>
            <a:ext cx="8686800" cy="584775"/>
          </a:xfrm>
          <a:prstGeom prst="rect">
            <a:avLst/>
          </a:prstGeom>
          <a:noFill/>
        </p:spPr>
        <p:txBody>
          <a:bodyPr wrap="square" rtlCol="0">
            <a:spAutoFit/>
          </a:bodyPr>
          <a:lstStyle/>
          <a:p>
            <a:r>
              <a:rPr lang="en-US" sz="1600" dirty="0" smtClean="0">
                <a:solidFill>
                  <a:schemeClr val="bg1"/>
                </a:solidFill>
                <a:latin typeface="+mn-lt"/>
              </a:rPr>
              <a:t>MSP is on the northwestern edge of the higher </a:t>
            </a:r>
          </a:p>
          <a:p>
            <a:r>
              <a:rPr lang="en-US" sz="1600" dirty="0" smtClean="0">
                <a:solidFill>
                  <a:schemeClr val="bg1"/>
                </a:solidFill>
                <a:latin typeface="+mn-lt"/>
              </a:rPr>
              <a:t>probability gradient for &gt;6” snowfall.</a:t>
            </a:r>
            <a:endParaRPr lang="en-US" sz="1600" dirty="0">
              <a:solidFill>
                <a:schemeClr val="bg1"/>
              </a:solidFill>
              <a:latin typeface="+mn-lt"/>
            </a:endParaRPr>
          </a:p>
        </p:txBody>
      </p:sp>
    </p:spTree>
  </p:cSld>
  <p:clrMapOvr>
    <a:masterClrMapping/>
  </p:clrMapOvr>
  <p:transition>
    <p:fade/>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Rectangle 4"/>
          <p:cNvSpPr>
            <a:spLocks noChangeArrowheads="1"/>
          </p:cNvSpPr>
          <p:nvPr/>
        </p:nvSpPr>
        <p:spPr bwMode="auto">
          <a:xfrm>
            <a:off x="0" y="19050"/>
            <a:ext cx="9147175" cy="438150"/>
          </a:xfrm>
          <a:prstGeom prst="rect">
            <a:avLst/>
          </a:prstGeom>
          <a:solidFill>
            <a:schemeClr val="bg1"/>
          </a:solidFill>
          <a:ln w="9525">
            <a:noFill/>
            <a:miter lim="800000"/>
            <a:headEnd/>
            <a:tailEnd/>
          </a:ln>
        </p:spPr>
        <p:txBody>
          <a:bodyPr anchor="ctr"/>
          <a:lstStyle/>
          <a:p>
            <a:pPr algn="l">
              <a:defRPr/>
            </a:pPr>
            <a:r>
              <a:rPr lang="en-US" sz="2000" dirty="0">
                <a:solidFill>
                  <a:srgbClr val="000066"/>
                </a:solidFill>
                <a:latin typeface="Tahoma" pitchFamily="34" charset="0"/>
              </a:rPr>
              <a:t>       </a:t>
            </a:r>
            <a:r>
              <a:rPr lang="en-US" sz="2000" dirty="0" smtClean="0">
                <a:solidFill>
                  <a:srgbClr val="003E74"/>
                </a:solidFill>
                <a:effectLst>
                  <a:outerShdw blurRad="38100" dist="38100" dir="2700000" algn="tl">
                    <a:srgbClr val="000000">
                      <a:alpha val="43137"/>
                    </a:srgbClr>
                  </a:outerShdw>
                </a:effectLst>
                <a:latin typeface="Tahoma" pitchFamily="34" charset="0"/>
              </a:rPr>
              <a:t>8-9 December 2009 - Midwest Heavy Snow Event</a:t>
            </a:r>
            <a:endParaRPr lang="en-US" sz="2000" dirty="0">
              <a:solidFill>
                <a:srgbClr val="003E74"/>
              </a:solidFill>
              <a:effectLst>
                <a:outerShdw blurRad="38100" dist="38100" dir="2700000" algn="tl">
                  <a:srgbClr val="000000">
                    <a:alpha val="43137"/>
                  </a:srgbClr>
                </a:outerShdw>
              </a:effectLst>
              <a:latin typeface="Tahoma" pitchFamily="34" charset="0"/>
            </a:endParaRPr>
          </a:p>
        </p:txBody>
      </p:sp>
      <p:pic>
        <p:nvPicPr>
          <p:cNvPr id="15364" name="Picture 21" descr="C:\Users\CMG\Desktop\FOLDERS\CHAD\SLU\CIPS\cips.png"/>
          <p:cNvPicPr>
            <a:picLocks noChangeAspect="1" noChangeArrowheads="1"/>
          </p:cNvPicPr>
          <p:nvPr/>
        </p:nvPicPr>
        <p:blipFill>
          <a:blip r:embed="rId3" cstate="print"/>
          <a:srcRect/>
          <a:stretch>
            <a:fillRect/>
          </a:stretch>
        </p:blipFill>
        <p:spPr bwMode="auto">
          <a:xfrm>
            <a:off x="71438" y="33338"/>
            <a:ext cx="461962" cy="401637"/>
          </a:xfrm>
          <a:prstGeom prst="rect">
            <a:avLst/>
          </a:prstGeom>
          <a:noFill/>
          <a:ln w="9525">
            <a:noFill/>
            <a:miter lim="800000"/>
            <a:headEnd/>
            <a:tailEnd/>
          </a:ln>
        </p:spPr>
      </p:pic>
      <p:pic>
        <p:nvPicPr>
          <p:cNvPr id="6" name="Picture 5" descr="20091211_120_total.png"/>
          <p:cNvPicPr>
            <a:picLocks noChangeAspect="1"/>
          </p:cNvPicPr>
          <p:nvPr/>
        </p:nvPicPr>
        <p:blipFill>
          <a:blip r:embed="rId4" cstate="print"/>
          <a:stretch>
            <a:fillRect/>
          </a:stretch>
        </p:blipFill>
        <p:spPr>
          <a:xfrm>
            <a:off x="1143000" y="649224"/>
            <a:ext cx="6854307" cy="5303520"/>
          </a:xfrm>
          <a:prstGeom prst="rect">
            <a:avLst/>
          </a:prstGeom>
        </p:spPr>
      </p:pic>
      <p:sp>
        <p:nvSpPr>
          <p:cNvPr id="5" name="Oval 4"/>
          <p:cNvSpPr/>
          <p:nvPr/>
        </p:nvSpPr>
        <p:spPr bwMode="auto">
          <a:xfrm flipH="1">
            <a:off x="4145479" y="3141520"/>
            <a:ext cx="87086" cy="76200"/>
          </a:xfrm>
          <a:prstGeom prst="ellipse">
            <a:avLst/>
          </a:prstGeom>
          <a:solidFill>
            <a:srgbClr val="003E74"/>
          </a:solidFill>
          <a:ln w="38100" cap="flat" cmpd="sng" algn="ctr">
            <a:no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1" i="0" u="none" strike="noStrike" cap="none" normalizeH="0" baseline="0" smtClean="0">
              <a:ln>
                <a:noFill/>
              </a:ln>
              <a:solidFill>
                <a:schemeClr val="tx1"/>
              </a:solidFill>
              <a:effectLst/>
              <a:latin typeface="Arial" charset="0"/>
            </a:endParaRPr>
          </a:p>
        </p:txBody>
      </p:sp>
      <p:sp>
        <p:nvSpPr>
          <p:cNvPr id="7" name="Oval 6"/>
          <p:cNvSpPr/>
          <p:nvPr/>
        </p:nvSpPr>
        <p:spPr bwMode="auto">
          <a:xfrm flipH="1">
            <a:off x="4452003" y="2977556"/>
            <a:ext cx="87086" cy="76200"/>
          </a:xfrm>
          <a:prstGeom prst="ellipse">
            <a:avLst/>
          </a:prstGeom>
          <a:solidFill>
            <a:srgbClr val="003E74"/>
          </a:solidFill>
          <a:ln w="38100" cap="flat" cmpd="sng" algn="ctr">
            <a:no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1" i="0" u="none" strike="noStrike" cap="none" normalizeH="0" baseline="0" smtClean="0">
              <a:ln>
                <a:noFill/>
              </a:ln>
              <a:solidFill>
                <a:schemeClr val="tx1"/>
              </a:solidFill>
              <a:effectLst/>
              <a:latin typeface="Arial" charset="0"/>
            </a:endParaRPr>
          </a:p>
        </p:txBody>
      </p:sp>
      <p:sp>
        <p:nvSpPr>
          <p:cNvPr id="8" name="TextBox 7"/>
          <p:cNvSpPr txBox="1"/>
          <p:nvPr/>
        </p:nvSpPr>
        <p:spPr>
          <a:xfrm>
            <a:off x="3470565" y="3106579"/>
            <a:ext cx="1028700" cy="246221"/>
          </a:xfrm>
          <a:prstGeom prst="rect">
            <a:avLst/>
          </a:prstGeom>
          <a:noFill/>
        </p:spPr>
        <p:txBody>
          <a:bodyPr wrap="square" rtlCol="0">
            <a:spAutoFit/>
          </a:bodyPr>
          <a:lstStyle/>
          <a:p>
            <a:r>
              <a:rPr lang="en-US" sz="1000" dirty="0" smtClean="0">
                <a:solidFill>
                  <a:srgbClr val="003E74"/>
                </a:solidFill>
                <a:latin typeface="+mn-lt"/>
              </a:rPr>
              <a:t>COU</a:t>
            </a:r>
            <a:endParaRPr lang="en-US" sz="1000" dirty="0">
              <a:solidFill>
                <a:srgbClr val="003E74"/>
              </a:solidFill>
              <a:latin typeface="+mn-lt"/>
            </a:endParaRPr>
          </a:p>
        </p:txBody>
      </p:sp>
      <p:sp>
        <p:nvSpPr>
          <p:cNvPr id="9" name="TextBox 8"/>
          <p:cNvSpPr txBox="1"/>
          <p:nvPr/>
        </p:nvSpPr>
        <p:spPr>
          <a:xfrm>
            <a:off x="4191000" y="2929934"/>
            <a:ext cx="1028700" cy="246221"/>
          </a:xfrm>
          <a:prstGeom prst="rect">
            <a:avLst/>
          </a:prstGeom>
          <a:noFill/>
        </p:spPr>
        <p:txBody>
          <a:bodyPr wrap="square" rtlCol="0">
            <a:spAutoFit/>
          </a:bodyPr>
          <a:lstStyle/>
          <a:p>
            <a:r>
              <a:rPr lang="en-US" sz="1000" dirty="0" smtClean="0">
                <a:solidFill>
                  <a:srgbClr val="003E74"/>
                </a:solidFill>
                <a:latin typeface="+mn-lt"/>
              </a:rPr>
              <a:t>PPQ</a:t>
            </a:r>
            <a:endParaRPr lang="en-US" sz="1000" dirty="0">
              <a:solidFill>
                <a:srgbClr val="003E74"/>
              </a:solidFill>
              <a:latin typeface="+mn-lt"/>
            </a:endParaRPr>
          </a:p>
        </p:txBody>
      </p:sp>
      <p:sp>
        <p:nvSpPr>
          <p:cNvPr id="10" name="TextBox 9"/>
          <p:cNvSpPr txBox="1"/>
          <p:nvPr/>
        </p:nvSpPr>
        <p:spPr>
          <a:xfrm>
            <a:off x="3705222" y="1968342"/>
            <a:ext cx="1028700" cy="246221"/>
          </a:xfrm>
          <a:prstGeom prst="rect">
            <a:avLst/>
          </a:prstGeom>
          <a:noFill/>
        </p:spPr>
        <p:txBody>
          <a:bodyPr wrap="square" rtlCol="0">
            <a:spAutoFit/>
          </a:bodyPr>
          <a:lstStyle/>
          <a:p>
            <a:r>
              <a:rPr lang="en-US" sz="1000" dirty="0" smtClean="0">
                <a:solidFill>
                  <a:srgbClr val="003E74"/>
                </a:solidFill>
                <a:latin typeface="+mn-lt"/>
              </a:rPr>
              <a:t>MSP</a:t>
            </a:r>
            <a:endParaRPr lang="en-US" sz="1000" dirty="0">
              <a:solidFill>
                <a:srgbClr val="003E74"/>
              </a:solidFill>
              <a:latin typeface="+mn-lt"/>
            </a:endParaRPr>
          </a:p>
        </p:txBody>
      </p:sp>
      <p:sp>
        <p:nvSpPr>
          <p:cNvPr id="11" name="Oval 10"/>
          <p:cNvSpPr/>
          <p:nvPr/>
        </p:nvSpPr>
        <p:spPr bwMode="auto">
          <a:xfrm flipH="1">
            <a:off x="3966225" y="2015964"/>
            <a:ext cx="87086" cy="76200"/>
          </a:xfrm>
          <a:prstGeom prst="ellipse">
            <a:avLst/>
          </a:prstGeom>
          <a:solidFill>
            <a:schemeClr val="bg1"/>
          </a:solidFill>
          <a:ln w="38100" cap="flat" cmpd="sng" algn="ctr">
            <a:no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1" i="0" u="none" strike="noStrike" cap="none" normalizeH="0" baseline="0" smtClean="0">
              <a:ln>
                <a:noFill/>
              </a:ln>
              <a:solidFill>
                <a:schemeClr val="tx1"/>
              </a:solidFill>
              <a:effectLst/>
              <a:latin typeface="Arial" charset="0"/>
            </a:endParaRPr>
          </a:p>
        </p:txBody>
      </p:sp>
      <p:sp>
        <p:nvSpPr>
          <p:cNvPr id="12" name="TextBox 11"/>
          <p:cNvSpPr txBox="1"/>
          <p:nvPr/>
        </p:nvSpPr>
        <p:spPr>
          <a:xfrm>
            <a:off x="762000" y="5981700"/>
            <a:ext cx="7620000" cy="584775"/>
          </a:xfrm>
          <a:prstGeom prst="rect">
            <a:avLst/>
          </a:prstGeom>
          <a:noFill/>
        </p:spPr>
        <p:txBody>
          <a:bodyPr wrap="square" rtlCol="0">
            <a:spAutoFit/>
          </a:bodyPr>
          <a:lstStyle/>
          <a:p>
            <a:r>
              <a:rPr lang="en-US" sz="1600" dirty="0" smtClean="0">
                <a:solidFill>
                  <a:schemeClr val="bg1"/>
                </a:solidFill>
                <a:latin typeface="+mn-lt"/>
              </a:rPr>
              <a:t>Snowfall @ MSP: 7.4”</a:t>
            </a:r>
          </a:p>
          <a:p>
            <a:r>
              <a:rPr lang="en-US" sz="1600" dirty="0" smtClean="0">
                <a:solidFill>
                  <a:schemeClr val="bg1"/>
                </a:solidFill>
                <a:latin typeface="+mn-lt"/>
              </a:rPr>
              <a:t>No snow south of a Columbia, MO to Pittsfield, IL line.</a:t>
            </a:r>
            <a:endParaRPr lang="en-US" sz="1600" dirty="0">
              <a:solidFill>
                <a:schemeClr val="bg1"/>
              </a:solidFill>
              <a:latin typeface="+mn-lt"/>
            </a:endParaRPr>
          </a:p>
        </p:txBody>
      </p:sp>
    </p:spTree>
  </p:cSld>
  <p:clrMapOvr>
    <a:masterClrMapping/>
  </p:clrMapOvr>
  <p:transition>
    <p:fade/>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Rectangle 4"/>
          <p:cNvSpPr>
            <a:spLocks noChangeArrowheads="1"/>
          </p:cNvSpPr>
          <p:nvPr/>
        </p:nvSpPr>
        <p:spPr bwMode="auto">
          <a:xfrm>
            <a:off x="0" y="19050"/>
            <a:ext cx="9147175" cy="438150"/>
          </a:xfrm>
          <a:prstGeom prst="rect">
            <a:avLst/>
          </a:prstGeom>
          <a:solidFill>
            <a:schemeClr val="bg1"/>
          </a:solidFill>
          <a:ln w="9525">
            <a:noFill/>
            <a:miter lim="800000"/>
            <a:headEnd/>
            <a:tailEnd/>
          </a:ln>
        </p:spPr>
        <p:txBody>
          <a:bodyPr anchor="ctr"/>
          <a:lstStyle/>
          <a:p>
            <a:pPr algn="l">
              <a:defRPr/>
            </a:pPr>
            <a:r>
              <a:rPr lang="en-US" sz="2000" dirty="0">
                <a:solidFill>
                  <a:srgbClr val="000066"/>
                </a:solidFill>
                <a:latin typeface="Tahoma" pitchFamily="34" charset="0"/>
              </a:rPr>
              <a:t>       </a:t>
            </a:r>
            <a:r>
              <a:rPr lang="en-US" sz="2000" dirty="0" smtClean="0">
                <a:solidFill>
                  <a:srgbClr val="003E74"/>
                </a:solidFill>
                <a:effectLst>
                  <a:outerShdw blurRad="38100" dist="38100" dir="2700000" algn="tl">
                    <a:srgbClr val="000000">
                      <a:alpha val="43137"/>
                    </a:srgbClr>
                  </a:outerShdw>
                </a:effectLst>
                <a:latin typeface="Tahoma" pitchFamily="34" charset="0"/>
              </a:rPr>
              <a:t>8-9 December 2009 - Midwest Heavy Snow Event</a:t>
            </a:r>
            <a:endParaRPr lang="en-US" sz="2000" dirty="0">
              <a:solidFill>
                <a:srgbClr val="003E74"/>
              </a:solidFill>
              <a:effectLst>
                <a:outerShdw blurRad="38100" dist="38100" dir="2700000" algn="tl">
                  <a:srgbClr val="000000">
                    <a:alpha val="43137"/>
                  </a:srgbClr>
                </a:outerShdw>
              </a:effectLst>
              <a:latin typeface="Tahoma" pitchFamily="34" charset="0"/>
            </a:endParaRPr>
          </a:p>
        </p:txBody>
      </p:sp>
      <p:pic>
        <p:nvPicPr>
          <p:cNvPr id="15364" name="Picture 21" descr="C:\Users\CMG\Desktop\FOLDERS\CHAD\SLU\CIPS\cips.png"/>
          <p:cNvPicPr>
            <a:picLocks noChangeAspect="1" noChangeArrowheads="1"/>
          </p:cNvPicPr>
          <p:nvPr/>
        </p:nvPicPr>
        <p:blipFill>
          <a:blip r:embed="rId3" cstate="print"/>
          <a:srcRect/>
          <a:stretch>
            <a:fillRect/>
          </a:stretch>
        </p:blipFill>
        <p:spPr bwMode="auto">
          <a:xfrm>
            <a:off x="71438" y="33338"/>
            <a:ext cx="461962" cy="401637"/>
          </a:xfrm>
          <a:prstGeom prst="rect">
            <a:avLst/>
          </a:prstGeom>
          <a:noFill/>
          <a:ln w="9525">
            <a:noFill/>
            <a:miter lim="800000"/>
            <a:headEnd/>
            <a:tailEnd/>
          </a:ln>
        </p:spPr>
      </p:pic>
      <p:pic>
        <p:nvPicPr>
          <p:cNvPr id="5" name="Picture 4" descr="2009121000_MXWND.png"/>
          <p:cNvPicPr>
            <a:picLocks noChangeAspect="1"/>
          </p:cNvPicPr>
          <p:nvPr/>
        </p:nvPicPr>
        <p:blipFill>
          <a:blip r:embed="rId4" cstate="print"/>
          <a:stretch>
            <a:fillRect/>
          </a:stretch>
        </p:blipFill>
        <p:spPr>
          <a:xfrm>
            <a:off x="1143000" y="647701"/>
            <a:ext cx="6858000" cy="5297805"/>
          </a:xfrm>
          <a:prstGeom prst="rect">
            <a:avLst/>
          </a:prstGeom>
        </p:spPr>
      </p:pic>
      <p:sp>
        <p:nvSpPr>
          <p:cNvPr id="6" name="TextBox 5"/>
          <p:cNvSpPr txBox="1"/>
          <p:nvPr/>
        </p:nvSpPr>
        <p:spPr>
          <a:xfrm>
            <a:off x="762000" y="5981700"/>
            <a:ext cx="7620000" cy="584775"/>
          </a:xfrm>
          <a:prstGeom prst="rect">
            <a:avLst/>
          </a:prstGeom>
          <a:noFill/>
        </p:spPr>
        <p:txBody>
          <a:bodyPr wrap="square" rtlCol="0">
            <a:spAutoFit/>
          </a:bodyPr>
          <a:lstStyle/>
          <a:p>
            <a:r>
              <a:rPr lang="en-US" sz="1600" dirty="0" smtClean="0">
                <a:solidFill>
                  <a:schemeClr val="bg1"/>
                </a:solidFill>
                <a:latin typeface="+mn-lt"/>
              </a:rPr>
              <a:t>40-55 </a:t>
            </a:r>
            <a:r>
              <a:rPr lang="en-US" sz="1600" dirty="0" err="1" smtClean="0">
                <a:solidFill>
                  <a:schemeClr val="bg1"/>
                </a:solidFill>
                <a:latin typeface="+mn-lt"/>
              </a:rPr>
              <a:t>kt</a:t>
            </a:r>
            <a:r>
              <a:rPr lang="en-US" sz="1600" dirty="0" smtClean="0">
                <a:solidFill>
                  <a:schemeClr val="bg1"/>
                </a:solidFill>
                <a:latin typeface="+mn-lt"/>
              </a:rPr>
              <a:t> gusts were common over the IWX CWA with </a:t>
            </a:r>
          </a:p>
          <a:p>
            <a:r>
              <a:rPr lang="en-US" sz="1600" dirty="0" smtClean="0">
                <a:solidFill>
                  <a:schemeClr val="bg1"/>
                </a:solidFill>
                <a:latin typeface="+mn-lt"/>
              </a:rPr>
              <a:t>the 8-9 December 2009 event.</a:t>
            </a:r>
            <a:endParaRPr lang="en-US" sz="1600" dirty="0">
              <a:solidFill>
                <a:schemeClr val="bg1"/>
              </a:solidFill>
              <a:latin typeface="+mn-lt"/>
            </a:endParaRPr>
          </a:p>
        </p:txBody>
      </p:sp>
    </p:spTree>
  </p:cSld>
  <p:clrMapOvr>
    <a:masterClrMapping/>
  </p:clrMapOvr>
  <p:transition>
    <p:fade/>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3"/>
          <p:cNvSpPr>
            <a:spLocks noGrp="1" noChangeArrowheads="1"/>
          </p:cNvSpPr>
          <p:nvPr>
            <p:ph idx="1"/>
          </p:nvPr>
        </p:nvSpPr>
        <p:spPr>
          <a:xfrm>
            <a:off x="228600" y="876300"/>
            <a:ext cx="8686800" cy="2552700"/>
          </a:xfrm>
        </p:spPr>
        <p:txBody>
          <a:bodyPr/>
          <a:lstStyle/>
          <a:p>
            <a:pPr eaLnBrk="1" hangingPunct="1"/>
            <a:r>
              <a:rPr lang="en-US" sz="1800" dirty="0" smtClean="0"/>
              <a:t>Major winter storm affected the Mid Atlantic and Northeast between 18 and 20 December 2009.</a:t>
            </a:r>
          </a:p>
          <a:p>
            <a:pPr eaLnBrk="1" hangingPunct="1"/>
            <a:endParaRPr lang="en-US" sz="1800" dirty="0" smtClean="0"/>
          </a:p>
          <a:p>
            <a:pPr eaLnBrk="1" hangingPunct="1"/>
            <a:r>
              <a:rPr lang="en-US" sz="1800" dirty="0" smtClean="0"/>
              <a:t>1-2 feet of snow was reported across much of the area including many of the major cities along the East Coast.  Snowfall in Washington D.C., Baltimore, and Philadelphia ranked in the top ten all time.</a:t>
            </a:r>
          </a:p>
          <a:p>
            <a:pPr eaLnBrk="1" hangingPunct="1"/>
            <a:endParaRPr lang="en-US" sz="1800" dirty="0" smtClean="0"/>
          </a:p>
          <a:p>
            <a:pPr eaLnBrk="1" hangingPunct="1"/>
            <a:r>
              <a:rPr lang="en-US" sz="1800" dirty="0" smtClean="0"/>
              <a:t>NOAA rated the storm a Category 3 or “Major” winter storm on the Northeast Snowfall Impact Scale.</a:t>
            </a:r>
          </a:p>
        </p:txBody>
      </p:sp>
      <p:sp>
        <p:nvSpPr>
          <p:cNvPr id="3075" name="Rectangle 4"/>
          <p:cNvSpPr>
            <a:spLocks noChangeArrowheads="1"/>
          </p:cNvSpPr>
          <p:nvPr/>
        </p:nvSpPr>
        <p:spPr bwMode="auto">
          <a:xfrm>
            <a:off x="0" y="19050"/>
            <a:ext cx="9147175" cy="438150"/>
          </a:xfrm>
          <a:prstGeom prst="rect">
            <a:avLst/>
          </a:prstGeom>
          <a:solidFill>
            <a:schemeClr val="bg1"/>
          </a:solidFill>
          <a:ln w="9525">
            <a:noFill/>
            <a:miter lim="800000"/>
            <a:headEnd/>
            <a:tailEnd/>
          </a:ln>
        </p:spPr>
        <p:txBody>
          <a:bodyPr anchor="ctr"/>
          <a:lstStyle/>
          <a:p>
            <a:pPr algn="l">
              <a:defRPr/>
            </a:pPr>
            <a:r>
              <a:rPr lang="en-US" sz="2000" dirty="0">
                <a:solidFill>
                  <a:srgbClr val="000066"/>
                </a:solidFill>
                <a:latin typeface="Tahoma" pitchFamily="34" charset="0"/>
              </a:rPr>
              <a:t>       </a:t>
            </a:r>
            <a:r>
              <a:rPr lang="en-US" sz="2000" dirty="0" smtClean="0">
                <a:solidFill>
                  <a:srgbClr val="003E74"/>
                </a:solidFill>
                <a:effectLst>
                  <a:outerShdw blurRad="38100" dist="38100" dir="2700000" algn="tl">
                    <a:srgbClr val="000000">
                      <a:alpha val="43137"/>
                    </a:srgbClr>
                  </a:outerShdw>
                </a:effectLst>
                <a:latin typeface="Tahoma" pitchFamily="34" charset="0"/>
              </a:rPr>
              <a:t>18-20 December 2009 - EC Heavy Snow Event</a:t>
            </a:r>
            <a:endParaRPr lang="en-US" sz="2000" dirty="0">
              <a:solidFill>
                <a:srgbClr val="003E74"/>
              </a:solidFill>
              <a:effectLst>
                <a:outerShdw blurRad="38100" dist="38100" dir="2700000" algn="tl">
                  <a:srgbClr val="000000">
                    <a:alpha val="43137"/>
                  </a:srgbClr>
                </a:outerShdw>
              </a:effectLst>
              <a:latin typeface="Tahoma" pitchFamily="34" charset="0"/>
            </a:endParaRPr>
          </a:p>
        </p:txBody>
      </p:sp>
      <p:pic>
        <p:nvPicPr>
          <p:cNvPr id="15364" name="Picture 21" descr="C:\Users\CMG\Desktop\FOLDERS\CHAD\SLU\CIPS\cips.png"/>
          <p:cNvPicPr>
            <a:picLocks noChangeAspect="1" noChangeArrowheads="1"/>
          </p:cNvPicPr>
          <p:nvPr/>
        </p:nvPicPr>
        <p:blipFill>
          <a:blip r:embed="rId3" cstate="print"/>
          <a:srcRect/>
          <a:stretch>
            <a:fillRect/>
          </a:stretch>
        </p:blipFill>
        <p:spPr bwMode="auto">
          <a:xfrm>
            <a:off x="71438" y="33338"/>
            <a:ext cx="461962" cy="401637"/>
          </a:xfrm>
          <a:prstGeom prst="rect">
            <a:avLst/>
          </a:prstGeom>
          <a:noFill/>
          <a:ln w="9525">
            <a:noFill/>
            <a:miter lim="800000"/>
            <a:headEnd/>
            <a:tailEnd/>
          </a:ln>
        </p:spPr>
      </p:pic>
      <p:sp>
        <p:nvSpPr>
          <p:cNvPr id="7" name="Rectangle 3"/>
          <p:cNvSpPr txBox="1">
            <a:spLocks noChangeArrowheads="1"/>
          </p:cNvSpPr>
          <p:nvPr/>
        </p:nvSpPr>
        <p:spPr bwMode="auto">
          <a:xfrm>
            <a:off x="571500" y="3948545"/>
            <a:ext cx="3273135" cy="2718955"/>
          </a:xfrm>
          <a:prstGeom prst="rect">
            <a:avLst/>
          </a:prstGeom>
          <a:noFill/>
          <a:ln w="9525">
            <a:noFill/>
            <a:miter lim="800000"/>
            <a:headEnd/>
            <a:tailEnd/>
          </a:ln>
        </p:spPr>
        <p:txBody>
          <a:bodyPr/>
          <a:lstStyle/>
          <a:p>
            <a:pPr marL="342900" indent="-342900" algn="l">
              <a:spcBef>
                <a:spcPct val="20000"/>
              </a:spcBef>
              <a:defRPr/>
            </a:pPr>
            <a:r>
              <a:rPr lang="en-US" kern="0" dirty="0" smtClean="0">
                <a:solidFill>
                  <a:schemeClr val="bg1"/>
                </a:solidFill>
                <a:latin typeface="+mn-lt"/>
              </a:rPr>
              <a:t>Max Snowfall Reports:</a:t>
            </a:r>
          </a:p>
          <a:p>
            <a:pPr marL="342900" indent="-342900" algn="l">
              <a:spcBef>
                <a:spcPct val="20000"/>
              </a:spcBef>
              <a:defRPr/>
            </a:pPr>
            <a:r>
              <a:rPr lang="en-US" kern="0" dirty="0" smtClean="0">
                <a:solidFill>
                  <a:schemeClr val="bg1"/>
                </a:solidFill>
                <a:latin typeface="+mn-lt"/>
              </a:rPr>
              <a:t>NC: 24”</a:t>
            </a:r>
          </a:p>
          <a:p>
            <a:pPr marL="342900" indent="-342900" algn="l">
              <a:spcBef>
                <a:spcPct val="20000"/>
              </a:spcBef>
              <a:defRPr/>
            </a:pPr>
            <a:r>
              <a:rPr lang="en-US" kern="0" dirty="0" smtClean="0">
                <a:solidFill>
                  <a:schemeClr val="bg1"/>
                </a:solidFill>
                <a:latin typeface="+mn-lt"/>
              </a:rPr>
              <a:t>VA: 26”</a:t>
            </a:r>
          </a:p>
          <a:p>
            <a:pPr marL="342900" indent="-342900" algn="l">
              <a:spcBef>
                <a:spcPct val="20000"/>
              </a:spcBef>
              <a:defRPr/>
            </a:pPr>
            <a:r>
              <a:rPr lang="en-US" kern="0" dirty="0" smtClean="0">
                <a:solidFill>
                  <a:schemeClr val="bg1"/>
                </a:solidFill>
                <a:latin typeface="+mn-lt"/>
              </a:rPr>
              <a:t>WV: 26”</a:t>
            </a:r>
          </a:p>
          <a:p>
            <a:pPr marL="342900" indent="-342900" algn="l">
              <a:spcBef>
                <a:spcPct val="20000"/>
              </a:spcBef>
              <a:defRPr/>
            </a:pPr>
            <a:r>
              <a:rPr lang="en-US" kern="0" dirty="0" smtClean="0">
                <a:solidFill>
                  <a:schemeClr val="bg1"/>
                </a:solidFill>
                <a:latin typeface="+mn-lt"/>
              </a:rPr>
              <a:t>MD: 23.3”</a:t>
            </a:r>
          </a:p>
          <a:p>
            <a:pPr marL="342900" indent="-342900" algn="l">
              <a:spcBef>
                <a:spcPct val="20000"/>
              </a:spcBef>
              <a:defRPr/>
            </a:pPr>
            <a:r>
              <a:rPr lang="en-US" kern="0" dirty="0" smtClean="0">
                <a:solidFill>
                  <a:schemeClr val="bg1"/>
                </a:solidFill>
                <a:latin typeface="+mn-lt"/>
              </a:rPr>
              <a:t>DE: 18”</a:t>
            </a:r>
          </a:p>
          <a:p>
            <a:pPr marL="342900" indent="-342900" algn="l">
              <a:spcBef>
                <a:spcPct val="20000"/>
              </a:spcBef>
              <a:defRPr/>
            </a:pPr>
            <a:r>
              <a:rPr lang="en-US" kern="0" dirty="0" smtClean="0">
                <a:solidFill>
                  <a:schemeClr val="bg1"/>
                </a:solidFill>
                <a:latin typeface="+mn-lt"/>
              </a:rPr>
              <a:t>PA: 23.3”</a:t>
            </a:r>
          </a:p>
          <a:p>
            <a:pPr marL="342900" indent="-342900" algn="l">
              <a:spcBef>
                <a:spcPct val="20000"/>
              </a:spcBef>
              <a:defRPr/>
            </a:pPr>
            <a:r>
              <a:rPr lang="en-US" kern="0" dirty="0" smtClean="0">
                <a:solidFill>
                  <a:schemeClr val="bg1"/>
                </a:solidFill>
                <a:latin typeface="+mn-lt"/>
              </a:rPr>
              <a:t>NJ: 25.7”</a:t>
            </a:r>
          </a:p>
        </p:txBody>
      </p:sp>
      <p:pic>
        <p:nvPicPr>
          <p:cNvPr id="1026" name="Picture 2"/>
          <p:cNvPicPr>
            <a:picLocks noChangeAspect="1" noChangeArrowheads="1"/>
          </p:cNvPicPr>
          <p:nvPr/>
        </p:nvPicPr>
        <p:blipFill>
          <a:blip r:embed="rId4" cstate="print"/>
          <a:srcRect/>
          <a:stretch>
            <a:fillRect/>
          </a:stretch>
        </p:blipFill>
        <p:spPr bwMode="auto">
          <a:xfrm>
            <a:off x="3657600" y="4114800"/>
            <a:ext cx="5357698" cy="2581275"/>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Users\CMG\Desktop\EASTCOAST1.png"/>
          <p:cNvPicPr>
            <a:picLocks noChangeAspect="1" noChangeArrowheads="1"/>
          </p:cNvPicPr>
          <p:nvPr/>
        </p:nvPicPr>
        <p:blipFill>
          <a:blip r:embed="rId3" cstate="print"/>
          <a:srcRect/>
          <a:stretch>
            <a:fillRect/>
          </a:stretch>
        </p:blipFill>
        <p:spPr bwMode="auto">
          <a:xfrm>
            <a:off x="1143000" y="647700"/>
            <a:ext cx="6858000" cy="5299364"/>
          </a:xfrm>
          <a:prstGeom prst="rect">
            <a:avLst/>
          </a:prstGeom>
          <a:noFill/>
        </p:spPr>
      </p:pic>
      <p:sp>
        <p:nvSpPr>
          <p:cNvPr id="3075" name="Rectangle 4"/>
          <p:cNvSpPr>
            <a:spLocks noChangeArrowheads="1"/>
          </p:cNvSpPr>
          <p:nvPr/>
        </p:nvSpPr>
        <p:spPr bwMode="auto">
          <a:xfrm>
            <a:off x="0" y="19050"/>
            <a:ext cx="9147175" cy="438150"/>
          </a:xfrm>
          <a:prstGeom prst="rect">
            <a:avLst/>
          </a:prstGeom>
          <a:solidFill>
            <a:schemeClr val="bg1"/>
          </a:solidFill>
          <a:ln w="9525">
            <a:noFill/>
            <a:miter lim="800000"/>
            <a:headEnd/>
            <a:tailEnd/>
          </a:ln>
        </p:spPr>
        <p:txBody>
          <a:bodyPr anchor="ctr"/>
          <a:lstStyle/>
          <a:p>
            <a:pPr algn="l">
              <a:defRPr/>
            </a:pPr>
            <a:r>
              <a:rPr lang="en-US" sz="2000" dirty="0">
                <a:solidFill>
                  <a:srgbClr val="000066"/>
                </a:solidFill>
                <a:latin typeface="Tahoma" pitchFamily="34" charset="0"/>
              </a:rPr>
              <a:t>       </a:t>
            </a:r>
            <a:r>
              <a:rPr lang="en-US" sz="2000" dirty="0" smtClean="0">
                <a:solidFill>
                  <a:srgbClr val="003E74"/>
                </a:solidFill>
                <a:effectLst>
                  <a:outerShdw blurRad="38100" dist="38100" dir="2700000" algn="tl">
                    <a:srgbClr val="000000">
                      <a:alpha val="43137"/>
                    </a:srgbClr>
                  </a:outerShdw>
                </a:effectLst>
                <a:latin typeface="Tahoma" pitchFamily="34" charset="0"/>
              </a:rPr>
              <a:t>18-20 December 2009 - GFS212 20091218/0000F048 Analogs</a:t>
            </a:r>
            <a:endParaRPr lang="en-US" sz="2000" dirty="0">
              <a:solidFill>
                <a:srgbClr val="003E74"/>
              </a:solidFill>
              <a:effectLst>
                <a:outerShdw blurRad="38100" dist="38100" dir="2700000" algn="tl">
                  <a:srgbClr val="000000">
                    <a:alpha val="43137"/>
                  </a:srgbClr>
                </a:outerShdw>
              </a:effectLst>
              <a:latin typeface="Tahoma" pitchFamily="34" charset="0"/>
            </a:endParaRPr>
          </a:p>
        </p:txBody>
      </p:sp>
      <p:pic>
        <p:nvPicPr>
          <p:cNvPr id="15364" name="Picture 21" descr="C:\Users\CMG\Desktop\FOLDERS\CHAD\SLU\CIPS\cips.png"/>
          <p:cNvPicPr>
            <a:picLocks noChangeAspect="1" noChangeArrowheads="1"/>
          </p:cNvPicPr>
          <p:nvPr/>
        </p:nvPicPr>
        <p:blipFill>
          <a:blip r:embed="rId4" cstate="print"/>
          <a:srcRect/>
          <a:stretch>
            <a:fillRect/>
          </a:stretch>
        </p:blipFill>
        <p:spPr bwMode="auto">
          <a:xfrm>
            <a:off x="71438" y="33338"/>
            <a:ext cx="461962" cy="401637"/>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Rectangle 4"/>
          <p:cNvSpPr>
            <a:spLocks noChangeArrowheads="1"/>
          </p:cNvSpPr>
          <p:nvPr/>
        </p:nvSpPr>
        <p:spPr bwMode="auto">
          <a:xfrm>
            <a:off x="0" y="19050"/>
            <a:ext cx="9147175" cy="438150"/>
          </a:xfrm>
          <a:prstGeom prst="rect">
            <a:avLst/>
          </a:prstGeom>
          <a:solidFill>
            <a:schemeClr val="bg1"/>
          </a:solidFill>
          <a:ln w="9525">
            <a:noFill/>
            <a:miter lim="800000"/>
            <a:headEnd/>
            <a:tailEnd/>
          </a:ln>
        </p:spPr>
        <p:txBody>
          <a:bodyPr anchor="ctr"/>
          <a:lstStyle/>
          <a:p>
            <a:pPr algn="l">
              <a:defRPr/>
            </a:pPr>
            <a:r>
              <a:rPr lang="en-US" sz="2000" dirty="0">
                <a:solidFill>
                  <a:srgbClr val="000066"/>
                </a:solidFill>
                <a:latin typeface="Tahoma" pitchFamily="34" charset="0"/>
              </a:rPr>
              <a:t>       </a:t>
            </a:r>
            <a:r>
              <a:rPr lang="en-US" sz="2000" dirty="0" smtClean="0">
                <a:solidFill>
                  <a:srgbClr val="003E74"/>
                </a:solidFill>
                <a:effectLst>
                  <a:outerShdw blurRad="38100" dist="38100" dir="2700000" algn="tl">
                    <a:srgbClr val="000000">
                      <a:alpha val="43137"/>
                    </a:srgbClr>
                  </a:outerShdw>
                </a:effectLst>
                <a:latin typeface="Tahoma" pitchFamily="34" charset="0"/>
              </a:rPr>
              <a:t>18-20 December 2009 - GFS212 20091218/0000F048 Analogs</a:t>
            </a:r>
            <a:endParaRPr lang="en-US" sz="2000" dirty="0">
              <a:solidFill>
                <a:srgbClr val="003E74"/>
              </a:solidFill>
              <a:effectLst>
                <a:outerShdw blurRad="38100" dist="38100" dir="2700000" algn="tl">
                  <a:srgbClr val="000000">
                    <a:alpha val="43137"/>
                  </a:srgbClr>
                </a:outerShdw>
              </a:effectLst>
              <a:latin typeface="Tahoma" pitchFamily="34" charset="0"/>
            </a:endParaRPr>
          </a:p>
        </p:txBody>
      </p:sp>
      <p:pic>
        <p:nvPicPr>
          <p:cNvPr id="15364" name="Picture 21" descr="C:\Users\CMG\Desktop\FOLDERS\CHAD\SLU\CIPS\cips.png"/>
          <p:cNvPicPr>
            <a:picLocks noChangeAspect="1" noChangeArrowheads="1"/>
          </p:cNvPicPr>
          <p:nvPr/>
        </p:nvPicPr>
        <p:blipFill>
          <a:blip r:embed="rId3" cstate="print"/>
          <a:srcRect/>
          <a:stretch>
            <a:fillRect/>
          </a:stretch>
        </p:blipFill>
        <p:spPr bwMode="auto">
          <a:xfrm>
            <a:off x="71438" y="33338"/>
            <a:ext cx="461962" cy="401637"/>
          </a:xfrm>
          <a:prstGeom prst="rect">
            <a:avLst/>
          </a:prstGeom>
          <a:noFill/>
          <a:ln w="9525">
            <a:noFill/>
            <a:miter lim="800000"/>
            <a:headEnd/>
            <a:tailEnd/>
          </a:ln>
        </p:spPr>
      </p:pic>
      <p:pic>
        <p:nvPicPr>
          <p:cNvPr id="2051" name="Picture 3"/>
          <p:cNvPicPr>
            <a:picLocks noChangeAspect="1" noChangeArrowheads="1"/>
          </p:cNvPicPr>
          <p:nvPr/>
        </p:nvPicPr>
        <p:blipFill>
          <a:blip r:embed="rId4" cstate="print"/>
          <a:srcRect/>
          <a:stretch>
            <a:fillRect/>
          </a:stretch>
        </p:blipFill>
        <p:spPr bwMode="auto">
          <a:xfrm>
            <a:off x="1257300" y="3031585"/>
            <a:ext cx="6591300" cy="3712115"/>
          </a:xfrm>
          <a:prstGeom prst="rect">
            <a:avLst/>
          </a:prstGeom>
          <a:noFill/>
          <a:ln w="9525">
            <a:noFill/>
            <a:miter lim="800000"/>
            <a:headEnd/>
            <a:tailEnd/>
          </a:ln>
        </p:spPr>
      </p:pic>
      <p:pic>
        <p:nvPicPr>
          <p:cNvPr id="2052" name="Picture 4"/>
          <p:cNvPicPr>
            <a:picLocks noChangeAspect="1" noChangeArrowheads="1"/>
          </p:cNvPicPr>
          <p:nvPr/>
        </p:nvPicPr>
        <p:blipFill>
          <a:blip r:embed="rId5" cstate="print"/>
          <a:srcRect/>
          <a:stretch>
            <a:fillRect/>
          </a:stretch>
        </p:blipFill>
        <p:spPr bwMode="auto">
          <a:xfrm>
            <a:off x="714375" y="634287"/>
            <a:ext cx="7705725" cy="2299413"/>
          </a:xfrm>
          <a:prstGeom prst="rect">
            <a:avLst/>
          </a:prstGeom>
          <a:noFill/>
          <a:ln w="9525">
            <a:noFill/>
            <a:miter lim="800000"/>
            <a:headEnd/>
            <a:tailEnd/>
          </a:ln>
        </p:spPr>
      </p:pic>
      <p:sp>
        <p:nvSpPr>
          <p:cNvPr id="7" name="Rectangle 6"/>
          <p:cNvSpPr/>
          <p:nvPr/>
        </p:nvSpPr>
        <p:spPr bwMode="auto">
          <a:xfrm>
            <a:off x="1319213" y="3200400"/>
            <a:ext cx="1243011" cy="962025"/>
          </a:xfrm>
          <a:prstGeom prst="rect">
            <a:avLst/>
          </a:prstGeom>
          <a:noFill/>
          <a:ln w="3810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1" i="0" u="none" strike="noStrike" cap="none" normalizeH="0" baseline="0" smtClean="0">
              <a:ln>
                <a:noFill/>
              </a:ln>
              <a:solidFill>
                <a:schemeClr val="tx1"/>
              </a:solidFill>
              <a:effectLst/>
              <a:latin typeface="Arial" charset="0"/>
            </a:endParaRPr>
          </a:p>
        </p:txBody>
      </p:sp>
      <p:sp>
        <p:nvSpPr>
          <p:cNvPr id="8" name="Rectangle 7"/>
          <p:cNvSpPr/>
          <p:nvPr/>
        </p:nvSpPr>
        <p:spPr bwMode="auto">
          <a:xfrm>
            <a:off x="3933826" y="5719767"/>
            <a:ext cx="1243011" cy="962025"/>
          </a:xfrm>
          <a:prstGeom prst="rect">
            <a:avLst/>
          </a:prstGeom>
          <a:noFill/>
          <a:ln w="3810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1" i="0" u="none" strike="noStrike" cap="none" normalizeH="0" baseline="0" smtClean="0">
              <a:ln>
                <a:noFill/>
              </a:ln>
              <a:solidFill>
                <a:schemeClr val="tx1"/>
              </a:solidFill>
              <a:effectLst/>
              <a:latin typeface="Arial" charset="0"/>
            </a:endParaRPr>
          </a:p>
        </p:txBody>
      </p:sp>
      <p:sp>
        <p:nvSpPr>
          <p:cNvPr id="9" name="Rectangle 8"/>
          <p:cNvSpPr/>
          <p:nvPr/>
        </p:nvSpPr>
        <p:spPr bwMode="auto">
          <a:xfrm>
            <a:off x="5230368" y="4462463"/>
            <a:ext cx="1243011" cy="962025"/>
          </a:xfrm>
          <a:prstGeom prst="rect">
            <a:avLst/>
          </a:prstGeom>
          <a:noFill/>
          <a:ln w="3810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1" i="0" u="none" strike="noStrike" cap="none" normalizeH="0" baseline="0" smtClean="0">
              <a:ln>
                <a:noFill/>
              </a:ln>
              <a:solidFill>
                <a:schemeClr val="tx1"/>
              </a:solidFill>
              <a:effectLst/>
              <a:latin typeface="Arial" charset="0"/>
            </a:endParaRPr>
          </a:p>
        </p:txBody>
      </p:sp>
      <p:sp>
        <p:nvSpPr>
          <p:cNvPr id="10" name="Rectangle 9"/>
          <p:cNvSpPr/>
          <p:nvPr/>
        </p:nvSpPr>
        <p:spPr bwMode="auto">
          <a:xfrm>
            <a:off x="5229230" y="3205163"/>
            <a:ext cx="1243011" cy="962025"/>
          </a:xfrm>
          <a:prstGeom prst="rect">
            <a:avLst/>
          </a:prstGeom>
          <a:noFill/>
          <a:ln w="3810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1" i="0" u="none" strike="noStrike" cap="none" normalizeH="0" baseline="0" smtClean="0">
              <a:ln>
                <a:noFill/>
              </a:ln>
              <a:solidFill>
                <a:schemeClr val="tx1"/>
              </a:solidFill>
              <a:effectLst/>
              <a:latin typeface="Arial" charset="0"/>
            </a:endParaRPr>
          </a:p>
        </p:txBody>
      </p:sp>
      <p:sp>
        <p:nvSpPr>
          <p:cNvPr id="12" name="Rectangle 11"/>
          <p:cNvSpPr/>
          <p:nvPr/>
        </p:nvSpPr>
        <p:spPr bwMode="auto">
          <a:xfrm>
            <a:off x="5230368" y="5724144"/>
            <a:ext cx="1243011" cy="962025"/>
          </a:xfrm>
          <a:prstGeom prst="rect">
            <a:avLst/>
          </a:prstGeom>
          <a:noFill/>
          <a:ln w="3810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1" i="0" u="none" strike="noStrike" cap="none" normalizeH="0" baseline="0" smtClean="0">
              <a:ln>
                <a:noFill/>
              </a:ln>
              <a:solidFill>
                <a:schemeClr val="tx1"/>
              </a:solidFill>
              <a:effectLst/>
              <a:latin typeface="Arial" charset="0"/>
            </a:endParaRPr>
          </a:p>
        </p:txBody>
      </p:sp>
    </p:spTree>
  </p:cSld>
  <p:clrMapOvr>
    <a:masterClrMapping/>
  </p:clrMapOvr>
  <p:transition>
    <p:fade/>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Rectangle 4"/>
          <p:cNvSpPr>
            <a:spLocks noChangeArrowheads="1"/>
          </p:cNvSpPr>
          <p:nvPr/>
        </p:nvSpPr>
        <p:spPr bwMode="auto">
          <a:xfrm>
            <a:off x="0" y="19050"/>
            <a:ext cx="9147175" cy="438150"/>
          </a:xfrm>
          <a:prstGeom prst="rect">
            <a:avLst/>
          </a:prstGeom>
          <a:solidFill>
            <a:schemeClr val="bg1"/>
          </a:solidFill>
          <a:ln w="9525">
            <a:noFill/>
            <a:miter lim="800000"/>
            <a:headEnd/>
            <a:tailEnd/>
          </a:ln>
        </p:spPr>
        <p:txBody>
          <a:bodyPr anchor="ctr"/>
          <a:lstStyle/>
          <a:p>
            <a:pPr algn="l">
              <a:defRPr/>
            </a:pPr>
            <a:r>
              <a:rPr lang="en-US" sz="2000" dirty="0">
                <a:solidFill>
                  <a:srgbClr val="000066"/>
                </a:solidFill>
                <a:latin typeface="Tahoma" pitchFamily="34" charset="0"/>
              </a:rPr>
              <a:t>       </a:t>
            </a:r>
            <a:r>
              <a:rPr lang="en-US" sz="2000" dirty="0" smtClean="0">
                <a:solidFill>
                  <a:srgbClr val="003E74"/>
                </a:solidFill>
                <a:effectLst>
                  <a:outerShdw blurRad="38100" dist="38100" dir="2700000" algn="tl">
                    <a:srgbClr val="000000">
                      <a:alpha val="43137"/>
                    </a:srgbClr>
                  </a:outerShdw>
                </a:effectLst>
                <a:latin typeface="Tahoma" pitchFamily="34" charset="0"/>
              </a:rPr>
              <a:t>18-20 December 2009 - GFS212 20091218/0000F048 Analogs</a:t>
            </a:r>
            <a:endParaRPr lang="en-US" sz="2000" dirty="0">
              <a:solidFill>
                <a:srgbClr val="003E74"/>
              </a:solidFill>
              <a:effectLst>
                <a:outerShdw blurRad="38100" dist="38100" dir="2700000" algn="tl">
                  <a:srgbClr val="000000">
                    <a:alpha val="43137"/>
                  </a:srgbClr>
                </a:outerShdw>
              </a:effectLst>
              <a:latin typeface="Tahoma" pitchFamily="34" charset="0"/>
            </a:endParaRPr>
          </a:p>
        </p:txBody>
      </p:sp>
      <p:pic>
        <p:nvPicPr>
          <p:cNvPr id="15364" name="Picture 21" descr="C:\Users\CMG\Desktop\FOLDERS\CHAD\SLU\CIPS\cips.png"/>
          <p:cNvPicPr>
            <a:picLocks noChangeAspect="1" noChangeArrowheads="1"/>
          </p:cNvPicPr>
          <p:nvPr/>
        </p:nvPicPr>
        <p:blipFill>
          <a:blip r:embed="rId3" cstate="print"/>
          <a:srcRect/>
          <a:stretch>
            <a:fillRect/>
          </a:stretch>
        </p:blipFill>
        <p:spPr bwMode="auto">
          <a:xfrm>
            <a:off x="71438" y="33338"/>
            <a:ext cx="461962" cy="401637"/>
          </a:xfrm>
          <a:prstGeom prst="rect">
            <a:avLst/>
          </a:prstGeom>
          <a:noFill/>
          <a:ln w="9525">
            <a:noFill/>
            <a:miter lim="800000"/>
            <a:headEnd/>
            <a:tailEnd/>
          </a:ln>
        </p:spPr>
      </p:pic>
      <p:pic>
        <p:nvPicPr>
          <p:cNvPr id="2051" name="Picture 3"/>
          <p:cNvPicPr>
            <a:picLocks noChangeAspect="1" noChangeArrowheads="1"/>
          </p:cNvPicPr>
          <p:nvPr/>
        </p:nvPicPr>
        <p:blipFill>
          <a:blip r:embed="rId4" cstate="print"/>
          <a:srcRect/>
          <a:stretch>
            <a:fillRect/>
          </a:stretch>
        </p:blipFill>
        <p:spPr bwMode="auto">
          <a:xfrm>
            <a:off x="1257300" y="3031585"/>
            <a:ext cx="6591300" cy="3712115"/>
          </a:xfrm>
          <a:prstGeom prst="rect">
            <a:avLst/>
          </a:prstGeom>
          <a:noFill/>
          <a:ln w="9525">
            <a:noFill/>
            <a:miter lim="800000"/>
            <a:headEnd/>
            <a:tailEnd/>
          </a:ln>
        </p:spPr>
      </p:pic>
      <p:pic>
        <p:nvPicPr>
          <p:cNvPr id="2052" name="Picture 4"/>
          <p:cNvPicPr>
            <a:picLocks noChangeAspect="1" noChangeArrowheads="1"/>
          </p:cNvPicPr>
          <p:nvPr/>
        </p:nvPicPr>
        <p:blipFill>
          <a:blip r:embed="rId5" cstate="print"/>
          <a:srcRect/>
          <a:stretch>
            <a:fillRect/>
          </a:stretch>
        </p:blipFill>
        <p:spPr bwMode="auto">
          <a:xfrm>
            <a:off x="714375" y="634287"/>
            <a:ext cx="7705725" cy="2299413"/>
          </a:xfrm>
          <a:prstGeom prst="rect">
            <a:avLst/>
          </a:prstGeom>
          <a:noFill/>
          <a:ln w="9525">
            <a:noFill/>
            <a:miter lim="800000"/>
            <a:headEnd/>
            <a:tailEnd/>
          </a:ln>
        </p:spPr>
      </p:pic>
      <p:sp>
        <p:nvSpPr>
          <p:cNvPr id="14" name="Rectangle 13"/>
          <p:cNvSpPr/>
          <p:nvPr/>
        </p:nvSpPr>
        <p:spPr bwMode="auto">
          <a:xfrm>
            <a:off x="5230368" y="4462463"/>
            <a:ext cx="1243011" cy="962025"/>
          </a:xfrm>
          <a:prstGeom prst="rect">
            <a:avLst/>
          </a:prstGeom>
          <a:noFill/>
          <a:ln w="38100" cap="flat" cmpd="sng" algn="ctr">
            <a:solidFill>
              <a:srgbClr val="0066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1" i="0" u="none" strike="noStrike" cap="none" normalizeH="0" baseline="0" smtClean="0">
              <a:ln>
                <a:noFill/>
              </a:ln>
              <a:solidFill>
                <a:schemeClr val="tx1"/>
              </a:solidFill>
              <a:effectLst/>
              <a:latin typeface="Arial" charset="0"/>
            </a:endParaRPr>
          </a:p>
        </p:txBody>
      </p:sp>
      <p:sp>
        <p:nvSpPr>
          <p:cNvPr id="17" name="Rectangle 16"/>
          <p:cNvSpPr/>
          <p:nvPr/>
        </p:nvSpPr>
        <p:spPr bwMode="auto">
          <a:xfrm>
            <a:off x="1319213" y="3200400"/>
            <a:ext cx="1243011" cy="962025"/>
          </a:xfrm>
          <a:prstGeom prst="rect">
            <a:avLst/>
          </a:prstGeom>
          <a:noFill/>
          <a:ln w="3810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1" i="0" u="none" strike="noStrike" cap="none" normalizeH="0" baseline="0" smtClean="0">
              <a:ln>
                <a:noFill/>
              </a:ln>
              <a:solidFill>
                <a:schemeClr val="tx1"/>
              </a:solidFill>
              <a:effectLst/>
              <a:latin typeface="Arial" charset="0"/>
            </a:endParaRPr>
          </a:p>
        </p:txBody>
      </p:sp>
      <p:sp>
        <p:nvSpPr>
          <p:cNvPr id="18" name="Rectangle 17"/>
          <p:cNvSpPr/>
          <p:nvPr/>
        </p:nvSpPr>
        <p:spPr bwMode="auto">
          <a:xfrm>
            <a:off x="3933826" y="5719767"/>
            <a:ext cx="1243011" cy="962025"/>
          </a:xfrm>
          <a:prstGeom prst="rect">
            <a:avLst/>
          </a:prstGeom>
          <a:noFill/>
          <a:ln w="3810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1" i="0" u="none" strike="noStrike" cap="none" normalizeH="0" baseline="0" smtClean="0">
              <a:ln>
                <a:noFill/>
              </a:ln>
              <a:solidFill>
                <a:schemeClr val="tx1"/>
              </a:solidFill>
              <a:effectLst/>
              <a:latin typeface="Arial" charset="0"/>
            </a:endParaRPr>
          </a:p>
        </p:txBody>
      </p:sp>
      <p:sp>
        <p:nvSpPr>
          <p:cNvPr id="19" name="Rectangle 18"/>
          <p:cNvSpPr/>
          <p:nvPr/>
        </p:nvSpPr>
        <p:spPr bwMode="auto">
          <a:xfrm>
            <a:off x="5230368" y="4462463"/>
            <a:ext cx="1243011" cy="962025"/>
          </a:xfrm>
          <a:prstGeom prst="rect">
            <a:avLst/>
          </a:prstGeom>
          <a:noFill/>
          <a:ln w="38100" cap="flat" cmpd="sng" algn="ctr">
            <a:solidFill>
              <a:srgbClr val="71F616"/>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1" i="0" u="none" strike="noStrike" cap="none" normalizeH="0" baseline="0" smtClean="0">
              <a:ln>
                <a:noFill/>
              </a:ln>
              <a:solidFill>
                <a:schemeClr val="tx1"/>
              </a:solidFill>
              <a:effectLst/>
              <a:latin typeface="Arial" charset="0"/>
            </a:endParaRPr>
          </a:p>
        </p:txBody>
      </p:sp>
      <p:sp>
        <p:nvSpPr>
          <p:cNvPr id="20" name="Rectangle 19"/>
          <p:cNvSpPr/>
          <p:nvPr/>
        </p:nvSpPr>
        <p:spPr bwMode="auto">
          <a:xfrm>
            <a:off x="5229230" y="3205163"/>
            <a:ext cx="1243011" cy="962025"/>
          </a:xfrm>
          <a:prstGeom prst="rect">
            <a:avLst/>
          </a:prstGeom>
          <a:noFill/>
          <a:ln w="3810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1" i="0" u="none" strike="noStrike" cap="none" normalizeH="0" baseline="0" smtClean="0">
              <a:ln>
                <a:noFill/>
              </a:ln>
              <a:solidFill>
                <a:schemeClr val="tx1"/>
              </a:solidFill>
              <a:effectLst/>
              <a:latin typeface="Arial" charset="0"/>
            </a:endParaRPr>
          </a:p>
        </p:txBody>
      </p:sp>
      <p:sp>
        <p:nvSpPr>
          <p:cNvPr id="21" name="Rectangle 20"/>
          <p:cNvSpPr/>
          <p:nvPr/>
        </p:nvSpPr>
        <p:spPr bwMode="auto">
          <a:xfrm>
            <a:off x="5230368" y="5724144"/>
            <a:ext cx="1243011" cy="962025"/>
          </a:xfrm>
          <a:prstGeom prst="rect">
            <a:avLst/>
          </a:prstGeom>
          <a:noFill/>
          <a:ln w="3810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1" i="0" u="none" strike="noStrike" cap="none" normalizeH="0" baseline="0" smtClean="0">
              <a:ln>
                <a:noFill/>
              </a:ln>
              <a:solidFill>
                <a:schemeClr val="tx1"/>
              </a:solidFill>
              <a:effectLst/>
              <a:latin typeface="Arial" charset="0"/>
            </a:endParaRPr>
          </a:p>
        </p:txBody>
      </p:sp>
      <p:sp>
        <p:nvSpPr>
          <p:cNvPr id="11" name="TextBox 10"/>
          <p:cNvSpPr txBox="1"/>
          <p:nvPr/>
        </p:nvSpPr>
        <p:spPr>
          <a:xfrm>
            <a:off x="1638300" y="4267200"/>
            <a:ext cx="5867400" cy="1477328"/>
          </a:xfrm>
          <a:prstGeom prst="rect">
            <a:avLst/>
          </a:prstGeom>
          <a:solidFill>
            <a:srgbClr val="003E74"/>
          </a:solidFill>
        </p:spPr>
        <p:txBody>
          <a:bodyPr wrap="square" rtlCol="0">
            <a:spAutoFit/>
          </a:bodyPr>
          <a:lstStyle/>
          <a:p>
            <a:r>
              <a:rPr lang="en-US" dirty="0" smtClean="0">
                <a:solidFill>
                  <a:schemeClr val="bg1"/>
                </a:solidFill>
                <a:latin typeface="+mn-lt"/>
              </a:rPr>
              <a:t>In eight analog runs that captured the system along the East Coast ... 19830211 was the top analog in both domains at F048 and F036 ... in the top five seven out of the eight runs ...        and in the top ten all of the runs.</a:t>
            </a:r>
            <a:endParaRPr lang="en-US" dirty="0">
              <a:solidFill>
                <a:schemeClr val="bg1"/>
              </a:solidFill>
              <a:latin typeface="+mn-lt"/>
            </a:endParaRPr>
          </a:p>
        </p:txBody>
      </p:sp>
    </p:spTree>
  </p:cSld>
  <p:clrMapOvr>
    <a:masterClrMapping/>
  </p:clrMapOvr>
  <p:transition>
    <p:fade/>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Rectangle 4"/>
          <p:cNvSpPr>
            <a:spLocks noChangeArrowheads="1"/>
          </p:cNvSpPr>
          <p:nvPr/>
        </p:nvSpPr>
        <p:spPr bwMode="auto">
          <a:xfrm>
            <a:off x="0" y="19050"/>
            <a:ext cx="9147175" cy="438150"/>
          </a:xfrm>
          <a:prstGeom prst="rect">
            <a:avLst/>
          </a:prstGeom>
          <a:solidFill>
            <a:schemeClr val="bg1"/>
          </a:solidFill>
          <a:ln w="9525">
            <a:noFill/>
            <a:miter lim="800000"/>
            <a:headEnd/>
            <a:tailEnd/>
          </a:ln>
        </p:spPr>
        <p:txBody>
          <a:bodyPr anchor="ctr"/>
          <a:lstStyle/>
          <a:p>
            <a:pPr algn="l">
              <a:defRPr/>
            </a:pPr>
            <a:r>
              <a:rPr lang="en-US" sz="2000" dirty="0">
                <a:solidFill>
                  <a:srgbClr val="000066"/>
                </a:solidFill>
                <a:latin typeface="Tahoma" pitchFamily="34" charset="0"/>
              </a:rPr>
              <a:t>       </a:t>
            </a:r>
            <a:r>
              <a:rPr lang="en-US" sz="2000" dirty="0" smtClean="0">
                <a:solidFill>
                  <a:srgbClr val="003E74"/>
                </a:solidFill>
                <a:effectLst>
                  <a:outerShdw blurRad="38100" dist="38100" dir="2700000" algn="tl">
                    <a:srgbClr val="000000">
                      <a:alpha val="43137"/>
                    </a:srgbClr>
                  </a:outerShdw>
                </a:effectLst>
                <a:latin typeface="Tahoma" pitchFamily="34" charset="0"/>
              </a:rPr>
              <a:t>18-20 December 2009 - Analog 19830212/0600</a:t>
            </a:r>
            <a:endParaRPr lang="en-US" sz="2000" dirty="0">
              <a:solidFill>
                <a:srgbClr val="003E74"/>
              </a:solidFill>
              <a:effectLst>
                <a:outerShdw blurRad="38100" dist="38100" dir="2700000" algn="tl">
                  <a:srgbClr val="000000">
                    <a:alpha val="43137"/>
                  </a:srgbClr>
                </a:outerShdw>
              </a:effectLst>
              <a:latin typeface="Tahoma" pitchFamily="34" charset="0"/>
            </a:endParaRPr>
          </a:p>
        </p:txBody>
      </p:sp>
      <p:pic>
        <p:nvPicPr>
          <p:cNvPr id="15364" name="Picture 21" descr="C:\Users\CMG\Desktop\FOLDERS\CHAD\SLU\CIPS\cips.png"/>
          <p:cNvPicPr>
            <a:picLocks noChangeAspect="1" noChangeArrowheads="1"/>
          </p:cNvPicPr>
          <p:nvPr/>
        </p:nvPicPr>
        <p:blipFill>
          <a:blip r:embed="rId3" cstate="print"/>
          <a:srcRect/>
          <a:stretch>
            <a:fillRect/>
          </a:stretch>
        </p:blipFill>
        <p:spPr bwMode="auto">
          <a:xfrm>
            <a:off x="71438" y="33338"/>
            <a:ext cx="461962" cy="401637"/>
          </a:xfrm>
          <a:prstGeom prst="rect">
            <a:avLst/>
          </a:prstGeom>
          <a:noFill/>
          <a:ln w="9525">
            <a:noFill/>
            <a:miter lim="800000"/>
            <a:headEnd/>
            <a:tailEnd/>
          </a:ln>
        </p:spPr>
      </p:pic>
      <p:pic>
        <p:nvPicPr>
          <p:cNvPr id="6" name="Picture 5" descr="SynopticA_1983021200_2.png"/>
          <p:cNvPicPr>
            <a:picLocks noChangeAspect="1"/>
          </p:cNvPicPr>
          <p:nvPr/>
        </p:nvPicPr>
        <p:blipFill>
          <a:blip r:embed="rId4" cstate="print"/>
          <a:stretch>
            <a:fillRect/>
          </a:stretch>
        </p:blipFill>
        <p:spPr>
          <a:xfrm>
            <a:off x="760404" y="3695290"/>
            <a:ext cx="7621064" cy="2934110"/>
          </a:xfrm>
          <a:prstGeom prst="rect">
            <a:avLst/>
          </a:prstGeom>
        </p:spPr>
      </p:pic>
      <p:pic>
        <p:nvPicPr>
          <p:cNvPr id="7" name="Picture 6" descr="SynopticA_2009121800F042_2.png"/>
          <p:cNvPicPr>
            <a:picLocks noChangeAspect="1"/>
          </p:cNvPicPr>
          <p:nvPr/>
        </p:nvPicPr>
        <p:blipFill>
          <a:blip r:embed="rId5" cstate="print"/>
          <a:stretch>
            <a:fillRect/>
          </a:stretch>
        </p:blipFill>
        <p:spPr>
          <a:xfrm>
            <a:off x="760936" y="647700"/>
            <a:ext cx="7621064" cy="2934110"/>
          </a:xfrm>
          <a:prstGeom prst="rect">
            <a:avLst/>
          </a:prstGeom>
        </p:spPr>
      </p:pic>
      <p:sp>
        <p:nvSpPr>
          <p:cNvPr id="8" name="TextBox 7"/>
          <p:cNvSpPr txBox="1"/>
          <p:nvPr/>
        </p:nvSpPr>
        <p:spPr>
          <a:xfrm>
            <a:off x="2448790" y="647700"/>
            <a:ext cx="4229100" cy="400110"/>
          </a:xfrm>
          <a:prstGeom prst="rect">
            <a:avLst/>
          </a:prstGeom>
          <a:solidFill>
            <a:schemeClr val="bg1"/>
          </a:solidFill>
        </p:spPr>
        <p:txBody>
          <a:bodyPr wrap="square" rtlCol="0">
            <a:spAutoFit/>
          </a:bodyPr>
          <a:lstStyle/>
          <a:p>
            <a:r>
              <a:rPr lang="en-US" sz="2000" dirty="0" smtClean="0">
                <a:solidFill>
                  <a:srgbClr val="003E74"/>
                </a:solidFill>
                <a:latin typeface="+mn-lt"/>
              </a:rPr>
              <a:t>GFS FCST 20091218/0000F042</a:t>
            </a:r>
            <a:endParaRPr lang="en-US" sz="2000" dirty="0">
              <a:solidFill>
                <a:srgbClr val="003E74"/>
              </a:solidFill>
              <a:latin typeface="+mn-lt"/>
            </a:endParaRPr>
          </a:p>
        </p:txBody>
      </p:sp>
      <p:sp>
        <p:nvSpPr>
          <p:cNvPr id="9" name="TextBox 8"/>
          <p:cNvSpPr txBox="1"/>
          <p:nvPr/>
        </p:nvSpPr>
        <p:spPr>
          <a:xfrm>
            <a:off x="3924300" y="3695700"/>
            <a:ext cx="1295400" cy="400110"/>
          </a:xfrm>
          <a:prstGeom prst="rect">
            <a:avLst/>
          </a:prstGeom>
          <a:solidFill>
            <a:schemeClr val="bg1"/>
          </a:solidFill>
        </p:spPr>
        <p:txBody>
          <a:bodyPr wrap="square" rtlCol="0">
            <a:spAutoFit/>
          </a:bodyPr>
          <a:lstStyle/>
          <a:p>
            <a:r>
              <a:rPr lang="en-US" sz="2000" dirty="0" smtClean="0">
                <a:solidFill>
                  <a:srgbClr val="003E74"/>
                </a:solidFill>
                <a:latin typeface="+mn-lt"/>
              </a:rPr>
              <a:t>ANALOG</a:t>
            </a:r>
            <a:endParaRPr lang="en-US" sz="2000" dirty="0">
              <a:solidFill>
                <a:srgbClr val="003E74"/>
              </a:solidFill>
              <a:latin typeface="+mn-lt"/>
            </a:endParaRPr>
          </a:p>
        </p:txBody>
      </p:sp>
    </p:spTree>
  </p:cSld>
  <p:clrMapOvr>
    <a:masterClrMapping/>
  </p:clrMapOvr>
  <p:transition>
    <p:fade/>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Rectangle 4"/>
          <p:cNvSpPr>
            <a:spLocks noChangeArrowheads="1"/>
          </p:cNvSpPr>
          <p:nvPr/>
        </p:nvSpPr>
        <p:spPr bwMode="auto">
          <a:xfrm>
            <a:off x="0" y="19050"/>
            <a:ext cx="9147175" cy="438150"/>
          </a:xfrm>
          <a:prstGeom prst="rect">
            <a:avLst/>
          </a:prstGeom>
          <a:solidFill>
            <a:schemeClr val="bg1"/>
          </a:solidFill>
          <a:ln w="9525">
            <a:noFill/>
            <a:miter lim="800000"/>
            <a:headEnd/>
            <a:tailEnd/>
          </a:ln>
        </p:spPr>
        <p:txBody>
          <a:bodyPr anchor="ctr"/>
          <a:lstStyle/>
          <a:p>
            <a:pPr algn="l">
              <a:defRPr/>
            </a:pPr>
            <a:r>
              <a:rPr lang="en-US" sz="2000" dirty="0">
                <a:solidFill>
                  <a:srgbClr val="000066"/>
                </a:solidFill>
                <a:latin typeface="Tahoma" pitchFamily="34" charset="0"/>
              </a:rPr>
              <a:t>       </a:t>
            </a:r>
            <a:r>
              <a:rPr lang="en-US" sz="2000" dirty="0" smtClean="0">
                <a:solidFill>
                  <a:srgbClr val="003E74"/>
                </a:solidFill>
                <a:effectLst>
                  <a:outerShdw blurRad="38100" dist="38100" dir="2700000" algn="tl">
                    <a:srgbClr val="000000">
                      <a:alpha val="43137"/>
                    </a:srgbClr>
                  </a:outerShdw>
                </a:effectLst>
                <a:latin typeface="Tahoma" pitchFamily="34" charset="0"/>
              </a:rPr>
              <a:t>18-20 December 2009 - Analog 19830212/0600</a:t>
            </a:r>
            <a:endParaRPr lang="en-US" sz="2000" dirty="0">
              <a:solidFill>
                <a:srgbClr val="003E74"/>
              </a:solidFill>
              <a:effectLst>
                <a:outerShdw blurRad="38100" dist="38100" dir="2700000" algn="tl">
                  <a:srgbClr val="000000">
                    <a:alpha val="43137"/>
                  </a:srgbClr>
                </a:outerShdw>
              </a:effectLst>
              <a:latin typeface="Tahoma" pitchFamily="34" charset="0"/>
            </a:endParaRPr>
          </a:p>
        </p:txBody>
      </p:sp>
      <p:pic>
        <p:nvPicPr>
          <p:cNvPr id="15364" name="Picture 21" descr="C:\Users\CMG\Desktop\FOLDERS\CHAD\SLU\CIPS\cips.png"/>
          <p:cNvPicPr>
            <a:picLocks noChangeAspect="1" noChangeArrowheads="1"/>
          </p:cNvPicPr>
          <p:nvPr/>
        </p:nvPicPr>
        <p:blipFill>
          <a:blip r:embed="rId3" cstate="print"/>
          <a:srcRect/>
          <a:stretch>
            <a:fillRect/>
          </a:stretch>
        </p:blipFill>
        <p:spPr bwMode="auto">
          <a:xfrm>
            <a:off x="71438" y="33338"/>
            <a:ext cx="461962" cy="401637"/>
          </a:xfrm>
          <a:prstGeom prst="rect">
            <a:avLst/>
          </a:prstGeom>
          <a:noFill/>
          <a:ln w="9525">
            <a:noFill/>
            <a:miter lim="800000"/>
            <a:headEnd/>
            <a:tailEnd/>
          </a:ln>
        </p:spPr>
      </p:pic>
      <p:pic>
        <p:nvPicPr>
          <p:cNvPr id="10" name="Picture 9" descr="SynopticA_1983021206_2.png"/>
          <p:cNvPicPr>
            <a:picLocks noChangeAspect="1"/>
          </p:cNvPicPr>
          <p:nvPr/>
        </p:nvPicPr>
        <p:blipFill>
          <a:blip r:embed="rId4" cstate="print"/>
          <a:stretch>
            <a:fillRect/>
          </a:stretch>
        </p:blipFill>
        <p:spPr>
          <a:xfrm>
            <a:off x="760936" y="3695700"/>
            <a:ext cx="7621064" cy="2934110"/>
          </a:xfrm>
          <a:prstGeom prst="rect">
            <a:avLst/>
          </a:prstGeom>
        </p:spPr>
      </p:pic>
      <p:pic>
        <p:nvPicPr>
          <p:cNvPr id="11" name="Picture 10" descr="SynopticA_2009121800F048_2.png"/>
          <p:cNvPicPr>
            <a:picLocks noChangeAspect="1"/>
          </p:cNvPicPr>
          <p:nvPr/>
        </p:nvPicPr>
        <p:blipFill>
          <a:blip r:embed="rId5" cstate="print"/>
          <a:stretch>
            <a:fillRect/>
          </a:stretch>
        </p:blipFill>
        <p:spPr>
          <a:xfrm>
            <a:off x="760936" y="647700"/>
            <a:ext cx="7621064" cy="2934110"/>
          </a:xfrm>
          <a:prstGeom prst="rect">
            <a:avLst/>
          </a:prstGeom>
        </p:spPr>
      </p:pic>
      <p:sp>
        <p:nvSpPr>
          <p:cNvPr id="9" name="TextBox 8"/>
          <p:cNvSpPr txBox="1"/>
          <p:nvPr/>
        </p:nvSpPr>
        <p:spPr>
          <a:xfrm>
            <a:off x="2448790" y="647700"/>
            <a:ext cx="4229100" cy="400110"/>
          </a:xfrm>
          <a:prstGeom prst="rect">
            <a:avLst/>
          </a:prstGeom>
          <a:solidFill>
            <a:schemeClr val="bg1"/>
          </a:solidFill>
        </p:spPr>
        <p:txBody>
          <a:bodyPr wrap="square" rtlCol="0">
            <a:spAutoFit/>
          </a:bodyPr>
          <a:lstStyle/>
          <a:p>
            <a:r>
              <a:rPr lang="en-US" sz="2000" dirty="0" smtClean="0">
                <a:solidFill>
                  <a:srgbClr val="003E74"/>
                </a:solidFill>
                <a:latin typeface="+mn-lt"/>
              </a:rPr>
              <a:t>GFS FCST 20091218/0000F048</a:t>
            </a:r>
            <a:endParaRPr lang="en-US" sz="2000" dirty="0">
              <a:solidFill>
                <a:srgbClr val="003E74"/>
              </a:solidFill>
              <a:latin typeface="+mn-lt"/>
            </a:endParaRPr>
          </a:p>
        </p:txBody>
      </p:sp>
      <p:sp>
        <p:nvSpPr>
          <p:cNvPr id="12" name="TextBox 11"/>
          <p:cNvSpPr txBox="1"/>
          <p:nvPr/>
        </p:nvSpPr>
        <p:spPr>
          <a:xfrm>
            <a:off x="3924300" y="3695700"/>
            <a:ext cx="1295400" cy="400110"/>
          </a:xfrm>
          <a:prstGeom prst="rect">
            <a:avLst/>
          </a:prstGeom>
          <a:solidFill>
            <a:schemeClr val="bg1"/>
          </a:solidFill>
        </p:spPr>
        <p:txBody>
          <a:bodyPr wrap="square" rtlCol="0">
            <a:spAutoFit/>
          </a:bodyPr>
          <a:lstStyle/>
          <a:p>
            <a:r>
              <a:rPr lang="en-US" sz="2000" dirty="0" smtClean="0">
                <a:solidFill>
                  <a:srgbClr val="003E74"/>
                </a:solidFill>
                <a:latin typeface="+mn-lt"/>
              </a:rPr>
              <a:t>ANALOG</a:t>
            </a:r>
            <a:endParaRPr lang="en-US" sz="2000" dirty="0">
              <a:solidFill>
                <a:srgbClr val="003E74"/>
              </a:solidFill>
              <a:latin typeface="+mn-lt"/>
            </a:endParaRPr>
          </a:p>
        </p:txBody>
      </p:sp>
    </p:spTree>
  </p:cSld>
  <p:clrMapOvr>
    <a:masterClrMapping/>
  </p:clrMapOvr>
  <p:transition>
    <p:fade/>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Rectangle 4"/>
          <p:cNvSpPr>
            <a:spLocks noChangeArrowheads="1"/>
          </p:cNvSpPr>
          <p:nvPr/>
        </p:nvSpPr>
        <p:spPr bwMode="auto">
          <a:xfrm>
            <a:off x="0" y="19050"/>
            <a:ext cx="9147175" cy="438150"/>
          </a:xfrm>
          <a:prstGeom prst="rect">
            <a:avLst/>
          </a:prstGeom>
          <a:solidFill>
            <a:schemeClr val="bg1"/>
          </a:solidFill>
          <a:ln w="9525">
            <a:noFill/>
            <a:miter lim="800000"/>
            <a:headEnd/>
            <a:tailEnd/>
          </a:ln>
        </p:spPr>
        <p:txBody>
          <a:bodyPr anchor="ctr"/>
          <a:lstStyle/>
          <a:p>
            <a:pPr algn="l">
              <a:defRPr/>
            </a:pPr>
            <a:r>
              <a:rPr lang="en-US" sz="2000" dirty="0">
                <a:solidFill>
                  <a:srgbClr val="000066"/>
                </a:solidFill>
                <a:latin typeface="Tahoma" pitchFamily="34" charset="0"/>
              </a:rPr>
              <a:t>       </a:t>
            </a:r>
            <a:r>
              <a:rPr lang="en-US" sz="2000" dirty="0" smtClean="0">
                <a:solidFill>
                  <a:srgbClr val="003E74"/>
                </a:solidFill>
                <a:effectLst>
                  <a:outerShdw blurRad="38100" dist="38100" dir="2700000" algn="tl">
                    <a:srgbClr val="000000">
                      <a:alpha val="43137"/>
                    </a:srgbClr>
                  </a:outerShdw>
                </a:effectLst>
                <a:latin typeface="Tahoma" pitchFamily="34" charset="0"/>
              </a:rPr>
              <a:t>18-20 December 2009 - Analog 19830212/0600</a:t>
            </a:r>
            <a:endParaRPr lang="en-US" sz="2000" dirty="0">
              <a:solidFill>
                <a:srgbClr val="003E74"/>
              </a:solidFill>
              <a:effectLst>
                <a:outerShdw blurRad="38100" dist="38100" dir="2700000" algn="tl">
                  <a:srgbClr val="000000">
                    <a:alpha val="43137"/>
                  </a:srgbClr>
                </a:outerShdw>
              </a:effectLst>
              <a:latin typeface="Tahoma" pitchFamily="34" charset="0"/>
            </a:endParaRPr>
          </a:p>
        </p:txBody>
      </p:sp>
      <p:pic>
        <p:nvPicPr>
          <p:cNvPr id="15364" name="Picture 21" descr="C:\Users\CMG\Desktop\FOLDERS\CHAD\SLU\CIPS\cips.png"/>
          <p:cNvPicPr>
            <a:picLocks noChangeAspect="1" noChangeArrowheads="1"/>
          </p:cNvPicPr>
          <p:nvPr/>
        </p:nvPicPr>
        <p:blipFill>
          <a:blip r:embed="rId3" cstate="print"/>
          <a:srcRect/>
          <a:stretch>
            <a:fillRect/>
          </a:stretch>
        </p:blipFill>
        <p:spPr bwMode="auto">
          <a:xfrm>
            <a:off x="71438" y="33338"/>
            <a:ext cx="461962" cy="401637"/>
          </a:xfrm>
          <a:prstGeom prst="rect">
            <a:avLst/>
          </a:prstGeom>
          <a:noFill/>
          <a:ln w="9525">
            <a:noFill/>
            <a:miter lim="800000"/>
            <a:headEnd/>
            <a:tailEnd/>
          </a:ln>
        </p:spPr>
      </p:pic>
      <p:pic>
        <p:nvPicPr>
          <p:cNvPr id="6" name="Picture 5" descr="SynopticA_1983021212_2.png"/>
          <p:cNvPicPr>
            <a:picLocks noChangeAspect="1"/>
          </p:cNvPicPr>
          <p:nvPr/>
        </p:nvPicPr>
        <p:blipFill>
          <a:blip r:embed="rId4" cstate="print"/>
          <a:stretch>
            <a:fillRect/>
          </a:stretch>
        </p:blipFill>
        <p:spPr>
          <a:xfrm>
            <a:off x="761468" y="3695290"/>
            <a:ext cx="7621064" cy="2934110"/>
          </a:xfrm>
          <a:prstGeom prst="rect">
            <a:avLst/>
          </a:prstGeom>
        </p:spPr>
      </p:pic>
      <p:pic>
        <p:nvPicPr>
          <p:cNvPr id="7" name="Picture 6" descr="SynopticA_2009121800F054_2.png"/>
          <p:cNvPicPr>
            <a:picLocks noChangeAspect="1"/>
          </p:cNvPicPr>
          <p:nvPr/>
        </p:nvPicPr>
        <p:blipFill>
          <a:blip r:embed="rId5" cstate="print"/>
          <a:stretch>
            <a:fillRect/>
          </a:stretch>
        </p:blipFill>
        <p:spPr>
          <a:xfrm>
            <a:off x="760936" y="647700"/>
            <a:ext cx="7621064" cy="2934110"/>
          </a:xfrm>
          <a:prstGeom prst="rect">
            <a:avLst/>
          </a:prstGeom>
        </p:spPr>
      </p:pic>
      <p:sp>
        <p:nvSpPr>
          <p:cNvPr id="8" name="TextBox 7"/>
          <p:cNvSpPr txBox="1"/>
          <p:nvPr/>
        </p:nvSpPr>
        <p:spPr>
          <a:xfrm>
            <a:off x="2448790" y="647700"/>
            <a:ext cx="4229100" cy="400110"/>
          </a:xfrm>
          <a:prstGeom prst="rect">
            <a:avLst/>
          </a:prstGeom>
          <a:solidFill>
            <a:schemeClr val="bg1"/>
          </a:solidFill>
        </p:spPr>
        <p:txBody>
          <a:bodyPr wrap="square" rtlCol="0">
            <a:spAutoFit/>
          </a:bodyPr>
          <a:lstStyle/>
          <a:p>
            <a:r>
              <a:rPr lang="en-US" sz="2000" dirty="0" smtClean="0">
                <a:solidFill>
                  <a:srgbClr val="003E74"/>
                </a:solidFill>
                <a:latin typeface="+mn-lt"/>
              </a:rPr>
              <a:t>GFS FCST 20091218/0000F054</a:t>
            </a:r>
            <a:endParaRPr lang="en-US" sz="2000" dirty="0">
              <a:solidFill>
                <a:srgbClr val="003E74"/>
              </a:solidFill>
              <a:latin typeface="+mn-lt"/>
            </a:endParaRPr>
          </a:p>
        </p:txBody>
      </p:sp>
      <p:sp>
        <p:nvSpPr>
          <p:cNvPr id="11" name="TextBox 10"/>
          <p:cNvSpPr txBox="1"/>
          <p:nvPr/>
        </p:nvSpPr>
        <p:spPr>
          <a:xfrm>
            <a:off x="3924300" y="3695700"/>
            <a:ext cx="1295400" cy="400110"/>
          </a:xfrm>
          <a:prstGeom prst="rect">
            <a:avLst/>
          </a:prstGeom>
          <a:solidFill>
            <a:schemeClr val="bg1"/>
          </a:solidFill>
        </p:spPr>
        <p:txBody>
          <a:bodyPr wrap="square" rtlCol="0">
            <a:spAutoFit/>
          </a:bodyPr>
          <a:lstStyle/>
          <a:p>
            <a:r>
              <a:rPr lang="en-US" sz="2000" dirty="0" smtClean="0">
                <a:solidFill>
                  <a:srgbClr val="003E74"/>
                </a:solidFill>
                <a:latin typeface="+mn-lt"/>
              </a:rPr>
              <a:t>ANALOG</a:t>
            </a:r>
            <a:endParaRPr lang="en-US" sz="2000" dirty="0">
              <a:solidFill>
                <a:srgbClr val="003E74"/>
              </a:solidFill>
              <a:latin typeface="+mn-lt"/>
            </a:endParaRPr>
          </a:p>
        </p:txBody>
      </p:sp>
    </p:spTree>
  </p:cSld>
  <p:clrMapOvr>
    <a:masterClrMapping/>
  </p:clrMapOvr>
  <p:transition>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3"/>
          <p:cNvSpPr>
            <a:spLocks noGrp="1" noChangeArrowheads="1"/>
          </p:cNvSpPr>
          <p:nvPr>
            <p:ph idx="1"/>
          </p:nvPr>
        </p:nvSpPr>
        <p:spPr>
          <a:xfrm>
            <a:off x="228600" y="647700"/>
            <a:ext cx="8686800" cy="5448300"/>
          </a:xfrm>
        </p:spPr>
        <p:txBody>
          <a:bodyPr/>
          <a:lstStyle/>
          <a:p>
            <a:r>
              <a:rPr lang="en-US" sz="1600" dirty="0" smtClean="0"/>
              <a:t>Moore, J. T., and P. D. </a:t>
            </a:r>
            <a:r>
              <a:rPr lang="en-US" sz="1600" dirty="0" err="1" smtClean="0"/>
              <a:t>Blakley</a:t>
            </a:r>
            <a:r>
              <a:rPr lang="en-US" sz="1600" dirty="0" smtClean="0"/>
              <a:t>, 1988: The role of </a:t>
            </a:r>
            <a:r>
              <a:rPr lang="en-US" sz="1600" dirty="0" err="1" smtClean="0"/>
              <a:t>frontogenetical</a:t>
            </a:r>
            <a:r>
              <a:rPr lang="en-US" sz="1600" dirty="0" smtClean="0"/>
              <a:t> forcing and conditional symmetric instability in the </a:t>
            </a:r>
            <a:r>
              <a:rPr lang="en-US" sz="1600" dirty="0" err="1" smtClean="0"/>
              <a:t>midwest</a:t>
            </a:r>
            <a:r>
              <a:rPr lang="en-US" sz="1600" dirty="0" smtClean="0"/>
              <a:t> snowstorm of 30–31 January 1982. Mon. </a:t>
            </a:r>
            <a:r>
              <a:rPr lang="en-US" sz="1600" dirty="0" err="1" smtClean="0"/>
              <a:t>Wea</a:t>
            </a:r>
            <a:r>
              <a:rPr lang="en-US" sz="1600" dirty="0" smtClean="0"/>
              <a:t>. Rev., 116, 2155–2171.</a:t>
            </a:r>
          </a:p>
        </p:txBody>
      </p:sp>
      <p:sp>
        <p:nvSpPr>
          <p:cNvPr id="3075" name="Rectangle 4"/>
          <p:cNvSpPr>
            <a:spLocks noChangeArrowheads="1"/>
          </p:cNvSpPr>
          <p:nvPr/>
        </p:nvSpPr>
        <p:spPr bwMode="auto">
          <a:xfrm>
            <a:off x="0" y="19050"/>
            <a:ext cx="9147175" cy="438150"/>
          </a:xfrm>
          <a:prstGeom prst="rect">
            <a:avLst/>
          </a:prstGeom>
          <a:solidFill>
            <a:schemeClr val="bg1"/>
          </a:solidFill>
          <a:ln w="9525">
            <a:noFill/>
            <a:miter lim="800000"/>
            <a:headEnd/>
            <a:tailEnd/>
          </a:ln>
        </p:spPr>
        <p:txBody>
          <a:bodyPr anchor="ctr"/>
          <a:lstStyle/>
          <a:p>
            <a:pPr algn="l">
              <a:defRPr/>
            </a:pPr>
            <a:r>
              <a:rPr lang="en-US" sz="2000" dirty="0">
                <a:solidFill>
                  <a:srgbClr val="000066"/>
                </a:solidFill>
                <a:latin typeface="Tahoma" pitchFamily="34" charset="0"/>
              </a:rPr>
              <a:t>       </a:t>
            </a:r>
            <a:r>
              <a:rPr lang="en-US" sz="2000" dirty="0" smtClean="0">
                <a:solidFill>
                  <a:srgbClr val="003E74"/>
                </a:solidFill>
                <a:effectLst>
                  <a:outerShdw blurRad="38100" dist="38100" dir="2700000" algn="tl">
                    <a:srgbClr val="000000">
                      <a:alpha val="43137"/>
                    </a:srgbClr>
                  </a:outerShdw>
                </a:effectLst>
                <a:latin typeface="Tahoma" pitchFamily="34" charset="0"/>
              </a:rPr>
              <a:t>Historical Events – Case Studies (Forecast Busts and Surprises)</a:t>
            </a:r>
            <a:endParaRPr lang="en-US" sz="2000" dirty="0">
              <a:solidFill>
                <a:srgbClr val="003E74"/>
              </a:solidFill>
              <a:effectLst>
                <a:outerShdw blurRad="38100" dist="38100" dir="2700000" algn="tl">
                  <a:srgbClr val="000000">
                    <a:alpha val="43137"/>
                  </a:srgbClr>
                </a:outerShdw>
              </a:effectLst>
              <a:latin typeface="Tahoma" pitchFamily="34" charset="0"/>
            </a:endParaRPr>
          </a:p>
        </p:txBody>
      </p:sp>
      <p:pic>
        <p:nvPicPr>
          <p:cNvPr id="3076" name="Picture 21" descr="C:\Users\CMG\Desktop\FOLDERS\CHAD\SLU\CIPS\cips.png"/>
          <p:cNvPicPr>
            <a:picLocks noChangeAspect="1" noChangeArrowheads="1"/>
          </p:cNvPicPr>
          <p:nvPr/>
        </p:nvPicPr>
        <p:blipFill>
          <a:blip r:embed="rId3" cstate="print"/>
          <a:srcRect/>
          <a:stretch>
            <a:fillRect/>
          </a:stretch>
        </p:blipFill>
        <p:spPr bwMode="auto">
          <a:xfrm>
            <a:off x="71438" y="33338"/>
            <a:ext cx="461962" cy="401637"/>
          </a:xfrm>
          <a:prstGeom prst="rect">
            <a:avLst/>
          </a:prstGeom>
          <a:noFill/>
          <a:ln w="9525">
            <a:noFill/>
            <a:miter lim="800000"/>
            <a:headEnd/>
            <a:tailEnd/>
          </a:ln>
        </p:spPr>
      </p:pic>
      <p:pic>
        <p:nvPicPr>
          <p:cNvPr id="2" name="Picture 2"/>
          <p:cNvPicPr>
            <a:picLocks noChangeAspect="1" noChangeArrowheads="1"/>
          </p:cNvPicPr>
          <p:nvPr/>
        </p:nvPicPr>
        <p:blipFill>
          <a:blip r:embed="rId4" cstate="print"/>
          <a:srcRect/>
          <a:stretch>
            <a:fillRect/>
          </a:stretch>
        </p:blipFill>
        <p:spPr bwMode="auto">
          <a:xfrm>
            <a:off x="872172" y="1790700"/>
            <a:ext cx="4042728" cy="4533900"/>
          </a:xfrm>
          <a:prstGeom prst="rect">
            <a:avLst/>
          </a:prstGeom>
          <a:noFill/>
          <a:ln w="9525">
            <a:noFill/>
            <a:miter lim="800000"/>
            <a:headEnd/>
            <a:tailEnd/>
          </a:ln>
        </p:spPr>
      </p:pic>
      <p:pic>
        <p:nvPicPr>
          <p:cNvPr id="3" name="Picture 3"/>
          <p:cNvPicPr>
            <a:picLocks noChangeAspect="1" noChangeArrowheads="1"/>
          </p:cNvPicPr>
          <p:nvPr/>
        </p:nvPicPr>
        <p:blipFill>
          <a:blip r:embed="rId5" cstate="print"/>
          <a:srcRect/>
          <a:stretch>
            <a:fillRect/>
          </a:stretch>
        </p:blipFill>
        <p:spPr bwMode="auto">
          <a:xfrm>
            <a:off x="5257800" y="1790701"/>
            <a:ext cx="3009900" cy="4523896"/>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Rectangle 4"/>
          <p:cNvSpPr>
            <a:spLocks noChangeArrowheads="1"/>
          </p:cNvSpPr>
          <p:nvPr/>
        </p:nvSpPr>
        <p:spPr bwMode="auto">
          <a:xfrm>
            <a:off x="0" y="19050"/>
            <a:ext cx="9147175" cy="438150"/>
          </a:xfrm>
          <a:prstGeom prst="rect">
            <a:avLst/>
          </a:prstGeom>
          <a:solidFill>
            <a:schemeClr val="bg1"/>
          </a:solidFill>
          <a:ln w="9525">
            <a:noFill/>
            <a:miter lim="800000"/>
            <a:headEnd/>
            <a:tailEnd/>
          </a:ln>
        </p:spPr>
        <p:txBody>
          <a:bodyPr anchor="ctr"/>
          <a:lstStyle/>
          <a:p>
            <a:pPr algn="l">
              <a:defRPr/>
            </a:pPr>
            <a:r>
              <a:rPr lang="en-US" sz="2000" dirty="0">
                <a:solidFill>
                  <a:srgbClr val="000066"/>
                </a:solidFill>
                <a:latin typeface="Tahoma" pitchFamily="34" charset="0"/>
              </a:rPr>
              <a:t>       </a:t>
            </a:r>
            <a:r>
              <a:rPr lang="en-US" sz="2000" dirty="0" smtClean="0">
                <a:solidFill>
                  <a:srgbClr val="003E74"/>
                </a:solidFill>
                <a:effectLst>
                  <a:outerShdw blurRad="38100" dist="38100" dir="2700000" algn="tl">
                    <a:srgbClr val="000000">
                      <a:alpha val="43137"/>
                    </a:srgbClr>
                  </a:outerShdw>
                </a:effectLst>
                <a:latin typeface="Tahoma" pitchFamily="34" charset="0"/>
              </a:rPr>
              <a:t>18-20 December 2009 - Analog 19830212/0600</a:t>
            </a:r>
            <a:endParaRPr lang="en-US" sz="2000" dirty="0">
              <a:solidFill>
                <a:srgbClr val="003E74"/>
              </a:solidFill>
              <a:effectLst>
                <a:outerShdw blurRad="38100" dist="38100" dir="2700000" algn="tl">
                  <a:srgbClr val="000000">
                    <a:alpha val="43137"/>
                  </a:srgbClr>
                </a:outerShdw>
              </a:effectLst>
              <a:latin typeface="Tahoma" pitchFamily="34" charset="0"/>
            </a:endParaRPr>
          </a:p>
        </p:txBody>
      </p:sp>
      <p:pic>
        <p:nvPicPr>
          <p:cNvPr id="15364" name="Picture 21" descr="C:\Users\CMG\Desktop\FOLDERS\CHAD\SLU\CIPS\cips.png"/>
          <p:cNvPicPr>
            <a:picLocks noChangeAspect="1" noChangeArrowheads="1"/>
          </p:cNvPicPr>
          <p:nvPr/>
        </p:nvPicPr>
        <p:blipFill>
          <a:blip r:embed="rId3" cstate="print"/>
          <a:srcRect/>
          <a:stretch>
            <a:fillRect/>
          </a:stretch>
        </p:blipFill>
        <p:spPr bwMode="auto">
          <a:xfrm>
            <a:off x="71438" y="33338"/>
            <a:ext cx="461962" cy="401637"/>
          </a:xfrm>
          <a:prstGeom prst="rect">
            <a:avLst/>
          </a:prstGeom>
          <a:noFill/>
          <a:ln w="9525">
            <a:noFill/>
            <a:miter lim="800000"/>
            <a:headEnd/>
            <a:tailEnd/>
          </a:ln>
        </p:spPr>
      </p:pic>
      <p:pic>
        <p:nvPicPr>
          <p:cNvPr id="10" name="Picture 9" descr="SynopticA_1983021200_1.png"/>
          <p:cNvPicPr>
            <a:picLocks noChangeAspect="1"/>
          </p:cNvPicPr>
          <p:nvPr/>
        </p:nvPicPr>
        <p:blipFill>
          <a:blip r:embed="rId4" cstate="print"/>
          <a:stretch>
            <a:fillRect/>
          </a:stretch>
        </p:blipFill>
        <p:spPr>
          <a:xfrm>
            <a:off x="761468" y="3695290"/>
            <a:ext cx="7621064" cy="2934110"/>
          </a:xfrm>
          <a:prstGeom prst="rect">
            <a:avLst/>
          </a:prstGeom>
        </p:spPr>
      </p:pic>
      <p:pic>
        <p:nvPicPr>
          <p:cNvPr id="11" name="Picture 10" descr="SynopticA_2009121800F042_1.png"/>
          <p:cNvPicPr>
            <a:picLocks noChangeAspect="1"/>
          </p:cNvPicPr>
          <p:nvPr/>
        </p:nvPicPr>
        <p:blipFill>
          <a:blip r:embed="rId5" cstate="print"/>
          <a:stretch>
            <a:fillRect/>
          </a:stretch>
        </p:blipFill>
        <p:spPr>
          <a:xfrm>
            <a:off x="762000" y="647700"/>
            <a:ext cx="7621064" cy="2934110"/>
          </a:xfrm>
          <a:prstGeom prst="rect">
            <a:avLst/>
          </a:prstGeom>
        </p:spPr>
      </p:pic>
      <p:sp>
        <p:nvSpPr>
          <p:cNvPr id="9" name="TextBox 8"/>
          <p:cNvSpPr txBox="1"/>
          <p:nvPr/>
        </p:nvSpPr>
        <p:spPr>
          <a:xfrm>
            <a:off x="2448790" y="647700"/>
            <a:ext cx="4229100" cy="400110"/>
          </a:xfrm>
          <a:prstGeom prst="rect">
            <a:avLst/>
          </a:prstGeom>
          <a:solidFill>
            <a:schemeClr val="bg1"/>
          </a:solidFill>
        </p:spPr>
        <p:txBody>
          <a:bodyPr wrap="square" rtlCol="0">
            <a:spAutoFit/>
          </a:bodyPr>
          <a:lstStyle/>
          <a:p>
            <a:r>
              <a:rPr lang="en-US" sz="2000" dirty="0" smtClean="0">
                <a:solidFill>
                  <a:srgbClr val="003E74"/>
                </a:solidFill>
                <a:latin typeface="+mn-lt"/>
              </a:rPr>
              <a:t>GFS FCST 20091218/0000F042</a:t>
            </a:r>
            <a:endParaRPr lang="en-US" sz="2000" dirty="0">
              <a:solidFill>
                <a:srgbClr val="003E74"/>
              </a:solidFill>
              <a:latin typeface="+mn-lt"/>
            </a:endParaRPr>
          </a:p>
        </p:txBody>
      </p:sp>
      <p:sp>
        <p:nvSpPr>
          <p:cNvPr id="12" name="TextBox 11"/>
          <p:cNvSpPr txBox="1"/>
          <p:nvPr/>
        </p:nvSpPr>
        <p:spPr>
          <a:xfrm>
            <a:off x="3924300" y="3695700"/>
            <a:ext cx="1295400" cy="400110"/>
          </a:xfrm>
          <a:prstGeom prst="rect">
            <a:avLst/>
          </a:prstGeom>
          <a:solidFill>
            <a:schemeClr val="bg1"/>
          </a:solidFill>
        </p:spPr>
        <p:txBody>
          <a:bodyPr wrap="square" rtlCol="0">
            <a:spAutoFit/>
          </a:bodyPr>
          <a:lstStyle/>
          <a:p>
            <a:r>
              <a:rPr lang="en-US" sz="2000" dirty="0" smtClean="0">
                <a:solidFill>
                  <a:srgbClr val="003E74"/>
                </a:solidFill>
                <a:latin typeface="+mn-lt"/>
              </a:rPr>
              <a:t>ANALOG</a:t>
            </a:r>
            <a:endParaRPr lang="en-US" sz="2000" dirty="0">
              <a:solidFill>
                <a:srgbClr val="003E74"/>
              </a:solidFill>
              <a:latin typeface="+mn-lt"/>
            </a:endParaRPr>
          </a:p>
        </p:txBody>
      </p:sp>
    </p:spTree>
  </p:cSld>
  <p:clrMapOvr>
    <a:masterClrMapping/>
  </p:clrMapOvr>
  <p:transition>
    <p:fade/>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Rectangle 4"/>
          <p:cNvSpPr>
            <a:spLocks noChangeArrowheads="1"/>
          </p:cNvSpPr>
          <p:nvPr/>
        </p:nvSpPr>
        <p:spPr bwMode="auto">
          <a:xfrm>
            <a:off x="0" y="19050"/>
            <a:ext cx="9147175" cy="438150"/>
          </a:xfrm>
          <a:prstGeom prst="rect">
            <a:avLst/>
          </a:prstGeom>
          <a:solidFill>
            <a:schemeClr val="bg1"/>
          </a:solidFill>
          <a:ln w="9525">
            <a:noFill/>
            <a:miter lim="800000"/>
            <a:headEnd/>
            <a:tailEnd/>
          </a:ln>
        </p:spPr>
        <p:txBody>
          <a:bodyPr anchor="ctr"/>
          <a:lstStyle/>
          <a:p>
            <a:pPr algn="l">
              <a:defRPr/>
            </a:pPr>
            <a:r>
              <a:rPr lang="en-US" sz="2000" dirty="0">
                <a:solidFill>
                  <a:srgbClr val="000066"/>
                </a:solidFill>
                <a:latin typeface="Tahoma" pitchFamily="34" charset="0"/>
              </a:rPr>
              <a:t>       </a:t>
            </a:r>
            <a:r>
              <a:rPr lang="en-US" sz="2000" dirty="0" smtClean="0">
                <a:solidFill>
                  <a:srgbClr val="003E74"/>
                </a:solidFill>
                <a:effectLst>
                  <a:outerShdw blurRad="38100" dist="38100" dir="2700000" algn="tl">
                    <a:srgbClr val="000000">
                      <a:alpha val="43137"/>
                    </a:srgbClr>
                  </a:outerShdw>
                </a:effectLst>
                <a:latin typeface="Tahoma" pitchFamily="34" charset="0"/>
              </a:rPr>
              <a:t>18-20 December 2009 - Analog 19830212/0600</a:t>
            </a:r>
            <a:endParaRPr lang="en-US" sz="2000" dirty="0">
              <a:solidFill>
                <a:srgbClr val="003E74"/>
              </a:solidFill>
              <a:effectLst>
                <a:outerShdw blurRad="38100" dist="38100" dir="2700000" algn="tl">
                  <a:srgbClr val="000000">
                    <a:alpha val="43137"/>
                  </a:srgbClr>
                </a:outerShdw>
              </a:effectLst>
              <a:latin typeface="Tahoma" pitchFamily="34" charset="0"/>
            </a:endParaRPr>
          </a:p>
        </p:txBody>
      </p:sp>
      <p:pic>
        <p:nvPicPr>
          <p:cNvPr id="15364" name="Picture 21" descr="C:\Users\CMG\Desktop\FOLDERS\CHAD\SLU\CIPS\cips.png"/>
          <p:cNvPicPr>
            <a:picLocks noChangeAspect="1" noChangeArrowheads="1"/>
          </p:cNvPicPr>
          <p:nvPr/>
        </p:nvPicPr>
        <p:blipFill>
          <a:blip r:embed="rId3" cstate="print"/>
          <a:srcRect/>
          <a:stretch>
            <a:fillRect/>
          </a:stretch>
        </p:blipFill>
        <p:spPr bwMode="auto">
          <a:xfrm>
            <a:off x="71438" y="33338"/>
            <a:ext cx="461962" cy="401637"/>
          </a:xfrm>
          <a:prstGeom prst="rect">
            <a:avLst/>
          </a:prstGeom>
          <a:noFill/>
          <a:ln w="9525">
            <a:noFill/>
            <a:miter lim="800000"/>
            <a:headEnd/>
            <a:tailEnd/>
          </a:ln>
        </p:spPr>
      </p:pic>
      <p:pic>
        <p:nvPicPr>
          <p:cNvPr id="6" name="Picture 5" descr="SynopticA_1983021206_1.png"/>
          <p:cNvPicPr>
            <a:picLocks noChangeAspect="1"/>
          </p:cNvPicPr>
          <p:nvPr/>
        </p:nvPicPr>
        <p:blipFill>
          <a:blip r:embed="rId4" cstate="print"/>
          <a:stretch>
            <a:fillRect/>
          </a:stretch>
        </p:blipFill>
        <p:spPr>
          <a:xfrm>
            <a:off x="761468" y="3695700"/>
            <a:ext cx="7621064" cy="2934110"/>
          </a:xfrm>
          <a:prstGeom prst="rect">
            <a:avLst/>
          </a:prstGeom>
        </p:spPr>
      </p:pic>
      <p:pic>
        <p:nvPicPr>
          <p:cNvPr id="8" name="Picture 7" descr="SynopticA_2009121800F048_1.png"/>
          <p:cNvPicPr>
            <a:picLocks noChangeAspect="1"/>
          </p:cNvPicPr>
          <p:nvPr/>
        </p:nvPicPr>
        <p:blipFill>
          <a:blip r:embed="rId5" cstate="print"/>
          <a:stretch>
            <a:fillRect/>
          </a:stretch>
        </p:blipFill>
        <p:spPr>
          <a:xfrm>
            <a:off x="760936" y="647700"/>
            <a:ext cx="7621064" cy="2934110"/>
          </a:xfrm>
          <a:prstGeom prst="rect">
            <a:avLst/>
          </a:prstGeom>
        </p:spPr>
      </p:pic>
      <p:sp>
        <p:nvSpPr>
          <p:cNvPr id="11" name="TextBox 10"/>
          <p:cNvSpPr txBox="1"/>
          <p:nvPr/>
        </p:nvSpPr>
        <p:spPr>
          <a:xfrm>
            <a:off x="2448790" y="647700"/>
            <a:ext cx="4229100" cy="400110"/>
          </a:xfrm>
          <a:prstGeom prst="rect">
            <a:avLst/>
          </a:prstGeom>
          <a:solidFill>
            <a:schemeClr val="bg1"/>
          </a:solidFill>
        </p:spPr>
        <p:txBody>
          <a:bodyPr wrap="square" rtlCol="0">
            <a:spAutoFit/>
          </a:bodyPr>
          <a:lstStyle/>
          <a:p>
            <a:r>
              <a:rPr lang="en-US" sz="2000" dirty="0" smtClean="0">
                <a:solidFill>
                  <a:srgbClr val="003E74"/>
                </a:solidFill>
                <a:latin typeface="+mn-lt"/>
              </a:rPr>
              <a:t>GFS FCST 20091218/0000F048</a:t>
            </a:r>
            <a:endParaRPr lang="en-US" sz="2000" dirty="0">
              <a:solidFill>
                <a:srgbClr val="003E74"/>
              </a:solidFill>
              <a:latin typeface="+mn-lt"/>
            </a:endParaRPr>
          </a:p>
        </p:txBody>
      </p:sp>
      <p:sp>
        <p:nvSpPr>
          <p:cNvPr id="12" name="TextBox 11"/>
          <p:cNvSpPr txBox="1"/>
          <p:nvPr/>
        </p:nvSpPr>
        <p:spPr>
          <a:xfrm>
            <a:off x="3924300" y="3695700"/>
            <a:ext cx="1295400" cy="400110"/>
          </a:xfrm>
          <a:prstGeom prst="rect">
            <a:avLst/>
          </a:prstGeom>
          <a:solidFill>
            <a:schemeClr val="bg1"/>
          </a:solidFill>
        </p:spPr>
        <p:txBody>
          <a:bodyPr wrap="square" rtlCol="0">
            <a:spAutoFit/>
          </a:bodyPr>
          <a:lstStyle/>
          <a:p>
            <a:r>
              <a:rPr lang="en-US" sz="2000" dirty="0" smtClean="0">
                <a:solidFill>
                  <a:srgbClr val="003E74"/>
                </a:solidFill>
                <a:latin typeface="+mn-lt"/>
              </a:rPr>
              <a:t>ANALOG</a:t>
            </a:r>
            <a:endParaRPr lang="en-US" sz="2000" dirty="0">
              <a:solidFill>
                <a:srgbClr val="003E74"/>
              </a:solidFill>
              <a:latin typeface="+mn-lt"/>
            </a:endParaRPr>
          </a:p>
        </p:txBody>
      </p:sp>
    </p:spTree>
  </p:cSld>
  <p:clrMapOvr>
    <a:masterClrMapping/>
  </p:clrMapOvr>
  <p:transition>
    <p:fade/>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Rectangle 4"/>
          <p:cNvSpPr>
            <a:spLocks noChangeArrowheads="1"/>
          </p:cNvSpPr>
          <p:nvPr/>
        </p:nvSpPr>
        <p:spPr bwMode="auto">
          <a:xfrm>
            <a:off x="0" y="19050"/>
            <a:ext cx="9147175" cy="438150"/>
          </a:xfrm>
          <a:prstGeom prst="rect">
            <a:avLst/>
          </a:prstGeom>
          <a:solidFill>
            <a:schemeClr val="bg1"/>
          </a:solidFill>
          <a:ln w="9525">
            <a:noFill/>
            <a:miter lim="800000"/>
            <a:headEnd/>
            <a:tailEnd/>
          </a:ln>
        </p:spPr>
        <p:txBody>
          <a:bodyPr anchor="ctr"/>
          <a:lstStyle/>
          <a:p>
            <a:pPr algn="l">
              <a:defRPr/>
            </a:pPr>
            <a:r>
              <a:rPr lang="en-US" sz="2000" dirty="0">
                <a:solidFill>
                  <a:srgbClr val="000066"/>
                </a:solidFill>
                <a:latin typeface="Tahoma" pitchFamily="34" charset="0"/>
              </a:rPr>
              <a:t>       </a:t>
            </a:r>
            <a:r>
              <a:rPr lang="en-US" sz="2000" dirty="0" smtClean="0">
                <a:solidFill>
                  <a:srgbClr val="003E74"/>
                </a:solidFill>
                <a:effectLst>
                  <a:outerShdw blurRad="38100" dist="38100" dir="2700000" algn="tl">
                    <a:srgbClr val="000000">
                      <a:alpha val="43137"/>
                    </a:srgbClr>
                  </a:outerShdw>
                </a:effectLst>
                <a:latin typeface="Tahoma" pitchFamily="34" charset="0"/>
              </a:rPr>
              <a:t>18-20 December 2009 - Analog 19830212/0600</a:t>
            </a:r>
            <a:endParaRPr lang="en-US" sz="2000" dirty="0">
              <a:solidFill>
                <a:srgbClr val="003E74"/>
              </a:solidFill>
              <a:effectLst>
                <a:outerShdw blurRad="38100" dist="38100" dir="2700000" algn="tl">
                  <a:srgbClr val="000000">
                    <a:alpha val="43137"/>
                  </a:srgbClr>
                </a:outerShdw>
              </a:effectLst>
              <a:latin typeface="Tahoma" pitchFamily="34" charset="0"/>
            </a:endParaRPr>
          </a:p>
        </p:txBody>
      </p:sp>
      <p:pic>
        <p:nvPicPr>
          <p:cNvPr id="15364" name="Picture 21" descr="C:\Users\CMG\Desktop\FOLDERS\CHAD\SLU\CIPS\cips.png"/>
          <p:cNvPicPr>
            <a:picLocks noChangeAspect="1" noChangeArrowheads="1"/>
          </p:cNvPicPr>
          <p:nvPr/>
        </p:nvPicPr>
        <p:blipFill>
          <a:blip r:embed="rId3" cstate="print"/>
          <a:srcRect/>
          <a:stretch>
            <a:fillRect/>
          </a:stretch>
        </p:blipFill>
        <p:spPr bwMode="auto">
          <a:xfrm>
            <a:off x="71438" y="33338"/>
            <a:ext cx="461962" cy="401637"/>
          </a:xfrm>
          <a:prstGeom prst="rect">
            <a:avLst/>
          </a:prstGeom>
          <a:noFill/>
          <a:ln w="9525">
            <a:noFill/>
            <a:miter lim="800000"/>
            <a:headEnd/>
            <a:tailEnd/>
          </a:ln>
        </p:spPr>
      </p:pic>
      <p:pic>
        <p:nvPicPr>
          <p:cNvPr id="7" name="Picture 6" descr="SynopticA_1983021212_1.png"/>
          <p:cNvPicPr>
            <a:picLocks noChangeAspect="1"/>
          </p:cNvPicPr>
          <p:nvPr/>
        </p:nvPicPr>
        <p:blipFill>
          <a:blip r:embed="rId4" cstate="print"/>
          <a:stretch>
            <a:fillRect/>
          </a:stretch>
        </p:blipFill>
        <p:spPr>
          <a:xfrm>
            <a:off x="761468" y="3695290"/>
            <a:ext cx="7621064" cy="2934110"/>
          </a:xfrm>
          <a:prstGeom prst="rect">
            <a:avLst/>
          </a:prstGeom>
        </p:spPr>
      </p:pic>
      <p:pic>
        <p:nvPicPr>
          <p:cNvPr id="9" name="Picture 8" descr="SynopticA_2009121800F054_1.png"/>
          <p:cNvPicPr>
            <a:picLocks noChangeAspect="1"/>
          </p:cNvPicPr>
          <p:nvPr/>
        </p:nvPicPr>
        <p:blipFill>
          <a:blip r:embed="rId5" cstate="print"/>
          <a:stretch>
            <a:fillRect/>
          </a:stretch>
        </p:blipFill>
        <p:spPr>
          <a:xfrm>
            <a:off x="762000" y="647700"/>
            <a:ext cx="7621064" cy="2934110"/>
          </a:xfrm>
          <a:prstGeom prst="rect">
            <a:avLst/>
          </a:prstGeom>
        </p:spPr>
      </p:pic>
      <p:sp>
        <p:nvSpPr>
          <p:cNvPr id="12" name="Freeform 11"/>
          <p:cNvSpPr/>
          <p:nvPr/>
        </p:nvSpPr>
        <p:spPr bwMode="auto">
          <a:xfrm>
            <a:off x="3810000" y="1866900"/>
            <a:ext cx="228600" cy="335973"/>
          </a:xfrm>
          <a:custGeom>
            <a:avLst/>
            <a:gdLst>
              <a:gd name="connsiteX0" fmla="*/ 0 w 152400"/>
              <a:gd name="connsiteY0" fmla="*/ 277091 h 277091"/>
              <a:gd name="connsiteX1" fmla="*/ 152400 w 152400"/>
              <a:gd name="connsiteY1" fmla="*/ 0 h 277091"/>
            </a:gdLst>
            <a:ahLst/>
            <a:cxnLst>
              <a:cxn ang="0">
                <a:pos x="connsiteX0" y="connsiteY0"/>
              </a:cxn>
              <a:cxn ang="0">
                <a:pos x="connsiteX1" y="connsiteY1"/>
              </a:cxn>
            </a:cxnLst>
            <a:rect l="l" t="t" r="r" b="b"/>
            <a:pathLst>
              <a:path w="152400" h="277091">
                <a:moveTo>
                  <a:pt x="0" y="277091"/>
                </a:moveTo>
                <a:lnTo>
                  <a:pt x="152400" y="0"/>
                </a:lnTo>
              </a:path>
            </a:pathLst>
          </a:custGeom>
          <a:noFill/>
          <a:ln w="25400" cap="flat" cmpd="sng" algn="ctr">
            <a:solidFill>
              <a:srgbClr val="FF0000"/>
            </a:solidFill>
            <a:prstDash val="solid"/>
            <a:round/>
            <a:headEnd type="none" w="med" len="med"/>
            <a:tailEnd type="triangl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1" i="0" u="none" strike="noStrike" cap="none" normalizeH="0" baseline="0" smtClean="0">
              <a:ln>
                <a:noFill/>
              </a:ln>
              <a:solidFill>
                <a:schemeClr val="tx1"/>
              </a:solidFill>
              <a:effectLst/>
              <a:latin typeface="Arial" charset="0"/>
            </a:endParaRPr>
          </a:p>
        </p:txBody>
      </p:sp>
      <p:sp>
        <p:nvSpPr>
          <p:cNvPr id="13" name="Freeform 12"/>
          <p:cNvSpPr/>
          <p:nvPr/>
        </p:nvSpPr>
        <p:spPr bwMode="auto">
          <a:xfrm>
            <a:off x="3733800" y="4762500"/>
            <a:ext cx="190500" cy="429491"/>
          </a:xfrm>
          <a:custGeom>
            <a:avLst/>
            <a:gdLst>
              <a:gd name="connsiteX0" fmla="*/ 0 w 152400"/>
              <a:gd name="connsiteY0" fmla="*/ 277091 h 277091"/>
              <a:gd name="connsiteX1" fmla="*/ 152400 w 152400"/>
              <a:gd name="connsiteY1" fmla="*/ 0 h 277091"/>
            </a:gdLst>
            <a:ahLst/>
            <a:cxnLst>
              <a:cxn ang="0">
                <a:pos x="connsiteX0" y="connsiteY0"/>
              </a:cxn>
              <a:cxn ang="0">
                <a:pos x="connsiteX1" y="connsiteY1"/>
              </a:cxn>
            </a:cxnLst>
            <a:rect l="l" t="t" r="r" b="b"/>
            <a:pathLst>
              <a:path w="152400" h="277091">
                <a:moveTo>
                  <a:pt x="0" y="277091"/>
                </a:moveTo>
                <a:lnTo>
                  <a:pt x="152400" y="0"/>
                </a:lnTo>
              </a:path>
            </a:pathLst>
          </a:custGeom>
          <a:noFill/>
          <a:ln w="25400" cap="flat" cmpd="sng" algn="ctr">
            <a:solidFill>
              <a:srgbClr val="FF0000"/>
            </a:solidFill>
            <a:prstDash val="solid"/>
            <a:round/>
            <a:headEnd type="none" w="med" len="med"/>
            <a:tailEnd type="triangl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1" i="0" u="none" strike="noStrike" cap="none" normalizeH="0" baseline="0" smtClean="0">
              <a:ln>
                <a:noFill/>
              </a:ln>
              <a:solidFill>
                <a:schemeClr val="tx1"/>
              </a:solidFill>
              <a:effectLst/>
              <a:latin typeface="Arial" charset="0"/>
            </a:endParaRPr>
          </a:p>
        </p:txBody>
      </p:sp>
      <p:sp>
        <p:nvSpPr>
          <p:cNvPr id="10" name="TextBox 9"/>
          <p:cNvSpPr txBox="1"/>
          <p:nvPr/>
        </p:nvSpPr>
        <p:spPr>
          <a:xfrm>
            <a:off x="2448790" y="647700"/>
            <a:ext cx="4229100" cy="400110"/>
          </a:xfrm>
          <a:prstGeom prst="rect">
            <a:avLst/>
          </a:prstGeom>
          <a:solidFill>
            <a:schemeClr val="bg1"/>
          </a:solidFill>
        </p:spPr>
        <p:txBody>
          <a:bodyPr wrap="square" rtlCol="0">
            <a:spAutoFit/>
          </a:bodyPr>
          <a:lstStyle/>
          <a:p>
            <a:r>
              <a:rPr lang="en-US" sz="2000" dirty="0" smtClean="0">
                <a:solidFill>
                  <a:srgbClr val="003E74"/>
                </a:solidFill>
                <a:latin typeface="+mn-lt"/>
              </a:rPr>
              <a:t>GFS FCST 20091218/0000F054</a:t>
            </a:r>
            <a:endParaRPr lang="en-US" sz="2000" dirty="0">
              <a:solidFill>
                <a:srgbClr val="003E74"/>
              </a:solidFill>
              <a:latin typeface="+mn-lt"/>
            </a:endParaRPr>
          </a:p>
        </p:txBody>
      </p:sp>
      <p:sp>
        <p:nvSpPr>
          <p:cNvPr id="14" name="TextBox 13"/>
          <p:cNvSpPr txBox="1"/>
          <p:nvPr/>
        </p:nvSpPr>
        <p:spPr>
          <a:xfrm>
            <a:off x="3924300" y="3695700"/>
            <a:ext cx="1295400" cy="400110"/>
          </a:xfrm>
          <a:prstGeom prst="rect">
            <a:avLst/>
          </a:prstGeom>
          <a:solidFill>
            <a:schemeClr val="bg1"/>
          </a:solidFill>
        </p:spPr>
        <p:txBody>
          <a:bodyPr wrap="square" rtlCol="0">
            <a:spAutoFit/>
          </a:bodyPr>
          <a:lstStyle/>
          <a:p>
            <a:r>
              <a:rPr lang="en-US" sz="2000" dirty="0" smtClean="0">
                <a:solidFill>
                  <a:srgbClr val="003E74"/>
                </a:solidFill>
                <a:latin typeface="+mn-lt"/>
              </a:rPr>
              <a:t>ANALOG</a:t>
            </a:r>
            <a:endParaRPr lang="en-US" sz="2000" dirty="0">
              <a:solidFill>
                <a:srgbClr val="003E74"/>
              </a:solidFill>
              <a:latin typeface="+mn-lt"/>
            </a:endParaRPr>
          </a:p>
        </p:txBody>
      </p:sp>
    </p:spTree>
  </p:cSld>
  <p:clrMapOvr>
    <a:masterClrMapping/>
  </p:clrMapOvr>
  <p:transition>
    <p:fade/>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Rectangle 4"/>
          <p:cNvSpPr>
            <a:spLocks noChangeArrowheads="1"/>
          </p:cNvSpPr>
          <p:nvPr/>
        </p:nvSpPr>
        <p:spPr bwMode="auto">
          <a:xfrm>
            <a:off x="0" y="19050"/>
            <a:ext cx="9147175" cy="438150"/>
          </a:xfrm>
          <a:prstGeom prst="rect">
            <a:avLst/>
          </a:prstGeom>
          <a:solidFill>
            <a:schemeClr val="bg1"/>
          </a:solidFill>
          <a:ln w="9525">
            <a:noFill/>
            <a:miter lim="800000"/>
            <a:headEnd/>
            <a:tailEnd/>
          </a:ln>
        </p:spPr>
        <p:txBody>
          <a:bodyPr anchor="ctr"/>
          <a:lstStyle/>
          <a:p>
            <a:pPr algn="l">
              <a:defRPr/>
            </a:pPr>
            <a:r>
              <a:rPr lang="en-US" sz="2000" dirty="0" smtClean="0">
                <a:solidFill>
                  <a:srgbClr val="000066"/>
                </a:solidFill>
                <a:latin typeface="Tahoma" pitchFamily="34" charset="0"/>
              </a:rPr>
              <a:t>       </a:t>
            </a:r>
            <a:r>
              <a:rPr lang="en-US" sz="2000" dirty="0" smtClean="0">
                <a:solidFill>
                  <a:srgbClr val="003E74"/>
                </a:solidFill>
                <a:effectLst>
                  <a:outerShdw blurRad="38100" dist="38100" dir="2700000" algn="tl">
                    <a:srgbClr val="000000">
                      <a:alpha val="43137"/>
                    </a:srgbClr>
                  </a:outerShdw>
                </a:effectLst>
                <a:latin typeface="Tahoma" pitchFamily="34" charset="0"/>
              </a:rPr>
              <a:t>18-20 December 2009 - EC Heavy Snow Event AFD Excerpts</a:t>
            </a:r>
            <a:endParaRPr lang="en-US" sz="2000" dirty="0">
              <a:solidFill>
                <a:srgbClr val="003E74"/>
              </a:solidFill>
              <a:effectLst>
                <a:outerShdw blurRad="38100" dist="38100" dir="2700000" algn="tl">
                  <a:srgbClr val="000000">
                    <a:alpha val="43137"/>
                  </a:srgbClr>
                </a:outerShdw>
              </a:effectLst>
              <a:latin typeface="Tahoma" pitchFamily="34" charset="0"/>
            </a:endParaRPr>
          </a:p>
        </p:txBody>
      </p:sp>
      <p:pic>
        <p:nvPicPr>
          <p:cNvPr id="15364" name="Picture 21" descr="C:\Users\CMG\Desktop\FOLDERS\CHAD\SLU\CIPS\cips.png"/>
          <p:cNvPicPr>
            <a:picLocks noChangeAspect="1" noChangeArrowheads="1"/>
          </p:cNvPicPr>
          <p:nvPr/>
        </p:nvPicPr>
        <p:blipFill>
          <a:blip r:embed="rId3" cstate="print"/>
          <a:srcRect/>
          <a:stretch>
            <a:fillRect/>
          </a:stretch>
        </p:blipFill>
        <p:spPr bwMode="auto">
          <a:xfrm>
            <a:off x="71438" y="33338"/>
            <a:ext cx="461962" cy="401637"/>
          </a:xfrm>
          <a:prstGeom prst="rect">
            <a:avLst/>
          </a:prstGeom>
          <a:noFill/>
          <a:ln w="9525">
            <a:noFill/>
            <a:miter lim="800000"/>
            <a:headEnd/>
            <a:tailEnd/>
          </a:ln>
        </p:spPr>
      </p:pic>
      <p:sp>
        <p:nvSpPr>
          <p:cNvPr id="9" name="TextBox 8"/>
          <p:cNvSpPr txBox="1"/>
          <p:nvPr/>
        </p:nvSpPr>
        <p:spPr>
          <a:xfrm>
            <a:off x="495300" y="647700"/>
            <a:ext cx="8153400" cy="3693319"/>
          </a:xfrm>
          <a:prstGeom prst="rect">
            <a:avLst/>
          </a:prstGeom>
          <a:solidFill>
            <a:schemeClr val="bg1"/>
          </a:solidFill>
        </p:spPr>
        <p:txBody>
          <a:bodyPr wrap="square" rtlCol="0">
            <a:spAutoFit/>
          </a:bodyPr>
          <a:lstStyle/>
          <a:p>
            <a:pPr algn="l"/>
            <a:r>
              <a:rPr lang="en-US" dirty="0" smtClean="0">
                <a:solidFill>
                  <a:srgbClr val="003E74"/>
                </a:solidFill>
                <a:latin typeface="Courier New" pitchFamily="49" charset="0"/>
                <a:cs typeface="Courier New" pitchFamily="49" charset="0"/>
              </a:rPr>
              <a:t>AREA FORECAST DISCUSSION</a:t>
            </a:r>
          </a:p>
          <a:p>
            <a:pPr algn="l"/>
            <a:r>
              <a:rPr lang="en-US" dirty="0" smtClean="0">
                <a:solidFill>
                  <a:srgbClr val="003E74"/>
                </a:solidFill>
                <a:latin typeface="Courier New" pitchFamily="49" charset="0"/>
                <a:cs typeface="Courier New" pitchFamily="49" charset="0"/>
              </a:rPr>
              <a:t>NATIONAL WEATHER SERVICE GREENVILLE-SPARTANBURG SC</a:t>
            </a:r>
          </a:p>
          <a:p>
            <a:pPr algn="l"/>
            <a:r>
              <a:rPr lang="en-US" dirty="0" smtClean="0">
                <a:solidFill>
                  <a:srgbClr val="003E74"/>
                </a:solidFill>
                <a:latin typeface="Courier New" pitchFamily="49" charset="0"/>
                <a:cs typeface="Courier New" pitchFamily="49" charset="0"/>
              </a:rPr>
              <a:t>327 PM EST THU DEC 17 2009</a:t>
            </a:r>
          </a:p>
          <a:p>
            <a:pPr algn="l"/>
            <a:endParaRPr lang="en-US" dirty="0" smtClean="0">
              <a:solidFill>
                <a:srgbClr val="003E74"/>
              </a:solidFill>
              <a:latin typeface="Courier New" pitchFamily="49" charset="0"/>
              <a:cs typeface="Courier New" pitchFamily="49" charset="0"/>
            </a:endParaRPr>
          </a:p>
          <a:p>
            <a:pPr algn="l"/>
            <a:r>
              <a:rPr lang="en-US" dirty="0" smtClean="0">
                <a:solidFill>
                  <a:srgbClr val="FF0000"/>
                </a:solidFill>
                <a:latin typeface="Courier New" pitchFamily="49" charset="0"/>
                <a:cs typeface="Courier New" pitchFamily="49" charset="0"/>
              </a:rPr>
              <a:t>THE CIPS WEB PAGE IS STILL SHOWING A STRONG CORRELATION BETWEEN THIS EVENT AND EVENTS BACK IN FEB 28TH 2005 AND FEB 11TH 1983</a:t>
            </a:r>
            <a:r>
              <a:rPr lang="en-US" dirty="0" smtClean="0">
                <a:solidFill>
                  <a:srgbClr val="003E74"/>
                </a:solidFill>
                <a:latin typeface="Courier New" pitchFamily="49" charset="0"/>
                <a:cs typeface="Courier New" pitchFamily="49" charset="0"/>
              </a:rPr>
              <a:t>. BOTH EVENTS FEATURED A BAND OF HEAVY SNOW OVER THE CENTRAL AND NRN MTNS AND THE NC FOOTHILLS...WITH VERY LITTLE WINTER PCPN ALONG THE I-85 CORRIDOR. </a:t>
            </a:r>
            <a:r>
              <a:rPr lang="en-US" dirty="0" smtClean="0">
                <a:solidFill>
                  <a:srgbClr val="FF0000"/>
                </a:solidFill>
                <a:latin typeface="Courier New" pitchFamily="49" charset="0"/>
                <a:cs typeface="Courier New" pitchFamily="49" charset="0"/>
              </a:rPr>
              <a:t>BLENDING THIS WITH THE HPC GRIDS YIELDED OUR SNOW TOTALS</a:t>
            </a:r>
            <a:r>
              <a:rPr lang="en-US" dirty="0" smtClean="0">
                <a:solidFill>
                  <a:srgbClr val="003E74"/>
                </a:solidFill>
                <a:latin typeface="Courier New" pitchFamily="49" charset="0"/>
                <a:cs typeface="Courier New" pitchFamily="49" charset="0"/>
              </a:rPr>
              <a:t>. THEY RANGE FROM MORE THAN A FOOT ALONG THE EASTERN ESCARPMENT TO JUST MINOR SNOW ACCUMS WEST OF A LINE FROM CHARLOTTE TO GAFFNEY TO GREENVILLE. </a:t>
            </a:r>
            <a:endParaRPr lang="en-US" dirty="0">
              <a:solidFill>
                <a:srgbClr val="003E74"/>
              </a:solidFill>
              <a:latin typeface="Courier New" pitchFamily="49" charset="0"/>
              <a:cs typeface="Courier New" pitchFamily="49" charset="0"/>
            </a:endParaRPr>
          </a:p>
        </p:txBody>
      </p:sp>
    </p:spTree>
  </p:cSld>
  <p:clrMapOvr>
    <a:masterClrMapping/>
  </p:clrMapOvr>
  <p:transition>
    <p:fade/>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Rectangle 4"/>
          <p:cNvSpPr>
            <a:spLocks noChangeArrowheads="1"/>
          </p:cNvSpPr>
          <p:nvPr/>
        </p:nvSpPr>
        <p:spPr bwMode="auto">
          <a:xfrm>
            <a:off x="0" y="19050"/>
            <a:ext cx="9147175" cy="438150"/>
          </a:xfrm>
          <a:prstGeom prst="rect">
            <a:avLst/>
          </a:prstGeom>
          <a:solidFill>
            <a:schemeClr val="bg1"/>
          </a:solidFill>
          <a:ln w="9525">
            <a:noFill/>
            <a:miter lim="800000"/>
            <a:headEnd/>
            <a:tailEnd/>
          </a:ln>
        </p:spPr>
        <p:txBody>
          <a:bodyPr anchor="ctr"/>
          <a:lstStyle/>
          <a:p>
            <a:pPr algn="l">
              <a:defRPr/>
            </a:pPr>
            <a:r>
              <a:rPr lang="en-US" sz="2000" dirty="0" smtClean="0">
                <a:solidFill>
                  <a:srgbClr val="000066"/>
                </a:solidFill>
                <a:latin typeface="Tahoma" pitchFamily="34" charset="0"/>
              </a:rPr>
              <a:t>       </a:t>
            </a:r>
            <a:r>
              <a:rPr lang="en-US" sz="2000" dirty="0" smtClean="0">
                <a:solidFill>
                  <a:srgbClr val="003E74"/>
                </a:solidFill>
                <a:effectLst>
                  <a:outerShdw blurRad="38100" dist="38100" dir="2700000" algn="tl">
                    <a:srgbClr val="000000">
                      <a:alpha val="43137"/>
                    </a:srgbClr>
                  </a:outerShdw>
                </a:effectLst>
                <a:latin typeface="Tahoma" pitchFamily="34" charset="0"/>
              </a:rPr>
              <a:t>18-20 December 2009 - EC Heavy Snow Event AFD Excerpts</a:t>
            </a:r>
            <a:endParaRPr lang="en-US" sz="2000" dirty="0">
              <a:solidFill>
                <a:srgbClr val="003E74"/>
              </a:solidFill>
              <a:effectLst>
                <a:outerShdw blurRad="38100" dist="38100" dir="2700000" algn="tl">
                  <a:srgbClr val="000000">
                    <a:alpha val="43137"/>
                  </a:srgbClr>
                </a:outerShdw>
              </a:effectLst>
              <a:latin typeface="Tahoma" pitchFamily="34" charset="0"/>
            </a:endParaRPr>
          </a:p>
        </p:txBody>
      </p:sp>
      <p:pic>
        <p:nvPicPr>
          <p:cNvPr id="15364" name="Picture 21" descr="C:\Users\CMG\Desktop\FOLDERS\CHAD\SLU\CIPS\cips.png"/>
          <p:cNvPicPr>
            <a:picLocks noChangeAspect="1" noChangeArrowheads="1"/>
          </p:cNvPicPr>
          <p:nvPr/>
        </p:nvPicPr>
        <p:blipFill>
          <a:blip r:embed="rId3" cstate="print"/>
          <a:srcRect/>
          <a:stretch>
            <a:fillRect/>
          </a:stretch>
        </p:blipFill>
        <p:spPr bwMode="auto">
          <a:xfrm>
            <a:off x="71438" y="33338"/>
            <a:ext cx="461962" cy="401637"/>
          </a:xfrm>
          <a:prstGeom prst="rect">
            <a:avLst/>
          </a:prstGeom>
          <a:noFill/>
          <a:ln w="9525">
            <a:noFill/>
            <a:miter lim="800000"/>
            <a:headEnd/>
            <a:tailEnd/>
          </a:ln>
        </p:spPr>
      </p:pic>
      <p:sp>
        <p:nvSpPr>
          <p:cNvPr id="9" name="TextBox 8"/>
          <p:cNvSpPr txBox="1"/>
          <p:nvPr/>
        </p:nvSpPr>
        <p:spPr>
          <a:xfrm>
            <a:off x="495300" y="647700"/>
            <a:ext cx="8153400" cy="3970318"/>
          </a:xfrm>
          <a:prstGeom prst="rect">
            <a:avLst/>
          </a:prstGeom>
          <a:solidFill>
            <a:schemeClr val="bg1"/>
          </a:solidFill>
        </p:spPr>
        <p:txBody>
          <a:bodyPr wrap="square" rtlCol="0">
            <a:spAutoFit/>
          </a:bodyPr>
          <a:lstStyle/>
          <a:p>
            <a:pPr algn="l"/>
            <a:r>
              <a:rPr lang="en-US" dirty="0" smtClean="0">
                <a:solidFill>
                  <a:srgbClr val="003E74"/>
                </a:solidFill>
                <a:latin typeface="Courier New" pitchFamily="49" charset="0"/>
                <a:cs typeface="Courier New" pitchFamily="49" charset="0"/>
              </a:rPr>
              <a:t>AREA FORECAST DISCUSSION</a:t>
            </a:r>
          </a:p>
          <a:p>
            <a:pPr algn="l"/>
            <a:r>
              <a:rPr lang="en-US" dirty="0" smtClean="0">
                <a:solidFill>
                  <a:srgbClr val="003E74"/>
                </a:solidFill>
                <a:latin typeface="Courier New" pitchFamily="49" charset="0"/>
                <a:cs typeface="Courier New" pitchFamily="49" charset="0"/>
              </a:rPr>
              <a:t>NATIONAL WEATHER SERVICE BINGHAMTON NY</a:t>
            </a:r>
          </a:p>
          <a:p>
            <a:pPr algn="l"/>
            <a:r>
              <a:rPr lang="en-US" dirty="0" smtClean="0">
                <a:solidFill>
                  <a:srgbClr val="003E74"/>
                </a:solidFill>
                <a:latin typeface="Courier New" pitchFamily="49" charset="0"/>
                <a:cs typeface="Courier New" pitchFamily="49" charset="0"/>
              </a:rPr>
              <a:t>320 PM EST FRI DEC 18 2009</a:t>
            </a:r>
          </a:p>
          <a:p>
            <a:pPr algn="l"/>
            <a:endParaRPr lang="en-US" dirty="0" smtClean="0">
              <a:solidFill>
                <a:srgbClr val="003E74"/>
              </a:solidFill>
              <a:latin typeface="Courier New" pitchFamily="49" charset="0"/>
              <a:cs typeface="Courier New" pitchFamily="49" charset="0"/>
            </a:endParaRPr>
          </a:p>
          <a:p>
            <a:pPr algn="l"/>
            <a:r>
              <a:rPr lang="en-US" dirty="0" smtClean="0">
                <a:solidFill>
                  <a:srgbClr val="003E74"/>
                </a:solidFill>
                <a:latin typeface="Courier New" pitchFamily="49" charset="0"/>
                <a:cs typeface="Courier New" pitchFamily="49" charset="0"/>
              </a:rPr>
              <a:t>THE </a:t>
            </a:r>
            <a:r>
              <a:rPr lang="en-US" dirty="0" smtClean="0">
                <a:solidFill>
                  <a:srgbClr val="FF0000"/>
                </a:solidFill>
                <a:latin typeface="Courier New" pitchFamily="49" charset="0"/>
                <a:cs typeface="Courier New" pitchFamily="49" charset="0"/>
              </a:rPr>
              <a:t>SAINT LOUIS UNIVERSITY ANALOG-BASED WINTER STORM GUIDANCE RETURNS THE MEGALOPITAN STORM OF 1983 AS THE BEST ANALOG FOR THIS STORM... WHICH HAD A VERY SHARP NORTHERN CUT-OFF TO THE PRECIPITATION</a:t>
            </a:r>
            <a:r>
              <a:rPr lang="en-US" dirty="0" smtClean="0">
                <a:solidFill>
                  <a:srgbClr val="003E74"/>
                </a:solidFill>
                <a:latin typeface="Courier New" pitchFamily="49" charset="0"/>
                <a:cs typeface="Courier New" pitchFamily="49" charset="0"/>
              </a:rPr>
              <a:t>. THIS STORM APPEARS TO BE QUITE SIMILAR TO THAT STORM... BUT MAY HAVE ITS MOST SIGNIFICANT IMPACTS SLIGHTLY FARTHER SOUTH. THE POINT HERE IS THAT THERE IS LIKELY TO BE A VERY SHARP CUT-OFF TO THE NORTHERN EXTENT OF HEAVY SNOW... AND THIS CUT-OFF WILL PROBABLY BE SOMEWHERE NEAR INTERSTATE 80 IN THE FAR SOUTHERN PART OF OUR FORECAST AREA.</a:t>
            </a:r>
            <a:endParaRPr lang="en-US" dirty="0">
              <a:solidFill>
                <a:srgbClr val="003E74"/>
              </a:solidFill>
              <a:latin typeface="Courier New" pitchFamily="49" charset="0"/>
              <a:cs typeface="Courier New" pitchFamily="49" charset="0"/>
            </a:endParaRPr>
          </a:p>
        </p:txBody>
      </p:sp>
    </p:spTree>
  </p:cSld>
  <p:clrMapOvr>
    <a:masterClrMapping/>
  </p:clrMapOvr>
  <p:transition>
    <p:fade/>
  </p:transition>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Rectangle 4"/>
          <p:cNvSpPr>
            <a:spLocks noChangeArrowheads="1"/>
          </p:cNvSpPr>
          <p:nvPr/>
        </p:nvSpPr>
        <p:spPr bwMode="auto">
          <a:xfrm>
            <a:off x="0" y="19050"/>
            <a:ext cx="9147175" cy="438150"/>
          </a:xfrm>
          <a:prstGeom prst="rect">
            <a:avLst/>
          </a:prstGeom>
          <a:solidFill>
            <a:schemeClr val="bg1"/>
          </a:solidFill>
          <a:ln w="9525">
            <a:noFill/>
            <a:miter lim="800000"/>
            <a:headEnd/>
            <a:tailEnd/>
          </a:ln>
        </p:spPr>
        <p:txBody>
          <a:bodyPr anchor="ctr"/>
          <a:lstStyle/>
          <a:p>
            <a:pPr algn="l">
              <a:defRPr/>
            </a:pPr>
            <a:r>
              <a:rPr lang="en-US" sz="2000" dirty="0" smtClean="0">
                <a:solidFill>
                  <a:srgbClr val="000066"/>
                </a:solidFill>
                <a:latin typeface="Tahoma" pitchFamily="34" charset="0"/>
              </a:rPr>
              <a:t>       </a:t>
            </a:r>
            <a:r>
              <a:rPr lang="en-US" sz="2000" dirty="0" smtClean="0">
                <a:solidFill>
                  <a:srgbClr val="003E74"/>
                </a:solidFill>
                <a:effectLst>
                  <a:outerShdw blurRad="38100" dist="38100" dir="2700000" algn="tl">
                    <a:srgbClr val="000000">
                      <a:alpha val="43137"/>
                    </a:srgbClr>
                  </a:outerShdw>
                </a:effectLst>
                <a:latin typeface="Tahoma" pitchFamily="34" charset="0"/>
              </a:rPr>
              <a:t>18-20 December 2009 - Analog 19830212/0600</a:t>
            </a:r>
            <a:endParaRPr lang="en-US" sz="2000" dirty="0">
              <a:solidFill>
                <a:srgbClr val="003E74"/>
              </a:solidFill>
              <a:effectLst>
                <a:outerShdw blurRad="38100" dist="38100" dir="2700000" algn="tl">
                  <a:srgbClr val="000000">
                    <a:alpha val="43137"/>
                  </a:srgbClr>
                </a:outerShdw>
              </a:effectLst>
              <a:latin typeface="Tahoma" pitchFamily="34" charset="0"/>
            </a:endParaRPr>
          </a:p>
        </p:txBody>
      </p:sp>
      <p:pic>
        <p:nvPicPr>
          <p:cNvPr id="15364" name="Picture 21" descr="C:\Users\CMG\Desktop\FOLDERS\CHAD\SLU\CIPS\cips.png"/>
          <p:cNvPicPr>
            <a:picLocks noChangeAspect="1" noChangeArrowheads="1"/>
          </p:cNvPicPr>
          <p:nvPr/>
        </p:nvPicPr>
        <p:blipFill>
          <a:blip r:embed="rId3" cstate="print"/>
          <a:srcRect/>
          <a:stretch>
            <a:fillRect/>
          </a:stretch>
        </p:blipFill>
        <p:spPr bwMode="auto">
          <a:xfrm>
            <a:off x="71438" y="33338"/>
            <a:ext cx="461962" cy="401637"/>
          </a:xfrm>
          <a:prstGeom prst="rect">
            <a:avLst/>
          </a:prstGeom>
          <a:noFill/>
          <a:ln w="9525">
            <a:noFill/>
            <a:miter lim="800000"/>
            <a:headEnd/>
            <a:tailEnd/>
          </a:ln>
        </p:spPr>
      </p:pic>
      <p:pic>
        <p:nvPicPr>
          <p:cNvPr id="6148" name="Picture 4"/>
          <p:cNvPicPr>
            <a:picLocks noChangeAspect="1" noChangeArrowheads="1"/>
          </p:cNvPicPr>
          <p:nvPr/>
        </p:nvPicPr>
        <p:blipFill>
          <a:blip r:embed="rId4" cstate="print"/>
          <a:srcRect/>
          <a:stretch>
            <a:fillRect/>
          </a:stretch>
        </p:blipFill>
        <p:spPr bwMode="auto">
          <a:xfrm>
            <a:off x="1143000" y="647700"/>
            <a:ext cx="6858000" cy="5306378"/>
          </a:xfrm>
          <a:prstGeom prst="rect">
            <a:avLst/>
          </a:prstGeom>
          <a:noFill/>
          <a:ln w="9525">
            <a:noFill/>
            <a:miter lim="800000"/>
            <a:headEnd/>
            <a:tailEnd/>
          </a:ln>
        </p:spPr>
      </p:pic>
      <p:sp>
        <p:nvSpPr>
          <p:cNvPr id="5" name="TextBox 4"/>
          <p:cNvSpPr txBox="1"/>
          <p:nvPr/>
        </p:nvSpPr>
        <p:spPr>
          <a:xfrm>
            <a:off x="571500" y="5981700"/>
            <a:ext cx="8001000" cy="584775"/>
          </a:xfrm>
          <a:prstGeom prst="rect">
            <a:avLst/>
          </a:prstGeom>
          <a:noFill/>
        </p:spPr>
        <p:txBody>
          <a:bodyPr wrap="square" rtlCol="0">
            <a:spAutoFit/>
          </a:bodyPr>
          <a:lstStyle/>
          <a:p>
            <a:r>
              <a:rPr lang="en-US" sz="1600" dirty="0" smtClean="0">
                <a:solidFill>
                  <a:schemeClr val="bg1"/>
                </a:solidFill>
                <a:latin typeface="+mn-lt"/>
              </a:rPr>
              <a:t>19830211 </a:t>
            </a:r>
            <a:r>
              <a:rPr lang="en-US" sz="1600" dirty="0" err="1" smtClean="0">
                <a:solidFill>
                  <a:schemeClr val="bg1"/>
                </a:solidFill>
                <a:latin typeface="+mn-lt"/>
              </a:rPr>
              <a:t>sfc</a:t>
            </a:r>
            <a:r>
              <a:rPr lang="en-US" sz="1600" dirty="0" smtClean="0">
                <a:solidFill>
                  <a:schemeClr val="bg1"/>
                </a:solidFill>
                <a:latin typeface="+mn-lt"/>
              </a:rPr>
              <a:t> low track was slightly more meridional than the GFS </a:t>
            </a:r>
            <a:r>
              <a:rPr lang="en-US" sz="1600" dirty="0" err="1" smtClean="0">
                <a:solidFill>
                  <a:schemeClr val="bg1"/>
                </a:solidFill>
                <a:latin typeface="+mn-lt"/>
              </a:rPr>
              <a:t>fcst</a:t>
            </a:r>
            <a:r>
              <a:rPr lang="en-US" sz="1600" dirty="0" smtClean="0">
                <a:solidFill>
                  <a:schemeClr val="bg1"/>
                </a:solidFill>
                <a:latin typeface="+mn-lt"/>
              </a:rPr>
              <a:t>.  </a:t>
            </a:r>
          </a:p>
          <a:p>
            <a:r>
              <a:rPr lang="en-US" sz="1600" dirty="0" smtClean="0">
                <a:solidFill>
                  <a:schemeClr val="bg1"/>
                </a:solidFill>
                <a:latin typeface="+mn-lt"/>
              </a:rPr>
              <a:t>If everything else is a good match…shift snow axis.</a:t>
            </a:r>
            <a:endParaRPr lang="en-US" sz="1600" dirty="0">
              <a:solidFill>
                <a:schemeClr val="bg1"/>
              </a:solidFill>
              <a:latin typeface="+mn-lt"/>
            </a:endParaRPr>
          </a:p>
        </p:txBody>
      </p:sp>
    </p:spTree>
  </p:cSld>
  <p:clrMapOvr>
    <a:masterClrMapping/>
  </p:clrMapOvr>
  <p:transition>
    <p:fade/>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Rectangle 4"/>
          <p:cNvSpPr>
            <a:spLocks noChangeArrowheads="1"/>
          </p:cNvSpPr>
          <p:nvPr/>
        </p:nvSpPr>
        <p:spPr bwMode="auto">
          <a:xfrm>
            <a:off x="0" y="19050"/>
            <a:ext cx="9147175" cy="438150"/>
          </a:xfrm>
          <a:prstGeom prst="rect">
            <a:avLst/>
          </a:prstGeom>
          <a:solidFill>
            <a:schemeClr val="bg1"/>
          </a:solidFill>
          <a:ln w="9525">
            <a:noFill/>
            <a:miter lim="800000"/>
            <a:headEnd/>
            <a:tailEnd/>
          </a:ln>
        </p:spPr>
        <p:txBody>
          <a:bodyPr anchor="ctr"/>
          <a:lstStyle/>
          <a:p>
            <a:pPr algn="l">
              <a:defRPr/>
            </a:pPr>
            <a:r>
              <a:rPr lang="en-US" sz="2000" dirty="0" smtClean="0">
                <a:solidFill>
                  <a:srgbClr val="000066"/>
                </a:solidFill>
                <a:latin typeface="Tahoma" pitchFamily="34" charset="0"/>
              </a:rPr>
              <a:t>       </a:t>
            </a:r>
            <a:r>
              <a:rPr lang="en-US" sz="2000" dirty="0" smtClean="0">
                <a:solidFill>
                  <a:srgbClr val="003E74"/>
                </a:solidFill>
                <a:effectLst>
                  <a:outerShdw blurRad="38100" dist="38100" dir="2700000" algn="tl">
                    <a:srgbClr val="000000">
                      <a:alpha val="43137"/>
                    </a:srgbClr>
                  </a:outerShdw>
                </a:effectLst>
                <a:latin typeface="Tahoma" pitchFamily="34" charset="0"/>
              </a:rPr>
              <a:t>18-20 December 2009 East Coast Heavy Snow Event</a:t>
            </a:r>
            <a:endParaRPr lang="en-US" sz="2000" dirty="0">
              <a:solidFill>
                <a:srgbClr val="003E74"/>
              </a:solidFill>
              <a:effectLst>
                <a:outerShdw blurRad="38100" dist="38100" dir="2700000" algn="tl">
                  <a:srgbClr val="000000">
                    <a:alpha val="43137"/>
                  </a:srgbClr>
                </a:outerShdw>
              </a:effectLst>
              <a:latin typeface="Tahoma" pitchFamily="34" charset="0"/>
            </a:endParaRPr>
          </a:p>
        </p:txBody>
      </p:sp>
      <p:pic>
        <p:nvPicPr>
          <p:cNvPr id="15364" name="Picture 21" descr="C:\Users\CMG\Desktop\FOLDERS\CHAD\SLU\CIPS\cips.png"/>
          <p:cNvPicPr>
            <a:picLocks noChangeAspect="1" noChangeArrowheads="1"/>
          </p:cNvPicPr>
          <p:nvPr/>
        </p:nvPicPr>
        <p:blipFill>
          <a:blip r:embed="rId3" cstate="print"/>
          <a:srcRect/>
          <a:stretch>
            <a:fillRect/>
          </a:stretch>
        </p:blipFill>
        <p:spPr bwMode="auto">
          <a:xfrm>
            <a:off x="71438" y="33338"/>
            <a:ext cx="461962" cy="401637"/>
          </a:xfrm>
          <a:prstGeom prst="rect">
            <a:avLst/>
          </a:prstGeom>
          <a:noFill/>
          <a:ln w="9525">
            <a:noFill/>
            <a:miter lim="800000"/>
            <a:headEnd/>
            <a:tailEnd/>
          </a:ln>
        </p:spPr>
      </p:pic>
      <p:pic>
        <p:nvPicPr>
          <p:cNvPr id="1026" name="Picture 2" descr="C:\Users\CMG\Desktop\20091221_096_total.png"/>
          <p:cNvPicPr>
            <a:picLocks noChangeAspect="1" noChangeArrowheads="1"/>
          </p:cNvPicPr>
          <p:nvPr/>
        </p:nvPicPr>
        <p:blipFill>
          <a:blip r:embed="rId4" cstate="print"/>
          <a:srcRect/>
          <a:stretch>
            <a:fillRect/>
          </a:stretch>
        </p:blipFill>
        <p:spPr bwMode="auto">
          <a:xfrm>
            <a:off x="1143000" y="649224"/>
            <a:ext cx="6854307" cy="5303520"/>
          </a:xfrm>
          <a:prstGeom prst="rect">
            <a:avLst/>
          </a:prstGeom>
          <a:noFill/>
        </p:spPr>
      </p:pic>
      <p:sp>
        <p:nvSpPr>
          <p:cNvPr id="9" name="Freeform 8"/>
          <p:cNvSpPr/>
          <p:nvPr/>
        </p:nvSpPr>
        <p:spPr bwMode="auto">
          <a:xfrm>
            <a:off x="5672138" y="3381375"/>
            <a:ext cx="603646" cy="611981"/>
          </a:xfrm>
          <a:custGeom>
            <a:avLst/>
            <a:gdLst>
              <a:gd name="connsiteX0" fmla="*/ 0 w 603646"/>
              <a:gd name="connsiteY0" fmla="*/ 611981 h 611981"/>
              <a:gd name="connsiteX1" fmla="*/ 33337 w 603646"/>
              <a:gd name="connsiteY1" fmla="*/ 571500 h 611981"/>
              <a:gd name="connsiteX2" fmla="*/ 88106 w 603646"/>
              <a:gd name="connsiteY2" fmla="*/ 540544 h 611981"/>
              <a:gd name="connsiteX3" fmla="*/ 126206 w 603646"/>
              <a:gd name="connsiteY3" fmla="*/ 497681 h 611981"/>
              <a:gd name="connsiteX4" fmla="*/ 145256 w 603646"/>
              <a:gd name="connsiteY4" fmla="*/ 469106 h 611981"/>
              <a:gd name="connsiteX5" fmla="*/ 214312 w 603646"/>
              <a:gd name="connsiteY5" fmla="*/ 421481 h 611981"/>
              <a:gd name="connsiteX6" fmla="*/ 250031 w 603646"/>
              <a:gd name="connsiteY6" fmla="*/ 390525 h 611981"/>
              <a:gd name="connsiteX7" fmla="*/ 247650 w 603646"/>
              <a:gd name="connsiteY7" fmla="*/ 361950 h 611981"/>
              <a:gd name="connsiteX8" fmla="*/ 323850 w 603646"/>
              <a:gd name="connsiteY8" fmla="*/ 302419 h 611981"/>
              <a:gd name="connsiteX9" fmla="*/ 381000 w 603646"/>
              <a:gd name="connsiteY9" fmla="*/ 252413 h 611981"/>
              <a:gd name="connsiteX10" fmla="*/ 411956 w 603646"/>
              <a:gd name="connsiteY10" fmla="*/ 233363 h 611981"/>
              <a:gd name="connsiteX11" fmla="*/ 411956 w 603646"/>
              <a:gd name="connsiteY11" fmla="*/ 214313 h 611981"/>
              <a:gd name="connsiteX12" fmla="*/ 485775 w 603646"/>
              <a:gd name="connsiteY12" fmla="*/ 195263 h 611981"/>
              <a:gd name="connsiteX13" fmla="*/ 509587 w 603646"/>
              <a:gd name="connsiteY13" fmla="*/ 157163 h 611981"/>
              <a:gd name="connsiteX14" fmla="*/ 514350 w 603646"/>
              <a:gd name="connsiteY14" fmla="*/ 119063 h 611981"/>
              <a:gd name="connsiteX15" fmla="*/ 566737 w 603646"/>
              <a:gd name="connsiteY15" fmla="*/ 45244 h 611981"/>
              <a:gd name="connsiteX16" fmla="*/ 597693 w 603646"/>
              <a:gd name="connsiteY16" fmla="*/ 26194 h 611981"/>
              <a:gd name="connsiteX17" fmla="*/ 602456 w 603646"/>
              <a:gd name="connsiteY17" fmla="*/ 0 h 611981"/>
              <a:gd name="connsiteX0" fmla="*/ 0 w 603646"/>
              <a:gd name="connsiteY0" fmla="*/ 611981 h 611981"/>
              <a:gd name="connsiteX1" fmla="*/ 33337 w 603646"/>
              <a:gd name="connsiteY1" fmla="*/ 571500 h 611981"/>
              <a:gd name="connsiteX2" fmla="*/ 88106 w 603646"/>
              <a:gd name="connsiteY2" fmla="*/ 540544 h 611981"/>
              <a:gd name="connsiteX3" fmla="*/ 126206 w 603646"/>
              <a:gd name="connsiteY3" fmla="*/ 497681 h 611981"/>
              <a:gd name="connsiteX4" fmla="*/ 145256 w 603646"/>
              <a:gd name="connsiteY4" fmla="*/ 469106 h 611981"/>
              <a:gd name="connsiteX5" fmla="*/ 214312 w 603646"/>
              <a:gd name="connsiteY5" fmla="*/ 421481 h 611981"/>
              <a:gd name="connsiteX6" fmla="*/ 233362 w 603646"/>
              <a:gd name="connsiteY6" fmla="*/ 390525 h 611981"/>
              <a:gd name="connsiteX7" fmla="*/ 247650 w 603646"/>
              <a:gd name="connsiteY7" fmla="*/ 361950 h 611981"/>
              <a:gd name="connsiteX8" fmla="*/ 323850 w 603646"/>
              <a:gd name="connsiteY8" fmla="*/ 302419 h 611981"/>
              <a:gd name="connsiteX9" fmla="*/ 381000 w 603646"/>
              <a:gd name="connsiteY9" fmla="*/ 252413 h 611981"/>
              <a:gd name="connsiteX10" fmla="*/ 411956 w 603646"/>
              <a:gd name="connsiteY10" fmla="*/ 233363 h 611981"/>
              <a:gd name="connsiteX11" fmla="*/ 411956 w 603646"/>
              <a:gd name="connsiteY11" fmla="*/ 214313 h 611981"/>
              <a:gd name="connsiteX12" fmla="*/ 485775 w 603646"/>
              <a:gd name="connsiteY12" fmla="*/ 195263 h 611981"/>
              <a:gd name="connsiteX13" fmla="*/ 509587 w 603646"/>
              <a:gd name="connsiteY13" fmla="*/ 157163 h 611981"/>
              <a:gd name="connsiteX14" fmla="*/ 514350 w 603646"/>
              <a:gd name="connsiteY14" fmla="*/ 119063 h 611981"/>
              <a:gd name="connsiteX15" fmla="*/ 566737 w 603646"/>
              <a:gd name="connsiteY15" fmla="*/ 45244 h 611981"/>
              <a:gd name="connsiteX16" fmla="*/ 597693 w 603646"/>
              <a:gd name="connsiteY16" fmla="*/ 26194 h 611981"/>
              <a:gd name="connsiteX17" fmla="*/ 602456 w 603646"/>
              <a:gd name="connsiteY17" fmla="*/ 0 h 6119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603646" h="611981">
                <a:moveTo>
                  <a:pt x="0" y="611981"/>
                </a:moveTo>
                <a:cubicBezTo>
                  <a:pt x="9326" y="597693"/>
                  <a:pt x="18653" y="583406"/>
                  <a:pt x="33337" y="571500"/>
                </a:cubicBezTo>
                <a:cubicBezTo>
                  <a:pt x="48021" y="559594"/>
                  <a:pt x="72628" y="552847"/>
                  <a:pt x="88106" y="540544"/>
                </a:cubicBezTo>
                <a:cubicBezTo>
                  <a:pt x="103584" y="528241"/>
                  <a:pt x="116681" y="509587"/>
                  <a:pt x="126206" y="497681"/>
                </a:cubicBezTo>
                <a:cubicBezTo>
                  <a:pt x="135731" y="485775"/>
                  <a:pt x="130572" y="481806"/>
                  <a:pt x="145256" y="469106"/>
                </a:cubicBezTo>
                <a:cubicBezTo>
                  <a:pt x="159940" y="456406"/>
                  <a:pt x="199628" y="434578"/>
                  <a:pt x="214312" y="421481"/>
                </a:cubicBezTo>
                <a:cubicBezTo>
                  <a:pt x="228996" y="408384"/>
                  <a:pt x="227806" y="400447"/>
                  <a:pt x="233362" y="390525"/>
                </a:cubicBezTo>
                <a:cubicBezTo>
                  <a:pt x="238918" y="380603"/>
                  <a:pt x="232569" y="376634"/>
                  <a:pt x="247650" y="361950"/>
                </a:cubicBezTo>
                <a:cubicBezTo>
                  <a:pt x="262731" y="347266"/>
                  <a:pt x="301625" y="320675"/>
                  <a:pt x="323850" y="302419"/>
                </a:cubicBezTo>
                <a:cubicBezTo>
                  <a:pt x="346075" y="284163"/>
                  <a:pt x="366316" y="263922"/>
                  <a:pt x="381000" y="252413"/>
                </a:cubicBezTo>
                <a:cubicBezTo>
                  <a:pt x="395684" y="240904"/>
                  <a:pt x="406797" y="239713"/>
                  <a:pt x="411956" y="233363"/>
                </a:cubicBezTo>
                <a:cubicBezTo>
                  <a:pt x="417115" y="227013"/>
                  <a:pt x="399653" y="220663"/>
                  <a:pt x="411956" y="214313"/>
                </a:cubicBezTo>
                <a:cubicBezTo>
                  <a:pt x="424259" y="207963"/>
                  <a:pt x="469503" y="204788"/>
                  <a:pt x="485775" y="195263"/>
                </a:cubicBezTo>
                <a:cubicBezTo>
                  <a:pt x="502047" y="185738"/>
                  <a:pt x="504824" y="169863"/>
                  <a:pt x="509587" y="157163"/>
                </a:cubicBezTo>
                <a:cubicBezTo>
                  <a:pt x="514350" y="144463"/>
                  <a:pt x="504825" y="137716"/>
                  <a:pt x="514350" y="119063"/>
                </a:cubicBezTo>
                <a:cubicBezTo>
                  <a:pt x="523875" y="100410"/>
                  <a:pt x="552847" y="60722"/>
                  <a:pt x="566737" y="45244"/>
                </a:cubicBezTo>
                <a:cubicBezTo>
                  <a:pt x="580627" y="29766"/>
                  <a:pt x="591740" y="33735"/>
                  <a:pt x="597693" y="26194"/>
                </a:cubicBezTo>
                <a:cubicBezTo>
                  <a:pt x="603646" y="18653"/>
                  <a:pt x="603051" y="9326"/>
                  <a:pt x="602456" y="0"/>
                </a:cubicBezTo>
              </a:path>
            </a:pathLst>
          </a:custGeom>
          <a:noFill/>
          <a:ln w="2540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1" i="0" u="none" strike="noStrike" cap="none" normalizeH="0" baseline="0" smtClean="0">
              <a:ln>
                <a:noFill/>
              </a:ln>
              <a:solidFill>
                <a:schemeClr val="tx1"/>
              </a:solidFill>
              <a:effectLst/>
              <a:latin typeface="Arial" charset="0"/>
            </a:endParaRPr>
          </a:p>
        </p:txBody>
      </p:sp>
      <p:sp>
        <p:nvSpPr>
          <p:cNvPr id="10" name="Freeform 9"/>
          <p:cNvSpPr/>
          <p:nvPr/>
        </p:nvSpPr>
        <p:spPr bwMode="auto">
          <a:xfrm>
            <a:off x="6279356" y="2184797"/>
            <a:ext cx="471488" cy="160734"/>
          </a:xfrm>
          <a:custGeom>
            <a:avLst/>
            <a:gdLst>
              <a:gd name="connsiteX0" fmla="*/ 0 w 471488"/>
              <a:gd name="connsiteY0" fmla="*/ 160734 h 160734"/>
              <a:gd name="connsiteX1" fmla="*/ 35719 w 471488"/>
              <a:gd name="connsiteY1" fmla="*/ 122634 h 160734"/>
              <a:gd name="connsiteX2" fmla="*/ 71438 w 471488"/>
              <a:gd name="connsiteY2" fmla="*/ 117872 h 160734"/>
              <a:gd name="connsiteX3" fmla="*/ 97632 w 471488"/>
              <a:gd name="connsiteY3" fmla="*/ 101203 h 160734"/>
              <a:gd name="connsiteX4" fmla="*/ 135732 w 471488"/>
              <a:gd name="connsiteY4" fmla="*/ 110728 h 160734"/>
              <a:gd name="connsiteX5" fmla="*/ 178594 w 471488"/>
              <a:gd name="connsiteY5" fmla="*/ 79772 h 160734"/>
              <a:gd name="connsiteX6" fmla="*/ 240507 w 471488"/>
              <a:gd name="connsiteY6" fmla="*/ 58341 h 160734"/>
              <a:gd name="connsiteX7" fmla="*/ 259557 w 471488"/>
              <a:gd name="connsiteY7" fmla="*/ 39291 h 160734"/>
              <a:gd name="connsiteX8" fmla="*/ 316707 w 471488"/>
              <a:gd name="connsiteY8" fmla="*/ 15478 h 160734"/>
              <a:gd name="connsiteX9" fmla="*/ 330994 w 471488"/>
              <a:gd name="connsiteY9" fmla="*/ 27384 h 160734"/>
              <a:gd name="connsiteX10" fmla="*/ 369094 w 471488"/>
              <a:gd name="connsiteY10" fmla="*/ 27384 h 160734"/>
              <a:gd name="connsiteX11" fmla="*/ 407194 w 471488"/>
              <a:gd name="connsiteY11" fmla="*/ 15478 h 160734"/>
              <a:gd name="connsiteX12" fmla="*/ 428625 w 471488"/>
              <a:gd name="connsiteY12" fmla="*/ 15478 h 160734"/>
              <a:gd name="connsiteX13" fmla="*/ 447675 w 471488"/>
              <a:gd name="connsiteY13" fmla="*/ 1191 h 160734"/>
              <a:gd name="connsiteX14" fmla="*/ 471488 w 471488"/>
              <a:gd name="connsiteY14" fmla="*/ 8334 h 1607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71488" h="160734">
                <a:moveTo>
                  <a:pt x="0" y="160734"/>
                </a:moveTo>
                <a:cubicBezTo>
                  <a:pt x="11906" y="145256"/>
                  <a:pt x="23813" y="129778"/>
                  <a:pt x="35719" y="122634"/>
                </a:cubicBezTo>
                <a:cubicBezTo>
                  <a:pt x="47625" y="115490"/>
                  <a:pt x="61119" y="121444"/>
                  <a:pt x="71438" y="117872"/>
                </a:cubicBezTo>
                <a:cubicBezTo>
                  <a:pt x="81757" y="114300"/>
                  <a:pt x="86917" y="102394"/>
                  <a:pt x="97632" y="101203"/>
                </a:cubicBezTo>
                <a:cubicBezTo>
                  <a:pt x="108347" y="100012"/>
                  <a:pt x="122238" y="114300"/>
                  <a:pt x="135732" y="110728"/>
                </a:cubicBezTo>
                <a:cubicBezTo>
                  <a:pt x="149226" y="107156"/>
                  <a:pt x="161132" y="88503"/>
                  <a:pt x="178594" y="79772"/>
                </a:cubicBezTo>
                <a:cubicBezTo>
                  <a:pt x="196056" y="71041"/>
                  <a:pt x="227013" y="65088"/>
                  <a:pt x="240507" y="58341"/>
                </a:cubicBezTo>
                <a:cubicBezTo>
                  <a:pt x="254001" y="51594"/>
                  <a:pt x="246857" y="46435"/>
                  <a:pt x="259557" y="39291"/>
                </a:cubicBezTo>
                <a:cubicBezTo>
                  <a:pt x="272257" y="32147"/>
                  <a:pt x="304801" y="17463"/>
                  <a:pt x="316707" y="15478"/>
                </a:cubicBezTo>
                <a:cubicBezTo>
                  <a:pt x="328613" y="13494"/>
                  <a:pt x="322263" y="25400"/>
                  <a:pt x="330994" y="27384"/>
                </a:cubicBezTo>
                <a:cubicBezTo>
                  <a:pt x="339725" y="29368"/>
                  <a:pt x="356394" y="29368"/>
                  <a:pt x="369094" y="27384"/>
                </a:cubicBezTo>
                <a:cubicBezTo>
                  <a:pt x="381794" y="25400"/>
                  <a:pt x="397272" y="17462"/>
                  <a:pt x="407194" y="15478"/>
                </a:cubicBezTo>
                <a:cubicBezTo>
                  <a:pt x="417116" y="13494"/>
                  <a:pt x="421878" y="17859"/>
                  <a:pt x="428625" y="15478"/>
                </a:cubicBezTo>
                <a:cubicBezTo>
                  <a:pt x="435372" y="13097"/>
                  <a:pt x="440531" y="2382"/>
                  <a:pt x="447675" y="1191"/>
                </a:cubicBezTo>
                <a:cubicBezTo>
                  <a:pt x="454819" y="0"/>
                  <a:pt x="471488" y="8334"/>
                  <a:pt x="471488" y="8334"/>
                </a:cubicBezTo>
              </a:path>
            </a:pathLst>
          </a:custGeom>
          <a:noFill/>
          <a:ln w="2540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1" i="0" u="none" strike="noStrike" cap="none" normalizeH="0" baseline="0" smtClean="0">
              <a:ln>
                <a:noFill/>
              </a:ln>
              <a:solidFill>
                <a:schemeClr val="tx1"/>
              </a:solidFill>
              <a:effectLst/>
              <a:latin typeface="Arial" charset="0"/>
            </a:endParaRPr>
          </a:p>
        </p:txBody>
      </p:sp>
      <p:sp>
        <p:nvSpPr>
          <p:cNvPr id="11" name="TextBox 10"/>
          <p:cNvSpPr txBox="1"/>
          <p:nvPr/>
        </p:nvSpPr>
        <p:spPr>
          <a:xfrm>
            <a:off x="5814576" y="2080752"/>
            <a:ext cx="609600" cy="307777"/>
          </a:xfrm>
          <a:prstGeom prst="rect">
            <a:avLst/>
          </a:prstGeom>
          <a:noFill/>
        </p:spPr>
        <p:txBody>
          <a:bodyPr wrap="square" rtlCol="0">
            <a:spAutoFit/>
          </a:bodyPr>
          <a:lstStyle/>
          <a:p>
            <a:r>
              <a:rPr lang="en-US" sz="1400" dirty="0" smtClean="0">
                <a:solidFill>
                  <a:srgbClr val="FF0000"/>
                </a:solidFill>
                <a:latin typeface="+mn-lt"/>
              </a:rPr>
              <a:t>I-80</a:t>
            </a:r>
            <a:endParaRPr lang="en-US" sz="1400" dirty="0">
              <a:solidFill>
                <a:srgbClr val="FF0000"/>
              </a:solidFill>
              <a:latin typeface="+mn-lt"/>
            </a:endParaRPr>
          </a:p>
        </p:txBody>
      </p:sp>
      <p:sp>
        <p:nvSpPr>
          <p:cNvPr id="12" name="TextBox 11"/>
          <p:cNvSpPr txBox="1"/>
          <p:nvPr/>
        </p:nvSpPr>
        <p:spPr>
          <a:xfrm>
            <a:off x="5600700" y="3921323"/>
            <a:ext cx="609600" cy="307777"/>
          </a:xfrm>
          <a:prstGeom prst="rect">
            <a:avLst/>
          </a:prstGeom>
          <a:noFill/>
        </p:spPr>
        <p:txBody>
          <a:bodyPr wrap="square" rtlCol="0">
            <a:spAutoFit/>
          </a:bodyPr>
          <a:lstStyle/>
          <a:p>
            <a:r>
              <a:rPr lang="en-US" sz="1400" dirty="0" smtClean="0">
                <a:solidFill>
                  <a:srgbClr val="FF0000"/>
                </a:solidFill>
                <a:latin typeface="+mn-lt"/>
              </a:rPr>
              <a:t>I-85</a:t>
            </a:r>
            <a:endParaRPr lang="en-US" sz="1400" dirty="0">
              <a:solidFill>
                <a:srgbClr val="FF0000"/>
              </a:solidFill>
              <a:latin typeface="+mn-lt"/>
            </a:endParaRPr>
          </a:p>
        </p:txBody>
      </p:sp>
    </p:spTree>
  </p:cSld>
  <p:clrMapOvr>
    <a:masterClrMapping/>
  </p:clrMapOvr>
  <p:transition>
    <p:fade/>
  </p:transition>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3"/>
          <p:cNvSpPr>
            <a:spLocks noGrp="1" noChangeArrowheads="1"/>
          </p:cNvSpPr>
          <p:nvPr>
            <p:ph idx="1"/>
          </p:nvPr>
        </p:nvSpPr>
        <p:spPr>
          <a:xfrm>
            <a:off x="228600" y="876300"/>
            <a:ext cx="8686800" cy="2552700"/>
          </a:xfrm>
        </p:spPr>
        <p:txBody>
          <a:bodyPr/>
          <a:lstStyle/>
          <a:p>
            <a:pPr eaLnBrk="1" hangingPunct="1"/>
            <a:r>
              <a:rPr lang="en-US" sz="1800" dirty="0" smtClean="0"/>
              <a:t>Winter storm brought significant ice and snow accumulations from the panhandle of Texas east  through the Tennessee River Valley.  </a:t>
            </a:r>
          </a:p>
          <a:p>
            <a:pPr eaLnBrk="1" hangingPunct="1"/>
            <a:endParaRPr lang="en-US" sz="1800" dirty="0" smtClean="0"/>
          </a:p>
          <a:p>
            <a:pPr eaLnBrk="1" hangingPunct="1"/>
            <a:r>
              <a:rPr lang="en-US" sz="1800" dirty="0" smtClean="0"/>
              <a:t>Across Oklahoma , Arkansas, and Tennessee 6-12” of snow followed the freezing rain.</a:t>
            </a:r>
          </a:p>
          <a:p>
            <a:pPr eaLnBrk="1" hangingPunct="1"/>
            <a:endParaRPr lang="en-US" sz="1800" dirty="0" smtClean="0"/>
          </a:p>
          <a:p>
            <a:pPr eaLnBrk="1" hangingPunct="1"/>
            <a:r>
              <a:rPr lang="en-US" sz="1800" dirty="0" smtClean="0"/>
              <a:t>Radial ice accumulations of 1.0-1.5” were found across southwestern Oklahoma and east of Memphis, Tennessee.</a:t>
            </a:r>
          </a:p>
        </p:txBody>
      </p:sp>
      <p:sp>
        <p:nvSpPr>
          <p:cNvPr id="3075" name="Rectangle 4"/>
          <p:cNvSpPr>
            <a:spLocks noChangeArrowheads="1"/>
          </p:cNvSpPr>
          <p:nvPr/>
        </p:nvSpPr>
        <p:spPr bwMode="auto">
          <a:xfrm>
            <a:off x="0" y="19050"/>
            <a:ext cx="9147175" cy="438150"/>
          </a:xfrm>
          <a:prstGeom prst="rect">
            <a:avLst/>
          </a:prstGeom>
          <a:solidFill>
            <a:schemeClr val="bg1"/>
          </a:solidFill>
          <a:ln w="9525">
            <a:noFill/>
            <a:miter lim="800000"/>
            <a:headEnd/>
            <a:tailEnd/>
          </a:ln>
        </p:spPr>
        <p:txBody>
          <a:bodyPr anchor="ctr"/>
          <a:lstStyle/>
          <a:p>
            <a:pPr algn="l">
              <a:defRPr/>
            </a:pPr>
            <a:r>
              <a:rPr lang="en-US" sz="2000" dirty="0">
                <a:solidFill>
                  <a:srgbClr val="000066"/>
                </a:solidFill>
                <a:latin typeface="Tahoma" pitchFamily="34" charset="0"/>
              </a:rPr>
              <a:t>       </a:t>
            </a:r>
            <a:r>
              <a:rPr lang="en-US" sz="2000" dirty="0" smtClean="0">
                <a:solidFill>
                  <a:srgbClr val="003E74"/>
                </a:solidFill>
                <a:effectLst>
                  <a:outerShdw blurRad="38100" dist="38100" dir="2700000" algn="tl">
                    <a:srgbClr val="000000">
                      <a:alpha val="43137"/>
                    </a:srgbClr>
                  </a:outerShdw>
                </a:effectLst>
                <a:latin typeface="Tahoma" pitchFamily="34" charset="0"/>
              </a:rPr>
              <a:t>28-30 January 2010 Winter Storm</a:t>
            </a:r>
            <a:endParaRPr lang="en-US" sz="2000" dirty="0">
              <a:solidFill>
                <a:srgbClr val="003E74"/>
              </a:solidFill>
              <a:effectLst>
                <a:outerShdw blurRad="38100" dist="38100" dir="2700000" algn="tl">
                  <a:srgbClr val="000000">
                    <a:alpha val="43137"/>
                  </a:srgbClr>
                </a:outerShdw>
              </a:effectLst>
              <a:latin typeface="Tahoma" pitchFamily="34" charset="0"/>
            </a:endParaRPr>
          </a:p>
        </p:txBody>
      </p:sp>
      <p:pic>
        <p:nvPicPr>
          <p:cNvPr id="15364" name="Picture 21" descr="C:\Users\CMG\Desktop\FOLDERS\CHAD\SLU\CIPS\cips.png"/>
          <p:cNvPicPr>
            <a:picLocks noChangeAspect="1" noChangeArrowheads="1"/>
          </p:cNvPicPr>
          <p:nvPr/>
        </p:nvPicPr>
        <p:blipFill>
          <a:blip r:embed="rId3" cstate="print"/>
          <a:srcRect/>
          <a:stretch>
            <a:fillRect/>
          </a:stretch>
        </p:blipFill>
        <p:spPr bwMode="auto">
          <a:xfrm>
            <a:off x="71438" y="33338"/>
            <a:ext cx="461962" cy="401637"/>
          </a:xfrm>
          <a:prstGeom prst="rect">
            <a:avLst/>
          </a:prstGeom>
          <a:noFill/>
          <a:ln w="9525">
            <a:noFill/>
            <a:miter lim="800000"/>
            <a:headEnd/>
            <a:tailEnd/>
          </a:ln>
        </p:spPr>
      </p:pic>
      <p:sp>
        <p:nvSpPr>
          <p:cNvPr id="8" name="Rectangle 3"/>
          <p:cNvSpPr txBox="1">
            <a:spLocks noChangeArrowheads="1"/>
          </p:cNvSpPr>
          <p:nvPr/>
        </p:nvSpPr>
        <p:spPr bwMode="auto">
          <a:xfrm>
            <a:off x="228600" y="3681845"/>
            <a:ext cx="3162300" cy="2757056"/>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342900" marR="0" lvl="0" indent="-342900" algn="l" defTabSz="914400" rtl="0" eaLnBrk="1" fontAlgn="base" latinLnBrk="0" hangingPunct="1">
              <a:lnSpc>
                <a:spcPct val="100000"/>
              </a:lnSpc>
              <a:spcBef>
                <a:spcPct val="20000"/>
              </a:spcBef>
              <a:spcAft>
                <a:spcPct val="0"/>
              </a:spcAft>
              <a:buClrTx/>
              <a:buSzTx/>
              <a:buFontTx/>
              <a:buChar char="•"/>
              <a:tabLst/>
              <a:defRPr/>
            </a:pPr>
            <a:r>
              <a:rPr kumimoji="0" lang="en-US" sz="1800" b="1" i="0" u="none" strike="noStrike" kern="0" cap="none" spc="0" normalizeH="0" baseline="0" noProof="0" dirty="0" smtClean="0">
                <a:ln>
                  <a:noFill/>
                </a:ln>
                <a:solidFill>
                  <a:schemeClr val="bg1"/>
                </a:solidFill>
                <a:effectLst/>
                <a:uLnTx/>
                <a:uFillTx/>
                <a:latin typeface="+mn-lt"/>
                <a:ea typeface="+mn-ea"/>
                <a:cs typeface="+mn-cs"/>
              </a:rPr>
              <a:t>At the time of peak power outages, up</a:t>
            </a:r>
            <a:r>
              <a:rPr kumimoji="0" lang="en-US" sz="1800" b="1" i="0" u="none" strike="noStrike" kern="0" cap="none" spc="0" normalizeH="0" noProof="0" dirty="0" smtClean="0">
                <a:ln>
                  <a:noFill/>
                </a:ln>
                <a:solidFill>
                  <a:schemeClr val="bg1"/>
                </a:solidFill>
                <a:effectLst/>
                <a:uLnTx/>
                <a:uFillTx/>
                <a:latin typeface="+mn-lt"/>
                <a:ea typeface="+mn-ea"/>
                <a:cs typeface="+mn-cs"/>
              </a:rPr>
              <a:t> to </a:t>
            </a:r>
            <a:r>
              <a:rPr kumimoji="0" lang="en-US" sz="1800" b="1" i="0" u="none" strike="noStrike" kern="0" cap="none" spc="0" normalizeH="0" baseline="0" noProof="0" dirty="0" smtClean="0">
                <a:ln>
                  <a:noFill/>
                </a:ln>
                <a:solidFill>
                  <a:schemeClr val="bg1"/>
                </a:solidFill>
                <a:effectLst/>
                <a:uLnTx/>
                <a:uFillTx/>
                <a:latin typeface="+mn-lt"/>
                <a:ea typeface="+mn-ea"/>
                <a:cs typeface="+mn-cs"/>
              </a:rPr>
              <a:t>200,000 in Oklahoma and 30,000 in Arkansas</a:t>
            </a:r>
            <a:r>
              <a:rPr kumimoji="0" lang="en-US" sz="1800" b="1" i="0" u="none" strike="noStrike" kern="0" cap="none" spc="0" normalizeH="0" noProof="0" dirty="0" smtClean="0">
                <a:ln>
                  <a:noFill/>
                </a:ln>
                <a:solidFill>
                  <a:schemeClr val="bg1"/>
                </a:solidFill>
                <a:effectLst/>
                <a:uLnTx/>
                <a:uFillTx/>
                <a:latin typeface="+mn-lt"/>
                <a:ea typeface="+mn-ea"/>
                <a:cs typeface="+mn-cs"/>
              </a:rPr>
              <a:t> lost power.</a:t>
            </a:r>
            <a:endParaRPr kumimoji="0" lang="en-US" sz="1800" b="1" i="0" u="none" strike="noStrike" kern="0" cap="none" spc="0" normalizeH="0" baseline="0" noProof="0" dirty="0" smtClean="0">
              <a:ln>
                <a:noFill/>
              </a:ln>
              <a:solidFill>
                <a:schemeClr val="bg1"/>
              </a:solidFill>
              <a:effectLst/>
              <a:uLnTx/>
              <a:uFillTx/>
              <a:latin typeface="+mn-lt"/>
              <a:ea typeface="+mn-ea"/>
              <a:cs typeface="+mn-cs"/>
            </a:endParaRPr>
          </a:p>
        </p:txBody>
      </p:sp>
      <p:pic>
        <p:nvPicPr>
          <p:cNvPr id="1026" name="Picture 2"/>
          <p:cNvPicPr>
            <a:picLocks noChangeAspect="1" noChangeArrowheads="1"/>
          </p:cNvPicPr>
          <p:nvPr/>
        </p:nvPicPr>
        <p:blipFill>
          <a:blip r:embed="rId4" cstate="print"/>
          <a:srcRect/>
          <a:stretch>
            <a:fillRect/>
          </a:stretch>
        </p:blipFill>
        <p:spPr bwMode="auto">
          <a:xfrm>
            <a:off x="3641447" y="3810000"/>
            <a:ext cx="5388253" cy="2628900"/>
          </a:xfrm>
          <a:prstGeom prst="rect">
            <a:avLst/>
          </a:prstGeom>
          <a:noFill/>
          <a:ln w="9525">
            <a:noFill/>
            <a:miter lim="800000"/>
            <a:headEnd/>
            <a:tailEnd/>
          </a:ln>
        </p:spPr>
      </p:pic>
      <p:sp>
        <p:nvSpPr>
          <p:cNvPr id="7" name="TextBox 6"/>
          <p:cNvSpPr txBox="1"/>
          <p:nvPr/>
        </p:nvSpPr>
        <p:spPr>
          <a:xfrm>
            <a:off x="3543300" y="6400800"/>
            <a:ext cx="5448300" cy="266700"/>
          </a:xfrm>
          <a:prstGeom prst="rect">
            <a:avLst/>
          </a:prstGeom>
          <a:noFill/>
        </p:spPr>
        <p:txBody>
          <a:bodyPr wrap="square" rtlCol="0">
            <a:spAutoFit/>
          </a:bodyPr>
          <a:lstStyle/>
          <a:p>
            <a:pPr algn="l"/>
            <a:r>
              <a:rPr lang="en-US" sz="1100" dirty="0" smtClean="0">
                <a:solidFill>
                  <a:schemeClr val="bg1"/>
                </a:solidFill>
                <a:latin typeface="+mn-lt"/>
              </a:rPr>
              <a:t>Oklahoma Association of Electric Cooperatives</a:t>
            </a:r>
            <a:endParaRPr lang="en-US" sz="1100" dirty="0">
              <a:solidFill>
                <a:schemeClr val="bg1"/>
              </a:solidFill>
              <a:latin typeface="+mn-lt"/>
            </a:endParaRPr>
          </a:p>
        </p:txBody>
      </p:sp>
    </p:spTree>
  </p:cSld>
  <p:clrMapOvr>
    <a:masterClrMapping/>
  </p:clrMapOvr>
  <p:transition>
    <p:fade/>
  </p:transition>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Rectangle 4"/>
          <p:cNvSpPr>
            <a:spLocks noChangeArrowheads="1"/>
          </p:cNvSpPr>
          <p:nvPr/>
        </p:nvSpPr>
        <p:spPr bwMode="auto">
          <a:xfrm>
            <a:off x="0" y="19050"/>
            <a:ext cx="9147175" cy="438150"/>
          </a:xfrm>
          <a:prstGeom prst="rect">
            <a:avLst/>
          </a:prstGeom>
          <a:solidFill>
            <a:schemeClr val="bg1"/>
          </a:solidFill>
          <a:ln w="9525">
            <a:noFill/>
            <a:miter lim="800000"/>
            <a:headEnd/>
            <a:tailEnd/>
          </a:ln>
        </p:spPr>
        <p:txBody>
          <a:bodyPr anchor="ctr"/>
          <a:lstStyle/>
          <a:p>
            <a:pPr algn="l">
              <a:defRPr/>
            </a:pPr>
            <a:r>
              <a:rPr lang="en-US" sz="2000" dirty="0">
                <a:solidFill>
                  <a:srgbClr val="000066"/>
                </a:solidFill>
                <a:latin typeface="Tahoma" pitchFamily="34" charset="0"/>
              </a:rPr>
              <a:t>       </a:t>
            </a:r>
            <a:r>
              <a:rPr lang="en-US" sz="2000" dirty="0" smtClean="0">
                <a:solidFill>
                  <a:srgbClr val="003E74"/>
                </a:solidFill>
                <a:effectLst>
                  <a:outerShdw blurRad="38100" dist="38100" dir="2700000" algn="tl">
                    <a:srgbClr val="000000">
                      <a:alpha val="43137"/>
                    </a:srgbClr>
                  </a:outerShdw>
                </a:effectLst>
                <a:latin typeface="Tahoma" pitchFamily="34" charset="0"/>
              </a:rPr>
              <a:t>28-30 January 2010 Winter Storm</a:t>
            </a:r>
          </a:p>
        </p:txBody>
      </p:sp>
      <p:pic>
        <p:nvPicPr>
          <p:cNvPr id="15364" name="Picture 21" descr="C:\Users\CMG\Desktop\FOLDERS\CHAD\SLU\CIPS\cips.png"/>
          <p:cNvPicPr>
            <a:picLocks noChangeAspect="1" noChangeArrowheads="1"/>
          </p:cNvPicPr>
          <p:nvPr/>
        </p:nvPicPr>
        <p:blipFill>
          <a:blip r:embed="rId3" cstate="print"/>
          <a:srcRect/>
          <a:stretch>
            <a:fillRect/>
          </a:stretch>
        </p:blipFill>
        <p:spPr bwMode="auto">
          <a:xfrm>
            <a:off x="71438" y="33338"/>
            <a:ext cx="461962" cy="401637"/>
          </a:xfrm>
          <a:prstGeom prst="rect">
            <a:avLst/>
          </a:prstGeom>
          <a:noFill/>
          <a:ln w="9525">
            <a:noFill/>
            <a:miter lim="800000"/>
            <a:headEnd/>
            <a:tailEnd/>
          </a:ln>
        </p:spPr>
      </p:pic>
      <p:pic>
        <p:nvPicPr>
          <p:cNvPr id="2050" name="Picture 2"/>
          <p:cNvPicPr>
            <a:picLocks noChangeAspect="1" noChangeArrowheads="1"/>
          </p:cNvPicPr>
          <p:nvPr/>
        </p:nvPicPr>
        <p:blipFill>
          <a:blip r:embed="rId4" cstate="print"/>
          <a:srcRect/>
          <a:stretch>
            <a:fillRect/>
          </a:stretch>
        </p:blipFill>
        <p:spPr bwMode="auto">
          <a:xfrm>
            <a:off x="1143000" y="647700"/>
            <a:ext cx="6858000" cy="5302489"/>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Rectangle 4"/>
          <p:cNvSpPr>
            <a:spLocks noChangeArrowheads="1"/>
          </p:cNvSpPr>
          <p:nvPr/>
        </p:nvSpPr>
        <p:spPr bwMode="auto">
          <a:xfrm>
            <a:off x="0" y="19050"/>
            <a:ext cx="9147175" cy="438150"/>
          </a:xfrm>
          <a:prstGeom prst="rect">
            <a:avLst/>
          </a:prstGeom>
          <a:solidFill>
            <a:schemeClr val="bg1"/>
          </a:solidFill>
          <a:ln w="9525">
            <a:noFill/>
            <a:miter lim="800000"/>
            <a:headEnd/>
            <a:tailEnd/>
          </a:ln>
        </p:spPr>
        <p:txBody>
          <a:bodyPr anchor="ctr"/>
          <a:lstStyle/>
          <a:p>
            <a:pPr algn="l">
              <a:defRPr/>
            </a:pPr>
            <a:r>
              <a:rPr lang="en-US" sz="2000" dirty="0">
                <a:solidFill>
                  <a:srgbClr val="000066"/>
                </a:solidFill>
                <a:latin typeface="Tahoma" pitchFamily="34" charset="0"/>
              </a:rPr>
              <a:t>       </a:t>
            </a:r>
            <a:r>
              <a:rPr lang="en-US" sz="2000" dirty="0" smtClean="0">
                <a:solidFill>
                  <a:srgbClr val="003E74"/>
                </a:solidFill>
                <a:effectLst>
                  <a:outerShdw blurRad="38100" dist="38100" dir="2700000" algn="tl">
                    <a:srgbClr val="000000">
                      <a:alpha val="43137"/>
                    </a:srgbClr>
                  </a:outerShdw>
                </a:effectLst>
                <a:latin typeface="Tahoma" pitchFamily="34" charset="0"/>
              </a:rPr>
              <a:t>28-30 January 2010 Winter Storm - GFS212 20100126/1200F060 </a:t>
            </a:r>
          </a:p>
        </p:txBody>
      </p:sp>
      <p:pic>
        <p:nvPicPr>
          <p:cNvPr id="15364" name="Picture 21" descr="C:\Users\CMG\Desktop\FOLDERS\CHAD\SLU\CIPS\cips.png"/>
          <p:cNvPicPr>
            <a:picLocks noChangeAspect="1" noChangeArrowheads="1"/>
          </p:cNvPicPr>
          <p:nvPr/>
        </p:nvPicPr>
        <p:blipFill>
          <a:blip r:embed="rId3" cstate="print"/>
          <a:srcRect/>
          <a:stretch>
            <a:fillRect/>
          </a:stretch>
        </p:blipFill>
        <p:spPr bwMode="auto">
          <a:xfrm>
            <a:off x="71438" y="33338"/>
            <a:ext cx="461962" cy="401637"/>
          </a:xfrm>
          <a:prstGeom prst="rect">
            <a:avLst/>
          </a:prstGeom>
          <a:noFill/>
          <a:ln w="9525">
            <a:noFill/>
            <a:miter lim="800000"/>
            <a:headEnd/>
            <a:tailEnd/>
          </a:ln>
        </p:spPr>
      </p:pic>
      <p:pic>
        <p:nvPicPr>
          <p:cNvPr id="3074" name="Picture 2"/>
          <p:cNvPicPr>
            <a:picLocks noChangeAspect="1" noChangeArrowheads="1"/>
          </p:cNvPicPr>
          <p:nvPr/>
        </p:nvPicPr>
        <p:blipFill>
          <a:blip r:embed="rId4" cstate="print"/>
          <a:srcRect/>
          <a:stretch>
            <a:fillRect/>
          </a:stretch>
        </p:blipFill>
        <p:spPr bwMode="auto">
          <a:xfrm>
            <a:off x="1143000" y="647700"/>
            <a:ext cx="6858000" cy="5306378"/>
          </a:xfrm>
          <a:prstGeom prst="rect">
            <a:avLst/>
          </a:prstGeom>
          <a:noFill/>
          <a:ln w="9525">
            <a:noFill/>
            <a:miter lim="800000"/>
            <a:headEnd/>
            <a:tailEnd/>
          </a:ln>
        </p:spPr>
      </p:pic>
      <p:sp>
        <p:nvSpPr>
          <p:cNvPr id="5" name="TextBox 4"/>
          <p:cNvSpPr txBox="1"/>
          <p:nvPr/>
        </p:nvSpPr>
        <p:spPr>
          <a:xfrm>
            <a:off x="647700" y="5981700"/>
            <a:ext cx="7810500" cy="584775"/>
          </a:xfrm>
          <a:prstGeom prst="rect">
            <a:avLst/>
          </a:prstGeom>
          <a:noFill/>
        </p:spPr>
        <p:txBody>
          <a:bodyPr wrap="square" rtlCol="0">
            <a:spAutoFit/>
          </a:bodyPr>
          <a:lstStyle/>
          <a:p>
            <a:r>
              <a:rPr lang="en-US" sz="1600" dirty="0" smtClean="0">
                <a:solidFill>
                  <a:schemeClr val="bg1"/>
                </a:solidFill>
                <a:latin typeface="+mn-lt"/>
              </a:rPr>
              <a:t>Veering winds with height over Oklahoma and Arkansas. </a:t>
            </a:r>
          </a:p>
          <a:p>
            <a:r>
              <a:rPr lang="en-US" sz="1600" dirty="0" smtClean="0">
                <a:solidFill>
                  <a:schemeClr val="bg1"/>
                </a:solidFill>
                <a:latin typeface="+mn-lt"/>
              </a:rPr>
              <a:t>Confluent flow in the mid and upper levels helps anchor high pressure.</a:t>
            </a:r>
            <a:endParaRPr lang="en-US" sz="1600" dirty="0">
              <a:solidFill>
                <a:schemeClr val="bg1"/>
              </a:solidFill>
              <a:latin typeface="+mn-lt"/>
            </a:endParaRPr>
          </a:p>
        </p:txBody>
      </p:sp>
    </p:spTree>
  </p:cSld>
  <p:clrMapOvr>
    <a:masterClrMapping/>
  </p:clrMapOvr>
  <p:transition>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3"/>
          <p:cNvSpPr>
            <a:spLocks noGrp="1" noChangeArrowheads="1"/>
          </p:cNvSpPr>
          <p:nvPr>
            <p:ph idx="1"/>
          </p:nvPr>
        </p:nvSpPr>
        <p:spPr>
          <a:xfrm>
            <a:off x="228600" y="876300"/>
            <a:ext cx="8686800" cy="5448300"/>
          </a:xfrm>
        </p:spPr>
        <p:txBody>
          <a:bodyPr/>
          <a:lstStyle/>
          <a:p>
            <a:r>
              <a:rPr lang="en-US" sz="1800" dirty="0" smtClean="0"/>
              <a:t>A significant factor that influences forecast accuracy is forecaster experience (</a:t>
            </a:r>
            <a:r>
              <a:rPr lang="en-US" sz="1800" dirty="0" err="1" smtClean="0"/>
              <a:t>Schmit</a:t>
            </a:r>
            <a:r>
              <a:rPr lang="en-US" sz="1800" dirty="0" smtClean="0"/>
              <a:t> and </a:t>
            </a:r>
            <a:r>
              <a:rPr lang="en-US" sz="1800" dirty="0" err="1" smtClean="0"/>
              <a:t>Hultquist</a:t>
            </a:r>
            <a:r>
              <a:rPr lang="en-US" sz="1800" dirty="0" smtClean="0"/>
              <a:t> 2009). </a:t>
            </a:r>
          </a:p>
          <a:p>
            <a:endParaRPr lang="en-US" sz="1800" dirty="0" smtClean="0"/>
          </a:p>
          <a:p>
            <a:r>
              <a:rPr lang="en-US" sz="1800" dirty="0" smtClean="0"/>
              <a:t>Some of this experience can be gained with exposure to regional conceptual models and composite studies based on historical events.</a:t>
            </a:r>
          </a:p>
          <a:p>
            <a:endParaRPr lang="en-US" sz="1800" dirty="0" smtClean="0"/>
          </a:p>
          <a:p>
            <a:r>
              <a:rPr lang="en-US" sz="1800" dirty="0" smtClean="0"/>
              <a:t>Stuart and Coauthors (2006) state composite analyses can improve: </a:t>
            </a:r>
          </a:p>
          <a:p>
            <a:pPr lvl="1"/>
            <a:r>
              <a:rPr lang="en-US" sz="1600" dirty="0" smtClean="0"/>
              <a:t>forecasting skill</a:t>
            </a:r>
          </a:p>
          <a:p>
            <a:pPr lvl="1"/>
            <a:r>
              <a:rPr lang="en-US" sz="1600" dirty="0" smtClean="0"/>
              <a:t>multitasking ability</a:t>
            </a:r>
          </a:p>
          <a:p>
            <a:pPr lvl="1"/>
            <a:r>
              <a:rPr lang="en-US" sz="1600" dirty="0" smtClean="0"/>
              <a:t>situational awareness</a:t>
            </a:r>
          </a:p>
          <a:p>
            <a:endParaRPr lang="en-US" sz="1800" dirty="0" smtClean="0"/>
          </a:p>
          <a:p>
            <a:r>
              <a:rPr lang="en-US" sz="1800" dirty="0" smtClean="0"/>
              <a:t>Forecasters can become familiar with the atmospheric signals that are typically associated with high-impact events in their region. </a:t>
            </a:r>
          </a:p>
          <a:p>
            <a:endParaRPr lang="en-US" sz="1800" dirty="0" smtClean="0"/>
          </a:p>
          <a:p>
            <a:r>
              <a:rPr lang="en-US" sz="1800" dirty="0" smtClean="0"/>
              <a:t>Forecasters with </a:t>
            </a:r>
            <a:r>
              <a:rPr lang="en-US" sz="1800" u="sng" dirty="0" smtClean="0"/>
              <a:t>experience</a:t>
            </a:r>
            <a:r>
              <a:rPr lang="en-US" sz="1800" dirty="0" smtClean="0"/>
              <a:t> add the most value to computer-generated model guidance (Stuart and Coauthors 2006).</a:t>
            </a:r>
          </a:p>
          <a:p>
            <a:endParaRPr lang="en-US" sz="1800" dirty="0" smtClean="0"/>
          </a:p>
          <a:p>
            <a:endParaRPr lang="en-US" sz="1800" dirty="0" smtClean="0"/>
          </a:p>
        </p:txBody>
      </p:sp>
      <p:sp>
        <p:nvSpPr>
          <p:cNvPr id="3075" name="Rectangle 4"/>
          <p:cNvSpPr>
            <a:spLocks noChangeArrowheads="1"/>
          </p:cNvSpPr>
          <p:nvPr/>
        </p:nvSpPr>
        <p:spPr bwMode="auto">
          <a:xfrm>
            <a:off x="0" y="19050"/>
            <a:ext cx="9147175" cy="438150"/>
          </a:xfrm>
          <a:prstGeom prst="rect">
            <a:avLst/>
          </a:prstGeom>
          <a:solidFill>
            <a:schemeClr val="bg1"/>
          </a:solidFill>
          <a:ln w="9525">
            <a:noFill/>
            <a:miter lim="800000"/>
            <a:headEnd/>
            <a:tailEnd/>
          </a:ln>
        </p:spPr>
        <p:txBody>
          <a:bodyPr anchor="ctr"/>
          <a:lstStyle/>
          <a:p>
            <a:pPr algn="l">
              <a:defRPr/>
            </a:pPr>
            <a:r>
              <a:rPr lang="en-US" sz="2000" dirty="0">
                <a:solidFill>
                  <a:srgbClr val="000066"/>
                </a:solidFill>
                <a:latin typeface="Tahoma" pitchFamily="34" charset="0"/>
              </a:rPr>
              <a:t>       </a:t>
            </a:r>
            <a:r>
              <a:rPr lang="en-US" sz="2000" dirty="0" smtClean="0">
                <a:solidFill>
                  <a:srgbClr val="003E74"/>
                </a:solidFill>
                <a:effectLst>
                  <a:outerShdw blurRad="38100" dist="38100" dir="2700000" algn="tl">
                    <a:srgbClr val="000000">
                      <a:alpha val="43137"/>
                    </a:srgbClr>
                  </a:outerShdw>
                </a:effectLst>
                <a:latin typeface="Tahoma" pitchFamily="34" charset="0"/>
              </a:rPr>
              <a:t>Composite Analyses</a:t>
            </a:r>
            <a:endParaRPr lang="en-US" sz="2000" dirty="0">
              <a:solidFill>
                <a:srgbClr val="003E74"/>
              </a:solidFill>
              <a:effectLst>
                <a:outerShdw blurRad="38100" dist="38100" dir="2700000" algn="tl">
                  <a:srgbClr val="000000">
                    <a:alpha val="43137"/>
                  </a:srgbClr>
                </a:outerShdw>
              </a:effectLst>
              <a:latin typeface="Tahoma" pitchFamily="34" charset="0"/>
            </a:endParaRPr>
          </a:p>
        </p:txBody>
      </p:sp>
      <p:pic>
        <p:nvPicPr>
          <p:cNvPr id="3076" name="Picture 21" descr="C:\Users\CMG\Desktop\FOLDERS\CHAD\SLU\CIPS\cips.png"/>
          <p:cNvPicPr>
            <a:picLocks noChangeAspect="1" noChangeArrowheads="1"/>
          </p:cNvPicPr>
          <p:nvPr/>
        </p:nvPicPr>
        <p:blipFill>
          <a:blip r:embed="rId3" cstate="print"/>
          <a:srcRect/>
          <a:stretch>
            <a:fillRect/>
          </a:stretch>
        </p:blipFill>
        <p:spPr bwMode="auto">
          <a:xfrm>
            <a:off x="71438" y="33338"/>
            <a:ext cx="461962" cy="401637"/>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Rectangle 4"/>
          <p:cNvSpPr>
            <a:spLocks noChangeArrowheads="1"/>
          </p:cNvSpPr>
          <p:nvPr/>
        </p:nvSpPr>
        <p:spPr bwMode="auto">
          <a:xfrm>
            <a:off x="0" y="19050"/>
            <a:ext cx="9147175" cy="438150"/>
          </a:xfrm>
          <a:prstGeom prst="rect">
            <a:avLst/>
          </a:prstGeom>
          <a:solidFill>
            <a:schemeClr val="bg1"/>
          </a:solidFill>
          <a:ln w="9525">
            <a:noFill/>
            <a:miter lim="800000"/>
            <a:headEnd/>
            <a:tailEnd/>
          </a:ln>
        </p:spPr>
        <p:txBody>
          <a:bodyPr anchor="ctr"/>
          <a:lstStyle/>
          <a:p>
            <a:pPr algn="l">
              <a:defRPr/>
            </a:pPr>
            <a:r>
              <a:rPr lang="en-US" sz="2000" dirty="0">
                <a:solidFill>
                  <a:srgbClr val="000066"/>
                </a:solidFill>
                <a:latin typeface="Tahoma" pitchFamily="34" charset="0"/>
              </a:rPr>
              <a:t>       </a:t>
            </a:r>
            <a:r>
              <a:rPr lang="en-US" sz="2000" dirty="0" smtClean="0">
                <a:solidFill>
                  <a:srgbClr val="003E74"/>
                </a:solidFill>
                <a:effectLst>
                  <a:outerShdw blurRad="38100" dist="38100" dir="2700000" algn="tl">
                    <a:srgbClr val="000000">
                      <a:alpha val="43137"/>
                    </a:srgbClr>
                  </a:outerShdw>
                </a:effectLst>
                <a:latin typeface="Tahoma" pitchFamily="34" charset="0"/>
              </a:rPr>
              <a:t>28-30 January 2010 Winter Storm - GFS212 20100126/1200F060 </a:t>
            </a:r>
          </a:p>
        </p:txBody>
      </p:sp>
      <p:pic>
        <p:nvPicPr>
          <p:cNvPr id="15364" name="Picture 21" descr="C:\Users\CMG\Desktop\FOLDERS\CHAD\SLU\CIPS\cips.png"/>
          <p:cNvPicPr>
            <a:picLocks noChangeAspect="1" noChangeArrowheads="1"/>
          </p:cNvPicPr>
          <p:nvPr/>
        </p:nvPicPr>
        <p:blipFill>
          <a:blip r:embed="rId3" cstate="print"/>
          <a:srcRect/>
          <a:stretch>
            <a:fillRect/>
          </a:stretch>
        </p:blipFill>
        <p:spPr bwMode="auto">
          <a:xfrm>
            <a:off x="71438" y="33338"/>
            <a:ext cx="461962" cy="401637"/>
          </a:xfrm>
          <a:prstGeom prst="rect">
            <a:avLst/>
          </a:prstGeom>
          <a:noFill/>
          <a:ln w="9525">
            <a:noFill/>
            <a:miter lim="800000"/>
            <a:headEnd/>
            <a:tailEnd/>
          </a:ln>
        </p:spPr>
      </p:pic>
      <p:pic>
        <p:nvPicPr>
          <p:cNvPr id="3074" name="Picture 2"/>
          <p:cNvPicPr>
            <a:picLocks noChangeAspect="1" noChangeArrowheads="1"/>
          </p:cNvPicPr>
          <p:nvPr/>
        </p:nvPicPr>
        <p:blipFill>
          <a:blip r:embed="rId4" cstate="print"/>
          <a:srcRect/>
          <a:stretch>
            <a:fillRect/>
          </a:stretch>
        </p:blipFill>
        <p:spPr bwMode="auto">
          <a:xfrm>
            <a:off x="1143000" y="647700"/>
            <a:ext cx="6858000" cy="5306378"/>
          </a:xfrm>
          <a:prstGeom prst="rect">
            <a:avLst/>
          </a:prstGeom>
          <a:noFill/>
          <a:ln w="9525">
            <a:noFill/>
            <a:miter lim="800000"/>
            <a:headEnd/>
            <a:tailEnd/>
          </a:ln>
        </p:spPr>
      </p:pic>
      <p:sp>
        <p:nvSpPr>
          <p:cNvPr id="5" name="TextBox 4"/>
          <p:cNvSpPr txBox="1"/>
          <p:nvPr/>
        </p:nvSpPr>
        <p:spPr>
          <a:xfrm>
            <a:off x="647700" y="5981700"/>
            <a:ext cx="7810500" cy="584775"/>
          </a:xfrm>
          <a:prstGeom prst="rect">
            <a:avLst/>
          </a:prstGeom>
          <a:noFill/>
        </p:spPr>
        <p:txBody>
          <a:bodyPr wrap="square" rtlCol="0">
            <a:spAutoFit/>
          </a:bodyPr>
          <a:lstStyle/>
          <a:p>
            <a:r>
              <a:rPr lang="en-US" sz="1600" dirty="0" smtClean="0">
                <a:solidFill>
                  <a:schemeClr val="bg1"/>
                </a:solidFill>
                <a:latin typeface="+mn-lt"/>
              </a:rPr>
              <a:t>Veering winds with height over Oklahoma and Arkansas. </a:t>
            </a:r>
          </a:p>
          <a:p>
            <a:r>
              <a:rPr lang="en-US" sz="1600" dirty="0" smtClean="0">
                <a:solidFill>
                  <a:schemeClr val="bg1"/>
                </a:solidFill>
                <a:latin typeface="+mn-lt"/>
              </a:rPr>
              <a:t>Confluent flow in the mid and upper levels helps anchor high pressure.</a:t>
            </a:r>
            <a:endParaRPr lang="en-US" sz="1600" dirty="0">
              <a:solidFill>
                <a:schemeClr val="bg1"/>
              </a:solidFill>
              <a:latin typeface="+mn-lt"/>
            </a:endParaRPr>
          </a:p>
        </p:txBody>
      </p:sp>
      <p:pic>
        <p:nvPicPr>
          <p:cNvPr id="1027" name="Picture 3" descr="C:\Users\CMG\Desktop\greg.png"/>
          <p:cNvPicPr>
            <a:picLocks noChangeAspect="1" noChangeArrowheads="1"/>
          </p:cNvPicPr>
          <p:nvPr/>
        </p:nvPicPr>
        <p:blipFill>
          <a:blip r:embed="rId5" cstate="print"/>
          <a:srcRect/>
          <a:stretch>
            <a:fillRect/>
          </a:stretch>
        </p:blipFill>
        <p:spPr bwMode="auto">
          <a:xfrm>
            <a:off x="1143000" y="2548114"/>
            <a:ext cx="4546600" cy="3410234"/>
          </a:xfrm>
          <a:prstGeom prst="rect">
            <a:avLst/>
          </a:prstGeom>
          <a:noFill/>
        </p:spPr>
      </p:pic>
      <p:sp>
        <p:nvSpPr>
          <p:cNvPr id="7" name="Rectangular Callout 6"/>
          <p:cNvSpPr/>
          <p:nvPr/>
        </p:nvSpPr>
        <p:spPr bwMode="auto">
          <a:xfrm>
            <a:off x="4191000" y="1409700"/>
            <a:ext cx="2933700" cy="1752600"/>
          </a:xfrm>
          <a:prstGeom prst="wedgeRectCallout">
            <a:avLst>
              <a:gd name="adj1" fmla="val -52553"/>
              <a:gd name="adj2" fmla="val 67933"/>
            </a:avLst>
          </a:prstGeom>
          <a:solidFill>
            <a:schemeClr val="bg1"/>
          </a:solidFill>
          <a:ln w="50800" cap="flat" cmpd="sng" algn="ctr">
            <a:solidFill>
              <a:srgbClr val="003E74"/>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1" i="0" u="none" strike="noStrike" cap="none" normalizeH="0" baseline="0" smtClean="0">
              <a:ln>
                <a:noFill/>
              </a:ln>
              <a:solidFill>
                <a:schemeClr val="tx1"/>
              </a:solidFill>
              <a:effectLst/>
              <a:latin typeface="Arial" charset="0"/>
            </a:endParaRPr>
          </a:p>
        </p:txBody>
      </p:sp>
      <p:sp>
        <p:nvSpPr>
          <p:cNvPr id="8" name="TextBox 7"/>
          <p:cNvSpPr txBox="1"/>
          <p:nvPr/>
        </p:nvSpPr>
        <p:spPr>
          <a:xfrm>
            <a:off x="4267200" y="1492984"/>
            <a:ext cx="3276600" cy="1631216"/>
          </a:xfrm>
          <a:prstGeom prst="rect">
            <a:avLst/>
          </a:prstGeom>
          <a:noFill/>
        </p:spPr>
        <p:txBody>
          <a:bodyPr wrap="square" rtlCol="0">
            <a:spAutoFit/>
          </a:bodyPr>
          <a:lstStyle/>
          <a:p>
            <a:pPr algn="l"/>
            <a:r>
              <a:rPr lang="en-US" sz="2000" dirty="0" smtClean="0">
                <a:solidFill>
                  <a:srgbClr val="003E74"/>
                </a:solidFill>
                <a:latin typeface="+mn-lt"/>
              </a:rPr>
              <a:t>Hmmm…</a:t>
            </a:r>
          </a:p>
          <a:p>
            <a:pPr algn="l"/>
            <a:r>
              <a:rPr lang="en-US" sz="2000" dirty="0" smtClean="0">
                <a:solidFill>
                  <a:srgbClr val="003E74"/>
                </a:solidFill>
                <a:latin typeface="+mn-lt"/>
              </a:rPr>
              <a:t>…this storm reminds me of the Dec 4</a:t>
            </a:r>
            <a:r>
              <a:rPr lang="en-US" sz="2000" baseline="30000" dirty="0" smtClean="0">
                <a:solidFill>
                  <a:srgbClr val="003E74"/>
                </a:solidFill>
                <a:latin typeface="+mn-lt"/>
              </a:rPr>
              <a:t>th</a:t>
            </a:r>
            <a:r>
              <a:rPr lang="en-US" sz="2000" dirty="0" smtClean="0">
                <a:solidFill>
                  <a:srgbClr val="003E74"/>
                </a:solidFill>
                <a:latin typeface="+mn-lt"/>
              </a:rPr>
              <a:t>-5</a:t>
            </a:r>
            <a:r>
              <a:rPr lang="en-US" sz="2000" baseline="30000" dirty="0" smtClean="0">
                <a:solidFill>
                  <a:srgbClr val="003E74"/>
                </a:solidFill>
                <a:latin typeface="+mn-lt"/>
              </a:rPr>
              <a:t>th</a:t>
            </a:r>
            <a:r>
              <a:rPr lang="en-US" sz="2000" dirty="0" smtClean="0">
                <a:solidFill>
                  <a:srgbClr val="003E74"/>
                </a:solidFill>
                <a:latin typeface="+mn-lt"/>
              </a:rPr>
              <a:t> 2002 ice storm in northern OK and AR.</a:t>
            </a:r>
            <a:endParaRPr lang="en-US" sz="2000" dirty="0">
              <a:solidFill>
                <a:srgbClr val="003E74"/>
              </a:solidFill>
              <a:latin typeface="+mn-lt"/>
            </a:endParaRPr>
          </a:p>
        </p:txBody>
      </p:sp>
    </p:spTree>
  </p:cSld>
  <p:clrMapOvr>
    <a:masterClrMapping/>
  </p:clrMapOvr>
  <p:transition>
    <p:fade/>
  </p:transition>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Rectangle 4"/>
          <p:cNvSpPr>
            <a:spLocks noChangeArrowheads="1"/>
          </p:cNvSpPr>
          <p:nvPr/>
        </p:nvSpPr>
        <p:spPr bwMode="auto">
          <a:xfrm>
            <a:off x="0" y="19050"/>
            <a:ext cx="9147175" cy="438150"/>
          </a:xfrm>
          <a:prstGeom prst="rect">
            <a:avLst/>
          </a:prstGeom>
          <a:solidFill>
            <a:schemeClr val="bg1"/>
          </a:solidFill>
          <a:ln w="9525">
            <a:noFill/>
            <a:miter lim="800000"/>
            <a:headEnd/>
            <a:tailEnd/>
          </a:ln>
        </p:spPr>
        <p:txBody>
          <a:bodyPr anchor="ctr"/>
          <a:lstStyle/>
          <a:p>
            <a:pPr algn="l">
              <a:defRPr/>
            </a:pPr>
            <a:r>
              <a:rPr lang="en-US" sz="2000" dirty="0">
                <a:solidFill>
                  <a:srgbClr val="000066"/>
                </a:solidFill>
                <a:latin typeface="Tahoma" pitchFamily="34" charset="0"/>
              </a:rPr>
              <a:t>       </a:t>
            </a:r>
            <a:r>
              <a:rPr lang="en-US" sz="2000" dirty="0" smtClean="0">
                <a:solidFill>
                  <a:srgbClr val="003E74"/>
                </a:solidFill>
                <a:effectLst>
                  <a:outerShdw blurRad="38100" dist="38100" dir="2700000" algn="tl">
                    <a:srgbClr val="000000">
                      <a:alpha val="43137"/>
                    </a:srgbClr>
                  </a:outerShdw>
                </a:effectLst>
                <a:latin typeface="Tahoma" pitchFamily="34" charset="0"/>
              </a:rPr>
              <a:t>28-30 January 2010 Winter Storm - GFS212 20100126/1200F060 </a:t>
            </a:r>
          </a:p>
        </p:txBody>
      </p:sp>
      <p:pic>
        <p:nvPicPr>
          <p:cNvPr id="15364" name="Picture 21" descr="C:\Users\CMG\Desktop\FOLDERS\CHAD\SLU\CIPS\cips.png"/>
          <p:cNvPicPr>
            <a:picLocks noChangeAspect="1" noChangeArrowheads="1"/>
          </p:cNvPicPr>
          <p:nvPr/>
        </p:nvPicPr>
        <p:blipFill>
          <a:blip r:embed="rId3" cstate="print"/>
          <a:srcRect/>
          <a:stretch>
            <a:fillRect/>
          </a:stretch>
        </p:blipFill>
        <p:spPr bwMode="auto">
          <a:xfrm>
            <a:off x="71438" y="33338"/>
            <a:ext cx="461962" cy="401637"/>
          </a:xfrm>
          <a:prstGeom prst="rect">
            <a:avLst/>
          </a:prstGeom>
          <a:noFill/>
          <a:ln w="9525">
            <a:noFill/>
            <a:miter lim="800000"/>
            <a:headEnd/>
            <a:tailEnd/>
          </a:ln>
        </p:spPr>
      </p:pic>
      <p:pic>
        <p:nvPicPr>
          <p:cNvPr id="2" name="Picture 3"/>
          <p:cNvPicPr>
            <a:picLocks noChangeAspect="1" noChangeArrowheads="1"/>
          </p:cNvPicPr>
          <p:nvPr/>
        </p:nvPicPr>
        <p:blipFill>
          <a:blip r:embed="rId4" cstate="print"/>
          <a:srcRect/>
          <a:stretch>
            <a:fillRect/>
          </a:stretch>
        </p:blipFill>
        <p:spPr bwMode="auto">
          <a:xfrm>
            <a:off x="76200" y="990600"/>
            <a:ext cx="8969904" cy="4819650"/>
          </a:xfrm>
          <a:prstGeom prst="rect">
            <a:avLst/>
          </a:prstGeom>
          <a:noFill/>
          <a:ln w="9525">
            <a:noFill/>
            <a:miter lim="800000"/>
            <a:headEnd/>
            <a:tailEnd/>
          </a:ln>
        </p:spPr>
      </p:pic>
      <p:sp>
        <p:nvSpPr>
          <p:cNvPr id="6" name="Rectangle 5"/>
          <p:cNvSpPr/>
          <p:nvPr/>
        </p:nvSpPr>
        <p:spPr bwMode="auto">
          <a:xfrm>
            <a:off x="161922" y="1219200"/>
            <a:ext cx="1700216" cy="1314450"/>
          </a:xfrm>
          <a:prstGeom prst="rect">
            <a:avLst/>
          </a:prstGeom>
          <a:noFill/>
          <a:ln w="3810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1" i="0" u="none" strike="noStrike" cap="none" normalizeH="0" baseline="0" smtClean="0">
              <a:ln>
                <a:noFill/>
              </a:ln>
              <a:solidFill>
                <a:schemeClr val="tx1"/>
              </a:solidFill>
              <a:effectLst/>
              <a:latin typeface="Arial" charset="0"/>
            </a:endParaRPr>
          </a:p>
        </p:txBody>
      </p:sp>
      <p:sp>
        <p:nvSpPr>
          <p:cNvPr id="7" name="Rectangle 6"/>
          <p:cNvSpPr/>
          <p:nvPr/>
        </p:nvSpPr>
        <p:spPr bwMode="auto">
          <a:xfrm>
            <a:off x="1938332" y="1219200"/>
            <a:ext cx="1700216" cy="1314450"/>
          </a:xfrm>
          <a:prstGeom prst="rect">
            <a:avLst/>
          </a:prstGeom>
          <a:noFill/>
          <a:ln w="3810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1" i="0" u="none" strike="noStrike" cap="none" normalizeH="0" baseline="0" smtClean="0">
              <a:ln>
                <a:noFill/>
              </a:ln>
              <a:solidFill>
                <a:schemeClr val="tx1"/>
              </a:solidFill>
              <a:effectLst/>
              <a:latin typeface="Arial" charset="0"/>
            </a:endParaRPr>
          </a:p>
        </p:txBody>
      </p:sp>
    </p:spTree>
  </p:cSld>
  <p:clrMapOvr>
    <a:masterClrMapping/>
  </p:clrMapOvr>
  <p:transition>
    <p:fade/>
  </p:transition>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Rectangle 4"/>
          <p:cNvSpPr>
            <a:spLocks noChangeArrowheads="1"/>
          </p:cNvSpPr>
          <p:nvPr/>
        </p:nvSpPr>
        <p:spPr bwMode="auto">
          <a:xfrm>
            <a:off x="0" y="19050"/>
            <a:ext cx="9147175" cy="438150"/>
          </a:xfrm>
          <a:prstGeom prst="rect">
            <a:avLst/>
          </a:prstGeom>
          <a:solidFill>
            <a:schemeClr val="bg1"/>
          </a:solidFill>
          <a:ln w="9525">
            <a:noFill/>
            <a:miter lim="800000"/>
            <a:headEnd/>
            <a:tailEnd/>
          </a:ln>
        </p:spPr>
        <p:txBody>
          <a:bodyPr anchor="ctr"/>
          <a:lstStyle/>
          <a:p>
            <a:pPr algn="l">
              <a:defRPr/>
            </a:pPr>
            <a:r>
              <a:rPr lang="en-US" sz="2000" dirty="0">
                <a:solidFill>
                  <a:srgbClr val="000066"/>
                </a:solidFill>
                <a:latin typeface="Tahoma" pitchFamily="34" charset="0"/>
              </a:rPr>
              <a:t>       </a:t>
            </a:r>
            <a:r>
              <a:rPr lang="en-US" sz="2000" dirty="0" smtClean="0">
                <a:solidFill>
                  <a:srgbClr val="003E74"/>
                </a:solidFill>
                <a:effectLst>
                  <a:outerShdw blurRad="38100" dist="38100" dir="2700000" algn="tl">
                    <a:srgbClr val="000000">
                      <a:alpha val="43137"/>
                    </a:srgbClr>
                  </a:outerShdw>
                </a:effectLst>
                <a:latin typeface="Tahoma" pitchFamily="34" charset="0"/>
              </a:rPr>
              <a:t>28-30 January 2010 Winter Storm - GFS212 20100126/1200F060 </a:t>
            </a:r>
          </a:p>
        </p:txBody>
      </p:sp>
      <p:pic>
        <p:nvPicPr>
          <p:cNvPr id="15364" name="Picture 21" descr="C:\Users\CMG\Desktop\FOLDERS\CHAD\SLU\CIPS\cips.png"/>
          <p:cNvPicPr>
            <a:picLocks noChangeAspect="1" noChangeArrowheads="1"/>
          </p:cNvPicPr>
          <p:nvPr/>
        </p:nvPicPr>
        <p:blipFill>
          <a:blip r:embed="rId3" cstate="print"/>
          <a:srcRect/>
          <a:stretch>
            <a:fillRect/>
          </a:stretch>
        </p:blipFill>
        <p:spPr bwMode="auto">
          <a:xfrm>
            <a:off x="71438" y="33338"/>
            <a:ext cx="461962" cy="401637"/>
          </a:xfrm>
          <a:prstGeom prst="rect">
            <a:avLst/>
          </a:prstGeom>
          <a:noFill/>
          <a:ln w="9525">
            <a:noFill/>
            <a:miter lim="800000"/>
            <a:headEnd/>
            <a:tailEnd/>
          </a:ln>
        </p:spPr>
      </p:pic>
      <p:pic>
        <p:nvPicPr>
          <p:cNvPr id="3074" name="Picture 2"/>
          <p:cNvPicPr>
            <a:picLocks noChangeAspect="1" noChangeArrowheads="1"/>
          </p:cNvPicPr>
          <p:nvPr/>
        </p:nvPicPr>
        <p:blipFill>
          <a:blip r:embed="rId4" cstate="print"/>
          <a:srcRect/>
          <a:stretch>
            <a:fillRect/>
          </a:stretch>
        </p:blipFill>
        <p:spPr bwMode="auto">
          <a:xfrm>
            <a:off x="1143000" y="647700"/>
            <a:ext cx="6858000" cy="5302489"/>
          </a:xfrm>
          <a:prstGeom prst="rect">
            <a:avLst/>
          </a:prstGeom>
          <a:noFill/>
          <a:ln w="9525">
            <a:noFill/>
            <a:miter lim="800000"/>
            <a:headEnd/>
            <a:tailEnd/>
          </a:ln>
        </p:spPr>
      </p:pic>
      <p:sp>
        <p:nvSpPr>
          <p:cNvPr id="5" name="TextBox 4"/>
          <p:cNvSpPr txBox="1"/>
          <p:nvPr/>
        </p:nvSpPr>
        <p:spPr>
          <a:xfrm>
            <a:off x="990600" y="5981700"/>
            <a:ext cx="7162800" cy="338554"/>
          </a:xfrm>
          <a:prstGeom prst="rect">
            <a:avLst/>
          </a:prstGeom>
          <a:noFill/>
        </p:spPr>
        <p:txBody>
          <a:bodyPr wrap="square" rtlCol="0">
            <a:spAutoFit/>
          </a:bodyPr>
          <a:lstStyle/>
          <a:p>
            <a:r>
              <a:rPr lang="en-US" sz="1600" dirty="0" smtClean="0">
                <a:solidFill>
                  <a:schemeClr val="bg1"/>
                </a:solidFill>
                <a:latin typeface="+mn-lt"/>
              </a:rPr>
              <a:t>Heavy snow (&gt;6”) signal extends into the mid-Mississippi Valley.</a:t>
            </a:r>
            <a:endParaRPr lang="en-US" sz="1600" dirty="0">
              <a:solidFill>
                <a:schemeClr val="bg1"/>
              </a:solidFill>
              <a:latin typeface="+mn-lt"/>
            </a:endParaRPr>
          </a:p>
        </p:txBody>
      </p:sp>
    </p:spTree>
  </p:cSld>
  <p:clrMapOvr>
    <a:masterClrMapping/>
  </p:clrMapOvr>
  <p:transition>
    <p:fade/>
  </p:transition>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descr="SynopticA_1994030818_1.png"/>
          <p:cNvPicPr>
            <a:picLocks noChangeAspect="1"/>
          </p:cNvPicPr>
          <p:nvPr/>
        </p:nvPicPr>
        <p:blipFill>
          <a:blip r:embed="rId3" cstate="print"/>
          <a:stretch>
            <a:fillRect/>
          </a:stretch>
        </p:blipFill>
        <p:spPr>
          <a:xfrm>
            <a:off x="661555" y="647700"/>
            <a:ext cx="3772427" cy="2857899"/>
          </a:xfrm>
          <a:prstGeom prst="rect">
            <a:avLst/>
          </a:prstGeom>
        </p:spPr>
      </p:pic>
      <p:pic>
        <p:nvPicPr>
          <p:cNvPr id="14" name="Picture 13" descr="SynopticA_2002120406_1.png"/>
          <p:cNvPicPr>
            <a:picLocks noChangeAspect="1"/>
          </p:cNvPicPr>
          <p:nvPr/>
        </p:nvPicPr>
        <p:blipFill>
          <a:blip r:embed="rId4" cstate="print"/>
          <a:stretch>
            <a:fillRect/>
          </a:stretch>
        </p:blipFill>
        <p:spPr>
          <a:xfrm>
            <a:off x="661555" y="3733800"/>
            <a:ext cx="3772427" cy="2857899"/>
          </a:xfrm>
          <a:prstGeom prst="rect">
            <a:avLst/>
          </a:prstGeom>
        </p:spPr>
      </p:pic>
      <p:pic>
        <p:nvPicPr>
          <p:cNvPr id="15" name="Picture 14" descr="synopticAgfs212F060_1.png"/>
          <p:cNvPicPr>
            <a:picLocks noChangeAspect="1"/>
          </p:cNvPicPr>
          <p:nvPr/>
        </p:nvPicPr>
        <p:blipFill>
          <a:blip r:embed="rId5" cstate="print"/>
          <a:stretch>
            <a:fillRect/>
          </a:stretch>
        </p:blipFill>
        <p:spPr>
          <a:xfrm>
            <a:off x="4686300" y="647700"/>
            <a:ext cx="3772427" cy="2857899"/>
          </a:xfrm>
          <a:prstGeom prst="rect">
            <a:avLst/>
          </a:prstGeom>
        </p:spPr>
      </p:pic>
      <p:sp>
        <p:nvSpPr>
          <p:cNvPr id="3075" name="Rectangle 4"/>
          <p:cNvSpPr>
            <a:spLocks noChangeArrowheads="1"/>
          </p:cNvSpPr>
          <p:nvPr/>
        </p:nvSpPr>
        <p:spPr bwMode="auto">
          <a:xfrm>
            <a:off x="0" y="19050"/>
            <a:ext cx="9147175" cy="438150"/>
          </a:xfrm>
          <a:prstGeom prst="rect">
            <a:avLst/>
          </a:prstGeom>
          <a:solidFill>
            <a:schemeClr val="bg1"/>
          </a:solidFill>
          <a:ln w="9525">
            <a:noFill/>
            <a:miter lim="800000"/>
            <a:headEnd/>
            <a:tailEnd/>
          </a:ln>
        </p:spPr>
        <p:txBody>
          <a:bodyPr anchor="ctr"/>
          <a:lstStyle/>
          <a:p>
            <a:pPr algn="l">
              <a:defRPr/>
            </a:pPr>
            <a:r>
              <a:rPr lang="en-US" sz="2000" dirty="0">
                <a:solidFill>
                  <a:srgbClr val="000066"/>
                </a:solidFill>
                <a:latin typeface="Tahoma" pitchFamily="34" charset="0"/>
              </a:rPr>
              <a:t>       </a:t>
            </a:r>
            <a:r>
              <a:rPr lang="en-US" sz="2000" dirty="0" smtClean="0">
                <a:solidFill>
                  <a:srgbClr val="003E74"/>
                </a:solidFill>
                <a:effectLst>
                  <a:outerShdw blurRad="38100" dist="38100" dir="2700000" algn="tl">
                    <a:srgbClr val="000000">
                      <a:alpha val="43137"/>
                    </a:srgbClr>
                  </a:outerShdw>
                </a:effectLst>
                <a:latin typeface="Tahoma" pitchFamily="34" charset="0"/>
              </a:rPr>
              <a:t>28-30 January 2010 Winter Storm - #1 and #2 Analogs</a:t>
            </a:r>
          </a:p>
        </p:txBody>
      </p:sp>
      <p:pic>
        <p:nvPicPr>
          <p:cNvPr id="15364" name="Picture 21" descr="C:\Users\CMG\Desktop\FOLDERS\CHAD\SLU\CIPS\cips.png"/>
          <p:cNvPicPr>
            <a:picLocks noChangeAspect="1" noChangeArrowheads="1"/>
          </p:cNvPicPr>
          <p:nvPr/>
        </p:nvPicPr>
        <p:blipFill>
          <a:blip r:embed="rId6" cstate="print"/>
          <a:srcRect/>
          <a:stretch>
            <a:fillRect/>
          </a:stretch>
        </p:blipFill>
        <p:spPr bwMode="auto">
          <a:xfrm>
            <a:off x="71438" y="33338"/>
            <a:ext cx="461962" cy="401637"/>
          </a:xfrm>
          <a:prstGeom prst="rect">
            <a:avLst/>
          </a:prstGeom>
          <a:noFill/>
          <a:ln w="9525">
            <a:noFill/>
            <a:miter lim="800000"/>
            <a:headEnd/>
            <a:tailEnd/>
          </a:ln>
        </p:spPr>
      </p:pic>
      <p:sp>
        <p:nvSpPr>
          <p:cNvPr id="9" name="TextBox 8"/>
          <p:cNvSpPr txBox="1"/>
          <p:nvPr/>
        </p:nvSpPr>
        <p:spPr>
          <a:xfrm>
            <a:off x="4683252" y="647700"/>
            <a:ext cx="3776472" cy="307777"/>
          </a:xfrm>
          <a:prstGeom prst="rect">
            <a:avLst/>
          </a:prstGeom>
          <a:solidFill>
            <a:schemeClr val="bg1"/>
          </a:solidFill>
        </p:spPr>
        <p:txBody>
          <a:bodyPr wrap="square" rtlCol="0">
            <a:spAutoFit/>
          </a:bodyPr>
          <a:lstStyle/>
          <a:p>
            <a:r>
              <a:rPr lang="en-US" sz="1400" dirty="0" smtClean="0">
                <a:solidFill>
                  <a:srgbClr val="003E74"/>
                </a:solidFill>
                <a:latin typeface="+mn-lt"/>
              </a:rPr>
              <a:t>GFS FCST 20100126/1200F060</a:t>
            </a:r>
            <a:endParaRPr lang="en-US" sz="1400" dirty="0">
              <a:solidFill>
                <a:srgbClr val="003E74"/>
              </a:solidFill>
              <a:latin typeface="+mn-lt"/>
            </a:endParaRPr>
          </a:p>
        </p:txBody>
      </p:sp>
      <p:sp>
        <p:nvSpPr>
          <p:cNvPr id="10" name="TextBox 9"/>
          <p:cNvSpPr txBox="1"/>
          <p:nvPr/>
        </p:nvSpPr>
        <p:spPr>
          <a:xfrm>
            <a:off x="661555" y="647700"/>
            <a:ext cx="2005445" cy="307777"/>
          </a:xfrm>
          <a:prstGeom prst="rect">
            <a:avLst/>
          </a:prstGeom>
          <a:solidFill>
            <a:schemeClr val="bg1"/>
          </a:solidFill>
        </p:spPr>
        <p:txBody>
          <a:bodyPr wrap="square" rtlCol="0">
            <a:spAutoFit/>
          </a:bodyPr>
          <a:lstStyle/>
          <a:p>
            <a:pPr algn="l"/>
            <a:r>
              <a:rPr lang="en-US" sz="1400" dirty="0" smtClean="0">
                <a:solidFill>
                  <a:srgbClr val="003E74"/>
                </a:solidFill>
                <a:latin typeface="+mn-lt"/>
              </a:rPr>
              <a:t>#1 19940308/1800</a:t>
            </a:r>
            <a:endParaRPr lang="en-US" sz="1400" dirty="0">
              <a:solidFill>
                <a:srgbClr val="003E74"/>
              </a:solidFill>
              <a:latin typeface="+mn-lt"/>
            </a:endParaRPr>
          </a:p>
        </p:txBody>
      </p:sp>
      <p:sp>
        <p:nvSpPr>
          <p:cNvPr id="11" name="TextBox 10"/>
          <p:cNvSpPr txBox="1"/>
          <p:nvPr/>
        </p:nvSpPr>
        <p:spPr>
          <a:xfrm>
            <a:off x="661555" y="3733801"/>
            <a:ext cx="2005446" cy="304800"/>
          </a:xfrm>
          <a:prstGeom prst="rect">
            <a:avLst/>
          </a:prstGeom>
          <a:solidFill>
            <a:schemeClr val="bg1"/>
          </a:solidFill>
        </p:spPr>
        <p:txBody>
          <a:bodyPr wrap="square" rtlCol="0">
            <a:spAutoFit/>
          </a:bodyPr>
          <a:lstStyle/>
          <a:p>
            <a:pPr algn="l"/>
            <a:r>
              <a:rPr lang="en-US" sz="1400" dirty="0" smtClean="0">
                <a:solidFill>
                  <a:srgbClr val="003E74"/>
                </a:solidFill>
                <a:latin typeface="+mn-lt"/>
              </a:rPr>
              <a:t>#2 20021204/0600</a:t>
            </a:r>
            <a:endParaRPr lang="en-US" sz="1400" dirty="0">
              <a:solidFill>
                <a:srgbClr val="003E74"/>
              </a:solidFill>
              <a:latin typeface="+mn-lt"/>
            </a:endParaRPr>
          </a:p>
        </p:txBody>
      </p:sp>
      <p:sp>
        <p:nvSpPr>
          <p:cNvPr id="12" name="Rectangle 3"/>
          <p:cNvSpPr txBox="1">
            <a:spLocks noChangeArrowheads="1"/>
          </p:cNvSpPr>
          <p:nvPr/>
        </p:nvSpPr>
        <p:spPr bwMode="auto">
          <a:xfrm>
            <a:off x="4610100" y="3771900"/>
            <a:ext cx="4000500" cy="28194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236538" marR="0" lvl="0" indent="-236538" algn="l" defTabSz="914400" rtl="0" eaLnBrk="1" fontAlgn="base" latinLnBrk="0" hangingPunct="1">
              <a:lnSpc>
                <a:spcPct val="100000"/>
              </a:lnSpc>
              <a:spcBef>
                <a:spcPct val="20000"/>
              </a:spcBef>
              <a:spcAft>
                <a:spcPct val="0"/>
              </a:spcAft>
              <a:buClrTx/>
              <a:buSzTx/>
              <a:buFontTx/>
              <a:buChar char="•"/>
              <a:tabLst/>
              <a:defRPr/>
            </a:pPr>
            <a:r>
              <a:rPr kumimoji="0" lang="en-US" sz="1400" b="1" i="0" u="none" strike="noStrike" kern="0" cap="none" spc="0" normalizeH="0" baseline="0" noProof="0" dirty="0" smtClean="0">
                <a:ln>
                  <a:noFill/>
                </a:ln>
                <a:solidFill>
                  <a:schemeClr val="bg1"/>
                </a:solidFill>
                <a:effectLst/>
                <a:uLnTx/>
                <a:uFillTx/>
                <a:latin typeface="+mn-lt"/>
                <a:ea typeface="+mn-ea"/>
                <a:cs typeface="+mn-cs"/>
              </a:rPr>
              <a:t>The</a:t>
            </a:r>
            <a:r>
              <a:rPr kumimoji="0" lang="en-US" sz="1400" b="1" i="0" u="none" strike="noStrike" kern="0" cap="none" spc="0" normalizeH="0" noProof="0" dirty="0" smtClean="0">
                <a:ln>
                  <a:noFill/>
                </a:ln>
                <a:solidFill>
                  <a:schemeClr val="bg1"/>
                </a:solidFill>
                <a:effectLst/>
                <a:uLnTx/>
                <a:uFillTx/>
                <a:latin typeface="+mn-lt"/>
                <a:ea typeface="+mn-ea"/>
                <a:cs typeface="+mn-cs"/>
              </a:rPr>
              <a:t> </a:t>
            </a:r>
            <a:r>
              <a:rPr kumimoji="0" lang="en-US" sz="1400" b="1" i="0" u="none" strike="noStrike" kern="0" cap="none" spc="0" normalizeH="0" baseline="0" noProof="0" dirty="0" smtClean="0">
                <a:ln>
                  <a:noFill/>
                </a:ln>
                <a:solidFill>
                  <a:schemeClr val="bg1"/>
                </a:solidFill>
                <a:effectLst/>
                <a:uLnTx/>
                <a:uFillTx/>
                <a:latin typeface="+mn-lt"/>
                <a:ea typeface="+mn-ea"/>
                <a:cs typeface="+mn-cs"/>
              </a:rPr>
              <a:t>analogs have PMSL fields similar to the forecast with high pressure anchored to the north.</a:t>
            </a:r>
          </a:p>
          <a:p>
            <a:pPr marL="236538" marR="0" lvl="0" indent="-236538" algn="l" defTabSz="914400" rtl="0" eaLnBrk="1" fontAlgn="base" latinLnBrk="0" hangingPunct="1">
              <a:lnSpc>
                <a:spcPct val="100000"/>
              </a:lnSpc>
              <a:spcBef>
                <a:spcPct val="20000"/>
              </a:spcBef>
              <a:spcAft>
                <a:spcPct val="0"/>
              </a:spcAft>
              <a:buClrTx/>
              <a:buSzTx/>
              <a:buFontTx/>
              <a:buChar char="•"/>
              <a:tabLst/>
              <a:defRPr/>
            </a:pPr>
            <a:endParaRPr lang="en-US" sz="1400" kern="0" dirty="0" smtClean="0">
              <a:solidFill>
                <a:schemeClr val="bg1"/>
              </a:solidFill>
              <a:latin typeface="+mn-lt"/>
            </a:endParaRPr>
          </a:p>
          <a:p>
            <a:pPr marL="236538" marR="0" lvl="0" indent="-236538" algn="l" defTabSz="914400" rtl="0" eaLnBrk="1" fontAlgn="base" latinLnBrk="0" hangingPunct="1">
              <a:lnSpc>
                <a:spcPct val="100000"/>
              </a:lnSpc>
              <a:spcBef>
                <a:spcPct val="20000"/>
              </a:spcBef>
              <a:spcAft>
                <a:spcPct val="0"/>
              </a:spcAft>
              <a:buClrTx/>
              <a:buSzTx/>
              <a:buFontTx/>
              <a:buChar char="•"/>
              <a:tabLst/>
              <a:defRPr/>
            </a:pPr>
            <a:r>
              <a:rPr kumimoji="0" lang="en-US" sz="1400" b="1" i="0" u="none" strike="noStrike" kern="0" cap="none" spc="0" normalizeH="0" baseline="0" noProof="0" dirty="0" smtClean="0">
                <a:ln>
                  <a:noFill/>
                </a:ln>
                <a:solidFill>
                  <a:schemeClr val="bg1"/>
                </a:solidFill>
                <a:effectLst/>
                <a:uLnTx/>
                <a:uFillTx/>
                <a:latin typeface="+mn-lt"/>
                <a:ea typeface="+mn-ea"/>
                <a:cs typeface="+mn-cs"/>
              </a:rPr>
              <a:t>Low-level flow</a:t>
            </a:r>
            <a:r>
              <a:rPr kumimoji="0" lang="en-US" sz="1400" b="1" i="0" u="none" strike="noStrike" kern="0" cap="none" spc="0" normalizeH="0" noProof="0" dirty="0" smtClean="0">
                <a:ln>
                  <a:noFill/>
                </a:ln>
                <a:solidFill>
                  <a:schemeClr val="bg1"/>
                </a:solidFill>
                <a:effectLst/>
                <a:uLnTx/>
                <a:uFillTx/>
                <a:latin typeface="+mn-lt"/>
                <a:ea typeface="+mn-ea"/>
                <a:cs typeface="+mn-cs"/>
              </a:rPr>
              <a:t> off the Gulf of Mexico.</a:t>
            </a:r>
            <a:endParaRPr kumimoji="0" lang="en-US" sz="1400" b="1" i="0" u="none" strike="noStrike" kern="0" cap="none" spc="0" normalizeH="0" baseline="0" noProof="0" dirty="0" smtClean="0">
              <a:ln>
                <a:noFill/>
              </a:ln>
              <a:solidFill>
                <a:schemeClr val="bg1"/>
              </a:solidFill>
              <a:effectLst/>
              <a:uLnTx/>
              <a:uFillTx/>
              <a:latin typeface="+mn-lt"/>
              <a:ea typeface="+mn-ea"/>
              <a:cs typeface="+mn-cs"/>
            </a:endParaRPr>
          </a:p>
        </p:txBody>
      </p:sp>
    </p:spTree>
  </p:cSld>
  <p:clrMapOvr>
    <a:masterClrMapping/>
  </p:clrMapOvr>
  <p:transition>
    <p:fade/>
  </p:transition>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Rectangle 22"/>
          <p:cNvSpPr/>
          <p:nvPr/>
        </p:nvSpPr>
        <p:spPr bwMode="auto">
          <a:xfrm>
            <a:off x="4208320" y="3739896"/>
            <a:ext cx="228600" cy="2852928"/>
          </a:xfrm>
          <a:prstGeom prst="rect">
            <a:avLst/>
          </a:prstGeom>
          <a:solidFill>
            <a:schemeClr val="bg1"/>
          </a:solidFill>
          <a:ln w="38100" cap="flat" cmpd="sng" algn="ctr">
            <a:no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1" i="0" u="none" strike="noStrike" cap="none" normalizeH="0" baseline="0" smtClean="0">
              <a:ln>
                <a:noFill/>
              </a:ln>
              <a:solidFill>
                <a:schemeClr val="tx1"/>
              </a:solidFill>
              <a:effectLst/>
              <a:latin typeface="Arial" charset="0"/>
            </a:endParaRPr>
          </a:p>
        </p:txBody>
      </p:sp>
      <p:pic>
        <p:nvPicPr>
          <p:cNvPr id="20" name="Picture 19" descr="SynopticA_2002120406_3.png"/>
          <p:cNvPicPr>
            <a:picLocks noChangeAspect="1"/>
          </p:cNvPicPr>
          <p:nvPr/>
        </p:nvPicPr>
        <p:blipFill>
          <a:blip r:embed="rId3" cstate="print"/>
          <a:stretch>
            <a:fillRect/>
          </a:stretch>
        </p:blipFill>
        <p:spPr>
          <a:xfrm>
            <a:off x="658368" y="3733800"/>
            <a:ext cx="3772427" cy="2857899"/>
          </a:xfrm>
          <a:prstGeom prst="rect">
            <a:avLst/>
          </a:prstGeom>
        </p:spPr>
      </p:pic>
      <p:sp>
        <p:nvSpPr>
          <p:cNvPr id="25" name="Rectangle 24"/>
          <p:cNvSpPr/>
          <p:nvPr/>
        </p:nvSpPr>
        <p:spPr bwMode="auto">
          <a:xfrm>
            <a:off x="4201390" y="647700"/>
            <a:ext cx="228600" cy="2862072"/>
          </a:xfrm>
          <a:prstGeom prst="rect">
            <a:avLst/>
          </a:prstGeom>
          <a:solidFill>
            <a:schemeClr val="bg1"/>
          </a:solidFill>
          <a:ln w="38100" cap="flat" cmpd="sng" algn="ctr">
            <a:no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1" i="0" u="none" strike="noStrike" cap="none" normalizeH="0" baseline="0" smtClean="0">
              <a:ln>
                <a:noFill/>
              </a:ln>
              <a:solidFill>
                <a:schemeClr val="tx1"/>
              </a:solidFill>
              <a:effectLst/>
              <a:latin typeface="Arial" charset="0"/>
            </a:endParaRPr>
          </a:p>
        </p:txBody>
      </p:sp>
      <p:sp>
        <p:nvSpPr>
          <p:cNvPr id="22" name="Rectangle 21"/>
          <p:cNvSpPr/>
          <p:nvPr/>
        </p:nvSpPr>
        <p:spPr bwMode="auto">
          <a:xfrm>
            <a:off x="8229600" y="647700"/>
            <a:ext cx="228600" cy="2862072"/>
          </a:xfrm>
          <a:prstGeom prst="rect">
            <a:avLst/>
          </a:prstGeom>
          <a:solidFill>
            <a:schemeClr val="bg1"/>
          </a:solidFill>
          <a:ln w="38100" cap="flat" cmpd="sng" algn="ctr">
            <a:no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1" i="0" u="none" strike="noStrike" cap="none" normalizeH="0" baseline="0" smtClean="0">
              <a:ln>
                <a:noFill/>
              </a:ln>
              <a:solidFill>
                <a:schemeClr val="tx1"/>
              </a:solidFill>
              <a:effectLst/>
              <a:latin typeface="Arial" charset="0"/>
            </a:endParaRPr>
          </a:p>
        </p:txBody>
      </p:sp>
      <p:pic>
        <p:nvPicPr>
          <p:cNvPr id="21" name="Picture 20" descr="synopticAgfs212F060_3.png"/>
          <p:cNvPicPr>
            <a:picLocks noChangeAspect="1"/>
          </p:cNvPicPr>
          <p:nvPr/>
        </p:nvPicPr>
        <p:blipFill>
          <a:blip r:embed="rId4" cstate="print"/>
          <a:stretch>
            <a:fillRect/>
          </a:stretch>
        </p:blipFill>
        <p:spPr>
          <a:xfrm>
            <a:off x="4686300" y="647700"/>
            <a:ext cx="3772427" cy="2857899"/>
          </a:xfrm>
          <a:prstGeom prst="rect">
            <a:avLst/>
          </a:prstGeom>
        </p:spPr>
      </p:pic>
      <p:pic>
        <p:nvPicPr>
          <p:cNvPr id="19" name="Picture 18" descr="SynopticA_1994030818_3.png"/>
          <p:cNvPicPr>
            <a:picLocks noChangeAspect="1"/>
          </p:cNvPicPr>
          <p:nvPr/>
        </p:nvPicPr>
        <p:blipFill>
          <a:blip r:embed="rId5" cstate="print"/>
          <a:stretch>
            <a:fillRect/>
          </a:stretch>
        </p:blipFill>
        <p:spPr>
          <a:xfrm>
            <a:off x="658368" y="647700"/>
            <a:ext cx="3772427" cy="2857899"/>
          </a:xfrm>
          <a:prstGeom prst="rect">
            <a:avLst/>
          </a:prstGeom>
        </p:spPr>
      </p:pic>
      <p:sp>
        <p:nvSpPr>
          <p:cNvPr id="3075" name="Rectangle 4"/>
          <p:cNvSpPr>
            <a:spLocks noChangeArrowheads="1"/>
          </p:cNvSpPr>
          <p:nvPr/>
        </p:nvSpPr>
        <p:spPr bwMode="auto">
          <a:xfrm>
            <a:off x="0" y="19050"/>
            <a:ext cx="9147175" cy="438150"/>
          </a:xfrm>
          <a:prstGeom prst="rect">
            <a:avLst/>
          </a:prstGeom>
          <a:solidFill>
            <a:schemeClr val="bg1"/>
          </a:solidFill>
          <a:ln w="9525">
            <a:noFill/>
            <a:miter lim="800000"/>
            <a:headEnd/>
            <a:tailEnd/>
          </a:ln>
        </p:spPr>
        <p:txBody>
          <a:bodyPr anchor="ctr"/>
          <a:lstStyle/>
          <a:p>
            <a:pPr algn="l">
              <a:defRPr/>
            </a:pPr>
            <a:r>
              <a:rPr lang="en-US" sz="2000" dirty="0">
                <a:solidFill>
                  <a:srgbClr val="000066"/>
                </a:solidFill>
                <a:latin typeface="Tahoma" pitchFamily="34" charset="0"/>
              </a:rPr>
              <a:t>       </a:t>
            </a:r>
            <a:r>
              <a:rPr lang="en-US" sz="2000" dirty="0" smtClean="0">
                <a:solidFill>
                  <a:srgbClr val="003E74"/>
                </a:solidFill>
                <a:effectLst>
                  <a:outerShdw blurRad="38100" dist="38100" dir="2700000" algn="tl">
                    <a:srgbClr val="000000">
                      <a:alpha val="43137"/>
                    </a:srgbClr>
                  </a:outerShdw>
                </a:effectLst>
                <a:latin typeface="Tahoma" pitchFamily="34" charset="0"/>
              </a:rPr>
              <a:t>28-30 January 2010 Winter Storm - #1 and #2 Analogs</a:t>
            </a:r>
          </a:p>
        </p:txBody>
      </p:sp>
      <p:pic>
        <p:nvPicPr>
          <p:cNvPr id="15364" name="Picture 21" descr="C:\Users\CMG\Desktop\FOLDERS\CHAD\SLU\CIPS\cips.png"/>
          <p:cNvPicPr>
            <a:picLocks noChangeAspect="1" noChangeArrowheads="1"/>
          </p:cNvPicPr>
          <p:nvPr/>
        </p:nvPicPr>
        <p:blipFill>
          <a:blip r:embed="rId6" cstate="print"/>
          <a:srcRect/>
          <a:stretch>
            <a:fillRect/>
          </a:stretch>
        </p:blipFill>
        <p:spPr bwMode="auto">
          <a:xfrm>
            <a:off x="71438" y="33338"/>
            <a:ext cx="461962" cy="401637"/>
          </a:xfrm>
          <a:prstGeom prst="rect">
            <a:avLst/>
          </a:prstGeom>
          <a:noFill/>
          <a:ln w="9525">
            <a:noFill/>
            <a:miter lim="800000"/>
            <a:headEnd/>
            <a:tailEnd/>
          </a:ln>
        </p:spPr>
      </p:pic>
      <p:sp>
        <p:nvSpPr>
          <p:cNvPr id="9" name="TextBox 8"/>
          <p:cNvSpPr txBox="1"/>
          <p:nvPr/>
        </p:nvSpPr>
        <p:spPr>
          <a:xfrm>
            <a:off x="4683252" y="647700"/>
            <a:ext cx="3776472" cy="307777"/>
          </a:xfrm>
          <a:prstGeom prst="rect">
            <a:avLst/>
          </a:prstGeom>
          <a:solidFill>
            <a:schemeClr val="bg1"/>
          </a:solidFill>
        </p:spPr>
        <p:txBody>
          <a:bodyPr wrap="square" rtlCol="0">
            <a:spAutoFit/>
          </a:bodyPr>
          <a:lstStyle/>
          <a:p>
            <a:r>
              <a:rPr lang="en-US" sz="1400" dirty="0" smtClean="0">
                <a:solidFill>
                  <a:srgbClr val="003E74"/>
                </a:solidFill>
                <a:latin typeface="+mn-lt"/>
              </a:rPr>
              <a:t>GFS FCST 20100126/1200F060</a:t>
            </a:r>
            <a:endParaRPr lang="en-US" sz="1400" dirty="0">
              <a:solidFill>
                <a:srgbClr val="003E74"/>
              </a:solidFill>
              <a:latin typeface="+mn-lt"/>
            </a:endParaRPr>
          </a:p>
        </p:txBody>
      </p:sp>
      <p:sp>
        <p:nvSpPr>
          <p:cNvPr id="14" name="TextBox 13"/>
          <p:cNvSpPr txBox="1"/>
          <p:nvPr/>
        </p:nvSpPr>
        <p:spPr>
          <a:xfrm>
            <a:off x="661555" y="647700"/>
            <a:ext cx="2005445" cy="307777"/>
          </a:xfrm>
          <a:prstGeom prst="rect">
            <a:avLst/>
          </a:prstGeom>
          <a:solidFill>
            <a:schemeClr val="bg1"/>
          </a:solidFill>
        </p:spPr>
        <p:txBody>
          <a:bodyPr wrap="square" rtlCol="0">
            <a:spAutoFit/>
          </a:bodyPr>
          <a:lstStyle/>
          <a:p>
            <a:pPr algn="l"/>
            <a:r>
              <a:rPr lang="en-US" sz="1400" dirty="0" smtClean="0">
                <a:solidFill>
                  <a:srgbClr val="003E74"/>
                </a:solidFill>
                <a:latin typeface="+mn-lt"/>
              </a:rPr>
              <a:t>#1 19940308/1800</a:t>
            </a:r>
            <a:endParaRPr lang="en-US" sz="1400" dirty="0">
              <a:solidFill>
                <a:srgbClr val="003E74"/>
              </a:solidFill>
              <a:latin typeface="+mn-lt"/>
            </a:endParaRPr>
          </a:p>
        </p:txBody>
      </p:sp>
      <p:sp>
        <p:nvSpPr>
          <p:cNvPr id="15" name="TextBox 14"/>
          <p:cNvSpPr txBox="1"/>
          <p:nvPr/>
        </p:nvSpPr>
        <p:spPr>
          <a:xfrm>
            <a:off x="661555" y="3733801"/>
            <a:ext cx="2005446" cy="304800"/>
          </a:xfrm>
          <a:prstGeom prst="rect">
            <a:avLst/>
          </a:prstGeom>
          <a:solidFill>
            <a:schemeClr val="bg1"/>
          </a:solidFill>
        </p:spPr>
        <p:txBody>
          <a:bodyPr wrap="square" rtlCol="0">
            <a:spAutoFit/>
          </a:bodyPr>
          <a:lstStyle/>
          <a:p>
            <a:pPr algn="l"/>
            <a:r>
              <a:rPr lang="en-US" sz="1400" dirty="0" smtClean="0">
                <a:solidFill>
                  <a:srgbClr val="003E74"/>
                </a:solidFill>
                <a:latin typeface="+mn-lt"/>
              </a:rPr>
              <a:t>#2 20021204/0600</a:t>
            </a:r>
            <a:endParaRPr lang="en-US" sz="1400" dirty="0">
              <a:solidFill>
                <a:srgbClr val="003E74"/>
              </a:solidFill>
              <a:latin typeface="+mn-lt"/>
            </a:endParaRPr>
          </a:p>
        </p:txBody>
      </p:sp>
      <p:sp>
        <p:nvSpPr>
          <p:cNvPr id="16" name="Rectangle 3"/>
          <p:cNvSpPr txBox="1">
            <a:spLocks noChangeArrowheads="1"/>
          </p:cNvSpPr>
          <p:nvPr/>
        </p:nvSpPr>
        <p:spPr bwMode="auto">
          <a:xfrm>
            <a:off x="4610100" y="3771900"/>
            <a:ext cx="4000500" cy="28194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236538" marR="0" lvl="0" indent="-236538" algn="l" defTabSz="914400" rtl="0" eaLnBrk="1" fontAlgn="base" latinLnBrk="0" hangingPunct="1">
              <a:lnSpc>
                <a:spcPct val="100000"/>
              </a:lnSpc>
              <a:spcBef>
                <a:spcPct val="20000"/>
              </a:spcBef>
              <a:spcAft>
                <a:spcPct val="0"/>
              </a:spcAft>
              <a:buClrTx/>
              <a:buSzTx/>
              <a:buFontTx/>
              <a:buChar char="•"/>
              <a:tabLst/>
              <a:defRPr/>
            </a:pPr>
            <a:r>
              <a:rPr lang="en-US" sz="1400" kern="0" dirty="0" smtClean="0">
                <a:solidFill>
                  <a:schemeClr val="bg1"/>
                </a:solidFill>
                <a:latin typeface="+mn-lt"/>
              </a:rPr>
              <a:t>M</a:t>
            </a:r>
            <a:r>
              <a:rPr kumimoji="0" lang="en-US" sz="1400" b="1" i="0" u="none" strike="noStrike" kern="0" cap="none" spc="0" normalizeH="0" baseline="0" noProof="0" dirty="0" smtClean="0">
                <a:ln>
                  <a:noFill/>
                </a:ln>
                <a:solidFill>
                  <a:schemeClr val="bg1"/>
                </a:solidFill>
                <a:effectLst/>
                <a:uLnTx/>
                <a:uFillTx/>
                <a:latin typeface="+mn-lt"/>
                <a:ea typeface="+mn-ea"/>
                <a:cs typeface="+mn-cs"/>
              </a:rPr>
              <a:t>ass field in analog #1 is more similar to the forecast.</a:t>
            </a:r>
          </a:p>
          <a:p>
            <a:pPr marL="236538" marR="0" lvl="0" indent="-236538" algn="l" defTabSz="914400" rtl="0" eaLnBrk="1" fontAlgn="base" latinLnBrk="0" hangingPunct="1">
              <a:lnSpc>
                <a:spcPct val="100000"/>
              </a:lnSpc>
              <a:spcBef>
                <a:spcPct val="20000"/>
              </a:spcBef>
              <a:spcAft>
                <a:spcPct val="0"/>
              </a:spcAft>
              <a:buClrTx/>
              <a:buSzTx/>
              <a:buFontTx/>
              <a:buChar char="•"/>
              <a:tabLst/>
              <a:defRPr/>
            </a:pPr>
            <a:endParaRPr lang="en-US" sz="1400" kern="0" dirty="0" smtClean="0">
              <a:solidFill>
                <a:schemeClr val="bg1"/>
              </a:solidFill>
              <a:latin typeface="+mn-lt"/>
            </a:endParaRPr>
          </a:p>
          <a:p>
            <a:pPr marL="236538" marR="0" lvl="0" indent="-236538" algn="l" defTabSz="914400" rtl="0" eaLnBrk="1" fontAlgn="base" latinLnBrk="0" hangingPunct="1">
              <a:lnSpc>
                <a:spcPct val="100000"/>
              </a:lnSpc>
              <a:spcBef>
                <a:spcPct val="20000"/>
              </a:spcBef>
              <a:spcAft>
                <a:spcPct val="0"/>
              </a:spcAft>
              <a:buClrTx/>
              <a:buSzTx/>
              <a:buFontTx/>
              <a:buChar char="•"/>
              <a:tabLst/>
              <a:defRPr/>
            </a:pPr>
            <a:r>
              <a:rPr kumimoji="0" lang="en-US" sz="1400" b="1" i="0" u="none" strike="noStrike" kern="0" cap="none" spc="0" normalizeH="0" baseline="0" noProof="0" dirty="0" smtClean="0">
                <a:ln>
                  <a:noFill/>
                </a:ln>
                <a:solidFill>
                  <a:schemeClr val="bg1"/>
                </a:solidFill>
                <a:effectLst/>
                <a:uLnTx/>
                <a:uFillTx/>
                <a:latin typeface="+mn-lt"/>
                <a:ea typeface="+mn-ea"/>
                <a:cs typeface="+mn-cs"/>
              </a:rPr>
              <a:t>Low-level jet in</a:t>
            </a:r>
            <a:r>
              <a:rPr kumimoji="0" lang="en-US" sz="1400" b="1" i="0" u="none" strike="noStrike" kern="0" cap="none" spc="0" normalizeH="0" noProof="0" dirty="0" smtClean="0">
                <a:ln>
                  <a:noFill/>
                </a:ln>
                <a:solidFill>
                  <a:schemeClr val="bg1"/>
                </a:solidFill>
                <a:effectLst/>
                <a:uLnTx/>
                <a:uFillTx/>
                <a:latin typeface="+mn-lt"/>
                <a:ea typeface="+mn-ea"/>
                <a:cs typeface="+mn-cs"/>
              </a:rPr>
              <a:t> analog #2 matches the forecast better.</a:t>
            </a:r>
          </a:p>
          <a:p>
            <a:pPr marL="236538" marR="0" lvl="0" indent="-236538" algn="l" defTabSz="914400" rtl="0" eaLnBrk="1" fontAlgn="base" latinLnBrk="0" hangingPunct="1">
              <a:lnSpc>
                <a:spcPct val="100000"/>
              </a:lnSpc>
              <a:spcBef>
                <a:spcPct val="20000"/>
              </a:spcBef>
              <a:spcAft>
                <a:spcPct val="0"/>
              </a:spcAft>
              <a:buClrTx/>
              <a:buSzTx/>
              <a:buFontTx/>
              <a:buChar char="•"/>
              <a:tabLst/>
              <a:defRPr/>
            </a:pPr>
            <a:endParaRPr lang="en-US" sz="1400" kern="0" baseline="0" dirty="0" smtClean="0">
              <a:solidFill>
                <a:schemeClr val="bg1"/>
              </a:solidFill>
              <a:latin typeface="+mn-lt"/>
            </a:endParaRPr>
          </a:p>
          <a:p>
            <a:pPr marL="236538" marR="0" lvl="0" indent="-236538" algn="l" defTabSz="914400" rtl="0" eaLnBrk="1" fontAlgn="base" latinLnBrk="0" hangingPunct="1">
              <a:lnSpc>
                <a:spcPct val="100000"/>
              </a:lnSpc>
              <a:spcBef>
                <a:spcPct val="20000"/>
              </a:spcBef>
              <a:spcAft>
                <a:spcPct val="0"/>
              </a:spcAft>
              <a:buClrTx/>
              <a:buSzTx/>
              <a:buFontTx/>
              <a:buChar char="•"/>
              <a:tabLst/>
              <a:defRPr/>
            </a:pPr>
            <a:r>
              <a:rPr kumimoji="0" lang="en-US" sz="1400" b="1" i="0" u="none" strike="noStrike" kern="0" cap="none" spc="0" normalizeH="0" noProof="0" dirty="0" smtClean="0">
                <a:ln>
                  <a:noFill/>
                </a:ln>
                <a:solidFill>
                  <a:schemeClr val="bg1"/>
                </a:solidFill>
                <a:effectLst/>
                <a:uLnTx/>
                <a:uFillTx/>
                <a:latin typeface="+mn-lt"/>
                <a:ea typeface="+mn-ea"/>
                <a:cs typeface="+mn-cs"/>
              </a:rPr>
              <a:t>These are most likely minor differences.</a:t>
            </a:r>
            <a:endParaRPr kumimoji="0" lang="en-US" sz="1400" b="1" i="0" u="none" strike="noStrike" kern="0" cap="none" spc="0" normalizeH="0" baseline="0" noProof="0" dirty="0" smtClean="0">
              <a:ln>
                <a:noFill/>
              </a:ln>
              <a:solidFill>
                <a:schemeClr val="bg1"/>
              </a:solidFill>
              <a:effectLst/>
              <a:uLnTx/>
              <a:uFillTx/>
              <a:latin typeface="+mn-lt"/>
              <a:ea typeface="+mn-ea"/>
              <a:cs typeface="+mn-cs"/>
            </a:endParaRPr>
          </a:p>
        </p:txBody>
      </p:sp>
    </p:spTree>
  </p:cSld>
  <p:clrMapOvr>
    <a:masterClrMapping/>
  </p:clrMapOvr>
  <p:transition>
    <p:fade/>
  </p:transition>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descr="SynopticA_1994030818_2.png"/>
          <p:cNvPicPr>
            <a:picLocks noChangeAspect="1"/>
          </p:cNvPicPr>
          <p:nvPr/>
        </p:nvPicPr>
        <p:blipFill>
          <a:blip r:embed="rId3" cstate="print"/>
          <a:stretch>
            <a:fillRect/>
          </a:stretch>
        </p:blipFill>
        <p:spPr>
          <a:xfrm>
            <a:off x="661555" y="647700"/>
            <a:ext cx="3772427" cy="2857899"/>
          </a:xfrm>
          <a:prstGeom prst="rect">
            <a:avLst/>
          </a:prstGeom>
        </p:spPr>
      </p:pic>
      <p:pic>
        <p:nvPicPr>
          <p:cNvPr id="14" name="Picture 13" descr="SynopticA_2002120406_2.png"/>
          <p:cNvPicPr>
            <a:picLocks noChangeAspect="1"/>
          </p:cNvPicPr>
          <p:nvPr/>
        </p:nvPicPr>
        <p:blipFill>
          <a:blip r:embed="rId4" cstate="print"/>
          <a:stretch>
            <a:fillRect/>
          </a:stretch>
        </p:blipFill>
        <p:spPr>
          <a:xfrm>
            <a:off x="661555" y="3733800"/>
            <a:ext cx="3772427" cy="2857899"/>
          </a:xfrm>
          <a:prstGeom prst="rect">
            <a:avLst/>
          </a:prstGeom>
        </p:spPr>
      </p:pic>
      <p:pic>
        <p:nvPicPr>
          <p:cNvPr id="15" name="Picture 14" descr="synopticAgfs212F060_2.png"/>
          <p:cNvPicPr>
            <a:picLocks noChangeAspect="1"/>
          </p:cNvPicPr>
          <p:nvPr/>
        </p:nvPicPr>
        <p:blipFill>
          <a:blip r:embed="rId5" cstate="print"/>
          <a:stretch>
            <a:fillRect/>
          </a:stretch>
        </p:blipFill>
        <p:spPr>
          <a:xfrm>
            <a:off x="4686300" y="647700"/>
            <a:ext cx="3772427" cy="2857899"/>
          </a:xfrm>
          <a:prstGeom prst="rect">
            <a:avLst/>
          </a:prstGeom>
        </p:spPr>
      </p:pic>
      <p:sp>
        <p:nvSpPr>
          <p:cNvPr id="3075" name="Rectangle 4"/>
          <p:cNvSpPr>
            <a:spLocks noChangeArrowheads="1"/>
          </p:cNvSpPr>
          <p:nvPr/>
        </p:nvSpPr>
        <p:spPr bwMode="auto">
          <a:xfrm>
            <a:off x="0" y="19050"/>
            <a:ext cx="9147175" cy="438150"/>
          </a:xfrm>
          <a:prstGeom prst="rect">
            <a:avLst/>
          </a:prstGeom>
          <a:solidFill>
            <a:schemeClr val="bg1"/>
          </a:solidFill>
          <a:ln w="9525">
            <a:noFill/>
            <a:miter lim="800000"/>
            <a:headEnd/>
            <a:tailEnd/>
          </a:ln>
        </p:spPr>
        <p:txBody>
          <a:bodyPr anchor="ctr"/>
          <a:lstStyle/>
          <a:p>
            <a:pPr algn="l">
              <a:defRPr/>
            </a:pPr>
            <a:r>
              <a:rPr lang="en-US" sz="2000" dirty="0">
                <a:solidFill>
                  <a:srgbClr val="000066"/>
                </a:solidFill>
                <a:latin typeface="Tahoma" pitchFamily="34" charset="0"/>
              </a:rPr>
              <a:t>       </a:t>
            </a:r>
            <a:r>
              <a:rPr lang="en-US" sz="2000" dirty="0" smtClean="0">
                <a:solidFill>
                  <a:srgbClr val="003E74"/>
                </a:solidFill>
                <a:effectLst>
                  <a:outerShdw blurRad="38100" dist="38100" dir="2700000" algn="tl">
                    <a:srgbClr val="000000">
                      <a:alpha val="43137"/>
                    </a:srgbClr>
                  </a:outerShdw>
                </a:effectLst>
                <a:latin typeface="Tahoma" pitchFamily="34" charset="0"/>
              </a:rPr>
              <a:t>28-30 January 2010 Winter Storm - #1 and #2 Analogs</a:t>
            </a:r>
          </a:p>
        </p:txBody>
      </p:sp>
      <p:pic>
        <p:nvPicPr>
          <p:cNvPr id="15364" name="Picture 21" descr="C:\Users\CMG\Desktop\FOLDERS\CHAD\SLU\CIPS\cips.png"/>
          <p:cNvPicPr>
            <a:picLocks noChangeAspect="1" noChangeArrowheads="1"/>
          </p:cNvPicPr>
          <p:nvPr/>
        </p:nvPicPr>
        <p:blipFill>
          <a:blip r:embed="rId6" cstate="print"/>
          <a:srcRect/>
          <a:stretch>
            <a:fillRect/>
          </a:stretch>
        </p:blipFill>
        <p:spPr bwMode="auto">
          <a:xfrm>
            <a:off x="71438" y="33338"/>
            <a:ext cx="461962" cy="401637"/>
          </a:xfrm>
          <a:prstGeom prst="rect">
            <a:avLst/>
          </a:prstGeom>
          <a:noFill/>
          <a:ln w="9525">
            <a:noFill/>
            <a:miter lim="800000"/>
            <a:headEnd/>
            <a:tailEnd/>
          </a:ln>
        </p:spPr>
      </p:pic>
      <p:sp>
        <p:nvSpPr>
          <p:cNvPr id="9" name="TextBox 8"/>
          <p:cNvSpPr txBox="1"/>
          <p:nvPr/>
        </p:nvSpPr>
        <p:spPr>
          <a:xfrm>
            <a:off x="4683252" y="647700"/>
            <a:ext cx="3776472" cy="307777"/>
          </a:xfrm>
          <a:prstGeom prst="rect">
            <a:avLst/>
          </a:prstGeom>
          <a:solidFill>
            <a:schemeClr val="bg1"/>
          </a:solidFill>
        </p:spPr>
        <p:txBody>
          <a:bodyPr wrap="square" rtlCol="0">
            <a:spAutoFit/>
          </a:bodyPr>
          <a:lstStyle/>
          <a:p>
            <a:r>
              <a:rPr lang="en-US" sz="1400" dirty="0" smtClean="0">
                <a:solidFill>
                  <a:srgbClr val="003E74"/>
                </a:solidFill>
                <a:latin typeface="+mn-lt"/>
              </a:rPr>
              <a:t>GFS FCST 20100126/1200F060</a:t>
            </a:r>
            <a:endParaRPr lang="en-US" sz="1400" dirty="0">
              <a:solidFill>
                <a:srgbClr val="003E74"/>
              </a:solidFill>
              <a:latin typeface="+mn-lt"/>
            </a:endParaRPr>
          </a:p>
        </p:txBody>
      </p:sp>
      <p:sp>
        <p:nvSpPr>
          <p:cNvPr id="16" name="TextBox 15"/>
          <p:cNvSpPr txBox="1"/>
          <p:nvPr/>
        </p:nvSpPr>
        <p:spPr>
          <a:xfrm>
            <a:off x="661555" y="647700"/>
            <a:ext cx="2005445" cy="307777"/>
          </a:xfrm>
          <a:prstGeom prst="rect">
            <a:avLst/>
          </a:prstGeom>
          <a:solidFill>
            <a:schemeClr val="bg1"/>
          </a:solidFill>
        </p:spPr>
        <p:txBody>
          <a:bodyPr wrap="square" rtlCol="0">
            <a:spAutoFit/>
          </a:bodyPr>
          <a:lstStyle/>
          <a:p>
            <a:pPr algn="l"/>
            <a:r>
              <a:rPr lang="en-US" sz="1400" dirty="0" smtClean="0">
                <a:solidFill>
                  <a:srgbClr val="003E74"/>
                </a:solidFill>
                <a:latin typeface="+mn-lt"/>
              </a:rPr>
              <a:t>#1 19940308/1800</a:t>
            </a:r>
            <a:endParaRPr lang="en-US" sz="1400" dirty="0">
              <a:solidFill>
                <a:srgbClr val="003E74"/>
              </a:solidFill>
              <a:latin typeface="+mn-lt"/>
            </a:endParaRPr>
          </a:p>
        </p:txBody>
      </p:sp>
      <p:sp>
        <p:nvSpPr>
          <p:cNvPr id="17" name="TextBox 16"/>
          <p:cNvSpPr txBox="1"/>
          <p:nvPr/>
        </p:nvSpPr>
        <p:spPr>
          <a:xfrm>
            <a:off x="661555" y="3733801"/>
            <a:ext cx="2005446" cy="304800"/>
          </a:xfrm>
          <a:prstGeom prst="rect">
            <a:avLst/>
          </a:prstGeom>
          <a:solidFill>
            <a:schemeClr val="bg1"/>
          </a:solidFill>
        </p:spPr>
        <p:txBody>
          <a:bodyPr wrap="square" rtlCol="0">
            <a:spAutoFit/>
          </a:bodyPr>
          <a:lstStyle/>
          <a:p>
            <a:pPr algn="l"/>
            <a:r>
              <a:rPr lang="en-US" sz="1400" dirty="0" smtClean="0">
                <a:solidFill>
                  <a:srgbClr val="003E74"/>
                </a:solidFill>
                <a:latin typeface="+mn-lt"/>
              </a:rPr>
              <a:t>#2 20021204/0600</a:t>
            </a:r>
            <a:endParaRPr lang="en-US" sz="1400" dirty="0">
              <a:solidFill>
                <a:srgbClr val="003E74"/>
              </a:solidFill>
              <a:latin typeface="+mn-lt"/>
            </a:endParaRPr>
          </a:p>
        </p:txBody>
      </p:sp>
      <p:sp>
        <p:nvSpPr>
          <p:cNvPr id="18" name="Rectangle 3"/>
          <p:cNvSpPr txBox="1">
            <a:spLocks noChangeArrowheads="1"/>
          </p:cNvSpPr>
          <p:nvPr/>
        </p:nvSpPr>
        <p:spPr bwMode="auto">
          <a:xfrm>
            <a:off x="4610100" y="3771900"/>
            <a:ext cx="4000500" cy="28194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236538" marR="0" lvl="0" indent="-236538" algn="l" defTabSz="914400" rtl="0" eaLnBrk="1" fontAlgn="base" latinLnBrk="0" hangingPunct="1">
              <a:lnSpc>
                <a:spcPct val="100000"/>
              </a:lnSpc>
              <a:spcBef>
                <a:spcPct val="20000"/>
              </a:spcBef>
              <a:spcAft>
                <a:spcPct val="0"/>
              </a:spcAft>
              <a:buClrTx/>
              <a:buSzTx/>
              <a:buFontTx/>
              <a:buChar char="•"/>
              <a:tabLst/>
              <a:defRPr/>
            </a:pPr>
            <a:r>
              <a:rPr kumimoji="0" lang="en-US" sz="1400" b="1" i="0" u="none" strike="noStrike" kern="0" cap="none" spc="0" normalizeH="0" baseline="0" noProof="0" dirty="0" smtClean="0">
                <a:ln>
                  <a:noFill/>
                </a:ln>
                <a:solidFill>
                  <a:schemeClr val="bg1"/>
                </a:solidFill>
                <a:effectLst/>
                <a:uLnTx/>
                <a:uFillTx/>
                <a:latin typeface="+mn-lt"/>
                <a:ea typeface="+mn-ea"/>
                <a:cs typeface="+mn-cs"/>
              </a:rPr>
              <a:t>Midlevel flow is similar in the analogs and the GFS forecast</a:t>
            </a:r>
            <a:r>
              <a:rPr kumimoji="0" lang="en-US" sz="1400" b="1" i="0" u="none" strike="noStrike" kern="0" cap="none" spc="0" normalizeH="0" noProof="0" dirty="0" smtClean="0">
                <a:ln>
                  <a:noFill/>
                </a:ln>
                <a:solidFill>
                  <a:schemeClr val="bg1"/>
                </a:solidFill>
                <a:effectLst/>
                <a:uLnTx/>
                <a:uFillTx/>
                <a:latin typeface="+mn-lt"/>
                <a:ea typeface="+mn-ea"/>
                <a:cs typeface="+mn-cs"/>
              </a:rPr>
              <a:t> east of the Rocky Mountains.</a:t>
            </a:r>
            <a:endParaRPr lang="en-US" sz="1400" kern="0" noProof="0" dirty="0" smtClean="0">
              <a:solidFill>
                <a:schemeClr val="bg1"/>
              </a:solidFill>
              <a:latin typeface="+mn-lt"/>
            </a:endParaRPr>
          </a:p>
          <a:p>
            <a:pPr marL="236538" marR="0" lvl="0" indent="-236538" algn="l" defTabSz="914400" rtl="0" eaLnBrk="1" fontAlgn="base" latinLnBrk="0" hangingPunct="1">
              <a:lnSpc>
                <a:spcPct val="100000"/>
              </a:lnSpc>
              <a:spcBef>
                <a:spcPct val="20000"/>
              </a:spcBef>
              <a:spcAft>
                <a:spcPct val="0"/>
              </a:spcAft>
              <a:buClrTx/>
              <a:buSzTx/>
              <a:buFontTx/>
              <a:buChar char="•"/>
              <a:tabLst/>
              <a:defRPr/>
            </a:pPr>
            <a:endParaRPr kumimoji="0" lang="en-US" sz="1400" b="1" i="0" u="none" strike="noStrike" kern="0" cap="none" spc="0" normalizeH="0" dirty="0" smtClean="0">
              <a:ln>
                <a:noFill/>
              </a:ln>
              <a:solidFill>
                <a:schemeClr val="bg1"/>
              </a:solidFill>
              <a:effectLst/>
              <a:uLnTx/>
              <a:uFillTx/>
              <a:latin typeface="+mn-lt"/>
              <a:ea typeface="+mn-ea"/>
              <a:cs typeface="+mn-cs"/>
            </a:endParaRPr>
          </a:p>
          <a:p>
            <a:pPr marL="236538" marR="0" lvl="0" indent="-236538" algn="l" defTabSz="914400" rtl="0" eaLnBrk="1" fontAlgn="base" latinLnBrk="0" hangingPunct="1">
              <a:lnSpc>
                <a:spcPct val="100000"/>
              </a:lnSpc>
              <a:spcBef>
                <a:spcPct val="20000"/>
              </a:spcBef>
              <a:spcAft>
                <a:spcPct val="0"/>
              </a:spcAft>
              <a:buClrTx/>
              <a:buSzTx/>
              <a:buFontTx/>
              <a:buChar char="•"/>
              <a:tabLst/>
              <a:defRPr/>
            </a:pPr>
            <a:r>
              <a:rPr lang="en-US" sz="1400" kern="0" noProof="0" dirty="0" smtClean="0">
                <a:solidFill>
                  <a:schemeClr val="bg1"/>
                </a:solidFill>
                <a:latin typeface="+mn-lt"/>
              </a:rPr>
              <a:t>Confluent flow is slightly stronger in analog #2 across KS. </a:t>
            </a:r>
            <a:endParaRPr kumimoji="0" lang="en-US" sz="1400" b="1" i="0" u="none" strike="noStrike" kern="0" cap="none" spc="0" normalizeH="0" noProof="0" dirty="0" smtClean="0">
              <a:ln>
                <a:noFill/>
              </a:ln>
              <a:solidFill>
                <a:schemeClr val="bg1"/>
              </a:solidFill>
              <a:effectLst/>
              <a:uLnTx/>
              <a:uFillTx/>
              <a:latin typeface="+mn-lt"/>
              <a:ea typeface="+mn-ea"/>
              <a:cs typeface="+mn-cs"/>
            </a:endParaRPr>
          </a:p>
        </p:txBody>
      </p:sp>
    </p:spTree>
  </p:cSld>
  <p:clrMapOvr>
    <a:masterClrMapping/>
  </p:clrMapOvr>
  <p:transition>
    <p:fade/>
  </p:transition>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Rectangle 18"/>
          <p:cNvSpPr/>
          <p:nvPr/>
        </p:nvSpPr>
        <p:spPr bwMode="auto">
          <a:xfrm>
            <a:off x="4204855" y="647700"/>
            <a:ext cx="228600" cy="2862072"/>
          </a:xfrm>
          <a:prstGeom prst="rect">
            <a:avLst/>
          </a:prstGeom>
          <a:solidFill>
            <a:schemeClr val="bg1"/>
          </a:solidFill>
          <a:ln w="38100" cap="flat" cmpd="sng" algn="ctr">
            <a:no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1" i="0" u="none" strike="noStrike" cap="none" normalizeH="0" baseline="0" smtClean="0">
              <a:ln>
                <a:noFill/>
              </a:ln>
              <a:solidFill>
                <a:schemeClr val="tx1"/>
              </a:solidFill>
              <a:effectLst/>
              <a:latin typeface="Arial" charset="0"/>
            </a:endParaRPr>
          </a:p>
        </p:txBody>
      </p:sp>
      <p:sp>
        <p:nvSpPr>
          <p:cNvPr id="20" name="Rectangle 19"/>
          <p:cNvSpPr/>
          <p:nvPr/>
        </p:nvSpPr>
        <p:spPr bwMode="auto">
          <a:xfrm>
            <a:off x="4208320" y="3726885"/>
            <a:ext cx="228600" cy="2862072"/>
          </a:xfrm>
          <a:prstGeom prst="rect">
            <a:avLst/>
          </a:prstGeom>
          <a:solidFill>
            <a:schemeClr val="bg1"/>
          </a:solidFill>
          <a:ln w="38100" cap="flat" cmpd="sng" algn="ctr">
            <a:no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1" i="0" u="none" strike="noStrike" cap="none" normalizeH="0" baseline="0" smtClean="0">
              <a:ln>
                <a:noFill/>
              </a:ln>
              <a:solidFill>
                <a:schemeClr val="tx1"/>
              </a:solidFill>
              <a:effectLst/>
              <a:latin typeface="Arial" charset="0"/>
            </a:endParaRPr>
          </a:p>
        </p:txBody>
      </p:sp>
      <p:sp>
        <p:nvSpPr>
          <p:cNvPr id="22" name="Rectangle 21"/>
          <p:cNvSpPr/>
          <p:nvPr/>
        </p:nvSpPr>
        <p:spPr bwMode="auto">
          <a:xfrm>
            <a:off x="8236530" y="658090"/>
            <a:ext cx="228600" cy="2852928"/>
          </a:xfrm>
          <a:prstGeom prst="rect">
            <a:avLst/>
          </a:prstGeom>
          <a:solidFill>
            <a:schemeClr val="bg1"/>
          </a:solidFill>
          <a:ln w="38100" cap="flat" cmpd="sng" algn="ctr">
            <a:no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1" i="0" u="none" strike="noStrike" cap="none" normalizeH="0" baseline="0" smtClean="0">
              <a:ln>
                <a:noFill/>
              </a:ln>
              <a:solidFill>
                <a:schemeClr val="tx1"/>
              </a:solidFill>
              <a:effectLst/>
              <a:latin typeface="Arial" charset="0"/>
            </a:endParaRPr>
          </a:p>
        </p:txBody>
      </p:sp>
      <p:pic>
        <p:nvPicPr>
          <p:cNvPr id="23" name="Picture 22" descr="SynopticA_1994030818_4.png"/>
          <p:cNvPicPr>
            <a:picLocks noChangeAspect="1"/>
          </p:cNvPicPr>
          <p:nvPr/>
        </p:nvPicPr>
        <p:blipFill>
          <a:blip r:embed="rId3" cstate="print"/>
          <a:stretch>
            <a:fillRect/>
          </a:stretch>
        </p:blipFill>
        <p:spPr>
          <a:xfrm>
            <a:off x="658368" y="647700"/>
            <a:ext cx="3772427" cy="2857899"/>
          </a:xfrm>
          <a:prstGeom prst="rect">
            <a:avLst/>
          </a:prstGeom>
        </p:spPr>
      </p:pic>
      <p:pic>
        <p:nvPicPr>
          <p:cNvPr id="24" name="Picture 23" descr="SynopticA_2002120406_4.png"/>
          <p:cNvPicPr>
            <a:picLocks noChangeAspect="1"/>
          </p:cNvPicPr>
          <p:nvPr/>
        </p:nvPicPr>
        <p:blipFill>
          <a:blip r:embed="rId4" cstate="print"/>
          <a:stretch>
            <a:fillRect/>
          </a:stretch>
        </p:blipFill>
        <p:spPr>
          <a:xfrm>
            <a:off x="658368" y="3730752"/>
            <a:ext cx="3772427" cy="2857899"/>
          </a:xfrm>
          <a:prstGeom prst="rect">
            <a:avLst/>
          </a:prstGeom>
        </p:spPr>
      </p:pic>
      <p:pic>
        <p:nvPicPr>
          <p:cNvPr id="25" name="Picture 24" descr="synopticAgfs212F060_4.png"/>
          <p:cNvPicPr>
            <a:picLocks noChangeAspect="1"/>
          </p:cNvPicPr>
          <p:nvPr/>
        </p:nvPicPr>
        <p:blipFill>
          <a:blip r:embed="rId5" cstate="print"/>
          <a:stretch>
            <a:fillRect/>
          </a:stretch>
        </p:blipFill>
        <p:spPr>
          <a:xfrm>
            <a:off x="4686300" y="647700"/>
            <a:ext cx="3772427" cy="2857899"/>
          </a:xfrm>
          <a:prstGeom prst="rect">
            <a:avLst/>
          </a:prstGeom>
        </p:spPr>
      </p:pic>
      <p:sp>
        <p:nvSpPr>
          <p:cNvPr id="3075" name="Rectangle 4"/>
          <p:cNvSpPr>
            <a:spLocks noChangeArrowheads="1"/>
          </p:cNvSpPr>
          <p:nvPr/>
        </p:nvSpPr>
        <p:spPr bwMode="auto">
          <a:xfrm>
            <a:off x="0" y="19050"/>
            <a:ext cx="9147175" cy="438150"/>
          </a:xfrm>
          <a:prstGeom prst="rect">
            <a:avLst/>
          </a:prstGeom>
          <a:solidFill>
            <a:schemeClr val="bg1"/>
          </a:solidFill>
          <a:ln w="9525">
            <a:noFill/>
            <a:miter lim="800000"/>
            <a:headEnd/>
            <a:tailEnd/>
          </a:ln>
        </p:spPr>
        <p:txBody>
          <a:bodyPr anchor="ctr"/>
          <a:lstStyle/>
          <a:p>
            <a:pPr algn="l">
              <a:defRPr/>
            </a:pPr>
            <a:r>
              <a:rPr lang="en-US" sz="2000" dirty="0">
                <a:solidFill>
                  <a:srgbClr val="000066"/>
                </a:solidFill>
                <a:latin typeface="Tahoma" pitchFamily="34" charset="0"/>
              </a:rPr>
              <a:t>       </a:t>
            </a:r>
            <a:r>
              <a:rPr lang="en-US" sz="2000" dirty="0" smtClean="0">
                <a:solidFill>
                  <a:srgbClr val="003E74"/>
                </a:solidFill>
                <a:effectLst>
                  <a:outerShdw blurRad="38100" dist="38100" dir="2700000" algn="tl">
                    <a:srgbClr val="000000">
                      <a:alpha val="43137"/>
                    </a:srgbClr>
                  </a:outerShdw>
                </a:effectLst>
                <a:latin typeface="Tahoma" pitchFamily="34" charset="0"/>
              </a:rPr>
              <a:t>28-30 January 2010 Winter Storm - #1 and #2 Analogs</a:t>
            </a:r>
          </a:p>
        </p:txBody>
      </p:sp>
      <p:pic>
        <p:nvPicPr>
          <p:cNvPr id="15364" name="Picture 21" descr="C:\Users\CMG\Desktop\FOLDERS\CHAD\SLU\CIPS\cips.png"/>
          <p:cNvPicPr>
            <a:picLocks noChangeAspect="1" noChangeArrowheads="1"/>
          </p:cNvPicPr>
          <p:nvPr/>
        </p:nvPicPr>
        <p:blipFill>
          <a:blip r:embed="rId6" cstate="print"/>
          <a:srcRect/>
          <a:stretch>
            <a:fillRect/>
          </a:stretch>
        </p:blipFill>
        <p:spPr bwMode="auto">
          <a:xfrm>
            <a:off x="71438" y="33338"/>
            <a:ext cx="461962" cy="401637"/>
          </a:xfrm>
          <a:prstGeom prst="rect">
            <a:avLst/>
          </a:prstGeom>
          <a:noFill/>
          <a:ln w="9525">
            <a:noFill/>
            <a:miter lim="800000"/>
            <a:headEnd/>
            <a:tailEnd/>
          </a:ln>
        </p:spPr>
      </p:pic>
      <p:sp>
        <p:nvSpPr>
          <p:cNvPr id="9" name="TextBox 8"/>
          <p:cNvSpPr txBox="1"/>
          <p:nvPr/>
        </p:nvSpPr>
        <p:spPr>
          <a:xfrm>
            <a:off x="4683252" y="647700"/>
            <a:ext cx="3776472" cy="307777"/>
          </a:xfrm>
          <a:prstGeom prst="rect">
            <a:avLst/>
          </a:prstGeom>
          <a:solidFill>
            <a:schemeClr val="bg1"/>
          </a:solidFill>
        </p:spPr>
        <p:txBody>
          <a:bodyPr wrap="square" rtlCol="0">
            <a:spAutoFit/>
          </a:bodyPr>
          <a:lstStyle/>
          <a:p>
            <a:r>
              <a:rPr lang="en-US" sz="1400" dirty="0" smtClean="0">
                <a:solidFill>
                  <a:srgbClr val="003E74"/>
                </a:solidFill>
                <a:latin typeface="+mn-lt"/>
              </a:rPr>
              <a:t>GFS FCST 20100126/1200F060</a:t>
            </a:r>
            <a:endParaRPr lang="en-US" sz="1400" dirty="0">
              <a:solidFill>
                <a:srgbClr val="003E74"/>
              </a:solidFill>
              <a:latin typeface="+mn-lt"/>
            </a:endParaRPr>
          </a:p>
        </p:txBody>
      </p:sp>
      <p:sp>
        <p:nvSpPr>
          <p:cNvPr id="14" name="TextBox 13"/>
          <p:cNvSpPr txBox="1"/>
          <p:nvPr/>
        </p:nvSpPr>
        <p:spPr>
          <a:xfrm>
            <a:off x="661555" y="647700"/>
            <a:ext cx="2005445" cy="307777"/>
          </a:xfrm>
          <a:prstGeom prst="rect">
            <a:avLst/>
          </a:prstGeom>
          <a:solidFill>
            <a:schemeClr val="bg1"/>
          </a:solidFill>
        </p:spPr>
        <p:txBody>
          <a:bodyPr wrap="square" rtlCol="0">
            <a:spAutoFit/>
          </a:bodyPr>
          <a:lstStyle/>
          <a:p>
            <a:pPr algn="l"/>
            <a:r>
              <a:rPr lang="en-US" sz="1400" dirty="0" smtClean="0">
                <a:solidFill>
                  <a:srgbClr val="003E74"/>
                </a:solidFill>
                <a:latin typeface="+mn-lt"/>
              </a:rPr>
              <a:t>#1 19940308/1800</a:t>
            </a:r>
            <a:endParaRPr lang="en-US" sz="1400" dirty="0">
              <a:solidFill>
                <a:srgbClr val="003E74"/>
              </a:solidFill>
              <a:latin typeface="+mn-lt"/>
            </a:endParaRPr>
          </a:p>
        </p:txBody>
      </p:sp>
      <p:sp>
        <p:nvSpPr>
          <p:cNvPr id="15" name="TextBox 14"/>
          <p:cNvSpPr txBox="1"/>
          <p:nvPr/>
        </p:nvSpPr>
        <p:spPr>
          <a:xfrm>
            <a:off x="661555" y="3733801"/>
            <a:ext cx="2005446" cy="304800"/>
          </a:xfrm>
          <a:prstGeom prst="rect">
            <a:avLst/>
          </a:prstGeom>
          <a:solidFill>
            <a:schemeClr val="bg1"/>
          </a:solidFill>
        </p:spPr>
        <p:txBody>
          <a:bodyPr wrap="square" rtlCol="0">
            <a:spAutoFit/>
          </a:bodyPr>
          <a:lstStyle/>
          <a:p>
            <a:pPr algn="l"/>
            <a:r>
              <a:rPr lang="en-US" sz="1400" dirty="0" smtClean="0">
                <a:solidFill>
                  <a:srgbClr val="003E74"/>
                </a:solidFill>
                <a:latin typeface="+mn-lt"/>
              </a:rPr>
              <a:t>#2 20021204/0600</a:t>
            </a:r>
            <a:endParaRPr lang="en-US" sz="1400" dirty="0">
              <a:solidFill>
                <a:srgbClr val="003E74"/>
              </a:solidFill>
              <a:latin typeface="+mn-lt"/>
            </a:endParaRPr>
          </a:p>
        </p:txBody>
      </p:sp>
      <p:sp>
        <p:nvSpPr>
          <p:cNvPr id="17" name="Rectangle 3"/>
          <p:cNvSpPr txBox="1">
            <a:spLocks noChangeArrowheads="1"/>
          </p:cNvSpPr>
          <p:nvPr/>
        </p:nvSpPr>
        <p:spPr bwMode="auto">
          <a:xfrm>
            <a:off x="4610100" y="3771900"/>
            <a:ext cx="4000500" cy="28194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236538" marR="0" lvl="0" indent="-236538" algn="l" defTabSz="914400" rtl="0" eaLnBrk="1" fontAlgn="base" latinLnBrk="0" hangingPunct="1">
              <a:lnSpc>
                <a:spcPct val="100000"/>
              </a:lnSpc>
              <a:spcBef>
                <a:spcPct val="20000"/>
              </a:spcBef>
              <a:spcAft>
                <a:spcPct val="0"/>
              </a:spcAft>
              <a:buClrTx/>
              <a:buSzTx/>
              <a:buFontTx/>
              <a:buChar char="•"/>
              <a:tabLst/>
              <a:defRPr/>
            </a:pPr>
            <a:r>
              <a:rPr kumimoji="0" lang="en-US" sz="1400" b="1" i="0" u="none" strike="noStrike" kern="0" cap="none" spc="0" normalizeH="0" baseline="0" noProof="0" dirty="0" smtClean="0">
                <a:ln>
                  <a:noFill/>
                </a:ln>
                <a:solidFill>
                  <a:schemeClr val="bg1"/>
                </a:solidFill>
                <a:effectLst/>
                <a:uLnTx/>
                <a:uFillTx/>
                <a:latin typeface="+mn-lt"/>
                <a:ea typeface="+mn-ea"/>
                <a:cs typeface="+mn-cs"/>
              </a:rPr>
              <a:t>Upper-level flow is similar in the analogs and the GFS forecast.</a:t>
            </a:r>
          </a:p>
          <a:p>
            <a:pPr marL="236538" marR="0" lvl="0" indent="-236538" algn="l" defTabSz="914400" rtl="0" eaLnBrk="1" fontAlgn="base" latinLnBrk="0" hangingPunct="1">
              <a:lnSpc>
                <a:spcPct val="100000"/>
              </a:lnSpc>
              <a:spcBef>
                <a:spcPct val="20000"/>
              </a:spcBef>
              <a:spcAft>
                <a:spcPct val="0"/>
              </a:spcAft>
              <a:buClrTx/>
              <a:buSzTx/>
              <a:buFontTx/>
              <a:buChar char="•"/>
              <a:tabLst/>
              <a:defRPr/>
            </a:pPr>
            <a:endParaRPr lang="en-US" sz="1400" kern="0" dirty="0" smtClean="0">
              <a:solidFill>
                <a:schemeClr val="bg1"/>
              </a:solidFill>
              <a:latin typeface="+mn-lt"/>
            </a:endParaRPr>
          </a:p>
          <a:p>
            <a:pPr marL="236538" marR="0" lvl="0" indent="-236538" algn="l" defTabSz="914400" rtl="0" eaLnBrk="1" fontAlgn="base" latinLnBrk="0" hangingPunct="1">
              <a:lnSpc>
                <a:spcPct val="100000"/>
              </a:lnSpc>
              <a:spcBef>
                <a:spcPct val="20000"/>
              </a:spcBef>
              <a:spcAft>
                <a:spcPct val="0"/>
              </a:spcAft>
              <a:buClrTx/>
              <a:buSzTx/>
              <a:buFontTx/>
              <a:buChar char="•"/>
              <a:tabLst/>
              <a:defRPr/>
            </a:pPr>
            <a:r>
              <a:rPr kumimoji="0" lang="en-US" sz="1400" b="1" i="0" u="none" strike="noStrike" kern="0" cap="none" spc="0" normalizeH="0" baseline="0" noProof="0" dirty="0" smtClean="0">
                <a:ln>
                  <a:noFill/>
                </a:ln>
                <a:solidFill>
                  <a:schemeClr val="bg1"/>
                </a:solidFill>
                <a:effectLst/>
                <a:uLnTx/>
                <a:uFillTx/>
                <a:latin typeface="+mn-lt"/>
                <a:ea typeface="+mn-ea"/>
                <a:cs typeface="+mn-cs"/>
              </a:rPr>
              <a:t>Jet streaks</a:t>
            </a:r>
            <a:r>
              <a:rPr kumimoji="0" lang="en-US" sz="1400" b="1" i="0" u="none" strike="noStrike" kern="0" cap="none" spc="0" normalizeH="0" noProof="0" dirty="0" smtClean="0">
                <a:ln>
                  <a:noFill/>
                </a:ln>
                <a:solidFill>
                  <a:schemeClr val="bg1"/>
                </a:solidFill>
                <a:effectLst/>
                <a:uLnTx/>
                <a:uFillTx/>
                <a:latin typeface="+mn-lt"/>
                <a:ea typeface="+mn-ea"/>
                <a:cs typeface="+mn-cs"/>
              </a:rPr>
              <a:t> have similar strength and position.</a:t>
            </a:r>
          </a:p>
          <a:p>
            <a:pPr marL="236538" marR="0" lvl="0" indent="-236538" algn="l" defTabSz="914400" rtl="0" eaLnBrk="1" fontAlgn="base" latinLnBrk="0" hangingPunct="1">
              <a:lnSpc>
                <a:spcPct val="100000"/>
              </a:lnSpc>
              <a:spcBef>
                <a:spcPct val="20000"/>
              </a:spcBef>
              <a:spcAft>
                <a:spcPct val="0"/>
              </a:spcAft>
              <a:buClrTx/>
              <a:buSzTx/>
              <a:buFontTx/>
              <a:buChar char="•"/>
              <a:tabLst/>
              <a:defRPr/>
            </a:pPr>
            <a:endParaRPr lang="en-US" sz="1400" kern="0" baseline="0" dirty="0" smtClean="0">
              <a:solidFill>
                <a:schemeClr val="bg1"/>
              </a:solidFill>
              <a:latin typeface="+mn-lt"/>
            </a:endParaRPr>
          </a:p>
          <a:p>
            <a:pPr marL="236538" marR="0" lvl="0" indent="-236538" algn="l" defTabSz="914400" rtl="0" eaLnBrk="1" fontAlgn="base" latinLnBrk="0" hangingPunct="1">
              <a:lnSpc>
                <a:spcPct val="100000"/>
              </a:lnSpc>
              <a:spcBef>
                <a:spcPct val="20000"/>
              </a:spcBef>
              <a:spcAft>
                <a:spcPct val="0"/>
              </a:spcAft>
              <a:buClrTx/>
              <a:buSzTx/>
              <a:buFontTx/>
              <a:buChar char="•"/>
              <a:tabLst/>
              <a:defRPr/>
            </a:pPr>
            <a:r>
              <a:rPr kumimoji="0" lang="en-US" sz="1400" b="1" i="0" u="none" strike="noStrike" kern="0" cap="none" spc="0" normalizeH="0" noProof="0" dirty="0" smtClean="0">
                <a:ln>
                  <a:noFill/>
                </a:ln>
                <a:solidFill>
                  <a:schemeClr val="bg1"/>
                </a:solidFill>
                <a:effectLst/>
                <a:uLnTx/>
                <a:uFillTx/>
                <a:latin typeface="+mn-lt"/>
                <a:ea typeface="+mn-ea"/>
                <a:cs typeface="+mn-cs"/>
              </a:rPr>
              <a:t>Analog #1 has a stronger subtropical jet streak.</a:t>
            </a:r>
            <a:endParaRPr kumimoji="0" lang="en-US" sz="1400" b="1" i="0" u="none" strike="noStrike" kern="0" cap="none" spc="0" normalizeH="0" baseline="0" noProof="0" dirty="0" smtClean="0">
              <a:ln>
                <a:noFill/>
              </a:ln>
              <a:solidFill>
                <a:schemeClr val="bg1"/>
              </a:solidFill>
              <a:effectLst/>
              <a:uLnTx/>
              <a:uFillTx/>
              <a:latin typeface="+mn-lt"/>
              <a:ea typeface="+mn-ea"/>
              <a:cs typeface="+mn-cs"/>
            </a:endParaRPr>
          </a:p>
        </p:txBody>
      </p:sp>
    </p:spTree>
  </p:cSld>
  <p:clrMapOvr>
    <a:masterClrMapping/>
  </p:clrMapOvr>
  <p:transition>
    <p:fade/>
  </p:transition>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19"/>
          <p:cNvSpPr/>
          <p:nvPr/>
        </p:nvSpPr>
        <p:spPr bwMode="auto">
          <a:xfrm>
            <a:off x="4204855" y="3730752"/>
            <a:ext cx="228600" cy="2862072"/>
          </a:xfrm>
          <a:prstGeom prst="rect">
            <a:avLst/>
          </a:prstGeom>
          <a:solidFill>
            <a:schemeClr val="bg1"/>
          </a:solidFill>
          <a:ln w="38100" cap="flat" cmpd="sng" algn="ctr">
            <a:no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1" i="0" u="none" strike="noStrike" cap="none" normalizeH="0" baseline="0" smtClean="0">
              <a:ln>
                <a:noFill/>
              </a:ln>
              <a:solidFill>
                <a:schemeClr val="tx1"/>
              </a:solidFill>
              <a:effectLst/>
              <a:latin typeface="Arial" charset="0"/>
            </a:endParaRPr>
          </a:p>
        </p:txBody>
      </p:sp>
      <p:sp>
        <p:nvSpPr>
          <p:cNvPr id="16" name="Rectangle 15"/>
          <p:cNvSpPr/>
          <p:nvPr/>
        </p:nvSpPr>
        <p:spPr bwMode="auto">
          <a:xfrm>
            <a:off x="8239990" y="647700"/>
            <a:ext cx="228600" cy="2862072"/>
          </a:xfrm>
          <a:prstGeom prst="rect">
            <a:avLst/>
          </a:prstGeom>
          <a:solidFill>
            <a:schemeClr val="bg1"/>
          </a:solidFill>
          <a:ln w="38100" cap="flat" cmpd="sng" algn="ctr">
            <a:no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1" i="0" u="none" strike="noStrike" cap="none" normalizeH="0" baseline="0" smtClean="0">
              <a:ln>
                <a:noFill/>
              </a:ln>
              <a:solidFill>
                <a:schemeClr val="tx1"/>
              </a:solidFill>
              <a:effectLst/>
              <a:latin typeface="Arial" charset="0"/>
            </a:endParaRPr>
          </a:p>
        </p:txBody>
      </p:sp>
      <p:sp>
        <p:nvSpPr>
          <p:cNvPr id="21" name="Rectangle 20"/>
          <p:cNvSpPr/>
          <p:nvPr/>
        </p:nvSpPr>
        <p:spPr bwMode="auto">
          <a:xfrm>
            <a:off x="4204855" y="647700"/>
            <a:ext cx="228600" cy="2862072"/>
          </a:xfrm>
          <a:prstGeom prst="rect">
            <a:avLst/>
          </a:prstGeom>
          <a:solidFill>
            <a:schemeClr val="bg1"/>
          </a:solidFill>
          <a:ln w="38100" cap="flat" cmpd="sng" algn="ctr">
            <a:no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1" i="0" u="none" strike="noStrike" cap="none" normalizeH="0" baseline="0" smtClean="0">
              <a:ln>
                <a:noFill/>
              </a:ln>
              <a:solidFill>
                <a:schemeClr val="tx1"/>
              </a:solidFill>
              <a:effectLst/>
              <a:latin typeface="Arial" charset="0"/>
            </a:endParaRPr>
          </a:p>
        </p:txBody>
      </p:sp>
      <p:pic>
        <p:nvPicPr>
          <p:cNvPr id="13" name="Picture 12" descr="SynopticB_1994030818_3.png"/>
          <p:cNvPicPr>
            <a:picLocks noChangeAspect="1"/>
          </p:cNvPicPr>
          <p:nvPr/>
        </p:nvPicPr>
        <p:blipFill>
          <a:blip r:embed="rId3" cstate="print"/>
          <a:stretch>
            <a:fillRect/>
          </a:stretch>
        </p:blipFill>
        <p:spPr>
          <a:xfrm>
            <a:off x="658368" y="649224"/>
            <a:ext cx="3772427" cy="2857899"/>
          </a:xfrm>
          <a:prstGeom prst="rect">
            <a:avLst/>
          </a:prstGeom>
        </p:spPr>
      </p:pic>
      <p:pic>
        <p:nvPicPr>
          <p:cNvPr id="14" name="Picture 13" descr="SynopticB_2002120406_3.png"/>
          <p:cNvPicPr>
            <a:picLocks noChangeAspect="1"/>
          </p:cNvPicPr>
          <p:nvPr/>
        </p:nvPicPr>
        <p:blipFill>
          <a:blip r:embed="rId4" cstate="print"/>
          <a:stretch>
            <a:fillRect/>
          </a:stretch>
        </p:blipFill>
        <p:spPr>
          <a:xfrm>
            <a:off x="658368" y="3730752"/>
            <a:ext cx="3772427" cy="2857899"/>
          </a:xfrm>
          <a:prstGeom prst="rect">
            <a:avLst/>
          </a:prstGeom>
        </p:spPr>
      </p:pic>
      <p:pic>
        <p:nvPicPr>
          <p:cNvPr id="15" name="Picture 14" descr="synopticBgfs212F060_3.png"/>
          <p:cNvPicPr>
            <a:picLocks noChangeAspect="1"/>
          </p:cNvPicPr>
          <p:nvPr/>
        </p:nvPicPr>
        <p:blipFill>
          <a:blip r:embed="rId5" cstate="print"/>
          <a:stretch>
            <a:fillRect/>
          </a:stretch>
        </p:blipFill>
        <p:spPr>
          <a:xfrm>
            <a:off x="4686300" y="647700"/>
            <a:ext cx="3772427" cy="2857899"/>
          </a:xfrm>
          <a:prstGeom prst="rect">
            <a:avLst/>
          </a:prstGeom>
        </p:spPr>
      </p:pic>
      <p:sp>
        <p:nvSpPr>
          <p:cNvPr id="3075" name="Rectangle 4"/>
          <p:cNvSpPr>
            <a:spLocks noChangeArrowheads="1"/>
          </p:cNvSpPr>
          <p:nvPr/>
        </p:nvSpPr>
        <p:spPr bwMode="auto">
          <a:xfrm>
            <a:off x="0" y="19050"/>
            <a:ext cx="9147175" cy="438150"/>
          </a:xfrm>
          <a:prstGeom prst="rect">
            <a:avLst/>
          </a:prstGeom>
          <a:solidFill>
            <a:schemeClr val="bg1"/>
          </a:solidFill>
          <a:ln w="9525">
            <a:noFill/>
            <a:miter lim="800000"/>
            <a:headEnd/>
            <a:tailEnd/>
          </a:ln>
        </p:spPr>
        <p:txBody>
          <a:bodyPr anchor="ctr"/>
          <a:lstStyle/>
          <a:p>
            <a:pPr algn="l">
              <a:defRPr/>
            </a:pPr>
            <a:r>
              <a:rPr lang="en-US" sz="2000" dirty="0">
                <a:solidFill>
                  <a:srgbClr val="000066"/>
                </a:solidFill>
                <a:latin typeface="Tahoma" pitchFamily="34" charset="0"/>
              </a:rPr>
              <a:t>       </a:t>
            </a:r>
            <a:r>
              <a:rPr lang="en-US" sz="2000" dirty="0" smtClean="0">
                <a:solidFill>
                  <a:srgbClr val="003E74"/>
                </a:solidFill>
                <a:effectLst>
                  <a:outerShdw blurRad="38100" dist="38100" dir="2700000" algn="tl">
                    <a:srgbClr val="000000">
                      <a:alpha val="43137"/>
                    </a:srgbClr>
                  </a:outerShdw>
                </a:effectLst>
                <a:latin typeface="Tahoma" pitchFamily="34" charset="0"/>
              </a:rPr>
              <a:t>28-30 January 2010 Winter Storm - #1 and #2 Analogs</a:t>
            </a:r>
          </a:p>
        </p:txBody>
      </p:sp>
      <p:pic>
        <p:nvPicPr>
          <p:cNvPr id="15364" name="Picture 21" descr="C:\Users\CMG\Desktop\FOLDERS\CHAD\SLU\CIPS\cips.png"/>
          <p:cNvPicPr>
            <a:picLocks noChangeAspect="1" noChangeArrowheads="1"/>
          </p:cNvPicPr>
          <p:nvPr/>
        </p:nvPicPr>
        <p:blipFill>
          <a:blip r:embed="rId6" cstate="print"/>
          <a:srcRect/>
          <a:stretch>
            <a:fillRect/>
          </a:stretch>
        </p:blipFill>
        <p:spPr bwMode="auto">
          <a:xfrm>
            <a:off x="71438" y="33338"/>
            <a:ext cx="461962" cy="401637"/>
          </a:xfrm>
          <a:prstGeom prst="rect">
            <a:avLst/>
          </a:prstGeom>
          <a:noFill/>
          <a:ln w="9525">
            <a:noFill/>
            <a:miter lim="800000"/>
            <a:headEnd/>
            <a:tailEnd/>
          </a:ln>
        </p:spPr>
      </p:pic>
      <p:sp>
        <p:nvSpPr>
          <p:cNvPr id="9" name="TextBox 8"/>
          <p:cNvSpPr txBox="1"/>
          <p:nvPr/>
        </p:nvSpPr>
        <p:spPr>
          <a:xfrm>
            <a:off x="4683252" y="647700"/>
            <a:ext cx="3776472" cy="307777"/>
          </a:xfrm>
          <a:prstGeom prst="rect">
            <a:avLst/>
          </a:prstGeom>
          <a:solidFill>
            <a:schemeClr val="bg1"/>
          </a:solidFill>
        </p:spPr>
        <p:txBody>
          <a:bodyPr wrap="square" rtlCol="0">
            <a:spAutoFit/>
          </a:bodyPr>
          <a:lstStyle/>
          <a:p>
            <a:r>
              <a:rPr lang="en-US" sz="1400" dirty="0" smtClean="0">
                <a:solidFill>
                  <a:srgbClr val="003E74"/>
                </a:solidFill>
                <a:latin typeface="+mn-lt"/>
              </a:rPr>
              <a:t>GFS FCST 20100126/1200F060</a:t>
            </a:r>
            <a:endParaRPr lang="en-US" sz="1400" dirty="0">
              <a:solidFill>
                <a:srgbClr val="003E74"/>
              </a:solidFill>
              <a:latin typeface="+mn-lt"/>
            </a:endParaRPr>
          </a:p>
        </p:txBody>
      </p:sp>
      <p:sp>
        <p:nvSpPr>
          <p:cNvPr id="17" name="TextBox 16"/>
          <p:cNvSpPr txBox="1"/>
          <p:nvPr/>
        </p:nvSpPr>
        <p:spPr>
          <a:xfrm>
            <a:off x="661555" y="647700"/>
            <a:ext cx="2005445" cy="307777"/>
          </a:xfrm>
          <a:prstGeom prst="rect">
            <a:avLst/>
          </a:prstGeom>
          <a:solidFill>
            <a:schemeClr val="bg1"/>
          </a:solidFill>
        </p:spPr>
        <p:txBody>
          <a:bodyPr wrap="square" rtlCol="0">
            <a:spAutoFit/>
          </a:bodyPr>
          <a:lstStyle/>
          <a:p>
            <a:pPr algn="l"/>
            <a:r>
              <a:rPr lang="en-US" sz="1400" dirty="0" smtClean="0">
                <a:solidFill>
                  <a:srgbClr val="003E74"/>
                </a:solidFill>
                <a:latin typeface="+mn-lt"/>
              </a:rPr>
              <a:t>#1 19940308/1800</a:t>
            </a:r>
            <a:endParaRPr lang="en-US" sz="1400" dirty="0">
              <a:solidFill>
                <a:srgbClr val="003E74"/>
              </a:solidFill>
              <a:latin typeface="+mn-lt"/>
            </a:endParaRPr>
          </a:p>
        </p:txBody>
      </p:sp>
      <p:sp>
        <p:nvSpPr>
          <p:cNvPr id="18" name="TextBox 17"/>
          <p:cNvSpPr txBox="1"/>
          <p:nvPr/>
        </p:nvSpPr>
        <p:spPr>
          <a:xfrm>
            <a:off x="661555" y="3733801"/>
            <a:ext cx="2005446" cy="304800"/>
          </a:xfrm>
          <a:prstGeom prst="rect">
            <a:avLst/>
          </a:prstGeom>
          <a:solidFill>
            <a:schemeClr val="bg1"/>
          </a:solidFill>
        </p:spPr>
        <p:txBody>
          <a:bodyPr wrap="square" rtlCol="0">
            <a:spAutoFit/>
          </a:bodyPr>
          <a:lstStyle/>
          <a:p>
            <a:pPr algn="l"/>
            <a:r>
              <a:rPr lang="en-US" sz="1400" dirty="0" smtClean="0">
                <a:solidFill>
                  <a:srgbClr val="003E74"/>
                </a:solidFill>
                <a:latin typeface="+mn-lt"/>
              </a:rPr>
              <a:t>#2 20021204/0600</a:t>
            </a:r>
            <a:endParaRPr lang="en-US" sz="1400" dirty="0">
              <a:solidFill>
                <a:srgbClr val="003E74"/>
              </a:solidFill>
              <a:latin typeface="+mn-lt"/>
            </a:endParaRPr>
          </a:p>
        </p:txBody>
      </p:sp>
      <p:sp>
        <p:nvSpPr>
          <p:cNvPr id="19" name="Rectangle 3"/>
          <p:cNvSpPr txBox="1">
            <a:spLocks noChangeArrowheads="1"/>
          </p:cNvSpPr>
          <p:nvPr/>
        </p:nvSpPr>
        <p:spPr bwMode="auto">
          <a:xfrm>
            <a:off x="4610100" y="3771900"/>
            <a:ext cx="4000500" cy="28194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236538" marR="0" lvl="0" indent="-236538" algn="l" defTabSz="914400" rtl="0" eaLnBrk="1" fontAlgn="base" latinLnBrk="0" hangingPunct="1">
              <a:lnSpc>
                <a:spcPct val="100000"/>
              </a:lnSpc>
              <a:spcBef>
                <a:spcPct val="20000"/>
              </a:spcBef>
              <a:spcAft>
                <a:spcPct val="0"/>
              </a:spcAft>
              <a:buClrTx/>
              <a:buSzTx/>
              <a:buFontTx/>
              <a:buChar char="•"/>
              <a:tabLst/>
              <a:defRPr/>
            </a:pPr>
            <a:r>
              <a:rPr kumimoji="0" lang="en-US" sz="1400" b="1" i="0" u="none" strike="noStrike" kern="0" cap="none" spc="0" normalizeH="0" baseline="0" noProof="0" dirty="0" smtClean="0">
                <a:ln>
                  <a:noFill/>
                </a:ln>
                <a:solidFill>
                  <a:schemeClr val="bg1"/>
                </a:solidFill>
                <a:effectLst/>
                <a:uLnTx/>
                <a:uFillTx/>
                <a:latin typeface="+mn-lt"/>
                <a:ea typeface="+mn-ea"/>
                <a:cs typeface="+mn-cs"/>
              </a:rPr>
              <a:t>850-hPa temperature field of Analog #1 is similar to GFS forecast.</a:t>
            </a:r>
          </a:p>
          <a:p>
            <a:pPr marL="236538" marR="0" lvl="0" indent="-236538" algn="l" defTabSz="914400" rtl="0" eaLnBrk="1" fontAlgn="base" latinLnBrk="0" hangingPunct="1">
              <a:lnSpc>
                <a:spcPct val="100000"/>
              </a:lnSpc>
              <a:spcBef>
                <a:spcPct val="20000"/>
              </a:spcBef>
              <a:spcAft>
                <a:spcPct val="0"/>
              </a:spcAft>
              <a:buClrTx/>
              <a:buSzTx/>
              <a:buFontTx/>
              <a:buChar char="•"/>
              <a:tabLst/>
              <a:defRPr/>
            </a:pPr>
            <a:endParaRPr lang="en-US" sz="1400" kern="0" dirty="0" smtClean="0">
              <a:solidFill>
                <a:schemeClr val="bg1"/>
              </a:solidFill>
              <a:latin typeface="+mn-lt"/>
            </a:endParaRPr>
          </a:p>
          <a:p>
            <a:pPr marL="236538" marR="0" lvl="0" indent="-236538" algn="l" defTabSz="914400" rtl="0" eaLnBrk="1" fontAlgn="base" latinLnBrk="0" hangingPunct="1">
              <a:lnSpc>
                <a:spcPct val="100000"/>
              </a:lnSpc>
              <a:spcBef>
                <a:spcPct val="20000"/>
              </a:spcBef>
              <a:spcAft>
                <a:spcPct val="0"/>
              </a:spcAft>
              <a:buClrTx/>
              <a:buSzTx/>
              <a:buFontTx/>
              <a:buChar char="•"/>
              <a:tabLst/>
              <a:defRPr/>
            </a:pPr>
            <a:r>
              <a:rPr kumimoji="0" lang="en-US" sz="1400" b="1" i="0" u="none" strike="noStrike" kern="0" cap="none" spc="0" normalizeH="0" baseline="0" noProof="0" dirty="0" smtClean="0">
                <a:ln>
                  <a:noFill/>
                </a:ln>
                <a:solidFill>
                  <a:schemeClr val="bg1"/>
                </a:solidFill>
                <a:effectLst/>
                <a:uLnTx/>
                <a:uFillTx/>
                <a:latin typeface="+mn-lt"/>
                <a:ea typeface="+mn-ea"/>
                <a:cs typeface="+mn-cs"/>
              </a:rPr>
              <a:t>Analog #2</a:t>
            </a:r>
            <a:r>
              <a:rPr kumimoji="0" lang="en-US" sz="1400" b="1" i="0" u="none" strike="noStrike" kern="0" cap="none" spc="0" normalizeH="0" noProof="0" dirty="0" smtClean="0">
                <a:ln>
                  <a:noFill/>
                </a:ln>
                <a:solidFill>
                  <a:schemeClr val="bg1"/>
                </a:solidFill>
                <a:effectLst/>
                <a:uLnTx/>
                <a:uFillTx/>
                <a:latin typeface="+mn-lt"/>
                <a:ea typeface="+mn-ea"/>
                <a:cs typeface="+mn-cs"/>
              </a:rPr>
              <a:t> has warmer temperatures aloft over northern OK and AR.</a:t>
            </a:r>
            <a:endParaRPr kumimoji="0" lang="en-US" sz="1400" b="1" i="0" u="none" strike="noStrike" kern="0" cap="none" spc="0" normalizeH="0" baseline="0" noProof="0" dirty="0" smtClean="0">
              <a:ln>
                <a:noFill/>
              </a:ln>
              <a:solidFill>
                <a:schemeClr val="bg1"/>
              </a:solidFill>
              <a:effectLst/>
              <a:uLnTx/>
              <a:uFillTx/>
              <a:latin typeface="+mn-lt"/>
              <a:ea typeface="+mn-ea"/>
              <a:cs typeface="+mn-cs"/>
            </a:endParaRPr>
          </a:p>
        </p:txBody>
      </p:sp>
    </p:spTree>
  </p:cSld>
  <p:clrMapOvr>
    <a:masterClrMapping/>
  </p:clrMapOvr>
  <p:transition>
    <p:fade/>
  </p:transition>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Picture 16" descr="SynopticB_1994030818_1.png"/>
          <p:cNvPicPr>
            <a:picLocks noChangeAspect="1"/>
          </p:cNvPicPr>
          <p:nvPr/>
        </p:nvPicPr>
        <p:blipFill>
          <a:blip r:embed="rId3" cstate="print"/>
          <a:stretch>
            <a:fillRect/>
          </a:stretch>
        </p:blipFill>
        <p:spPr>
          <a:xfrm>
            <a:off x="658368" y="649224"/>
            <a:ext cx="3772427" cy="2857899"/>
          </a:xfrm>
          <a:prstGeom prst="rect">
            <a:avLst/>
          </a:prstGeom>
        </p:spPr>
      </p:pic>
      <p:pic>
        <p:nvPicPr>
          <p:cNvPr id="18" name="Picture 17" descr="SynopticB_2002120406_1.png"/>
          <p:cNvPicPr>
            <a:picLocks noChangeAspect="1"/>
          </p:cNvPicPr>
          <p:nvPr/>
        </p:nvPicPr>
        <p:blipFill>
          <a:blip r:embed="rId4" cstate="print"/>
          <a:stretch>
            <a:fillRect/>
          </a:stretch>
        </p:blipFill>
        <p:spPr>
          <a:xfrm>
            <a:off x="658368" y="3733800"/>
            <a:ext cx="3772427" cy="2857899"/>
          </a:xfrm>
          <a:prstGeom prst="rect">
            <a:avLst/>
          </a:prstGeom>
          <a:ln w="38100">
            <a:solidFill>
              <a:srgbClr val="54F315"/>
            </a:solidFill>
          </a:ln>
        </p:spPr>
      </p:pic>
      <p:pic>
        <p:nvPicPr>
          <p:cNvPr id="19" name="Picture 18" descr="synopticBgfs212F060_1.png"/>
          <p:cNvPicPr>
            <a:picLocks noChangeAspect="1"/>
          </p:cNvPicPr>
          <p:nvPr/>
        </p:nvPicPr>
        <p:blipFill>
          <a:blip r:embed="rId5" cstate="print"/>
          <a:stretch>
            <a:fillRect/>
          </a:stretch>
        </p:blipFill>
        <p:spPr>
          <a:xfrm>
            <a:off x="4686300" y="647700"/>
            <a:ext cx="3772427" cy="2857899"/>
          </a:xfrm>
          <a:prstGeom prst="rect">
            <a:avLst/>
          </a:prstGeom>
        </p:spPr>
      </p:pic>
      <p:sp>
        <p:nvSpPr>
          <p:cNvPr id="3075" name="Rectangle 4"/>
          <p:cNvSpPr>
            <a:spLocks noChangeArrowheads="1"/>
          </p:cNvSpPr>
          <p:nvPr/>
        </p:nvSpPr>
        <p:spPr bwMode="auto">
          <a:xfrm>
            <a:off x="0" y="19050"/>
            <a:ext cx="9147175" cy="438150"/>
          </a:xfrm>
          <a:prstGeom prst="rect">
            <a:avLst/>
          </a:prstGeom>
          <a:solidFill>
            <a:schemeClr val="bg1"/>
          </a:solidFill>
          <a:ln w="9525">
            <a:noFill/>
            <a:miter lim="800000"/>
            <a:headEnd/>
            <a:tailEnd/>
          </a:ln>
        </p:spPr>
        <p:txBody>
          <a:bodyPr anchor="ctr"/>
          <a:lstStyle/>
          <a:p>
            <a:pPr algn="l">
              <a:defRPr/>
            </a:pPr>
            <a:r>
              <a:rPr lang="en-US" sz="2000" dirty="0">
                <a:solidFill>
                  <a:srgbClr val="000066"/>
                </a:solidFill>
                <a:latin typeface="Tahoma" pitchFamily="34" charset="0"/>
              </a:rPr>
              <a:t>       </a:t>
            </a:r>
            <a:r>
              <a:rPr lang="en-US" sz="2000" dirty="0" smtClean="0">
                <a:solidFill>
                  <a:srgbClr val="003E74"/>
                </a:solidFill>
                <a:effectLst>
                  <a:outerShdw blurRad="38100" dist="38100" dir="2700000" algn="tl">
                    <a:srgbClr val="000000">
                      <a:alpha val="43137"/>
                    </a:srgbClr>
                  </a:outerShdw>
                </a:effectLst>
                <a:latin typeface="Tahoma" pitchFamily="34" charset="0"/>
              </a:rPr>
              <a:t>28-30 January 2010 Winter Storm - #1 and #2 Analogs</a:t>
            </a:r>
          </a:p>
        </p:txBody>
      </p:sp>
      <p:pic>
        <p:nvPicPr>
          <p:cNvPr id="15364" name="Picture 21" descr="C:\Users\CMG\Desktop\FOLDERS\CHAD\SLU\CIPS\cips.png"/>
          <p:cNvPicPr>
            <a:picLocks noChangeAspect="1" noChangeArrowheads="1"/>
          </p:cNvPicPr>
          <p:nvPr/>
        </p:nvPicPr>
        <p:blipFill>
          <a:blip r:embed="rId6" cstate="print"/>
          <a:srcRect/>
          <a:stretch>
            <a:fillRect/>
          </a:stretch>
        </p:blipFill>
        <p:spPr bwMode="auto">
          <a:xfrm>
            <a:off x="71438" y="33338"/>
            <a:ext cx="461962" cy="401637"/>
          </a:xfrm>
          <a:prstGeom prst="rect">
            <a:avLst/>
          </a:prstGeom>
          <a:noFill/>
          <a:ln w="9525">
            <a:noFill/>
            <a:miter lim="800000"/>
            <a:headEnd/>
            <a:tailEnd/>
          </a:ln>
        </p:spPr>
      </p:pic>
      <p:sp>
        <p:nvSpPr>
          <p:cNvPr id="9" name="TextBox 8"/>
          <p:cNvSpPr txBox="1"/>
          <p:nvPr/>
        </p:nvSpPr>
        <p:spPr>
          <a:xfrm>
            <a:off x="4683252" y="647700"/>
            <a:ext cx="3776472" cy="307777"/>
          </a:xfrm>
          <a:prstGeom prst="rect">
            <a:avLst/>
          </a:prstGeom>
          <a:solidFill>
            <a:schemeClr val="bg1"/>
          </a:solidFill>
        </p:spPr>
        <p:txBody>
          <a:bodyPr wrap="square" rtlCol="0">
            <a:spAutoFit/>
          </a:bodyPr>
          <a:lstStyle/>
          <a:p>
            <a:r>
              <a:rPr lang="en-US" sz="1400" dirty="0" smtClean="0">
                <a:solidFill>
                  <a:srgbClr val="003E74"/>
                </a:solidFill>
                <a:latin typeface="+mn-lt"/>
              </a:rPr>
              <a:t>GFS FCST 20100126/1200F060</a:t>
            </a:r>
            <a:endParaRPr lang="en-US" sz="1400" dirty="0">
              <a:solidFill>
                <a:srgbClr val="003E74"/>
              </a:solidFill>
              <a:latin typeface="+mn-lt"/>
            </a:endParaRPr>
          </a:p>
        </p:txBody>
      </p:sp>
      <p:sp>
        <p:nvSpPr>
          <p:cNvPr id="13" name="TextBox 12"/>
          <p:cNvSpPr txBox="1"/>
          <p:nvPr/>
        </p:nvSpPr>
        <p:spPr>
          <a:xfrm>
            <a:off x="661555" y="647700"/>
            <a:ext cx="2005445" cy="307777"/>
          </a:xfrm>
          <a:prstGeom prst="rect">
            <a:avLst/>
          </a:prstGeom>
          <a:solidFill>
            <a:schemeClr val="bg1"/>
          </a:solidFill>
        </p:spPr>
        <p:txBody>
          <a:bodyPr wrap="square" rtlCol="0">
            <a:spAutoFit/>
          </a:bodyPr>
          <a:lstStyle/>
          <a:p>
            <a:pPr algn="l"/>
            <a:r>
              <a:rPr lang="en-US" sz="1400" dirty="0" smtClean="0">
                <a:solidFill>
                  <a:srgbClr val="003E74"/>
                </a:solidFill>
                <a:latin typeface="+mn-lt"/>
              </a:rPr>
              <a:t>#1 19940308/1800</a:t>
            </a:r>
            <a:endParaRPr lang="en-US" sz="1400" dirty="0">
              <a:solidFill>
                <a:srgbClr val="003E74"/>
              </a:solidFill>
              <a:latin typeface="+mn-lt"/>
            </a:endParaRPr>
          </a:p>
        </p:txBody>
      </p:sp>
      <p:sp>
        <p:nvSpPr>
          <p:cNvPr id="14" name="TextBox 13"/>
          <p:cNvSpPr txBox="1"/>
          <p:nvPr/>
        </p:nvSpPr>
        <p:spPr>
          <a:xfrm>
            <a:off x="661555" y="3733801"/>
            <a:ext cx="2005446" cy="304800"/>
          </a:xfrm>
          <a:prstGeom prst="rect">
            <a:avLst/>
          </a:prstGeom>
          <a:solidFill>
            <a:schemeClr val="bg1"/>
          </a:solidFill>
        </p:spPr>
        <p:txBody>
          <a:bodyPr wrap="square" rtlCol="0">
            <a:spAutoFit/>
          </a:bodyPr>
          <a:lstStyle/>
          <a:p>
            <a:pPr algn="l"/>
            <a:r>
              <a:rPr lang="en-US" sz="1400" dirty="0" smtClean="0">
                <a:solidFill>
                  <a:srgbClr val="003E74"/>
                </a:solidFill>
                <a:latin typeface="+mn-lt"/>
              </a:rPr>
              <a:t>#2 20021204/0600</a:t>
            </a:r>
            <a:endParaRPr lang="en-US" sz="1400" dirty="0">
              <a:solidFill>
                <a:srgbClr val="003E74"/>
              </a:solidFill>
              <a:latin typeface="+mn-lt"/>
            </a:endParaRPr>
          </a:p>
        </p:txBody>
      </p:sp>
      <p:sp>
        <p:nvSpPr>
          <p:cNvPr id="15" name="Rectangle 3"/>
          <p:cNvSpPr txBox="1">
            <a:spLocks noChangeArrowheads="1"/>
          </p:cNvSpPr>
          <p:nvPr/>
        </p:nvSpPr>
        <p:spPr bwMode="auto">
          <a:xfrm>
            <a:off x="4610100" y="3771900"/>
            <a:ext cx="4000500" cy="28194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236538" marR="0" lvl="0" indent="-236538" algn="l" defTabSz="914400" rtl="0" eaLnBrk="1" fontAlgn="base" latinLnBrk="0" hangingPunct="1">
              <a:lnSpc>
                <a:spcPct val="100000"/>
              </a:lnSpc>
              <a:spcBef>
                <a:spcPct val="20000"/>
              </a:spcBef>
              <a:spcAft>
                <a:spcPct val="0"/>
              </a:spcAft>
              <a:buClrTx/>
              <a:buSzTx/>
              <a:buFontTx/>
              <a:buChar char="•"/>
              <a:tabLst/>
              <a:defRPr/>
            </a:pPr>
            <a:r>
              <a:rPr kumimoji="0" lang="en-US" sz="1400" b="1" i="0" u="none" strike="noStrike" kern="0" cap="none" spc="0" normalizeH="0" baseline="0" noProof="0" dirty="0" smtClean="0">
                <a:ln>
                  <a:noFill/>
                </a:ln>
                <a:solidFill>
                  <a:schemeClr val="bg1"/>
                </a:solidFill>
                <a:effectLst/>
                <a:uLnTx/>
                <a:uFillTx/>
                <a:latin typeface="+mn-lt"/>
                <a:ea typeface="+mn-ea"/>
                <a:cs typeface="+mn-cs"/>
              </a:rPr>
              <a:t>Overall, the</a:t>
            </a:r>
            <a:r>
              <a:rPr kumimoji="0" lang="en-US" sz="1400" b="1" i="0" u="none" strike="noStrike" kern="0" cap="none" spc="0" normalizeH="0" noProof="0" dirty="0" smtClean="0">
                <a:ln>
                  <a:noFill/>
                </a:ln>
                <a:solidFill>
                  <a:schemeClr val="bg1"/>
                </a:solidFill>
                <a:effectLst/>
                <a:uLnTx/>
                <a:uFillTx/>
                <a:latin typeface="+mn-lt"/>
                <a:ea typeface="+mn-ea"/>
                <a:cs typeface="+mn-cs"/>
              </a:rPr>
              <a:t> thermal structure of Analog #2 matches the GFS forecast best.  Both have a warm wedge above subfreezing temperatures near the surface.</a:t>
            </a:r>
          </a:p>
          <a:p>
            <a:pPr marL="236538" marR="0" lvl="0" indent="-236538" algn="l" defTabSz="914400" rtl="0" eaLnBrk="1" fontAlgn="base" latinLnBrk="0" hangingPunct="1">
              <a:lnSpc>
                <a:spcPct val="100000"/>
              </a:lnSpc>
              <a:spcBef>
                <a:spcPct val="20000"/>
              </a:spcBef>
              <a:spcAft>
                <a:spcPct val="0"/>
              </a:spcAft>
              <a:buClrTx/>
              <a:buSzTx/>
              <a:buFontTx/>
              <a:buChar char="•"/>
              <a:tabLst/>
              <a:defRPr/>
            </a:pPr>
            <a:endParaRPr lang="en-US" sz="1400" kern="0" baseline="0" dirty="0" smtClean="0">
              <a:solidFill>
                <a:schemeClr val="bg1"/>
              </a:solidFill>
              <a:latin typeface="+mn-lt"/>
            </a:endParaRPr>
          </a:p>
          <a:p>
            <a:pPr marL="236538" marR="0" lvl="0" indent="-236538" algn="l" defTabSz="914400" rtl="0" eaLnBrk="1" fontAlgn="base" latinLnBrk="0" hangingPunct="1">
              <a:lnSpc>
                <a:spcPct val="100000"/>
              </a:lnSpc>
              <a:spcBef>
                <a:spcPct val="20000"/>
              </a:spcBef>
              <a:spcAft>
                <a:spcPct val="0"/>
              </a:spcAft>
              <a:buClrTx/>
              <a:buSzTx/>
              <a:buFontTx/>
              <a:buChar char="•"/>
              <a:tabLst/>
              <a:defRPr/>
            </a:pPr>
            <a:r>
              <a:rPr kumimoji="0" lang="en-US" sz="1400" b="1" i="0" u="none" strike="noStrike" kern="0" cap="none" spc="0" normalizeH="0" baseline="0" noProof="0" dirty="0" smtClean="0">
                <a:ln>
                  <a:noFill/>
                </a:ln>
                <a:solidFill>
                  <a:schemeClr val="bg1"/>
                </a:solidFill>
                <a:effectLst/>
                <a:uLnTx/>
                <a:uFillTx/>
                <a:latin typeface="+mn-lt"/>
                <a:ea typeface="+mn-ea"/>
                <a:cs typeface="+mn-cs"/>
              </a:rPr>
              <a:t>2-m</a:t>
            </a:r>
            <a:r>
              <a:rPr kumimoji="0" lang="en-US" sz="1400" b="1" i="0" u="none" strike="noStrike" kern="0" cap="none" spc="0" normalizeH="0" noProof="0" dirty="0" smtClean="0">
                <a:ln>
                  <a:noFill/>
                </a:ln>
                <a:solidFill>
                  <a:schemeClr val="bg1"/>
                </a:solidFill>
                <a:effectLst/>
                <a:uLnTx/>
                <a:uFillTx/>
                <a:latin typeface="+mn-lt"/>
                <a:ea typeface="+mn-ea"/>
                <a:cs typeface="+mn-cs"/>
              </a:rPr>
              <a:t> temperatures in Analog #1 are too warm (March sun?) with cold air aloft.  Setup for heavy wet snow.</a:t>
            </a:r>
            <a:endParaRPr kumimoji="0" lang="en-US" sz="1400" b="1" i="0" u="none" strike="noStrike" kern="0" cap="none" spc="0" normalizeH="0" baseline="0" noProof="0" dirty="0" smtClean="0">
              <a:ln>
                <a:noFill/>
              </a:ln>
              <a:solidFill>
                <a:schemeClr val="bg1"/>
              </a:solidFill>
              <a:effectLst/>
              <a:uLnTx/>
              <a:uFillTx/>
              <a:latin typeface="+mn-lt"/>
              <a:ea typeface="+mn-ea"/>
              <a:cs typeface="+mn-cs"/>
            </a:endParaRPr>
          </a:p>
        </p:txBody>
      </p:sp>
    </p:spTree>
  </p:cSld>
  <p:clrMapOvr>
    <a:masterClrMapping/>
  </p:clrMapOvr>
  <p:transition>
    <p:fade/>
  </p:transition>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Rectangle 4"/>
          <p:cNvSpPr>
            <a:spLocks noChangeArrowheads="1"/>
          </p:cNvSpPr>
          <p:nvPr/>
        </p:nvSpPr>
        <p:spPr bwMode="auto">
          <a:xfrm>
            <a:off x="0" y="19050"/>
            <a:ext cx="9147175" cy="438150"/>
          </a:xfrm>
          <a:prstGeom prst="rect">
            <a:avLst/>
          </a:prstGeom>
          <a:solidFill>
            <a:schemeClr val="bg1"/>
          </a:solidFill>
          <a:ln w="9525">
            <a:noFill/>
            <a:miter lim="800000"/>
            <a:headEnd/>
            <a:tailEnd/>
          </a:ln>
        </p:spPr>
        <p:txBody>
          <a:bodyPr anchor="ctr"/>
          <a:lstStyle/>
          <a:p>
            <a:pPr algn="l">
              <a:defRPr/>
            </a:pPr>
            <a:r>
              <a:rPr lang="en-US" sz="2000" dirty="0">
                <a:solidFill>
                  <a:srgbClr val="000066"/>
                </a:solidFill>
                <a:latin typeface="Tahoma" pitchFamily="34" charset="0"/>
              </a:rPr>
              <a:t>       </a:t>
            </a:r>
            <a:r>
              <a:rPr lang="en-US" sz="2000" dirty="0" smtClean="0">
                <a:solidFill>
                  <a:srgbClr val="003E74"/>
                </a:solidFill>
                <a:effectLst>
                  <a:outerShdw blurRad="38100" dist="38100" dir="2700000" algn="tl">
                    <a:srgbClr val="000000">
                      <a:alpha val="43137"/>
                    </a:srgbClr>
                  </a:outerShdw>
                </a:effectLst>
                <a:latin typeface="Tahoma" pitchFamily="34" charset="0"/>
              </a:rPr>
              <a:t>28-30 January 2010 Winter Storm - Analog #1 19940308/1800</a:t>
            </a:r>
          </a:p>
        </p:txBody>
      </p:sp>
      <p:pic>
        <p:nvPicPr>
          <p:cNvPr id="15364" name="Picture 21" descr="C:\Users\CMG\Desktop\FOLDERS\CHAD\SLU\CIPS\cips.png"/>
          <p:cNvPicPr>
            <a:picLocks noChangeAspect="1" noChangeArrowheads="1"/>
          </p:cNvPicPr>
          <p:nvPr/>
        </p:nvPicPr>
        <p:blipFill>
          <a:blip r:embed="rId3" cstate="print"/>
          <a:srcRect/>
          <a:stretch>
            <a:fillRect/>
          </a:stretch>
        </p:blipFill>
        <p:spPr bwMode="auto">
          <a:xfrm>
            <a:off x="71438" y="33338"/>
            <a:ext cx="461962" cy="401637"/>
          </a:xfrm>
          <a:prstGeom prst="rect">
            <a:avLst/>
          </a:prstGeom>
          <a:noFill/>
          <a:ln w="9525">
            <a:noFill/>
            <a:miter lim="800000"/>
            <a:headEnd/>
            <a:tailEnd/>
          </a:ln>
        </p:spPr>
      </p:pic>
      <p:pic>
        <p:nvPicPr>
          <p:cNvPr id="5122" name="Picture 2"/>
          <p:cNvPicPr>
            <a:picLocks noChangeAspect="1" noChangeArrowheads="1"/>
          </p:cNvPicPr>
          <p:nvPr/>
        </p:nvPicPr>
        <p:blipFill>
          <a:blip r:embed="rId4" cstate="print"/>
          <a:srcRect/>
          <a:stretch>
            <a:fillRect/>
          </a:stretch>
        </p:blipFill>
        <p:spPr bwMode="auto">
          <a:xfrm>
            <a:off x="1143000" y="647700"/>
            <a:ext cx="6858000" cy="5306378"/>
          </a:xfrm>
          <a:prstGeom prst="rect">
            <a:avLst/>
          </a:prstGeom>
          <a:noFill/>
          <a:ln w="9525">
            <a:noFill/>
            <a:miter lim="800000"/>
            <a:headEnd/>
            <a:tailEnd/>
          </a:ln>
        </p:spPr>
      </p:pic>
      <p:sp>
        <p:nvSpPr>
          <p:cNvPr id="5" name="TextBox 4"/>
          <p:cNvSpPr txBox="1"/>
          <p:nvPr/>
        </p:nvSpPr>
        <p:spPr>
          <a:xfrm>
            <a:off x="647700" y="5981700"/>
            <a:ext cx="7810500" cy="338554"/>
          </a:xfrm>
          <a:prstGeom prst="rect">
            <a:avLst/>
          </a:prstGeom>
          <a:noFill/>
        </p:spPr>
        <p:txBody>
          <a:bodyPr wrap="square" rtlCol="0">
            <a:spAutoFit/>
          </a:bodyPr>
          <a:lstStyle/>
          <a:p>
            <a:r>
              <a:rPr lang="en-US" sz="1600" dirty="0" smtClean="0">
                <a:solidFill>
                  <a:schemeClr val="bg1"/>
                </a:solidFill>
                <a:latin typeface="+mn-lt"/>
              </a:rPr>
              <a:t>Heavy snow swath across northern OK and into the MO Ozarks.</a:t>
            </a:r>
            <a:endParaRPr lang="en-US" sz="1600" dirty="0">
              <a:solidFill>
                <a:schemeClr val="bg1"/>
              </a:solidFill>
              <a:latin typeface="+mn-lt"/>
            </a:endParaRPr>
          </a:p>
        </p:txBody>
      </p:sp>
    </p:spTree>
  </p:cSld>
  <p:clrMapOvr>
    <a:masterClrMapping/>
  </p:clrMapOvr>
  <p:transition>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Rectangle 4"/>
          <p:cNvSpPr>
            <a:spLocks noChangeArrowheads="1"/>
          </p:cNvSpPr>
          <p:nvPr/>
        </p:nvSpPr>
        <p:spPr bwMode="auto">
          <a:xfrm>
            <a:off x="0" y="19050"/>
            <a:ext cx="9147175" cy="438150"/>
          </a:xfrm>
          <a:prstGeom prst="rect">
            <a:avLst/>
          </a:prstGeom>
          <a:solidFill>
            <a:schemeClr val="bg1"/>
          </a:solidFill>
          <a:ln w="9525">
            <a:noFill/>
            <a:miter lim="800000"/>
            <a:headEnd/>
            <a:tailEnd/>
          </a:ln>
        </p:spPr>
        <p:txBody>
          <a:bodyPr anchor="ctr"/>
          <a:lstStyle/>
          <a:p>
            <a:pPr algn="l">
              <a:defRPr/>
            </a:pPr>
            <a:r>
              <a:rPr lang="en-US" sz="2000" dirty="0">
                <a:solidFill>
                  <a:srgbClr val="000066"/>
                </a:solidFill>
                <a:latin typeface="Tahoma" pitchFamily="34" charset="0"/>
              </a:rPr>
              <a:t>       </a:t>
            </a:r>
            <a:r>
              <a:rPr lang="en-US" sz="2000" dirty="0" smtClean="0">
                <a:solidFill>
                  <a:srgbClr val="003E74"/>
                </a:solidFill>
                <a:effectLst>
                  <a:outerShdw blurRad="38100" dist="38100" dir="2700000" algn="tl">
                    <a:srgbClr val="000000">
                      <a:alpha val="43137"/>
                    </a:srgbClr>
                  </a:outerShdw>
                </a:effectLst>
                <a:latin typeface="Tahoma" pitchFamily="34" charset="0"/>
              </a:rPr>
              <a:t>Composite Analyses</a:t>
            </a:r>
            <a:endParaRPr lang="en-US" sz="2000" dirty="0">
              <a:solidFill>
                <a:srgbClr val="003E74"/>
              </a:solidFill>
              <a:effectLst>
                <a:outerShdw blurRad="38100" dist="38100" dir="2700000" algn="tl">
                  <a:srgbClr val="000000">
                    <a:alpha val="43137"/>
                  </a:srgbClr>
                </a:outerShdw>
              </a:effectLst>
              <a:latin typeface="Tahoma" pitchFamily="34" charset="0"/>
            </a:endParaRPr>
          </a:p>
        </p:txBody>
      </p:sp>
      <p:pic>
        <p:nvPicPr>
          <p:cNvPr id="4099" name="Picture 21" descr="C:\Users\CMG\Desktop\FOLDERS\CHAD\SLU\CIPS\cips.png"/>
          <p:cNvPicPr>
            <a:picLocks noChangeAspect="1" noChangeArrowheads="1"/>
          </p:cNvPicPr>
          <p:nvPr/>
        </p:nvPicPr>
        <p:blipFill>
          <a:blip r:embed="rId3" cstate="print"/>
          <a:srcRect/>
          <a:stretch>
            <a:fillRect/>
          </a:stretch>
        </p:blipFill>
        <p:spPr bwMode="auto">
          <a:xfrm>
            <a:off x="71438" y="33338"/>
            <a:ext cx="461962" cy="401637"/>
          </a:xfrm>
          <a:prstGeom prst="rect">
            <a:avLst/>
          </a:prstGeom>
          <a:noFill/>
          <a:ln w="9525">
            <a:noFill/>
            <a:miter lim="800000"/>
            <a:headEnd/>
            <a:tailEnd/>
          </a:ln>
        </p:spPr>
      </p:pic>
      <p:pic>
        <p:nvPicPr>
          <p:cNvPr id="4100" name="Picture 2"/>
          <p:cNvPicPr>
            <a:picLocks noChangeAspect="1" noChangeArrowheads="1"/>
          </p:cNvPicPr>
          <p:nvPr/>
        </p:nvPicPr>
        <p:blipFill>
          <a:blip r:embed="rId4" cstate="print"/>
          <a:srcRect/>
          <a:stretch>
            <a:fillRect/>
          </a:stretch>
        </p:blipFill>
        <p:spPr bwMode="auto">
          <a:xfrm>
            <a:off x="739194" y="1257300"/>
            <a:ext cx="7642806" cy="5069267"/>
          </a:xfrm>
          <a:prstGeom prst="rect">
            <a:avLst/>
          </a:prstGeom>
          <a:noFill/>
          <a:ln w="38100" algn="ctr">
            <a:noFill/>
            <a:prstDash val="dash"/>
            <a:miter lim="800000"/>
            <a:headEnd/>
            <a:tailEnd/>
          </a:ln>
        </p:spPr>
      </p:pic>
      <p:sp>
        <p:nvSpPr>
          <p:cNvPr id="4101" name="Rectangle 7"/>
          <p:cNvSpPr>
            <a:spLocks noChangeArrowheads="1"/>
          </p:cNvSpPr>
          <p:nvPr/>
        </p:nvSpPr>
        <p:spPr bwMode="auto">
          <a:xfrm>
            <a:off x="994065" y="5155858"/>
            <a:ext cx="1925780" cy="419100"/>
          </a:xfrm>
          <a:prstGeom prst="rect">
            <a:avLst/>
          </a:prstGeom>
          <a:noFill/>
          <a:ln w="38100" algn="ctr">
            <a:solidFill>
              <a:srgbClr val="FF0000"/>
            </a:solidFill>
            <a:round/>
            <a:headEnd/>
            <a:tailEnd/>
          </a:ln>
        </p:spPr>
        <p:txBody>
          <a:bodyPr/>
          <a:lstStyle/>
          <a:p>
            <a:endParaRPr lang="en-US"/>
          </a:p>
        </p:txBody>
      </p:sp>
      <p:sp>
        <p:nvSpPr>
          <p:cNvPr id="6" name="Rectangle 3"/>
          <p:cNvSpPr>
            <a:spLocks noGrp="1" noChangeArrowheads="1"/>
          </p:cNvSpPr>
          <p:nvPr>
            <p:ph idx="1"/>
          </p:nvPr>
        </p:nvSpPr>
        <p:spPr>
          <a:xfrm>
            <a:off x="228600" y="647700"/>
            <a:ext cx="8686800" cy="800100"/>
          </a:xfrm>
        </p:spPr>
        <p:txBody>
          <a:bodyPr/>
          <a:lstStyle/>
          <a:p>
            <a:r>
              <a:rPr lang="en-US" sz="1600" dirty="0" smtClean="0"/>
              <a:t>Beebe, R. G., 1956: Tornado composite charts. Mon. </a:t>
            </a:r>
            <a:r>
              <a:rPr lang="en-US" sz="1600" dirty="0" err="1" smtClean="0"/>
              <a:t>Wea</a:t>
            </a:r>
            <a:r>
              <a:rPr lang="en-US" sz="1600" dirty="0" smtClean="0"/>
              <a:t>. Rev., 84, 127–142.</a:t>
            </a:r>
          </a:p>
        </p:txBody>
      </p:sp>
    </p:spTree>
  </p:cSld>
  <p:clrMapOvr>
    <a:masterClrMapping/>
  </p:clrMapOvr>
  <p:transition>
    <p:fade/>
  </p:transition>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Rectangle 4"/>
          <p:cNvSpPr>
            <a:spLocks noChangeArrowheads="1"/>
          </p:cNvSpPr>
          <p:nvPr/>
        </p:nvSpPr>
        <p:spPr bwMode="auto">
          <a:xfrm>
            <a:off x="0" y="19050"/>
            <a:ext cx="9147175" cy="438150"/>
          </a:xfrm>
          <a:prstGeom prst="rect">
            <a:avLst/>
          </a:prstGeom>
          <a:solidFill>
            <a:schemeClr val="bg1"/>
          </a:solidFill>
          <a:ln w="9525">
            <a:noFill/>
            <a:miter lim="800000"/>
            <a:headEnd/>
            <a:tailEnd/>
          </a:ln>
        </p:spPr>
        <p:txBody>
          <a:bodyPr anchor="ctr"/>
          <a:lstStyle/>
          <a:p>
            <a:pPr algn="l">
              <a:defRPr/>
            </a:pPr>
            <a:r>
              <a:rPr lang="en-US" sz="2000" dirty="0">
                <a:solidFill>
                  <a:srgbClr val="000066"/>
                </a:solidFill>
                <a:latin typeface="Tahoma" pitchFamily="34" charset="0"/>
              </a:rPr>
              <a:t>       </a:t>
            </a:r>
            <a:r>
              <a:rPr lang="en-US" sz="2000" dirty="0" smtClean="0">
                <a:solidFill>
                  <a:srgbClr val="003E74"/>
                </a:solidFill>
                <a:effectLst>
                  <a:outerShdw blurRad="38100" dist="38100" dir="2700000" algn="tl">
                    <a:srgbClr val="000000">
                      <a:alpha val="43137"/>
                    </a:srgbClr>
                  </a:outerShdw>
                </a:effectLst>
                <a:latin typeface="Tahoma" pitchFamily="34" charset="0"/>
              </a:rPr>
              <a:t>28-30 January 2010 Winter Storm - Analog #2 20021204/0600</a:t>
            </a:r>
          </a:p>
        </p:txBody>
      </p:sp>
      <p:pic>
        <p:nvPicPr>
          <p:cNvPr id="15364" name="Picture 21" descr="C:\Users\CMG\Desktop\FOLDERS\CHAD\SLU\CIPS\cips.png"/>
          <p:cNvPicPr>
            <a:picLocks noChangeAspect="1" noChangeArrowheads="1"/>
          </p:cNvPicPr>
          <p:nvPr/>
        </p:nvPicPr>
        <p:blipFill>
          <a:blip r:embed="rId3" cstate="print"/>
          <a:srcRect/>
          <a:stretch>
            <a:fillRect/>
          </a:stretch>
        </p:blipFill>
        <p:spPr bwMode="auto">
          <a:xfrm>
            <a:off x="71438" y="33338"/>
            <a:ext cx="461962" cy="401637"/>
          </a:xfrm>
          <a:prstGeom prst="rect">
            <a:avLst/>
          </a:prstGeom>
          <a:noFill/>
          <a:ln w="9525">
            <a:noFill/>
            <a:miter lim="800000"/>
            <a:headEnd/>
            <a:tailEnd/>
          </a:ln>
        </p:spPr>
      </p:pic>
      <p:pic>
        <p:nvPicPr>
          <p:cNvPr id="7170" name="Picture 2"/>
          <p:cNvPicPr>
            <a:picLocks noChangeAspect="1" noChangeArrowheads="1"/>
          </p:cNvPicPr>
          <p:nvPr/>
        </p:nvPicPr>
        <p:blipFill>
          <a:blip r:embed="rId4" cstate="print"/>
          <a:srcRect/>
          <a:stretch>
            <a:fillRect/>
          </a:stretch>
        </p:blipFill>
        <p:spPr bwMode="auto">
          <a:xfrm>
            <a:off x="1143000" y="647700"/>
            <a:ext cx="6858000" cy="5306378"/>
          </a:xfrm>
          <a:prstGeom prst="rect">
            <a:avLst/>
          </a:prstGeom>
          <a:noFill/>
          <a:ln w="9525">
            <a:noFill/>
            <a:miter lim="800000"/>
            <a:headEnd/>
            <a:tailEnd/>
          </a:ln>
        </p:spPr>
      </p:pic>
      <p:sp>
        <p:nvSpPr>
          <p:cNvPr id="5" name="TextBox 4"/>
          <p:cNvSpPr txBox="1"/>
          <p:nvPr/>
        </p:nvSpPr>
        <p:spPr>
          <a:xfrm>
            <a:off x="647700" y="5981700"/>
            <a:ext cx="7810500" cy="338554"/>
          </a:xfrm>
          <a:prstGeom prst="rect">
            <a:avLst/>
          </a:prstGeom>
          <a:noFill/>
        </p:spPr>
        <p:txBody>
          <a:bodyPr wrap="square" rtlCol="0">
            <a:spAutoFit/>
          </a:bodyPr>
          <a:lstStyle/>
          <a:p>
            <a:r>
              <a:rPr lang="en-US" sz="1600" dirty="0" smtClean="0">
                <a:solidFill>
                  <a:schemeClr val="bg1"/>
                </a:solidFill>
                <a:latin typeface="+mn-lt"/>
              </a:rPr>
              <a:t>Heavy snow swath displaced just to the north of Analog #1.</a:t>
            </a:r>
            <a:endParaRPr lang="en-US" sz="1600" dirty="0">
              <a:solidFill>
                <a:schemeClr val="bg1"/>
              </a:solidFill>
              <a:latin typeface="+mn-lt"/>
            </a:endParaRPr>
          </a:p>
        </p:txBody>
      </p:sp>
    </p:spTree>
  </p:cSld>
  <p:clrMapOvr>
    <a:masterClrMapping/>
  </p:clrMapOvr>
  <p:transition>
    <p:fade/>
  </p:transition>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Rectangle 4"/>
          <p:cNvSpPr>
            <a:spLocks noChangeArrowheads="1"/>
          </p:cNvSpPr>
          <p:nvPr/>
        </p:nvSpPr>
        <p:spPr bwMode="auto">
          <a:xfrm>
            <a:off x="0" y="19050"/>
            <a:ext cx="9147175" cy="438150"/>
          </a:xfrm>
          <a:prstGeom prst="rect">
            <a:avLst/>
          </a:prstGeom>
          <a:solidFill>
            <a:schemeClr val="bg1"/>
          </a:solidFill>
          <a:ln w="9525">
            <a:noFill/>
            <a:miter lim="800000"/>
            <a:headEnd/>
            <a:tailEnd/>
          </a:ln>
        </p:spPr>
        <p:txBody>
          <a:bodyPr anchor="ctr"/>
          <a:lstStyle/>
          <a:p>
            <a:pPr algn="l">
              <a:defRPr/>
            </a:pPr>
            <a:r>
              <a:rPr lang="en-US" sz="2000" dirty="0">
                <a:solidFill>
                  <a:srgbClr val="000066"/>
                </a:solidFill>
                <a:latin typeface="Tahoma" pitchFamily="34" charset="0"/>
              </a:rPr>
              <a:t>       </a:t>
            </a:r>
            <a:r>
              <a:rPr lang="en-US" sz="2000" dirty="0" smtClean="0">
                <a:solidFill>
                  <a:srgbClr val="003E74"/>
                </a:solidFill>
                <a:effectLst>
                  <a:outerShdw blurRad="38100" dist="38100" dir="2700000" algn="tl">
                    <a:srgbClr val="000000">
                      <a:alpha val="43137"/>
                    </a:srgbClr>
                  </a:outerShdw>
                </a:effectLst>
                <a:latin typeface="Tahoma" pitchFamily="34" charset="0"/>
              </a:rPr>
              <a:t>28-30 January 2010 Winter Storm - Analog #1 19940308/1800</a:t>
            </a:r>
          </a:p>
        </p:txBody>
      </p:sp>
      <p:pic>
        <p:nvPicPr>
          <p:cNvPr id="15364" name="Picture 21" descr="C:\Users\CMG\Desktop\FOLDERS\CHAD\SLU\CIPS\cips.png"/>
          <p:cNvPicPr>
            <a:picLocks noChangeAspect="1" noChangeArrowheads="1"/>
          </p:cNvPicPr>
          <p:nvPr/>
        </p:nvPicPr>
        <p:blipFill>
          <a:blip r:embed="rId3" cstate="print"/>
          <a:srcRect/>
          <a:stretch>
            <a:fillRect/>
          </a:stretch>
        </p:blipFill>
        <p:spPr bwMode="auto">
          <a:xfrm>
            <a:off x="71438" y="33338"/>
            <a:ext cx="461962" cy="401637"/>
          </a:xfrm>
          <a:prstGeom prst="rect">
            <a:avLst/>
          </a:prstGeom>
          <a:noFill/>
          <a:ln w="9525">
            <a:noFill/>
            <a:miter lim="800000"/>
            <a:headEnd/>
            <a:tailEnd/>
          </a:ln>
        </p:spPr>
      </p:pic>
      <p:pic>
        <p:nvPicPr>
          <p:cNvPr id="6146" name="Picture 2"/>
          <p:cNvPicPr>
            <a:picLocks noChangeAspect="1" noChangeArrowheads="1"/>
          </p:cNvPicPr>
          <p:nvPr/>
        </p:nvPicPr>
        <p:blipFill>
          <a:blip r:embed="rId4" cstate="print"/>
          <a:srcRect/>
          <a:stretch>
            <a:fillRect/>
          </a:stretch>
        </p:blipFill>
        <p:spPr bwMode="auto">
          <a:xfrm>
            <a:off x="1143000" y="647701"/>
            <a:ext cx="6858000" cy="5297805"/>
          </a:xfrm>
          <a:prstGeom prst="rect">
            <a:avLst/>
          </a:prstGeom>
          <a:noFill/>
          <a:ln w="9525">
            <a:noFill/>
            <a:miter lim="800000"/>
            <a:headEnd/>
            <a:tailEnd/>
          </a:ln>
        </p:spPr>
      </p:pic>
      <p:sp>
        <p:nvSpPr>
          <p:cNvPr id="5" name="TextBox 4"/>
          <p:cNvSpPr txBox="1"/>
          <p:nvPr/>
        </p:nvSpPr>
        <p:spPr>
          <a:xfrm>
            <a:off x="647700" y="5981700"/>
            <a:ext cx="7810500" cy="338554"/>
          </a:xfrm>
          <a:prstGeom prst="rect">
            <a:avLst/>
          </a:prstGeom>
          <a:noFill/>
        </p:spPr>
        <p:txBody>
          <a:bodyPr wrap="square" rtlCol="0">
            <a:spAutoFit/>
          </a:bodyPr>
          <a:lstStyle/>
          <a:p>
            <a:r>
              <a:rPr lang="en-US" sz="1600" dirty="0" smtClean="0">
                <a:solidFill>
                  <a:schemeClr val="bg1"/>
                </a:solidFill>
                <a:latin typeface="+mn-lt"/>
              </a:rPr>
              <a:t>Snow and rain observations across OK and AR.</a:t>
            </a:r>
            <a:endParaRPr lang="en-US" sz="1600" dirty="0">
              <a:solidFill>
                <a:schemeClr val="bg1"/>
              </a:solidFill>
              <a:latin typeface="+mn-lt"/>
            </a:endParaRPr>
          </a:p>
        </p:txBody>
      </p:sp>
    </p:spTree>
  </p:cSld>
  <p:clrMapOvr>
    <a:masterClrMapping/>
  </p:clrMapOvr>
  <p:transition>
    <p:fade/>
  </p:transition>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Rectangle 4"/>
          <p:cNvSpPr>
            <a:spLocks noChangeArrowheads="1"/>
          </p:cNvSpPr>
          <p:nvPr/>
        </p:nvSpPr>
        <p:spPr bwMode="auto">
          <a:xfrm>
            <a:off x="0" y="19050"/>
            <a:ext cx="9147175" cy="438150"/>
          </a:xfrm>
          <a:prstGeom prst="rect">
            <a:avLst/>
          </a:prstGeom>
          <a:solidFill>
            <a:schemeClr val="bg1"/>
          </a:solidFill>
          <a:ln w="9525">
            <a:noFill/>
            <a:miter lim="800000"/>
            <a:headEnd/>
            <a:tailEnd/>
          </a:ln>
        </p:spPr>
        <p:txBody>
          <a:bodyPr anchor="ctr"/>
          <a:lstStyle/>
          <a:p>
            <a:pPr algn="l">
              <a:defRPr/>
            </a:pPr>
            <a:r>
              <a:rPr lang="en-US" sz="2000" dirty="0">
                <a:solidFill>
                  <a:srgbClr val="000066"/>
                </a:solidFill>
                <a:latin typeface="Tahoma" pitchFamily="34" charset="0"/>
              </a:rPr>
              <a:t>       </a:t>
            </a:r>
            <a:r>
              <a:rPr lang="en-US" sz="2000" dirty="0" smtClean="0">
                <a:solidFill>
                  <a:srgbClr val="003E74"/>
                </a:solidFill>
                <a:effectLst>
                  <a:outerShdw blurRad="38100" dist="38100" dir="2700000" algn="tl">
                    <a:srgbClr val="000000">
                      <a:alpha val="43137"/>
                    </a:srgbClr>
                  </a:outerShdw>
                </a:effectLst>
                <a:latin typeface="Tahoma" pitchFamily="34" charset="0"/>
              </a:rPr>
              <a:t>28-30 January 2010 Winter Storm - Analog #2 20021204/0600</a:t>
            </a:r>
          </a:p>
        </p:txBody>
      </p:sp>
      <p:pic>
        <p:nvPicPr>
          <p:cNvPr id="15364" name="Picture 21" descr="C:\Users\CMG\Desktop\FOLDERS\CHAD\SLU\CIPS\cips.png"/>
          <p:cNvPicPr>
            <a:picLocks noChangeAspect="1" noChangeArrowheads="1"/>
          </p:cNvPicPr>
          <p:nvPr/>
        </p:nvPicPr>
        <p:blipFill>
          <a:blip r:embed="rId3" cstate="print"/>
          <a:srcRect/>
          <a:stretch>
            <a:fillRect/>
          </a:stretch>
        </p:blipFill>
        <p:spPr bwMode="auto">
          <a:xfrm>
            <a:off x="71438" y="33338"/>
            <a:ext cx="461962" cy="401637"/>
          </a:xfrm>
          <a:prstGeom prst="rect">
            <a:avLst/>
          </a:prstGeom>
          <a:noFill/>
          <a:ln w="9525">
            <a:noFill/>
            <a:miter lim="800000"/>
            <a:headEnd/>
            <a:tailEnd/>
          </a:ln>
        </p:spPr>
      </p:pic>
      <p:pic>
        <p:nvPicPr>
          <p:cNvPr id="8194" name="Picture 2"/>
          <p:cNvPicPr>
            <a:picLocks noChangeAspect="1" noChangeArrowheads="1"/>
          </p:cNvPicPr>
          <p:nvPr/>
        </p:nvPicPr>
        <p:blipFill>
          <a:blip r:embed="rId4" cstate="print"/>
          <a:srcRect/>
          <a:stretch>
            <a:fillRect/>
          </a:stretch>
        </p:blipFill>
        <p:spPr bwMode="auto">
          <a:xfrm>
            <a:off x="1143000" y="647701"/>
            <a:ext cx="6858000" cy="5297805"/>
          </a:xfrm>
          <a:prstGeom prst="rect">
            <a:avLst/>
          </a:prstGeom>
          <a:noFill/>
          <a:ln w="9525">
            <a:noFill/>
            <a:miter lim="800000"/>
            <a:headEnd/>
            <a:tailEnd/>
          </a:ln>
        </p:spPr>
      </p:pic>
      <p:sp>
        <p:nvSpPr>
          <p:cNvPr id="5" name="TextBox 4"/>
          <p:cNvSpPr txBox="1"/>
          <p:nvPr/>
        </p:nvSpPr>
        <p:spPr>
          <a:xfrm>
            <a:off x="647700" y="5981700"/>
            <a:ext cx="7810500" cy="584775"/>
          </a:xfrm>
          <a:prstGeom prst="rect">
            <a:avLst/>
          </a:prstGeom>
          <a:noFill/>
        </p:spPr>
        <p:txBody>
          <a:bodyPr wrap="square" rtlCol="0">
            <a:spAutoFit/>
          </a:bodyPr>
          <a:lstStyle/>
          <a:p>
            <a:r>
              <a:rPr lang="en-US" sz="1600" dirty="0" smtClean="0">
                <a:solidFill>
                  <a:schemeClr val="bg1"/>
                </a:solidFill>
                <a:latin typeface="+mn-lt"/>
              </a:rPr>
              <a:t>Snow, rain, and freezing rain observations across KS, OK, MO, and AR.</a:t>
            </a:r>
          </a:p>
          <a:p>
            <a:r>
              <a:rPr lang="en-US" sz="1600" dirty="0" smtClean="0">
                <a:solidFill>
                  <a:schemeClr val="bg1"/>
                </a:solidFill>
                <a:latin typeface="+mn-lt"/>
              </a:rPr>
              <a:t>This analog had warm air aloft similar to the GFS forecast.</a:t>
            </a:r>
            <a:endParaRPr lang="en-US" sz="1600" dirty="0">
              <a:solidFill>
                <a:schemeClr val="bg1"/>
              </a:solidFill>
              <a:latin typeface="+mn-lt"/>
            </a:endParaRPr>
          </a:p>
        </p:txBody>
      </p:sp>
    </p:spTree>
  </p:cSld>
  <p:clrMapOvr>
    <a:masterClrMapping/>
  </p:clrMapOvr>
  <p:transition>
    <p:fade/>
  </p:transition>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14" descr="2002120406_WX48.png"/>
          <p:cNvPicPr>
            <a:picLocks noChangeAspect="1"/>
          </p:cNvPicPr>
          <p:nvPr/>
        </p:nvPicPr>
        <p:blipFill>
          <a:blip r:embed="rId3" cstate="print"/>
          <a:stretch>
            <a:fillRect/>
          </a:stretch>
        </p:blipFill>
        <p:spPr>
          <a:xfrm>
            <a:off x="1143000" y="647700"/>
            <a:ext cx="6858000" cy="5308356"/>
          </a:xfrm>
          <a:prstGeom prst="rect">
            <a:avLst/>
          </a:prstGeom>
        </p:spPr>
      </p:pic>
      <p:sp>
        <p:nvSpPr>
          <p:cNvPr id="3075" name="Rectangle 4"/>
          <p:cNvSpPr>
            <a:spLocks noChangeArrowheads="1"/>
          </p:cNvSpPr>
          <p:nvPr/>
        </p:nvSpPr>
        <p:spPr bwMode="auto">
          <a:xfrm>
            <a:off x="0" y="19050"/>
            <a:ext cx="9147175" cy="438150"/>
          </a:xfrm>
          <a:prstGeom prst="rect">
            <a:avLst/>
          </a:prstGeom>
          <a:solidFill>
            <a:schemeClr val="bg1"/>
          </a:solidFill>
          <a:ln w="9525">
            <a:noFill/>
            <a:miter lim="800000"/>
            <a:headEnd/>
            <a:tailEnd/>
          </a:ln>
        </p:spPr>
        <p:txBody>
          <a:bodyPr anchor="ctr"/>
          <a:lstStyle/>
          <a:p>
            <a:pPr algn="l">
              <a:defRPr/>
            </a:pPr>
            <a:r>
              <a:rPr lang="en-US" sz="2000" dirty="0">
                <a:solidFill>
                  <a:srgbClr val="000066"/>
                </a:solidFill>
                <a:latin typeface="Tahoma" pitchFamily="34" charset="0"/>
              </a:rPr>
              <a:t>       </a:t>
            </a:r>
            <a:r>
              <a:rPr lang="en-US" sz="2000" dirty="0" smtClean="0">
                <a:solidFill>
                  <a:srgbClr val="003E74"/>
                </a:solidFill>
                <a:effectLst>
                  <a:outerShdw blurRad="38100" dist="38100" dir="2700000" algn="tl">
                    <a:srgbClr val="000000">
                      <a:alpha val="43137"/>
                    </a:srgbClr>
                  </a:outerShdw>
                </a:effectLst>
                <a:latin typeface="Tahoma" pitchFamily="34" charset="0"/>
              </a:rPr>
              <a:t>28-30 January 2010 Winter Storm - Analog #2 20021204/0600</a:t>
            </a:r>
          </a:p>
        </p:txBody>
      </p:sp>
      <p:pic>
        <p:nvPicPr>
          <p:cNvPr id="15364" name="Picture 21" descr="C:\Users\CMG\Desktop\FOLDERS\CHAD\SLU\CIPS\cips.png"/>
          <p:cNvPicPr>
            <a:picLocks noChangeAspect="1" noChangeArrowheads="1"/>
          </p:cNvPicPr>
          <p:nvPr/>
        </p:nvPicPr>
        <p:blipFill>
          <a:blip r:embed="rId4" cstate="print"/>
          <a:srcRect/>
          <a:stretch>
            <a:fillRect/>
          </a:stretch>
        </p:blipFill>
        <p:spPr bwMode="auto">
          <a:xfrm>
            <a:off x="71438" y="33338"/>
            <a:ext cx="461962" cy="401637"/>
          </a:xfrm>
          <a:prstGeom prst="rect">
            <a:avLst/>
          </a:prstGeom>
          <a:noFill/>
          <a:ln w="9525">
            <a:noFill/>
            <a:miter lim="800000"/>
            <a:headEnd/>
            <a:tailEnd/>
          </a:ln>
        </p:spPr>
      </p:pic>
      <p:sp>
        <p:nvSpPr>
          <p:cNvPr id="5" name="TextBox 4"/>
          <p:cNvSpPr txBox="1"/>
          <p:nvPr/>
        </p:nvSpPr>
        <p:spPr>
          <a:xfrm>
            <a:off x="1257300" y="1524000"/>
            <a:ext cx="2324100" cy="646331"/>
          </a:xfrm>
          <a:prstGeom prst="rect">
            <a:avLst/>
          </a:prstGeom>
          <a:solidFill>
            <a:schemeClr val="bg1"/>
          </a:solidFill>
        </p:spPr>
        <p:txBody>
          <a:bodyPr wrap="square" rtlCol="0">
            <a:spAutoFit/>
          </a:bodyPr>
          <a:lstStyle/>
          <a:p>
            <a:pPr algn="l"/>
            <a:r>
              <a:rPr lang="en-US" sz="1200" dirty="0" smtClean="0">
                <a:solidFill>
                  <a:srgbClr val="003E74"/>
                </a:solidFill>
                <a:latin typeface="+mn-lt"/>
              </a:rPr>
              <a:t>FZRA/glaze accumulations of ~0.5” and 50,000 without power.</a:t>
            </a:r>
            <a:endParaRPr lang="en-US" sz="1200" dirty="0">
              <a:solidFill>
                <a:srgbClr val="003E74"/>
              </a:solidFill>
              <a:latin typeface="+mn-lt"/>
            </a:endParaRPr>
          </a:p>
        </p:txBody>
      </p:sp>
      <p:cxnSp>
        <p:nvCxnSpPr>
          <p:cNvPr id="7" name="Straight Arrow Connector 6"/>
          <p:cNvCxnSpPr/>
          <p:nvPr/>
        </p:nvCxnSpPr>
        <p:spPr bwMode="auto">
          <a:xfrm rot="16200000" flipH="1">
            <a:off x="2209800" y="2628900"/>
            <a:ext cx="1562100" cy="495300"/>
          </a:xfrm>
          <a:prstGeom prst="straightConnector1">
            <a:avLst/>
          </a:prstGeom>
          <a:noFill/>
          <a:ln w="38100" cap="flat" cmpd="sng" algn="ctr">
            <a:solidFill>
              <a:srgbClr val="003E74"/>
            </a:solidFill>
            <a:prstDash val="solid"/>
            <a:round/>
            <a:headEnd type="none" w="med" len="med"/>
            <a:tailEnd type="arrow"/>
          </a:ln>
          <a:effectLst/>
        </p:spPr>
      </p:cxnSp>
      <p:sp>
        <p:nvSpPr>
          <p:cNvPr id="10" name="TextBox 9"/>
          <p:cNvSpPr txBox="1"/>
          <p:nvPr/>
        </p:nvSpPr>
        <p:spPr>
          <a:xfrm>
            <a:off x="4038600" y="1562100"/>
            <a:ext cx="2324100" cy="461665"/>
          </a:xfrm>
          <a:prstGeom prst="rect">
            <a:avLst/>
          </a:prstGeom>
          <a:solidFill>
            <a:schemeClr val="bg1"/>
          </a:solidFill>
        </p:spPr>
        <p:txBody>
          <a:bodyPr wrap="square" rtlCol="0">
            <a:spAutoFit/>
          </a:bodyPr>
          <a:lstStyle/>
          <a:p>
            <a:pPr algn="l"/>
            <a:r>
              <a:rPr lang="en-US" sz="1200" dirty="0" smtClean="0">
                <a:solidFill>
                  <a:srgbClr val="003E74"/>
                </a:solidFill>
                <a:latin typeface="+mn-lt"/>
              </a:rPr>
              <a:t>FZRA/glaze accumulations of ~1.0”.</a:t>
            </a:r>
            <a:endParaRPr lang="en-US" sz="1200" dirty="0">
              <a:solidFill>
                <a:srgbClr val="003E74"/>
              </a:solidFill>
              <a:latin typeface="+mn-lt"/>
            </a:endParaRPr>
          </a:p>
        </p:txBody>
      </p:sp>
      <p:cxnSp>
        <p:nvCxnSpPr>
          <p:cNvPr id="11" name="Straight Arrow Connector 10"/>
          <p:cNvCxnSpPr/>
          <p:nvPr/>
        </p:nvCxnSpPr>
        <p:spPr bwMode="auto">
          <a:xfrm rot="5400000">
            <a:off x="3886200" y="2590800"/>
            <a:ext cx="1257300" cy="342900"/>
          </a:xfrm>
          <a:prstGeom prst="straightConnector1">
            <a:avLst/>
          </a:prstGeom>
          <a:noFill/>
          <a:ln w="38100" cap="flat" cmpd="sng" algn="ctr">
            <a:solidFill>
              <a:srgbClr val="003E74"/>
            </a:solidFill>
            <a:prstDash val="solid"/>
            <a:round/>
            <a:headEnd type="none" w="med" len="med"/>
            <a:tailEnd type="arrow"/>
          </a:ln>
          <a:effectLst/>
        </p:spPr>
      </p:cxnSp>
      <p:sp>
        <p:nvSpPr>
          <p:cNvPr id="13" name="TextBox 12"/>
          <p:cNvSpPr txBox="1"/>
          <p:nvPr/>
        </p:nvSpPr>
        <p:spPr>
          <a:xfrm>
            <a:off x="2286000" y="4779708"/>
            <a:ext cx="2400300" cy="830997"/>
          </a:xfrm>
          <a:prstGeom prst="rect">
            <a:avLst/>
          </a:prstGeom>
          <a:solidFill>
            <a:schemeClr val="bg1"/>
          </a:solidFill>
        </p:spPr>
        <p:txBody>
          <a:bodyPr wrap="square" rtlCol="0">
            <a:spAutoFit/>
          </a:bodyPr>
          <a:lstStyle/>
          <a:p>
            <a:pPr algn="l"/>
            <a:r>
              <a:rPr lang="en-US" sz="1200" dirty="0" smtClean="0">
                <a:solidFill>
                  <a:srgbClr val="003E74"/>
                </a:solidFill>
                <a:latin typeface="+mn-lt"/>
              </a:rPr>
              <a:t>FZRA/glaze accumulations brought down trees and power lines.  Residents without power up to a week.</a:t>
            </a:r>
            <a:endParaRPr lang="en-US" sz="1200" dirty="0">
              <a:solidFill>
                <a:srgbClr val="003E74"/>
              </a:solidFill>
              <a:latin typeface="+mn-lt"/>
            </a:endParaRPr>
          </a:p>
        </p:txBody>
      </p:sp>
      <p:sp>
        <p:nvSpPr>
          <p:cNvPr id="12" name="TextBox 11"/>
          <p:cNvSpPr txBox="1"/>
          <p:nvPr/>
        </p:nvSpPr>
        <p:spPr>
          <a:xfrm>
            <a:off x="647700" y="5981700"/>
            <a:ext cx="7810500" cy="584775"/>
          </a:xfrm>
          <a:prstGeom prst="rect">
            <a:avLst/>
          </a:prstGeom>
          <a:noFill/>
        </p:spPr>
        <p:txBody>
          <a:bodyPr wrap="square" rtlCol="0">
            <a:spAutoFit/>
          </a:bodyPr>
          <a:lstStyle/>
          <a:p>
            <a:r>
              <a:rPr lang="en-US" sz="1600" dirty="0" smtClean="0">
                <a:solidFill>
                  <a:schemeClr val="bg1"/>
                </a:solidFill>
                <a:latin typeface="+mn-lt"/>
              </a:rPr>
              <a:t>Analog #2 had major impacts across the area.</a:t>
            </a:r>
          </a:p>
          <a:p>
            <a:r>
              <a:rPr lang="en-US" sz="1600" dirty="0" smtClean="0">
                <a:solidFill>
                  <a:schemeClr val="bg1"/>
                </a:solidFill>
                <a:latin typeface="+mn-lt"/>
              </a:rPr>
              <a:t>Impact information was from NCDC Storm Data.</a:t>
            </a:r>
            <a:endParaRPr lang="en-US" sz="1600" dirty="0">
              <a:solidFill>
                <a:schemeClr val="bg1"/>
              </a:solidFill>
              <a:latin typeface="+mn-lt"/>
            </a:endParaRPr>
          </a:p>
        </p:txBody>
      </p:sp>
      <p:cxnSp>
        <p:nvCxnSpPr>
          <p:cNvPr id="14" name="Straight Arrow Connector 13"/>
          <p:cNvCxnSpPr>
            <a:stCxn id="13" idx="0"/>
          </p:cNvCxnSpPr>
          <p:nvPr/>
        </p:nvCxnSpPr>
        <p:spPr bwMode="auto">
          <a:xfrm rot="5400000" flipH="1" flipV="1">
            <a:off x="3201321" y="4018629"/>
            <a:ext cx="1045908" cy="476250"/>
          </a:xfrm>
          <a:prstGeom prst="straightConnector1">
            <a:avLst/>
          </a:prstGeom>
          <a:noFill/>
          <a:ln w="38100" cap="flat" cmpd="sng" algn="ctr">
            <a:solidFill>
              <a:srgbClr val="003E74"/>
            </a:solidFill>
            <a:prstDash val="solid"/>
            <a:round/>
            <a:headEnd type="none" w="med" len="med"/>
            <a:tailEnd type="arrow"/>
          </a:ln>
          <a:effectLst/>
        </p:spPr>
      </p:cxnSp>
    </p:spTree>
  </p:cSld>
  <p:clrMapOvr>
    <a:masterClrMapping/>
  </p:clrMapOvr>
  <p:transition>
    <p:fade/>
  </p:transition>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Rectangle 4"/>
          <p:cNvSpPr>
            <a:spLocks noChangeArrowheads="1"/>
          </p:cNvSpPr>
          <p:nvPr/>
        </p:nvSpPr>
        <p:spPr bwMode="auto">
          <a:xfrm>
            <a:off x="0" y="19050"/>
            <a:ext cx="9147175" cy="438150"/>
          </a:xfrm>
          <a:prstGeom prst="rect">
            <a:avLst/>
          </a:prstGeom>
          <a:solidFill>
            <a:schemeClr val="bg1"/>
          </a:solidFill>
          <a:ln w="9525">
            <a:noFill/>
            <a:miter lim="800000"/>
            <a:headEnd/>
            <a:tailEnd/>
          </a:ln>
        </p:spPr>
        <p:txBody>
          <a:bodyPr anchor="ctr"/>
          <a:lstStyle/>
          <a:p>
            <a:pPr algn="l">
              <a:defRPr/>
            </a:pPr>
            <a:r>
              <a:rPr lang="en-US" sz="2000" dirty="0">
                <a:solidFill>
                  <a:srgbClr val="000066"/>
                </a:solidFill>
                <a:latin typeface="Tahoma" pitchFamily="34" charset="0"/>
              </a:rPr>
              <a:t>       </a:t>
            </a:r>
            <a:r>
              <a:rPr lang="en-US" sz="2000" dirty="0" smtClean="0">
                <a:solidFill>
                  <a:srgbClr val="003E74"/>
                </a:solidFill>
                <a:effectLst>
                  <a:outerShdw blurRad="38100" dist="38100" dir="2700000" algn="tl">
                    <a:srgbClr val="000000">
                      <a:alpha val="43137"/>
                    </a:srgbClr>
                  </a:outerShdw>
                </a:effectLst>
                <a:latin typeface="Tahoma" pitchFamily="34" charset="0"/>
              </a:rPr>
              <a:t>28-30 January 2010 Winter Storm - Observed Snowfall</a:t>
            </a:r>
            <a:endParaRPr lang="en-US" sz="2000" dirty="0">
              <a:solidFill>
                <a:srgbClr val="003E74"/>
              </a:solidFill>
              <a:effectLst>
                <a:outerShdw blurRad="38100" dist="38100" dir="2700000" algn="tl">
                  <a:srgbClr val="000000">
                    <a:alpha val="43137"/>
                  </a:srgbClr>
                </a:outerShdw>
              </a:effectLst>
              <a:latin typeface="Tahoma" pitchFamily="34" charset="0"/>
            </a:endParaRPr>
          </a:p>
        </p:txBody>
      </p:sp>
      <p:pic>
        <p:nvPicPr>
          <p:cNvPr id="15364" name="Picture 21" descr="C:\Users\CMG\Desktop\FOLDERS\CHAD\SLU\CIPS\cips.png"/>
          <p:cNvPicPr>
            <a:picLocks noChangeAspect="1" noChangeArrowheads="1"/>
          </p:cNvPicPr>
          <p:nvPr/>
        </p:nvPicPr>
        <p:blipFill>
          <a:blip r:embed="rId3" cstate="print"/>
          <a:srcRect/>
          <a:stretch>
            <a:fillRect/>
          </a:stretch>
        </p:blipFill>
        <p:spPr bwMode="auto">
          <a:xfrm>
            <a:off x="71438" y="33338"/>
            <a:ext cx="461962" cy="401637"/>
          </a:xfrm>
          <a:prstGeom prst="rect">
            <a:avLst/>
          </a:prstGeom>
          <a:noFill/>
          <a:ln w="9525">
            <a:noFill/>
            <a:miter lim="800000"/>
            <a:headEnd/>
            <a:tailEnd/>
          </a:ln>
        </p:spPr>
      </p:pic>
      <p:pic>
        <p:nvPicPr>
          <p:cNvPr id="1026" name="Picture 2"/>
          <p:cNvPicPr>
            <a:picLocks noChangeAspect="1" noChangeArrowheads="1"/>
          </p:cNvPicPr>
          <p:nvPr/>
        </p:nvPicPr>
        <p:blipFill>
          <a:blip r:embed="rId4" cstate="print"/>
          <a:srcRect/>
          <a:stretch>
            <a:fillRect/>
          </a:stretch>
        </p:blipFill>
        <p:spPr bwMode="auto">
          <a:xfrm>
            <a:off x="266700" y="878130"/>
            <a:ext cx="4229100" cy="2307981"/>
          </a:xfrm>
          <a:prstGeom prst="rect">
            <a:avLst/>
          </a:prstGeom>
          <a:noFill/>
          <a:ln w="9525">
            <a:noFill/>
            <a:miter lim="800000"/>
            <a:headEnd/>
            <a:tailEnd/>
          </a:ln>
        </p:spPr>
      </p:pic>
      <p:pic>
        <p:nvPicPr>
          <p:cNvPr id="1027" name="Picture 3"/>
          <p:cNvPicPr>
            <a:picLocks noChangeAspect="1" noChangeArrowheads="1"/>
          </p:cNvPicPr>
          <p:nvPr/>
        </p:nvPicPr>
        <p:blipFill>
          <a:blip r:embed="rId5" cstate="print"/>
          <a:srcRect/>
          <a:stretch>
            <a:fillRect/>
          </a:stretch>
        </p:blipFill>
        <p:spPr bwMode="auto">
          <a:xfrm>
            <a:off x="4624848" y="762000"/>
            <a:ext cx="4114800" cy="3086100"/>
          </a:xfrm>
          <a:prstGeom prst="rect">
            <a:avLst/>
          </a:prstGeom>
          <a:noFill/>
          <a:ln w="9525">
            <a:noFill/>
            <a:miter lim="800000"/>
            <a:headEnd/>
            <a:tailEnd/>
          </a:ln>
        </p:spPr>
      </p:pic>
      <p:pic>
        <p:nvPicPr>
          <p:cNvPr id="1028" name="Picture 4"/>
          <p:cNvPicPr>
            <a:picLocks noChangeAspect="1" noChangeArrowheads="1"/>
          </p:cNvPicPr>
          <p:nvPr/>
        </p:nvPicPr>
        <p:blipFill>
          <a:blip r:embed="rId6" cstate="print"/>
          <a:srcRect/>
          <a:stretch>
            <a:fillRect/>
          </a:stretch>
        </p:blipFill>
        <p:spPr bwMode="auto">
          <a:xfrm>
            <a:off x="304800" y="3314700"/>
            <a:ext cx="4191000" cy="3238500"/>
          </a:xfrm>
          <a:prstGeom prst="rect">
            <a:avLst/>
          </a:prstGeom>
          <a:noFill/>
          <a:ln w="9525">
            <a:noFill/>
            <a:miter lim="800000"/>
            <a:headEnd/>
            <a:tailEnd/>
          </a:ln>
        </p:spPr>
      </p:pic>
      <p:pic>
        <p:nvPicPr>
          <p:cNvPr id="1029" name="Picture 5"/>
          <p:cNvPicPr>
            <a:picLocks noChangeAspect="1" noChangeArrowheads="1"/>
          </p:cNvPicPr>
          <p:nvPr/>
        </p:nvPicPr>
        <p:blipFill>
          <a:blip r:embed="rId7" cstate="print"/>
          <a:srcRect/>
          <a:stretch>
            <a:fillRect/>
          </a:stretch>
        </p:blipFill>
        <p:spPr bwMode="auto">
          <a:xfrm>
            <a:off x="4642056" y="3985752"/>
            <a:ext cx="3086100" cy="2686050"/>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Rectangle 4"/>
          <p:cNvSpPr>
            <a:spLocks noChangeArrowheads="1"/>
          </p:cNvSpPr>
          <p:nvPr/>
        </p:nvSpPr>
        <p:spPr bwMode="auto">
          <a:xfrm>
            <a:off x="0" y="19050"/>
            <a:ext cx="9147175" cy="438150"/>
          </a:xfrm>
          <a:prstGeom prst="rect">
            <a:avLst/>
          </a:prstGeom>
          <a:solidFill>
            <a:schemeClr val="bg1"/>
          </a:solidFill>
          <a:ln w="9525">
            <a:noFill/>
            <a:miter lim="800000"/>
            <a:headEnd/>
            <a:tailEnd/>
          </a:ln>
        </p:spPr>
        <p:txBody>
          <a:bodyPr anchor="ctr"/>
          <a:lstStyle/>
          <a:p>
            <a:pPr algn="l">
              <a:defRPr/>
            </a:pPr>
            <a:r>
              <a:rPr lang="en-US" sz="2000" dirty="0">
                <a:solidFill>
                  <a:srgbClr val="000066"/>
                </a:solidFill>
                <a:latin typeface="Tahoma" pitchFamily="34" charset="0"/>
              </a:rPr>
              <a:t>       </a:t>
            </a:r>
            <a:r>
              <a:rPr lang="en-US" sz="2000" dirty="0" smtClean="0">
                <a:solidFill>
                  <a:srgbClr val="003E74"/>
                </a:solidFill>
                <a:effectLst>
                  <a:outerShdw blurRad="38100" dist="38100" dir="2700000" algn="tl">
                    <a:srgbClr val="000000">
                      <a:alpha val="43137"/>
                    </a:srgbClr>
                  </a:outerShdw>
                </a:effectLst>
                <a:latin typeface="Tahoma" pitchFamily="34" charset="0"/>
              </a:rPr>
              <a:t>28-30 January 2010 Winter Storm - Observed FZRA</a:t>
            </a:r>
            <a:endParaRPr lang="en-US" sz="2000" dirty="0">
              <a:solidFill>
                <a:srgbClr val="003E74"/>
              </a:solidFill>
              <a:effectLst>
                <a:outerShdw blurRad="38100" dist="38100" dir="2700000" algn="tl">
                  <a:srgbClr val="000000">
                    <a:alpha val="43137"/>
                  </a:srgbClr>
                </a:outerShdw>
              </a:effectLst>
              <a:latin typeface="Tahoma" pitchFamily="34" charset="0"/>
            </a:endParaRPr>
          </a:p>
        </p:txBody>
      </p:sp>
      <p:pic>
        <p:nvPicPr>
          <p:cNvPr id="15364" name="Picture 21" descr="C:\Users\CMG\Desktop\FOLDERS\CHAD\SLU\CIPS\cips.png"/>
          <p:cNvPicPr>
            <a:picLocks noChangeAspect="1" noChangeArrowheads="1"/>
          </p:cNvPicPr>
          <p:nvPr/>
        </p:nvPicPr>
        <p:blipFill>
          <a:blip r:embed="rId3" cstate="print"/>
          <a:srcRect/>
          <a:stretch>
            <a:fillRect/>
          </a:stretch>
        </p:blipFill>
        <p:spPr bwMode="auto">
          <a:xfrm>
            <a:off x="71438" y="33338"/>
            <a:ext cx="461962" cy="401637"/>
          </a:xfrm>
          <a:prstGeom prst="rect">
            <a:avLst/>
          </a:prstGeom>
          <a:noFill/>
          <a:ln w="9525">
            <a:noFill/>
            <a:miter lim="800000"/>
            <a:headEnd/>
            <a:tailEnd/>
          </a:ln>
        </p:spPr>
      </p:pic>
      <p:pic>
        <p:nvPicPr>
          <p:cNvPr id="5" name="Picture 2" descr="C:\Users\CMG\Desktop\NEW\ice1.png"/>
          <p:cNvPicPr>
            <a:picLocks noChangeAspect="1" noChangeArrowheads="1"/>
          </p:cNvPicPr>
          <p:nvPr/>
        </p:nvPicPr>
        <p:blipFill>
          <a:blip r:embed="rId4" cstate="print"/>
          <a:srcRect/>
          <a:stretch>
            <a:fillRect/>
          </a:stretch>
        </p:blipFill>
        <p:spPr bwMode="auto">
          <a:xfrm>
            <a:off x="1181100" y="647701"/>
            <a:ext cx="6753253" cy="5312664"/>
          </a:xfrm>
          <a:prstGeom prst="rect">
            <a:avLst/>
          </a:prstGeom>
          <a:noFill/>
        </p:spPr>
      </p:pic>
      <p:sp>
        <p:nvSpPr>
          <p:cNvPr id="6" name="TextBox 5"/>
          <p:cNvSpPr txBox="1"/>
          <p:nvPr/>
        </p:nvSpPr>
        <p:spPr>
          <a:xfrm>
            <a:off x="1179576" y="647700"/>
            <a:ext cx="6757416" cy="461665"/>
          </a:xfrm>
          <a:prstGeom prst="rect">
            <a:avLst/>
          </a:prstGeom>
          <a:solidFill>
            <a:schemeClr val="bg1"/>
          </a:solidFill>
        </p:spPr>
        <p:txBody>
          <a:bodyPr wrap="square" rtlCol="0">
            <a:spAutoFit/>
          </a:bodyPr>
          <a:lstStyle/>
          <a:p>
            <a:r>
              <a:rPr lang="en-US" sz="1200" dirty="0" smtClean="0">
                <a:solidFill>
                  <a:srgbClr val="003E74"/>
                </a:solidFill>
                <a:latin typeface="+mn-lt"/>
              </a:rPr>
              <a:t>FZRA/glaze accumulations based on event summary maps from the Norman, OK;            Tulsa, OK; Little Rock, AR; and Memphis, TN NOAA/NWS forecast offices. </a:t>
            </a:r>
            <a:endParaRPr lang="en-US" sz="1200" dirty="0">
              <a:solidFill>
                <a:srgbClr val="003E74"/>
              </a:solidFill>
              <a:latin typeface="+mn-lt"/>
            </a:endParaRPr>
          </a:p>
        </p:txBody>
      </p:sp>
      <p:sp>
        <p:nvSpPr>
          <p:cNvPr id="7" name="TextBox 6"/>
          <p:cNvSpPr txBox="1"/>
          <p:nvPr/>
        </p:nvSpPr>
        <p:spPr>
          <a:xfrm>
            <a:off x="647700" y="5981700"/>
            <a:ext cx="7810500" cy="584775"/>
          </a:xfrm>
          <a:prstGeom prst="rect">
            <a:avLst/>
          </a:prstGeom>
          <a:noFill/>
        </p:spPr>
        <p:txBody>
          <a:bodyPr wrap="square" rtlCol="0">
            <a:spAutoFit/>
          </a:bodyPr>
          <a:lstStyle/>
          <a:p>
            <a:r>
              <a:rPr lang="en-US" sz="1600" dirty="0" smtClean="0">
                <a:solidFill>
                  <a:schemeClr val="bg1"/>
                </a:solidFill>
                <a:latin typeface="+mn-lt"/>
              </a:rPr>
              <a:t>Similar freezing rain impacts as Analog #2 just displaced slightly south.</a:t>
            </a:r>
          </a:p>
          <a:p>
            <a:r>
              <a:rPr lang="en-US" sz="1600" dirty="0" smtClean="0">
                <a:solidFill>
                  <a:schemeClr val="bg1"/>
                </a:solidFill>
                <a:latin typeface="+mn-lt"/>
              </a:rPr>
              <a:t>2-m 0C line was further to the south than the analog.  Shift impacts.</a:t>
            </a:r>
            <a:endParaRPr lang="en-US" sz="1600" dirty="0">
              <a:solidFill>
                <a:schemeClr val="bg1"/>
              </a:solidFill>
              <a:latin typeface="+mn-lt"/>
            </a:endParaRPr>
          </a:p>
        </p:txBody>
      </p:sp>
    </p:spTree>
  </p:cSld>
  <p:clrMapOvr>
    <a:masterClrMapping/>
  </p:clrMapOvr>
  <p:transition>
    <p:fade/>
  </p:transition>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3"/>
          <p:cNvSpPr>
            <a:spLocks noGrp="1" noChangeArrowheads="1"/>
          </p:cNvSpPr>
          <p:nvPr>
            <p:ph idx="1"/>
          </p:nvPr>
        </p:nvSpPr>
        <p:spPr>
          <a:xfrm>
            <a:off x="228600" y="876300"/>
            <a:ext cx="8686800" cy="2552700"/>
          </a:xfrm>
        </p:spPr>
        <p:txBody>
          <a:bodyPr/>
          <a:lstStyle/>
          <a:p>
            <a:r>
              <a:rPr lang="en-US" sz="1800" dirty="0" smtClean="0"/>
              <a:t>The goal of our analog system is NOT to make a forecast; but to provide guidance for winter weather hazards by using a historical dataset.</a:t>
            </a:r>
          </a:p>
          <a:p>
            <a:endParaRPr lang="en-US" sz="1800" dirty="0" smtClean="0"/>
          </a:p>
          <a:p>
            <a:r>
              <a:rPr lang="en-US" sz="1800" dirty="0" smtClean="0"/>
              <a:t>In addition, a forecaster can quickly gain historical experience while becoming familiar with the meteorological patterns associated with past similar events. In turn, this information can provide a range of scales and intensities of sensible weather that are potential outcomes of the current forecast.</a:t>
            </a:r>
          </a:p>
          <a:p>
            <a:endParaRPr lang="en-US" sz="1800" dirty="0" smtClean="0"/>
          </a:p>
          <a:p>
            <a:r>
              <a:rPr lang="en-US" sz="1800" dirty="0" smtClean="0"/>
              <a:t>The current approach is independent of QPF yet can still provide precipitation guidance (i.e., we already have the answers).</a:t>
            </a:r>
          </a:p>
          <a:p>
            <a:endParaRPr lang="en-US" sz="1800" dirty="0" smtClean="0"/>
          </a:p>
          <a:p>
            <a:r>
              <a:rPr lang="en-US" sz="1800" dirty="0" smtClean="0"/>
              <a:t>Ensemble-like and probabilistic products based on the top 15 analogs can provide a quick overview of the historical events. However, to fully determine the range of historical events a short analysis of the top analogs is recommended.</a:t>
            </a:r>
          </a:p>
        </p:txBody>
      </p:sp>
      <p:sp>
        <p:nvSpPr>
          <p:cNvPr id="3075" name="Rectangle 4"/>
          <p:cNvSpPr>
            <a:spLocks noChangeArrowheads="1"/>
          </p:cNvSpPr>
          <p:nvPr/>
        </p:nvSpPr>
        <p:spPr bwMode="auto">
          <a:xfrm>
            <a:off x="0" y="19050"/>
            <a:ext cx="9147175" cy="438150"/>
          </a:xfrm>
          <a:prstGeom prst="rect">
            <a:avLst/>
          </a:prstGeom>
          <a:solidFill>
            <a:schemeClr val="bg1"/>
          </a:solidFill>
          <a:ln w="9525">
            <a:noFill/>
            <a:miter lim="800000"/>
            <a:headEnd/>
            <a:tailEnd/>
          </a:ln>
        </p:spPr>
        <p:txBody>
          <a:bodyPr anchor="ctr"/>
          <a:lstStyle/>
          <a:p>
            <a:pPr algn="l">
              <a:defRPr/>
            </a:pPr>
            <a:r>
              <a:rPr lang="en-US" sz="2000" dirty="0">
                <a:solidFill>
                  <a:srgbClr val="000066"/>
                </a:solidFill>
                <a:latin typeface="Tahoma" pitchFamily="34" charset="0"/>
              </a:rPr>
              <a:t>       </a:t>
            </a:r>
            <a:r>
              <a:rPr lang="en-US" sz="2000" dirty="0" smtClean="0">
                <a:solidFill>
                  <a:srgbClr val="003E74"/>
                </a:solidFill>
                <a:effectLst>
                  <a:outerShdw blurRad="38100" dist="38100" dir="2700000" algn="tl">
                    <a:srgbClr val="000000">
                      <a:alpha val="43137"/>
                    </a:srgbClr>
                  </a:outerShdw>
                </a:effectLst>
                <a:latin typeface="Tahoma" pitchFamily="34" charset="0"/>
              </a:rPr>
              <a:t>Concluding Thoughts on Using Analogs in the Forecast Process</a:t>
            </a:r>
            <a:endParaRPr lang="en-US" sz="2000" dirty="0">
              <a:solidFill>
                <a:srgbClr val="003E74"/>
              </a:solidFill>
              <a:effectLst>
                <a:outerShdw blurRad="38100" dist="38100" dir="2700000" algn="tl">
                  <a:srgbClr val="000000">
                    <a:alpha val="43137"/>
                  </a:srgbClr>
                </a:outerShdw>
              </a:effectLst>
              <a:latin typeface="Tahoma" pitchFamily="34" charset="0"/>
            </a:endParaRPr>
          </a:p>
        </p:txBody>
      </p:sp>
      <p:pic>
        <p:nvPicPr>
          <p:cNvPr id="15364" name="Picture 21" descr="C:\Users\CMG\Desktop\FOLDERS\CHAD\SLU\CIPS\cips.png"/>
          <p:cNvPicPr>
            <a:picLocks noChangeAspect="1" noChangeArrowheads="1"/>
          </p:cNvPicPr>
          <p:nvPr/>
        </p:nvPicPr>
        <p:blipFill>
          <a:blip r:embed="rId3" cstate="print"/>
          <a:srcRect/>
          <a:stretch>
            <a:fillRect/>
          </a:stretch>
        </p:blipFill>
        <p:spPr bwMode="auto">
          <a:xfrm>
            <a:off x="71438" y="33338"/>
            <a:ext cx="461962" cy="401637"/>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3"/>
          <p:cNvSpPr>
            <a:spLocks noGrp="1" noChangeArrowheads="1"/>
          </p:cNvSpPr>
          <p:nvPr>
            <p:ph idx="1"/>
          </p:nvPr>
        </p:nvSpPr>
        <p:spPr>
          <a:xfrm>
            <a:off x="190500" y="762000"/>
            <a:ext cx="8763000" cy="5943600"/>
          </a:xfrm>
        </p:spPr>
        <p:txBody>
          <a:bodyPr/>
          <a:lstStyle/>
          <a:p>
            <a:pPr algn="ctr" eaLnBrk="1" hangingPunct="1">
              <a:buFontTx/>
              <a:buNone/>
              <a:defRPr/>
            </a:pPr>
            <a:endParaRPr lang="en-US" sz="1800" dirty="0" smtClean="0"/>
          </a:p>
          <a:p>
            <a:pPr algn="ctr" eaLnBrk="1" hangingPunct="1">
              <a:buFontTx/>
              <a:buNone/>
              <a:defRPr/>
            </a:pPr>
            <a:endParaRPr lang="en-US" sz="1800" dirty="0" smtClean="0"/>
          </a:p>
          <a:p>
            <a:pPr algn="ctr" eaLnBrk="1" hangingPunct="1">
              <a:buFontTx/>
              <a:buNone/>
              <a:defRPr/>
            </a:pPr>
            <a:endParaRPr lang="en-US" sz="1800" dirty="0" smtClean="0"/>
          </a:p>
          <a:p>
            <a:pPr algn="ctr" eaLnBrk="1" hangingPunct="1">
              <a:buFontTx/>
              <a:buNone/>
              <a:defRPr/>
            </a:pPr>
            <a:endParaRPr lang="en-US" sz="1800" dirty="0" smtClean="0"/>
          </a:p>
          <a:p>
            <a:pPr algn="ctr" eaLnBrk="1" hangingPunct="1">
              <a:buFontTx/>
              <a:buNone/>
              <a:defRPr/>
            </a:pPr>
            <a:endParaRPr lang="en-US" sz="1800" dirty="0" smtClean="0"/>
          </a:p>
          <a:p>
            <a:pPr algn="ctr" eaLnBrk="1" hangingPunct="1">
              <a:buFontTx/>
              <a:buNone/>
              <a:defRPr/>
            </a:pPr>
            <a:r>
              <a:rPr lang="en-US" sz="1800" dirty="0" smtClean="0"/>
              <a:t>Questions or comments? </a:t>
            </a:r>
          </a:p>
          <a:p>
            <a:pPr algn="ctr" eaLnBrk="1" hangingPunct="1">
              <a:buFontTx/>
              <a:buNone/>
              <a:defRPr/>
            </a:pPr>
            <a:r>
              <a:rPr lang="en-US" sz="1800" dirty="0" smtClean="0"/>
              <a:t>gravelle@eas.slu.edu or gravesce@slu.edu</a:t>
            </a:r>
          </a:p>
          <a:p>
            <a:pPr algn="ctr" eaLnBrk="1" hangingPunct="1">
              <a:buFontTx/>
              <a:buNone/>
              <a:defRPr/>
            </a:pPr>
            <a:endParaRPr lang="en-US" sz="1800" dirty="0" smtClean="0"/>
          </a:p>
          <a:p>
            <a:pPr algn="ctr" eaLnBrk="1" hangingPunct="1">
              <a:buFontTx/>
              <a:buNone/>
              <a:defRPr/>
            </a:pPr>
            <a:endParaRPr lang="en-US" sz="1800" dirty="0" smtClean="0"/>
          </a:p>
          <a:p>
            <a:pPr algn="ctr" eaLnBrk="1" hangingPunct="1">
              <a:buFontTx/>
              <a:buNone/>
              <a:defRPr/>
            </a:pPr>
            <a:endParaRPr lang="en-US" sz="1800" dirty="0" smtClean="0"/>
          </a:p>
          <a:p>
            <a:pPr algn="ctr" eaLnBrk="1" hangingPunct="1">
              <a:buFontTx/>
              <a:buNone/>
              <a:defRPr/>
            </a:pPr>
            <a:r>
              <a:rPr lang="en-US" sz="1800" dirty="0" smtClean="0"/>
              <a:t>The analog guidance can be found at:</a:t>
            </a:r>
          </a:p>
          <a:p>
            <a:pPr algn="ctr" eaLnBrk="1" hangingPunct="1">
              <a:buFontTx/>
              <a:buNone/>
              <a:defRPr/>
            </a:pPr>
            <a:r>
              <a:rPr lang="en-US" sz="1800" dirty="0" smtClean="0"/>
              <a:t>http://www.eas.slu.edu/CIPS/ANALOG/analog.php</a:t>
            </a:r>
          </a:p>
          <a:p>
            <a:pPr algn="ctr" eaLnBrk="1" hangingPunct="1">
              <a:buFontTx/>
              <a:buNone/>
              <a:defRPr/>
            </a:pPr>
            <a:endParaRPr lang="en-US" sz="800" dirty="0" smtClean="0"/>
          </a:p>
        </p:txBody>
      </p:sp>
      <p:sp>
        <p:nvSpPr>
          <p:cNvPr id="40963" name="Rectangle 4"/>
          <p:cNvSpPr>
            <a:spLocks noChangeArrowheads="1"/>
          </p:cNvSpPr>
          <p:nvPr/>
        </p:nvSpPr>
        <p:spPr bwMode="auto">
          <a:xfrm>
            <a:off x="0" y="19050"/>
            <a:ext cx="9147175" cy="438150"/>
          </a:xfrm>
          <a:prstGeom prst="rect">
            <a:avLst/>
          </a:prstGeom>
          <a:solidFill>
            <a:schemeClr val="bg1"/>
          </a:solidFill>
          <a:ln w="9525">
            <a:noFill/>
            <a:miter lim="800000"/>
            <a:headEnd/>
            <a:tailEnd/>
          </a:ln>
        </p:spPr>
        <p:txBody>
          <a:bodyPr anchor="ctr"/>
          <a:lstStyle/>
          <a:p>
            <a:pPr algn="l">
              <a:defRPr/>
            </a:pPr>
            <a:r>
              <a:rPr lang="en-US" sz="2000" dirty="0">
                <a:solidFill>
                  <a:srgbClr val="000066"/>
                </a:solidFill>
                <a:latin typeface="Tahoma" pitchFamily="34" charset="0"/>
              </a:rPr>
              <a:t>       </a:t>
            </a:r>
            <a:r>
              <a:rPr lang="en-US" sz="2000" dirty="0">
                <a:solidFill>
                  <a:srgbClr val="003E74"/>
                </a:solidFill>
                <a:effectLst>
                  <a:outerShdw blurRad="38100" dist="38100" dir="2700000" algn="tl">
                    <a:srgbClr val="000000">
                      <a:alpha val="43137"/>
                    </a:srgbClr>
                  </a:outerShdw>
                </a:effectLst>
                <a:latin typeface="Tahoma" pitchFamily="34" charset="0"/>
              </a:rPr>
              <a:t>Questions</a:t>
            </a:r>
          </a:p>
        </p:txBody>
      </p:sp>
      <p:pic>
        <p:nvPicPr>
          <p:cNvPr id="25604" name="Picture 21" descr="C:\Users\CMG\Desktop\FOLDERS\CHAD\SLU\CIPS\cips.png"/>
          <p:cNvPicPr>
            <a:picLocks noChangeAspect="1" noChangeArrowheads="1"/>
          </p:cNvPicPr>
          <p:nvPr/>
        </p:nvPicPr>
        <p:blipFill>
          <a:blip r:embed="rId3" cstate="print"/>
          <a:srcRect/>
          <a:stretch>
            <a:fillRect/>
          </a:stretch>
        </p:blipFill>
        <p:spPr bwMode="auto">
          <a:xfrm>
            <a:off x="71438" y="33338"/>
            <a:ext cx="461962" cy="401637"/>
          </a:xfrm>
          <a:prstGeom prst="rect">
            <a:avLst/>
          </a:prstGeom>
          <a:noFill/>
          <a:ln w="9525">
            <a:noFill/>
            <a:miter lim="800000"/>
            <a:headEnd/>
            <a:tailEnd/>
          </a:ln>
        </p:spPr>
      </p:pic>
      <p:sp>
        <p:nvSpPr>
          <p:cNvPr id="25605" name="Rectangle 5">
            <a:hlinkClick r:id="rId4"/>
          </p:cNvPr>
          <p:cNvSpPr>
            <a:spLocks noChangeArrowheads="1"/>
          </p:cNvSpPr>
          <p:nvPr/>
        </p:nvSpPr>
        <p:spPr bwMode="auto">
          <a:xfrm>
            <a:off x="1333500" y="5562600"/>
            <a:ext cx="6438900" cy="342900"/>
          </a:xfrm>
          <a:prstGeom prst="rect">
            <a:avLst/>
          </a:prstGeom>
          <a:solidFill>
            <a:srgbClr val="003E74">
              <a:alpha val="0"/>
            </a:srgbClr>
          </a:solidFill>
          <a:ln w="38100" algn="ctr">
            <a:noFill/>
            <a:prstDash val="dash"/>
            <a:round/>
            <a:headEnd/>
            <a:tailEnd/>
          </a:ln>
        </p:spPr>
        <p:txBody>
          <a:bodyPr/>
          <a:lstStyle/>
          <a:p>
            <a:endParaRPr lang="en-US"/>
          </a:p>
        </p:txBody>
      </p:sp>
    </p:spTree>
  </p:cSld>
  <p:clrMapOvr>
    <a:masterClrMapping/>
  </p:clrMapOvr>
  <p:transition>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Rectangle 4"/>
          <p:cNvSpPr>
            <a:spLocks noChangeArrowheads="1"/>
          </p:cNvSpPr>
          <p:nvPr/>
        </p:nvSpPr>
        <p:spPr bwMode="auto">
          <a:xfrm>
            <a:off x="0" y="19050"/>
            <a:ext cx="9147175" cy="438150"/>
          </a:xfrm>
          <a:prstGeom prst="rect">
            <a:avLst/>
          </a:prstGeom>
          <a:solidFill>
            <a:schemeClr val="bg1"/>
          </a:solidFill>
          <a:ln w="9525">
            <a:noFill/>
            <a:miter lim="800000"/>
            <a:headEnd/>
            <a:tailEnd/>
          </a:ln>
        </p:spPr>
        <p:txBody>
          <a:bodyPr anchor="ctr"/>
          <a:lstStyle/>
          <a:p>
            <a:pPr algn="l">
              <a:defRPr/>
            </a:pPr>
            <a:r>
              <a:rPr lang="en-US" sz="2000" dirty="0">
                <a:solidFill>
                  <a:srgbClr val="000066"/>
                </a:solidFill>
                <a:latin typeface="Tahoma" pitchFamily="34" charset="0"/>
              </a:rPr>
              <a:t>       </a:t>
            </a:r>
            <a:r>
              <a:rPr lang="en-US" sz="2000" dirty="0" smtClean="0">
                <a:solidFill>
                  <a:srgbClr val="003E74"/>
                </a:solidFill>
                <a:effectLst>
                  <a:outerShdw blurRad="38100" dist="38100" dir="2700000" algn="tl">
                    <a:srgbClr val="000000">
                      <a:alpha val="43137"/>
                    </a:srgbClr>
                  </a:outerShdw>
                </a:effectLst>
                <a:latin typeface="Tahoma" pitchFamily="34" charset="0"/>
              </a:rPr>
              <a:t>Composite Analyses</a:t>
            </a:r>
            <a:endParaRPr lang="en-US" sz="2000" dirty="0">
              <a:solidFill>
                <a:srgbClr val="003E74"/>
              </a:solidFill>
              <a:effectLst>
                <a:outerShdw blurRad="38100" dist="38100" dir="2700000" algn="tl">
                  <a:srgbClr val="000000">
                    <a:alpha val="43137"/>
                  </a:srgbClr>
                </a:outerShdw>
              </a:effectLst>
              <a:latin typeface="Tahoma" pitchFamily="34" charset="0"/>
            </a:endParaRPr>
          </a:p>
        </p:txBody>
      </p:sp>
      <p:pic>
        <p:nvPicPr>
          <p:cNvPr id="4099" name="Picture 21" descr="C:\Users\CMG\Desktop\FOLDERS\CHAD\SLU\CIPS\cips.png"/>
          <p:cNvPicPr>
            <a:picLocks noChangeAspect="1" noChangeArrowheads="1"/>
          </p:cNvPicPr>
          <p:nvPr/>
        </p:nvPicPr>
        <p:blipFill>
          <a:blip r:embed="rId3" cstate="print"/>
          <a:srcRect/>
          <a:stretch>
            <a:fillRect/>
          </a:stretch>
        </p:blipFill>
        <p:spPr bwMode="auto">
          <a:xfrm>
            <a:off x="71438" y="33338"/>
            <a:ext cx="461962" cy="401637"/>
          </a:xfrm>
          <a:prstGeom prst="rect">
            <a:avLst/>
          </a:prstGeom>
          <a:noFill/>
          <a:ln w="9525">
            <a:noFill/>
            <a:miter lim="800000"/>
            <a:headEnd/>
            <a:tailEnd/>
          </a:ln>
        </p:spPr>
      </p:pic>
      <p:pic>
        <p:nvPicPr>
          <p:cNvPr id="4100" name="Picture 2"/>
          <p:cNvPicPr>
            <a:picLocks noChangeAspect="1" noChangeArrowheads="1"/>
          </p:cNvPicPr>
          <p:nvPr/>
        </p:nvPicPr>
        <p:blipFill>
          <a:blip r:embed="rId4" cstate="print"/>
          <a:srcRect/>
          <a:stretch>
            <a:fillRect/>
          </a:stretch>
        </p:blipFill>
        <p:spPr bwMode="auto">
          <a:xfrm>
            <a:off x="739194" y="1257300"/>
            <a:ext cx="7642806" cy="5069267"/>
          </a:xfrm>
          <a:prstGeom prst="rect">
            <a:avLst/>
          </a:prstGeom>
          <a:noFill/>
          <a:ln w="38100" algn="ctr">
            <a:noFill/>
            <a:prstDash val="dash"/>
            <a:miter lim="800000"/>
            <a:headEnd/>
            <a:tailEnd/>
          </a:ln>
        </p:spPr>
      </p:pic>
      <p:sp>
        <p:nvSpPr>
          <p:cNvPr id="4101" name="Rectangle 7"/>
          <p:cNvSpPr>
            <a:spLocks noChangeArrowheads="1"/>
          </p:cNvSpPr>
          <p:nvPr/>
        </p:nvSpPr>
        <p:spPr bwMode="auto">
          <a:xfrm>
            <a:off x="994065" y="5155858"/>
            <a:ext cx="1925780" cy="419100"/>
          </a:xfrm>
          <a:prstGeom prst="rect">
            <a:avLst/>
          </a:prstGeom>
          <a:noFill/>
          <a:ln w="38100" algn="ctr">
            <a:solidFill>
              <a:srgbClr val="FF0000"/>
            </a:solidFill>
            <a:round/>
            <a:headEnd/>
            <a:tailEnd/>
          </a:ln>
        </p:spPr>
        <p:txBody>
          <a:bodyPr/>
          <a:lstStyle/>
          <a:p>
            <a:endParaRPr lang="en-US"/>
          </a:p>
        </p:txBody>
      </p:sp>
      <p:sp>
        <p:nvSpPr>
          <p:cNvPr id="6" name="Rectangle 3"/>
          <p:cNvSpPr>
            <a:spLocks noGrp="1" noChangeArrowheads="1"/>
          </p:cNvSpPr>
          <p:nvPr>
            <p:ph idx="1"/>
          </p:nvPr>
        </p:nvSpPr>
        <p:spPr>
          <a:xfrm>
            <a:off x="228600" y="647700"/>
            <a:ext cx="8686800" cy="800100"/>
          </a:xfrm>
        </p:spPr>
        <p:txBody>
          <a:bodyPr/>
          <a:lstStyle/>
          <a:p>
            <a:r>
              <a:rPr lang="en-US" sz="1600" dirty="0" smtClean="0"/>
              <a:t>Beebe, R. G., 1956: Tornado composite charts. Mon. </a:t>
            </a:r>
            <a:r>
              <a:rPr lang="en-US" sz="1600" dirty="0" err="1" smtClean="0"/>
              <a:t>Wea</a:t>
            </a:r>
            <a:r>
              <a:rPr lang="en-US" sz="1600" dirty="0" smtClean="0"/>
              <a:t>. Rev., 84, 127–142.</a:t>
            </a:r>
          </a:p>
          <a:p>
            <a:endParaRPr lang="en-US" sz="1600" dirty="0" smtClean="0"/>
          </a:p>
        </p:txBody>
      </p:sp>
      <p:sp>
        <p:nvSpPr>
          <p:cNvPr id="7" name="Rectangle 3"/>
          <p:cNvSpPr txBox="1">
            <a:spLocks noChangeArrowheads="1"/>
          </p:cNvSpPr>
          <p:nvPr/>
        </p:nvSpPr>
        <p:spPr bwMode="auto">
          <a:xfrm>
            <a:off x="1812925" y="2097468"/>
            <a:ext cx="5524500" cy="1943100"/>
          </a:xfrm>
          <a:prstGeom prst="rect">
            <a:avLst/>
          </a:prstGeom>
          <a:solidFill>
            <a:schemeClr val="bg1"/>
          </a:solidFill>
          <a:ln w="38100">
            <a:solidFill>
              <a:srgbClr val="003E74"/>
            </a:solidFill>
            <a:miter lim="800000"/>
            <a:headEnd/>
            <a:tailEnd/>
          </a:ln>
        </p:spPr>
        <p:txBody>
          <a:bodyPr/>
          <a:lstStyle/>
          <a:p>
            <a:pPr eaLnBrk="0" hangingPunct="0">
              <a:spcBef>
                <a:spcPct val="20000"/>
              </a:spcBef>
              <a:defRPr/>
            </a:pPr>
            <a:r>
              <a:rPr lang="en-US" sz="2000" kern="0" dirty="0">
                <a:solidFill>
                  <a:srgbClr val="003E74"/>
                </a:solidFill>
                <a:latin typeface="+mn-lt"/>
              </a:rPr>
              <a:t>“Composite charts for selected weather situations provides one the means for indentifying large-scale features which are common to these situations.  Also composite charts clearly depict anomalies or departures from normal.”</a:t>
            </a:r>
          </a:p>
        </p:txBody>
      </p:sp>
    </p:spTree>
  </p:cSld>
  <p:clrMapOvr>
    <a:masterClrMapping/>
  </p:clrMapOvr>
  <p:transition>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Rectangle 4"/>
          <p:cNvSpPr>
            <a:spLocks noChangeArrowheads="1"/>
          </p:cNvSpPr>
          <p:nvPr/>
        </p:nvSpPr>
        <p:spPr bwMode="auto">
          <a:xfrm>
            <a:off x="0" y="19050"/>
            <a:ext cx="9147175" cy="438150"/>
          </a:xfrm>
          <a:prstGeom prst="rect">
            <a:avLst/>
          </a:prstGeom>
          <a:solidFill>
            <a:schemeClr val="bg1"/>
          </a:solidFill>
          <a:ln w="9525">
            <a:noFill/>
            <a:miter lim="800000"/>
            <a:headEnd/>
            <a:tailEnd/>
          </a:ln>
        </p:spPr>
        <p:txBody>
          <a:bodyPr anchor="ctr"/>
          <a:lstStyle/>
          <a:p>
            <a:pPr algn="l">
              <a:defRPr/>
            </a:pPr>
            <a:r>
              <a:rPr lang="en-US" sz="2000" dirty="0">
                <a:solidFill>
                  <a:srgbClr val="000066"/>
                </a:solidFill>
                <a:latin typeface="Tahoma" pitchFamily="34" charset="0"/>
              </a:rPr>
              <a:t>       </a:t>
            </a:r>
            <a:r>
              <a:rPr lang="en-US" sz="2000" dirty="0" smtClean="0">
                <a:solidFill>
                  <a:srgbClr val="003E74"/>
                </a:solidFill>
                <a:effectLst>
                  <a:outerShdw blurRad="38100" dist="38100" dir="2700000" algn="tl">
                    <a:srgbClr val="000000">
                      <a:alpha val="43137"/>
                    </a:srgbClr>
                  </a:outerShdw>
                </a:effectLst>
                <a:latin typeface="Tahoma" pitchFamily="34" charset="0"/>
              </a:rPr>
              <a:t>Composite Analyses</a:t>
            </a:r>
            <a:endParaRPr lang="en-US" sz="2000" dirty="0">
              <a:solidFill>
                <a:srgbClr val="003E74"/>
              </a:solidFill>
              <a:effectLst>
                <a:outerShdw blurRad="38100" dist="38100" dir="2700000" algn="tl">
                  <a:srgbClr val="000000">
                    <a:alpha val="43137"/>
                  </a:srgbClr>
                </a:outerShdw>
              </a:effectLst>
              <a:latin typeface="Tahoma" pitchFamily="34" charset="0"/>
            </a:endParaRPr>
          </a:p>
        </p:txBody>
      </p:sp>
      <p:pic>
        <p:nvPicPr>
          <p:cNvPr id="4099" name="Picture 21" descr="C:\Users\CMG\Desktop\FOLDERS\CHAD\SLU\CIPS\cips.png"/>
          <p:cNvPicPr>
            <a:picLocks noChangeAspect="1" noChangeArrowheads="1"/>
          </p:cNvPicPr>
          <p:nvPr/>
        </p:nvPicPr>
        <p:blipFill>
          <a:blip r:embed="rId3" cstate="print"/>
          <a:srcRect/>
          <a:stretch>
            <a:fillRect/>
          </a:stretch>
        </p:blipFill>
        <p:spPr bwMode="auto">
          <a:xfrm>
            <a:off x="71438" y="33338"/>
            <a:ext cx="461962" cy="401637"/>
          </a:xfrm>
          <a:prstGeom prst="rect">
            <a:avLst/>
          </a:prstGeom>
          <a:noFill/>
          <a:ln w="9525">
            <a:noFill/>
            <a:miter lim="800000"/>
            <a:headEnd/>
            <a:tailEnd/>
          </a:ln>
        </p:spPr>
      </p:pic>
      <p:sp>
        <p:nvSpPr>
          <p:cNvPr id="6" name="Rectangle 3"/>
          <p:cNvSpPr>
            <a:spLocks noGrp="1" noChangeArrowheads="1"/>
          </p:cNvSpPr>
          <p:nvPr>
            <p:ph idx="1"/>
          </p:nvPr>
        </p:nvSpPr>
        <p:spPr>
          <a:xfrm>
            <a:off x="228600" y="647700"/>
            <a:ext cx="8686800" cy="800100"/>
          </a:xfrm>
        </p:spPr>
        <p:txBody>
          <a:bodyPr/>
          <a:lstStyle/>
          <a:p>
            <a:r>
              <a:rPr lang="en-US" sz="1600" dirty="0" smtClean="0"/>
              <a:t>Moore, J. T., F. H. Glass, C. E. Graves, S. M. </a:t>
            </a:r>
            <a:r>
              <a:rPr lang="en-US" sz="1600" dirty="0" err="1" smtClean="0"/>
              <a:t>Rochette</a:t>
            </a:r>
            <a:r>
              <a:rPr lang="en-US" sz="1600" dirty="0" smtClean="0"/>
              <a:t>, and M. J. Singer, 2003: The environment of warm-season elevated thunderstorms associated with heavy rainfall over the central United States. </a:t>
            </a:r>
            <a:r>
              <a:rPr lang="en-US" sz="1600" dirty="0" err="1" smtClean="0"/>
              <a:t>Wea</a:t>
            </a:r>
            <a:r>
              <a:rPr lang="en-US" sz="1600" dirty="0" smtClean="0"/>
              <a:t>. Forecasting, 18, 861–878.</a:t>
            </a:r>
          </a:p>
          <a:p>
            <a:endParaRPr lang="en-US" sz="1600" dirty="0" smtClean="0"/>
          </a:p>
        </p:txBody>
      </p:sp>
      <p:pic>
        <p:nvPicPr>
          <p:cNvPr id="8" name="Picture 3"/>
          <p:cNvPicPr>
            <a:picLocks noChangeAspect="1" noChangeArrowheads="1"/>
          </p:cNvPicPr>
          <p:nvPr/>
        </p:nvPicPr>
        <p:blipFill>
          <a:blip r:embed="rId4" cstate="print"/>
          <a:srcRect/>
          <a:stretch>
            <a:fillRect/>
          </a:stretch>
        </p:blipFill>
        <p:spPr bwMode="auto">
          <a:xfrm>
            <a:off x="2286000" y="1676400"/>
            <a:ext cx="4531132" cy="4972050"/>
          </a:xfrm>
          <a:prstGeom prst="rect">
            <a:avLst/>
          </a:prstGeom>
          <a:noFill/>
          <a:ln w="38100" algn="ctr">
            <a:noFill/>
            <a:prstDash val="dash"/>
            <a:miter lim="800000"/>
            <a:headEnd/>
            <a:tailEnd/>
          </a:ln>
        </p:spPr>
      </p:pic>
    </p:spTree>
  </p:cSld>
  <p:clrMapOvr>
    <a:masterClrMapping/>
  </p:clrMapOvr>
  <p:transition>
    <p:fade/>
  </p:transition>
  <p:timing>
    <p:tnLst>
      <p:par>
        <p:cTn id="1" dur="indefinite" restart="never" nodeType="tmRoot"/>
      </p:par>
    </p:tnLst>
  </p:timing>
</p:sld>
</file>

<file path=ppt/theme/theme1.xml><?xml version="1.0" encoding="utf-8"?>
<a:theme xmlns:a="http://schemas.openxmlformats.org/drawingml/2006/main" name="Default Design">
  <a:themeElements>
    <a:clrScheme name="Custom 2">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FFFFFF"/>
      </a:hlink>
      <a:folHlink>
        <a:srgbClr val="FFFFFF"/>
      </a:folHlink>
    </a:clrScheme>
    <a:fontScheme name="Default Design">
      <a:majorFont>
        <a:latin typeface="Tahoma"/>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38100" cap="flat" cmpd="sng" algn="ctr">
          <a:solidFill>
            <a:srgbClr val="00FF00"/>
          </a:solidFill>
          <a:prstDash val="dash"/>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noFill/>
        <a:ln w="38100" cap="flat" cmpd="sng" algn="ctr">
          <a:solidFill>
            <a:srgbClr val="00FF00"/>
          </a:solidFill>
          <a:prstDash val="dash"/>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charset="0"/>
          </a:defRPr>
        </a:defPPr>
      </a:lst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0</TotalTime>
  <Words>3657</Words>
  <Application>Microsoft Office PowerPoint</Application>
  <PresentationFormat>On-screen Show (4:3)</PresentationFormat>
  <Paragraphs>448</Paragraphs>
  <Slides>77</Slides>
  <Notes>77</Notes>
  <HiddenSlides>2</HiddenSlides>
  <MMClips>0</MMClips>
  <ScaleCrop>false</ScaleCrop>
  <HeadingPairs>
    <vt:vector size="4" baseType="variant">
      <vt:variant>
        <vt:lpstr>Theme</vt:lpstr>
      </vt:variant>
      <vt:variant>
        <vt:i4>1</vt:i4>
      </vt:variant>
      <vt:variant>
        <vt:lpstr>Slide Titles</vt:lpstr>
      </vt:variant>
      <vt:variant>
        <vt:i4>77</vt:i4>
      </vt:variant>
    </vt:vector>
  </HeadingPairs>
  <TitlesOfParts>
    <vt:vector size="78" baseType="lpstr">
      <vt:lpstr>Default Design</vt:lpstr>
      <vt:lpstr>Using Historical Events  to Improve the Understanding of Winter Weather and the  Forecast Process</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lpstr>Slide 21</vt:lpstr>
      <vt:lpstr>Slide 22</vt:lpstr>
      <vt:lpstr>Slide 23</vt:lpstr>
      <vt:lpstr>Slide 24</vt:lpstr>
      <vt:lpstr>Slide 25</vt:lpstr>
      <vt:lpstr>Slide 26</vt:lpstr>
      <vt:lpstr>Slide 27</vt:lpstr>
      <vt:lpstr>Slide 28</vt:lpstr>
      <vt:lpstr>Slide 29</vt:lpstr>
      <vt:lpstr>Slide 30</vt:lpstr>
      <vt:lpstr>Slide 31</vt:lpstr>
      <vt:lpstr>Slide 32</vt:lpstr>
      <vt:lpstr>Slide 33</vt:lpstr>
      <vt:lpstr>Slide 34</vt:lpstr>
      <vt:lpstr>Slide 35</vt:lpstr>
      <vt:lpstr>Slide 36</vt:lpstr>
      <vt:lpstr>Slide 37</vt:lpstr>
      <vt:lpstr>Slide 38</vt:lpstr>
      <vt:lpstr>Slide 39</vt:lpstr>
      <vt:lpstr>Slide 40</vt:lpstr>
      <vt:lpstr>Slide 41</vt:lpstr>
      <vt:lpstr>Slide 42</vt:lpstr>
      <vt:lpstr>Slide 43</vt:lpstr>
      <vt:lpstr>Slide 44</vt:lpstr>
      <vt:lpstr>Slide 45</vt:lpstr>
      <vt:lpstr>Slide 46</vt:lpstr>
      <vt:lpstr>Slide 47</vt:lpstr>
      <vt:lpstr>Slide 48</vt:lpstr>
      <vt:lpstr>Slide 49</vt:lpstr>
      <vt:lpstr>Slide 50</vt:lpstr>
      <vt:lpstr>Slide 51</vt:lpstr>
      <vt:lpstr>Slide 52</vt:lpstr>
      <vt:lpstr>Slide 53</vt:lpstr>
      <vt:lpstr>Slide 54</vt:lpstr>
      <vt:lpstr>Slide 55</vt:lpstr>
      <vt:lpstr>Slide 56</vt:lpstr>
      <vt:lpstr>Slide 57</vt:lpstr>
      <vt:lpstr>Slide 58</vt:lpstr>
      <vt:lpstr>Slide 59</vt:lpstr>
      <vt:lpstr>Slide 60</vt:lpstr>
      <vt:lpstr>Slide 61</vt:lpstr>
      <vt:lpstr>Slide 62</vt:lpstr>
      <vt:lpstr>Slide 63</vt:lpstr>
      <vt:lpstr>Slide 64</vt:lpstr>
      <vt:lpstr>Slide 65</vt:lpstr>
      <vt:lpstr>Slide 66</vt:lpstr>
      <vt:lpstr>Slide 67</vt:lpstr>
      <vt:lpstr>Slide 68</vt:lpstr>
      <vt:lpstr>Slide 69</vt:lpstr>
      <vt:lpstr>Slide 70</vt:lpstr>
      <vt:lpstr>Slide 71</vt:lpstr>
      <vt:lpstr>Slide 72</vt:lpstr>
      <vt:lpstr>Slide 73</vt:lpstr>
      <vt:lpstr>Slide 74</vt:lpstr>
      <vt:lpstr>Slide 75</vt:lpstr>
      <vt:lpstr>Slide 76</vt:lpstr>
      <vt:lpstr>Slide 77</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
  <cp:lastModifiedBy/>
  <cp:revision>1</cp:revision>
  <dcterms:created xsi:type="dcterms:W3CDTF">2008-12-14T17:46:44Z</dcterms:created>
  <dcterms:modified xsi:type="dcterms:W3CDTF">2011-01-05T02:41:20Z</dcterms:modified>
</cp:coreProperties>
</file>