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7"/>
  </p:notesMasterIdLst>
  <p:handoutMasterIdLst>
    <p:handoutMasterId r:id="rId38"/>
  </p:handoutMasterIdLst>
  <p:sldIdLst>
    <p:sldId id="256" r:id="rId2"/>
    <p:sldId id="426" r:id="rId3"/>
    <p:sldId id="469" r:id="rId4"/>
    <p:sldId id="522" r:id="rId5"/>
    <p:sldId id="520" r:id="rId6"/>
    <p:sldId id="521" r:id="rId7"/>
    <p:sldId id="479" r:id="rId8"/>
    <p:sldId id="524" r:id="rId9"/>
    <p:sldId id="541" r:id="rId10"/>
    <p:sldId id="470" r:id="rId11"/>
    <p:sldId id="471" r:id="rId12"/>
    <p:sldId id="472" r:id="rId13"/>
    <p:sldId id="473" r:id="rId14"/>
    <p:sldId id="474" r:id="rId15"/>
    <p:sldId id="475" r:id="rId16"/>
    <p:sldId id="476" r:id="rId17"/>
    <p:sldId id="477" r:id="rId18"/>
    <p:sldId id="542" r:id="rId19"/>
    <p:sldId id="478" r:id="rId20"/>
    <p:sldId id="523" r:id="rId21"/>
    <p:sldId id="525" r:id="rId22"/>
    <p:sldId id="527" r:id="rId23"/>
    <p:sldId id="526" r:id="rId24"/>
    <p:sldId id="528" r:id="rId25"/>
    <p:sldId id="539" r:id="rId26"/>
    <p:sldId id="529" r:id="rId27"/>
    <p:sldId id="530" r:id="rId28"/>
    <p:sldId id="531" r:id="rId29"/>
    <p:sldId id="535" r:id="rId30"/>
    <p:sldId id="536" r:id="rId31"/>
    <p:sldId id="537" r:id="rId32"/>
    <p:sldId id="538" r:id="rId33"/>
    <p:sldId id="540" r:id="rId34"/>
    <p:sldId id="518" r:id="rId35"/>
    <p:sldId id="344" r:id="rId36"/>
  </p:sldIdLst>
  <p:sldSz cx="9144000" cy="6858000" type="screen4x3"/>
  <p:notesSz cx="7315200" cy="9601200"/>
  <p:defaultTextStyle>
    <a:defPPr>
      <a:defRPr lang="en-US"/>
    </a:defPPr>
    <a:lvl1pPr algn="ctr" rtl="0" fontAlgn="base">
      <a:spcBef>
        <a:spcPct val="0"/>
      </a:spcBef>
      <a:spcAft>
        <a:spcPct val="0"/>
      </a:spcAft>
      <a:defRPr b="1" kern="1200">
        <a:solidFill>
          <a:schemeClr val="tx1"/>
        </a:solidFill>
        <a:latin typeface="Arial" charset="0"/>
        <a:ea typeface="+mn-ea"/>
        <a:cs typeface="+mn-cs"/>
      </a:defRPr>
    </a:lvl1pPr>
    <a:lvl2pPr marL="457200" algn="ctr" rtl="0" fontAlgn="base">
      <a:spcBef>
        <a:spcPct val="0"/>
      </a:spcBef>
      <a:spcAft>
        <a:spcPct val="0"/>
      </a:spcAft>
      <a:defRPr b="1" kern="1200">
        <a:solidFill>
          <a:schemeClr val="tx1"/>
        </a:solidFill>
        <a:latin typeface="Arial" charset="0"/>
        <a:ea typeface="+mn-ea"/>
        <a:cs typeface="+mn-cs"/>
      </a:defRPr>
    </a:lvl2pPr>
    <a:lvl3pPr marL="914400" algn="ctr" rtl="0" fontAlgn="base">
      <a:spcBef>
        <a:spcPct val="0"/>
      </a:spcBef>
      <a:spcAft>
        <a:spcPct val="0"/>
      </a:spcAft>
      <a:defRPr b="1" kern="1200">
        <a:solidFill>
          <a:schemeClr val="tx1"/>
        </a:solidFill>
        <a:latin typeface="Arial" charset="0"/>
        <a:ea typeface="+mn-ea"/>
        <a:cs typeface="+mn-cs"/>
      </a:defRPr>
    </a:lvl3pPr>
    <a:lvl4pPr marL="1371600" algn="ctr" rtl="0" fontAlgn="base">
      <a:spcBef>
        <a:spcPct val="0"/>
      </a:spcBef>
      <a:spcAft>
        <a:spcPct val="0"/>
      </a:spcAft>
      <a:defRPr b="1" kern="1200">
        <a:solidFill>
          <a:schemeClr val="tx1"/>
        </a:solidFill>
        <a:latin typeface="Arial" charset="0"/>
        <a:ea typeface="+mn-ea"/>
        <a:cs typeface="+mn-cs"/>
      </a:defRPr>
    </a:lvl4pPr>
    <a:lvl5pPr marL="1828800" algn="ctr"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4DB3D"/>
    <a:srgbClr val="000099"/>
    <a:srgbClr val="37B822"/>
    <a:srgbClr val="003E74"/>
    <a:srgbClr val="006600"/>
    <a:srgbClr val="71F616"/>
    <a:srgbClr val="54F315"/>
    <a:srgbClr val="3E1B59"/>
    <a:srgbClr val="000066"/>
    <a:srgbClr val="FF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3" autoAdjust="0"/>
    <p:restoredTop sz="88356" autoAdjust="0"/>
  </p:normalViewPr>
  <p:slideViewPr>
    <p:cSldViewPr>
      <p:cViewPr varScale="1">
        <p:scale>
          <a:sx n="65" d="100"/>
          <a:sy n="65" d="100"/>
        </p:scale>
        <p:origin x="-1254" y="-114"/>
      </p:cViewPr>
      <p:guideLst>
        <p:guide orient="horz" pos="2160"/>
        <p:guide pos="2880"/>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63" d="100"/>
          <a:sy n="63" d="100"/>
        </p:scale>
        <p:origin x="-1944" y="-72"/>
      </p:cViewPr>
      <p:guideLst>
        <p:guide orient="horz" pos="3024"/>
        <p:guide pos="2304"/>
      </p:guideLst>
    </p:cSldViewPr>
  </p:notesViewPr>
  <p:gridSpacing cx="39327138" cy="3932713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4143375" y="0"/>
            <a:ext cx="3170238" cy="479425"/>
          </a:xfrm>
          <a:prstGeom prst="rect">
            <a:avLst/>
          </a:prstGeom>
        </p:spPr>
        <p:txBody>
          <a:bodyPr vert="horz" lIns="91440" tIns="45720" rIns="91440" bIns="45720" rtlCol="0"/>
          <a:lstStyle>
            <a:lvl1pPr algn="r">
              <a:defRPr sz="1200"/>
            </a:lvl1pPr>
          </a:lstStyle>
          <a:p>
            <a:pPr>
              <a:defRPr/>
            </a:pPr>
            <a:fld id="{9E8DA2E1-889B-43C5-996F-A80C313E913F}" type="datetimeFigureOut">
              <a:rPr lang="en-US"/>
              <a:pPr>
                <a:defRPr/>
              </a:pPr>
              <a:t>1/4/2011</a:t>
            </a:fld>
            <a:endParaRPr lang="en-US"/>
          </a:p>
        </p:txBody>
      </p:sp>
      <p:sp>
        <p:nvSpPr>
          <p:cNvPr id="4" name="Footer Placeholder 3"/>
          <p:cNvSpPr>
            <a:spLocks noGrp="1"/>
          </p:cNvSpPr>
          <p:nvPr>
            <p:ph type="ftr" sz="quarter" idx="2"/>
          </p:nvPr>
        </p:nvSpPr>
        <p:spPr>
          <a:xfrm>
            <a:off x="0" y="9120188"/>
            <a:ext cx="3170238" cy="479425"/>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4143375" y="9120188"/>
            <a:ext cx="3170238" cy="479425"/>
          </a:xfrm>
          <a:prstGeom prst="rect">
            <a:avLst/>
          </a:prstGeom>
        </p:spPr>
        <p:txBody>
          <a:bodyPr vert="horz" lIns="91440" tIns="45720" rIns="91440" bIns="45720" rtlCol="0" anchor="b"/>
          <a:lstStyle>
            <a:lvl1pPr algn="r">
              <a:defRPr sz="1200"/>
            </a:lvl1pPr>
          </a:lstStyle>
          <a:p>
            <a:pPr>
              <a:defRPr/>
            </a:pPr>
            <a:fld id="{A3FAEC7F-4EEF-42D7-AF85-7DBEBEBD5237}"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l">
              <a:defRPr sz="1300" b="0"/>
            </a:lvl1pPr>
          </a:lstStyle>
          <a:p>
            <a:pPr>
              <a:defRPr/>
            </a:pPr>
            <a:endParaRPr lang="en-US"/>
          </a:p>
        </p:txBody>
      </p:sp>
      <p:sp>
        <p:nvSpPr>
          <p:cNvPr id="23555"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a:defRPr sz="1300" b="0"/>
            </a:lvl1pPr>
          </a:lstStyle>
          <a:p>
            <a:pPr>
              <a:defRPr/>
            </a:pPr>
            <a:endParaRPr lang="en-US"/>
          </a:p>
        </p:txBody>
      </p:sp>
      <p:sp>
        <p:nvSpPr>
          <p:cNvPr id="26628"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23557"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3558"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l">
              <a:defRPr sz="1300" b="0"/>
            </a:lvl1pPr>
          </a:lstStyle>
          <a:p>
            <a:pPr>
              <a:defRPr/>
            </a:pPr>
            <a:endParaRPr lang="en-US"/>
          </a:p>
        </p:txBody>
      </p:sp>
      <p:sp>
        <p:nvSpPr>
          <p:cNvPr id="23559"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a:defRPr sz="1300" b="0"/>
            </a:lvl1pPr>
          </a:lstStyle>
          <a:p>
            <a:pPr>
              <a:defRPr/>
            </a:pPr>
            <a:fld id="{8D90FC48-611A-4652-B699-2F3D3AF7007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306AFCA8-56E6-4380-B1F3-14786C3B09AC}" type="slidenum">
              <a:rPr lang="en-US" smtClean="0"/>
              <a:pPr/>
              <a:t>1</a:t>
            </a:fld>
            <a:endParaRPr lang="en-US"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10</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11</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12</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13</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14</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15</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16</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17</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18</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19</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C2697519-FBE4-491F-A1C8-A8D09F6AF6D1}" type="slidenum">
              <a:rPr lang="en-US" smtClean="0"/>
              <a:pPr/>
              <a:t>2</a:t>
            </a:fld>
            <a:endParaRPr lang="en-US"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20</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600" dirty="0" smtClean="0">
              <a:latin typeface="Tahoma" pitchFamily="34" charset="0"/>
              <a:ea typeface="Tahoma" pitchFamily="34" charset="0"/>
              <a:cs typeface="Tahoma"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21</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22</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23</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24</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25</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26</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27</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28</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29</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3</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r>
              <a:rPr lang="en-US" sz="800" dirty="0" smtClean="0"/>
              <a:t>Those</a:t>
            </a:r>
            <a:r>
              <a:rPr lang="en-US" sz="800" baseline="0" dirty="0" smtClean="0"/>
              <a:t> that question the use of analogs in the </a:t>
            </a:r>
            <a:r>
              <a:rPr lang="en-US" sz="800" baseline="0" dirty="0" err="1" smtClean="0"/>
              <a:t>fcst</a:t>
            </a:r>
            <a:r>
              <a:rPr lang="en-US" sz="800" baseline="0" dirty="0" smtClean="0"/>
              <a:t> process say that the atmosphere never truly repeats itself. But t</a:t>
            </a:r>
            <a:r>
              <a:rPr lang="en-US" sz="800" dirty="0" smtClean="0"/>
              <a:t>he laws governing the atmosphere…the evolution equations</a:t>
            </a:r>
            <a:r>
              <a:rPr lang="en-US" sz="800" baseline="0" dirty="0" smtClean="0"/>
              <a:t>…</a:t>
            </a:r>
            <a:r>
              <a:rPr lang="en-US" sz="800" dirty="0" smtClean="0"/>
              <a:t>constrain the evolution of these systems</a:t>
            </a:r>
            <a:r>
              <a:rPr lang="en-US" sz="800" baseline="0" dirty="0" smtClean="0"/>
              <a:t> and do not allow the atmosphere to evolve randomly…</a:t>
            </a:r>
            <a:r>
              <a:rPr lang="en-US" sz="800" dirty="0" smtClean="0"/>
              <a:t>therefore conceptual</a:t>
            </a:r>
            <a:r>
              <a:rPr lang="en-US" sz="800" baseline="0" dirty="0" smtClean="0"/>
              <a:t> models and composite analyses work.</a:t>
            </a:r>
            <a:endParaRPr lang="en-US" sz="800"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30</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31</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32</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33</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34</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7FBA7099-1124-4155-95EE-B6BDA6019CA6}" type="slidenum">
              <a:rPr lang="en-US" smtClean="0"/>
              <a:pPr/>
              <a:t>35</a:t>
            </a:fld>
            <a:endParaRPr lang="en-US"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4</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r>
              <a:rPr lang="en-US" sz="600" dirty="0" smtClean="0">
                <a:latin typeface="Tahoma" pitchFamily="34" charset="0"/>
                <a:ea typeface="Tahoma" pitchFamily="34" charset="0"/>
                <a:cs typeface="Tahoma" pitchFamily="34" charset="0"/>
              </a:rPr>
              <a:t>NWP has difficulty accurately forecasting anomalously cold (15-20F) minimum temperatures.  </a:t>
            </a:r>
          </a:p>
          <a:p>
            <a:pPr eaLnBrk="1" hangingPunct="1"/>
            <a:r>
              <a:rPr lang="en-US" sz="600" dirty="0" smtClean="0">
                <a:latin typeface="Tahoma" pitchFamily="34" charset="0"/>
                <a:ea typeface="Tahoma" pitchFamily="34" charset="0"/>
                <a:cs typeface="Tahoma" pitchFamily="34" charset="0"/>
              </a:rPr>
              <a:t>On 2 and 3 February 2010 at Caribou, ME minimum low temperatures (-16F and -17F) were below normal values (0F).</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5</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6</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7</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8</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9</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9F102E8-1316-4AD9-BF45-5DCECE85EA96}" type="slidenum">
              <a:rPr lang="en-US"/>
              <a:pPr>
                <a:defRPr/>
              </a:pPr>
              <a:t>‹#›</a:t>
            </a:fld>
            <a:endParaRPr 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A108557-EADF-40D9-A2A5-ED51253A8711}" type="slidenum">
              <a:rPr lang="en-US"/>
              <a:pPr>
                <a:defRPr/>
              </a:pPr>
              <a:t>‹#›</a:t>
            </a:fld>
            <a:endParaRPr 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0"/>
            <a:ext cx="2171700" cy="6705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0"/>
            <a:ext cx="6362700" cy="6705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D0E38B6-5C1F-4246-8728-6C00CAFD1EDF}" type="slidenum">
              <a:rPr lang="en-US"/>
              <a:pPr>
                <a:defRPr/>
              </a:pPr>
              <a:t>‹#›</a:t>
            </a:fld>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587280D-89E0-47A7-A3FE-7C4091A052E1}" type="slidenum">
              <a:rPr lang="en-US"/>
              <a:pPr>
                <a:defRPr/>
              </a:pPr>
              <a:t>‹#›</a:t>
            </a:fld>
            <a:endParaRPr 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903B58F-2AA5-429B-A1DF-8C04AD073973}" type="slidenum">
              <a:rPr lang="en-US"/>
              <a:pPr>
                <a:defRPr/>
              </a:pPr>
              <a:t>‹#›</a:t>
            </a:fld>
            <a:endParaRPr 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8600" y="1143000"/>
            <a:ext cx="4267200" cy="5562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143000"/>
            <a:ext cx="4267200" cy="5562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5BE5450-72C2-4B80-8741-C6F697AAD87D}" type="slidenum">
              <a:rPr lang="en-US"/>
              <a:pPr>
                <a:defRPr/>
              </a:pPr>
              <a:t>‹#›</a:t>
            </a:fld>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E7815801-3438-4293-919A-06474829F8E0}" type="slidenum">
              <a:rPr lang="en-US"/>
              <a:pPr>
                <a:defRPr/>
              </a:pPr>
              <a:t>‹#›</a:t>
            </a:fld>
            <a:endParaRPr 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9DB2585-04FB-4F0B-B8BD-8D451706EA7E}" type="slidenum">
              <a:rPr lang="en-US"/>
              <a:pPr>
                <a:defRPr/>
              </a:pPr>
              <a:t>‹#›</a:t>
            </a:fld>
            <a:endParaRPr 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F36BC89A-3339-4D8A-8754-7F214A1CADA1}" type="slidenum">
              <a:rPr lang="en-US"/>
              <a:pPr>
                <a:defRPr/>
              </a:pPr>
              <a:t>‹#›</a:t>
            </a:fld>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99B31CD-FBA2-4F8E-A400-74CCBC3A6CA6}" type="slidenum">
              <a:rPr lang="en-US"/>
              <a:pPr>
                <a:defRPr/>
              </a:pPr>
              <a:t>‹#›</a:t>
            </a:fld>
            <a:endParaRPr 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30E8BCF-C677-48A6-B1BC-171EC1CBEE7C}" type="slidenum">
              <a:rPr lang="en-US"/>
              <a:pPr>
                <a:defRPr/>
              </a:pPr>
              <a:t>‹#›</a:t>
            </a:fld>
            <a:endParaRPr 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3E74"/>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228600" y="1143000"/>
            <a:ext cx="8686800" cy="5562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b="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vl1pPr>
          </a:lstStyle>
          <a:p>
            <a:pPr>
              <a:defRPr/>
            </a:pPr>
            <a:fld id="{6CB81D29-95F0-4400-8A75-3A810D9A6AB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txStyles>
    <p:titleStyle>
      <a:lvl1pPr algn="ctr" rtl="0" eaLnBrk="0" fontAlgn="base" hangingPunct="0">
        <a:spcBef>
          <a:spcPct val="0"/>
        </a:spcBef>
        <a:spcAft>
          <a:spcPct val="0"/>
        </a:spcAft>
        <a:defRPr sz="3600" b="1">
          <a:solidFill>
            <a:schemeClr val="bg1"/>
          </a:solidFill>
          <a:latin typeface="+mj-lt"/>
          <a:ea typeface="+mj-ea"/>
          <a:cs typeface="+mj-cs"/>
        </a:defRPr>
      </a:lvl1pPr>
      <a:lvl2pPr algn="ctr" rtl="0" eaLnBrk="0" fontAlgn="base" hangingPunct="0">
        <a:spcBef>
          <a:spcPct val="0"/>
        </a:spcBef>
        <a:spcAft>
          <a:spcPct val="0"/>
        </a:spcAft>
        <a:defRPr sz="3600" b="1">
          <a:solidFill>
            <a:schemeClr val="bg1"/>
          </a:solidFill>
          <a:latin typeface="Tahoma" pitchFamily="34" charset="0"/>
        </a:defRPr>
      </a:lvl2pPr>
      <a:lvl3pPr algn="ctr" rtl="0" eaLnBrk="0" fontAlgn="base" hangingPunct="0">
        <a:spcBef>
          <a:spcPct val="0"/>
        </a:spcBef>
        <a:spcAft>
          <a:spcPct val="0"/>
        </a:spcAft>
        <a:defRPr sz="3600" b="1">
          <a:solidFill>
            <a:schemeClr val="bg1"/>
          </a:solidFill>
          <a:latin typeface="Tahoma" pitchFamily="34" charset="0"/>
        </a:defRPr>
      </a:lvl3pPr>
      <a:lvl4pPr algn="ctr" rtl="0" eaLnBrk="0" fontAlgn="base" hangingPunct="0">
        <a:spcBef>
          <a:spcPct val="0"/>
        </a:spcBef>
        <a:spcAft>
          <a:spcPct val="0"/>
        </a:spcAft>
        <a:defRPr sz="3600" b="1">
          <a:solidFill>
            <a:schemeClr val="bg1"/>
          </a:solidFill>
          <a:latin typeface="Tahoma" pitchFamily="34" charset="0"/>
        </a:defRPr>
      </a:lvl4pPr>
      <a:lvl5pPr algn="ctr" rtl="0" eaLnBrk="0" fontAlgn="base" hangingPunct="0">
        <a:spcBef>
          <a:spcPct val="0"/>
        </a:spcBef>
        <a:spcAft>
          <a:spcPct val="0"/>
        </a:spcAft>
        <a:defRPr sz="3600" b="1">
          <a:solidFill>
            <a:schemeClr val="bg1"/>
          </a:solidFill>
          <a:latin typeface="Tahoma" pitchFamily="34" charset="0"/>
        </a:defRPr>
      </a:lvl5pPr>
      <a:lvl6pPr marL="457200" algn="ctr" rtl="0" fontAlgn="base">
        <a:spcBef>
          <a:spcPct val="0"/>
        </a:spcBef>
        <a:spcAft>
          <a:spcPct val="0"/>
        </a:spcAft>
        <a:defRPr sz="3600" b="1">
          <a:solidFill>
            <a:schemeClr val="bg1"/>
          </a:solidFill>
          <a:latin typeface="Tahoma" pitchFamily="34" charset="0"/>
        </a:defRPr>
      </a:lvl6pPr>
      <a:lvl7pPr marL="914400" algn="ctr" rtl="0" fontAlgn="base">
        <a:spcBef>
          <a:spcPct val="0"/>
        </a:spcBef>
        <a:spcAft>
          <a:spcPct val="0"/>
        </a:spcAft>
        <a:defRPr sz="3600" b="1">
          <a:solidFill>
            <a:schemeClr val="bg1"/>
          </a:solidFill>
          <a:latin typeface="Tahoma" pitchFamily="34" charset="0"/>
        </a:defRPr>
      </a:lvl7pPr>
      <a:lvl8pPr marL="1371600" algn="ctr" rtl="0" fontAlgn="base">
        <a:spcBef>
          <a:spcPct val="0"/>
        </a:spcBef>
        <a:spcAft>
          <a:spcPct val="0"/>
        </a:spcAft>
        <a:defRPr sz="3600" b="1">
          <a:solidFill>
            <a:schemeClr val="bg1"/>
          </a:solidFill>
          <a:latin typeface="Tahoma" pitchFamily="34" charset="0"/>
        </a:defRPr>
      </a:lvl8pPr>
      <a:lvl9pPr marL="1828800" algn="ctr" rtl="0" fontAlgn="base">
        <a:spcBef>
          <a:spcPct val="0"/>
        </a:spcBef>
        <a:spcAft>
          <a:spcPct val="0"/>
        </a:spcAft>
        <a:defRPr sz="3600" b="1">
          <a:solidFill>
            <a:schemeClr val="bg1"/>
          </a:solidFill>
          <a:latin typeface="Tahoma" pitchFamily="34" charset="0"/>
        </a:defRPr>
      </a:lvl9pPr>
    </p:titleStyle>
    <p:bodyStyle>
      <a:lvl1pPr marL="342900" indent="-342900" algn="l" rtl="0" eaLnBrk="0" fontAlgn="base" hangingPunct="0">
        <a:spcBef>
          <a:spcPct val="20000"/>
        </a:spcBef>
        <a:spcAft>
          <a:spcPct val="0"/>
        </a:spcAft>
        <a:buChar char="•"/>
        <a:defRPr sz="2400" b="1">
          <a:solidFill>
            <a:schemeClr val="bg1"/>
          </a:solidFill>
          <a:latin typeface="+mn-lt"/>
          <a:ea typeface="+mn-ea"/>
          <a:cs typeface="+mn-cs"/>
        </a:defRPr>
      </a:lvl1pPr>
      <a:lvl2pPr marL="742950" indent="-285750" algn="l" rtl="0" eaLnBrk="0" fontAlgn="base" hangingPunct="0">
        <a:spcBef>
          <a:spcPct val="20000"/>
        </a:spcBef>
        <a:spcAft>
          <a:spcPct val="0"/>
        </a:spcAft>
        <a:buChar char="–"/>
        <a:defRPr sz="2000" b="1">
          <a:solidFill>
            <a:schemeClr val="bg1"/>
          </a:solidFill>
          <a:latin typeface="+mn-lt"/>
        </a:defRPr>
      </a:lvl2pPr>
      <a:lvl3pPr marL="1143000" indent="-228600" algn="l" rtl="0" eaLnBrk="0" fontAlgn="base" hangingPunct="0">
        <a:spcBef>
          <a:spcPct val="20000"/>
        </a:spcBef>
        <a:spcAft>
          <a:spcPct val="0"/>
        </a:spcAft>
        <a:buChar char="•"/>
        <a:defRPr sz="2400" b="1">
          <a:solidFill>
            <a:schemeClr val="bg1"/>
          </a:solidFill>
          <a:latin typeface="+mn-lt"/>
        </a:defRPr>
      </a:lvl3pPr>
      <a:lvl4pPr marL="1600200" indent="-228600" algn="l" rtl="0" eaLnBrk="0" fontAlgn="base" hangingPunct="0">
        <a:spcBef>
          <a:spcPct val="20000"/>
        </a:spcBef>
        <a:spcAft>
          <a:spcPct val="0"/>
        </a:spcAft>
        <a:buChar char="–"/>
        <a:defRPr sz="2000" b="1">
          <a:solidFill>
            <a:schemeClr val="bg1"/>
          </a:solidFill>
          <a:latin typeface="+mn-lt"/>
        </a:defRPr>
      </a:lvl4pPr>
      <a:lvl5pPr marL="2057400" indent="-228600" algn="l" rtl="0" eaLnBrk="0" fontAlgn="base" hangingPunct="0">
        <a:spcBef>
          <a:spcPct val="20000"/>
        </a:spcBef>
        <a:spcAft>
          <a:spcPct val="0"/>
        </a:spcAft>
        <a:buChar char="»"/>
        <a:defRPr sz="2000" b="1">
          <a:solidFill>
            <a:schemeClr val="bg1"/>
          </a:solidFill>
          <a:latin typeface="+mn-lt"/>
        </a:defRPr>
      </a:lvl5pPr>
      <a:lvl6pPr marL="2514600" indent="-228600" algn="l" rtl="0" fontAlgn="base">
        <a:spcBef>
          <a:spcPct val="20000"/>
        </a:spcBef>
        <a:spcAft>
          <a:spcPct val="0"/>
        </a:spcAft>
        <a:buChar char="»"/>
        <a:defRPr sz="2000" b="1">
          <a:solidFill>
            <a:schemeClr val="bg1"/>
          </a:solidFill>
          <a:latin typeface="+mn-lt"/>
        </a:defRPr>
      </a:lvl6pPr>
      <a:lvl7pPr marL="2971800" indent="-228600" algn="l" rtl="0" fontAlgn="base">
        <a:spcBef>
          <a:spcPct val="20000"/>
        </a:spcBef>
        <a:spcAft>
          <a:spcPct val="0"/>
        </a:spcAft>
        <a:buChar char="»"/>
        <a:defRPr sz="2000" b="1">
          <a:solidFill>
            <a:schemeClr val="bg1"/>
          </a:solidFill>
          <a:latin typeface="+mn-lt"/>
        </a:defRPr>
      </a:lvl7pPr>
      <a:lvl8pPr marL="3429000" indent="-228600" algn="l" rtl="0" fontAlgn="base">
        <a:spcBef>
          <a:spcPct val="20000"/>
        </a:spcBef>
        <a:spcAft>
          <a:spcPct val="0"/>
        </a:spcAft>
        <a:buChar char="»"/>
        <a:defRPr sz="2000" b="1">
          <a:solidFill>
            <a:schemeClr val="bg1"/>
          </a:solidFill>
          <a:latin typeface="+mn-lt"/>
        </a:defRPr>
      </a:lvl8pPr>
      <a:lvl9pPr marL="3886200" indent="-228600" algn="l" rtl="0" fontAlgn="base">
        <a:spcBef>
          <a:spcPct val="20000"/>
        </a:spcBef>
        <a:spcAft>
          <a:spcPct val="0"/>
        </a:spcAft>
        <a:buChar char="»"/>
        <a:defRPr sz="2000" b="1">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hyperlink" Target="http://www.eas.slu.edu/CIPS/presentations.html"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3E74"/>
        </a:solidFill>
        <a:effectLst/>
      </p:bgPr>
    </p:bg>
    <p:spTree>
      <p:nvGrpSpPr>
        <p:cNvPr id="1" name=""/>
        <p:cNvGrpSpPr/>
        <p:nvPr/>
      </p:nvGrpSpPr>
      <p:grpSpPr>
        <a:xfrm>
          <a:off x="0" y="0"/>
          <a:ext cx="0" cy="0"/>
          <a:chOff x="0" y="0"/>
          <a:chExt cx="0" cy="0"/>
        </a:xfrm>
      </p:grpSpPr>
      <p:sp>
        <p:nvSpPr>
          <p:cNvPr id="2" name="Rectangle 2"/>
          <p:cNvSpPr>
            <a:spLocks noGrp="1" noChangeArrowheads="1"/>
          </p:cNvSpPr>
          <p:nvPr>
            <p:ph type="ctrTitle"/>
          </p:nvPr>
        </p:nvSpPr>
        <p:spPr>
          <a:xfrm>
            <a:off x="137652" y="457200"/>
            <a:ext cx="8839200" cy="1257300"/>
          </a:xfrm>
        </p:spPr>
        <p:txBody>
          <a:bodyPr/>
          <a:lstStyle/>
          <a:p>
            <a:pPr eaLnBrk="1" hangingPunct="1">
              <a:defRPr/>
            </a:pPr>
            <a:r>
              <a:rPr lang="en-US" sz="4000" dirty="0" smtClean="0"/>
              <a:t>Using Historical Analogs as Guidance for Challenging Temperature Forecasts</a:t>
            </a:r>
            <a:endParaRPr lang="en-US" sz="3900" dirty="0" smtClean="0">
              <a:effectLst>
                <a:outerShdw blurRad="38100" dist="38100" dir="2700000" algn="tl">
                  <a:srgbClr val="000000">
                    <a:alpha val="43137"/>
                  </a:srgbClr>
                </a:outerShdw>
              </a:effectLst>
            </a:endParaRPr>
          </a:p>
        </p:txBody>
      </p:sp>
      <p:sp>
        <p:nvSpPr>
          <p:cNvPr id="2051" name="Rectangle 13"/>
          <p:cNvSpPr>
            <a:spLocks noGrp="1" noChangeArrowheads="1"/>
          </p:cNvSpPr>
          <p:nvPr>
            <p:ph type="subTitle" idx="1"/>
          </p:nvPr>
        </p:nvSpPr>
        <p:spPr>
          <a:xfrm>
            <a:off x="381000" y="2324100"/>
            <a:ext cx="8382000" cy="1371600"/>
          </a:xfrm>
        </p:spPr>
        <p:txBody>
          <a:bodyPr/>
          <a:lstStyle/>
          <a:p>
            <a:pPr eaLnBrk="1" hangingPunct="1">
              <a:lnSpc>
                <a:spcPct val="80000"/>
              </a:lnSpc>
              <a:defRPr/>
            </a:pPr>
            <a:endParaRPr lang="en-US" sz="2600" dirty="0" smtClean="0">
              <a:effectLst>
                <a:outerShdw blurRad="38100" dist="38100" dir="2700000" algn="tl">
                  <a:srgbClr val="000000">
                    <a:alpha val="43137"/>
                  </a:srgbClr>
                </a:outerShdw>
              </a:effectLst>
            </a:endParaRPr>
          </a:p>
          <a:p>
            <a:pPr eaLnBrk="1" hangingPunct="1">
              <a:lnSpc>
                <a:spcPct val="80000"/>
              </a:lnSpc>
              <a:defRPr/>
            </a:pPr>
            <a:r>
              <a:rPr lang="en-US" sz="2200" dirty="0" smtClean="0">
                <a:effectLst>
                  <a:outerShdw blurRad="38100" dist="38100" dir="2700000" algn="tl">
                    <a:srgbClr val="000000">
                      <a:alpha val="43137"/>
                    </a:srgbClr>
                  </a:outerShdw>
                </a:effectLst>
              </a:rPr>
              <a:t>Chad M. </a:t>
            </a:r>
            <a:r>
              <a:rPr lang="en-US" sz="2200" dirty="0" err="1" smtClean="0">
                <a:effectLst>
                  <a:outerShdw blurRad="38100" dist="38100" dir="2700000" algn="tl">
                    <a:srgbClr val="000000">
                      <a:alpha val="43137"/>
                    </a:srgbClr>
                  </a:outerShdw>
                </a:effectLst>
              </a:rPr>
              <a:t>Gravelle</a:t>
            </a:r>
            <a:r>
              <a:rPr lang="en-US" sz="2200" dirty="0" smtClean="0">
                <a:effectLst>
                  <a:outerShdw blurRad="38100" dist="38100" dir="2700000" algn="tl">
                    <a:srgbClr val="000000">
                      <a:alpha val="43137"/>
                    </a:srgbClr>
                  </a:outerShdw>
                </a:effectLst>
              </a:rPr>
              <a:t> and Charles E. Graves</a:t>
            </a:r>
          </a:p>
          <a:p>
            <a:pPr eaLnBrk="1" hangingPunct="1">
              <a:lnSpc>
                <a:spcPct val="80000"/>
              </a:lnSpc>
              <a:defRPr/>
            </a:pPr>
            <a:endParaRPr lang="en-US" sz="600" i="1" dirty="0" smtClean="0">
              <a:effectLst>
                <a:outerShdw blurRad="38100" dist="38100" dir="2700000" algn="tl">
                  <a:srgbClr val="000000">
                    <a:alpha val="43137"/>
                  </a:srgbClr>
                </a:outerShdw>
              </a:effectLst>
            </a:endParaRPr>
          </a:p>
          <a:p>
            <a:pPr eaLnBrk="1" hangingPunct="1">
              <a:lnSpc>
                <a:spcPct val="80000"/>
              </a:lnSpc>
              <a:defRPr/>
            </a:pPr>
            <a:r>
              <a:rPr lang="en-US" sz="1400" i="1" dirty="0" smtClean="0">
                <a:effectLst>
                  <a:outerShdw blurRad="38100" dist="38100" dir="2700000" algn="tl">
                    <a:srgbClr val="000000">
                      <a:alpha val="43137"/>
                    </a:srgbClr>
                  </a:outerShdw>
                </a:effectLst>
              </a:rPr>
              <a:t>Saint Louis University - Department of Earth and Atmospheric Sciences</a:t>
            </a:r>
          </a:p>
          <a:p>
            <a:pPr eaLnBrk="1" hangingPunct="1">
              <a:lnSpc>
                <a:spcPct val="80000"/>
              </a:lnSpc>
              <a:defRPr/>
            </a:pPr>
            <a:endParaRPr lang="en-US" sz="14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p:txBody>
      </p:sp>
      <p:pic>
        <p:nvPicPr>
          <p:cNvPr id="2053" name="Picture 21" descr="C:\Users\CMG\Desktop\FOLDERS\CHAD\SLU\CIPS\cips.png"/>
          <p:cNvPicPr>
            <a:picLocks noChangeAspect="1" noChangeArrowheads="1"/>
          </p:cNvPicPr>
          <p:nvPr/>
        </p:nvPicPr>
        <p:blipFill>
          <a:blip r:embed="rId3" cstate="print"/>
          <a:srcRect/>
          <a:stretch>
            <a:fillRect/>
          </a:stretch>
        </p:blipFill>
        <p:spPr bwMode="auto">
          <a:xfrm>
            <a:off x="533400" y="3648388"/>
            <a:ext cx="2286000" cy="1990412"/>
          </a:xfrm>
          <a:prstGeom prst="rect">
            <a:avLst/>
          </a:prstGeom>
          <a:noFill/>
          <a:ln w="9525">
            <a:noFill/>
            <a:miter lim="800000"/>
            <a:headEnd/>
            <a:tailEnd/>
          </a:ln>
        </p:spPr>
      </p:pic>
      <p:sp>
        <p:nvSpPr>
          <p:cNvPr id="11" name="Rectangle 13"/>
          <p:cNvSpPr txBox="1">
            <a:spLocks noChangeArrowheads="1"/>
          </p:cNvSpPr>
          <p:nvPr/>
        </p:nvSpPr>
        <p:spPr bwMode="auto">
          <a:xfrm>
            <a:off x="381000" y="6096000"/>
            <a:ext cx="8382000" cy="685800"/>
          </a:xfrm>
          <a:prstGeom prst="rect">
            <a:avLst/>
          </a:prstGeom>
          <a:noFill/>
          <a:ln w="9525">
            <a:noFill/>
            <a:miter lim="800000"/>
            <a:headEnd/>
            <a:tailEnd/>
          </a:ln>
        </p:spPr>
        <p:txBody>
          <a:bodyPr/>
          <a:lstStyle/>
          <a:p>
            <a:pPr>
              <a:lnSpc>
                <a:spcPct val="80000"/>
              </a:lnSpc>
              <a:spcBef>
                <a:spcPct val="20000"/>
              </a:spcBef>
              <a:defRPr/>
            </a:pPr>
            <a:r>
              <a:rPr lang="en-US" sz="1600" kern="0" dirty="0" smtClean="0">
                <a:solidFill>
                  <a:schemeClr val="bg1"/>
                </a:solidFill>
                <a:effectLst>
                  <a:outerShdw blurRad="38100" dist="38100" dir="2700000" algn="tl">
                    <a:srgbClr val="000000">
                      <a:alpha val="43137"/>
                    </a:srgbClr>
                  </a:outerShdw>
                </a:effectLst>
                <a:latin typeface="+mn-lt"/>
              </a:rPr>
              <a:t>2010 Missouri Academy of Science Annual Meeting - 17 April 2010</a:t>
            </a:r>
          </a:p>
          <a:p>
            <a:pPr>
              <a:lnSpc>
                <a:spcPct val="80000"/>
              </a:lnSpc>
              <a:spcBef>
                <a:spcPct val="20000"/>
              </a:spcBef>
              <a:defRPr/>
            </a:pPr>
            <a:r>
              <a:rPr lang="en-US" sz="1600" kern="0" dirty="0" smtClean="0">
                <a:solidFill>
                  <a:schemeClr val="bg1"/>
                </a:solidFill>
                <a:effectLst>
                  <a:outerShdw blurRad="38100" dist="38100" dir="2700000" algn="tl">
                    <a:srgbClr val="000000">
                      <a:alpha val="43137"/>
                    </a:srgbClr>
                  </a:outerShdw>
                </a:effectLst>
                <a:latin typeface="+mn-lt"/>
              </a:rPr>
              <a:t>Missouri State University - Springfield, MO</a:t>
            </a:r>
            <a:endParaRPr lang="en-US" sz="1600" kern="0" dirty="0">
              <a:solidFill>
                <a:schemeClr val="bg1"/>
              </a:solidFill>
              <a:effectLst>
                <a:outerShdw blurRad="38100" dist="38100" dir="2700000" algn="tl">
                  <a:srgbClr val="000000">
                    <a:alpha val="43137"/>
                  </a:srgbClr>
                </a:outerShdw>
              </a:effectLst>
              <a:latin typeface="+mn-lt"/>
            </a:endParaRPr>
          </a:p>
        </p:txBody>
      </p:sp>
      <p:sp>
        <p:nvSpPr>
          <p:cNvPr id="6" name="Rectangle 7"/>
          <p:cNvSpPr>
            <a:spLocks noChangeArrowheads="1"/>
          </p:cNvSpPr>
          <p:nvPr/>
        </p:nvSpPr>
        <p:spPr bwMode="auto">
          <a:xfrm>
            <a:off x="6324600" y="3648456"/>
            <a:ext cx="2286000" cy="1993392"/>
          </a:xfrm>
          <a:prstGeom prst="rect">
            <a:avLst/>
          </a:prstGeom>
          <a:solidFill>
            <a:schemeClr val="bg1"/>
          </a:solidFill>
          <a:ln w="38100" algn="ctr">
            <a:noFill/>
            <a:prstDash val="dash"/>
            <a:round/>
            <a:headEnd/>
            <a:tailEnd/>
          </a:ln>
        </p:spPr>
        <p:txBody>
          <a:bodyPr/>
          <a:lstStyle/>
          <a:p>
            <a:endParaRPr lang="en-US"/>
          </a:p>
        </p:txBody>
      </p:sp>
      <p:pic>
        <p:nvPicPr>
          <p:cNvPr id="7" name="Picture 8" descr="C:\Users\CMG\Desktop\US-NationalWeatherService-Logo.svg.png"/>
          <p:cNvPicPr>
            <a:picLocks noChangeAspect="1" noChangeArrowheads="1"/>
          </p:cNvPicPr>
          <p:nvPr/>
        </p:nvPicPr>
        <p:blipFill>
          <a:blip r:embed="rId4" cstate="print"/>
          <a:srcRect/>
          <a:stretch>
            <a:fillRect/>
          </a:stretch>
        </p:blipFill>
        <p:spPr bwMode="auto">
          <a:xfrm>
            <a:off x="6477000" y="3649663"/>
            <a:ext cx="1981200" cy="1983112"/>
          </a:xfrm>
          <a:prstGeom prst="rect">
            <a:avLst/>
          </a:prstGeom>
          <a:noFill/>
          <a:ln w="9525">
            <a:noFill/>
            <a:miter lim="800000"/>
            <a:headEnd/>
            <a:tailEnd/>
          </a:ln>
        </p:spPr>
      </p:pic>
      <p:sp>
        <p:nvSpPr>
          <p:cNvPr id="8" name="Rectangle 13"/>
          <p:cNvSpPr txBox="1">
            <a:spLocks noChangeArrowheads="1"/>
          </p:cNvSpPr>
          <p:nvPr/>
        </p:nvSpPr>
        <p:spPr bwMode="auto">
          <a:xfrm>
            <a:off x="2658396" y="3238500"/>
            <a:ext cx="3818604" cy="1562100"/>
          </a:xfrm>
          <a:prstGeom prst="rect">
            <a:avLst/>
          </a:prstGeom>
          <a:noFill/>
          <a:ln w="9525">
            <a:noFill/>
            <a:miter lim="800000"/>
            <a:headEnd/>
            <a:tailEnd/>
          </a:ln>
        </p:spPr>
        <p:txBody>
          <a:bodyPr/>
          <a:lstStyle/>
          <a:p>
            <a:pPr>
              <a:lnSpc>
                <a:spcPct val="80000"/>
              </a:lnSpc>
              <a:spcBef>
                <a:spcPct val="20000"/>
              </a:spcBef>
              <a:defRPr/>
            </a:pPr>
            <a:endParaRPr lang="en-US" sz="2600"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r>
              <a:rPr lang="en-US" sz="2200" kern="0" dirty="0" smtClean="0">
                <a:solidFill>
                  <a:schemeClr val="bg1"/>
                </a:solidFill>
                <a:effectLst>
                  <a:outerShdw blurRad="38100" dist="38100" dir="2700000" algn="tl">
                    <a:srgbClr val="000000">
                      <a:alpha val="43137"/>
                    </a:srgbClr>
                  </a:outerShdw>
                </a:effectLst>
                <a:latin typeface="+mn-lt"/>
              </a:rPr>
              <a:t>Todd P</a:t>
            </a:r>
            <a:r>
              <a:rPr lang="en-US" sz="2200" kern="0" dirty="0">
                <a:solidFill>
                  <a:schemeClr val="bg1"/>
                </a:solidFill>
                <a:effectLst>
                  <a:outerShdw blurRad="38100" dist="38100" dir="2700000" algn="tl">
                    <a:srgbClr val="000000">
                      <a:alpha val="43137"/>
                    </a:srgbClr>
                  </a:outerShdw>
                </a:effectLst>
                <a:latin typeface="+mn-lt"/>
              </a:rPr>
              <a:t>. </a:t>
            </a:r>
            <a:r>
              <a:rPr lang="en-US" sz="2200" kern="0" dirty="0" err="1" smtClean="0">
                <a:solidFill>
                  <a:schemeClr val="bg1"/>
                </a:solidFill>
                <a:effectLst>
                  <a:outerShdw blurRad="38100" dist="38100" dir="2700000" algn="tl">
                    <a:srgbClr val="000000">
                      <a:alpha val="43137"/>
                    </a:srgbClr>
                  </a:outerShdw>
                </a:effectLst>
                <a:latin typeface="+mn-lt"/>
              </a:rPr>
              <a:t>Lericos</a:t>
            </a:r>
            <a:endParaRPr lang="en-US" sz="2200"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sz="600"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r>
              <a:rPr lang="en-US" sz="1400" i="1" kern="0" dirty="0" smtClean="0">
                <a:solidFill>
                  <a:schemeClr val="bg1"/>
                </a:solidFill>
                <a:effectLst>
                  <a:outerShdw blurRad="38100" dist="38100" dir="2700000" algn="tl">
                    <a:srgbClr val="000000">
                      <a:alpha val="43137"/>
                    </a:srgbClr>
                  </a:outerShdw>
                </a:effectLst>
                <a:latin typeface="+mn-lt"/>
              </a:rPr>
              <a:t>NOAA/NWS Caribou, ME</a:t>
            </a:r>
          </a:p>
          <a:p>
            <a:pPr>
              <a:lnSpc>
                <a:spcPct val="80000"/>
              </a:lnSpc>
              <a:spcBef>
                <a:spcPct val="20000"/>
              </a:spcBef>
              <a:defRPr/>
            </a:pPr>
            <a:endParaRPr lang="en-US" sz="1400"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p:txBody>
      </p:sp>
      <p:sp>
        <p:nvSpPr>
          <p:cNvPr id="9" name="Rectangle 13"/>
          <p:cNvSpPr txBox="1">
            <a:spLocks noChangeArrowheads="1"/>
          </p:cNvSpPr>
          <p:nvPr/>
        </p:nvSpPr>
        <p:spPr bwMode="auto">
          <a:xfrm>
            <a:off x="2957512" y="4152900"/>
            <a:ext cx="3214688" cy="1485900"/>
          </a:xfrm>
          <a:prstGeom prst="rect">
            <a:avLst/>
          </a:prstGeom>
          <a:noFill/>
          <a:ln w="9525">
            <a:noFill/>
            <a:miter lim="800000"/>
            <a:headEnd/>
            <a:tailEnd/>
          </a:ln>
        </p:spPr>
        <p:txBody>
          <a:bodyPr/>
          <a:lstStyle/>
          <a:p>
            <a:pPr>
              <a:lnSpc>
                <a:spcPct val="80000"/>
              </a:lnSpc>
              <a:spcBef>
                <a:spcPct val="20000"/>
              </a:spcBef>
              <a:defRPr/>
            </a:pPr>
            <a:endParaRPr lang="en-US" sz="2600"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r>
              <a:rPr lang="en-US" sz="2200" kern="0" dirty="0" smtClean="0">
                <a:solidFill>
                  <a:schemeClr val="bg1"/>
                </a:solidFill>
                <a:effectLst>
                  <a:outerShdw blurRad="38100" dist="38100" dir="2700000" algn="tl">
                    <a:srgbClr val="000000">
                      <a:alpha val="43137"/>
                    </a:srgbClr>
                  </a:outerShdw>
                </a:effectLst>
                <a:latin typeface="+mn-lt"/>
              </a:rPr>
              <a:t>Matthew T. </a:t>
            </a:r>
            <a:r>
              <a:rPr lang="en-US" sz="2200" kern="0" dirty="0" err="1" smtClean="0">
                <a:solidFill>
                  <a:schemeClr val="bg1"/>
                </a:solidFill>
                <a:effectLst>
                  <a:outerShdw blurRad="38100" dist="38100" dir="2700000" algn="tl">
                    <a:srgbClr val="000000">
                      <a:alpha val="43137"/>
                    </a:srgbClr>
                  </a:outerShdw>
                </a:effectLst>
                <a:latin typeface="+mn-lt"/>
              </a:rPr>
              <a:t>Friedlein</a:t>
            </a:r>
            <a:endParaRPr lang="en-US" sz="2200"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sz="600"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r>
              <a:rPr lang="en-US" sz="1400" i="1" kern="0" dirty="0" smtClean="0">
                <a:solidFill>
                  <a:schemeClr val="bg1"/>
                </a:solidFill>
                <a:effectLst>
                  <a:outerShdw blurRad="38100" dist="38100" dir="2700000" algn="tl">
                    <a:srgbClr val="000000">
                      <a:alpha val="43137"/>
                    </a:srgbClr>
                  </a:outerShdw>
                </a:effectLst>
                <a:latin typeface="+mn-lt"/>
              </a:rPr>
              <a:t>NOAA/NWS Chanhassen, MN</a:t>
            </a:r>
            <a:endParaRPr lang="en-US" sz="1400"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sz="1400"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endParaRPr lang="en-US" i="1" kern="0" dirty="0">
              <a:solidFill>
                <a:schemeClr val="bg1"/>
              </a:solidFill>
              <a:effectLst>
                <a:outerShdw blurRad="38100" dist="38100" dir="2700000" algn="tl">
                  <a:srgbClr val="000000">
                    <a:alpha val="43137"/>
                  </a:srgbClr>
                </a:outerShdw>
              </a:effectLst>
              <a:latin typeface="+mn-lt"/>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Low Temps Northern Maine - Analog #15 19810129/1200</a:t>
            </a: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7" name="Picture 6" descr="SynopticA_1981012912_1.png"/>
          <p:cNvPicPr>
            <a:picLocks noChangeAspect="1"/>
          </p:cNvPicPr>
          <p:nvPr/>
        </p:nvPicPr>
        <p:blipFill>
          <a:blip r:embed="rId4" cstate="print"/>
          <a:stretch>
            <a:fillRect/>
          </a:stretch>
        </p:blipFill>
        <p:spPr>
          <a:xfrm>
            <a:off x="762000" y="3695700"/>
            <a:ext cx="7621064" cy="2934110"/>
          </a:xfrm>
          <a:prstGeom prst="rect">
            <a:avLst/>
          </a:prstGeom>
        </p:spPr>
      </p:pic>
      <p:pic>
        <p:nvPicPr>
          <p:cNvPr id="9" name="Picture 8" descr="synopticAgfs212F072_1.png"/>
          <p:cNvPicPr>
            <a:picLocks noChangeAspect="1"/>
          </p:cNvPicPr>
          <p:nvPr/>
        </p:nvPicPr>
        <p:blipFill>
          <a:blip r:embed="rId5" cstate="print"/>
          <a:stretch>
            <a:fillRect/>
          </a:stretch>
        </p:blipFill>
        <p:spPr>
          <a:xfrm>
            <a:off x="760936" y="647700"/>
            <a:ext cx="7621064" cy="2934110"/>
          </a:xfrm>
          <a:prstGeom prst="rect">
            <a:avLst/>
          </a:prstGeom>
        </p:spPr>
      </p:pic>
      <p:sp>
        <p:nvSpPr>
          <p:cNvPr id="8" name="TextBox 7"/>
          <p:cNvSpPr txBox="1"/>
          <p:nvPr/>
        </p:nvSpPr>
        <p:spPr>
          <a:xfrm>
            <a:off x="2448790" y="647700"/>
            <a:ext cx="4229100" cy="400110"/>
          </a:xfrm>
          <a:prstGeom prst="rect">
            <a:avLst/>
          </a:prstGeom>
          <a:solidFill>
            <a:schemeClr val="bg1"/>
          </a:solidFill>
        </p:spPr>
        <p:txBody>
          <a:bodyPr wrap="square" rtlCol="0">
            <a:spAutoFit/>
          </a:bodyPr>
          <a:lstStyle/>
          <a:p>
            <a:r>
              <a:rPr lang="en-US" sz="2000" dirty="0" smtClean="0">
                <a:solidFill>
                  <a:srgbClr val="003E74"/>
                </a:solidFill>
                <a:latin typeface="+mn-lt"/>
              </a:rPr>
              <a:t>GFS FCST 20100131/1200F072</a:t>
            </a:r>
            <a:endParaRPr lang="en-US" sz="2000" dirty="0">
              <a:solidFill>
                <a:srgbClr val="003E74"/>
              </a:solidFill>
              <a:latin typeface="+mn-lt"/>
            </a:endParaRPr>
          </a:p>
        </p:txBody>
      </p:sp>
      <p:sp>
        <p:nvSpPr>
          <p:cNvPr id="10" name="TextBox 9"/>
          <p:cNvSpPr txBox="1"/>
          <p:nvPr/>
        </p:nvSpPr>
        <p:spPr>
          <a:xfrm>
            <a:off x="3924300" y="3695700"/>
            <a:ext cx="1295400" cy="400110"/>
          </a:xfrm>
          <a:prstGeom prst="rect">
            <a:avLst/>
          </a:prstGeom>
          <a:solidFill>
            <a:schemeClr val="bg1"/>
          </a:solidFill>
        </p:spPr>
        <p:txBody>
          <a:bodyPr wrap="square" rtlCol="0">
            <a:spAutoFit/>
          </a:bodyPr>
          <a:lstStyle/>
          <a:p>
            <a:r>
              <a:rPr lang="en-US" sz="2000" dirty="0" smtClean="0">
                <a:solidFill>
                  <a:srgbClr val="003E74"/>
                </a:solidFill>
                <a:latin typeface="+mn-lt"/>
              </a:rPr>
              <a:t>ANALOG</a:t>
            </a:r>
            <a:endParaRPr lang="en-US" sz="2000" dirty="0">
              <a:solidFill>
                <a:srgbClr val="003E74"/>
              </a:solidFill>
              <a:latin typeface="+mn-lt"/>
            </a:endParaRP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synopticAgfs212F072_2.png"/>
          <p:cNvPicPr>
            <a:picLocks noChangeAspect="1"/>
          </p:cNvPicPr>
          <p:nvPr/>
        </p:nvPicPr>
        <p:blipFill>
          <a:blip r:embed="rId3" cstate="print"/>
          <a:stretch>
            <a:fillRect/>
          </a:stretch>
        </p:blipFill>
        <p:spPr>
          <a:xfrm>
            <a:off x="762000" y="647700"/>
            <a:ext cx="7621064" cy="2934110"/>
          </a:xfrm>
          <a:prstGeom prst="rect">
            <a:avLst/>
          </a:prstGeom>
        </p:spPr>
      </p:pic>
      <p:pic>
        <p:nvPicPr>
          <p:cNvPr id="8" name="Picture 7" descr="SynopticA_1981012912_2.png"/>
          <p:cNvPicPr>
            <a:picLocks noChangeAspect="1"/>
          </p:cNvPicPr>
          <p:nvPr/>
        </p:nvPicPr>
        <p:blipFill>
          <a:blip r:embed="rId4" cstate="print"/>
          <a:stretch>
            <a:fillRect/>
          </a:stretch>
        </p:blipFill>
        <p:spPr>
          <a:xfrm>
            <a:off x="761468" y="3695700"/>
            <a:ext cx="7621064" cy="2934110"/>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Low Temps Northern Maine - Analog #15 19810129/1200</a:t>
            </a:r>
          </a:p>
        </p:txBody>
      </p:sp>
      <p:pic>
        <p:nvPicPr>
          <p:cNvPr id="15364" name="Picture 21" descr="C:\Users\CMG\Desktop\FOLDERS\CHAD\SLU\CIPS\cips.png"/>
          <p:cNvPicPr>
            <a:picLocks noChangeAspect="1" noChangeArrowheads="1"/>
          </p:cNvPicPr>
          <p:nvPr/>
        </p:nvPicPr>
        <p:blipFill>
          <a:blip r:embed="rId5" cstate="print"/>
          <a:srcRect/>
          <a:stretch>
            <a:fillRect/>
          </a:stretch>
        </p:blipFill>
        <p:spPr bwMode="auto">
          <a:xfrm>
            <a:off x="71438" y="33338"/>
            <a:ext cx="461962" cy="401637"/>
          </a:xfrm>
          <a:prstGeom prst="rect">
            <a:avLst/>
          </a:prstGeom>
          <a:noFill/>
          <a:ln w="9525">
            <a:noFill/>
            <a:miter lim="800000"/>
            <a:headEnd/>
            <a:tailEnd/>
          </a:ln>
        </p:spPr>
      </p:pic>
      <p:sp>
        <p:nvSpPr>
          <p:cNvPr id="11" name="TextBox 10"/>
          <p:cNvSpPr txBox="1"/>
          <p:nvPr/>
        </p:nvSpPr>
        <p:spPr>
          <a:xfrm>
            <a:off x="2448790" y="647700"/>
            <a:ext cx="4229100" cy="400110"/>
          </a:xfrm>
          <a:prstGeom prst="rect">
            <a:avLst/>
          </a:prstGeom>
          <a:solidFill>
            <a:schemeClr val="bg1"/>
          </a:solidFill>
        </p:spPr>
        <p:txBody>
          <a:bodyPr wrap="square" rtlCol="0">
            <a:spAutoFit/>
          </a:bodyPr>
          <a:lstStyle/>
          <a:p>
            <a:r>
              <a:rPr lang="en-US" sz="2000" dirty="0" smtClean="0">
                <a:solidFill>
                  <a:srgbClr val="003E74"/>
                </a:solidFill>
                <a:latin typeface="+mn-lt"/>
              </a:rPr>
              <a:t>GFS FCST 20100131/1200F072</a:t>
            </a:r>
            <a:endParaRPr lang="en-US" sz="2000" dirty="0">
              <a:solidFill>
                <a:srgbClr val="003E74"/>
              </a:solidFill>
              <a:latin typeface="+mn-lt"/>
            </a:endParaRPr>
          </a:p>
        </p:txBody>
      </p:sp>
      <p:sp>
        <p:nvSpPr>
          <p:cNvPr id="13" name="TextBox 12"/>
          <p:cNvSpPr txBox="1"/>
          <p:nvPr/>
        </p:nvSpPr>
        <p:spPr>
          <a:xfrm>
            <a:off x="3924300" y="3695700"/>
            <a:ext cx="1295400" cy="400110"/>
          </a:xfrm>
          <a:prstGeom prst="rect">
            <a:avLst/>
          </a:prstGeom>
          <a:solidFill>
            <a:schemeClr val="bg1"/>
          </a:solidFill>
        </p:spPr>
        <p:txBody>
          <a:bodyPr wrap="square" rtlCol="0">
            <a:spAutoFit/>
          </a:bodyPr>
          <a:lstStyle/>
          <a:p>
            <a:r>
              <a:rPr lang="en-US" sz="2000" dirty="0" smtClean="0">
                <a:solidFill>
                  <a:srgbClr val="003E74"/>
                </a:solidFill>
                <a:latin typeface="+mn-lt"/>
              </a:rPr>
              <a:t>ANALOG</a:t>
            </a:r>
            <a:endParaRPr lang="en-US" sz="2000" dirty="0">
              <a:solidFill>
                <a:srgbClr val="003E74"/>
              </a:solidFill>
              <a:latin typeface="+mn-lt"/>
            </a:endParaRP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ynopticB_1981012912_1.png"/>
          <p:cNvPicPr>
            <a:picLocks noChangeAspect="1"/>
          </p:cNvPicPr>
          <p:nvPr/>
        </p:nvPicPr>
        <p:blipFill>
          <a:blip r:embed="rId3" cstate="print"/>
          <a:stretch>
            <a:fillRect/>
          </a:stretch>
        </p:blipFill>
        <p:spPr>
          <a:xfrm>
            <a:off x="761468" y="3695700"/>
            <a:ext cx="7621064" cy="2934110"/>
          </a:xfrm>
          <a:prstGeom prst="rect">
            <a:avLst/>
          </a:prstGeom>
        </p:spPr>
      </p:pic>
      <p:pic>
        <p:nvPicPr>
          <p:cNvPr id="13" name="Picture 12" descr="synopticBgfs212F072_1.png"/>
          <p:cNvPicPr>
            <a:picLocks noChangeAspect="1"/>
          </p:cNvPicPr>
          <p:nvPr/>
        </p:nvPicPr>
        <p:blipFill>
          <a:blip r:embed="rId4" cstate="print"/>
          <a:stretch>
            <a:fillRect/>
          </a:stretch>
        </p:blipFill>
        <p:spPr>
          <a:xfrm>
            <a:off x="760936" y="647700"/>
            <a:ext cx="7621064" cy="2934110"/>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Low Temps Northern Maine - Analog #15 19810129/1200</a:t>
            </a:r>
          </a:p>
        </p:txBody>
      </p:sp>
      <p:pic>
        <p:nvPicPr>
          <p:cNvPr id="15364" name="Picture 21" descr="C:\Users\CMG\Desktop\FOLDERS\CHAD\SLU\CIPS\cips.png"/>
          <p:cNvPicPr>
            <a:picLocks noChangeAspect="1" noChangeArrowheads="1"/>
          </p:cNvPicPr>
          <p:nvPr/>
        </p:nvPicPr>
        <p:blipFill>
          <a:blip r:embed="rId5" cstate="print"/>
          <a:srcRect/>
          <a:stretch>
            <a:fillRect/>
          </a:stretch>
        </p:blipFill>
        <p:spPr bwMode="auto">
          <a:xfrm>
            <a:off x="71438" y="33338"/>
            <a:ext cx="461962" cy="401637"/>
          </a:xfrm>
          <a:prstGeom prst="rect">
            <a:avLst/>
          </a:prstGeom>
          <a:noFill/>
          <a:ln w="9525">
            <a:noFill/>
            <a:miter lim="800000"/>
            <a:headEnd/>
            <a:tailEnd/>
          </a:ln>
        </p:spPr>
      </p:pic>
      <p:sp>
        <p:nvSpPr>
          <p:cNvPr id="10" name="TextBox 9"/>
          <p:cNvSpPr txBox="1"/>
          <p:nvPr/>
        </p:nvSpPr>
        <p:spPr>
          <a:xfrm>
            <a:off x="2448790" y="647700"/>
            <a:ext cx="4229100" cy="400110"/>
          </a:xfrm>
          <a:prstGeom prst="rect">
            <a:avLst/>
          </a:prstGeom>
          <a:solidFill>
            <a:schemeClr val="bg1"/>
          </a:solidFill>
        </p:spPr>
        <p:txBody>
          <a:bodyPr wrap="square" rtlCol="0">
            <a:spAutoFit/>
          </a:bodyPr>
          <a:lstStyle/>
          <a:p>
            <a:r>
              <a:rPr lang="en-US" sz="2000" dirty="0" smtClean="0">
                <a:solidFill>
                  <a:srgbClr val="003E74"/>
                </a:solidFill>
                <a:latin typeface="+mn-lt"/>
              </a:rPr>
              <a:t>GFS FCST 20100131/1200F072</a:t>
            </a:r>
            <a:endParaRPr lang="en-US" sz="2000" dirty="0">
              <a:solidFill>
                <a:srgbClr val="003E74"/>
              </a:solidFill>
              <a:latin typeface="+mn-lt"/>
            </a:endParaRPr>
          </a:p>
        </p:txBody>
      </p:sp>
      <p:sp>
        <p:nvSpPr>
          <p:cNvPr id="11" name="TextBox 10"/>
          <p:cNvSpPr txBox="1"/>
          <p:nvPr/>
        </p:nvSpPr>
        <p:spPr>
          <a:xfrm>
            <a:off x="3924300" y="3695700"/>
            <a:ext cx="1295400" cy="400110"/>
          </a:xfrm>
          <a:prstGeom prst="rect">
            <a:avLst/>
          </a:prstGeom>
          <a:solidFill>
            <a:schemeClr val="bg1"/>
          </a:solidFill>
        </p:spPr>
        <p:txBody>
          <a:bodyPr wrap="square" rtlCol="0">
            <a:spAutoFit/>
          </a:bodyPr>
          <a:lstStyle/>
          <a:p>
            <a:r>
              <a:rPr lang="en-US" sz="2000" dirty="0" smtClean="0">
                <a:solidFill>
                  <a:srgbClr val="003E74"/>
                </a:solidFill>
                <a:latin typeface="+mn-lt"/>
              </a:rPr>
              <a:t>ANALOG</a:t>
            </a:r>
            <a:endParaRPr lang="en-US" sz="2000" dirty="0">
              <a:solidFill>
                <a:srgbClr val="003E74"/>
              </a:solidFill>
              <a:latin typeface="+mn-lt"/>
            </a:endParaRP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Low Temps Northern Maine - Analog #15 19810129/1200</a:t>
            </a: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10" name="Picture 9" descr="1981012912_EC1MINTEMP.png"/>
          <p:cNvPicPr>
            <a:picLocks noChangeAspect="1"/>
          </p:cNvPicPr>
          <p:nvPr/>
        </p:nvPicPr>
        <p:blipFill>
          <a:blip r:embed="rId4" cstate="print"/>
          <a:stretch>
            <a:fillRect/>
          </a:stretch>
        </p:blipFill>
        <p:spPr>
          <a:xfrm>
            <a:off x="762000" y="647700"/>
            <a:ext cx="7620000" cy="5886450"/>
          </a:xfrm>
          <a:prstGeom prst="rect">
            <a:avLst/>
          </a:prstGeom>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SynopticA_1989030112_1.png"/>
          <p:cNvPicPr>
            <a:picLocks noChangeAspect="1"/>
          </p:cNvPicPr>
          <p:nvPr/>
        </p:nvPicPr>
        <p:blipFill>
          <a:blip r:embed="rId3" cstate="print"/>
          <a:stretch>
            <a:fillRect/>
          </a:stretch>
        </p:blipFill>
        <p:spPr>
          <a:xfrm>
            <a:off x="761468" y="3695700"/>
            <a:ext cx="7621064" cy="2934110"/>
          </a:xfrm>
          <a:prstGeom prst="rect">
            <a:avLst/>
          </a:prstGeom>
        </p:spPr>
      </p:pic>
      <p:pic>
        <p:nvPicPr>
          <p:cNvPr id="10" name="Picture 9" descr="synopticAgfs212F072_1.png"/>
          <p:cNvPicPr>
            <a:picLocks noChangeAspect="1"/>
          </p:cNvPicPr>
          <p:nvPr/>
        </p:nvPicPr>
        <p:blipFill>
          <a:blip r:embed="rId4" cstate="print"/>
          <a:stretch>
            <a:fillRect/>
          </a:stretch>
        </p:blipFill>
        <p:spPr>
          <a:xfrm>
            <a:off x="762000" y="647700"/>
            <a:ext cx="7621064" cy="2934110"/>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Low Temps Northern Maine - Analog #14 19890301/1200</a:t>
            </a:r>
          </a:p>
        </p:txBody>
      </p:sp>
      <p:pic>
        <p:nvPicPr>
          <p:cNvPr id="15364" name="Picture 21" descr="C:\Users\CMG\Desktop\FOLDERS\CHAD\SLU\CIPS\cips.png"/>
          <p:cNvPicPr>
            <a:picLocks noChangeAspect="1" noChangeArrowheads="1"/>
          </p:cNvPicPr>
          <p:nvPr/>
        </p:nvPicPr>
        <p:blipFill>
          <a:blip r:embed="rId5" cstate="print"/>
          <a:srcRect/>
          <a:stretch>
            <a:fillRect/>
          </a:stretch>
        </p:blipFill>
        <p:spPr bwMode="auto">
          <a:xfrm>
            <a:off x="71438" y="33338"/>
            <a:ext cx="461962" cy="401637"/>
          </a:xfrm>
          <a:prstGeom prst="rect">
            <a:avLst/>
          </a:prstGeom>
          <a:noFill/>
          <a:ln w="9525">
            <a:noFill/>
            <a:miter lim="800000"/>
            <a:headEnd/>
            <a:tailEnd/>
          </a:ln>
        </p:spPr>
      </p:pic>
      <p:sp>
        <p:nvSpPr>
          <p:cNvPr id="11" name="TextBox 10"/>
          <p:cNvSpPr txBox="1"/>
          <p:nvPr/>
        </p:nvSpPr>
        <p:spPr>
          <a:xfrm>
            <a:off x="2448790" y="647700"/>
            <a:ext cx="4229100" cy="400110"/>
          </a:xfrm>
          <a:prstGeom prst="rect">
            <a:avLst/>
          </a:prstGeom>
          <a:solidFill>
            <a:schemeClr val="bg1"/>
          </a:solidFill>
        </p:spPr>
        <p:txBody>
          <a:bodyPr wrap="square" rtlCol="0">
            <a:spAutoFit/>
          </a:bodyPr>
          <a:lstStyle/>
          <a:p>
            <a:r>
              <a:rPr lang="en-US" sz="2000" dirty="0" smtClean="0">
                <a:solidFill>
                  <a:srgbClr val="003E74"/>
                </a:solidFill>
                <a:latin typeface="+mn-lt"/>
              </a:rPr>
              <a:t>GFS FCST 20100131/1200F072</a:t>
            </a:r>
            <a:endParaRPr lang="en-US" sz="2000" dirty="0">
              <a:solidFill>
                <a:srgbClr val="003E74"/>
              </a:solidFill>
              <a:latin typeface="+mn-lt"/>
            </a:endParaRPr>
          </a:p>
        </p:txBody>
      </p:sp>
      <p:sp>
        <p:nvSpPr>
          <p:cNvPr id="13" name="TextBox 12"/>
          <p:cNvSpPr txBox="1"/>
          <p:nvPr/>
        </p:nvSpPr>
        <p:spPr>
          <a:xfrm>
            <a:off x="3924300" y="3695700"/>
            <a:ext cx="1295400" cy="400110"/>
          </a:xfrm>
          <a:prstGeom prst="rect">
            <a:avLst/>
          </a:prstGeom>
          <a:solidFill>
            <a:schemeClr val="bg1"/>
          </a:solidFill>
        </p:spPr>
        <p:txBody>
          <a:bodyPr wrap="square" rtlCol="0">
            <a:spAutoFit/>
          </a:bodyPr>
          <a:lstStyle/>
          <a:p>
            <a:r>
              <a:rPr lang="en-US" sz="2000" dirty="0" smtClean="0">
                <a:solidFill>
                  <a:srgbClr val="003E74"/>
                </a:solidFill>
                <a:latin typeface="+mn-lt"/>
              </a:rPr>
              <a:t>ANALOG</a:t>
            </a:r>
            <a:endParaRPr lang="en-US" sz="2000" dirty="0">
              <a:solidFill>
                <a:srgbClr val="003E74"/>
              </a:solidFill>
              <a:latin typeface="+mn-lt"/>
            </a:endParaRP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ynopticB_1989030112_1.png"/>
          <p:cNvPicPr>
            <a:picLocks noChangeAspect="1"/>
          </p:cNvPicPr>
          <p:nvPr/>
        </p:nvPicPr>
        <p:blipFill>
          <a:blip r:embed="rId3" cstate="print"/>
          <a:stretch>
            <a:fillRect/>
          </a:stretch>
        </p:blipFill>
        <p:spPr>
          <a:xfrm>
            <a:off x="761468" y="3695700"/>
            <a:ext cx="7621064" cy="2934110"/>
          </a:xfrm>
          <a:prstGeom prst="rect">
            <a:avLst/>
          </a:prstGeom>
        </p:spPr>
      </p:pic>
      <p:pic>
        <p:nvPicPr>
          <p:cNvPr id="13" name="Picture 12" descr="synopticBgfs212F072_1.png"/>
          <p:cNvPicPr>
            <a:picLocks noChangeAspect="1"/>
          </p:cNvPicPr>
          <p:nvPr/>
        </p:nvPicPr>
        <p:blipFill>
          <a:blip r:embed="rId4" cstate="print"/>
          <a:stretch>
            <a:fillRect/>
          </a:stretch>
        </p:blipFill>
        <p:spPr>
          <a:xfrm>
            <a:off x="762000" y="647700"/>
            <a:ext cx="7621064" cy="2934110"/>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Low Temps Northern Maine - Analog #14 19890301/1200</a:t>
            </a:r>
          </a:p>
        </p:txBody>
      </p:sp>
      <p:pic>
        <p:nvPicPr>
          <p:cNvPr id="15364" name="Picture 21" descr="C:\Users\CMG\Desktop\FOLDERS\CHAD\SLU\CIPS\cips.png"/>
          <p:cNvPicPr>
            <a:picLocks noChangeAspect="1" noChangeArrowheads="1"/>
          </p:cNvPicPr>
          <p:nvPr/>
        </p:nvPicPr>
        <p:blipFill>
          <a:blip r:embed="rId5" cstate="print"/>
          <a:srcRect/>
          <a:stretch>
            <a:fillRect/>
          </a:stretch>
        </p:blipFill>
        <p:spPr bwMode="auto">
          <a:xfrm>
            <a:off x="71438" y="33338"/>
            <a:ext cx="461962" cy="401637"/>
          </a:xfrm>
          <a:prstGeom prst="rect">
            <a:avLst/>
          </a:prstGeom>
          <a:noFill/>
          <a:ln w="9525">
            <a:noFill/>
            <a:miter lim="800000"/>
            <a:headEnd/>
            <a:tailEnd/>
          </a:ln>
        </p:spPr>
      </p:pic>
      <p:sp>
        <p:nvSpPr>
          <p:cNvPr id="10" name="TextBox 9"/>
          <p:cNvSpPr txBox="1"/>
          <p:nvPr/>
        </p:nvSpPr>
        <p:spPr>
          <a:xfrm>
            <a:off x="2448790" y="647700"/>
            <a:ext cx="4229100" cy="400110"/>
          </a:xfrm>
          <a:prstGeom prst="rect">
            <a:avLst/>
          </a:prstGeom>
          <a:solidFill>
            <a:schemeClr val="bg1"/>
          </a:solidFill>
        </p:spPr>
        <p:txBody>
          <a:bodyPr wrap="square" rtlCol="0">
            <a:spAutoFit/>
          </a:bodyPr>
          <a:lstStyle/>
          <a:p>
            <a:r>
              <a:rPr lang="en-US" sz="2000" dirty="0" smtClean="0">
                <a:solidFill>
                  <a:srgbClr val="003E74"/>
                </a:solidFill>
                <a:latin typeface="+mn-lt"/>
              </a:rPr>
              <a:t>GFS FCST 20100131/1200F072</a:t>
            </a:r>
            <a:endParaRPr lang="en-US" sz="2000" dirty="0">
              <a:solidFill>
                <a:srgbClr val="003E74"/>
              </a:solidFill>
              <a:latin typeface="+mn-lt"/>
            </a:endParaRPr>
          </a:p>
        </p:txBody>
      </p:sp>
      <p:sp>
        <p:nvSpPr>
          <p:cNvPr id="11" name="TextBox 10"/>
          <p:cNvSpPr txBox="1"/>
          <p:nvPr/>
        </p:nvSpPr>
        <p:spPr>
          <a:xfrm>
            <a:off x="3924300" y="3695700"/>
            <a:ext cx="1295400" cy="400110"/>
          </a:xfrm>
          <a:prstGeom prst="rect">
            <a:avLst/>
          </a:prstGeom>
          <a:solidFill>
            <a:schemeClr val="bg1"/>
          </a:solidFill>
        </p:spPr>
        <p:txBody>
          <a:bodyPr wrap="square" rtlCol="0">
            <a:spAutoFit/>
          </a:bodyPr>
          <a:lstStyle/>
          <a:p>
            <a:r>
              <a:rPr lang="en-US" sz="2000" dirty="0" smtClean="0">
                <a:solidFill>
                  <a:srgbClr val="003E74"/>
                </a:solidFill>
                <a:latin typeface="+mn-lt"/>
              </a:rPr>
              <a:t>ANALOG</a:t>
            </a:r>
            <a:endParaRPr lang="en-US" sz="2000" dirty="0">
              <a:solidFill>
                <a:srgbClr val="003E74"/>
              </a:solidFill>
              <a:latin typeface="+mn-lt"/>
            </a:endParaRP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Low Temps Northern Maine - Analog #14 19890301/1200</a:t>
            </a: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8" name="Picture 7" descr="1989030112_EC1MINTEMP.png"/>
          <p:cNvPicPr>
            <a:picLocks noChangeAspect="1"/>
          </p:cNvPicPr>
          <p:nvPr/>
        </p:nvPicPr>
        <p:blipFill>
          <a:blip r:embed="rId4" cstate="print"/>
          <a:stretch>
            <a:fillRect/>
          </a:stretch>
        </p:blipFill>
        <p:spPr>
          <a:xfrm>
            <a:off x="762000" y="647700"/>
            <a:ext cx="7620000" cy="5886450"/>
          </a:xfrm>
          <a:prstGeom prst="rect">
            <a:avLst/>
          </a:prstGeom>
        </p:spPr>
      </p:pic>
      <p:sp>
        <p:nvSpPr>
          <p:cNvPr id="10" name="TextBox 9"/>
          <p:cNvSpPr txBox="1"/>
          <p:nvPr/>
        </p:nvSpPr>
        <p:spPr>
          <a:xfrm>
            <a:off x="1638300" y="685800"/>
            <a:ext cx="5867400" cy="461665"/>
          </a:xfrm>
          <a:prstGeom prst="rect">
            <a:avLst/>
          </a:prstGeom>
          <a:solidFill>
            <a:schemeClr val="bg1"/>
          </a:solidFill>
        </p:spPr>
        <p:txBody>
          <a:bodyPr wrap="square" rtlCol="0">
            <a:spAutoFit/>
          </a:bodyPr>
          <a:lstStyle/>
          <a:p>
            <a:r>
              <a:rPr lang="en-US" sz="2400" dirty="0" smtClean="0">
                <a:solidFill>
                  <a:srgbClr val="003E74"/>
                </a:solidFill>
                <a:latin typeface="+mn-lt"/>
              </a:rPr>
              <a:t>Single digits?  A disconnect?</a:t>
            </a:r>
            <a:endParaRPr lang="en-US" sz="2400" dirty="0">
              <a:solidFill>
                <a:srgbClr val="003E74"/>
              </a:solidFill>
              <a:latin typeface="+mn-lt"/>
            </a:endParaRP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Low Temps Northern Maine</a:t>
            </a: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7" name="Picture 6" descr="SynopticC_1989030112_3.png"/>
          <p:cNvPicPr>
            <a:picLocks noChangeAspect="1"/>
          </p:cNvPicPr>
          <p:nvPr/>
        </p:nvPicPr>
        <p:blipFill>
          <a:blip r:embed="rId4" cstate="print"/>
          <a:stretch>
            <a:fillRect/>
          </a:stretch>
        </p:blipFill>
        <p:spPr>
          <a:xfrm>
            <a:off x="190500" y="1252835"/>
            <a:ext cx="4267200" cy="3200400"/>
          </a:xfrm>
          <a:prstGeom prst="rect">
            <a:avLst/>
          </a:prstGeom>
        </p:spPr>
      </p:pic>
      <p:sp>
        <p:nvSpPr>
          <p:cNvPr id="11" name="TextBox 10"/>
          <p:cNvSpPr txBox="1"/>
          <p:nvPr/>
        </p:nvSpPr>
        <p:spPr>
          <a:xfrm>
            <a:off x="228600" y="4566011"/>
            <a:ext cx="4191000" cy="461665"/>
          </a:xfrm>
          <a:prstGeom prst="rect">
            <a:avLst/>
          </a:prstGeom>
          <a:noFill/>
        </p:spPr>
        <p:txBody>
          <a:bodyPr wrap="square" rtlCol="0">
            <a:spAutoFit/>
          </a:bodyPr>
          <a:lstStyle/>
          <a:p>
            <a:r>
              <a:rPr lang="en-US" sz="2400" dirty="0" err="1" smtClean="0">
                <a:solidFill>
                  <a:schemeClr val="bg1"/>
                </a:solidFill>
                <a:latin typeface="+mn-lt"/>
              </a:rPr>
              <a:t>Sfc</a:t>
            </a:r>
            <a:r>
              <a:rPr lang="en-US" sz="2400" dirty="0" smtClean="0">
                <a:solidFill>
                  <a:schemeClr val="bg1"/>
                </a:solidFill>
                <a:latin typeface="+mn-lt"/>
              </a:rPr>
              <a:t> Ob 2-m Td ~7F</a:t>
            </a:r>
            <a:endParaRPr lang="en-US" sz="2400" dirty="0">
              <a:solidFill>
                <a:schemeClr val="bg1"/>
              </a:solidFill>
              <a:latin typeface="+mn-lt"/>
            </a:endParaRPr>
          </a:p>
        </p:txBody>
      </p:sp>
      <p:sp>
        <p:nvSpPr>
          <p:cNvPr id="13" name="TextBox 12"/>
          <p:cNvSpPr txBox="1"/>
          <p:nvPr/>
        </p:nvSpPr>
        <p:spPr>
          <a:xfrm>
            <a:off x="190500" y="1252728"/>
            <a:ext cx="4261104" cy="338554"/>
          </a:xfrm>
          <a:prstGeom prst="rect">
            <a:avLst/>
          </a:prstGeom>
          <a:solidFill>
            <a:schemeClr val="bg1"/>
          </a:solidFill>
        </p:spPr>
        <p:txBody>
          <a:bodyPr wrap="square" rtlCol="0">
            <a:spAutoFit/>
          </a:bodyPr>
          <a:lstStyle/>
          <a:p>
            <a:r>
              <a:rPr lang="en-US" sz="1600" dirty="0" smtClean="0">
                <a:solidFill>
                  <a:srgbClr val="003E74"/>
                </a:solidFill>
                <a:latin typeface="+mn-lt"/>
              </a:rPr>
              <a:t>Analog #14 19890301/1200</a:t>
            </a:r>
            <a:endParaRPr lang="en-US" sz="1600" dirty="0">
              <a:solidFill>
                <a:srgbClr val="003E74"/>
              </a:solidFill>
              <a:latin typeface="+mn-lt"/>
            </a:endParaRPr>
          </a:p>
        </p:txBody>
      </p:sp>
      <p:pic>
        <p:nvPicPr>
          <p:cNvPr id="14" name="Picture 13" descr="SynopticC_1981012912_3.png"/>
          <p:cNvPicPr>
            <a:picLocks noChangeAspect="1"/>
          </p:cNvPicPr>
          <p:nvPr/>
        </p:nvPicPr>
        <p:blipFill>
          <a:blip r:embed="rId5" cstate="print"/>
          <a:stretch>
            <a:fillRect/>
          </a:stretch>
        </p:blipFill>
        <p:spPr>
          <a:xfrm>
            <a:off x="4648200" y="1252836"/>
            <a:ext cx="4267200" cy="3200400"/>
          </a:xfrm>
          <a:prstGeom prst="rect">
            <a:avLst/>
          </a:prstGeom>
        </p:spPr>
      </p:pic>
      <p:sp>
        <p:nvSpPr>
          <p:cNvPr id="15" name="TextBox 14"/>
          <p:cNvSpPr txBox="1"/>
          <p:nvPr/>
        </p:nvSpPr>
        <p:spPr>
          <a:xfrm>
            <a:off x="4710545" y="4567535"/>
            <a:ext cx="4191000" cy="461665"/>
          </a:xfrm>
          <a:prstGeom prst="rect">
            <a:avLst/>
          </a:prstGeom>
          <a:noFill/>
        </p:spPr>
        <p:txBody>
          <a:bodyPr wrap="square" rtlCol="0">
            <a:spAutoFit/>
          </a:bodyPr>
          <a:lstStyle/>
          <a:p>
            <a:r>
              <a:rPr lang="en-US" sz="2400" dirty="0" err="1" smtClean="0">
                <a:solidFill>
                  <a:schemeClr val="bg1"/>
                </a:solidFill>
                <a:latin typeface="+mn-lt"/>
              </a:rPr>
              <a:t>Sfc</a:t>
            </a:r>
            <a:r>
              <a:rPr lang="en-US" sz="2400" dirty="0" smtClean="0">
                <a:solidFill>
                  <a:schemeClr val="bg1"/>
                </a:solidFill>
                <a:latin typeface="+mn-lt"/>
              </a:rPr>
              <a:t> Ob 2-m Td ~-16F</a:t>
            </a:r>
            <a:endParaRPr lang="en-US" sz="2400" dirty="0">
              <a:solidFill>
                <a:schemeClr val="bg1"/>
              </a:solidFill>
              <a:latin typeface="+mn-lt"/>
            </a:endParaRPr>
          </a:p>
        </p:txBody>
      </p:sp>
      <p:sp>
        <p:nvSpPr>
          <p:cNvPr id="16" name="TextBox 15"/>
          <p:cNvSpPr txBox="1"/>
          <p:nvPr/>
        </p:nvSpPr>
        <p:spPr>
          <a:xfrm>
            <a:off x="4648200" y="1252728"/>
            <a:ext cx="4270248" cy="338554"/>
          </a:xfrm>
          <a:prstGeom prst="rect">
            <a:avLst/>
          </a:prstGeom>
          <a:solidFill>
            <a:schemeClr val="bg1"/>
          </a:solidFill>
        </p:spPr>
        <p:txBody>
          <a:bodyPr wrap="square" rtlCol="0">
            <a:spAutoFit/>
          </a:bodyPr>
          <a:lstStyle/>
          <a:p>
            <a:r>
              <a:rPr lang="en-US" sz="1600" dirty="0" smtClean="0">
                <a:solidFill>
                  <a:srgbClr val="003E74"/>
                </a:solidFill>
                <a:latin typeface="+mn-lt"/>
              </a:rPr>
              <a:t>Analog #15 19810129/1200</a:t>
            </a:r>
            <a:endParaRPr lang="en-US" sz="1600" dirty="0">
              <a:solidFill>
                <a:srgbClr val="003E74"/>
              </a:solidFill>
              <a:latin typeface="+mn-lt"/>
            </a:endParaRP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Low Temps Northern Maine</a:t>
            </a: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10" name="TextBox 9"/>
          <p:cNvSpPr txBox="1"/>
          <p:nvPr/>
        </p:nvSpPr>
        <p:spPr>
          <a:xfrm>
            <a:off x="952500" y="5329535"/>
            <a:ext cx="7239000" cy="830997"/>
          </a:xfrm>
          <a:prstGeom prst="rect">
            <a:avLst/>
          </a:prstGeom>
          <a:noFill/>
        </p:spPr>
        <p:txBody>
          <a:bodyPr wrap="square" rtlCol="0">
            <a:spAutoFit/>
          </a:bodyPr>
          <a:lstStyle/>
          <a:p>
            <a:r>
              <a:rPr lang="en-US" sz="2400" dirty="0" smtClean="0">
                <a:solidFill>
                  <a:schemeClr val="bg1"/>
                </a:solidFill>
                <a:latin typeface="+mn-lt"/>
              </a:rPr>
              <a:t>The devil is in the details…</a:t>
            </a:r>
          </a:p>
          <a:p>
            <a:r>
              <a:rPr lang="en-US" sz="2400" dirty="0" smtClean="0">
                <a:solidFill>
                  <a:schemeClr val="bg1"/>
                </a:solidFill>
                <a:latin typeface="+mn-lt"/>
              </a:rPr>
              <a:t>model forecast 2-m Td ~-13F.</a:t>
            </a:r>
            <a:endParaRPr lang="en-US" sz="2400" dirty="0">
              <a:solidFill>
                <a:schemeClr val="bg1"/>
              </a:solidFill>
              <a:latin typeface="+mn-lt"/>
            </a:endParaRPr>
          </a:p>
        </p:txBody>
      </p:sp>
      <p:pic>
        <p:nvPicPr>
          <p:cNvPr id="7" name="Picture 6" descr="SynopticC_1989030112_3.png"/>
          <p:cNvPicPr>
            <a:picLocks noChangeAspect="1"/>
          </p:cNvPicPr>
          <p:nvPr/>
        </p:nvPicPr>
        <p:blipFill>
          <a:blip r:embed="rId4" cstate="print"/>
          <a:stretch>
            <a:fillRect/>
          </a:stretch>
        </p:blipFill>
        <p:spPr>
          <a:xfrm>
            <a:off x="190500" y="1252835"/>
            <a:ext cx="4267200" cy="3200400"/>
          </a:xfrm>
          <a:prstGeom prst="rect">
            <a:avLst/>
          </a:prstGeom>
        </p:spPr>
      </p:pic>
      <p:sp>
        <p:nvSpPr>
          <p:cNvPr id="11" name="TextBox 10"/>
          <p:cNvSpPr txBox="1"/>
          <p:nvPr/>
        </p:nvSpPr>
        <p:spPr>
          <a:xfrm>
            <a:off x="228600" y="4566011"/>
            <a:ext cx="4191000" cy="461665"/>
          </a:xfrm>
          <a:prstGeom prst="rect">
            <a:avLst/>
          </a:prstGeom>
          <a:noFill/>
        </p:spPr>
        <p:txBody>
          <a:bodyPr wrap="square" rtlCol="0">
            <a:spAutoFit/>
          </a:bodyPr>
          <a:lstStyle/>
          <a:p>
            <a:r>
              <a:rPr lang="en-US" sz="2400" dirty="0" err="1" smtClean="0">
                <a:solidFill>
                  <a:schemeClr val="bg1"/>
                </a:solidFill>
                <a:latin typeface="+mn-lt"/>
              </a:rPr>
              <a:t>Sfc</a:t>
            </a:r>
            <a:r>
              <a:rPr lang="en-US" sz="2400" dirty="0" smtClean="0">
                <a:solidFill>
                  <a:schemeClr val="bg1"/>
                </a:solidFill>
                <a:latin typeface="+mn-lt"/>
              </a:rPr>
              <a:t> Ob 2-m Td ~7F</a:t>
            </a:r>
            <a:endParaRPr lang="en-US" sz="2400" dirty="0">
              <a:solidFill>
                <a:schemeClr val="bg1"/>
              </a:solidFill>
              <a:latin typeface="+mn-lt"/>
            </a:endParaRPr>
          </a:p>
        </p:txBody>
      </p:sp>
      <p:sp>
        <p:nvSpPr>
          <p:cNvPr id="13" name="TextBox 12"/>
          <p:cNvSpPr txBox="1"/>
          <p:nvPr/>
        </p:nvSpPr>
        <p:spPr>
          <a:xfrm>
            <a:off x="190500" y="1252728"/>
            <a:ext cx="4261104" cy="338554"/>
          </a:xfrm>
          <a:prstGeom prst="rect">
            <a:avLst/>
          </a:prstGeom>
          <a:solidFill>
            <a:schemeClr val="bg1"/>
          </a:solidFill>
        </p:spPr>
        <p:txBody>
          <a:bodyPr wrap="square" rtlCol="0">
            <a:spAutoFit/>
          </a:bodyPr>
          <a:lstStyle/>
          <a:p>
            <a:r>
              <a:rPr lang="en-US" sz="1600" dirty="0" smtClean="0">
                <a:solidFill>
                  <a:srgbClr val="003E74"/>
                </a:solidFill>
                <a:latin typeface="+mn-lt"/>
              </a:rPr>
              <a:t>Analog #14 19890301/1200</a:t>
            </a:r>
            <a:endParaRPr lang="en-US" sz="1600" dirty="0">
              <a:solidFill>
                <a:srgbClr val="003E74"/>
              </a:solidFill>
              <a:latin typeface="+mn-lt"/>
            </a:endParaRPr>
          </a:p>
        </p:txBody>
      </p:sp>
      <p:pic>
        <p:nvPicPr>
          <p:cNvPr id="14" name="Picture 13" descr="SynopticC_1981012912_3.png"/>
          <p:cNvPicPr>
            <a:picLocks noChangeAspect="1"/>
          </p:cNvPicPr>
          <p:nvPr/>
        </p:nvPicPr>
        <p:blipFill>
          <a:blip r:embed="rId5" cstate="print"/>
          <a:stretch>
            <a:fillRect/>
          </a:stretch>
        </p:blipFill>
        <p:spPr>
          <a:xfrm>
            <a:off x="4648200" y="1252836"/>
            <a:ext cx="4267200" cy="3200400"/>
          </a:xfrm>
          <a:prstGeom prst="rect">
            <a:avLst/>
          </a:prstGeom>
        </p:spPr>
      </p:pic>
      <p:sp>
        <p:nvSpPr>
          <p:cNvPr id="15" name="TextBox 14"/>
          <p:cNvSpPr txBox="1"/>
          <p:nvPr/>
        </p:nvSpPr>
        <p:spPr>
          <a:xfrm>
            <a:off x="4710545" y="4567535"/>
            <a:ext cx="4191000" cy="461665"/>
          </a:xfrm>
          <a:prstGeom prst="rect">
            <a:avLst/>
          </a:prstGeom>
          <a:noFill/>
        </p:spPr>
        <p:txBody>
          <a:bodyPr wrap="square" rtlCol="0">
            <a:spAutoFit/>
          </a:bodyPr>
          <a:lstStyle/>
          <a:p>
            <a:r>
              <a:rPr lang="en-US" sz="2400" dirty="0" err="1" smtClean="0">
                <a:solidFill>
                  <a:schemeClr val="bg1"/>
                </a:solidFill>
                <a:latin typeface="+mn-lt"/>
              </a:rPr>
              <a:t>Sfc</a:t>
            </a:r>
            <a:r>
              <a:rPr lang="en-US" sz="2400" dirty="0" smtClean="0">
                <a:solidFill>
                  <a:schemeClr val="bg1"/>
                </a:solidFill>
                <a:latin typeface="+mn-lt"/>
              </a:rPr>
              <a:t> Ob 2-m Td ~-16F</a:t>
            </a:r>
            <a:endParaRPr lang="en-US" sz="2400" dirty="0">
              <a:solidFill>
                <a:schemeClr val="bg1"/>
              </a:solidFill>
              <a:latin typeface="+mn-lt"/>
            </a:endParaRPr>
          </a:p>
        </p:txBody>
      </p:sp>
      <p:sp>
        <p:nvSpPr>
          <p:cNvPr id="16" name="TextBox 15"/>
          <p:cNvSpPr txBox="1"/>
          <p:nvPr/>
        </p:nvSpPr>
        <p:spPr>
          <a:xfrm>
            <a:off x="4648200" y="1252728"/>
            <a:ext cx="4270248" cy="338554"/>
          </a:xfrm>
          <a:prstGeom prst="rect">
            <a:avLst/>
          </a:prstGeom>
          <a:solidFill>
            <a:schemeClr val="bg1"/>
          </a:solidFill>
        </p:spPr>
        <p:txBody>
          <a:bodyPr wrap="square" rtlCol="0">
            <a:spAutoFit/>
          </a:bodyPr>
          <a:lstStyle/>
          <a:p>
            <a:r>
              <a:rPr lang="en-US" sz="1600" dirty="0" smtClean="0">
                <a:solidFill>
                  <a:srgbClr val="003E74"/>
                </a:solidFill>
                <a:latin typeface="+mn-lt"/>
              </a:rPr>
              <a:t>Analog #15 19810129/1200</a:t>
            </a:r>
            <a:endParaRPr lang="en-US" sz="1600" dirty="0">
              <a:solidFill>
                <a:srgbClr val="003E74"/>
              </a:solidFill>
              <a:latin typeface="+mn-lt"/>
            </a:endParaRP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Low Temps Northern Maine - 20100203/1200 observed</a:t>
            </a: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12" name="Picture 11" descr="2010020312_MINTEMP.png"/>
          <p:cNvPicPr>
            <a:picLocks noChangeAspect="1"/>
          </p:cNvPicPr>
          <p:nvPr/>
        </p:nvPicPr>
        <p:blipFill>
          <a:blip r:embed="rId4" cstate="print"/>
          <a:stretch>
            <a:fillRect/>
          </a:stretch>
        </p:blipFill>
        <p:spPr>
          <a:xfrm>
            <a:off x="762000" y="647700"/>
            <a:ext cx="7620717" cy="5888736"/>
          </a:xfrm>
          <a:prstGeom prst="rect">
            <a:avLst/>
          </a:prstGeom>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CIPS </a:t>
            </a:r>
            <a:r>
              <a:rPr lang="en-US" sz="2000" dirty="0" smtClean="0">
                <a:solidFill>
                  <a:srgbClr val="003E74"/>
                </a:solidFill>
                <a:effectLst>
                  <a:outerShdw blurRad="38100" dist="38100" dir="2700000" algn="tl">
                    <a:srgbClr val="000000">
                      <a:alpha val="43137"/>
                    </a:srgbClr>
                  </a:outerShdw>
                </a:effectLst>
                <a:latin typeface="Tahoma" pitchFamily="34" charset="0"/>
              </a:rPr>
              <a:t>Winter Weather Analog </a:t>
            </a:r>
            <a:r>
              <a:rPr lang="en-US" sz="2000" dirty="0">
                <a:solidFill>
                  <a:srgbClr val="003E74"/>
                </a:solidFill>
                <a:effectLst>
                  <a:outerShdw blurRad="38100" dist="38100" dir="2700000" algn="tl">
                    <a:srgbClr val="000000">
                      <a:alpha val="43137"/>
                    </a:srgbClr>
                  </a:outerShdw>
                </a:effectLst>
                <a:latin typeface="Tahoma" pitchFamily="34" charset="0"/>
              </a:rPr>
              <a:t>Guidance - The Big Picture</a:t>
            </a:r>
          </a:p>
        </p:txBody>
      </p:sp>
      <p:pic>
        <p:nvPicPr>
          <p:cNvPr id="4099"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4100" name="Rectangle 3"/>
          <p:cNvSpPr>
            <a:spLocks noGrp="1" noChangeArrowheads="1"/>
          </p:cNvSpPr>
          <p:nvPr>
            <p:ph idx="1"/>
          </p:nvPr>
        </p:nvSpPr>
        <p:spPr>
          <a:xfrm>
            <a:off x="228600" y="876300"/>
            <a:ext cx="8724900" cy="5829300"/>
          </a:xfrm>
        </p:spPr>
        <p:txBody>
          <a:bodyPr/>
          <a:lstStyle/>
          <a:p>
            <a:pPr eaLnBrk="1" hangingPunct="1"/>
            <a:r>
              <a:rPr lang="en-US" sz="1800" dirty="0" smtClean="0"/>
              <a:t>Search the 29-yr North American Regional Reanalysis (NARR) dataset against the model forecast (GFS212-40km) for potential analogs.</a:t>
            </a:r>
          </a:p>
          <a:p>
            <a:pPr lvl="1" eaLnBrk="1" hangingPunct="1"/>
            <a:r>
              <a:rPr lang="en-US" sz="1500" dirty="0" smtClean="0"/>
              <a:t>6 months over the winter season (OCT - MAR)</a:t>
            </a:r>
          </a:p>
          <a:p>
            <a:pPr lvl="1" eaLnBrk="1" hangingPunct="1"/>
            <a:r>
              <a:rPr lang="en-US" sz="1500" dirty="0" smtClean="0"/>
              <a:t>6 h temporal resolution</a:t>
            </a:r>
          </a:p>
          <a:p>
            <a:pPr lvl="1" eaLnBrk="1" hangingPunct="1"/>
            <a:r>
              <a:rPr lang="en-US" sz="1500" dirty="0" smtClean="0"/>
              <a:t>~21,112 potential analogs (29 winters, 6 months, 4 per day)</a:t>
            </a:r>
          </a:p>
          <a:p>
            <a:pPr eaLnBrk="1" hangingPunct="1"/>
            <a:endParaRPr lang="en-US" sz="1500" dirty="0" smtClean="0"/>
          </a:p>
          <a:p>
            <a:pPr eaLnBrk="1" hangingPunct="1"/>
            <a:endParaRPr lang="en-US" sz="1800" dirty="0" smtClean="0"/>
          </a:p>
          <a:p>
            <a:pPr eaLnBrk="1" hangingPunct="1"/>
            <a:endParaRPr lang="en-US" sz="1800" dirty="0" smtClean="0"/>
          </a:p>
          <a:p>
            <a:pPr eaLnBrk="1" hangingPunct="1"/>
            <a:endParaRPr lang="en-US" sz="1800" dirty="0" smtClean="0"/>
          </a:p>
          <a:p>
            <a:pPr eaLnBrk="1" hangingPunct="1"/>
            <a:endParaRPr lang="en-US" sz="1800" dirty="0" smtClean="0"/>
          </a:p>
          <a:p>
            <a:pPr eaLnBrk="1" hangingPunct="1"/>
            <a:endParaRPr lang="en-US" sz="1800" dirty="0" smtClean="0"/>
          </a:p>
          <a:p>
            <a:pPr eaLnBrk="1" hangingPunct="1"/>
            <a:endParaRPr lang="en-US" sz="1800" dirty="0" smtClean="0"/>
          </a:p>
          <a:p>
            <a:pPr eaLnBrk="1" hangingPunct="1"/>
            <a:r>
              <a:rPr lang="en-US" sz="1800" dirty="0" smtClean="0"/>
              <a:t>Remove “duplicate” times by choosing the “best” analog over a 24-h period.  1984011512, </a:t>
            </a:r>
            <a:r>
              <a:rPr lang="en-US" sz="1800" dirty="0" smtClean="0">
                <a:solidFill>
                  <a:srgbClr val="FFFF00"/>
                </a:solidFill>
              </a:rPr>
              <a:t>1984011518</a:t>
            </a:r>
            <a:r>
              <a:rPr lang="en-US" sz="1800" dirty="0" smtClean="0"/>
              <a:t>, 1984011600, 1984011606</a:t>
            </a:r>
          </a:p>
          <a:p>
            <a:pPr eaLnBrk="1" hangingPunct="1"/>
            <a:endParaRPr lang="en-US" sz="1800" dirty="0" smtClean="0"/>
          </a:p>
          <a:p>
            <a:pPr eaLnBrk="1" hangingPunct="1"/>
            <a:r>
              <a:rPr lang="en-US" sz="1800" dirty="0" smtClean="0"/>
              <a:t>Refine/rank the resulting analogs and create products that are useful for winter weather guidance.</a:t>
            </a:r>
          </a:p>
          <a:p>
            <a:pPr eaLnBrk="1" hangingPunct="1"/>
            <a:endParaRPr lang="en-US" sz="1800" dirty="0" smtClean="0"/>
          </a:p>
          <a:p>
            <a:pPr eaLnBrk="1" hangingPunct="1">
              <a:buNone/>
            </a:pPr>
            <a:r>
              <a:rPr lang="en-US" sz="1600" dirty="0" smtClean="0"/>
              <a:t>http://www.eas.slu.edu/CIPS/ANALOG/PRESENTATIONS/WAF09_GRAVELLE.pdf</a:t>
            </a:r>
          </a:p>
        </p:txBody>
      </p:sp>
      <p:pic>
        <p:nvPicPr>
          <p:cNvPr id="9" name="Picture 6" descr="EASTCOASTboth.png"/>
          <p:cNvPicPr>
            <a:picLocks noChangeAspect="1"/>
          </p:cNvPicPr>
          <p:nvPr/>
        </p:nvPicPr>
        <p:blipFill>
          <a:blip r:embed="rId4" cstate="print"/>
          <a:srcRect/>
          <a:stretch>
            <a:fillRect/>
          </a:stretch>
        </p:blipFill>
        <p:spPr bwMode="auto">
          <a:xfrm>
            <a:off x="6310312" y="2514600"/>
            <a:ext cx="2490788" cy="1947863"/>
          </a:xfrm>
          <a:prstGeom prst="rect">
            <a:avLst/>
          </a:prstGeom>
          <a:noFill/>
          <a:ln w="9525">
            <a:noFill/>
            <a:miter lim="800000"/>
            <a:headEnd/>
            <a:tailEnd/>
          </a:ln>
        </p:spPr>
      </p:pic>
      <p:pic>
        <p:nvPicPr>
          <p:cNvPr id="10" name="Picture 7" descr="MIDWESTboth.png"/>
          <p:cNvPicPr>
            <a:picLocks noChangeAspect="1"/>
          </p:cNvPicPr>
          <p:nvPr/>
        </p:nvPicPr>
        <p:blipFill>
          <a:blip r:embed="rId5" cstate="print"/>
          <a:srcRect/>
          <a:stretch>
            <a:fillRect/>
          </a:stretch>
        </p:blipFill>
        <p:spPr bwMode="auto">
          <a:xfrm>
            <a:off x="342900" y="2514600"/>
            <a:ext cx="2484438" cy="1943100"/>
          </a:xfrm>
          <a:prstGeom prst="rect">
            <a:avLst/>
          </a:prstGeom>
          <a:noFill/>
          <a:ln w="9525">
            <a:noFill/>
            <a:miter lim="800000"/>
            <a:headEnd/>
            <a:tailEnd/>
          </a:ln>
        </p:spPr>
      </p:pic>
      <p:sp>
        <p:nvSpPr>
          <p:cNvPr id="11" name="Rectangle 3"/>
          <p:cNvSpPr txBox="1">
            <a:spLocks noChangeArrowheads="1"/>
          </p:cNvSpPr>
          <p:nvPr/>
        </p:nvSpPr>
        <p:spPr bwMode="auto">
          <a:xfrm>
            <a:off x="3009900" y="2667000"/>
            <a:ext cx="3200400" cy="1371600"/>
          </a:xfrm>
          <a:prstGeom prst="rect">
            <a:avLst/>
          </a:prstGeom>
          <a:noFill/>
          <a:ln w="9525">
            <a:noFill/>
            <a:miter lim="800000"/>
            <a:headEnd/>
            <a:tailEnd/>
          </a:ln>
        </p:spPr>
        <p:txBody>
          <a:bodyPr numCol="2"/>
          <a:lstStyle/>
          <a:p>
            <a:pPr marL="342900" indent="-342900" algn="l">
              <a:spcBef>
                <a:spcPct val="20000"/>
              </a:spcBef>
              <a:defRPr/>
            </a:pPr>
            <a:r>
              <a:rPr lang="en-US" sz="1350" kern="0" dirty="0">
                <a:solidFill>
                  <a:schemeClr val="bg1"/>
                </a:solidFill>
                <a:latin typeface="+mn-lt"/>
              </a:rPr>
              <a:t>300 HGHT</a:t>
            </a:r>
          </a:p>
          <a:p>
            <a:pPr marL="342900" indent="-342900" algn="l">
              <a:spcBef>
                <a:spcPct val="20000"/>
              </a:spcBef>
              <a:defRPr/>
            </a:pPr>
            <a:r>
              <a:rPr lang="en-US" sz="1350" kern="0" dirty="0">
                <a:solidFill>
                  <a:schemeClr val="bg1"/>
                </a:solidFill>
                <a:latin typeface="+mn-lt"/>
              </a:rPr>
              <a:t>500 HGHT</a:t>
            </a:r>
          </a:p>
          <a:p>
            <a:pPr marL="342900" indent="-342900" algn="l">
              <a:spcBef>
                <a:spcPct val="20000"/>
              </a:spcBef>
              <a:defRPr/>
            </a:pPr>
            <a:r>
              <a:rPr lang="en-US" sz="1350" kern="0" dirty="0">
                <a:solidFill>
                  <a:schemeClr val="bg1"/>
                </a:solidFill>
                <a:latin typeface="+mn-lt"/>
              </a:rPr>
              <a:t>700 FRNT</a:t>
            </a:r>
          </a:p>
          <a:p>
            <a:pPr marL="342900" indent="-342900" algn="l">
              <a:spcBef>
                <a:spcPct val="20000"/>
              </a:spcBef>
              <a:defRPr/>
            </a:pPr>
            <a:r>
              <a:rPr lang="en-US" sz="1350" kern="0" dirty="0">
                <a:solidFill>
                  <a:schemeClr val="bg1"/>
                </a:solidFill>
                <a:latin typeface="+mn-lt"/>
              </a:rPr>
              <a:t>850 </a:t>
            </a:r>
            <a:r>
              <a:rPr lang="en-US" sz="1350" kern="0" dirty="0" smtClean="0">
                <a:solidFill>
                  <a:schemeClr val="bg1"/>
                </a:solidFill>
                <a:latin typeface="+mn-lt"/>
              </a:rPr>
              <a:t>HGHT (3)</a:t>
            </a:r>
            <a:endParaRPr lang="en-US" sz="1350" kern="0" dirty="0">
              <a:solidFill>
                <a:schemeClr val="bg1"/>
              </a:solidFill>
              <a:latin typeface="+mn-lt"/>
            </a:endParaRPr>
          </a:p>
          <a:p>
            <a:pPr marL="342900" indent="-342900" algn="l">
              <a:spcBef>
                <a:spcPct val="20000"/>
              </a:spcBef>
              <a:defRPr/>
            </a:pPr>
            <a:r>
              <a:rPr lang="en-US" sz="1350" kern="0" dirty="0">
                <a:solidFill>
                  <a:schemeClr val="bg1"/>
                </a:solidFill>
                <a:latin typeface="+mn-lt"/>
              </a:rPr>
              <a:t>850 </a:t>
            </a:r>
            <a:r>
              <a:rPr lang="en-US" sz="1350" kern="0" dirty="0" smtClean="0">
                <a:solidFill>
                  <a:schemeClr val="bg1"/>
                </a:solidFill>
                <a:latin typeface="+mn-lt"/>
              </a:rPr>
              <a:t>TMPC (3)</a:t>
            </a:r>
            <a:endParaRPr lang="en-US" sz="1350" kern="0" dirty="0">
              <a:solidFill>
                <a:schemeClr val="bg1"/>
              </a:solidFill>
              <a:latin typeface="+mn-lt"/>
            </a:endParaRPr>
          </a:p>
          <a:p>
            <a:pPr marL="342900" indent="-342900" algn="l">
              <a:spcBef>
                <a:spcPct val="20000"/>
              </a:spcBef>
              <a:defRPr/>
            </a:pPr>
            <a:endParaRPr lang="en-US" sz="1350" kern="0" dirty="0">
              <a:solidFill>
                <a:schemeClr val="bg1"/>
              </a:solidFill>
              <a:latin typeface="+mn-lt"/>
            </a:endParaRPr>
          </a:p>
          <a:p>
            <a:pPr marL="342900" indent="-342900" algn="l">
              <a:spcBef>
                <a:spcPct val="20000"/>
              </a:spcBef>
              <a:defRPr/>
            </a:pPr>
            <a:r>
              <a:rPr lang="en-US" sz="1350" kern="0" dirty="0">
                <a:solidFill>
                  <a:schemeClr val="bg1"/>
                </a:solidFill>
                <a:latin typeface="+mn-lt"/>
              </a:rPr>
              <a:t>850 FRNT</a:t>
            </a:r>
          </a:p>
          <a:p>
            <a:pPr marL="342900" indent="-342900" algn="l">
              <a:spcBef>
                <a:spcPct val="20000"/>
              </a:spcBef>
              <a:defRPr/>
            </a:pPr>
            <a:r>
              <a:rPr lang="en-US" sz="1350" kern="0" dirty="0">
                <a:solidFill>
                  <a:schemeClr val="bg1"/>
                </a:solidFill>
                <a:latin typeface="+mn-lt"/>
              </a:rPr>
              <a:t>850 </a:t>
            </a:r>
            <a:r>
              <a:rPr lang="en-US" sz="1350" kern="0" dirty="0" smtClean="0">
                <a:solidFill>
                  <a:schemeClr val="bg1"/>
                </a:solidFill>
                <a:latin typeface="+mn-lt"/>
              </a:rPr>
              <a:t>THTEADV (2)</a:t>
            </a:r>
            <a:endParaRPr lang="en-US" sz="1350" kern="0" dirty="0">
              <a:solidFill>
                <a:schemeClr val="bg1"/>
              </a:solidFill>
              <a:latin typeface="+mn-lt"/>
            </a:endParaRPr>
          </a:p>
          <a:p>
            <a:pPr marL="342900" indent="-342900" algn="l">
              <a:spcBef>
                <a:spcPct val="20000"/>
              </a:spcBef>
              <a:defRPr/>
            </a:pPr>
            <a:r>
              <a:rPr lang="en-US" sz="1350" kern="0" dirty="0">
                <a:solidFill>
                  <a:schemeClr val="bg1"/>
                </a:solidFill>
                <a:latin typeface="+mn-lt"/>
              </a:rPr>
              <a:t>2m </a:t>
            </a:r>
            <a:r>
              <a:rPr lang="en-US" sz="1350" kern="0" dirty="0" smtClean="0">
                <a:solidFill>
                  <a:schemeClr val="bg1"/>
                </a:solidFill>
                <a:latin typeface="+mn-lt"/>
              </a:rPr>
              <a:t>TMPC (2)</a:t>
            </a:r>
            <a:endParaRPr lang="en-US" sz="1350" kern="0" dirty="0">
              <a:solidFill>
                <a:schemeClr val="bg1"/>
              </a:solidFill>
              <a:latin typeface="+mn-lt"/>
            </a:endParaRPr>
          </a:p>
          <a:p>
            <a:pPr marL="342900" indent="-342900" algn="l">
              <a:spcBef>
                <a:spcPct val="20000"/>
              </a:spcBef>
              <a:defRPr/>
            </a:pPr>
            <a:r>
              <a:rPr lang="en-US" sz="1350" kern="0" dirty="0">
                <a:solidFill>
                  <a:schemeClr val="bg1"/>
                </a:solidFill>
                <a:latin typeface="+mn-lt"/>
              </a:rPr>
              <a:t>PMSL</a:t>
            </a:r>
          </a:p>
          <a:p>
            <a:pPr marL="342900" indent="-342900" algn="l">
              <a:spcBef>
                <a:spcPct val="20000"/>
              </a:spcBef>
              <a:defRPr/>
            </a:pPr>
            <a:r>
              <a:rPr lang="en-US" sz="1350" kern="0" dirty="0" smtClean="0">
                <a:solidFill>
                  <a:schemeClr val="bg1"/>
                </a:solidFill>
                <a:latin typeface="+mn-lt"/>
              </a:rPr>
              <a:t>PWTR (2)</a:t>
            </a:r>
            <a:endParaRPr lang="en-US" sz="1350" kern="0" dirty="0">
              <a:solidFill>
                <a:schemeClr val="bg1"/>
              </a:solidFill>
              <a:latin typeface="+mn-lt"/>
            </a:endParaRPr>
          </a:p>
        </p:txBody>
      </p:sp>
      <p:sp>
        <p:nvSpPr>
          <p:cNvPr id="12" name="Rectangle 3"/>
          <p:cNvSpPr txBox="1">
            <a:spLocks noChangeArrowheads="1"/>
          </p:cNvSpPr>
          <p:nvPr/>
        </p:nvSpPr>
        <p:spPr bwMode="auto">
          <a:xfrm>
            <a:off x="3001296" y="3886200"/>
            <a:ext cx="1981200" cy="419100"/>
          </a:xfrm>
          <a:prstGeom prst="rect">
            <a:avLst/>
          </a:prstGeom>
          <a:noFill/>
          <a:ln w="9525">
            <a:noFill/>
            <a:miter lim="800000"/>
            <a:headEnd/>
            <a:tailEnd/>
          </a:ln>
        </p:spPr>
        <p:txBody>
          <a:bodyPr numCol="1"/>
          <a:lstStyle/>
          <a:p>
            <a:pPr marL="342900" indent="-342900" algn="l">
              <a:spcBef>
                <a:spcPct val="20000"/>
              </a:spcBef>
              <a:defRPr/>
            </a:pPr>
            <a:r>
              <a:rPr lang="en-US" sz="1350" kern="0" dirty="0" smtClean="0">
                <a:solidFill>
                  <a:schemeClr val="bg1"/>
                </a:solidFill>
                <a:latin typeface="+mn-lt"/>
              </a:rPr>
              <a:t>1000:850 THCK</a:t>
            </a:r>
            <a:endParaRPr lang="en-US" sz="1350" kern="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228600" y="2362200"/>
            <a:ext cx="8686800" cy="1066800"/>
          </a:xfrm>
        </p:spPr>
        <p:txBody>
          <a:bodyPr/>
          <a:lstStyle/>
          <a:p>
            <a:pPr algn="ctr" eaLnBrk="1" hangingPunct="1">
              <a:buNone/>
            </a:pPr>
            <a:r>
              <a:rPr lang="en-US" sz="3200" dirty="0" smtClean="0"/>
              <a:t>High Temperatures</a:t>
            </a:r>
          </a:p>
          <a:p>
            <a:pPr algn="ctr" eaLnBrk="1" hangingPunct="1">
              <a:buNone/>
            </a:pPr>
            <a:r>
              <a:rPr lang="en-US" sz="3200" dirty="0" smtClean="0"/>
              <a:t>Southern Minnesota</a:t>
            </a:r>
          </a:p>
          <a:p>
            <a:pPr algn="ctr" eaLnBrk="1" hangingPunct="1">
              <a:buNone/>
            </a:pPr>
            <a:r>
              <a:rPr lang="en-US" sz="3200" dirty="0" smtClean="0"/>
              <a:t>13 January 2010</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smtClean="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CIPS Winter Weather Analog Guidance - Case Study 2</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smtClean="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High Temps Southern Minnesota - Guidance</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7" name="Picture 6" descr="snow.png"/>
          <p:cNvPicPr>
            <a:picLocks noChangeAspect="1"/>
          </p:cNvPicPr>
          <p:nvPr/>
        </p:nvPicPr>
        <p:blipFill>
          <a:blip r:embed="rId4" cstate="print"/>
          <a:stretch>
            <a:fillRect/>
          </a:stretch>
        </p:blipFill>
        <p:spPr>
          <a:xfrm>
            <a:off x="392676" y="723899"/>
            <a:ext cx="8346972" cy="5335179"/>
          </a:xfrm>
          <a:prstGeom prst="rect">
            <a:avLst/>
          </a:prstGeom>
        </p:spPr>
      </p:pic>
      <p:sp>
        <p:nvSpPr>
          <p:cNvPr id="8" name="Rectangle 3"/>
          <p:cNvSpPr>
            <a:spLocks noGrp="1" noChangeArrowheads="1"/>
          </p:cNvSpPr>
          <p:nvPr>
            <p:ph idx="1"/>
          </p:nvPr>
        </p:nvSpPr>
        <p:spPr>
          <a:xfrm>
            <a:off x="304800" y="6096000"/>
            <a:ext cx="8686800" cy="533400"/>
          </a:xfrm>
        </p:spPr>
        <p:txBody>
          <a:bodyPr/>
          <a:lstStyle/>
          <a:p>
            <a:pPr marL="137160" eaLnBrk="1" hangingPunct="1">
              <a:buNone/>
            </a:pPr>
            <a:r>
              <a:rPr lang="en-US" sz="1600" dirty="0" smtClean="0"/>
              <a:t>- Existing snowpack over the Upper Mississippi River Valley</a:t>
            </a:r>
          </a:p>
          <a:p>
            <a:pPr marL="137160" eaLnBrk="1" hangingPunct="1">
              <a:buNone/>
            </a:pPr>
            <a:r>
              <a:rPr lang="en-US" sz="1600" dirty="0" smtClean="0"/>
              <a:t>- &gt;12” over southern Minnesota</a:t>
            </a: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smtClean="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High Temps Southern Minnesota - NWP Guidance</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342900" y="838200"/>
            <a:ext cx="8458200" cy="5509200"/>
          </a:xfrm>
          <a:prstGeom prst="rect">
            <a:avLst/>
          </a:prstGeom>
          <a:solidFill>
            <a:schemeClr val="bg1"/>
          </a:solidFill>
        </p:spPr>
        <p:txBody>
          <a:bodyPr wrap="square" rtlCol="0">
            <a:spAutoFit/>
          </a:bodyPr>
          <a:lstStyle/>
          <a:p>
            <a:pPr algn="l"/>
            <a:r>
              <a:rPr lang="pt-BR" sz="1600" dirty="0" smtClean="0">
                <a:solidFill>
                  <a:srgbClr val="003E74"/>
                </a:solidFill>
                <a:latin typeface="Courier New" pitchFamily="49" charset="0"/>
                <a:cs typeface="Courier New" pitchFamily="49" charset="0"/>
              </a:rPr>
              <a:t>KMSP   GFS MOS GUIDANCE    1/12/2010  1200 UTC                       DT /JAN  12/JAN  13                /JAN  14                /JAN  15  HR   18 21 00 03 06 09 12 15 18 21 00 03 06 09 12 15 18 21 00 06 12  N/X                    17          </a:t>
            </a:r>
            <a:r>
              <a:rPr lang="pt-BR" sz="1600" dirty="0" smtClean="0">
                <a:solidFill>
                  <a:srgbClr val="FF0000"/>
                </a:solidFill>
                <a:latin typeface="Courier New" pitchFamily="49" charset="0"/>
                <a:cs typeface="Courier New" pitchFamily="49" charset="0"/>
              </a:rPr>
              <a:t>39</a:t>
            </a:r>
            <a:r>
              <a:rPr lang="pt-BR" sz="1600" dirty="0" smtClean="0">
                <a:solidFill>
                  <a:srgbClr val="003E74"/>
                </a:solidFill>
                <a:latin typeface="Courier New" pitchFamily="49" charset="0"/>
                <a:cs typeface="Courier New" pitchFamily="49" charset="0"/>
              </a:rPr>
              <a:t>          23          37    20  TMP  20 25 25 23 22 21 21 22 34 38 35 31 29 28 27 26 32 36 33 25 21  DPT   8 13 16 17 16 16 16 17 19 21 21 22 22 21 21 21 23 24 23 19 16  CLD  BK BK BK BK CL FW CL BK CL SC SC CL CL BK FW OV OV OV SC CL CL  WDR  18 19 18 19 19 19 18 18 19 18 19 20 23 23 28 29 30 30 31 30 26  WSP  10 11 09 09 07 06 05 05 08 08 08 07 06 06 06 07 08 09 08 06 04  P06         0     2     0     0     0     0     1     1     2  1  1  P12                     2           0           1           3     1  Q06         0     0     0     0     0     0     0     0     0  0  0  Q12                     0           0           0           0     0  T06      2/ 1  0/ 0  1/ 0  1/ 1  1/ 0  0/ 0  0/ 0  0/ 0  0/ 0  0/ 0  T12            2/ 1        3/ 1        1/ 0        0/ 0     0/ 0     POZ  18 22 32 31 29 31 28 22 23 31 38 32 31 28 31 26 20  9 20 15  7  POS  65 50 25 29 28 26 21 37 20  8 23 34 31 47 45 47 59 79 80 75 71  TYP   S  Z  Z  Z  Z  Z  Z  Z  Z  Z  Z  Z  Z  Z  Z  Z  Z  S  Z  S  S  SNW                     0                       0                 0  CIG   8  8  8  8  8  8  8  8  8  8  8  8  8  8  2  1  4  4  8  6  8  VIS   5  7  7  7  7  5  5  6  7  7  7  7  7  7  7  5  7  7  7  7  7  OBV  BR HZ  N BR BR BR BR BR BR  N  N  N  N  N  N BR  N HZ  N  N  N </a:t>
            </a:r>
            <a:endParaRPr lang="en-US" sz="1600" dirty="0">
              <a:solidFill>
                <a:srgbClr val="003E74"/>
              </a:solidFill>
              <a:latin typeface="Courier New" pitchFamily="49" charset="0"/>
              <a:cs typeface="Courier New" pitchFamily="49" charset="0"/>
            </a:endParaRP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smtClean="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High Temps Southern Minnesota - NWP Guidance</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342900" y="838200"/>
            <a:ext cx="8458200" cy="5509200"/>
          </a:xfrm>
          <a:prstGeom prst="rect">
            <a:avLst/>
          </a:prstGeom>
          <a:solidFill>
            <a:schemeClr val="bg1"/>
          </a:solidFill>
        </p:spPr>
        <p:txBody>
          <a:bodyPr wrap="square" rtlCol="0">
            <a:spAutoFit/>
          </a:bodyPr>
          <a:lstStyle/>
          <a:p>
            <a:pPr algn="l"/>
            <a:r>
              <a:rPr lang="pt-BR" sz="1600" dirty="0" smtClean="0">
                <a:solidFill>
                  <a:srgbClr val="003E74"/>
                </a:solidFill>
                <a:latin typeface="Courier New" pitchFamily="49" charset="0"/>
                <a:cs typeface="Courier New" pitchFamily="49" charset="0"/>
              </a:rPr>
              <a:t>KMSP   NAM MOS GUIDANCE    1/12/2010  1200 UTC                       DT /JAN  12/JAN  13                /JAN  14                /JAN  15  HR   18 21 00 03 06 09 12 15 18 21 00 03 06 09 12 15 18 21 00 06 12  N/X                    16          </a:t>
            </a:r>
            <a:r>
              <a:rPr lang="pt-BR" sz="1600" dirty="0" smtClean="0">
                <a:solidFill>
                  <a:srgbClr val="FF0000"/>
                </a:solidFill>
                <a:latin typeface="Courier New" pitchFamily="49" charset="0"/>
                <a:cs typeface="Courier New" pitchFamily="49" charset="0"/>
              </a:rPr>
              <a:t>32</a:t>
            </a:r>
            <a:r>
              <a:rPr lang="pt-BR" sz="1600" dirty="0" smtClean="0">
                <a:solidFill>
                  <a:srgbClr val="003E74"/>
                </a:solidFill>
                <a:latin typeface="Courier New" pitchFamily="49" charset="0"/>
                <a:cs typeface="Courier New" pitchFamily="49" charset="0"/>
              </a:rPr>
              <a:t>          18          27    22  TMP  18 22 21 21 19 19 18 20 28 31 28 25 22 21 20 21 24 25 24 28 25  DPT  10 12 13 13 13 13 13 15 20 22 22 19 16 15 15 16 18 19 19 22 19  CLD  OV OV OV OV OV OV OV OV OV OV BK SC OV OV OV OV OV OV OV OV OV  WDR  18 18 18 19 20 19 16 16 17 18 18 19 20 21 24 27 30 30 31 32 30  WSP  10 13 10 08 07 06 04 06 07 07 06 05 04 03 04 05 07 08 08 06 05  P06         2     2     4     1     1     2     4     4     3  3  2  P12                     4           2           4           7     7  Q06         0     0     0     0     0     0     0     0     0  0  0  Q12                     0           0           0           0     0  T06      0/ 0  0/ 2  0/ 0  0/ 9  0/ 5  0/ 3  0/ 0  0/ 3  0/ 5  0/ 1  T12            0/ 2        0/ 9        0/ 5        0/ 3     0/ 5     SNW                     0                       0                 0  CIG   4  8  4  4  3  3  3  1  1  4  3  8  1  1  2  2  2  3  4  5  4  VIS   5  1  1  5  6  5  5  5  5  6  7  7  7  5  5  4  5  6  7  7  5  OBV  BR BR BR BR BR BR BR BR HZ HZ  N  N BR BR BR BR BR HZ  N  N BR</a:t>
            </a:r>
          </a:p>
          <a:p>
            <a:pPr algn="l"/>
            <a:endParaRPr lang="pt-BR" sz="1600" dirty="0" smtClean="0">
              <a:solidFill>
                <a:srgbClr val="003E74"/>
              </a:solidFill>
              <a:latin typeface="Courier New" pitchFamily="49" charset="0"/>
              <a:cs typeface="Courier New" pitchFamily="49" charset="0"/>
            </a:endParaRPr>
          </a:p>
          <a:p>
            <a:pPr algn="l"/>
            <a:endParaRPr lang="pt-BR" sz="1600" dirty="0" smtClean="0">
              <a:solidFill>
                <a:srgbClr val="003E74"/>
              </a:solidFill>
              <a:latin typeface="Courier New" pitchFamily="49" charset="0"/>
              <a:cs typeface="Courier New" pitchFamily="49" charset="0"/>
            </a:endParaRPr>
          </a:p>
          <a:p>
            <a:pPr algn="l"/>
            <a:endParaRPr lang="en-US" sz="1600" dirty="0">
              <a:solidFill>
                <a:srgbClr val="003E74"/>
              </a:solidFill>
              <a:latin typeface="Courier New" pitchFamily="49" charset="0"/>
              <a:cs typeface="Courier New" pitchFamily="49" charset="0"/>
            </a:endParaRPr>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smtClean="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High Temps Southern Minnesota - NWP Guidance</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5" name="Picture 4" descr="synopticBgfs212F036.png"/>
          <p:cNvPicPr>
            <a:picLocks noChangeAspect="1"/>
          </p:cNvPicPr>
          <p:nvPr/>
        </p:nvPicPr>
        <p:blipFill>
          <a:blip r:embed="rId4" cstate="print"/>
          <a:stretch>
            <a:fillRect/>
          </a:stretch>
        </p:blipFill>
        <p:spPr>
          <a:xfrm>
            <a:off x="777240" y="768096"/>
            <a:ext cx="7610644" cy="5888736"/>
          </a:xfrm>
          <a:prstGeom prst="rect">
            <a:avLst/>
          </a:prstGeom>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smtClean="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High Temps Southern Minnesota</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6" name="Picture 5" descr="MIDWEST1.png"/>
          <p:cNvPicPr>
            <a:picLocks noChangeAspect="1"/>
          </p:cNvPicPr>
          <p:nvPr/>
        </p:nvPicPr>
        <p:blipFill>
          <a:blip r:embed="rId4" cstate="print"/>
          <a:stretch>
            <a:fillRect/>
          </a:stretch>
        </p:blipFill>
        <p:spPr>
          <a:xfrm>
            <a:off x="761284" y="785352"/>
            <a:ext cx="7620716" cy="5888736"/>
          </a:xfrm>
          <a:prstGeom prst="rect">
            <a:avLst/>
          </a:prstGeom>
        </p:spPr>
      </p:pic>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smtClean="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High Temps Southern Minnesota - Analog #1 19810125</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7" name="Picture 6" descr="SynopticB_1981012500.png"/>
          <p:cNvPicPr>
            <a:picLocks noChangeAspect="1"/>
          </p:cNvPicPr>
          <p:nvPr/>
        </p:nvPicPr>
        <p:blipFill>
          <a:blip r:embed="rId4" cstate="print"/>
          <a:srcRect/>
          <a:stretch>
            <a:fillRect/>
          </a:stretch>
        </p:blipFill>
        <p:spPr>
          <a:xfrm>
            <a:off x="787148" y="764016"/>
            <a:ext cx="7609600" cy="5888736"/>
          </a:xfrm>
          <a:prstGeom prst="rect">
            <a:avLst/>
          </a:prstGeom>
        </p:spPr>
      </p:pic>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smtClean="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High Temps Southern Minnesota - Analog #1 19810125</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5" name="Picture 4" descr="1981012412_MW1COSDPT.png"/>
          <p:cNvPicPr>
            <a:picLocks noChangeAspect="1"/>
          </p:cNvPicPr>
          <p:nvPr/>
        </p:nvPicPr>
        <p:blipFill>
          <a:blip r:embed="rId4" cstate="print"/>
          <a:srcRect/>
          <a:stretch>
            <a:fillRect/>
          </a:stretch>
        </p:blipFill>
        <p:spPr>
          <a:xfrm>
            <a:off x="777240" y="768096"/>
            <a:ext cx="7609600" cy="5888736"/>
          </a:xfrm>
          <a:prstGeom prst="rect">
            <a:avLst/>
          </a:prstGeom>
        </p:spPr>
      </p:pic>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smtClean="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High Temps Southern Minnesota - Analog #1 19810125</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6" name="Picture 5" descr="1981012500_MW1MINTEMP.png"/>
          <p:cNvPicPr>
            <a:picLocks noChangeAspect="1"/>
          </p:cNvPicPr>
          <p:nvPr/>
        </p:nvPicPr>
        <p:blipFill>
          <a:blip r:embed="rId4" cstate="print"/>
          <a:srcRect/>
          <a:stretch>
            <a:fillRect/>
          </a:stretch>
        </p:blipFill>
        <p:spPr>
          <a:xfrm>
            <a:off x="777240" y="768096"/>
            <a:ext cx="7609600" cy="5888736"/>
          </a:xfrm>
          <a:prstGeom prst="rect">
            <a:avLst/>
          </a:prstGeom>
        </p:spPr>
      </p:pic>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smtClean="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High Temps Southern Minnesota - Analog #5 20080106</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5" name="Picture 4" descr="SynopticB_2008010600.png"/>
          <p:cNvPicPr>
            <a:picLocks noChangeAspect="1"/>
          </p:cNvPicPr>
          <p:nvPr/>
        </p:nvPicPr>
        <p:blipFill>
          <a:blip r:embed="rId4" cstate="print"/>
          <a:srcRect/>
          <a:stretch>
            <a:fillRect/>
          </a:stretch>
        </p:blipFill>
        <p:spPr>
          <a:xfrm>
            <a:off x="777240" y="768096"/>
            <a:ext cx="7609600" cy="5888736"/>
          </a:xfrm>
          <a:prstGeom prst="rect">
            <a:avLst/>
          </a:prstGeom>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228600" y="876300"/>
            <a:ext cx="8686800" cy="5181600"/>
          </a:xfrm>
        </p:spPr>
        <p:txBody>
          <a:bodyPr/>
          <a:lstStyle/>
          <a:p>
            <a:pPr eaLnBrk="1" hangingPunct="1"/>
            <a:r>
              <a:rPr lang="en-US" sz="1800" dirty="0" smtClean="0"/>
              <a:t>Over 25 NWS offices use the real-time CIPS analog output.</a:t>
            </a:r>
          </a:p>
          <a:p>
            <a:pPr eaLnBrk="1" hangingPunct="1"/>
            <a:endParaRPr lang="en-US" sz="1800" dirty="0" smtClean="0"/>
          </a:p>
          <a:p>
            <a:pPr eaLnBrk="1" hangingPunct="1"/>
            <a:r>
              <a:rPr lang="en-US" sz="1800" dirty="0" smtClean="0"/>
              <a:t>Over 75 distinct mentions of the CIPS Analog Guidance in NWS Area Forecast Discussions during the winter of 2009-2010.</a:t>
            </a:r>
          </a:p>
          <a:p>
            <a:pPr eaLnBrk="1" hangingPunct="1"/>
            <a:endParaRPr lang="en-US" sz="1800" dirty="0" smtClean="0"/>
          </a:p>
          <a:p>
            <a:pPr eaLnBrk="1" hangingPunct="1"/>
            <a:r>
              <a:rPr lang="en-US" sz="1800" dirty="0" smtClean="0"/>
              <a:t>Analog applications: heavy precipitation (rain/snow), cool-season severe thunderstorms, ice storms, blizzards, high winds, temperatures</a:t>
            </a:r>
          </a:p>
          <a:p>
            <a:pPr eaLnBrk="1" hangingPunct="1"/>
            <a:endParaRPr lang="en-US" sz="1800" dirty="0" smtClean="0"/>
          </a:p>
          <a:p>
            <a:pPr eaLnBrk="1" hangingPunct="1"/>
            <a:r>
              <a:rPr lang="en-US" sz="1800" dirty="0" smtClean="0"/>
              <a:t>Why use analogs?</a:t>
            </a:r>
          </a:p>
          <a:p>
            <a:pPr eaLnBrk="1" hangingPunct="1"/>
            <a:r>
              <a:rPr lang="en-US" sz="1800" dirty="0" smtClean="0"/>
              <a:t>Foundation for conceptual models and composite analyses</a:t>
            </a:r>
          </a:p>
          <a:p>
            <a:r>
              <a:rPr lang="en-US" sz="1800" dirty="0" smtClean="0"/>
              <a:t>Conditional climatology of the forecast (i.e., given the selection criteria of an analog…this is what typically happens).</a:t>
            </a:r>
          </a:p>
          <a:p>
            <a:r>
              <a:rPr lang="en-US" sz="1800" dirty="0" smtClean="0"/>
              <a:t>Forecaster awareness of similar events.</a:t>
            </a:r>
          </a:p>
          <a:p>
            <a:r>
              <a:rPr lang="en-US" sz="1800" dirty="0" smtClean="0">
                <a:solidFill>
                  <a:srgbClr val="FFFF00"/>
                </a:solidFill>
              </a:rPr>
              <a:t>Confidence (or lack of) in NWP model output.</a:t>
            </a:r>
          </a:p>
          <a:p>
            <a:pPr eaLnBrk="1" hangingPunct="1">
              <a:buNone/>
            </a:pPr>
            <a:endParaRPr lang="en-US" sz="1800" dirty="0" smtClean="0"/>
          </a:p>
          <a:p>
            <a:pPr lvl="0" eaLnBrk="1" hangingPunct="1">
              <a:defRPr/>
            </a:pPr>
            <a:r>
              <a:rPr lang="en-US" sz="1800" dirty="0" smtClean="0"/>
              <a:t>EAX and ABR have also used the winter weather analog guidance to assist in challenging temperature forecasts with success.</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smtClean="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CIPS Winter Weather Analog Guidance</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smtClean="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High Temps Southern Minnesota - Analog #5 20080106</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4" name="Picture 3" descr="2008010512_MW1COSDPT.png"/>
          <p:cNvPicPr>
            <a:picLocks noChangeAspect="1"/>
          </p:cNvPicPr>
          <p:nvPr/>
        </p:nvPicPr>
        <p:blipFill>
          <a:blip r:embed="rId4" cstate="print"/>
          <a:srcRect/>
          <a:stretch>
            <a:fillRect/>
          </a:stretch>
        </p:blipFill>
        <p:spPr>
          <a:xfrm>
            <a:off x="777240" y="768096"/>
            <a:ext cx="7609600" cy="5888736"/>
          </a:xfrm>
          <a:prstGeom prst="rect">
            <a:avLst/>
          </a:prstGeom>
        </p:spPr>
      </p:pic>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smtClean="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High Temps Southern Minnesota - Analog #5 20080106</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4" name="Picture 3" descr="2008010600_MW1MINTEMP.png"/>
          <p:cNvPicPr>
            <a:picLocks noChangeAspect="1"/>
          </p:cNvPicPr>
          <p:nvPr/>
        </p:nvPicPr>
        <p:blipFill>
          <a:blip r:embed="rId4" cstate="print"/>
          <a:srcRect/>
          <a:stretch>
            <a:fillRect/>
          </a:stretch>
        </p:blipFill>
        <p:spPr>
          <a:xfrm>
            <a:off x="777240" y="768096"/>
            <a:ext cx="7609600" cy="5888736"/>
          </a:xfrm>
          <a:prstGeom prst="rect">
            <a:avLst/>
          </a:prstGeom>
        </p:spPr>
      </p:pic>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High Temps Southern Minnesota - 20100113/2000 observed</a:t>
            </a: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2050" name="Picture 2"/>
          <p:cNvPicPr>
            <a:picLocks noChangeAspect="1" noChangeArrowheads="1"/>
          </p:cNvPicPr>
          <p:nvPr/>
        </p:nvPicPr>
        <p:blipFill>
          <a:blip r:embed="rId4" cstate="print"/>
          <a:srcRect/>
          <a:stretch>
            <a:fillRect/>
          </a:stretch>
        </p:blipFill>
        <p:spPr bwMode="auto">
          <a:xfrm>
            <a:off x="1048290" y="764016"/>
            <a:ext cx="7028910" cy="5888736"/>
          </a:xfrm>
          <a:prstGeom prst="rect">
            <a:avLst/>
          </a:prstGeom>
          <a:noFill/>
          <a:ln w="9525">
            <a:noFill/>
            <a:miter lim="800000"/>
            <a:headEnd/>
            <a:tailEnd/>
          </a:ln>
        </p:spPr>
      </p:pic>
      <p:pic>
        <p:nvPicPr>
          <p:cNvPr id="2051" name="Picture 3"/>
          <p:cNvPicPr>
            <a:picLocks noChangeAspect="1" noChangeArrowheads="1"/>
          </p:cNvPicPr>
          <p:nvPr/>
        </p:nvPicPr>
        <p:blipFill>
          <a:blip r:embed="rId5" cstate="print"/>
          <a:srcRect/>
          <a:stretch>
            <a:fillRect/>
          </a:stretch>
        </p:blipFill>
        <p:spPr bwMode="auto">
          <a:xfrm>
            <a:off x="5133975" y="2962275"/>
            <a:ext cx="1000125" cy="733425"/>
          </a:xfrm>
          <a:prstGeom prst="rect">
            <a:avLst/>
          </a:prstGeom>
          <a:noFill/>
          <a:ln w="25400">
            <a:solidFill>
              <a:schemeClr val="bg1"/>
            </a:solidFill>
            <a:miter lim="800000"/>
            <a:headEnd/>
            <a:tailEnd/>
          </a:ln>
        </p:spPr>
      </p:pic>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586248" y="762000"/>
            <a:ext cx="7959501" cy="5888736"/>
          </a:xfrm>
          <a:prstGeom prst="rect">
            <a:avLst/>
          </a:prstGeom>
          <a:noFill/>
          <a:ln w="9525">
            <a:noFill/>
            <a:miter lim="800000"/>
            <a:headEnd/>
            <a:tailEnd/>
          </a:ln>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High Temps Southern Minnesota - Verified NWP Guidance</a:t>
            </a:r>
          </a:p>
        </p:txBody>
      </p:sp>
      <p:pic>
        <p:nvPicPr>
          <p:cNvPr id="15364"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
        <p:nvSpPr>
          <p:cNvPr id="8" name="TextBox 7"/>
          <p:cNvSpPr txBox="1"/>
          <p:nvPr/>
        </p:nvSpPr>
        <p:spPr>
          <a:xfrm>
            <a:off x="3238500" y="723900"/>
            <a:ext cx="2667000" cy="353943"/>
          </a:xfrm>
          <a:prstGeom prst="rect">
            <a:avLst/>
          </a:prstGeom>
          <a:noFill/>
        </p:spPr>
        <p:txBody>
          <a:bodyPr wrap="square" rtlCol="0">
            <a:spAutoFit/>
          </a:bodyPr>
          <a:lstStyle/>
          <a:p>
            <a:r>
              <a:rPr lang="en-US" sz="1700" dirty="0" err="1" smtClean="0">
                <a:solidFill>
                  <a:schemeClr val="bg1"/>
                </a:solidFill>
                <a:latin typeface="+mn-lt"/>
              </a:rPr>
              <a:t>BOIVerify</a:t>
            </a:r>
            <a:endParaRPr lang="en-US" sz="1700" dirty="0">
              <a:solidFill>
                <a:schemeClr val="bg1"/>
              </a:solidFill>
              <a:latin typeface="+mn-lt"/>
            </a:endParaRPr>
          </a:p>
        </p:txBody>
      </p:sp>
      <p:sp>
        <p:nvSpPr>
          <p:cNvPr id="6" name="Freeform 5"/>
          <p:cNvSpPr/>
          <p:nvPr/>
        </p:nvSpPr>
        <p:spPr bwMode="auto">
          <a:xfrm>
            <a:off x="2295525" y="2051050"/>
            <a:ext cx="4953000" cy="4064000"/>
          </a:xfrm>
          <a:custGeom>
            <a:avLst/>
            <a:gdLst>
              <a:gd name="connsiteX0" fmla="*/ 0 w 4953000"/>
              <a:gd name="connsiteY0" fmla="*/ 4054475 h 4064000"/>
              <a:gd name="connsiteX1" fmla="*/ 209550 w 4953000"/>
              <a:gd name="connsiteY1" fmla="*/ 4006850 h 4064000"/>
              <a:gd name="connsiteX2" fmla="*/ 381000 w 4953000"/>
              <a:gd name="connsiteY2" fmla="*/ 4016375 h 4064000"/>
              <a:gd name="connsiteX3" fmla="*/ 514350 w 4953000"/>
              <a:gd name="connsiteY3" fmla="*/ 3930650 h 4064000"/>
              <a:gd name="connsiteX4" fmla="*/ 685800 w 4953000"/>
              <a:gd name="connsiteY4" fmla="*/ 3844925 h 4064000"/>
              <a:gd name="connsiteX5" fmla="*/ 866775 w 4953000"/>
              <a:gd name="connsiteY5" fmla="*/ 3606800 h 4064000"/>
              <a:gd name="connsiteX6" fmla="*/ 1066800 w 4953000"/>
              <a:gd name="connsiteY6" fmla="*/ 3378200 h 4064000"/>
              <a:gd name="connsiteX7" fmla="*/ 1238250 w 4953000"/>
              <a:gd name="connsiteY7" fmla="*/ 2987675 h 4064000"/>
              <a:gd name="connsiteX8" fmla="*/ 1400175 w 4953000"/>
              <a:gd name="connsiteY8" fmla="*/ 2778125 h 4064000"/>
              <a:gd name="connsiteX9" fmla="*/ 1552575 w 4953000"/>
              <a:gd name="connsiteY9" fmla="*/ 1949450 h 4064000"/>
              <a:gd name="connsiteX10" fmla="*/ 1743075 w 4953000"/>
              <a:gd name="connsiteY10" fmla="*/ 1320800 h 4064000"/>
              <a:gd name="connsiteX11" fmla="*/ 1914525 w 4953000"/>
              <a:gd name="connsiteY11" fmla="*/ 568325 h 4064000"/>
              <a:gd name="connsiteX12" fmla="*/ 2066925 w 4953000"/>
              <a:gd name="connsiteY12" fmla="*/ 82550 h 4064000"/>
              <a:gd name="connsiteX13" fmla="*/ 2276475 w 4953000"/>
              <a:gd name="connsiteY13" fmla="*/ 73025 h 4064000"/>
              <a:gd name="connsiteX14" fmla="*/ 2428875 w 4953000"/>
              <a:gd name="connsiteY14" fmla="*/ 444500 h 4064000"/>
              <a:gd name="connsiteX15" fmla="*/ 2571750 w 4953000"/>
              <a:gd name="connsiteY15" fmla="*/ 1006475 h 4064000"/>
              <a:gd name="connsiteX16" fmla="*/ 2752725 w 4953000"/>
              <a:gd name="connsiteY16" fmla="*/ 1520825 h 4064000"/>
              <a:gd name="connsiteX17" fmla="*/ 2914650 w 4953000"/>
              <a:gd name="connsiteY17" fmla="*/ 1882775 h 4064000"/>
              <a:gd name="connsiteX18" fmla="*/ 3086100 w 4953000"/>
              <a:gd name="connsiteY18" fmla="*/ 1835150 h 4064000"/>
              <a:gd name="connsiteX19" fmla="*/ 3267075 w 4953000"/>
              <a:gd name="connsiteY19" fmla="*/ 2187575 h 4064000"/>
              <a:gd name="connsiteX20" fmla="*/ 3438525 w 4953000"/>
              <a:gd name="connsiteY20" fmla="*/ 2540000 h 4064000"/>
              <a:gd name="connsiteX21" fmla="*/ 3638550 w 4953000"/>
              <a:gd name="connsiteY21" fmla="*/ 2968625 h 4064000"/>
              <a:gd name="connsiteX22" fmla="*/ 3790950 w 4953000"/>
              <a:gd name="connsiteY22" fmla="*/ 3406775 h 4064000"/>
              <a:gd name="connsiteX23" fmla="*/ 3952875 w 4953000"/>
              <a:gd name="connsiteY23" fmla="*/ 3606800 h 4064000"/>
              <a:gd name="connsiteX24" fmla="*/ 4105275 w 4953000"/>
              <a:gd name="connsiteY24" fmla="*/ 3844925 h 4064000"/>
              <a:gd name="connsiteX25" fmla="*/ 4314825 w 4953000"/>
              <a:gd name="connsiteY25" fmla="*/ 4016375 h 4064000"/>
              <a:gd name="connsiteX26" fmla="*/ 4486275 w 4953000"/>
              <a:gd name="connsiteY26" fmla="*/ 4035425 h 4064000"/>
              <a:gd name="connsiteX27" fmla="*/ 4648200 w 4953000"/>
              <a:gd name="connsiteY27" fmla="*/ 4054475 h 4064000"/>
              <a:gd name="connsiteX28" fmla="*/ 4848225 w 4953000"/>
              <a:gd name="connsiteY28" fmla="*/ 4044950 h 4064000"/>
              <a:gd name="connsiteX29" fmla="*/ 4953000 w 4953000"/>
              <a:gd name="connsiteY29" fmla="*/ 4064000 h 40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953000" h="4064000">
                <a:moveTo>
                  <a:pt x="0" y="4054475"/>
                </a:moveTo>
                <a:cubicBezTo>
                  <a:pt x="73025" y="4033837"/>
                  <a:pt x="146050" y="4013200"/>
                  <a:pt x="209550" y="4006850"/>
                </a:cubicBezTo>
                <a:cubicBezTo>
                  <a:pt x="273050" y="4000500"/>
                  <a:pt x="330200" y="4029075"/>
                  <a:pt x="381000" y="4016375"/>
                </a:cubicBezTo>
                <a:cubicBezTo>
                  <a:pt x="431800" y="4003675"/>
                  <a:pt x="463550" y="3959225"/>
                  <a:pt x="514350" y="3930650"/>
                </a:cubicBezTo>
                <a:cubicBezTo>
                  <a:pt x="565150" y="3902075"/>
                  <a:pt x="627063" y="3898900"/>
                  <a:pt x="685800" y="3844925"/>
                </a:cubicBezTo>
                <a:cubicBezTo>
                  <a:pt x="744538" y="3790950"/>
                  <a:pt x="803275" y="3684588"/>
                  <a:pt x="866775" y="3606800"/>
                </a:cubicBezTo>
                <a:cubicBezTo>
                  <a:pt x="930275" y="3529013"/>
                  <a:pt x="1004888" y="3481388"/>
                  <a:pt x="1066800" y="3378200"/>
                </a:cubicBezTo>
                <a:cubicBezTo>
                  <a:pt x="1128713" y="3275013"/>
                  <a:pt x="1182688" y="3087688"/>
                  <a:pt x="1238250" y="2987675"/>
                </a:cubicBezTo>
                <a:cubicBezTo>
                  <a:pt x="1293813" y="2887663"/>
                  <a:pt x="1347788" y="2951162"/>
                  <a:pt x="1400175" y="2778125"/>
                </a:cubicBezTo>
                <a:cubicBezTo>
                  <a:pt x="1452562" y="2605088"/>
                  <a:pt x="1495425" y="2192337"/>
                  <a:pt x="1552575" y="1949450"/>
                </a:cubicBezTo>
                <a:cubicBezTo>
                  <a:pt x="1609725" y="1706563"/>
                  <a:pt x="1682750" y="1550988"/>
                  <a:pt x="1743075" y="1320800"/>
                </a:cubicBezTo>
                <a:cubicBezTo>
                  <a:pt x="1803400" y="1090613"/>
                  <a:pt x="1860550" y="774700"/>
                  <a:pt x="1914525" y="568325"/>
                </a:cubicBezTo>
                <a:cubicBezTo>
                  <a:pt x="1968500" y="361950"/>
                  <a:pt x="2006600" y="165100"/>
                  <a:pt x="2066925" y="82550"/>
                </a:cubicBezTo>
                <a:cubicBezTo>
                  <a:pt x="2127250" y="0"/>
                  <a:pt x="2216150" y="12700"/>
                  <a:pt x="2276475" y="73025"/>
                </a:cubicBezTo>
                <a:cubicBezTo>
                  <a:pt x="2336800" y="133350"/>
                  <a:pt x="2379663" y="288925"/>
                  <a:pt x="2428875" y="444500"/>
                </a:cubicBezTo>
                <a:cubicBezTo>
                  <a:pt x="2478087" y="600075"/>
                  <a:pt x="2517775" y="827088"/>
                  <a:pt x="2571750" y="1006475"/>
                </a:cubicBezTo>
                <a:cubicBezTo>
                  <a:pt x="2625725" y="1185862"/>
                  <a:pt x="2695575" y="1374775"/>
                  <a:pt x="2752725" y="1520825"/>
                </a:cubicBezTo>
                <a:cubicBezTo>
                  <a:pt x="2809875" y="1666875"/>
                  <a:pt x="2859088" y="1830388"/>
                  <a:pt x="2914650" y="1882775"/>
                </a:cubicBezTo>
                <a:cubicBezTo>
                  <a:pt x="2970212" y="1935162"/>
                  <a:pt x="3027363" y="1784350"/>
                  <a:pt x="3086100" y="1835150"/>
                </a:cubicBezTo>
                <a:cubicBezTo>
                  <a:pt x="3144837" y="1885950"/>
                  <a:pt x="3208338" y="2070100"/>
                  <a:pt x="3267075" y="2187575"/>
                </a:cubicBezTo>
                <a:cubicBezTo>
                  <a:pt x="3325813" y="2305050"/>
                  <a:pt x="3376613" y="2409825"/>
                  <a:pt x="3438525" y="2540000"/>
                </a:cubicBezTo>
                <a:cubicBezTo>
                  <a:pt x="3500438" y="2670175"/>
                  <a:pt x="3579813" y="2824163"/>
                  <a:pt x="3638550" y="2968625"/>
                </a:cubicBezTo>
                <a:cubicBezTo>
                  <a:pt x="3697288" y="3113088"/>
                  <a:pt x="3738563" y="3300413"/>
                  <a:pt x="3790950" y="3406775"/>
                </a:cubicBezTo>
                <a:cubicBezTo>
                  <a:pt x="3843338" y="3513138"/>
                  <a:pt x="3900488" y="3533775"/>
                  <a:pt x="3952875" y="3606800"/>
                </a:cubicBezTo>
                <a:cubicBezTo>
                  <a:pt x="4005262" y="3679825"/>
                  <a:pt x="4044950" y="3776663"/>
                  <a:pt x="4105275" y="3844925"/>
                </a:cubicBezTo>
                <a:cubicBezTo>
                  <a:pt x="4165600" y="3913187"/>
                  <a:pt x="4251325" y="3984625"/>
                  <a:pt x="4314825" y="4016375"/>
                </a:cubicBezTo>
                <a:cubicBezTo>
                  <a:pt x="4378325" y="4048125"/>
                  <a:pt x="4486275" y="4035425"/>
                  <a:pt x="4486275" y="4035425"/>
                </a:cubicBezTo>
                <a:cubicBezTo>
                  <a:pt x="4541837" y="4041775"/>
                  <a:pt x="4587875" y="4052888"/>
                  <a:pt x="4648200" y="4054475"/>
                </a:cubicBezTo>
                <a:cubicBezTo>
                  <a:pt x="4708525" y="4056062"/>
                  <a:pt x="4797425" y="4043363"/>
                  <a:pt x="4848225" y="4044950"/>
                </a:cubicBezTo>
                <a:cubicBezTo>
                  <a:pt x="4899025" y="4046538"/>
                  <a:pt x="4926012" y="4055269"/>
                  <a:pt x="4953000" y="4064000"/>
                </a:cubicBezTo>
              </a:path>
            </a:pathLst>
          </a:custGeom>
          <a:noFill/>
          <a:ln w="38100" cap="flat" cmpd="sng" algn="ctr">
            <a:solidFill>
              <a:srgbClr val="54DB3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7" name="Freeform 6"/>
          <p:cNvSpPr/>
          <p:nvPr/>
        </p:nvSpPr>
        <p:spPr bwMode="auto">
          <a:xfrm>
            <a:off x="2505075" y="2617788"/>
            <a:ext cx="5467350" cy="3497262"/>
          </a:xfrm>
          <a:custGeom>
            <a:avLst/>
            <a:gdLst>
              <a:gd name="connsiteX0" fmla="*/ 0 w 5467350"/>
              <a:gd name="connsiteY0" fmla="*/ 3497262 h 3497262"/>
              <a:gd name="connsiteX1" fmla="*/ 171450 w 5467350"/>
              <a:gd name="connsiteY1" fmla="*/ 3468687 h 3497262"/>
              <a:gd name="connsiteX2" fmla="*/ 304800 w 5467350"/>
              <a:gd name="connsiteY2" fmla="*/ 3468687 h 3497262"/>
              <a:gd name="connsiteX3" fmla="*/ 485775 w 5467350"/>
              <a:gd name="connsiteY3" fmla="*/ 3459162 h 3497262"/>
              <a:gd name="connsiteX4" fmla="*/ 695325 w 5467350"/>
              <a:gd name="connsiteY4" fmla="*/ 3440112 h 3497262"/>
              <a:gd name="connsiteX5" fmla="*/ 847725 w 5467350"/>
              <a:gd name="connsiteY5" fmla="*/ 3468687 h 3497262"/>
              <a:gd name="connsiteX6" fmla="*/ 981075 w 5467350"/>
              <a:gd name="connsiteY6" fmla="*/ 3363912 h 3497262"/>
              <a:gd name="connsiteX7" fmla="*/ 1190625 w 5467350"/>
              <a:gd name="connsiteY7" fmla="*/ 3278187 h 3497262"/>
              <a:gd name="connsiteX8" fmla="*/ 1371600 w 5467350"/>
              <a:gd name="connsiteY8" fmla="*/ 3021012 h 3497262"/>
              <a:gd name="connsiteX9" fmla="*/ 1533525 w 5467350"/>
              <a:gd name="connsiteY9" fmla="*/ 2678112 h 3497262"/>
              <a:gd name="connsiteX10" fmla="*/ 1695450 w 5467350"/>
              <a:gd name="connsiteY10" fmla="*/ 2649537 h 3497262"/>
              <a:gd name="connsiteX11" fmla="*/ 1847850 w 5467350"/>
              <a:gd name="connsiteY11" fmla="*/ 2592387 h 3497262"/>
              <a:gd name="connsiteX12" fmla="*/ 2047875 w 5467350"/>
              <a:gd name="connsiteY12" fmla="*/ 2620962 h 3497262"/>
              <a:gd name="connsiteX13" fmla="*/ 2209800 w 5467350"/>
              <a:gd name="connsiteY13" fmla="*/ 2154237 h 3497262"/>
              <a:gd name="connsiteX14" fmla="*/ 2371725 w 5467350"/>
              <a:gd name="connsiteY14" fmla="*/ 1916112 h 3497262"/>
              <a:gd name="connsiteX15" fmla="*/ 2562225 w 5467350"/>
              <a:gd name="connsiteY15" fmla="*/ 1401762 h 3497262"/>
              <a:gd name="connsiteX16" fmla="*/ 2733675 w 5467350"/>
              <a:gd name="connsiteY16" fmla="*/ 896937 h 3497262"/>
              <a:gd name="connsiteX17" fmla="*/ 2905125 w 5467350"/>
              <a:gd name="connsiteY17" fmla="*/ 477837 h 3497262"/>
              <a:gd name="connsiteX18" fmla="*/ 3076575 w 5467350"/>
              <a:gd name="connsiteY18" fmla="*/ 430212 h 3497262"/>
              <a:gd name="connsiteX19" fmla="*/ 3238500 w 5467350"/>
              <a:gd name="connsiteY19" fmla="*/ 58737 h 3497262"/>
              <a:gd name="connsiteX20" fmla="*/ 3429000 w 5467350"/>
              <a:gd name="connsiteY20" fmla="*/ 87312 h 3497262"/>
              <a:gd name="connsiteX21" fmla="*/ 3581400 w 5467350"/>
              <a:gd name="connsiteY21" fmla="*/ 582612 h 3497262"/>
              <a:gd name="connsiteX22" fmla="*/ 3762375 w 5467350"/>
              <a:gd name="connsiteY22" fmla="*/ 935037 h 3497262"/>
              <a:gd name="connsiteX23" fmla="*/ 3933825 w 5467350"/>
              <a:gd name="connsiteY23" fmla="*/ 1325562 h 3497262"/>
              <a:gd name="connsiteX24" fmla="*/ 4105275 w 5467350"/>
              <a:gd name="connsiteY24" fmla="*/ 1382712 h 3497262"/>
              <a:gd name="connsiteX25" fmla="*/ 4267200 w 5467350"/>
              <a:gd name="connsiteY25" fmla="*/ 1801812 h 3497262"/>
              <a:gd name="connsiteX26" fmla="*/ 4448175 w 5467350"/>
              <a:gd name="connsiteY26" fmla="*/ 2154237 h 3497262"/>
              <a:gd name="connsiteX27" fmla="*/ 4610100 w 5467350"/>
              <a:gd name="connsiteY27" fmla="*/ 2706687 h 3497262"/>
              <a:gd name="connsiteX28" fmla="*/ 4781550 w 5467350"/>
              <a:gd name="connsiteY28" fmla="*/ 3011487 h 3497262"/>
              <a:gd name="connsiteX29" fmla="*/ 4953000 w 5467350"/>
              <a:gd name="connsiteY29" fmla="*/ 3230562 h 3497262"/>
              <a:gd name="connsiteX30" fmla="*/ 5114925 w 5467350"/>
              <a:gd name="connsiteY30" fmla="*/ 3402012 h 3497262"/>
              <a:gd name="connsiteX31" fmla="*/ 5295900 w 5467350"/>
              <a:gd name="connsiteY31" fmla="*/ 3478212 h 3497262"/>
              <a:gd name="connsiteX32" fmla="*/ 5467350 w 5467350"/>
              <a:gd name="connsiteY32" fmla="*/ 3497262 h 349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467350" h="3497262">
                <a:moveTo>
                  <a:pt x="0" y="3497262"/>
                </a:moveTo>
                <a:cubicBezTo>
                  <a:pt x="60325" y="3485355"/>
                  <a:pt x="120650" y="3473449"/>
                  <a:pt x="171450" y="3468687"/>
                </a:cubicBezTo>
                <a:cubicBezTo>
                  <a:pt x="222250" y="3463925"/>
                  <a:pt x="252413" y="3470274"/>
                  <a:pt x="304800" y="3468687"/>
                </a:cubicBezTo>
                <a:cubicBezTo>
                  <a:pt x="357187" y="3467100"/>
                  <a:pt x="420688" y="3463924"/>
                  <a:pt x="485775" y="3459162"/>
                </a:cubicBezTo>
                <a:cubicBezTo>
                  <a:pt x="550862" y="3454400"/>
                  <a:pt x="635000" y="3438525"/>
                  <a:pt x="695325" y="3440112"/>
                </a:cubicBezTo>
                <a:cubicBezTo>
                  <a:pt x="755650" y="3441699"/>
                  <a:pt x="800100" y="3481387"/>
                  <a:pt x="847725" y="3468687"/>
                </a:cubicBezTo>
                <a:cubicBezTo>
                  <a:pt x="895350" y="3455987"/>
                  <a:pt x="923925" y="3395662"/>
                  <a:pt x="981075" y="3363912"/>
                </a:cubicBezTo>
                <a:cubicBezTo>
                  <a:pt x="1038225" y="3332162"/>
                  <a:pt x="1125538" y="3335337"/>
                  <a:pt x="1190625" y="3278187"/>
                </a:cubicBezTo>
                <a:cubicBezTo>
                  <a:pt x="1255712" y="3221037"/>
                  <a:pt x="1314450" y="3121024"/>
                  <a:pt x="1371600" y="3021012"/>
                </a:cubicBezTo>
                <a:cubicBezTo>
                  <a:pt x="1428750" y="2921000"/>
                  <a:pt x="1479550" y="2740024"/>
                  <a:pt x="1533525" y="2678112"/>
                </a:cubicBezTo>
                <a:cubicBezTo>
                  <a:pt x="1587500" y="2616200"/>
                  <a:pt x="1643063" y="2663824"/>
                  <a:pt x="1695450" y="2649537"/>
                </a:cubicBezTo>
                <a:cubicBezTo>
                  <a:pt x="1747837" y="2635250"/>
                  <a:pt x="1789113" y="2597150"/>
                  <a:pt x="1847850" y="2592387"/>
                </a:cubicBezTo>
                <a:cubicBezTo>
                  <a:pt x="1906588" y="2587625"/>
                  <a:pt x="1987550" y="2693987"/>
                  <a:pt x="2047875" y="2620962"/>
                </a:cubicBezTo>
                <a:cubicBezTo>
                  <a:pt x="2108200" y="2547937"/>
                  <a:pt x="2155825" y="2271712"/>
                  <a:pt x="2209800" y="2154237"/>
                </a:cubicBezTo>
                <a:cubicBezTo>
                  <a:pt x="2263775" y="2036762"/>
                  <a:pt x="2312988" y="2041525"/>
                  <a:pt x="2371725" y="1916112"/>
                </a:cubicBezTo>
                <a:cubicBezTo>
                  <a:pt x="2430463" y="1790700"/>
                  <a:pt x="2501900" y="1571624"/>
                  <a:pt x="2562225" y="1401762"/>
                </a:cubicBezTo>
                <a:cubicBezTo>
                  <a:pt x="2622550" y="1231900"/>
                  <a:pt x="2676525" y="1050924"/>
                  <a:pt x="2733675" y="896937"/>
                </a:cubicBezTo>
                <a:cubicBezTo>
                  <a:pt x="2790825" y="742950"/>
                  <a:pt x="2847975" y="555624"/>
                  <a:pt x="2905125" y="477837"/>
                </a:cubicBezTo>
                <a:cubicBezTo>
                  <a:pt x="2962275" y="400050"/>
                  <a:pt x="3021013" y="500062"/>
                  <a:pt x="3076575" y="430212"/>
                </a:cubicBezTo>
                <a:cubicBezTo>
                  <a:pt x="3132137" y="360362"/>
                  <a:pt x="3179763" y="115887"/>
                  <a:pt x="3238500" y="58737"/>
                </a:cubicBezTo>
                <a:cubicBezTo>
                  <a:pt x="3297237" y="1587"/>
                  <a:pt x="3371850" y="0"/>
                  <a:pt x="3429000" y="87312"/>
                </a:cubicBezTo>
                <a:cubicBezTo>
                  <a:pt x="3486150" y="174624"/>
                  <a:pt x="3525838" y="441325"/>
                  <a:pt x="3581400" y="582612"/>
                </a:cubicBezTo>
                <a:cubicBezTo>
                  <a:pt x="3636962" y="723899"/>
                  <a:pt x="3703638" y="811212"/>
                  <a:pt x="3762375" y="935037"/>
                </a:cubicBezTo>
                <a:cubicBezTo>
                  <a:pt x="3821112" y="1058862"/>
                  <a:pt x="3876675" y="1250950"/>
                  <a:pt x="3933825" y="1325562"/>
                </a:cubicBezTo>
                <a:cubicBezTo>
                  <a:pt x="3990975" y="1400175"/>
                  <a:pt x="4049713" y="1303337"/>
                  <a:pt x="4105275" y="1382712"/>
                </a:cubicBezTo>
                <a:cubicBezTo>
                  <a:pt x="4160837" y="1462087"/>
                  <a:pt x="4210050" y="1673225"/>
                  <a:pt x="4267200" y="1801812"/>
                </a:cubicBezTo>
                <a:cubicBezTo>
                  <a:pt x="4324350" y="1930399"/>
                  <a:pt x="4391025" y="2003425"/>
                  <a:pt x="4448175" y="2154237"/>
                </a:cubicBezTo>
                <a:cubicBezTo>
                  <a:pt x="4505325" y="2305050"/>
                  <a:pt x="4554538" y="2563812"/>
                  <a:pt x="4610100" y="2706687"/>
                </a:cubicBezTo>
                <a:cubicBezTo>
                  <a:pt x="4665663" y="2849562"/>
                  <a:pt x="4724400" y="2924175"/>
                  <a:pt x="4781550" y="3011487"/>
                </a:cubicBezTo>
                <a:cubicBezTo>
                  <a:pt x="4838700" y="3098799"/>
                  <a:pt x="4897438" y="3165475"/>
                  <a:pt x="4953000" y="3230562"/>
                </a:cubicBezTo>
                <a:cubicBezTo>
                  <a:pt x="5008562" y="3295649"/>
                  <a:pt x="5057775" y="3360737"/>
                  <a:pt x="5114925" y="3402012"/>
                </a:cubicBezTo>
                <a:cubicBezTo>
                  <a:pt x="5172075" y="3443287"/>
                  <a:pt x="5237163" y="3462337"/>
                  <a:pt x="5295900" y="3478212"/>
                </a:cubicBezTo>
                <a:cubicBezTo>
                  <a:pt x="5354637" y="3494087"/>
                  <a:pt x="5410993" y="3495674"/>
                  <a:pt x="5467350" y="3497262"/>
                </a:cubicBezTo>
              </a:path>
            </a:pathLst>
          </a:custGeom>
          <a:noFill/>
          <a:ln w="38100" cap="flat" cmpd="sng" algn="ctr">
            <a:solidFill>
              <a:srgbClr val="00009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9" name="TextBox 8"/>
          <p:cNvSpPr txBox="1"/>
          <p:nvPr/>
        </p:nvSpPr>
        <p:spPr>
          <a:xfrm>
            <a:off x="800100" y="2057400"/>
            <a:ext cx="3314700" cy="553998"/>
          </a:xfrm>
          <a:prstGeom prst="rect">
            <a:avLst/>
          </a:prstGeom>
          <a:solidFill>
            <a:schemeClr val="bg1">
              <a:lumMod val="65000"/>
            </a:schemeClr>
          </a:solidFill>
        </p:spPr>
        <p:txBody>
          <a:bodyPr wrap="square" rtlCol="0">
            <a:spAutoFit/>
          </a:bodyPr>
          <a:lstStyle/>
          <a:p>
            <a:pPr algn="l"/>
            <a:r>
              <a:rPr lang="en-US" sz="1000" dirty="0" smtClean="0">
                <a:latin typeface="+mn-lt"/>
              </a:rPr>
              <a:t>Model	</a:t>
            </a:r>
            <a:r>
              <a:rPr lang="en-US" sz="1000" dirty="0" err="1" smtClean="0">
                <a:latin typeface="+mn-lt"/>
              </a:rPr>
              <a:t>Avg</a:t>
            </a:r>
            <a:r>
              <a:rPr lang="en-US" sz="1000" dirty="0" smtClean="0">
                <a:latin typeface="+mn-lt"/>
              </a:rPr>
              <a:t>          Std          MAE          RMS</a:t>
            </a:r>
          </a:p>
          <a:p>
            <a:pPr algn="l"/>
            <a:r>
              <a:rPr lang="en-US" sz="1000" dirty="0" smtClean="0">
                <a:solidFill>
                  <a:srgbClr val="000099"/>
                </a:solidFill>
                <a:latin typeface="+mn-lt"/>
              </a:rPr>
              <a:t>ADJMAV	6.65         5.25        7.33          8.47</a:t>
            </a:r>
          </a:p>
          <a:p>
            <a:pPr algn="l"/>
            <a:r>
              <a:rPr lang="en-US" sz="1000" dirty="0" smtClean="0">
                <a:solidFill>
                  <a:srgbClr val="54DB3D"/>
                </a:solidFill>
                <a:latin typeface="+mn-lt"/>
              </a:rPr>
              <a:t>ADJMET	0.78         4.44        3.52          4.51</a:t>
            </a:r>
            <a:endParaRPr lang="en-US" sz="1000" dirty="0">
              <a:solidFill>
                <a:srgbClr val="54DB3D"/>
              </a:solidFill>
              <a:latin typeface="+mn-lt"/>
            </a:endParaRPr>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228600" y="876300"/>
            <a:ext cx="8686800" cy="5257800"/>
          </a:xfrm>
        </p:spPr>
        <p:txBody>
          <a:bodyPr/>
          <a:lstStyle/>
          <a:p>
            <a:r>
              <a:rPr lang="en-US" sz="1800" dirty="0" smtClean="0"/>
              <a:t>Identify forecast problem and the critical meteorological fields.</a:t>
            </a:r>
          </a:p>
          <a:p>
            <a:endParaRPr lang="en-US" sz="1800" dirty="0" smtClean="0"/>
          </a:p>
          <a:p>
            <a:r>
              <a:rPr lang="en-US" sz="1800" dirty="0" smtClean="0"/>
              <a:t>Interrogate historical events for representative conditions.</a:t>
            </a:r>
          </a:p>
          <a:p>
            <a:endParaRPr lang="en-US" sz="1800" dirty="0" smtClean="0"/>
          </a:p>
          <a:p>
            <a:r>
              <a:rPr lang="en-US" sz="1800" dirty="0" smtClean="0"/>
              <a:t>Meteorological knowledge coupled with the analog guidance can provide confidence in NWP model output.</a:t>
            </a:r>
          </a:p>
          <a:p>
            <a:endParaRPr lang="en-US" sz="1800" dirty="0" smtClean="0"/>
          </a:p>
          <a:p>
            <a:r>
              <a:rPr lang="en-US" sz="1800" dirty="0" smtClean="0"/>
              <a:t>Case Study 1: Northern Maine</a:t>
            </a:r>
          </a:p>
          <a:p>
            <a:pPr lvl="1"/>
            <a:r>
              <a:rPr lang="en-US" sz="1600" dirty="0" smtClean="0"/>
              <a:t>Common analogs gave different sensible weather outcomes which required additional investigation.</a:t>
            </a:r>
          </a:p>
          <a:p>
            <a:pPr lvl="1"/>
            <a:r>
              <a:rPr lang="en-US" sz="1600" dirty="0" smtClean="0"/>
              <a:t>Analogs helped confirm anomalous conditions in NWP guidance.</a:t>
            </a:r>
          </a:p>
          <a:p>
            <a:endParaRPr lang="en-US" sz="1800" dirty="0" smtClean="0"/>
          </a:p>
          <a:p>
            <a:r>
              <a:rPr lang="en-US" sz="1800" dirty="0" smtClean="0"/>
              <a:t>Case Study 2: Southern Minnesota</a:t>
            </a:r>
          </a:p>
          <a:p>
            <a:pPr lvl="1"/>
            <a:r>
              <a:rPr lang="en-US" sz="1600" dirty="0" smtClean="0"/>
              <a:t>Impact of antecedent conditions on selecting the most appropriate analog.</a:t>
            </a:r>
          </a:p>
          <a:p>
            <a:pPr lvl="1"/>
            <a:r>
              <a:rPr lang="en-US" sz="1600" dirty="0" smtClean="0"/>
              <a:t>Analogs provided confidence in cooler NWP solutions in a challenging temperature forecast.</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Concluding Thoughts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idx="1"/>
          </p:nvPr>
        </p:nvSpPr>
        <p:spPr>
          <a:xfrm>
            <a:off x="190500" y="762000"/>
            <a:ext cx="8763000" cy="5943600"/>
          </a:xfrm>
        </p:spPr>
        <p:txBody>
          <a:bodyPr/>
          <a:lstStyle/>
          <a:p>
            <a:pPr algn="ctr" eaLnBrk="1" hangingPunct="1">
              <a:buFontTx/>
              <a:buNone/>
              <a:defRPr/>
            </a:pPr>
            <a:endParaRPr lang="en-US" sz="1800" dirty="0" smtClean="0"/>
          </a:p>
          <a:p>
            <a:pPr algn="ctr" eaLnBrk="1" hangingPunct="1">
              <a:buFontTx/>
              <a:buNone/>
              <a:defRPr/>
            </a:pPr>
            <a:endParaRPr lang="en-US" sz="1800" dirty="0" smtClean="0"/>
          </a:p>
          <a:p>
            <a:pPr algn="ctr" eaLnBrk="1" hangingPunct="1">
              <a:buFontTx/>
              <a:buNone/>
              <a:defRPr/>
            </a:pPr>
            <a:endParaRPr lang="en-US" sz="1800" dirty="0" smtClean="0"/>
          </a:p>
          <a:p>
            <a:pPr algn="ctr" eaLnBrk="1" hangingPunct="1">
              <a:buFontTx/>
              <a:buNone/>
              <a:defRPr/>
            </a:pPr>
            <a:endParaRPr lang="en-US" sz="1800" dirty="0" smtClean="0"/>
          </a:p>
          <a:p>
            <a:pPr algn="ctr" eaLnBrk="1" hangingPunct="1">
              <a:buFontTx/>
              <a:buNone/>
              <a:defRPr/>
            </a:pPr>
            <a:endParaRPr lang="en-US" sz="1800" dirty="0" smtClean="0"/>
          </a:p>
          <a:p>
            <a:pPr algn="ctr" eaLnBrk="1" hangingPunct="1">
              <a:buFontTx/>
              <a:buNone/>
              <a:defRPr/>
            </a:pPr>
            <a:r>
              <a:rPr lang="en-US" sz="1800" dirty="0" smtClean="0"/>
              <a:t>Questions or comments? </a:t>
            </a:r>
          </a:p>
          <a:p>
            <a:pPr algn="ctr" eaLnBrk="1" hangingPunct="1">
              <a:buFontTx/>
              <a:buNone/>
              <a:defRPr/>
            </a:pPr>
            <a:r>
              <a:rPr lang="en-US" sz="1800" dirty="0" smtClean="0"/>
              <a:t>gravelle@eas.slu.edu or gravesce@slu.edu</a:t>
            </a:r>
          </a:p>
          <a:p>
            <a:pPr algn="ctr" eaLnBrk="1" hangingPunct="1">
              <a:buFontTx/>
              <a:buNone/>
              <a:defRPr/>
            </a:pPr>
            <a:endParaRPr lang="en-US" sz="1800" dirty="0" smtClean="0"/>
          </a:p>
          <a:p>
            <a:pPr algn="ctr" eaLnBrk="1" hangingPunct="1">
              <a:buFontTx/>
              <a:buNone/>
              <a:defRPr/>
            </a:pPr>
            <a:endParaRPr lang="en-US" sz="1800" dirty="0" smtClean="0"/>
          </a:p>
          <a:p>
            <a:pPr algn="ctr" eaLnBrk="1" hangingPunct="1">
              <a:buFontTx/>
              <a:buNone/>
              <a:defRPr/>
            </a:pPr>
            <a:endParaRPr lang="en-US" sz="1800" dirty="0" smtClean="0"/>
          </a:p>
          <a:p>
            <a:pPr algn="ctr" eaLnBrk="1" hangingPunct="1">
              <a:buFontTx/>
              <a:buNone/>
              <a:defRPr/>
            </a:pPr>
            <a:r>
              <a:rPr lang="en-US" sz="1800" dirty="0" smtClean="0"/>
              <a:t>The CIPS Winter Weather Analog Guidance can be found at:</a:t>
            </a:r>
          </a:p>
          <a:p>
            <a:pPr algn="ctr" eaLnBrk="1" hangingPunct="1">
              <a:buFontTx/>
              <a:buNone/>
              <a:defRPr/>
            </a:pPr>
            <a:r>
              <a:rPr lang="en-US" sz="1800" dirty="0" smtClean="0"/>
              <a:t>http://www.eas.slu.edu/CIPS/ANALOG/analog.php</a:t>
            </a:r>
          </a:p>
          <a:p>
            <a:pPr algn="ctr" eaLnBrk="1" hangingPunct="1">
              <a:buFontTx/>
              <a:buNone/>
              <a:defRPr/>
            </a:pPr>
            <a:endParaRPr lang="en-US" sz="800" dirty="0" smtClean="0"/>
          </a:p>
        </p:txBody>
      </p:sp>
      <p:sp>
        <p:nvSpPr>
          <p:cNvPr id="40963"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Questions</a:t>
            </a:r>
          </a:p>
        </p:txBody>
      </p:sp>
      <p:pic>
        <p:nvPicPr>
          <p:cNvPr id="2560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25605" name="Rectangle 5">
            <a:hlinkClick r:id="rId4"/>
          </p:cNvPr>
          <p:cNvSpPr>
            <a:spLocks noChangeArrowheads="1"/>
          </p:cNvSpPr>
          <p:nvPr/>
        </p:nvSpPr>
        <p:spPr bwMode="auto">
          <a:xfrm>
            <a:off x="1333500" y="5562600"/>
            <a:ext cx="6438900" cy="342900"/>
          </a:xfrm>
          <a:prstGeom prst="rect">
            <a:avLst/>
          </a:prstGeom>
          <a:solidFill>
            <a:srgbClr val="003E74">
              <a:alpha val="0"/>
            </a:srgbClr>
          </a:solidFill>
          <a:ln w="38100" algn="ctr">
            <a:noFill/>
            <a:prstDash val="dash"/>
            <a:round/>
            <a:headEnd/>
            <a:tailEnd/>
          </a:ln>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228600" y="2362200"/>
            <a:ext cx="8686800" cy="2019300"/>
          </a:xfrm>
        </p:spPr>
        <p:txBody>
          <a:bodyPr/>
          <a:lstStyle/>
          <a:p>
            <a:pPr algn="ctr" eaLnBrk="1" hangingPunct="1">
              <a:buNone/>
            </a:pPr>
            <a:r>
              <a:rPr lang="en-US" sz="3200" dirty="0" smtClean="0"/>
              <a:t>Anomalous Low Temperatures</a:t>
            </a:r>
          </a:p>
          <a:p>
            <a:pPr algn="ctr" eaLnBrk="1" hangingPunct="1">
              <a:buNone/>
            </a:pPr>
            <a:r>
              <a:rPr lang="en-US" sz="3200" dirty="0" smtClean="0"/>
              <a:t>Northern Maine</a:t>
            </a:r>
          </a:p>
          <a:p>
            <a:pPr algn="ctr" eaLnBrk="1" hangingPunct="1">
              <a:buNone/>
            </a:pPr>
            <a:r>
              <a:rPr lang="en-US" sz="3200" dirty="0" smtClean="0"/>
              <a:t>3 February 2010</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smtClean="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CIPS Winter Weather Analog Guidance - Case Study 1</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smtClean="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Low Temps Northern Maine - NWP Guidance</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5" name="TextBox 4"/>
          <p:cNvSpPr txBox="1"/>
          <p:nvPr/>
        </p:nvSpPr>
        <p:spPr>
          <a:xfrm>
            <a:off x="342900" y="838200"/>
            <a:ext cx="8458200" cy="5509200"/>
          </a:xfrm>
          <a:prstGeom prst="rect">
            <a:avLst/>
          </a:prstGeom>
          <a:solidFill>
            <a:schemeClr val="bg1"/>
          </a:solidFill>
        </p:spPr>
        <p:txBody>
          <a:bodyPr wrap="square" rtlCol="0">
            <a:spAutoFit/>
          </a:bodyPr>
          <a:lstStyle/>
          <a:p>
            <a:pPr algn="l"/>
            <a:r>
              <a:rPr lang="pt-BR" sz="1600" dirty="0" smtClean="0">
                <a:solidFill>
                  <a:srgbClr val="003E74"/>
                </a:solidFill>
                <a:latin typeface="Courier New" pitchFamily="49" charset="0"/>
                <a:cs typeface="Courier New" pitchFamily="49" charset="0"/>
              </a:rPr>
              <a:t>KCAR   GFS MOS GUIDANCE    1/31/2010  1200 UTC                       </a:t>
            </a:r>
          </a:p>
          <a:p>
            <a:pPr algn="l"/>
            <a:r>
              <a:rPr lang="pt-BR" sz="1600" dirty="0" smtClean="0">
                <a:solidFill>
                  <a:srgbClr val="003E74"/>
                </a:solidFill>
                <a:latin typeface="Courier New" pitchFamily="49" charset="0"/>
                <a:cs typeface="Courier New" pitchFamily="49" charset="0"/>
              </a:rPr>
              <a:t>DT /JAN  31/FEB   1                /FEB   2                /FEB   3  </a:t>
            </a:r>
          </a:p>
          <a:p>
            <a:pPr algn="l"/>
            <a:r>
              <a:rPr lang="pt-BR" sz="1600" dirty="0" smtClean="0">
                <a:solidFill>
                  <a:srgbClr val="003E74"/>
                </a:solidFill>
                <a:latin typeface="Courier New" pitchFamily="49" charset="0"/>
                <a:cs typeface="Courier New" pitchFamily="49" charset="0"/>
              </a:rPr>
              <a:t>HR   18 21 00 03 06 09 12 15 18 21 00 03 06 09 12 15 18 21 00 06 12  </a:t>
            </a:r>
          </a:p>
          <a:p>
            <a:pPr algn="l"/>
            <a:r>
              <a:rPr lang="pt-BR" sz="1600" dirty="0" smtClean="0">
                <a:solidFill>
                  <a:srgbClr val="003E74"/>
                </a:solidFill>
                <a:latin typeface="Courier New" pitchFamily="49" charset="0"/>
                <a:cs typeface="Courier New" pitchFamily="49" charset="0"/>
              </a:rPr>
              <a:t>N/X                    -1          12          -9           4   </a:t>
            </a:r>
            <a:r>
              <a:rPr lang="pt-BR" sz="1600" dirty="0" smtClean="0">
                <a:solidFill>
                  <a:srgbClr val="FF0000"/>
                </a:solidFill>
                <a:latin typeface="Courier New" pitchFamily="49" charset="0"/>
                <a:cs typeface="Courier New" pitchFamily="49" charset="0"/>
              </a:rPr>
              <a:t>-10</a:t>
            </a:r>
            <a:r>
              <a:rPr lang="pt-BR" sz="1600" dirty="0" smtClean="0">
                <a:solidFill>
                  <a:srgbClr val="003E74"/>
                </a:solidFill>
                <a:latin typeface="Courier New" pitchFamily="49" charset="0"/>
                <a:cs typeface="Courier New" pitchFamily="49" charset="0"/>
              </a:rPr>
              <a:t>  </a:t>
            </a:r>
          </a:p>
          <a:p>
            <a:pPr algn="l"/>
            <a:r>
              <a:rPr lang="pt-BR" sz="1600" dirty="0" smtClean="0">
                <a:solidFill>
                  <a:srgbClr val="003E74"/>
                </a:solidFill>
                <a:latin typeface="Courier New" pitchFamily="49" charset="0"/>
                <a:cs typeface="Courier New" pitchFamily="49" charset="0"/>
              </a:rPr>
              <a:t>TMP  10 10  8  7  5  4  2  6 10 10  5  0 -3 -6 -8 -4  2  3  0 -5 -7  </a:t>
            </a:r>
          </a:p>
          <a:p>
            <a:pPr algn="l"/>
            <a:r>
              <a:rPr lang="pt-BR" sz="1600" dirty="0" smtClean="0">
                <a:solidFill>
                  <a:srgbClr val="003E74"/>
                </a:solidFill>
                <a:latin typeface="Courier New" pitchFamily="49" charset="0"/>
                <a:cs typeface="Courier New" pitchFamily="49" charset="0"/>
              </a:rPr>
              <a:t>DPT  -4 -2 -2 -1 -1 -3 -5 -4 -3 -4 -7 -9-11-13-16-16-13-12-12-13-12  </a:t>
            </a:r>
          </a:p>
          <a:p>
            <a:pPr algn="l"/>
            <a:r>
              <a:rPr lang="pt-BR" sz="1600" dirty="0" smtClean="0">
                <a:solidFill>
                  <a:srgbClr val="003E74"/>
                </a:solidFill>
                <a:latin typeface="Courier New" pitchFamily="49" charset="0"/>
                <a:cs typeface="Courier New" pitchFamily="49" charset="0"/>
              </a:rPr>
              <a:t>CLD  BK OV OV OV OV OV OV BK OV OV OV OV OV BK SC CL SC CL FW SC BK  </a:t>
            </a:r>
          </a:p>
          <a:p>
            <a:pPr algn="l"/>
            <a:r>
              <a:rPr lang="pt-BR" sz="1600" dirty="0" smtClean="0">
                <a:solidFill>
                  <a:srgbClr val="003E74"/>
                </a:solidFill>
                <a:latin typeface="Courier New" pitchFamily="49" charset="0"/>
                <a:cs typeface="Courier New" pitchFamily="49" charset="0"/>
              </a:rPr>
              <a:t>WDR  29 29 28 27 28 29 29 30 29 29 30 31 31 31 30 31 30 30 30 29 28  </a:t>
            </a:r>
          </a:p>
          <a:p>
            <a:pPr algn="l"/>
            <a:r>
              <a:rPr lang="pt-BR" sz="1600" dirty="0" smtClean="0">
                <a:solidFill>
                  <a:srgbClr val="003E74"/>
                </a:solidFill>
                <a:latin typeface="Courier New" pitchFamily="49" charset="0"/>
                <a:cs typeface="Courier New" pitchFamily="49" charset="0"/>
              </a:rPr>
              <a:t>WSP  08 07 06 05 04 05 05 11 13 11 12 12 10 10 07 09 10 08 05 03 02  </a:t>
            </a:r>
          </a:p>
          <a:p>
            <a:pPr algn="l"/>
            <a:r>
              <a:rPr lang="pt-BR" sz="1600" dirty="0" smtClean="0">
                <a:solidFill>
                  <a:srgbClr val="003E74"/>
                </a:solidFill>
                <a:latin typeface="Courier New" pitchFamily="49" charset="0"/>
                <a:cs typeface="Courier New" pitchFamily="49" charset="0"/>
              </a:rPr>
              <a:t>P06        14    14    27     7    15    12     2     3     0  6  4  </a:t>
            </a:r>
          </a:p>
          <a:p>
            <a:pPr algn="l"/>
            <a:r>
              <a:rPr lang="pt-BR" sz="1600" dirty="0" smtClean="0">
                <a:solidFill>
                  <a:srgbClr val="003E74"/>
                </a:solidFill>
                <a:latin typeface="Courier New" pitchFamily="49" charset="0"/>
                <a:cs typeface="Courier New" pitchFamily="49" charset="0"/>
              </a:rPr>
              <a:t>P12                    27          20          12           4     7  </a:t>
            </a:r>
          </a:p>
          <a:p>
            <a:pPr algn="l"/>
            <a:r>
              <a:rPr lang="pt-BR" sz="1600" dirty="0" smtClean="0">
                <a:solidFill>
                  <a:srgbClr val="003E74"/>
                </a:solidFill>
                <a:latin typeface="Courier New" pitchFamily="49" charset="0"/>
                <a:cs typeface="Courier New" pitchFamily="49" charset="0"/>
              </a:rPr>
              <a:t>Q06         0     0     0     0     0     0     0     0     0  0  0  </a:t>
            </a:r>
          </a:p>
          <a:p>
            <a:pPr algn="l"/>
            <a:r>
              <a:rPr lang="pt-BR" sz="1600" dirty="0" smtClean="0">
                <a:solidFill>
                  <a:srgbClr val="003E74"/>
                </a:solidFill>
                <a:latin typeface="Courier New" pitchFamily="49" charset="0"/>
                <a:cs typeface="Courier New" pitchFamily="49" charset="0"/>
              </a:rPr>
              <a:t>Q12                     0           0           0           0     0  </a:t>
            </a:r>
          </a:p>
          <a:p>
            <a:pPr algn="l"/>
            <a:r>
              <a:rPr lang="pt-BR" sz="1600" dirty="0" smtClean="0">
                <a:solidFill>
                  <a:srgbClr val="003E74"/>
                </a:solidFill>
                <a:latin typeface="Courier New" pitchFamily="49" charset="0"/>
                <a:cs typeface="Courier New" pitchFamily="49" charset="0"/>
              </a:rPr>
              <a:t>T06      1/ 0  0/ 2  0/ 0  0/ 0  1/ 0  0/ 6  0/ 2  0/ 0  0/ 0  0/ 0  </a:t>
            </a:r>
          </a:p>
          <a:p>
            <a:pPr algn="l"/>
            <a:r>
              <a:rPr lang="pt-BR" sz="1600" dirty="0" smtClean="0">
                <a:solidFill>
                  <a:srgbClr val="003E74"/>
                </a:solidFill>
                <a:latin typeface="Courier New" pitchFamily="49" charset="0"/>
                <a:cs typeface="Courier New" pitchFamily="49" charset="0"/>
              </a:rPr>
              <a:t>T12            1/ 2        0/ 0        2/ 6        1/ 2     1/ 0     </a:t>
            </a:r>
          </a:p>
          <a:p>
            <a:pPr algn="l"/>
            <a:r>
              <a:rPr lang="pt-BR" sz="1600" dirty="0" smtClean="0">
                <a:solidFill>
                  <a:srgbClr val="003E74"/>
                </a:solidFill>
                <a:latin typeface="Courier New" pitchFamily="49" charset="0"/>
                <a:cs typeface="Courier New" pitchFamily="49" charset="0"/>
              </a:rPr>
              <a:t>POZ   6  6  7  9 10  9 10 10 10  9  9 10  8 10 10  9 11  9 11 10 11  </a:t>
            </a:r>
          </a:p>
          <a:p>
            <a:pPr algn="l"/>
            <a:r>
              <a:rPr lang="pt-BR" sz="1600" dirty="0" smtClean="0">
                <a:solidFill>
                  <a:srgbClr val="003E74"/>
                </a:solidFill>
                <a:latin typeface="Courier New" pitchFamily="49" charset="0"/>
                <a:cs typeface="Courier New" pitchFamily="49" charset="0"/>
              </a:rPr>
              <a:t>POS  89 94 93 91 90 91 91 91 90 91 91 91 92 90 90 91 89 91 89 90 89  </a:t>
            </a:r>
          </a:p>
          <a:p>
            <a:pPr algn="l"/>
            <a:r>
              <a:rPr lang="pt-BR" sz="1600" dirty="0" smtClean="0">
                <a:solidFill>
                  <a:srgbClr val="003E74"/>
                </a:solidFill>
                <a:latin typeface="Courier New" pitchFamily="49" charset="0"/>
                <a:cs typeface="Courier New" pitchFamily="49" charset="0"/>
              </a:rPr>
              <a:t>TYP   S  S  S  S  S  S  S  S  S  S  S  S  S  S  S  S  S  S  S  S  S  </a:t>
            </a:r>
          </a:p>
          <a:p>
            <a:pPr algn="l"/>
            <a:r>
              <a:rPr lang="pt-BR" sz="1600" dirty="0" smtClean="0">
                <a:solidFill>
                  <a:srgbClr val="003E74"/>
                </a:solidFill>
                <a:latin typeface="Courier New" pitchFamily="49" charset="0"/>
                <a:cs typeface="Courier New" pitchFamily="49" charset="0"/>
              </a:rPr>
              <a:t>SNW                     1                       0                 0  </a:t>
            </a:r>
          </a:p>
          <a:p>
            <a:pPr algn="l"/>
            <a:r>
              <a:rPr lang="pt-BR" sz="1600" dirty="0" smtClean="0">
                <a:solidFill>
                  <a:srgbClr val="003E74"/>
                </a:solidFill>
                <a:latin typeface="Courier New" pitchFamily="49" charset="0"/>
                <a:cs typeface="Courier New" pitchFamily="49" charset="0"/>
              </a:rPr>
              <a:t>CIG   8  6  6  6  6  5  6  6  6  6  6  6  6  8  8  8  8  8  8  8  8  </a:t>
            </a:r>
          </a:p>
          <a:p>
            <a:pPr algn="l"/>
            <a:r>
              <a:rPr lang="pt-BR" sz="1600" dirty="0" smtClean="0">
                <a:solidFill>
                  <a:srgbClr val="003E74"/>
                </a:solidFill>
                <a:latin typeface="Courier New" pitchFamily="49" charset="0"/>
                <a:cs typeface="Courier New" pitchFamily="49" charset="0"/>
              </a:rPr>
              <a:t>VIS   7  7  7  7  7  7  7  7  7  7  7  7  7  7  7  7  7  7  7  7  7  </a:t>
            </a:r>
          </a:p>
          <a:p>
            <a:pPr algn="l"/>
            <a:r>
              <a:rPr lang="pt-BR" sz="1600" dirty="0" smtClean="0">
                <a:solidFill>
                  <a:srgbClr val="003E74"/>
                </a:solidFill>
                <a:latin typeface="Courier New" pitchFamily="49" charset="0"/>
                <a:cs typeface="Courier New" pitchFamily="49" charset="0"/>
              </a:rPr>
              <a:t>OBV   N  N  N  N  N  N  N  N  N  N  N  N  N  N  N  N  N  N  N  N  N </a:t>
            </a:r>
            <a:endParaRPr lang="en-US" sz="1600" dirty="0">
              <a:solidFill>
                <a:srgbClr val="003E74"/>
              </a:solidFill>
              <a:latin typeface="Courier New" pitchFamily="49" charset="0"/>
              <a:cs typeface="Courier New" pitchFamily="49" charset="0"/>
            </a:endParaRPr>
          </a:p>
        </p:txBody>
      </p:sp>
      <p:pic>
        <p:nvPicPr>
          <p:cNvPr id="6" name="Picture 5" descr="SynopticB2_2010013112F072.png"/>
          <p:cNvPicPr>
            <a:picLocks/>
          </p:cNvPicPr>
          <p:nvPr/>
        </p:nvPicPr>
        <p:blipFill>
          <a:blip r:embed="rId4" cstate="print"/>
          <a:stretch>
            <a:fillRect/>
          </a:stretch>
        </p:blipFill>
        <p:spPr>
          <a:xfrm>
            <a:off x="429768" y="2707329"/>
            <a:ext cx="4782312" cy="3549675"/>
          </a:xfrm>
          <a:prstGeom prst="rect">
            <a:avLst/>
          </a:prstGeom>
          <a:ln w="25400">
            <a:solidFill>
              <a:srgbClr val="003E74"/>
            </a:solidFill>
          </a:ln>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smtClean="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Low Temps Northern Maine - NWP Guidance</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5" name="TextBox 4"/>
          <p:cNvSpPr txBox="1"/>
          <p:nvPr/>
        </p:nvSpPr>
        <p:spPr>
          <a:xfrm>
            <a:off x="342900" y="838200"/>
            <a:ext cx="8458200" cy="5509200"/>
          </a:xfrm>
          <a:prstGeom prst="rect">
            <a:avLst/>
          </a:prstGeom>
          <a:solidFill>
            <a:schemeClr val="bg1"/>
          </a:solidFill>
        </p:spPr>
        <p:txBody>
          <a:bodyPr wrap="square" rtlCol="0">
            <a:spAutoFit/>
          </a:bodyPr>
          <a:lstStyle/>
          <a:p>
            <a:pPr algn="l"/>
            <a:r>
              <a:rPr lang="pt-BR" sz="1600" dirty="0" smtClean="0">
                <a:solidFill>
                  <a:srgbClr val="003E74"/>
                </a:solidFill>
                <a:latin typeface="Courier New" pitchFamily="49" charset="0"/>
                <a:cs typeface="Courier New" pitchFamily="49" charset="0"/>
              </a:rPr>
              <a:t>KCAR   NAM MOS GUIDANCE    1/31/2010  1200 UTC                       DT /JAN  31/FEB   1                /FEB   2                /FEB   3  HR   18 21 00 03 06 09 12 15 18 21 00 03 06 09 12 15 18 21 00 06 12  N/X                    -5          15         -13           2   </a:t>
            </a:r>
            <a:r>
              <a:rPr lang="pt-BR" sz="1600" dirty="0" smtClean="0">
                <a:solidFill>
                  <a:srgbClr val="FF0000"/>
                </a:solidFill>
                <a:latin typeface="Courier New" pitchFamily="49" charset="0"/>
                <a:cs typeface="Courier New" pitchFamily="49" charset="0"/>
              </a:rPr>
              <a:t>-13</a:t>
            </a:r>
            <a:r>
              <a:rPr lang="pt-BR" sz="1600" dirty="0" smtClean="0">
                <a:solidFill>
                  <a:srgbClr val="003E74"/>
                </a:solidFill>
                <a:latin typeface="Courier New" pitchFamily="49" charset="0"/>
                <a:cs typeface="Courier New" pitchFamily="49" charset="0"/>
              </a:rPr>
              <a:t>  TMP   6  6  4  3  1 -1 -1  9 12 10  4 -1 -6 -9-12 -6  0  0 -3 -7 -9  DPT  -8 -7 -6 -4 -4 -5 -6  1 -1 -4 -7-10-13-17-20-18-16-15-14-14-14  CLD  OV OV OV OV OV OV OV OV OV OV OV SC BK FW FW FW OV SC SC FW BK  WDR  30 30 29 28 22 21 28 30 28 28 28 32 31 30 29 31 30 29 29 27 16  WSP  09 08 04 02 01 01 02 06 11 13 09 05 06 05 04 07 08 06 04 02 01  P06         2     6    17     5    10     7     9     7     6  9 11  P12                    26          22           9          10    15  Q06         0     0     0     0     0     0     0     0     0  0  0  Q12                     0           0           0           0     0  T06      0/ 2  0/ 0  0/ 0  0/ 6  1/ 0  1/ 9  1/ 3  1/13  1/ 1  0/ 1  T12            0/ 2        0/ 6        1/ 9        2/13     1/ 3     SNW                     0                       0                 0  CIG   6  6  6  6  6  6  6  5  6  6  6  8  6  8  8  8  6  7  8  8  8  VIS   7  7  7  7  7  7  7  7  7  7  7  7  7  7  7  7  7  7  7  7  7  OBV   N  N  N  N  N  N  N  N  N  N  N  N  N  N  N  N  N  N  N  N  N</a:t>
            </a:r>
          </a:p>
          <a:p>
            <a:pPr algn="l"/>
            <a:endParaRPr lang="pt-BR" sz="1600" dirty="0" smtClean="0">
              <a:solidFill>
                <a:srgbClr val="003E74"/>
              </a:solidFill>
              <a:latin typeface="Courier New" pitchFamily="49" charset="0"/>
              <a:cs typeface="Courier New" pitchFamily="49" charset="0"/>
            </a:endParaRPr>
          </a:p>
          <a:p>
            <a:pPr algn="l"/>
            <a:endParaRPr lang="pt-BR" sz="1600" dirty="0" smtClean="0">
              <a:solidFill>
                <a:srgbClr val="003E74"/>
              </a:solidFill>
              <a:latin typeface="Courier New" pitchFamily="49" charset="0"/>
              <a:cs typeface="Courier New" pitchFamily="49" charset="0"/>
            </a:endParaRPr>
          </a:p>
          <a:p>
            <a:pPr algn="l"/>
            <a:r>
              <a:rPr lang="pt-BR" sz="1600" dirty="0" smtClean="0">
                <a:solidFill>
                  <a:srgbClr val="003E74"/>
                </a:solidFill>
                <a:latin typeface="Courier New" pitchFamily="49" charset="0"/>
                <a:cs typeface="Courier New" pitchFamily="49" charset="0"/>
              </a:rPr>
              <a:t> </a:t>
            </a:r>
            <a:endParaRPr lang="en-US" sz="1600" dirty="0">
              <a:solidFill>
                <a:srgbClr val="003E74"/>
              </a:solidFill>
              <a:latin typeface="Courier New" pitchFamily="49" charset="0"/>
              <a:cs typeface="Courier New" pitchFamily="49" charset="0"/>
            </a:endParaRPr>
          </a:p>
        </p:txBody>
      </p:sp>
      <p:pic>
        <p:nvPicPr>
          <p:cNvPr id="8" name="Picture 7" descr="SynopticBN_2010013112F072.png"/>
          <p:cNvPicPr>
            <a:picLocks/>
          </p:cNvPicPr>
          <p:nvPr/>
        </p:nvPicPr>
        <p:blipFill>
          <a:blip r:embed="rId4" cstate="print"/>
          <a:stretch>
            <a:fillRect/>
          </a:stretch>
        </p:blipFill>
        <p:spPr>
          <a:xfrm>
            <a:off x="420624" y="2710164"/>
            <a:ext cx="4798162" cy="3547872"/>
          </a:xfrm>
          <a:prstGeom prst="rect">
            <a:avLst/>
          </a:prstGeom>
          <a:ln w="25400">
            <a:solidFill>
              <a:srgbClr val="003E74"/>
            </a:solidFill>
          </a:ln>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Low Temps Northern Maine</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9" name="Picture 2" descr="C:\Users\CMG\Desktop\EASTCOAST1.png"/>
          <p:cNvPicPr>
            <a:picLocks noChangeAspect="1" noChangeArrowheads="1"/>
          </p:cNvPicPr>
          <p:nvPr/>
        </p:nvPicPr>
        <p:blipFill>
          <a:blip r:embed="rId4" cstate="print"/>
          <a:srcRect/>
          <a:stretch>
            <a:fillRect/>
          </a:stretch>
        </p:blipFill>
        <p:spPr bwMode="auto">
          <a:xfrm>
            <a:off x="758952" y="786384"/>
            <a:ext cx="7620717" cy="5888736"/>
          </a:xfrm>
          <a:prstGeom prst="rect">
            <a:avLst/>
          </a:prstGeom>
          <a:noFill/>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Low Temps Northern Maine - Analog Guidance</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1026" name="Picture 2"/>
          <p:cNvPicPr>
            <a:picLocks noChangeAspect="1" noChangeArrowheads="1"/>
          </p:cNvPicPr>
          <p:nvPr/>
        </p:nvPicPr>
        <p:blipFill>
          <a:blip r:embed="rId4" cstate="print"/>
          <a:srcRect/>
          <a:stretch>
            <a:fillRect/>
          </a:stretch>
        </p:blipFill>
        <p:spPr bwMode="auto">
          <a:xfrm>
            <a:off x="72428" y="533400"/>
            <a:ext cx="8995372" cy="4362450"/>
          </a:xfrm>
          <a:prstGeom prst="rect">
            <a:avLst/>
          </a:prstGeom>
          <a:noFill/>
          <a:ln w="9525">
            <a:noFill/>
            <a:miter lim="800000"/>
            <a:headEnd/>
            <a:tailEnd/>
          </a:ln>
        </p:spPr>
      </p:pic>
      <p:sp>
        <p:nvSpPr>
          <p:cNvPr id="6" name="Rectangle 3"/>
          <p:cNvSpPr>
            <a:spLocks noGrp="1" noChangeArrowheads="1"/>
          </p:cNvSpPr>
          <p:nvPr>
            <p:ph idx="1"/>
          </p:nvPr>
        </p:nvSpPr>
        <p:spPr>
          <a:xfrm>
            <a:off x="114300" y="4838700"/>
            <a:ext cx="8686800" cy="1066800"/>
          </a:xfrm>
        </p:spPr>
        <p:txBody>
          <a:bodyPr/>
          <a:lstStyle/>
          <a:p>
            <a:pPr marL="137160" eaLnBrk="1" hangingPunct="1">
              <a:buNone/>
            </a:pPr>
            <a:r>
              <a:rPr lang="en-US" sz="1600" dirty="0" smtClean="0"/>
              <a:t>- All of the top analogs are excellent with respect to long-term scoring statistics.</a:t>
            </a:r>
          </a:p>
          <a:p>
            <a:pPr marL="137160" eaLnBrk="1" hangingPunct="1">
              <a:buNone/>
            </a:pPr>
            <a:r>
              <a:rPr lang="en-US" sz="1600" dirty="0" smtClean="0"/>
              <a:t>- After sorting the analogs by 850-mb TMPC, 1</a:t>
            </a:r>
            <a:r>
              <a:rPr lang="en-US" sz="1600" baseline="30000" dirty="0" smtClean="0"/>
              <a:t>st</a:t>
            </a:r>
            <a:r>
              <a:rPr lang="en-US" sz="1600" dirty="0" smtClean="0"/>
              <a:t>-5</a:t>
            </a:r>
            <a:r>
              <a:rPr lang="en-US" sz="1600" baseline="30000" dirty="0" smtClean="0"/>
              <a:t>th</a:t>
            </a:r>
            <a:r>
              <a:rPr lang="en-US" sz="1600" dirty="0" smtClean="0"/>
              <a:t> all had surface temperature lows &lt;-10F over northern Maine and 19810129 moves to 6</a:t>
            </a:r>
            <a:r>
              <a:rPr lang="en-US" sz="1600" baseline="30000" dirty="0" smtClean="0"/>
              <a:t>th</a:t>
            </a:r>
            <a:r>
              <a:rPr lang="en-US" sz="1600" dirty="0" smtClean="0"/>
              <a:t>.</a:t>
            </a:r>
          </a:p>
        </p:txBody>
      </p:sp>
      <p:sp>
        <p:nvSpPr>
          <p:cNvPr id="7" name="Rectangle 6"/>
          <p:cNvSpPr/>
          <p:nvPr/>
        </p:nvSpPr>
        <p:spPr bwMode="auto">
          <a:xfrm>
            <a:off x="228599" y="4429124"/>
            <a:ext cx="881063" cy="142875"/>
          </a:xfrm>
          <a:prstGeom prst="rect">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8" name="Rectangle 7"/>
          <p:cNvSpPr/>
          <p:nvPr/>
        </p:nvSpPr>
        <p:spPr bwMode="auto">
          <a:xfrm>
            <a:off x="228600" y="4595813"/>
            <a:ext cx="881063" cy="142875"/>
          </a:xfrm>
          <a:prstGeom prst="rect">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Low Temps Northern Maine - Analog Probability Guidance</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10" name="Picture 9" descr="T6NF00perc15gfs212F072.png"/>
          <p:cNvPicPr>
            <a:picLocks noChangeAspect="1"/>
          </p:cNvPicPr>
          <p:nvPr/>
        </p:nvPicPr>
        <p:blipFill>
          <a:blip r:embed="rId4" cstate="print"/>
          <a:stretch>
            <a:fillRect/>
          </a:stretch>
        </p:blipFill>
        <p:spPr>
          <a:xfrm>
            <a:off x="486015" y="816864"/>
            <a:ext cx="8147937" cy="5888736"/>
          </a:xfrm>
          <a:prstGeom prst="rect">
            <a:avLst/>
          </a:prstGeom>
        </p:spPr>
      </p:pic>
      <p:cxnSp>
        <p:nvCxnSpPr>
          <p:cNvPr id="12" name="Straight Arrow Connector 11"/>
          <p:cNvCxnSpPr/>
          <p:nvPr/>
        </p:nvCxnSpPr>
        <p:spPr bwMode="auto">
          <a:xfrm rot="16200000" flipV="1">
            <a:off x="5715000" y="2628900"/>
            <a:ext cx="3200400" cy="228600"/>
          </a:xfrm>
          <a:prstGeom prst="straightConnector1">
            <a:avLst/>
          </a:prstGeom>
          <a:noFill/>
          <a:ln w="38100" cap="flat" cmpd="sng" algn="ctr">
            <a:solidFill>
              <a:srgbClr val="003E74"/>
            </a:solidFill>
            <a:prstDash val="solid"/>
            <a:round/>
            <a:headEnd type="none" w="med" len="med"/>
            <a:tailEnd type="arrow"/>
          </a:ln>
          <a:effectLst/>
        </p:spPr>
      </p:cxnSp>
      <p:sp>
        <p:nvSpPr>
          <p:cNvPr id="16" name="TextBox 15"/>
          <p:cNvSpPr txBox="1"/>
          <p:nvPr/>
        </p:nvSpPr>
        <p:spPr>
          <a:xfrm>
            <a:off x="6301248" y="4343400"/>
            <a:ext cx="2514600" cy="584775"/>
          </a:xfrm>
          <a:prstGeom prst="rect">
            <a:avLst/>
          </a:prstGeom>
          <a:noFill/>
        </p:spPr>
        <p:txBody>
          <a:bodyPr wrap="square" rtlCol="0">
            <a:spAutoFit/>
          </a:bodyPr>
          <a:lstStyle/>
          <a:p>
            <a:r>
              <a:rPr lang="en-US" sz="1600" dirty="0" smtClean="0">
                <a:solidFill>
                  <a:srgbClr val="003E74"/>
                </a:solidFill>
                <a:latin typeface="+mn-lt"/>
              </a:rPr>
              <a:t>8/15 analogs had    </a:t>
            </a:r>
            <a:r>
              <a:rPr lang="en-US" sz="1600" dirty="0" err="1" smtClean="0">
                <a:solidFill>
                  <a:srgbClr val="003E74"/>
                </a:solidFill>
                <a:latin typeface="+mn-lt"/>
              </a:rPr>
              <a:t>sfc</a:t>
            </a:r>
            <a:r>
              <a:rPr lang="en-US" sz="1600" dirty="0" smtClean="0">
                <a:solidFill>
                  <a:srgbClr val="003E74"/>
                </a:solidFill>
                <a:latin typeface="+mn-lt"/>
              </a:rPr>
              <a:t> ob temps &lt;-10F</a:t>
            </a:r>
            <a:endParaRPr lang="en-US" sz="1600" dirty="0">
              <a:solidFill>
                <a:srgbClr val="003E74"/>
              </a:solidFill>
              <a:latin typeface="+mn-lt"/>
            </a:endParaRP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Default Design">
  <a:themeElements>
    <a:clrScheme name="Custom 2">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FF"/>
      </a:hlink>
      <a:folHlink>
        <a:srgbClr val="FFFFFF"/>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8100" cap="flat" cmpd="sng" algn="ctr">
          <a:solidFill>
            <a:srgbClr val="00FF00"/>
          </a:solidFill>
          <a:prstDash val="dash"/>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38100" cap="flat" cmpd="sng" algn="ctr">
          <a:solidFill>
            <a:srgbClr val="00FF00"/>
          </a:solidFill>
          <a:prstDash val="dash"/>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2373</Words>
  <Application>Microsoft Office PowerPoint</Application>
  <PresentationFormat>On-screen Show (4:3)</PresentationFormat>
  <Paragraphs>242</Paragraphs>
  <Slides>35</Slides>
  <Notes>35</Notes>
  <HiddenSlides>1</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Default Design</vt:lpstr>
      <vt:lpstr>Using Historical Analogs as Guidance for Challenging Temperature Forecasts</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2008-12-14T17:46:44Z</dcterms:created>
  <dcterms:modified xsi:type="dcterms:W3CDTF">2011-01-05T02:40:41Z</dcterms:modified>
</cp:coreProperties>
</file>