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422" r:id="rId3"/>
    <p:sldId id="436" r:id="rId4"/>
    <p:sldId id="427" r:id="rId5"/>
    <p:sldId id="423" r:id="rId6"/>
    <p:sldId id="424" r:id="rId7"/>
    <p:sldId id="425" r:id="rId8"/>
    <p:sldId id="426" r:id="rId9"/>
    <p:sldId id="428" r:id="rId10"/>
    <p:sldId id="430" r:id="rId11"/>
    <p:sldId id="437" r:id="rId12"/>
    <p:sldId id="431" r:id="rId13"/>
    <p:sldId id="432" r:id="rId14"/>
    <p:sldId id="416" r:id="rId15"/>
    <p:sldId id="435" r:id="rId16"/>
    <p:sldId id="434" r:id="rId17"/>
    <p:sldId id="433" r:id="rId18"/>
    <p:sldId id="344" r:id="rId19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74"/>
    <a:srgbClr val="54F315"/>
    <a:srgbClr val="000099"/>
    <a:srgbClr val="006600"/>
    <a:srgbClr val="3E1B59"/>
    <a:srgbClr val="000066"/>
    <a:srgbClr val="71F616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0526" autoAdjust="0"/>
  </p:normalViewPr>
  <p:slideViewPr>
    <p:cSldViewPr>
      <p:cViewPr varScale="1">
        <p:scale>
          <a:sx n="67" d="100"/>
          <a:sy n="67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944" y="-72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E8DA2E1-889B-43C5-996F-A80C313E913F}" type="datetimeFigureOut">
              <a:rPr lang="en-US"/>
              <a:pPr>
                <a:defRPr/>
              </a:pPr>
              <a:t>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3FAEC7F-4EEF-42D7-AF85-7DBEBEBD5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 b="0"/>
            </a:lvl1pPr>
          </a:lstStyle>
          <a:p>
            <a:pPr>
              <a:defRPr/>
            </a:pPr>
            <a:fld id="{8D90FC48-611A-4652-B699-2F3D3AF70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6AFCA8-56E6-4380-B1F3-14786C3B09A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A7099-1124-4155-95EE-B6BDA6019CA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E1373B-12FC-4CD6-A0DC-E3C7765597A0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E1373B-12FC-4CD6-A0DC-E3C7765597A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E1373B-12FC-4CD6-A0DC-E3C7765597A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3BE9D-90C7-44A8-8C3E-096F19B51B9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102E8-1316-4AD9-BF45-5DCECE85E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08557-EADF-40D9-A2A5-ED51253A8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E38B6-5C1F-4246-8728-6C00CAFD1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7280D-89E0-47A7-A3FE-7C4091A05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3B58F-2AA5-429B-A1DF-8C04AD0739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672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2672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E5450-72C2-4B80-8741-C6F697AAD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15801-3438-4293-919A-06474829F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B2585-04FB-4F0B-B8BD-8D451706E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BC89A-3339-4D8A-8754-7F214A1CA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B31CD-FBA2-4F8E-A400-74CCBC3A6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E8BCF-C677-48A6-B1BC-171EC1CBE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E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6CB81D29-95F0-4400-8A75-3A810D9A6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as.slu.edu/CIPS/presentations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E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685800"/>
            <a:ext cx="8839200" cy="12573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Cooperative Institute for 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Precipitation Systems‘ 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Winter Weather Analog Guidance</a:t>
            </a:r>
          </a:p>
        </p:txBody>
      </p:sp>
      <p:sp>
        <p:nvSpPr>
          <p:cNvPr id="205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324100"/>
            <a:ext cx="8382000" cy="137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Chad M. Gravelle and Dr. Charles E. Graves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Saint Louis University - Department of Earth and Atmospheric Sciences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4737100" y="4358640"/>
            <a:ext cx="1892300" cy="1646237"/>
          </a:xfrm>
          <a:prstGeom prst="rect">
            <a:avLst/>
          </a:prstGeom>
          <a:solidFill>
            <a:schemeClr val="bg1"/>
          </a:solidFill>
          <a:ln w="38100" algn="ctr">
            <a:noFill/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53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0" y="4358640"/>
            <a:ext cx="1890713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C:\Users\CMG\Desktop\US-NationalWeatherService-Logo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4575" y="4358640"/>
            <a:ext cx="1644650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3"/>
          <p:cNvSpPr txBox="1">
            <a:spLocks noChangeArrowheads="1"/>
          </p:cNvSpPr>
          <p:nvPr/>
        </p:nvSpPr>
        <p:spPr bwMode="auto">
          <a:xfrm>
            <a:off x="1844675" y="3160165"/>
            <a:ext cx="54483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2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2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with various NWS Forecast Offices</a:t>
            </a:r>
            <a:endParaRPr lang="en-US" sz="14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14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Rectangle 13"/>
          <p:cNvSpPr txBox="1">
            <a:spLocks noChangeArrowheads="1"/>
          </p:cNvSpPr>
          <p:nvPr/>
        </p:nvSpPr>
        <p:spPr bwMode="auto">
          <a:xfrm>
            <a:off x="381000" y="57912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sz="2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Jackson, Mississippi NWS Forecast Office</a:t>
            </a:r>
            <a:endParaRPr lang="en-US" sz="1600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20 September 2010</a:t>
            </a:r>
            <a:endParaRPr lang="en-US" sz="14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76300"/>
            <a:ext cx="8724900" cy="5524500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3600" dirty="0" smtClean="0"/>
              <a:t>Case Study 1</a:t>
            </a:r>
          </a:p>
          <a:p>
            <a:pPr algn="ctr" eaLnBrk="1" hangingPunct="1">
              <a:buNone/>
            </a:pPr>
            <a:endParaRPr lang="en-US" sz="3600" dirty="0" smtClean="0"/>
          </a:p>
          <a:p>
            <a:pPr algn="ctr" eaLnBrk="1" hangingPunct="1">
              <a:buNone/>
            </a:pPr>
            <a:r>
              <a:rPr lang="en-US" sz="3600" dirty="0" smtClean="0"/>
              <a:t>Forecast Problem: </a:t>
            </a:r>
          </a:p>
          <a:p>
            <a:pPr algn="ctr" eaLnBrk="1" hangingPunct="1">
              <a:buNone/>
            </a:pPr>
            <a:r>
              <a:rPr lang="en-US" sz="3600" dirty="0" smtClean="0"/>
              <a:t>Potential for Severe Weather and Heavy Precipitation</a:t>
            </a:r>
          </a:p>
          <a:p>
            <a:pPr algn="ctr" eaLnBrk="1" hangingPunct="1">
              <a:buNone/>
            </a:pPr>
            <a:endParaRPr lang="en-US" sz="3600" dirty="0" smtClean="0"/>
          </a:p>
          <a:p>
            <a:pPr algn="ctr" eaLnBrk="1" hangingPunct="1">
              <a:buNone/>
            </a:pPr>
            <a:r>
              <a:rPr lang="en-US" sz="3600" dirty="0" smtClean="0"/>
              <a:t>60-h Forecast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Case Study 1: 9-10 December 2008  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ay1otlk_20081209_1200_prt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2665" y="3659430"/>
            <a:ext cx="4053987" cy="2841970"/>
          </a:xfrm>
          <a:prstGeom prst="rect">
            <a:avLst/>
          </a:prstGeom>
        </p:spPr>
      </p:pic>
      <p:pic>
        <p:nvPicPr>
          <p:cNvPr id="7" name="Picture 6" descr="day1otlk_20081209_1300_prt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99432" y="3657600"/>
            <a:ext cx="4053987" cy="2841970"/>
          </a:xfrm>
          <a:prstGeom prst="rect">
            <a:avLst/>
          </a:prstGeom>
        </p:spPr>
      </p:pic>
      <p:pic>
        <p:nvPicPr>
          <p:cNvPr id="10" name="Picture 9" descr="day2otlk_20081208_1730_prt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98894" y="740650"/>
            <a:ext cx="4053987" cy="2841970"/>
          </a:xfrm>
          <a:prstGeom prst="rect">
            <a:avLst/>
          </a:prstGeom>
        </p:spPr>
      </p:pic>
      <p:pic>
        <p:nvPicPr>
          <p:cNvPr id="11" name="Picture 10" descr="day3otlk_20081207_0830_prt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2665" y="740650"/>
            <a:ext cx="4053987" cy="2841970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87621" y="754097"/>
            <a:ext cx="1664863" cy="340460"/>
          </a:xfrm>
          <a:prstGeom prst="rect">
            <a:avLst/>
          </a:prstGeom>
          <a:solidFill>
            <a:schemeClr val="bg1"/>
          </a:solidFill>
          <a:ln w="9525">
            <a:solidFill>
              <a:srgbClr val="003E7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SPC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rgbClr val="003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Day 3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3E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621915" y="758952"/>
            <a:ext cx="1664863" cy="340460"/>
          </a:xfrm>
          <a:prstGeom prst="rect">
            <a:avLst/>
          </a:prstGeom>
          <a:solidFill>
            <a:schemeClr val="bg1"/>
          </a:solidFill>
          <a:ln w="9525">
            <a:solidFill>
              <a:srgbClr val="003E7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SPC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rgbClr val="003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Day 2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3E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484632" y="3682452"/>
            <a:ext cx="1664863" cy="340460"/>
          </a:xfrm>
          <a:prstGeom prst="rect">
            <a:avLst/>
          </a:prstGeom>
          <a:solidFill>
            <a:schemeClr val="bg1"/>
          </a:solidFill>
          <a:ln w="9525">
            <a:solidFill>
              <a:srgbClr val="003E7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SPC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rgbClr val="003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Day 1 – 6Z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3E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621915" y="3686935"/>
            <a:ext cx="1664863" cy="340460"/>
          </a:xfrm>
          <a:prstGeom prst="rect">
            <a:avLst/>
          </a:prstGeom>
          <a:solidFill>
            <a:schemeClr val="bg1"/>
          </a:solidFill>
          <a:ln w="9525">
            <a:solidFill>
              <a:srgbClr val="003E7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SPC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rgbClr val="003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Day 1 – 13Z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3E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08121012_024_ptsvr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8952" y="777239"/>
            <a:ext cx="7620000" cy="5907024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Case Study 1: 9-10 December 2008  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Case Study 1: 9-10 December 2008  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2008120712F096_gfs211prcp72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9808" y="777239"/>
            <a:ext cx="7626096" cy="590702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Case Study 1: 9-10 December 2008  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409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2008121112_prcp7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095" y="781012"/>
            <a:ext cx="7620000" cy="58959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76300"/>
            <a:ext cx="8724900" cy="5524500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3600" dirty="0" smtClean="0"/>
              <a:t>Case Study 2</a:t>
            </a:r>
          </a:p>
          <a:p>
            <a:pPr algn="ctr" eaLnBrk="1" hangingPunct="1">
              <a:buNone/>
            </a:pPr>
            <a:endParaRPr lang="en-US" sz="3600" dirty="0" smtClean="0"/>
          </a:p>
          <a:p>
            <a:pPr algn="ctr" eaLnBrk="1" hangingPunct="1">
              <a:buNone/>
            </a:pPr>
            <a:r>
              <a:rPr lang="en-US" sz="3600" dirty="0" smtClean="0"/>
              <a:t>Forecast Problem: </a:t>
            </a:r>
          </a:p>
          <a:p>
            <a:pPr algn="ctr" eaLnBrk="1" hangingPunct="1">
              <a:buNone/>
            </a:pPr>
            <a:r>
              <a:rPr lang="en-US" sz="3600" dirty="0" smtClean="0"/>
              <a:t>Potential for Heavy Precipitation</a:t>
            </a:r>
          </a:p>
          <a:p>
            <a:pPr algn="ctr" eaLnBrk="1" hangingPunct="1">
              <a:buNone/>
            </a:pPr>
            <a:endParaRPr lang="en-US" sz="3600" dirty="0" smtClean="0"/>
          </a:p>
          <a:p>
            <a:pPr algn="ctr" eaLnBrk="1" hangingPunct="1">
              <a:buNone/>
            </a:pPr>
            <a:r>
              <a:rPr lang="en-US" sz="3600" dirty="0" smtClean="0"/>
              <a:t>72-h Forecast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09032412F096_gfs211prcp7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9808" y="777239"/>
            <a:ext cx="7626096" cy="5907024"/>
          </a:xfrm>
          <a:prstGeom prst="rect">
            <a:avLst/>
          </a:prstGeom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Case Study 2: 27 March 2009  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409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Case Study 2: 27 March 2009  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409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2009032812_prcp72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9808" y="777239"/>
            <a:ext cx="7626096" cy="590702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90500" y="762000"/>
            <a:ext cx="8763000" cy="59436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r>
              <a:rPr lang="en-US" sz="1800" dirty="0" smtClean="0"/>
              <a:t>Questions or comments? </a:t>
            </a:r>
          </a:p>
          <a:p>
            <a:pPr algn="ctr" eaLnBrk="1" hangingPunct="1">
              <a:buFontTx/>
              <a:buNone/>
              <a:defRPr/>
            </a:pPr>
            <a:r>
              <a:rPr lang="en-US" sz="1800" dirty="0" smtClean="0"/>
              <a:t>gravelle@eas.slu.edu or gravesce@slu.edu</a:t>
            </a:r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endParaRPr lang="en-US" sz="1800" dirty="0" smtClean="0"/>
          </a:p>
          <a:p>
            <a:pPr algn="ctr" eaLnBrk="1" hangingPunct="1">
              <a:buFontTx/>
              <a:buNone/>
              <a:defRPr/>
            </a:pPr>
            <a:r>
              <a:rPr lang="en-US" sz="1800" dirty="0" smtClean="0"/>
              <a:t>The analog guidance can be found at:</a:t>
            </a:r>
          </a:p>
          <a:p>
            <a:pPr algn="ctr" eaLnBrk="1" hangingPunct="1">
              <a:buFontTx/>
              <a:buNone/>
              <a:defRPr/>
            </a:pPr>
            <a:r>
              <a:rPr lang="en-US" sz="1800" dirty="0" smtClean="0"/>
              <a:t>http://www.eas.slu.edu/CIPS/ANALOG/analog.php</a:t>
            </a:r>
          </a:p>
          <a:p>
            <a:pPr algn="ctr" eaLnBrk="1" hangingPunct="1">
              <a:buFontTx/>
              <a:buNone/>
              <a:defRPr/>
            </a:pPr>
            <a:endParaRPr lang="en-US" sz="800" dirty="0" smtClean="0"/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Questions</a:t>
            </a:r>
          </a:p>
        </p:txBody>
      </p:sp>
      <p:pic>
        <p:nvPicPr>
          <p:cNvPr id="25604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>
            <a:hlinkClick r:id="rId4"/>
          </p:cNvPr>
          <p:cNvSpPr>
            <a:spLocks noChangeArrowheads="1"/>
          </p:cNvSpPr>
          <p:nvPr/>
        </p:nvSpPr>
        <p:spPr bwMode="auto">
          <a:xfrm>
            <a:off x="1333500" y="5562600"/>
            <a:ext cx="6438900" cy="342900"/>
          </a:xfrm>
          <a:prstGeom prst="rect">
            <a:avLst/>
          </a:prstGeom>
          <a:solidFill>
            <a:srgbClr val="003E74">
              <a:alpha val="0"/>
            </a:srgbClr>
          </a:solidFill>
          <a:ln w="38100" algn="ctr">
            <a:noFill/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201168" y="876300"/>
            <a:ext cx="8686800" cy="5486400"/>
          </a:xfrm>
        </p:spPr>
        <p:txBody>
          <a:bodyPr/>
          <a:lstStyle/>
          <a:p>
            <a:r>
              <a:rPr lang="en-US" sz="1800" dirty="0" smtClean="0"/>
              <a:t>If the current state of the atmosphere resembles a previous state then the two are termed analogs, and for a period of time the current state may evolve in a similar fashion as the past state (Lorenz 1969).</a:t>
            </a:r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Conditional climatology of the forecast (i.e., given the selection criteria of an analog…this is what “typically” happens).</a:t>
            </a:r>
          </a:p>
          <a:p>
            <a:endParaRPr lang="en-US" sz="1800" dirty="0" smtClean="0"/>
          </a:p>
          <a:p>
            <a:r>
              <a:rPr lang="en-US" sz="1800" dirty="0" smtClean="0"/>
              <a:t>Confidence in NWP model output.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Forecaster awareness of similar events.</a:t>
            </a:r>
          </a:p>
          <a:p>
            <a:endParaRPr lang="en-US" sz="1800" dirty="0" smtClean="0"/>
          </a:p>
          <a:p>
            <a:r>
              <a:rPr lang="en-US" sz="1800" dirty="0" smtClean="0"/>
              <a:t>Historical Impacts - NCDC Storm Data, COOP snow event maps, Unified Precipitation Dataset, etc.</a:t>
            </a:r>
          </a:p>
          <a:p>
            <a:endParaRPr lang="en-US" sz="1800" dirty="0" smtClean="0"/>
          </a:p>
          <a:p>
            <a:r>
              <a:rPr lang="en-US" sz="1800" dirty="0" smtClean="0"/>
              <a:t>Historical framework (i.e., the ability to communicate the potential impact by referencing a past case to an unscientific audience).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What can historical analogs bring to the forecast process?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3076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 bwMode="auto">
          <a:xfrm flipV="1">
            <a:off x="190500" y="2109783"/>
            <a:ext cx="8724900" cy="0"/>
          </a:xfrm>
          <a:prstGeom prst="line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Penultimate Analog – Classic </a:t>
            </a:r>
            <a:r>
              <a:rPr lang="en-US" sz="2000" dirty="0" err="1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Supercell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3076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194295" y="6160940"/>
            <a:ext cx="7102990" cy="34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defRPr/>
            </a:pPr>
            <a:r>
              <a:rPr lang="en-US" sz="1300" kern="0" dirty="0" smtClean="0">
                <a:solidFill>
                  <a:schemeClr val="bg1"/>
                </a:solidFill>
                <a:latin typeface="+mn-lt"/>
              </a:rPr>
              <a:t>Synoptic-Dynamic Meteorology in </a:t>
            </a:r>
            <a:r>
              <a:rPr lang="en-US" sz="1300" kern="0" dirty="0" err="1" smtClean="0">
                <a:solidFill>
                  <a:schemeClr val="bg1"/>
                </a:solidFill>
                <a:latin typeface="+mn-lt"/>
              </a:rPr>
              <a:t>Midlatitudes</a:t>
            </a:r>
            <a:r>
              <a:rPr lang="en-US" sz="1300" kern="0" dirty="0" smtClean="0">
                <a:solidFill>
                  <a:schemeClr val="bg1"/>
                </a:solidFill>
                <a:latin typeface="+mn-lt"/>
              </a:rPr>
              <a:t>: Volume II (</a:t>
            </a:r>
            <a:r>
              <a:rPr lang="en-US" sz="1300" kern="0" dirty="0" smtClean="0">
                <a:solidFill>
                  <a:srgbClr val="FFFFFF"/>
                </a:solidFill>
                <a:latin typeface="Tahoma"/>
              </a:rPr>
              <a:t>Bluestein </a:t>
            </a:r>
            <a:r>
              <a:rPr lang="en-US" sz="1300" kern="0" dirty="0" smtClean="0">
                <a:solidFill>
                  <a:schemeClr val="bg1"/>
                </a:solidFill>
                <a:latin typeface="+mn-lt"/>
              </a:rPr>
              <a:t>1993)</a:t>
            </a:r>
          </a:p>
          <a:p>
            <a:pPr marL="342900" indent="-342900" algn="l">
              <a:spcBef>
                <a:spcPct val="20000"/>
              </a:spcBef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 descr="C:\Users\CMG\Desktop\superce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4288" y="676275"/>
            <a:ext cx="6575425" cy="550386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201168" y="876300"/>
            <a:ext cx="8723376" cy="5524500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Naysayer Statement:</a:t>
            </a:r>
          </a:p>
          <a:p>
            <a:r>
              <a:rPr lang="en-US" sz="1800" dirty="0" smtClean="0"/>
              <a:t>Since the atmosphere is chaotic, composite analyses and analogs shouldn’t work because the </a:t>
            </a:r>
            <a:r>
              <a:rPr lang="en-US" sz="1800" dirty="0" smtClean="0">
                <a:solidFill>
                  <a:srgbClr val="FFFF00"/>
                </a:solidFill>
              </a:rPr>
              <a:t>atmosphere never truly repeats itself</a:t>
            </a:r>
            <a:r>
              <a:rPr lang="en-US" sz="1800" dirty="0" smtClean="0"/>
              <a:t>. </a:t>
            </a:r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Proposed Question:</a:t>
            </a:r>
          </a:p>
          <a:p>
            <a:r>
              <a:rPr lang="en-US" sz="1800" dirty="0" smtClean="0"/>
              <a:t>Then why are these studies and methodologies successful? </a:t>
            </a:r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Answer:</a:t>
            </a:r>
          </a:p>
          <a:p>
            <a:r>
              <a:rPr lang="en-US" sz="1800" dirty="0" smtClean="0"/>
              <a:t>Observationally, cases evolve in a systematic manor. </a:t>
            </a:r>
          </a:p>
          <a:p>
            <a:endParaRPr lang="en-US" sz="1800" dirty="0" smtClean="0"/>
          </a:p>
          <a:p>
            <a:r>
              <a:rPr lang="en-US" sz="1800" dirty="0" smtClean="0"/>
              <a:t>The laws governing the atmosphere constrain the evolution of these systems (i.e., everything I need to know I learned in synoptic class).</a:t>
            </a:r>
          </a:p>
          <a:p>
            <a:endParaRPr lang="en-US" sz="1800" dirty="0" smtClean="0"/>
          </a:p>
          <a:p>
            <a:r>
              <a:rPr lang="en-US" sz="1800" dirty="0" smtClean="0"/>
              <a:t>Therefore, chaos ≠ random.  Analogs depict similar sensible weather impacts to model output but are not a deterministic forecast.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Naysayers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3076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Winter Weather Analog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Guidance - The Big Picture</a:t>
            </a:r>
          </a:p>
        </p:txBody>
      </p:sp>
      <p:pic>
        <p:nvPicPr>
          <p:cNvPr id="409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201706" y="876300"/>
            <a:ext cx="8724900" cy="5334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Search the 30-yr North American Regional Reanalysis (NARR) dataset against the model forecast (GFS212-40km) for potential analogs.</a:t>
            </a:r>
          </a:p>
          <a:p>
            <a:pPr lvl="1" eaLnBrk="1" hangingPunct="1"/>
            <a:r>
              <a:rPr lang="en-US" sz="1500" dirty="0" smtClean="0"/>
              <a:t>6 months over the winter season (OCT - MAR)</a:t>
            </a:r>
          </a:p>
          <a:p>
            <a:pPr lvl="1" eaLnBrk="1" hangingPunct="1"/>
            <a:r>
              <a:rPr lang="en-US" sz="1500" dirty="0" smtClean="0"/>
              <a:t>6-h temporal resolution</a:t>
            </a:r>
          </a:p>
          <a:p>
            <a:pPr lvl="1" eaLnBrk="1" hangingPunct="1"/>
            <a:r>
              <a:rPr lang="en-US" sz="1500" dirty="0" smtClean="0"/>
              <a:t>~21,600 potential analogs (30 winters, 6 months, 4 per day)</a:t>
            </a:r>
          </a:p>
          <a:p>
            <a:pPr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dirty="0" smtClean="0"/>
              <a:t>Determining what constitutes an analog can be done statistically using the following techniques:</a:t>
            </a:r>
          </a:p>
          <a:p>
            <a:pPr lvl="1" eaLnBrk="1" hangingPunct="1"/>
            <a:r>
              <a:rPr lang="en-US" sz="1500" dirty="0" smtClean="0"/>
              <a:t>Pattern Correlation (COR) </a:t>
            </a:r>
            <a:r>
              <a:rPr lang="en-US" sz="1500" dirty="0" smtClean="0">
                <a:solidFill>
                  <a:srgbClr val="FFFF00"/>
                </a:solidFill>
                <a:sym typeface="Wingdings" pitchFamily="2" charset="2"/>
              </a:rPr>
              <a:t></a:t>
            </a:r>
            <a:endParaRPr lang="en-US" sz="1500" dirty="0" smtClean="0">
              <a:solidFill>
                <a:srgbClr val="FFFF00"/>
              </a:solidFill>
            </a:endParaRPr>
          </a:p>
          <a:p>
            <a:pPr lvl="1" eaLnBrk="1" hangingPunct="1"/>
            <a:r>
              <a:rPr lang="en-US" sz="1500" dirty="0" smtClean="0"/>
              <a:t>Mean Absolute Error (MAE) </a:t>
            </a:r>
            <a:r>
              <a:rPr lang="en-US" sz="1500" dirty="0" smtClean="0">
                <a:solidFill>
                  <a:srgbClr val="FFFF00"/>
                </a:solidFill>
                <a:sym typeface="Wingdings" pitchFamily="2" charset="2"/>
              </a:rPr>
              <a:t></a:t>
            </a:r>
            <a:endParaRPr lang="en-US" sz="1500" dirty="0" smtClean="0">
              <a:solidFill>
                <a:srgbClr val="FFFF00"/>
              </a:solidFill>
            </a:endParaRPr>
          </a:p>
          <a:p>
            <a:pPr lvl="1" eaLnBrk="1" hangingPunct="1"/>
            <a:r>
              <a:rPr lang="en-US" sz="1500" dirty="0" smtClean="0"/>
              <a:t>Root-Mean-Square Error</a:t>
            </a:r>
          </a:p>
          <a:p>
            <a:pPr lvl="1" eaLnBrk="1" hangingPunct="1"/>
            <a:r>
              <a:rPr lang="en-US" sz="1500" dirty="0" smtClean="0"/>
              <a:t>Anomalies </a:t>
            </a:r>
          </a:p>
          <a:p>
            <a:pPr eaLnBrk="1" hangingPunct="1"/>
            <a:endParaRPr lang="en-US" sz="1800" dirty="0" smtClean="0"/>
          </a:p>
          <a:p>
            <a:pPr lvl="0" eaLnBrk="1" hangingPunct="1"/>
            <a:r>
              <a:rPr lang="en-US" sz="1800" dirty="0" smtClean="0"/>
              <a:t>During the first pass through the NARR dataset, the statistics are computed on regional and mesoscale domains.  If certain statistical thresholds are not exceeded, the date/time is not considered a potential analog.</a:t>
            </a:r>
          </a:p>
          <a:p>
            <a:pPr eaLnBrk="1" hangingPunct="1"/>
            <a:endParaRPr lang="en-US" sz="1800" kern="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Winter Weather Analog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Guidance - The Big Picture</a:t>
            </a:r>
          </a:p>
        </p:txBody>
      </p:sp>
      <p:pic>
        <p:nvPicPr>
          <p:cNvPr id="409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201706" y="883920"/>
            <a:ext cx="8724900" cy="56769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Regional Domain Thresholds: 300 and 500 mb HGHT COR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Mesoscale Domain Thresholds: 850 mb TMPC COR and MAE, 850 mb HGHT COR, and PMSL COR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dirty="0" smtClean="0"/>
              <a:t>The thresholds were determined by using a heavy snow control run (for more information see Gravelle et al. 2009).</a:t>
            </a:r>
            <a:endParaRPr lang="en-US" sz="1800" kern="0" dirty="0" smtClean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337898"/>
            <a:ext cx="3825747" cy="295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0100" y="2340645"/>
            <a:ext cx="3822192" cy="295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Winter Weather Analog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Guidance - The Big Picture</a:t>
            </a:r>
          </a:p>
        </p:txBody>
      </p:sp>
      <p:pic>
        <p:nvPicPr>
          <p:cNvPr id="409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201706" y="876300"/>
            <a:ext cx="8724900" cy="58293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Since consecutive dates/times can pass the thresholds, “duplicate” times are removed by choosing the “best” analog over a 24-h period.  </a:t>
            </a:r>
          </a:p>
          <a:p>
            <a:pPr eaLnBrk="1" hangingPunct="1">
              <a:buNone/>
            </a:pPr>
            <a:r>
              <a:rPr lang="en-US" sz="1800" dirty="0" smtClean="0"/>
              <a:t>                1984011512, </a:t>
            </a:r>
            <a:r>
              <a:rPr lang="en-US" sz="1800" dirty="0" smtClean="0">
                <a:solidFill>
                  <a:srgbClr val="FFFF00"/>
                </a:solidFill>
              </a:rPr>
              <a:t>1984011518</a:t>
            </a:r>
            <a:r>
              <a:rPr lang="en-US" sz="1800" dirty="0" smtClean="0"/>
              <a:t>, 1984011600, 1984011606</a:t>
            </a:r>
          </a:p>
          <a:p>
            <a:pPr eaLnBrk="1" hangingPunct="1">
              <a:buFontTx/>
              <a:buNone/>
            </a:pPr>
            <a:endParaRPr lang="en-US" sz="1800" dirty="0" smtClean="0"/>
          </a:p>
          <a:p>
            <a:pPr eaLnBrk="1" hangingPunct="1"/>
            <a:r>
              <a:rPr lang="en-US" sz="1800" dirty="0" smtClean="0"/>
              <a:t>COR and MAE statistics are then computed on the remaining analogs for the following fields: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Based on a field’s statistics, a “field score” is computed that is based on the COR with a reduction by the MAE.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The fields are then weighted (see weights above in parenthesis) and added to get an analog score.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933700" y="2781300"/>
            <a:ext cx="362712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300HGHT		500HGHT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850HGHT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(3)	PMSL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850TMPC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(3)</a:t>
            </a:r>
            <a:r>
              <a:rPr lang="en-US" sz="1400" kern="0" dirty="0" smtClean="0">
                <a:solidFill>
                  <a:srgbClr val="FFFFFF"/>
                </a:solidFill>
                <a:latin typeface="Tahoma"/>
              </a:rPr>
              <a:t> 	2mTMPC (2)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chemeClr val="bg1"/>
                </a:solidFill>
                <a:latin typeface="+mn-lt"/>
              </a:rPr>
              <a:t>PWTR (2)		2mDWPC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sz="1400" kern="0" dirty="0" smtClean="0">
                <a:solidFill>
                  <a:srgbClr val="FFFFFF"/>
                </a:solidFill>
                <a:latin typeface="Tahoma"/>
              </a:rPr>
              <a:t>8501000THK</a:t>
            </a:r>
            <a:r>
              <a:rPr lang="en-US" sz="1400" kern="0" dirty="0" smtClean="0">
                <a:solidFill>
                  <a:schemeClr val="bg1"/>
                </a:solidFill>
                <a:latin typeface="+mn-lt"/>
              </a:rPr>
              <a:t>	AVG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FRNT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850THTEADV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CIPS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Winter Weather Analog </a:t>
            </a:r>
            <a:r>
              <a:rPr lang="en-US" sz="2000" dirty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Guidance - The Big Picture</a:t>
            </a:r>
          </a:p>
        </p:txBody>
      </p:sp>
      <p:pic>
        <p:nvPicPr>
          <p:cNvPr id="409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201706" y="876300"/>
            <a:ext cx="8724900" cy="55245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Finally, in order to catch system propagation, statistics are computed for ±12 h from the time of the best analog using the matching forecast.  For example:</a:t>
            </a:r>
          </a:p>
          <a:p>
            <a:pPr eaLnBrk="1" hangingPunct="1"/>
            <a:endParaRPr lang="en-US" sz="600" dirty="0" smtClean="0"/>
          </a:p>
          <a:p>
            <a:pPr algn="ctr" eaLnBrk="1" hangingPunct="1">
              <a:buFontTx/>
              <a:buNone/>
            </a:pPr>
            <a:r>
              <a:rPr lang="en-US" sz="1400" dirty="0" smtClean="0"/>
              <a:t>-12 h Analog: GFS 024h FCST</a:t>
            </a:r>
          </a:p>
          <a:p>
            <a:pPr algn="ctr" eaLnBrk="1" hangingPunct="1">
              <a:buFontTx/>
              <a:buNone/>
            </a:pPr>
            <a:r>
              <a:rPr lang="en-US" sz="1400" dirty="0" smtClean="0"/>
              <a:t>Analog: GFS 036h FCST</a:t>
            </a:r>
          </a:p>
          <a:p>
            <a:pPr algn="ctr" eaLnBrk="1" hangingPunct="1">
              <a:buFontTx/>
              <a:buNone/>
            </a:pPr>
            <a:r>
              <a:rPr lang="en-US" sz="1400" dirty="0" smtClean="0"/>
              <a:t>+12 h Analog: GFS 48h FCST</a:t>
            </a:r>
          </a:p>
          <a:p>
            <a:pPr eaLnBrk="1" hangingPunct="1">
              <a:buFontTx/>
              <a:buNone/>
            </a:pPr>
            <a:endParaRPr lang="en-US" sz="1800" dirty="0" smtClean="0"/>
          </a:p>
          <a:p>
            <a:pPr eaLnBrk="1" hangingPunct="1"/>
            <a:r>
              <a:rPr lang="en-US" sz="1800" dirty="0" smtClean="0"/>
              <a:t>Using statistics from the ±12 h times, scores are also computed.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The final analog rank is determined by averaging the scores from all three times.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At this stage, we create products based on the top 15 analogs that are useful for winter weather guidance.</a:t>
            </a:r>
          </a:p>
          <a:p>
            <a:pPr eaLnBrk="1" hangingPunct="1"/>
            <a:endParaRPr lang="en-US" sz="1800" dirty="0" smtClean="0"/>
          </a:p>
          <a:p>
            <a:pPr eaLnBrk="1" hangingPunct="1">
              <a:buNone/>
            </a:pPr>
            <a:endParaRPr lang="en-US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19050"/>
            <a:ext cx="9147175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en-US" sz="2000" dirty="0">
                <a:solidFill>
                  <a:srgbClr val="000066"/>
                </a:solidFill>
                <a:latin typeface="Tahoma" pitchFamily="34" charset="0"/>
              </a:rPr>
              <a:t>       </a:t>
            </a:r>
            <a:r>
              <a:rPr lang="en-US" sz="2000" dirty="0" smtClean="0">
                <a:solidFill>
                  <a:srgbClr val="003E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Using the CIPS Analog Guidance in the Forecast Process</a:t>
            </a:r>
            <a:endParaRPr lang="en-US" sz="2000" dirty="0">
              <a:solidFill>
                <a:srgbClr val="003E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4099" name="Picture 21" descr="C:\Users\CMG\Desktop\FOLDERS\CHAD\SLU\CIPS\ci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3338"/>
            <a:ext cx="4619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74245" y="876301"/>
            <a:ext cx="7915065" cy="1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</a:pPr>
            <a:r>
              <a:rPr lang="en-US" kern="0" dirty="0" smtClean="0">
                <a:solidFill>
                  <a:schemeClr val="bg1"/>
                </a:solidFill>
                <a:latin typeface="+mn-lt"/>
              </a:rPr>
              <a:t>1. Analyze NWP and current observations!!!</a:t>
            </a:r>
          </a:p>
          <a:p>
            <a:pPr marL="342900" indent="-342900" algn="l">
              <a:spcBef>
                <a:spcPct val="20000"/>
              </a:spcBef>
            </a:pPr>
            <a:endParaRPr lang="en-US" kern="0" dirty="0" smtClean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lang="en-US" kern="0" dirty="0" smtClean="0">
                <a:solidFill>
                  <a:schemeClr val="bg1"/>
                </a:solidFill>
                <a:latin typeface="+mn-lt"/>
              </a:rPr>
              <a:t>. What is the forecast problem in the 36-72h time frame?</a:t>
            </a:r>
          </a:p>
          <a:p>
            <a:pPr marL="342900" indent="-342900" algn="l">
              <a:spcBef>
                <a:spcPct val="20000"/>
              </a:spcBef>
            </a:pPr>
            <a:endParaRPr lang="en-US" kern="0" dirty="0" smtClean="0">
              <a:solidFill>
                <a:schemeClr val="bg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kern="0" dirty="0" smtClean="0">
                <a:solidFill>
                  <a:schemeClr val="bg1"/>
                </a:solidFill>
                <a:latin typeface="+mn-lt"/>
              </a:rPr>
              <a:t>3. </a:t>
            </a:r>
            <a:r>
              <a:rPr lang="en-US" kern="0" dirty="0" smtClean="0">
                <a:solidFill>
                  <a:srgbClr val="FFFFFF"/>
                </a:solidFill>
                <a:latin typeface="Tahoma"/>
              </a:rPr>
              <a:t>Analyze the Analog Guidance with reference to the GFS forecast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kern="0" dirty="0" smtClean="0">
                <a:solidFill>
                  <a:srgbClr val="FFFFFF"/>
                </a:solidFill>
                <a:latin typeface="Tahoma"/>
              </a:rPr>
              <a:t>and forecast problems.</a:t>
            </a:r>
            <a:endParaRPr lang="en-US" kern="0" dirty="0" smtClean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8" name="Picture 17" descr="Screensho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802" y="3273552"/>
            <a:ext cx="2400301" cy="1920240"/>
          </a:xfrm>
          <a:prstGeom prst="rect">
            <a:avLst/>
          </a:prstGeom>
        </p:spPr>
      </p:pic>
      <p:pic>
        <p:nvPicPr>
          <p:cNvPr id="19" name="Picture 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575" y="3275380"/>
            <a:ext cx="2649945" cy="1920240"/>
          </a:xfrm>
          <a:prstGeom prst="rect">
            <a:avLst/>
          </a:prstGeom>
          <a:noFill/>
          <a:ln w="38100" cap="flat" cmpd="sng" algn="ctr">
            <a:noFill/>
            <a:prstDash val="dash"/>
            <a:miter lim="800000"/>
            <a:headEnd type="none" w="med" len="med"/>
            <a:tailEnd type="none" w="med" len="med"/>
          </a:ln>
        </p:spPr>
      </p:pic>
      <p:pic>
        <p:nvPicPr>
          <p:cNvPr id="2050" name="Picture 2" descr="C:\Users\CMG\Desktop\analo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4503" y="3273552"/>
            <a:ext cx="2876748" cy="19202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cxnSp>
        <p:nvCxnSpPr>
          <p:cNvPr id="22" name="Straight Arrow Connector 21"/>
          <p:cNvCxnSpPr/>
          <p:nvPr/>
        </p:nvCxnSpPr>
        <p:spPr bwMode="auto">
          <a:xfrm>
            <a:off x="2421320" y="4235505"/>
            <a:ext cx="914400" cy="15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5326653" y="4235505"/>
            <a:ext cx="914400" cy="15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FF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FF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861</Words>
  <Application>Microsoft Office PowerPoint</Application>
  <PresentationFormat>On-screen Show (4:3)</PresentationFormat>
  <Paragraphs>177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Cooperative Institute for  Precipitation Systems‘  Winter Weather Analog Guidance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2008-12-14T17:46:44Z</dcterms:created>
  <dcterms:modified xsi:type="dcterms:W3CDTF">2011-01-05T02:40:19Z</dcterms:modified>
</cp:coreProperties>
</file>