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03"/>
  </p:notesMasterIdLst>
  <p:handoutMasterIdLst>
    <p:handoutMasterId r:id="rId104"/>
  </p:handoutMasterIdLst>
  <p:sldIdLst>
    <p:sldId id="256" r:id="rId2"/>
    <p:sldId id="412" r:id="rId3"/>
    <p:sldId id="413" r:id="rId4"/>
    <p:sldId id="416" r:id="rId5"/>
    <p:sldId id="414" r:id="rId6"/>
    <p:sldId id="357" r:id="rId7"/>
    <p:sldId id="417" r:id="rId8"/>
    <p:sldId id="532" r:id="rId9"/>
    <p:sldId id="419" r:id="rId10"/>
    <p:sldId id="420" r:id="rId11"/>
    <p:sldId id="421" r:id="rId12"/>
    <p:sldId id="424" r:id="rId13"/>
    <p:sldId id="425" r:id="rId14"/>
    <p:sldId id="422" r:id="rId15"/>
    <p:sldId id="524" r:id="rId16"/>
    <p:sldId id="525" r:id="rId17"/>
    <p:sldId id="526" r:id="rId18"/>
    <p:sldId id="527" r:id="rId19"/>
    <p:sldId id="427" r:id="rId20"/>
    <p:sldId id="428" r:id="rId21"/>
    <p:sldId id="441" r:id="rId22"/>
    <p:sldId id="429" r:id="rId23"/>
    <p:sldId id="436" r:id="rId24"/>
    <p:sldId id="430" r:id="rId25"/>
    <p:sldId id="431" r:id="rId26"/>
    <p:sldId id="432" r:id="rId27"/>
    <p:sldId id="433" r:id="rId28"/>
    <p:sldId id="434" r:id="rId29"/>
    <p:sldId id="435" r:id="rId30"/>
    <p:sldId id="437" r:id="rId31"/>
    <p:sldId id="438" r:id="rId32"/>
    <p:sldId id="439" r:id="rId33"/>
    <p:sldId id="467" r:id="rId34"/>
    <p:sldId id="440" r:id="rId35"/>
    <p:sldId id="442" r:id="rId36"/>
    <p:sldId id="452" r:id="rId37"/>
    <p:sldId id="443" r:id="rId38"/>
    <p:sldId id="448" r:id="rId39"/>
    <p:sldId id="444" r:id="rId40"/>
    <p:sldId id="445" r:id="rId41"/>
    <p:sldId id="446" r:id="rId42"/>
    <p:sldId id="447" r:id="rId43"/>
    <p:sldId id="449" r:id="rId44"/>
    <p:sldId id="533" r:id="rId45"/>
    <p:sldId id="539" r:id="rId46"/>
    <p:sldId id="451" r:id="rId47"/>
    <p:sldId id="453" r:id="rId48"/>
    <p:sldId id="468" r:id="rId49"/>
    <p:sldId id="455" r:id="rId50"/>
    <p:sldId id="459" r:id="rId51"/>
    <p:sldId id="457" r:id="rId52"/>
    <p:sldId id="460" r:id="rId53"/>
    <p:sldId id="458" r:id="rId54"/>
    <p:sldId id="461" r:id="rId55"/>
    <p:sldId id="462" r:id="rId56"/>
    <p:sldId id="463" r:id="rId57"/>
    <p:sldId id="464" r:id="rId58"/>
    <p:sldId id="528" r:id="rId59"/>
    <p:sldId id="530" r:id="rId60"/>
    <p:sldId id="531" r:id="rId61"/>
    <p:sldId id="482" r:id="rId62"/>
    <p:sldId id="483" r:id="rId63"/>
    <p:sldId id="484" r:id="rId64"/>
    <p:sldId id="485" r:id="rId65"/>
    <p:sldId id="503" r:id="rId66"/>
    <p:sldId id="534" r:id="rId67"/>
    <p:sldId id="500" r:id="rId68"/>
    <p:sldId id="499" r:id="rId69"/>
    <p:sldId id="498" r:id="rId70"/>
    <p:sldId id="486" r:id="rId71"/>
    <p:sldId id="502" r:id="rId72"/>
    <p:sldId id="501" r:id="rId73"/>
    <p:sldId id="491" r:id="rId74"/>
    <p:sldId id="492" r:id="rId75"/>
    <p:sldId id="535" r:id="rId76"/>
    <p:sldId id="493" r:id="rId77"/>
    <p:sldId id="494" r:id="rId78"/>
    <p:sldId id="480" r:id="rId79"/>
    <p:sldId id="481" r:id="rId80"/>
    <p:sldId id="497" r:id="rId81"/>
    <p:sldId id="504" r:id="rId82"/>
    <p:sldId id="512" r:id="rId83"/>
    <p:sldId id="519" r:id="rId84"/>
    <p:sldId id="505" r:id="rId85"/>
    <p:sldId id="506" r:id="rId86"/>
    <p:sldId id="507" r:id="rId87"/>
    <p:sldId id="508" r:id="rId88"/>
    <p:sldId id="509" r:id="rId89"/>
    <p:sldId id="537" r:id="rId90"/>
    <p:sldId id="510" r:id="rId91"/>
    <p:sldId id="514" r:id="rId92"/>
    <p:sldId id="513" r:id="rId93"/>
    <p:sldId id="515" r:id="rId94"/>
    <p:sldId id="516" r:id="rId95"/>
    <p:sldId id="517" r:id="rId96"/>
    <p:sldId id="521" r:id="rId97"/>
    <p:sldId id="522" r:id="rId98"/>
    <p:sldId id="496" r:id="rId99"/>
    <p:sldId id="538" r:id="rId100"/>
    <p:sldId id="518" r:id="rId101"/>
    <p:sldId id="344" r:id="rId102"/>
  </p:sldIdLst>
  <p:sldSz cx="9144000" cy="6858000" type="screen4x3"/>
  <p:notesSz cx="7315200" cy="9601200"/>
  <p:defaultTextStyle>
    <a:defPPr>
      <a:defRPr lang="en-US"/>
    </a:defPPr>
    <a:lvl1pPr algn="ctr" rtl="0" fontAlgn="base">
      <a:spcBef>
        <a:spcPct val="0"/>
      </a:spcBef>
      <a:spcAft>
        <a:spcPct val="0"/>
      </a:spcAft>
      <a:defRPr b="1" kern="1200">
        <a:solidFill>
          <a:schemeClr val="tx1"/>
        </a:solidFill>
        <a:latin typeface="Arial" charset="0"/>
        <a:ea typeface="+mn-ea"/>
        <a:cs typeface="+mn-cs"/>
      </a:defRPr>
    </a:lvl1pPr>
    <a:lvl2pPr marL="457200" algn="ctr" rtl="0" fontAlgn="base">
      <a:spcBef>
        <a:spcPct val="0"/>
      </a:spcBef>
      <a:spcAft>
        <a:spcPct val="0"/>
      </a:spcAft>
      <a:defRPr b="1" kern="1200">
        <a:solidFill>
          <a:schemeClr val="tx1"/>
        </a:solidFill>
        <a:latin typeface="Arial" charset="0"/>
        <a:ea typeface="+mn-ea"/>
        <a:cs typeface="+mn-cs"/>
      </a:defRPr>
    </a:lvl2pPr>
    <a:lvl3pPr marL="914400" algn="ctr" rtl="0" fontAlgn="base">
      <a:spcBef>
        <a:spcPct val="0"/>
      </a:spcBef>
      <a:spcAft>
        <a:spcPct val="0"/>
      </a:spcAft>
      <a:defRPr b="1" kern="1200">
        <a:solidFill>
          <a:schemeClr val="tx1"/>
        </a:solidFill>
        <a:latin typeface="Arial" charset="0"/>
        <a:ea typeface="+mn-ea"/>
        <a:cs typeface="+mn-cs"/>
      </a:defRPr>
    </a:lvl3pPr>
    <a:lvl4pPr marL="1371600" algn="ctr" rtl="0" fontAlgn="base">
      <a:spcBef>
        <a:spcPct val="0"/>
      </a:spcBef>
      <a:spcAft>
        <a:spcPct val="0"/>
      </a:spcAft>
      <a:defRPr b="1" kern="1200">
        <a:solidFill>
          <a:schemeClr val="tx1"/>
        </a:solidFill>
        <a:latin typeface="Arial" charset="0"/>
        <a:ea typeface="+mn-ea"/>
        <a:cs typeface="+mn-cs"/>
      </a:defRPr>
    </a:lvl4pPr>
    <a:lvl5pPr marL="1828800" algn="ctr"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E74"/>
    <a:srgbClr val="006600"/>
    <a:srgbClr val="71F616"/>
    <a:srgbClr val="54F315"/>
    <a:srgbClr val="000099"/>
    <a:srgbClr val="3E1B59"/>
    <a:srgbClr val="000066"/>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3" autoAdjust="0"/>
    <p:restoredTop sz="90526" autoAdjust="0"/>
  </p:normalViewPr>
  <p:slideViewPr>
    <p:cSldViewPr>
      <p:cViewPr varScale="1">
        <p:scale>
          <a:sx n="65" d="100"/>
          <a:sy n="65" d="100"/>
        </p:scale>
        <p:origin x="-1248" y="-108"/>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63" d="100"/>
          <a:sy n="63" d="100"/>
        </p:scale>
        <p:origin x="-1944" y="-72"/>
      </p:cViewPr>
      <p:guideLst>
        <p:guide orient="horz" pos="3024"/>
        <p:guide pos="2304"/>
      </p:guideLst>
    </p:cSldViewPr>
  </p:notesViewPr>
  <p:gridSpacing cx="39327138" cy="3932713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a:lvl1pPr>
          </a:lstStyle>
          <a:p>
            <a:pPr>
              <a:defRPr/>
            </a:pPr>
            <a:fld id="{9E8DA2E1-889B-43C5-996F-A80C313E913F}" type="datetimeFigureOut">
              <a:rPr lang="en-US"/>
              <a:pPr>
                <a:defRPr/>
              </a:pPr>
              <a:t>1/4/2011</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a:lvl1pPr>
          </a:lstStyle>
          <a:p>
            <a:pPr>
              <a:defRPr/>
            </a:pPr>
            <a:fld id="{A3FAEC7F-4EEF-42D7-AF85-7DBEBEBD523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vl1pPr>
          </a:lstStyle>
          <a:p>
            <a:pPr>
              <a:defRPr/>
            </a:pPr>
            <a:endParaRPr lang="en-US"/>
          </a:p>
        </p:txBody>
      </p:sp>
      <p:sp>
        <p:nvSpPr>
          <p:cNvPr id="2355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vl1pPr>
          </a:lstStyle>
          <a:p>
            <a:pPr>
              <a:defRPr/>
            </a:pPr>
            <a:endParaRPr lang="en-US"/>
          </a:p>
        </p:txBody>
      </p:sp>
      <p:sp>
        <p:nvSpPr>
          <p:cNvPr id="2355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vl1pPr>
          </a:lstStyle>
          <a:p>
            <a:pPr>
              <a:defRPr/>
            </a:pPr>
            <a:fld id="{8D90FC48-611A-4652-B699-2F3D3AF7007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06AFCA8-56E6-4380-B1F3-14786C3B09AC}" type="slidenum">
              <a:rPr lang="en-US" smtClean="0"/>
              <a:pPr/>
              <a:t>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10</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100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7FBA7099-1124-4155-95EE-B6BDA6019CA6}" type="slidenum">
              <a:rPr lang="en-US" smtClean="0"/>
              <a:pPr/>
              <a:t>101</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11</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12</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13</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14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2E3BE9D-90C7-44A8-8C3E-096F19B51B99}" type="slidenum">
              <a:rPr lang="en-US" smtClean="0"/>
              <a:pPr/>
              <a:t>15</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2E3BE9D-90C7-44A8-8C3E-096F19B51B99}" type="slidenum">
              <a:rPr lang="en-US" smtClean="0"/>
              <a:pPr/>
              <a:t>16</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2E3BE9D-90C7-44A8-8C3E-096F19B51B99}" type="slidenum">
              <a:rPr lang="en-US" smtClean="0"/>
              <a:pPr/>
              <a:t>17</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52E3BE9D-90C7-44A8-8C3E-096F19B51B99}" type="slidenum">
              <a:rPr lang="en-US" smtClean="0"/>
              <a:pPr/>
              <a:t>18</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19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2</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29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3</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39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49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5</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59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EAE1373B-12FC-4CD6-A0DC-E3C7765597A0}" type="slidenum">
              <a:rPr lang="en-US" smtClean="0"/>
              <a:pPr/>
              <a:t>6</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z="8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69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7</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79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8</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89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AFC9AAAE-2861-40AF-A1D2-29FB63167C1C}" type="slidenum">
              <a:rPr lang="en-US" smtClean="0"/>
              <a:pPr/>
              <a:t>9</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91</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92</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93</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95</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97</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98</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92B0BA9-7C43-403D-A31C-93ACE2716BC8}" type="slidenum">
              <a:rPr lang="en-US" smtClean="0"/>
              <a:pPr/>
              <a:t>99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F102E8-1316-4AD9-BF45-5DCECE85EA96}"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108557-EADF-40D9-A2A5-ED51253A8711}"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0"/>
            <a:ext cx="2171700" cy="6705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362700" cy="6705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D0E38B6-5C1F-4246-8728-6C00CAFD1EDF}"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87280D-89E0-47A7-A3FE-7C4091A052E1}"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903B58F-2AA5-429B-A1DF-8C04AD073973}"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267200" cy="556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5BE5450-72C2-4B80-8741-C6F697AAD87D}"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7815801-3438-4293-919A-06474829F8E0}"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9DB2585-04FB-4F0B-B8BD-8D451706EA7E}"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36BC89A-3339-4D8A-8754-7F214A1CADA1}"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99B31CD-FBA2-4F8E-A400-74CCBC3A6CA6}"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30E8BCF-C677-48A6-B1BC-171EC1CBEE7C}"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143000"/>
            <a:ext cx="8686800" cy="556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6CB81D29-95F0-4400-8A75-3A810D9A6AB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rtl="0" eaLnBrk="0" fontAlgn="base" hangingPunct="0">
        <a:spcBef>
          <a:spcPct val="0"/>
        </a:spcBef>
        <a:spcAft>
          <a:spcPct val="0"/>
        </a:spcAft>
        <a:defRPr sz="3600" b="1">
          <a:solidFill>
            <a:schemeClr val="bg1"/>
          </a:solidFill>
          <a:latin typeface="+mj-lt"/>
          <a:ea typeface="+mj-ea"/>
          <a:cs typeface="+mj-cs"/>
        </a:defRPr>
      </a:lvl1pPr>
      <a:lvl2pPr algn="ctr" rtl="0" eaLnBrk="0" fontAlgn="base" hangingPunct="0">
        <a:spcBef>
          <a:spcPct val="0"/>
        </a:spcBef>
        <a:spcAft>
          <a:spcPct val="0"/>
        </a:spcAft>
        <a:defRPr sz="3600" b="1">
          <a:solidFill>
            <a:schemeClr val="bg1"/>
          </a:solidFill>
          <a:latin typeface="Tahoma" pitchFamily="34" charset="0"/>
        </a:defRPr>
      </a:lvl2pPr>
      <a:lvl3pPr algn="ctr" rtl="0" eaLnBrk="0" fontAlgn="base" hangingPunct="0">
        <a:spcBef>
          <a:spcPct val="0"/>
        </a:spcBef>
        <a:spcAft>
          <a:spcPct val="0"/>
        </a:spcAft>
        <a:defRPr sz="3600" b="1">
          <a:solidFill>
            <a:schemeClr val="bg1"/>
          </a:solidFill>
          <a:latin typeface="Tahoma" pitchFamily="34" charset="0"/>
        </a:defRPr>
      </a:lvl3pPr>
      <a:lvl4pPr algn="ctr" rtl="0" eaLnBrk="0" fontAlgn="base" hangingPunct="0">
        <a:spcBef>
          <a:spcPct val="0"/>
        </a:spcBef>
        <a:spcAft>
          <a:spcPct val="0"/>
        </a:spcAft>
        <a:defRPr sz="3600" b="1">
          <a:solidFill>
            <a:schemeClr val="bg1"/>
          </a:solidFill>
          <a:latin typeface="Tahoma" pitchFamily="34" charset="0"/>
        </a:defRPr>
      </a:lvl4pPr>
      <a:lvl5pPr algn="ctr" rtl="0" eaLnBrk="0" fontAlgn="base" hangingPunct="0">
        <a:spcBef>
          <a:spcPct val="0"/>
        </a:spcBef>
        <a:spcAft>
          <a:spcPct val="0"/>
        </a:spcAft>
        <a:defRPr sz="3600" b="1">
          <a:solidFill>
            <a:schemeClr val="bg1"/>
          </a:solidFill>
          <a:latin typeface="Tahoma" pitchFamily="34" charset="0"/>
        </a:defRPr>
      </a:lvl5pPr>
      <a:lvl6pPr marL="457200" algn="ctr" rtl="0" fontAlgn="base">
        <a:spcBef>
          <a:spcPct val="0"/>
        </a:spcBef>
        <a:spcAft>
          <a:spcPct val="0"/>
        </a:spcAft>
        <a:defRPr sz="3600" b="1">
          <a:solidFill>
            <a:schemeClr val="bg1"/>
          </a:solidFill>
          <a:latin typeface="Tahoma" pitchFamily="34" charset="0"/>
        </a:defRPr>
      </a:lvl6pPr>
      <a:lvl7pPr marL="914400" algn="ctr" rtl="0" fontAlgn="base">
        <a:spcBef>
          <a:spcPct val="0"/>
        </a:spcBef>
        <a:spcAft>
          <a:spcPct val="0"/>
        </a:spcAft>
        <a:defRPr sz="3600" b="1">
          <a:solidFill>
            <a:schemeClr val="bg1"/>
          </a:solidFill>
          <a:latin typeface="Tahoma" pitchFamily="34" charset="0"/>
        </a:defRPr>
      </a:lvl7pPr>
      <a:lvl8pPr marL="1371600" algn="ctr" rtl="0" fontAlgn="base">
        <a:spcBef>
          <a:spcPct val="0"/>
        </a:spcBef>
        <a:spcAft>
          <a:spcPct val="0"/>
        </a:spcAft>
        <a:defRPr sz="3600" b="1">
          <a:solidFill>
            <a:schemeClr val="bg1"/>
          </a:solidFill>
          <a:latin typeface="Tahoma" pitchFamily="34" charset="0"/>
        </a:defRPr>
      </a:lvl8pPr>
      <a:lvl9pPr marL="1828800" algn="ctr" rtl="0" fontAlgn="base">
        <a:spcBef>
          <a:spcPct val="0"/>
        </a:spcBef>
        <a:spcAft>
          <a:spcPct val="0"/>
        </a:spcAft>
        <a:defRPr sz="3600" b="1">
          <a:solidFill>
            <a:schemeClr val="bg1"/>
          </a:solidFill>
          <a:latin typeface="Tahoma" pitchFamily="34" charset="0"/>
        </a:defRPr>
      </a:lvl9pPr>
    </p:titleStyle>
    <p:bodyStyle>
      <a:lvl1pPr marL="342900" indent="-342900" algn="l" rtl="0" eaLnBrk="0" fontAlgn="base" hangingPunct="0">
        <a:spcBef>
          <a:spcPct val="20000"/>
        </a:spcBef>
        <a:spcAft>
          <a:spcPct val="0"/>
        </a:spcAft>
        <a:buChar char="•"/>
        <a:defRPr sz="2400" b="1">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b="1">
          <a:solidFill>
            <a:schemeClr val="bg1"/>
          </a:solidFill>
          <a:latin typeface="+mn-lt"/>
        </a:defRPr>
      </a:lvl2pPr>
      <a:lvl3pPr marL="1143000" indent="-228600" algn="l" rtl="0" eaLnBrk="0" fontAlgn="base" hangingPunct="0">
        <a:spcBef>
          <a:spcPct val="20000"/>
        </a:spcBef>
        <a:spcAft>
          <a:spcPct val="0"/>
        </a:spcAft>
        <a:buChar char="•"/>
        <a:defRPr sz="2400" b="1">
          <a:solidFill>
            <a:schemeClr val="bg1"/>
          </a:solidFill>
          <a:latin typeface="+mn-lt"/>
        </a:defRPr>
      </a:lvl3pPr>
      <a:lvl4pPr marL="1600200" indent="-228600" algn="l" rtl="0" eaLnBrk="0" fontAlgn="base" hangingPunct="0">
        <a:spcBef>
          <a:spcPct val="20000"/>
        </a:spcBef>
        <a:spcAft>
          <a:spcPct val="0"/>
        </a:spcAft>
        <a:buChar char="–"/>
        <a:defRPr sz="2000" b="1">
          <a:solidFill>
            <a:schemeClr val="bg1"/>
          </a:solidFill>
          <a:latin typeface="+mn-lt"/>
        </a:defRPr>
      </a:lvl4pPr>
      <a:lvl5pPr marL="2057400" indent="-228600" algn="l" rtl="0" eaLnBrk="0" fontAlgn="base" hangingPunct="0">
        <a:spcBef>
          <a:spcPct val="20000"/>
        </a:spcBef>
        <a:spcAft>
          <a:spcPct val="0"/>
        </a:spcAft>
        <a:buChar char="»"/>
        <a:defRPr sz="2000" b="1">
          <a:solidFill>
            <a:schemeClr val="bg1"/>
          </a:solidFill>
          <a:latin typeface="+mn-lt"/>
        </a:defRPr>
      </a:lvl5pPr>
      <a:lvl6pPr marL="2514600" indent="-228600" algn="l" rtl="0" fontAlgn="base">
        <a:spcBef>
          <a:spcPct val="20000"/>
        </a:spcBef>
        <a:spcAft>
          <a:spcPct val="0"/>
        </a:spcAft>
        <a:buChar char="»"/>
        <a:defRPr sz="2000" b="1">
          <a:solidFill>
            <a:schemeClr val="bg1"/>
          </a:solidFill>
          <a:latin typeface="+mn-lt"/>
        </a:defRPr>
      </a:lvl6pPr>
      <a:lvl7pPr marL="2971800" indent="-228600" algn="l" rtl="0" fontAlgn="base">
        <a:spcBef>
          <a:spcPct val="20000"/>
        </a:spcBef>
        <a:spcAft>
          <a:spcPct val="0"/>
        </a:spcAft>
        <a:buChar char="»"/>
        <a:defRPr sz="2000" b="1">
          <a:solidFill>
            <a:schemeClr val="bg1"/>
          </a:solidFill>
          <a:latin typeface="+mn-lt"/>
        </a:defRPr>
      </a:lvl7pPr>
      <a:lvl8pPr marL="3429000" indent="-228600" algn="l" rtl="0" fontAlgn="base">
        <a:spcBef>
          <a:spcPct val="20000"/>
        </a:spcBef>
        <a:spcAft>
          <a:spcPct val="0"/>
        </a:spcAft>
        <a:buChar char="»"/>
        <a:defRPr sz="2000" b="1">
          <a:solidFill>
            <a:schemeClr val="bg1"/>
          </a:solidFill>
          <a:latin typeface="+mn-lt"/>
        </a:defRPr>
      </a:lvl8pPr>
      <a:lvl9pPr marL="3886200" indent="-228600" algn="l" rtl="0" fontAlgn="base">
        <a:spcBef>
          <a:spcPct val="20000"/>
        </a:spcBef>
        <a:spcAft>
          <a:spcPct val="0"/>
        </a:spcAft>
        <a:buChar char="»"/>
        <a:defRPr sz="2000"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hyperlink" Target="http://www.eas.slu.edu/CIPS/presentations.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8.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4.png"/></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0.png"/><Relationship Id="rId4" Type="http://schemas.openxmlformats.org/officeDocument/2006/relationships/image" Target="../media/image69.png"/></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3.png"/><Relationship Id="rId4" Type="http://schemas.openxmlformats.org/officeDocument/2006/relationships/image" Target="../media/image72.png"/></Relationships>
</file>

<file path=ppt/slides/_rels/slide6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6.png"/><Relationship Id="rId4" Type="http://schemas.openxmlformats.org/officeDocument/2006/relationships/image" Target="../media/image7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9.png"/><Relationship Id="rId4" Type="http://schemas.openxmlformats.org/officeDocument/2006/relationships/image" Target="../media/image78.png"/></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2.png"/><Relationship Id="rId4" Type="http://schemas.openxmlformats.org/officeDocument/2006/relationships/image" Target="../media/image81.png"/></Relationships>
</file>

<file path=ppt/slides/_rels/slide7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85.png"/><Relationship Id="rId4" Type="http://schemas.openxmlformats.org/officeDocument/2006/relationships/image" Target="../media/image84.png"/></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94.gif"/></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95.png"/></Relationships>
</file>

<file path=ppt/slides/_rels/slide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8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92.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93.xml.rels><?xml version="1.0" encoding="UTF-8" standalone="yes"?>
<Relationships xmlns="http://schemas.openxmlformats.org/package/2006/relationships"><Relationship Id="rId3" Type="http://schemas.openxmlformats.org/officeDocument/2006/relationships/image" Target="../media/image111.png"/><Relationship Id="rId7" Type="http://schemas.openxmlformats.org/officeDocument/2006/relationships/image" Target="../media/image2.pn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9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119.png"/><Relationship Id="rId4" Type="http://schemas.openxmlformats.org/officeDocument/2006/relationships/image" Target="../media/image2.pn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E74"/>
        </a:solidFill>
        <a:effectLst/>
      </p:bgPr>
    </p:bg>
    <p:spTree>
      <p:nvGrpSpPr>
        <p:cNvPr id="1" name=""/>
        <p:cNvGrpSpPr/>
        <p:nvPr/>
      </p:nvGrpSpPr>
      <p:grpSpPr>
        <a:xfrm>
          <a:off x="0" y="0"/>
          <a:ext cx="0" cy="0"/>
          <a:chOff x="0" y="0"/>
          <a:chExt cx="0" cy="0"/>
        </a:xfrm>
      </p:grpSpPr>
      <p:sp>
        <p:nvSpPr>
          <p:cNvPr id="2" name="Rectangle 2"/>
          <p:cNvSpPr>
            <a:spLocks noGrp="1" noChangeArrowheads="1"/>
          </p:cNvSpPr>
          <p:nvPr>
            <p:ph type="ctrTitle"/>
          </p:nvPr>
        </p:nvSpPr>
        <p:spPr>
          <a:xfrm>
            <a:off x="152400" y="723900"/>
            <a:ext cx="8839200" cy="1257300"/>
          </a:xfrm>
        </p:spPr>
        <p:txBody>
          <a:bodyPr/>
          <a:lstStyle/>
          <a:p>
            <a:pPr eaLnBrk="1" hangingPunct="1">
              <a:defRPr/>
            </a:pPr>
            <a:r>
              <a:rPr lang="en-US" sz="3900" dirty="0" smtClean="0">
                <a:effectLst>
                  <a:outerShdw blurRad="38100" dist="38100" dir="2700000" algn="tl">
                    <a:srgbClr val="000000">
                      <a:alpha val="43137"/>
                    </a:srgbClr>
                  </a:outerShdw>
                </a:effectLst>
              </a:rPr>
              <a:t>Using Historical Events </a:t>
            </a:r>
            <a:br>
              <a:rPr lang="en-US" sz="3900" dirty="0" smtClean="0">
                <a:effectLst>
                  <a:outerShdw blurRad="38100" dist="38100" dir="2700000" algn="tl">
                    <a:srgbClr val="000000">
                      <a:alpha val="43137"/>
                    </a:srgbClr>
                  </a:outerShdw>
                </a:effectLst>
              </a:rPr>
            </a:br>
            <a:r>
              <a:rPr lang="en-US" sz="3900" dirty="0" smtClean="0">
                <a:effectLst>
                  <a:outerShdw blurRad="38100" dist="38100" dir="2700000" algn="tl">
                    <a:srgbClr val="000000">
                      <a:alpha val="43137"/>
                    </a:srgbClr>
                  </a:outerShdw>
                </a:effectLst>
              </a:rPr>
              <a:t>to Improve the Understanding of Winter Weather and the </a:t>
            </a:r>
            <a:br>
              <a:rPr lang="en-US" sz="3900" dirty="0" smtClean="0">
                <a:effectLst>
                  <a:outerShdw blurRad="38100" dist="38100" dir="2700000" algn="tl">
                    <a:srgbClr val="000000">
                      <a:alpha val="43137"/>
                    </a:srgbClr>
                  </a:outerShdw>
                </a:effectLst>
              </a:rPr>
            </a:br>
            <a:r>
              <a:rPr lang="en-US" sz="3900" dirty="0" smtClean="0">
                <a:effectLst>
                  <a:outerShdw blurRad="38100" dist="38100" dir="2700000" algn="tl">
                    <a:srgbClr val="000000">
                      <a:alpha val="43137"/>
                    </a:srgbClr>
                  </a:outerShdw>
                </a:effectLst>
              </a:rPr>
              <a:t>Forecast Process</a:t>
            </a:r>
          </a:p>
        </p:txBody>
      </p:sp>
      <p:sp>
        <p:nvSpPr>
          <p:cNvPr id="2051" name="Rectangle 13"/>
          <p:cNvSpPr>
            <a:spLocks noGrp="1" noChangeArrowheads="1"/>
          </p:cNvSpPr>
          <p:nvPr>
            <p:ph type="subTitle" idx="1"/>
          </p:nvPr>
        </p:nvSpPr>
        <p:spPr>
          <a:xfrm>
            <a:off x="381000" y="2438400"/>
            <a:ext cx="8382000" cy="1371600"/>
          </a:xfrm>
        </p:spPr>
        <p:txBody>
          <a:bodyPr/>
          <a:lstStyle/>
          <a:p>
            <a:pPr eaLnBrk="1" hangingPunct="1">
              <a:lnSpc>
                <a:spcPct val="80000"/>
              </a:lnSpc>
              <a:defRPr/>
            </a:pPr>
            <a:endParaRPr lang="en-US" sz="2600" dirty="0" smtClean="0">
              <a:effectLst>
                <a:outerShdw blurRad="38100" dist="38100" dir="2700000" algn="tl">
                  <a:srgbClr val="000000">
                    <a:alpha val="43137"/>
                  </a:srgbClr>
                </a:outerShdw>
              </a:effectLst>
            </a:endParaRPr>
          </a:p>
          <a:p>
            <a:pPr eaLnBrk="1" hangingPunct="1">
              <a:lnSpc>
                <a:spcPct val="80000"/>
              </a:lnSpc>
              <a:defRPr/>
            </a:pPr>
            <a:r>
              <a:rPr lang="en-US" sz="2200" dirty="0" smtClean="0">
                <a:effectLst>
                  <a:outerShdw blurRad="38100" dist="38100" dir="2700000" algn="tl">
                    <a:srgbClr val="000000">
                      <a:alpha val="43137"/>
                    </a:srgbClr>
                  </a:outerShdw>
                </a:effectLst>
              </a:rPr>
              <a:t>Dr. Charles E. Graves and Chad M </a:t>
            </a:r>
            <a:r>
              <a:rPr lang="en-US" sz="2200" dirty="0" err="1" smtClean="0">
                <a:effectLst>
                  <a:outerShdw blurRad="38100" dist="38100" dir="2700000" algn="tl">
                    <a:srgbClr val="000000">
                      <a:alpha val="43137"/>
                    </a:srgbClr>
                  </a:outerShdw>
                </a:effectLst>
              </a:rPr>
              <a:t>Gravelle</a:t>
            </a:r>
            <a:endParaRPr lang="en-US" sz="2200" dirty="0" smtClean="0">
              <a:effectLst>
                <a:outerShdw blurRad="38100" dist="38100" dir="2700000" algn="tl">
                  <a:srgbClr val="000000">
                    <a:alpha val="43137"/>
                  </a:srgbClr>
                </a:outerShdw>
              </a:effectLst>
            </a:endParaRPr>
          </a:p>
          <a:p>
            <a:pPr eaLnBrk="1" hangingPunct="1">
              <a:lnSpc>
                <a:spcPct val="80000"/>
              </a:lnSpc>
              <a:defRPr/>
            </a:pPr>
            <a:endParaRPr lang="en-US" sz="600" i="1" dirty="0" smtClean="0">
              <a:effectLst>
                <a:outerShdw blurRad="38100" dist="38100" dir="2700000" algn="tl">
                  <a:srgbClr val="000000">
                    <a:alpha val="43137"/>
                  </a:srgbClr>
                </a:outerShdw>
              </a:effectLst>
            </a:endParaRPr>
          </a:p>
          <a:p>
            <a:pPr eaLnBrk="1" hangingPunct="1">
              <a:lnSpc>
                <a:spcPct val="80000"/>
              </a:lnSpc>
              <a:defRPr/>
            </a:pPr>
            <a:r>
              <a:rPr lang="en-US" sz="1400" i="1" dirty="0" smtClean="0">
                <a:effectLst>
                  <a:outerShdw blurRad="38100" dist="38100" dir="2700000" algn="tl">
                    <a:srgbClr val="000000">
                      <a:alpha val="43137"/>
                    </a:srgbClr>
                  </a:outerShdw>
                </a:effectLst>
              </a:rPr>
              <a:t>Saint Louis University - Department of Earth and Atmospheric Sciences</a:t>
            </a:r>
          </a:p>
        </p:txBody>
      </p:sp>
      <p:pic>
        <p:nvPicPr>
          <p:cNvPr id="2053" name="Picture 21" descr="C:\Users\CMG\Desktop\FOLDERS\CHAD\SLU\CIPS\cips.png"/>
          <p:cNvPicPr>
            <a:picLocks noChangeAspect="1" noChangeArrowheads="1"/>
          </p:cNvPicPr>
          <p:nvPr/>
        </p:nvPicPr>
        <p:blipFill>
          <a:blip r:embed="rId3" cstate="print"/>
          <a:srcRect/>
          <a:stretch>
            <a:fillRect/>
          </a:stretch>
        </p:blipFill>
        <p:spPr bwMode="auto">
          <a:xfrm>
            <a:off x="3276600" y="3581400"/>
            <a:ext cx="2581726" cy="2247900"/>
          </a:xfrm>
          <a:prstGeom prst="rect">
            <a:avLst/>
          </a:prstGeom>
          <a:noFill/>
          <a:ln w="9525">
            <a:noFill/>
            <a:miter lim="800000"/>
            <a:headEnd/>
            <a:tailEnd/>
          </a:ln>
        </p:spPr>
      </p:pic>
      <p:sp>
        <p:nvSpPr>
          <p:cNvPr id="11" name="Rectangle 13"/>
          <p:cNvSpPr txBox="1">
            <a:spLocks noChangeArrowheads="1"/>
          </p:cNvSpPr>
          <p:nvPr/>
        </p:nvSpPr>
        <p:spPr bwMode="auto">
          <a:xfrm>
            <a:off x="381000" y="5943600"/>
            <a:ext cx="8382000" cy="685800"/>
          </a:xfrm>
          <a:prstGeom prst="rect">
            <a:avLst/>
          </a:prstGeom>
          <a:noFill/>
          <a:ln w="9525">
            <a:noFill/>
            <a:miter lim="800000"/>
            <a:headEnd/>
            <a:tailEnd/>
          </a:ln>
        </p:spPr>
        <p:txBody>
          <a:bodyPr/>
          <a:lstStyle/>
          <a:p>
            <a:pP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2010 COMAP</a:t>
            </a:r>
          </a:p>
          <a:p>
            <a:pP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Cooperative Program for Operational Meteorology, Education and Training</a:t>
            </a:r>
            <a:endParaRPr lang="en-US" sz="1600" kern="0" dirty="0">
              <a:solidFill>
                <a:schemeClr val="bg1"/>
              </a:solidFill>
              <a:effectLst>
                <a:outerShdw blurRad="38100" dist="38100" dir="2700000" algn="tl">
                  <a:srgbClr val="000000">
                    <a:alpha val="43137"/>
                  </a:srgbClr>
                </a:outerShdw>
              </a:effectLst>
              <a:latin typeface="+mn-lt"/>
            </a:endParaRPr>
          </a:p>
          <a:p>
            <a:pPr>
              <a:lnSpc>
                <a:spcPct val="80000"/>
              </a:lnSpc>
              <a:spcBef>
                <a:spcPct val="20000"/>
              </a:spcBef>
              <a:defRPr/>
            </a:pPr>
            <a:r>
              <a:rPr lang="en-US" sz="1600" kern="0" dirty="0" smtClean="0">
                <a:solidFill>
                  <a:schemeClr val="bg1"/>
                </a:solidFill>
                <a:effectLst>
                  <a:outerShdw blurRad="38100" dist="38100" dir="2700000" algn="tl">
                    <a:srgbClr val="000000">
                      <a:alpha val="43137"/>
                    </a:srgbClr>
                  </a:outerShdw>
                </a:effectLst>
                <a:latin typeface="+mn-lt"/>
              </a:rPr>
              <a:t>17 June 2010</a:t>
            </a:r>
            <a:endParaRPr lang="en-US" sz="1600" kern="0" dirty="0">
              <a:solidFill>
                <a:schemeClr val="bg1"/>
              </a:solidFill>
              <a:effectLst>
                <a:outerShdw blurRad="38100" dist="38100" dir="2700000" algn="tl">
                  <a:srgbClr val="000000">
                    <a:alpha val="43137"/>
                  </a:srgbClr>
                </a:outerShdw>
              </a:effectLst>
              <a:latin typeface="+mn-l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err="1" smtClean="0"/>
              <a:t>Snavely</a:t>
            </a:r>
            <a:r>
              <a:rPr lang="en-US" sz="1600" dirty="0" smtClean="0"/>
              <a:t>, E. E., 2006: A diagnostic analysis of significant cold-season elevated thunderstorms. M.S. thesis, Saint Louis University, 105 pp. [Available from Dept. of Earth and Atmospheric Sciences, Saint Louis University, St. Louis, MO 63108.]</a:t>
            </a:r>
          </a:p>
          <a:p>
            <a:endParaRPr lang="en-US" sz="1600" dirty="0" smtClean="0"/>
          </a:p>
        </p:txBody>
      </p:sp>
      <p:pic>
        <p:nvPicPr>
          <p:cNvPr id="7" name="Picture 3" descr="ISOT850small1.jpg"/>
          <p:cNvPicPr>
            <a:picLocks noChangeAspect="1"/>
          </p:cNvPicPr>
          <p:nvPr/>
        </p:nvPicPr>
        <p:blipFill>
          <a:blip r:embed="rId4" cstate="print"/>
          <a:srcRect/>
          <a:stretch>
            <a:fillRect/>
          </a:stretch>
        </p:blipFill>
        <p:spPr bwMode="auto">
          <a:xfrm>
            <a:off x="1437603" y="1831975"/>
            <a:ext cx="6258597" cy="48355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r>
              <a:rPr lang="en-US" sz="1800" dirty="0" smtClean="0"/>
              <a:t>The goal of our analog system is NOT to make a forecast; but to provide guidance for winter weather hazards by using a historical dataset.</a:t>
            </a:r>
          </a:p>
          <a:p>
            <a:endParaRPr lang="en-US" sz="1800" dirty="0" smtClean="0"/>
          </a:p>
          <a:p>
            <a:r>
              <a:rPr lang="en-US" sz="1800" dirty="0" smtClean="0"/>
              <a:t>In addition, a forecaster can quickly gain historical experience while becoming familiar with the meteorological patterns associated with past similar events. In turn, this information can provide a range of scales and intensities of sensible weather that are potential outcomes of the current forecast.</a:t>
            </a:r>
          </a:p>
          <a:p>
            <a:endParaRPr lang="en-US" sz="1800" dirty="0" smtClean="0"/>
          </a:p>
          <a:p>
            <a:r>
              <a:rPr lang="en-US" sz="1800" dirty="0" smtClean="0"/>
              <a:t>The current approach is independent of QPF yet can still provide precipitation guidance (i.e., we already have the answers).</a:t>
            </a:r>
          </a:p>
          <a:p>
            <a:endParaRPr lang="en-US" sz="1800" dirty="0" smtClean="0"/>
          </a:p>
          <a:p>
            <a:r>
              <a:rPr lang="en-US" sz="1800" dirty="0" smtClean="0"/>
              <a:t>Ensemble-like and probabilistic products based on the top 15 analogs can provide a quick overview of the historical events. However, to fully determine the range of historical events a short analysis of the top analogs is recommended.</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Concluding Thoughts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a:xfrm>
            <a:off x="190500" y="762000"/>
            <a:ext cx="8763000" cy="5943600"/>
          </a:xfrm>
        </p:spPr>
        <p:txBody>
          <a:bodyPr/>
          <a:lstStyle/>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Questions or comments? </a:t>
            </a:r>
          </a:p>
          <a:p>
            <a:pPr algn="ctr" eaLnBrk="1" hangingPunct="1">
              <a:buFontTx/>
              <a:buNone/>
              <a:defRPr/>
            </a:pPr>
            <a:r>
              <a:rPr lang="en-US" sz="1800" dirty="0" smtClean="0"/>
              <a:t>gravelle@eas.slu.edu or gravesce@slu.edu</a:t>
            </a:r>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endParaRPr lang="en-US" sz="1800" dirty="0" smtClean="0"/>
          </a:p>
          <a:p>
            <a:pPr algn="ctr" eaLnBrk="1" hangingPunct="1">
              <a:buFontTx/>
              <a:buNone/>
              <a:defRPr/>
            </a:pPr>
            <a:r>
              <a:rPr lang="en-US" sz="1800" dirty="0" smtClean="0"/>
              <a:t>The analog guidance can be found at:</a:t>
            </a:r>
          </a:p>
          <a:p>
            <a:pPr algn="ctr" eaLnBrk="1" hangingPunct="1">
              <a:buFontTx/>
              <a:buNone/>
              <a:defRPr/>
            </a:pPr>
            <a:r>
              <a:rPr lang="en-US" sz="1800" dirty="0" smtClean="0"/>
              <a:t>http://www.eas.slu.edu/CIPS/ANALOG/analog.php</a:t>
            </a:r>
          </a:p>
          <a:p>
            <a:pPr algn="ctr" eaLnBrk="1" hangingPunct="1">
              <a:buFontTx/>
              <a:buNone/>
              <a:defRPr/>
            </a:pPr>
            <a:endParaRPr lang="en-US" sz="800" dirty="0" smtClean="0"/>
          </a:p>
        </p:txBody>
      </p:sp>
      <p:sp>
        <p:nvSpPr>
          <p:cNvPr id="40963"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Questions</a:t>
            </a:r>
          </a:p>
        </p:txBody>
      </p:sp>
      <p:pic>
        <p:nvPicPr>
          <p:cNvPr id="2560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25605" name="Rectangle 5">
            <a:hlinkClick r:id="rId4"/>
          </p:cNvPr>
          <p:cNvSpPr>
            <a:spLocks noChangeArrowheads="1"/>
          </p:cNvSpPr>
          <p:nvPr/>
        </p:nvSpPr>
        <p:spPr bwMode="auto">
          <a:xfrm>
            <a:off x="1333500" y="5562600"/>
            <a:ext cx="6438900" cy="342900"/>
          </a:xfrm>
          <a:prstGeom prst="rect">
            <a:avLst/>
          </a:prstGeom>
          <a:solidFill>
            <a:srgbClr val="003E74">
              <a:alpha val="0"/>
            </a:srgbClr>
          </a:solidFill>
          <a:ln w="38100" algn="ctr">
            <a:noFill/>
            <a:prstDash val="dash"/>
            <a:round/>
            <a:headEnd/>
            <a:tailEnd/>
          </a:ln>
        </p:spPr>
        <p:txBody>
          <a:bodyPr/>
          <a:lstStyle/>
          <a:p>
            <a:endParaRPr lang="en-US"/>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smtClean="0"/>
              <a:t>Novak, D. R., B. A. </a:t>
            </a:r>
            <a:r>
              <a:rPr lang="en-US" sz="1600" dirty="0" err="1" smtClean="0"/>
              <a:t>Colle</a:t>
            </a:r>
            <a:r>
              <a:rPr lang="en-US" sz="1600" dirty="0" smtClean="0"/>
              <a:t>, and A. R. </a:t>
            </a:r>
            <a:r>
              <a:rPr lang="en-US" sz="1600" dirty="0" err="1" smtClean="0"/>
              <a:t>Aiyyer</a:t>
            </a:r>
            <a:r>
              <a:rPr lang="en-US" sz="1600" dirty="0" smtClean="0"/>
              <a:t>, 2010: Evolution of mesoscale precipitation band environments within the comma head of Northeast U.S. cyclones. Monthly Weather Review: In Press.</a:t>
            </a:r>
          </a:p>
          <a:p>
            <a:endParaRPr lang="en-US" sz="1600" dirty="0" smtClean="0"/>
          </a:p>
        </p:txBody>
      </p:sp>
      <p:pic>
        <p:nvPicPr>
          <p:cNvPr id="1026" name="Picture 2"/>
          <p:cNvPicPr>
            <a:picLocks noChangeAspect="1" noChangeArrowheads="1"/>
          </p:cNvPicPr>
          <p:nvPr/>
        </p:nvPicPr>
        <p:blipFill>
          <a:blip r:embed="rId4" cstate="print"/>
          <a:srcRect/>
          <a:stretch>
            <a:fillRect/>
          </a:stretch>
        </p:blipFill>
        <p:spPr bwMode="auto">
          <a:xfrm>
            <a:off x="258932" y="1981200"/>
            <a:ext cx="4354474" cy="3429000"/>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4754732" y="1981200"/>
            <a:ext cx="4108713" cy="3429000"/>
          </a:xfrm>
          <a:prstGeom prst="rect">
            <a:avLst/>
          </a:prstGeom>
          <a:noFill/>
          <a:ln w="9525">
            <a:noFill/>
            <a:miter lim="800000"/>
            <a:headEnd/>
            <a:tailEnd/>
          </a:ln>
        </p:spPr>
      </p:pic>
      <p:sp>
        <p:nvSpPr>
          <p:cNvPr id="9" name="Rectangle 8"/>
          <p:cNvSpPr/>
          <p:nvPr/>
        </p:nvSpPr>
        <p:spPr bwMode="auto">
          <a:xfrm>
            <a:off x="304800" y="1981200"/>
            <a:ext cx="304800" cy="419100"/>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Rectangle 9"/>
          <p:cNvSpPr/>
          <p:nvPr/>
        </p:nvSpPr>
        <p:spPr bwMode="auto">
          <a:xfrm>
            <a:off x="4838700" y="2019300"/>
            <a:ext cx="304800" cy="304800"/>
          </a:xfrm>
          <a:prstGeom prst="rect">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r>
              <a:rPr lang="en-US" sz="1800" dirty="0" smtClean="0"/>
              <a:t>If the current state of the atmosphere resembles a previous state then the two are termed analogs, and for a period of time the current state may evolve in a similar fashion as the past state (Lorenz 1969).</a:t>
            </a:r>
          </a:p>
          <a:p>
            <a:endParaRPr lang="en-US" sz="1800" dirty="0" smtClean="0"/>
          </a:p>
          <a:p>
            <a:r>
              <a:rPr lang="en-US" sz="1800" dirty="0" smtClean="0"/>
              <a:t>Early research utilized analogs as a forecasting tool where the current state of the atmosphere was used as their starting point to find analogs.</a:t>
            </a:r>
          </a:p>
          <a:p>
            <a:pPr>
              <a:buNone/>
            </a:pPr>
            <a:endParaRPr lang="en-US" sz="1800" dirty="0" smtClean="0"/>
          </a:p>
          <a:p>
            <a:r>
              <a:rPr lang="en-US" sz="1800" dirty="0" smtClean="0"/>
              <a:t>Recent research has had success using the “perfect prog” approach to find analogs.</a:t>
            </a:r>
          </a:p>
          <a:p>
            <a:pPr lvl="1"/>
            <a:r>
              <a:rPr lang="en-US" sz="1500" dirty="0" smtClean="0"/>
              <a:t>Hanson (2007)</a:t>
            </a:r>
          </a:p>
          <a:p>
            <a:pPr lvl="1"/>
            <a:r>
              <a:rPr lang="en-US" sz="1500" dirty="0" smtClean="0"/>
              <a:t>Root et al. (2007)</a:t>
            </a:r>
          </a:p>
          <a:p>
            <a:pPr lvl="1"/>
            <a:r>
              <a:rPr lang="en-US" sz="1500" dirty="0" smtClean="0"/>
              <a:t>Diomede et al. (2008)</a:t>
            </a:r>
          </a:p>
          <a:p>
            <a:pPr lvl="1"/>
            <a:r>
              <a:rPr lang="en-US" sz="1500" dirty="0" smtClean="0"/>
              <a:t>Evans and Murphy (2008)</a:t>
            </a:r>
          </a:p>
          <a:p>
            <a:pPr>
              <a:buFontTx/>
              <a:buNone/>
            </a:pPr>
            <a:endParaRPr lang="en-US" sz="1800" dirty="0" smtClean="0"/>
          </a:p>
          <a:p>
            <a:r>
              <a:rPr lang="en-US" sz="1800" dirty="0" smtClean="0"/>
              <a:t>Here, analogs are found using NWP forecast fields as a pattern-recognition tool in contrast to using analysis maps as a forecast tool (Root et al. 2007).</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What are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86400"/>
          </a:xfrm>
        </p:spPr>
        <p:txBody>
          <a:bodyPr/>
          <a:lstStyle/>
          <a:p>
            <a:r>
              <a:rPr lang="en-US" sz="1800" dirty="0" smtClean="0"/>
              <a:t>Conditional climatology of the forecast (i.e., given the selection criteria of an analog…this is what typically happens).</a:t>
            </a:r>
          </a:p>
          <a:p>
            <a:endParaRPr lang="en-US" sz="1800" dirty="0" smtClean="0"/>
          </a:p>
          <a:p>
            <a:r>
              <a:rPr lang="en-US" sz="1800" dirty="0" smtClean="0"/>
              <a:t>Confidence in NWP model output.</a:t>
            </a:r>
          </a:p>
          <a:p>
            <a:pPr>
              <a:buNone/>
            </a:pPr>
            <a:endParaRPr lang="en-US" sz="1800" dirty="0" smtClean="0"/>
          </a:p>
          <a:p>
            <a:r>
              <a:rPr lang="en-US" sz="1800" dirty="0" smtClean="0"/>
              <a:t>Forecaster awareness of similar events.</a:t>
            </a:r>
          </a:p>
          <a:p>
            <a:endParaRPr lang="en-US" sz="1800" dirty="0" smtClean="0"/>
          </a:p>
          <a:p>
            <a:r>
              <a:rPr lang="en-US" sz="1800" dirty="0" smtClean="0"/>
              <a:t>Historical Impacts - NCDC Storm Data, COOP snow event maps, winter weather potential, etc.</a:t>
            </a:r>
          </a:p>
          <a:p>
            <a:endParaRPr lang="en-US" sz="1800" dirty="0" smtClean="0"/>
          </a:p>
          <a:p>
            <a:r>
              <a:rPr lang="en-US" sz="1800" dirty="0" smtClean="0"/>
              <a:t>Historical framework (i.e., the ability to communicate the potential impact by referencing a past case to an unscientific audience).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What can historical analogs bring to the forecast process?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524500"/>
          </a:xfrm>
        </p:spPr>
        <p:txBody>
          <a:bodyPr/>
          <a:lstStyle/>
          <a:p>
            <a:pPr>
              <a:buNone/>
            </a:pPr>
            <a:r>
              <a:rPr lang="en-US" sz="1800" dirty="0" smtClean="0"/>
              <a:t>Statement:</a:t>
            </a:r>
          </a:p>
          <a:p>
            <a:r>
              <a:rPr lang="en-US" sz="1800" dirty="0" smtClean="0"/>
              <a:t>Since the atmosphere is chaotic, composite analyses and analogs shouldn’t work because the </a:t>
            </a:r>
            <a:r>
              <a:rPr lang="en-US" sz="1800" dirty="0" smtClean="0">
                <a:solidFill>
                  <a:srgbClr val="FFFF00"/>
                </a:solidFill>
              </a:rPr>
              <a:t>atmosphere never truly repeats itself</a:t>
            </a:r>
            <a:r>
              <a:rPr lang="en-US" sz="1800" dirty="0" smtClean="0"/>
              <a:t>. </a:t>
            </a:r>
          </a:p>
          <a:p>
            <a:endParaRPr lang="en-US" sz="1800" dirty="0" smtClean="0"/>
          </a:p>
          <a:p>
            <a:pPr>
              <a:buNone/>
            </a:pPr>
            <a:endParaRPr lang="en-US" sz="1800" dirty="0" smtClean="0"/>
          </a:p>
          <a:p>
            <a:pPr>
              <a:buNone/>
            </a:pPr>
            <a:r>
              <a:rPr lang="en-US" sz="1800" dirty="0" smtClean="0"/>
              <a:t>Question:</a:t>
            </a:r>
          </a:p>
          <a:p>
            <a:r>
              <a:rPr lang="en-US" sz="1800" dirty="0" smtClean="0"/>
              <a:t>Then why are these studies and methodologies successful? </a:t>
            </a:r>
          </a:p>
          <a:p>
            <a:endParaRPr lang="en-US" sz="1800" dirty="0" smtClean="0"/>
          </a:p>
          <a:p>
            <a:pPr>
              <a:buNone/>
            </a:pPr>
            <a:endParaRPr lang="en-US" sz="1800" dirty="0" smtClean="0"/>
          </a:p>
          <a:p>
            <a:pPr>
              <a:buNone/>
            </a:pPr>
            <a:r>
              <a:rPr lang="en-US" sz="1800" dirty="0" smtClean="0"/>
              <a:t>Answer:</a:t>
            </a:r>
          </a:p>
          <a:p>
            <a:r>
              <a:rPr lang="en-US" sz="1800" dirty="0" smtClean="0"/>
              <a:t>Observationally, cases evolve in a systematic manor. </a:t>
            </a:r>
          </a:p>
          <a:p>
            <a:endParaRPr lang="en-US" sz="1800" dirty="0" smtClean="0"/>
          </a:p>
          <a:p>
            <a:r>
              <a:rPr lang="en-US" sz="1800" dirty="0" smtClean="0"/>
              <a:t>The laws governing the atmosphere constrain the evolution of these systems (i.e., everything I need to know I learned in synoptic class).</a:t>
            </a:r>
          </a:p>
          <a:p>
            <a:endParaRPr lang="en-US" sz="1800" dirty="0" smtClean="0"/>
          </a:p>
          <a:p>
            <a:r>
              <a:rPr lang="en-US" sz="1800" dirty="0" smtClean="0"/>
              <a:t>Therefore, chaos ≠ random.  Analogs depict similar sensible weather impacts to model output but are not a deterministic forecast.</a:t>
            </a:r>
          </a:p>
          <a:p>
            <a:pPr>
              <a:buNone/>
            </a:pPr>
            <a:endParaRPr lang="en-US" sz="1800" dirty="0" smtClean="0"/>
          </a:p>
          <a:p>
            <a:pPr>
              <a:buNone/>
            </a:pPr>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But why are methodologies using historical events successful?</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76300"/>
            <a:ext cx="8724900" cy="5334000"/>
          </a:xfrm>
        </p:spPr>
        <p:txBody>
          <a:bodyPr/>
          <a:lstStyle/>
          <a:p>
            <a:pPr eaLnBrk="1" hangingPunct="1"/>
            <a:r>
              <a:rPr lang="en-US" sz="1800" dirty="0" smtClean="0"/>
              <a:t>Search the 29-yr North American Regional Reanalysis (NARR) dataset against the model forecast (GFS212-40km) for potential analogs.</a:t>
            </a:r>
          </a:p>
          <a:p>
            <a:pPr lvl="1" eaLnBrk="1" hangingPunct="1"/>
            <a:r>
              <a:rPr lang="en-US" sz="1500" dirty="0" smtClean="0"/>
              <a:t>6 months over the winter season (OCT - MAR)</a:t>
            </a:r>
          </a:p>
          <a:p>
            <a:pPr lvl="1" eaLnBrk="1" hangingPunct="1"/>
            <a:r>
              <a:rPr lang="en-US" sz="1500" dirty="0" smtClean="0"/>
              <a:t>6 h temporal resolution</a:t>
            </a:r>
          </a:p>
          <a:p>
            <a:pPr lvl="1" eaLnBrk="1" hangingPunct="1"/>
            <a:r>
              <a:rPr lang="en-US" sz="1500" dirty="0" smtClean="0"/>
              <a:t>21,140 potential analogs (29 winters, 6 months, 4 per day)</a:t>
            </a:r>
          </a:p>
          <a:p>
            <a:pPr eaLnBrk="1" hangingPunct="1">
              <a:buNone/>
            </a:pPr>
            <a:endParaRPr lang="en-US" sz="1800" dirty="0" smtClean="0"/>
          </a:p>
          <a:p>
            <a:pPr eaLnBrk="1" hangingPunct="1"/>
            <a:r>
              <a:rPr lang="en-US" sz="1800" dirty="0" smtClean="0"/>
              <a:t>Determining what constitutes an analog can be done statistically using the following techniques:</a:t>
            </a:r>
          </a:p>
          <a:p>
            <a:pPr lvl="1" eaLnBrk="1" hangingPunct="1"/>
            <a:r>
              <a:rPr lang="en-US" sz="1500" dirty="0" smtClean="0"/>
              <a:t>Pattern Correlation (COR) </a:t>
            </a:r>
            <a:r>
              <a:rPr lang="en-US" sz="1500" dirty="0" smtClean="0">
                <a:solidFill>
                  <a:srgbClr val="FFFF00"/>
                </a:solidFill>
                <a:sym typeface="Wingdings" pitchFamily="2" charset="2"/>
              </a:rPr>
              <a:t></a:t>
            </a:r>
            <a:endParaRPr lang="en-US" sz="1500" dirty="0" smtClean="0">
              <a:solidFill>
                <a:srgbClr val="FFFF00"/>
              </a:solidFill>
            </a:endParaRPr>
          </a:p>
          <a:p>
            <a:pPr lvl="1" eaLnBrk="1" hangingPunct="1"/>
            <a:r>
              <a:rPr lang="en-US" sz="1500" dirty="0" smtClean="0"/>
              <a:t>Mean Absolute Error (MAE) </a:t>
            </a:r>
            <a:r>
              <a:rPr lang="en-US" sz="1500" dirty="0" smtClean="0">
                <a:solidFill>
                  <a:srgbClr val="FFFF00"/>
                </a:solidFill>
                <a:sym typeface="Wingdings" pitchFamily="2" charset="2"/>
              </a:rPr>
              <a:t></a:t>
            </a:r>
            <a:endParaRPr lang="en-US" sz="1500" dirty="0" smtClean="0">
              <a:solidFill>
                <a:srgbClr val="FFFF00"/>
              </a:solidFill>
            </a:endParaRPr>
          </a:p>
          <a:p>
            <a:pPr lvl="1" eaLnBrk="1" hangingPunct="1"/>
            <a:r>
              <a:rPr lang="en-US" sz="1500" dirty="0" smtClean="0"/>
              <a:t>Root-Mean-Square Error</a:t>
            </a:r>
          </a:p>
          <a:p>
            <a:pPr lvl="1" eaLnBrk="1" hangingPunct="1"/>
            <a:r>
              <a:rPr lang="en-US" sz="1500" dirty="0" smtClean="0"/>
              <a:t>Anomalies </a:t>
            </a:r>
          </a:p>
          <a:p>
            <a:pPr eaLnBrk="1" hangingPunct="1"/>
            <a:endParaRPr lang="en-US" sz="1800" dirty="0" smtClean="0"/>
          </a:p>
          <a:p>
            <a:pPr lvl="0" eaLnBrk="1" hangingPunct="1"/>
            <a:r>
              <a:rPr lang="en-US" sz="1800" dirty="0" smtClean="0"/>
              <a:t>During the first pass through the NARR dataset, the statistics are computed on regional and mesoscale domains.  If certain statistical thresholds are not exceeded, the date/time is not considered a potential analog.</a:t>
            </a:r>
          </a:p>
          <a:p>
            <a:pPr eaLnBrk="1" hangingPunct="1"/>
            <a:endParaRPr lang="en-US" sz="1800" kern="0" dirty="0" smtClean="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83920"/>
            <a:ext cx="8724900" cy="5676900"/>
          </a:xfrm>
        </p:spPr>
        <p:txBody>
          <a:bodyPr/>
          <a:lstStyle/>
          <a:p>
            <a:pPr eaLnBrk="1" hangingPunct="1"/>
            <a:r>
              <a:rPr lang="en-US" sz="1800" dirty="0" smtClean="0"/>
              <a:t>Regional Domain Thresholds: 300 and 500 mb HGHT COR</a:t>
            </a:r>
          </a:p>
          <a:p>
            <a:pPr eaLnBrk="1" hangingPunct="1"/>
            <a:endParaRPr lang="en-US" sz="1800" dirty="0" smtClean="0"/>
          </a:p>
          <a:p>
            <a:pPr eaLnBrk="1" hangingPunct="1"/>
            <a:r>
              <a:rPr lang="en-US" sz="1800" dirty="0" smtClean="0"/>
              <a:t>Mesoscale Domain Thresholds: 850 mb TMPC COR and MAE, 850 mb HGHT COR, and PMSL COR</a:t>
            </a:r>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buNone/>
            </a:pPr>
            <a:endParaRPr lang="en-US" sz="1800" dirty="0" smtClean="0"/>
          </a:p>
          <a:p>
            <a:pPr eaLnBrk="1" hangingPunct="1"/>
            <a:r>
              <a:rPr lang="en-US" sz="1800" dirty="0" smtClean="0"/>
              <a:t>The thresholds were determined by using a heavy snow control run (for more information see Gravelle et al. 2009).</a:t>
            </a:r>
            <a:endParaRPr lang="en-US" sz="1800" kern="0" dirty="0" smtClean="0">
              <a:solidFill>
                <a:schemeClr val="bg1"/>
              </a:solidFill>
              <a:latin typeface="+mn-lt"/>
            </a:endParaRPr>
          </a:p>
        </p:txBody>
      </p:sp>
      <p:pic>
        <p:nvPicPr>
          <p:cNvPr id="1026" name="Picture 2"/>
          <p:cNvPicPr>
            <a:picLocks noChangeAspect="1" noChangeArrowheads="1"/>
          </p:cNvPicPr>
          <p:nvPr/>
        </p:nvPicPr>
        <p:blipFill>
          <a:blip r:embed="rId4" cstate="print"/>
          <a:srcRect/>
          <a:stretch>
            <a:fillRect/>
          </a:stretch>
        </p:blipFill>
        <p:spPr bwMode="auto">
          <a:xfrm>
            <a:off x="685800" y="2337898"/>
            <a:ext cx="3825747" cy="2958002"/>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4610100" y="2340645"/>
            <a:ext cx="3822192" cy="295525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76300"/>
            <a:ext cx="8724900" cy="5829300"/>
          </a:xfrm>
        </p:spPr>
        <p:txBody>
          <a:bodyPr/>
          <a:lstStyle/>
          <a:p>
            <a:pPr eaLnBrk="1" hangingPunct="1"/>
            <a:r>
              <a:rPr lang="en-US" sz="1800" dirty="0" smtClean="0"/>
              <a:t>Since consecutive dates/times can pass the thresholds, “duplicate” times are removed by choosing the “best” analog over a 24-h period.  </a:t>
            </a:r>
          </a:p>
          <a:p>
            <a:pPr eaLnBrk="1" hangingPunct="1">
              <a:buNone/>
            </a:pPr>
            <a:r>
              <a:rPr lang="en-US" sz="1800" dirty="0" smtClean="0"/>
              <a:t>                1984011512, </a:t>
            </a:r>
            <a:r>
              <a:rPr lang="en-US" sz="1800" dirty="0" smtClean="0">
                <a:solidFill>
                  <a:srgbClr val="FFFF00"/>
                </a:solidFill>
              </a:rPr>
              <a:t>1984011518</a:t>
            </a:r>
            <a:r>
              <a:rPr lang="en-US" sz="1800" dirty="0" smtClean="0"/>
              <a:t>, 1984011600, 1984011606</a:t>
            </a:r>
          </a:p>
          <a:p>
            <a:pPr eaLnBrk="1" hangingPunct="1">
              <a:buFontTx/>
              <a:buNone/>
            </a:pPr>
            <a:endParaRPr lang="en-US" sz="1800" dirty="0" smtClean="0"/>
          </a:p>
          <a:p>
            <a:pPr eaLnBrk="1" hangingPunct="1"/>
            <a:r>
              <a:rPr lang="en-US" sz="1800" dirty="0" smtClean="0"/>
              <a:t>COR and MAE statistics are then computed on the remaining analogs for the following fields:</a:t>
            </a:r>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endParaRPr lang="en-US" sz="1800" dirty="0" smtClean="0"/>
          </a:p>
          <a:p>
            <a:pPr eaLnBrk="1" hangingPunct="1"/>
            <a:r>
              <a:rPr lang="en-US" sz="1800" dirty="0" smtClean="0"/>
              <a:t>Based on a field’s statistics, a “field score” is computed that is based on the COR with a reduction by the MAE.</a:t>
            </a:r>
          </a:p>
          <a:p>
            <a:pPr eaLnBrk="1" hangingPunct="1"/>
            <a:endParaRPr lang="en-US" sz="1800" dirty="0" smtClean="0"/>
          </a:p>
          <a:p>
            <a:pPr eaLnBrk="1" hangingPunct="1"/>
            <a:r>
              <a:rPr lang="en-US" sz="1800" dirty="0" smtClean="0"/>
              <a:t>The fields are then weighted (see weights above in parenthesis) and added to get an analog score.</a:t>
            </a:r>
          </a:p>
        </p:txBody>
      </p:sp>
      <p:sp>
        <p:nvSpPr>
          <p:cNvPr id="7" name="Rectangle 3"/>
          <p:cNvSpPr txBox="1">
            <a:spLocks noChangeArrowheads="1"/>
          </p:cNvSpPr>
          <p:nvPr/>
        </p:nvSpPr>
        <p:spPr bwMode="auto">
          <a:xfrm>
            <a:off x="2933700" y="2781300"/>
            <a:ext cx="3627120" cy="1790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300HGHT		500HGHT </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850HGHT</a:t>
            </a:r>
            <a:r>
              <a:rPr kumimoji="0" lang="en-US" sz="1400" b="1" i="0" u="none" strike="noStrike" kern="0" cap="none" spc="0" normalizeH="0" noProof="0" dirty="0" smtClean="0">
                <a:ln>
                  <a:noFill/>
                </a:ln>
                <a:solidFill>
                  <a:schemeClr val="bg1"/>
                </a:solidFill>
                <a:effectLst/>
                <a:uLnTx/>
                <a:uFillTx/>
                <a:latin typeface="+mn-lt"/>
                <a:ea typeface="+mn-ea"/>
                <a:cs typeface="+mn-cs"/>
              </a:rPr>
              <a:t> </a:t>
            </a:r>
            <a:r>
              <a:rPr kumimoji="0" lang="en-US" sz="1400" b="1" i="0" u="none" strike="noStrike" kern="0" cap="none" spc="0" normalizeH="0" baseline="0" noProof="0" dirty="0" smtClean="0">
                <a:ln>
                  <a:noFill/>
                </a:ln>
                <a:solidFill>
                  <a:schemeClr val="bg1"/>
                </a:solidFill>
                <a:effectLst/>
                <a:uLnTx/>
                <a:uFillTx/>
                <a:latin typeface="+mn-lt"/>
                <a:ea typeface="+mn-ea"/>
                <a:cs typeface="+mn-cs"/>
              </a:rPr>
              <a:t>(3)	PMSL</a:t>
            </a:r>
          </a:p>
          <a:p>
            <a:pPr marL="342900" indent="-342900" algn="l">
              <a:spcBef>
                <a:spcPct val="20000"/>
              </a:spcBef>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850TMPC</a:t>
            </a:r>
            <a:r>
              <a:rPr kumimoji="0" lang="en-US" sz="1400" b="1" i="0" u="none" strike="noStrike" kern="0" cap="none" spc="0" normalizeH="0" noProof="0" dirty="0" smtClean="0">
                <a:ln>
                  <a:noFill/>
                </a:ln>
                <a:solidFill>
                  <a:schemeClr val="bg1"/>
                </a:solidFill>
                <a:effectLst/>
                <a:uLnTx/>
                <a:uFillTx/>
                <a:latin typeface="+mn-lt"/>
                <a:ea typeface="+mn-ea"/>
                <a:cs typeface="+mn-cs"/>
              </a:rPr>
              <a:t> </a:t>
            </a:r>
            <a:r>
              <a:rPr kumimoji="0" lang="en-US" sz="1400" b="1" i="0" u="none" strike="noStrike" kern="0" cap="none" spc="0" normalizeH="0" baseline="0" noProof="0" dirty="0" smtClean="0">
                <a:ln>
                  <a:noFill/>
                </a:ln>
                <a:solidFill>
                  <a:schemeClr val="bg1"/>
                </a:solidFill>
                <a:effectLst/>
                <a:uLnTx/>
                <a:uFillTx/>
                <a:latin typeface="+mn-lt"/>
                <a:ea typeface="+mn-ea"/>
                <a:cs typeface="+mn-cs"/>
              </a:rPr>
              <a:t>(3)</a:t>
            </a:r>
            <a:r>
              <a:rPr lang="en-US" sz="1400" kern="0" dirty="0" smtClean="0">
                <a:solidFill>
                  <a:srgbClr val="FFFFFF"/>
                </a:solidFill>
                <a:latin typeface="Tahoma"/>
              </a:rPr>
              <a:t> 	2mTMPC (2)</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en-US" sz="1400" kern="0" dirty="0" smtClean="0">
                <a:solidFill>
                  <a:schemeClr val="bg1"/>
                </a:solidFill>
                <a:latin typeface="+mn-lt"/>
              </a:rPr>
              <a:t>PWTR (2)		2mDWPC</a:t>
            </a:r>
          </a:p>
          <a:p>
            <a:pPr marL="342900" indent="-342900" algn="l">
              <a:spcBef>
                <a:spcPct val="20000"/>
              </a:spcBef>
              <a:defRPr/>
            </a:pPr>
            <a:r>
              <a:rPr lang="en-US" sz="1400" kern="0" dirty="0" smtClean="0">
                <a:solidFill>
                  <a:srgbClr val="FFFFFF"/>
                </a:solidFill>
                <a:latin typeface="Tahoma"/>
              </a:rPr>
              <a:t>8501000THK</a:t>
            </a:r>
            <a:r>
              <a:rPr lang="en-US" sz="1400" kern="0" dirty="0" smtClean="0">
                <a:solidFill>
                  <a:schemeClr val="bg1"/>
                </a:solidFill>
                <a:latin typeface="+mn-lt"/>
              </a:rPr>
              <a:t>	AVG</a:t>
            </a:r>
            <a:r>
              <a:rPr kumimoji="0" lang="en-US" sz="1400" b="1" i="0" u="none" strike="noStrike" kern="0" cap="none" spc="0" normalizeH="0" baseline="0" noProof="0" dirty="0" smtClean="0">
                <a:ln>
                  <a:noFill/>
                </a:ln>
                <a:solidFill>
                  <a:schemeClr val="bg1"/>
                </a:solidFill>
                <a:effectLst/>
                <a:uLnTx/>
                <a:uFillTx/>
                <a:latin typeface="+mn-lt"/>
                <a:ea typeface="+mn-ea"/>
                <a:cs typeface="+mn-cs"/>
              </a:rPr>
              <a:t>FRNT</a:t>
            </a:r>
          </a:p>
          <a:p>
            <a:pPr marL="342900" indent="-342900" algn="l">
              <a:spcBef>
                <a:spcPct val="20000"/>
              </a:spcBef>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850THTEADV</a:t>
            </a:r>
            <a:r>
              <a:rPr kumimoji="0" lang="en-US" sz="1400" b="1" i="0" u="none" strike="noStrike" kern="0" cap="none" spc="0" normalizeH="0" noProof="0" dirty="0" smtClean="0">
                <a:ln>
                  <a:noFill/>
                </a:ln>
                <a:solidFill>
                  <a:schemeClr val="bg1"/>
                </a:solidFill>
                <a:effectLst/>
                <a:uLnTx/>
                <a:uFillTx/>
                <a:latin typeface="+mn-lt"/>
                <a:ea typeface="+mn-ea"/>
                <a:cs typeface="+mn-cs"/>
              </a:rPr>
              <a:t> </a:t>
            </a:r>
            <a:r>
              <a:rPr kumimoji="0" lang="en-US" sz="1400" b="1" i="0" u="none" strike="noStrike" kern="0" cap="none" spc="0" normalizeH="0" baseline="0" noProof="0" dirty="0" smtClean="0">
                <a:ln>
                  <a:noFill/>
                </a:ln>
                <a:solidFill>
                  <a:schemeClr val="bg1"/>
                </a:solidFill>
                <a:effectLst/>
                <a:uLnTx/>
                <a:uFillTx/>
                <a:latin typeface="+mn-lt"/>
                <a:ea typeface="+mn-ea"/>
                <a:cs typeface="+mn-cs"/>
              </a:rPr>
              <a:t>(2)</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a:solidFill>
                  <a:srgbClr val="003E74"/>
                </a:solidFill>
                <a:effectLst>
                  <a:outerShdw blurRad="38100" dist="38100" dir="2700000" algn="tl">
                    <a:srgbClr val="000000">
                      <a:alpha val="43137"/>
                    </a:srgbClr>
                  </a:outerShdw>
                </a:effectLst>
                <a:latin typeface="Tahoma" pitchFamily="34" charset="0"/>
              </a:rPr>
              <a:t>CIPS </a:t>
            </a:r>
            <a:r>
              <a:rPr lang="en-US" sz="2000" dirty="0" smtClean="0">
                <a:solidFill>
                  <a:srgbClr val="003E74"/>
                </a:solidFill>
                <a:effectLst>
                  <a:outerShdw blurRad="38100" dist="38100" dir="2700000" algn="tl">
                    <a:srgbClr val="000000">
                      <a:alpha val="43137"/>
                    </a:srgbClr>
                  </a:outerShdw>
                </a:effectLst>
                <a:latin typeface="Tahoma" pitchFamily="34" charset="0"/>
              </a:rPr>
              <a:t>Winter Weather Analog </a:t>
            </a:r>
            <a:r>
              <a:rPr lang="en-US" sz="2000" dirty="0">
                <a:solidFill>
                  <a:srgbClr val="003E74"/>
                </a:solidFill>
                <a:effectLst>
                  <a:outerShdw blurRad="38100" dist="38100" dir="2700000" algn="tl">
                    <a:srgbClr val="000000">
                      <a:alpha val="43137"/>
                    </a:srgbClr>
                  </a:outerShdw>
                </a:effectLst>
                <a:latin typeface="Tahoma" pitchFamily="34" charset="0"/>
              </a:rPr>
              <a:t>Guidance - The Big Picture</a:t>
            </a: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4100" name="Rectangle 3"/>
          <p:cNvSpPr>
            <a:spLocks noGrp="1" noChangeArrowheads="1"/>
          </p:cNvSpPr>
          <p:nvPr>
            <p:ph idx="1"/>
          </p:nvPr>
        </p:nvSpPr>
        <p:spPr>
          <a:xfrm>
            <a:off x="228600" y="876300"/>
            <a:ext cx="8724900" cy="5524500"/>
          </a:xfrm>
        </p:spPr>
        <p:txBody>
          <a:bodyPr/>
          <a:lstStyle/>
          <a:p>
            <a:pPr eaLnBrk="1" hangingPunct="1"/>
            <a:r>
              <a:rPr lang="en-US" sz="1800" dirty="0" smtClean="0"/>
              <a:t>Finally, in order to catch system propagation, statistics are computed for ±12 h from the time of the best analog using the matching forecast.  For example:</a:t>
            </a:r>
          </a:p>
          <a:p>
            <a:pPr eaLnBrk="1" hangingPunct="1"/>
            <a:endParaRPr lang="en-US" sz="600" dirty="0" smtClean="0"/>
          </a:p>
          <a:p>
            <a:pPr algn="ctr" eaLnBrk="1" hangingPunct="1">
              <a:buFontTx/>
              <a:buNone/>
            </a:pPr>
            <a:r>
              <a:rPr lang="en-US" sz="1400" dirty="0" smtClean="0"/>
              <a:t>-12 h Analog: GFS 024h FCST</a:t>
            </a:r>
          </a:p>
          <a:p>
            <a:pPr algn="ctr" eaLnBrk="1" hangingPunct="1">
              <a:buFontTx/>
              <a:buNone/>
            </a:pPr>
            <a:r>
              <a:rPr lang="en-US" sz="1400" dirty="0" smtClean="0"/>
              <a:t>Analog: GFS 036h FCST</a:t>
            </a:r>
          </a:p>
          <a:p>
            <a:pPr algn="ctr" eaLnBrk="1" hangingPunct="1">
              <a:buFontTx/>
              <a:buNone/>
            </a:pPr>
            <a:r>
              <a:rPr lang="en-US" sz="1400" dirty="0" smtClean="0"/>
              <a:t>+12 h Analog: GFS 48h FCST</a:t>
            </a:r>
          </a:p>
          <a:p>
            <a:pPr eaLnBrk="1" hangingPunct="1">
              <a:buFontTx/>
              <a:buNone/>
            </a:pPr>
            <a:endParaRPr lang="en-US" sz="1800" dirty="0" smtClean="0"/>
          </a:p>
          <a:p>
            <a:pPr eaLnBrk="1" hangingPunct="1"/>
            <a:r>
              <a:rPr lang="en-US" sz="1800" dirty="0" smtClean="0"/>
              <a:t>Using statistics from the ±12 h times, scores are also computed.</a:t>
            </a:r>
          </a:p>
          <a:p>
            <a:pPr eaLnBrk="1" hangingPunct="1"/>
            <a:endParaRPr lang="en-US" sz="1800" dirty="0" smtClean="0"/>
          </a:p>
          <a:p>
            <a:pPr eaLnBrk="1" hangingPunct="1"/>
            <a:r>
              <a:rPr lang="en-US" sz="1800" dirty="0" smtClean="0"/>
              <a:t>The final analog rank is determined by averaging the scores from all three times.</a:t>
            </a:r>
          </a:p>
          <a:p>
            <a:pPr eaLnBrk="1" hangingPunct="1"/>
            <a:endParaRPr lang="en-US" sz="1800" dirty="0" smtClean="0"/>
          </a:p>
          <a:p>
            <a:pPr eaLnBrk="1" hangingPunct="1"/>
            <a:endParaRPr lang="en-US" sz="1800" dirty="0" smtClean="0"/>
          </a:p>
          <a:p>
            <a:pPr eaLnBrk="1" hangingPunct="1"/>
            <a:r>
              <a:rPr lang="en-US" sz="1800" dirty="0" smtClean="0"/>
              <a:t>At this stage, we create products based on the top 15 analogs that are useful for winter weather guidance.</a:t>
            </a:r>
          </a:p>
          <a:p>
            <a:pPr eaLnBrk="1" hangingPunct="1"/>
            <a:endParaRPr lang="en-US" sz="1800" dirty="0" smtClean="0"/>
          </a:p>
          <a:p>
            <a:pPr eaLnBrk="1" hangingPunct="1">
              <a:buNone/>
            </a:pPr>
            <a:endParaRPr lang="en-US" sz="1800" dirty="0" smtClean="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286000"/>
          </a:xfrm>
        </p:spPr>
        <p:txBody>
          <a:bodyPr/>
          <a:lstStyle/>
          <a:p>
            <a:pPr eaLnBrk="1" hangingPunct="1"/>
            <a:r>
              <a:rPr lang="en-US" sz="1800" dirty="0" smtClean="0"/>
              <a:t>Major winter storm affected the central United States from the central and southern Plains through the Great lakes between 9 and 10 December 2009.</a:t>
            </a:r>
          </a:p>
          <a:p>
            <a:pPr eaLnBrk="1" hangingPunct="1"/>
            <a:endParaRPr lang="en-US" sz="1800" dirty="0" smtClean="0"/>
          </a:p>
          <a:p>
            <a:pPr eaLnBrk="1" hangingPunct="1"/>
            <a:r>
              <a:rPr lang="en-US" sz="1800" dirty="0" smtClean="0"/>
              <a:t>Area of &gt;6” snow fell from northern Kansas into the Great Lakes with amounts &gt;12” over portions of Iowa and Wisconsin.  20 locations in the Midwest set or tied all-time daily snowfall records during this storm.</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Rectangle 3"/>
          <p:cNvSpPr txBox="1">
            <a:spLocks noChangeArrowheads="1"/>
          </p:cNvSpPr>
          <p:nvPr/>
        </p:nvSpPr>
        <p:spPr bwMode="auto">
          <a:xfrm>
            <a:off x="232065" y="3567545"/>
            <a:ext cx="3920835" cy="3009900"/>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At the height of the storm, eight states had counties under blizzard warnings.</a:t>
            </a:r>
          </a:p>
        </p:txBody>
      </p:sp>
      <p:pic>
        <p:nvPicPr>
          <p:cNvPr id="8" name="Picture 7" descr="fig8.mw091214.png"/>
          <p:cNvPicPr>
            <a:picLocks noChangeAspect="1"/>
          </p:cNvPicPr>
          <p:nvPr/>
        </p:nvPicPr>
        <p:blipFill>
          <a:blip r:embed="rId4" cstate="print"/>
          <a:stretch>
            <a:fillRect/>
          </a:stretch>
        </p:blipFill>
        <p:spPr>
          <a:xfrm>
            <a:off x="3980487" y="3581399"/>
            <a:ext cx="5049213" cy="3124201"/>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pPr>
              <a:buNone/>
            </a:pPr>
            <a:r>
              <a:rPr lang="en-US" sz="2000" dirty="0" smtClean="0"/>
              <a:t>Historical events are instrumental in: </a:t>
            </a:r>
          </a:p>
          <a:p>
            <a:r>
              <a:rPr lang="en-US" sz="2000" dirty="0" smtClean="0"/>
              <a:t>Identifying key physical processes.</a:t>
            </a:r>
          </a:p>
          <a:p>
            <a:r>
              <a:rPr lang="en-US" sz="2000" dirty="0" smtClean="0"/>
              <a:t>Teaching important meteorological concepts.</a:t>
            </a:r>
          </a:p>
          <a:p>
            <a:pPr lvl="1"/>
            <a:r>
              <a:rPr lang="en-US" sz="1600" dirty="0" smtClean="0"/>
              <a:t>COMET</a:t>
            </a:r>
          </a:p>
          <a:p>
            <a:pPr lvl="1"/>
            <a:r>
              <a:rPr lang="en-US" sz="1600" dirty="0" smtClean="0"/>
              <a:t>NWS Weather Event Simulator</a:t>
            </a:r>
          </a:p>
          <a:p>
            <a:pPr lvl="1"/>
            <a:r>
              <a:rPr lang="en-US" sz="1600" dirty="0" smtClean="0"/>
              <a:t>Universities</a:t>
            </a:r>
            <a:endParaRPr lang="en-US" sz="1800" dirty="0" smtClean="0"/>
          </a:p>
          <a:p>
            <a:r>
              <a:rPr lang="en-US" sz="2000" dirty="0" smtClean="0"/>
              <a:t>Evaluating the forecast process (successes and failures).</a:t>
            </a:r>
          </a:p>
          <a:p>
            <a:endParaRPr lang="en-US" sz="2000" dirty="0" smtClean="0"/>
          </a:p>
          <a:p>
            <a:pPr>
              <a:buNone/>
            </a:pPr>
            <a:r>
              <a:rPr lang="en-US" sz="2000" dirty="0" smtClean="0"/>
              <a:t>Classifications of historical events:</a:t>
            </a:r>
          </a:p>
          <a:p>
            <a:r>
              <a:rPr lang="en-US" sz="2000" dirty="0" smtClean="0"/>
              <a:t>High impact.</a:t>
            </a:r>
          </a:p>
          <a:p>
            <a:r>
              <a:rPr lang="en-US" sz="2000" dirty="0" smtClean="0"/>
              <a:t>Rare and unusual.</a:t>
            </a:r>
          </a:p>
          <a:p>
            <a:r>
              <a:rPr lang="en-US" sz="2000" dirty="0" smtClean="0"/>
              <a:t>Forecast busts and surprises.</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FCST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4panelAgfs212F036.png"/>
          <p:cNvPicPr>
            <a:picLocks noChangeAspect="1"/>
          </p:cNvPicPr>
          <p:nvPr/>
        </p:nvPicPr>
        <p:blipFill>
          <a:blip r:embed="rId4" cstate="print"/>
          <a:stretch>
            <a:fillRect/>
          </a:stretch>
        </p:blipFill>
        <p:spPr>
          <a:xfrm>
            <a:off x="990600" y="647701"/>
            <a:ext cx="7139902" cy="5524499"/>
          </a:xfrm>
          <a:prstGeom prst="rect">
            <a:avLst/>
          </a:prstGeom>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FCST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CENT_036.png"/>
          <p:cNvPicPr>
            <a:picLocks noChangeAspect="1"/>
          </p:cNvPicPr>
          <p:nvPr/>
        </p:nvPicPr>
        <p:blipFill>
          <a:blip r:embed="rId4" cstate="print"/>
          <a:stretch>
            <a:fillRect/>
          </a:stretch>
        </p:blipFill>
        <p:spPr>
          <a:xfrm>
            <a:off x="990600" y="647701"/>
            <a:ext cx="7145139" cy="5524500"/>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 name="Picture 7" descr="table.png"/>
          <p:cNvPicPr>
            <a:picLocks noChangeAspect="1"/>
          </p:cNvPicPr>
          <p:nvPr/>
        </p:nvPicPr>
        <p:blipFill>
          <a:blip r:embed="rId4" cstate="print"/>
          <a:stretch>
            <a:fillRect/>
          </a:stretch>
        </p:blipFill>
        <p:spPr>
          <a:xfrm>
            <a:off x="205248" y="3594190"/>
            <a:ext cx="8724900" cy="2578010"/>
          </a:xfrm>
          <a:prstGeom prst="rect">
            <a:avLst/>
          </a:prstGeom>
        </p:spPr>
      </p:pic>
      <p:pic>
        <p:nvPicPr>
          <p:cNvPr id="2050" name="Picture 2"/>
          <p:cNvPicPr>
            <a:picLocks noChangeAspect="1" noChangeArrowheads="1"/>
          </p:cNvPicPr>
          <p:nvPr/>
        </p:nvPicPr>
        <p:blipFill>
          <a:blip r:embed="rId5" cstate="print"/>
          <a:srcRect/>
          <a:stretch>
            <a:fillRect/>
          </a:stretch>
        </p:blipFill>
        <p:spPr bwMode="auto">
          <a:xfrm>
            <a:off x="266700" y="927190"/>
            <a:ext cx="4229100" cy="2295525"/>
          </a:xfrm>
          <a:prstGeom prst="rect">
            <a:avLst/>
          </a:prstGeom>
          <a:noFill/>
          <a:ln w="9525">
            <a:noFill/>
            <a:miter lim="800000"/>
            <a:headEnd/>
            <a:tailEnd/>
          </a:ln>
        </p:spPr>
      </p:pic>
      <p:sp>
        <p:nvSpPr>
          <p:cNvPr id="6" name="Rectangle 3"/>
          <p:cNvSpPr txBox="1">
            <a:spLocks noChangeArrowheads="1"/>
          </p:cNvSpPr>
          <p:nvPr/>
        </p:nvSpPr>
        <p:spPr bwMode="auto">
          <a:xfrm>
            <a:off x="4686300" y="889090"/>
            <a:ext cx="4000500" cy="2400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72%</a:t>
            </a:r>
            <a:r>
              <a:rPr lang="en-US" sz="1400" kern="0" dirty="0" smtClean="0">
                <a:solidFill>
                  <a:schemeClr val="bg1"/>
                </a:solidFill>
                <a:latin typeface="+mn-lt"/>
              </a:rPr>
              <a:t> of potential analogs did not pass 300-mb HGHT criteria.</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dirty="0" smtClean="0">
                <a:solidFill>
                  <a:schemeClr val="bg1"/>
                </a:solidFill>
                <a:latin typeface="+mn-lt"/>
              </a:rPr>
              <a:t>322 distinct analog events</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dirty="0" smtClean="0">
                <a:solidFill>
                  <a:schemeClr val="bg1"/>
                </a:solidFill>
                <a:latin typeface="+mn-lt"/>
              </a:rPr>
              <a:t>Top two analogs have similar final scores.  Is consistency important?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txBox="1">
            <a:spLocks noChangeArrowheads="1"/>
          </p:cNvSpPr>
          <p:nvPr/>
        </p:nvSpPr>
        <p:spPr bwMode="auto">
          <a:xfrm>
            <a:off x="221670" y="876300"/>
            <a:ext cx="865563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Observed COOP Event Snow Thumbnails.  Good heavy snow signal to the northwest of the GFS surface low track.</a:t>
            </a:r>
          </a:p>
          <a:p>
            <a:pPr marL="342900" indent="-342900" algn="l">
              <a:spcBef>
                <a:spcPct val="20000"/>
              </a:spcBef>
              <a:buFontTx/>
              <a:buChar char="•"/>
              <a:defRPr/>
            </a:pPr>
            <a:r>
              <a:rPr lang="en-US" kern="0" dirty="0" smtClean="0">
                <a:solidFill>
                  <a:schemeClr val="bg1"/>
                </a:solidFill>
                <a:latin typeface="+mn-lt"/>
              </a:rPr>
              <a:t>But are the analogs really representative of the GFS forecast?</a:t>
            </a:r>
            <a:endParaRPr lang="en-US" kern="0" dirty="0">
              <a:solidFill>
                <a:schemeClr val="bg1"/>
              </a:solidFill>
              <a:latin typeface="+mn-lt"/>
            </a:endParaRPr>
          </a:p>
        </p:txBody>
      </p:sp>
      <p:pic>
        <p:nvPicPr>
          <p:cNvPr id="8" name="Picture 7" descr="thumb.png"/>
          <p:cNvPicPr>
            <a:picLocks noChangeAspect="1"/>
          </p:cNvPicPr>
          <p:nvPr/>
        </p:nvPicPr>
        <p:blipFill>
          <a:blip r:embed="rId4" cstate="print"/>
          <a:stretch>
            <a:fillRect/>
          </a:stretch>
        </p:blipFill>
        <p:spPr>
          <a:xfrm>
            <a:off x="109728" y="2057400"/>
            <a:ext cx="8922988" cy="4608576"/>
          </a:xfrm>
          <a:prstGeom prst="rect">
            <a:avLst/>
          </a:prstGeo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009120800F036_HGHT300_thb.png"/>
          <p:cNvPicPr>
            <a:picLocks/>
          </p:cNvPicPr>
          <p:nvPr/>
        </p:nvPicPr>
        <p:blipFill>
          <a:blip r:embed="rId3" cstate="print"/>
          <a:stretch>
            <a:fillRect/>
          </a:stretch>
        </p:blipFill>
        <p:spPr>
          <a:xfrm>
            <a:off x="170989" y="648103"/>
            <a:ext cx="1682496" cy="1294997"/>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300-mb HGHT and ISOTACH FCST (top left)</a:t>
            </a:r>
          </a:p>
          <a:p>
            <a:pPr marL="342900" indent="-342900" algn="l">
              <a:spcBef>
                <a:spcPct val="20000"/>
              </a:spcBef>
              <a:buFontTx/>
              <a:buChar char="•"/>
              <a:defRPr/>
            </a:pPr>
            <a:r>
              <a:rPr lang="en-US" kern="0" dirty="0" smtClean="0">
                <a:solidFill>
                  <a:schemeClr val="bg1"/>
                </a:solidFill>
                <a:latin typeface="+mn-lt"/>
              </a:rPr>
              <a:t>Many analogs have the left exit region of an UL jet streak collocated with strong low-level mass fields.</a:t>
            </a:r>
            <a:endParaRPr lang="en-US" kern="0" dirty="0">
              <a:solidFill>
                <a:schemeClr val="bg1"/>
              </a:solidFill>
              <a:latin typeface="+mn-lt"/>
            </a:endParaRPr>
          </a:p>
        </p:txBody>
      </p:sp>
      <p:sp>
        <p:nvSpPr>
          <p:cNvPr id="7" name="Rectangle 6"/>
          <p:cNvSpPr/>
          <p:nvPr/>
        </p:nvSpPr>
        <p:spPr bwMode="auto">
          <a:xfrm>
            <a:off x="914400" y="685801"/>
            <a:ext cx="785812" cy="914400"/>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8" name="Picture 7" descr="thumb2.png"/>
          <p:cNvPicPr>
            <a:picLocks noChangeAspect="1"/>
          </p:cNvPicPr>
          <p:nvPr/>
        </p:nvPicPr>
        <p:blipFill>
          <a:blip r:embed="rId5" cstate="print"/>
          <a:stretch>
            <a:fillRect/>
          </a:stretch>
        </p:blipFill>
        <p:spPr>
          <a:xfrm>
            <a:off x="109728" y="2057400"/>
            <a:ext cx="8924544" cy="4609380"/>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120800F036_HGHT500_thb.png"/>
          <p:cNvPicPr>
            <a:picLocks noChangeAspect="1"/>
          </p:cNvPicPr>
          <p:nvPr/>
        </p:nvPicPr>
        <p:blipFill>
          <a:blip r:embed="rId4" cstate="print"/>
          <a:stretch>
            <a:fillRect/>
          </a:stretch>
        </p:blipFill>
        <p:spPr>
          <a:xfrm>
            <a:off x="182880" y="647700"/>
            <a:ext cx="1680868" cy="1298448"/>
          </a:xfrm>
          <a:prstGeom prst="rect">
            <a:avLst/>
          </a:prstGeom>
        </p:spPr>
      </p:pic>
      <p:sp>
        <p:nvSpPr>
          <p:cNvPr id="9"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500-mb HGHT and VORT FCST (top left)</a:t>
            </a:r>
          </a:p>
          <a:p>
            <a:pPr marL="342900" indent="-342900" algn="l">
              <a:spcBef>
                <a:spcPct val="20000"/>
              </a:spcBef>
              <a:buFontTx/>
              <a:buChar char="•"/>
              <a:defRPr/>
            </a:pPr>
            <a:r>
              <a:rPr lang="en-US" kern="0" dirty="0" smtClean="0">
                <a:solidFill>
                  <a:schemeClr val="bg1"/>
                </a:solidFill>
                <a:latin typeface="+mn-lt"/>
              </a:rPr>
              <a:t>Midlevel trough axes are in similar positions but some slight differences in trough strength.</a:t>
            </a:r>
          </a:p>
        </p:txBody>
      </p:sp>
      <p:sp>
        <p:nvSpPr>
          <p:cNvPr id="7" name="Rectangle 6"/>
          <p:cNvSpPr/>
          <p:nvPr/>
        </p:nvSpPr>
        <p:spPr bwMode="auto">
          <a:xfrm>
            <a:off x="914400" y="685801"/>
            <a:ext cx="785812" cy="914400"/>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8" name="Picture 7" descr="thumb3.png"/>
          <p:cNvPicPr>
            <a:picLocks noChangeAspect="1"/>
          </p:cNvPicPr>
          <p:nvPr/>
        </p:nvPicPr>
        <p:blipFill>
          <a:blip r:embed="rId5" cstate="print"/>
          <a:stretch>
            <a:fillRect/>
          </a:stretch>
        </p:blipFill>
        <p:spPr>
          <a:xfrm>
            <a:off x="109728" y="2057400"/>
            <a:ext cx="8924544" cy="4609380"/>
          </a:xfrm>
          <a:prstGeom prst="rect">
            <a:avLst/>
          </a:prstGeom>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120800F036_HGHT850_thb.png"/>
          <p:cNvPicPr>
            <a:picLocks noChangeAspect="1"/>
          </p:cNvPicPr>
          <p:nvPr/>
        </p:nvPicPr>
        <p:blipFill>
          <a:blip r:embed="rId4" cstate="print"/>
          <a:stretch>
            <a:fillRect/>
          </a:stretch>
        </p:blipFill>
        <p:spPr>
          <a:xfrm>
            <a:off x="182880" y="649224"/>
            <a:ext cx="1680868" cy="1298448"/>
          </a:xfrm>
          <a:prstGeom prst="rect">
            <a:avLst/>
          </a:prstGeom>
        </p:spPr>
      </p:pic>
      <p:sp>
        <p:nvSpPr>
          <p:cNvPr id="7"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850-mb HGHT and ISOTACH FCST (top left)</a:t>
            </a:r>
          </a:p>
          <a:p>
            <a:pPr marL="342900" indent="-342900" algn="l">
              <a:spcBef>
                <a:spcPct val="20000"/>
              </a:spcBef>
              <a:buFontTx/>
              <a:buChar char="•"/>
              <a:defRPr/>
            </a:pPr>
            <a:r>
              <a:rPr lang="en-US" kern="0" dirty="0" smtClean="0">
                <a:solidFill>
                  <a:schemeClr val="bg1"/>
                </a:solidFill>
                <a:latin typeface="+mn-lt"/>
              </a:rPr>
              <a:t>Similar positions of 850-mb lows.</a:t>
            </a:r>
          </a:p>
          <a:p>
            <a:pPr marL="342900" indent="-342900" algn="l">
              <a:spcBef>
                <a:spcPct val="20000"/>
              </a:spcBef>
              <a:buFontTx/>
              <a:buChar char="•"/>
              <a:defRPr/>
            </a:pPr>
            <a:r>
              <a:rPr lang="en-US" kern="0" dirty="0" smtClean="0">
                <a:solidFill>
                  <a:schemeClr val="bg1"/>
                </a:solidFill>
                <a:latin typeface="+mn-lt"/>
              </a:rPr>
              <a:t>Top 7 analogs are similar in strength with strong low-level jets.</a:t>
            </a:r>
            <a:endParaRPr lang="en-US" kern="0" dirty="0">
              <a:solidFill>
                <a:schemeClr val="bg1"/>
              </a:solidFill>
              <a:latin typeface="+mn-lt"/>
            </a:endParaRPr>
          </a:p>
        </p:txBody>
      </p:sp>
      <p:sp>
        <p:nvSpPr>
          <p:cNvPr id="8" name="Rectangle 7"/>
          <p:cNvSpPr/>
          <p:nvPr/>
        </p:nvSpPr>
        <p:spPr bwMode="auto">
          <a:xfrm>
            <a:off x="1066800" y="876300"/>
            <a:ext cx="457200" cy="4953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9" name="Picture 8" descr="thumb4.png"/>
          <p:cNvPicPr>
            <a:picLocks noChangeAspect="1"/>
          </p:cNvPicPr>
          <p:nvPr/>
        </p:nvPicPr>
        <p:blipFill>
          <a:blip r:embed="rId5" cstate="print"/>
          <a:stretch>
            <a:fillRect/>
          </a:stretch>
        </p:blipFill>
        <p:spPr>
          <a:xfrm>
            <a:off x="109728" y="2057400"/>
            <a:ext cx="8924544" cy="4609380"/>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120800F036_PMSL_thb.png"/>
          <p:cNvPicPr>
            <a:picLocks noChangeAspect="1"/>
          </p:cNvPicPr>
          <p:nvPr/>
        </p:nvPicPr>
        <p:blipFill>
          <a:blip r:embed="rId4" cstate="print"/>
          <a:stretch>
            <a:fillRect/>
          </a:stretch>
        </p:blipFill>
        <p:spPr>
          <a:xfrm>
            <a:off x="182880" y="649224"/>
            <a:ext cx="1680868" cy="1298448"/>
          </a:xfrm>
          <a:prstGeom prst="rect">
            <a:avLst/>
          </a:prstGeom>
        </p:spPr>
      </p:pic>
      <p:sp>
        <p:nvSpPr>
          <p:cNvPr id="7" name="Rectangle 3"/>
          <p:cNvSpPr txBox="1">
            <a:spLocks noChangeArrowheads="1"/>
          </p:cNvSpPr>
          <p:nvPr/>
        </p:nvSpPr>
        <p:spPr bwMode="auto">
          <a:xfrm>
            <a:off x="1905000" y="557645"/>
            <a:ext cx="6819900" cy="1257299"/>
          </a:xfrm>
          <a:prstGeom prst="rect">
            <a:avLst/>
          </a:prstGeom>
          <a:noFill/>
          <a:ln w="9525">
            <a:noFill/>
            <a:miter lim="800000"/>
            <a:headEnd/>
            <a:tailEnd/>
          </a:ln>
        </p:spPr>
        <p:txBody>
          <a:bodyPr/>
          <a:lstStyle/>
          <a:p>
            <a:pPr marL="342900" indent="-342900" algn="l">
              <a:spcBef>
                <a:spcPct val="20000"/>
              </a:spcBef>
              <a:buFontTx/>
              <a:buChar char="•"/>
              <a:defRPr/>
            </a:pPr>
            <a:r>
              <a:rPr lang="en-US" kern="0" dirty="0" smtClean="0">
                <a:solidFill>
                  <a:schemeClr val="bg1"/>
                </a:solidFill>
                <a:latin typeface="+mn-lt"/>
              </a:rPr>
              <a:t>GFS PMSL and 6-h SNOWFALL FCST (top left)</a:t>
            </a:r>
          </a:p>
          <a:p>
            <a:pPr marL="342900" indent="-342900" algn="l">
              <a:spcBef>
                <a:spcPct val="20000"/>
              </a:spcBef>
              <a:buFontTx/>
              <a:buChar char="•"/>
              <a:defRPr/>
            </a:pPr>
            <a:r>
              <a:rPr lang="en-US" kern="0" dirty="0" smtClean="0">
                <a:solidFill>
                  <a:schemeClr val="bg1"/>
                </a:solidFill>
                <a:latin typeface="+mn-lt"/>
              </a:rPr>
              <a:t>Similar positions with surface lows.</a:t>
            </a:r>
          </a:p>
          <a:p>
            <a:pPr marL="342900" indent="-342900" algn="l">
              <a:spcBef>
                <a:spcPct val="20000"/>
              </a:spcBef>
              <a:buFontTx/>
              <a:buChar char="•"/>
              <a:defRPr/>
            </a:pPr>
            <a:r>
              <a:rPr lang="en-US" kern="0" dirty="0" smtClean="0">
                <a:solidFill>
                  <a:schemeClr val="bg1"/>
                </a:solidFill>
                <a:latin typeface="+mn-lt"/>
              </a:rPr>
              <a:t>Top analogs are similar in strength and have strong pressure gradients to the west.</a:t>
            </a:r>
            <a:endParaRPr lang="en-US" kern="0" dirty="0">
              <a:solidFill>
                <a:schemeClr val="bg1"/>
              </a:solidFill>
              <a:latin typeface="+mn-lt"/>
            </a:endParaRPr>
          </a:p>
        </p:txBody>
      </p:sp>
      <p:sp>
        <p:nvSpPr>
          <p:cNvPr id="9" name="Rectangle 8"/>
          <p:cNvSpPr/>
          <p:nvPr/>
        </p:nvSpPr>
        <p:spPr bwMode="auto">
          <a:xfrm>
            <a:off x="1066800" y="876300"/>
            <a:ext cx="457200" cy="4953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pic>
        <p:nvPicPr>
          <p:cNvPr id="8" name="Picture 7" descr="thumb5.png"/>
          <p:cNvPicPr>
            <a:picLocks noChangeAspect="1"/>
          </p:cNvPicPr>
          <p:nvPr/>
        </p:nvPicPr>
        <p:blipFill>
          <a:blip r:embed="rId5" cstate="print"/>
          <a:stretch>
            <a:fillRect/>
          </a:stretch>
        </p:blipFill>
        <p:spPr>
          <a:xfrm>
            <a:off x="109728" y="2057400"/>
            <a:ext cx="8924544" cy="4609380"/>
          </a:xfrm>
          <a:prstGeom prst="rect">
            <a:avLst/>
          </a:prstGeom>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143000" y="6286500"/>
            <a:ext cx="6858000" cy="342900"/>
          </a:xfrm>
          <a:prstGeom prst="rect">
            <a:avLst/>
          </a:prstGeom>
          <a:noFill/>
        </p:spPr>
        <p:txBody>
          <a:bodyPr wrap="square" rtlCol="0">
            <a:spAutoFit/>
          </a:bodyPr>
          <a:lstStyle/>
          <a:p>
            <a:r>
              <a:rPr lang="en-US" sz="1600" dirty="0" smtClean="0">
                <a:solidFill>
                  <a:schemeClr val="bg1"/>
                </a:solidFill>
                <a:latin typeface="+mn-lt"/>
              </a:rPr>
              <a:t>Strong heavy snow (&gt;6") signal.</a:t>
            </a:r>
            <a:endParaRPr lang="en-US" sz="1600" dirty="0">
              <a:solidFill>
                <a:schemeClr val="bg1"/>
              </a:solidFill>
              <a:latin typeface="+mn-lt"/>
            </a:endParaRPr>
          </a:p>
        </p:txBody>
      </p:sp>
      <p:pic>
        <p:nvPicPr>
          <p:cNvPr id="6" name="Picture 5" descr="COOP6perc15gfs212F036.png"/>
          <p:cNvPicPr>
            <a:picLocks noChangeAspect="1"/>
          </p:cNvPicPr>
          <p:nvPr/>
        </p:nvPicPr>
        <p:blipFill>
          <a:blip r:embed="rId4" cstate="print"/>
          <a:stretch>
            <a:fillRect/>
          </a:stretch>
        </p:blipFill>
        <p:spPr>
          <a:xfrm>
            <a:off x="967248" y="647700"/>
            <a:ext cx="7194415" cy="5562599"/>
          </a:xfrm>
          <a:prstGeom prst="rect">
            <a:avLst/>
          </a:prstGeom>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143000" y="6286500"/>
            <a:ext cx="6858000" cy="342900"/>
          </a:xfrm>
          <a:prstGeom prst="rect">
            <a:avLst/>
          </a:prstGeom>
          <a:noFill/>
        </p:spPr>
        <p:txBody>
          <a:bodyPr wrap="square" rtlCol="0">
            <a:spAutoFit/>
          </a:bodyPr>
          <a:lstStyle/>
          <a:p>
            <a:r>
              <a:rPr lang="en-US" sz="1600" dirty="0" smtClean="0">
                <a:solidFill>
                  <a:schemeClr val="bg1"/>
                </a:solidFill>
                <a:latin typeface="+mn-lt"/>
              </a:rPr>
              <a:t>Strong heavy snow (&gt;12") signal.</a:t>
            </a:r>
            <a:endParaRPr lang="en-US" sz="1600" dirty="0">
              <a:solidFill>
                <a:schemeClr val="bg1"/>
              </a:solidFill>
              <a:latin typeface="+mn-lt"/>
            </a:endParaRPr>
          </a:p>
        </p:txBody>
      </p:sp>
      <p:pic>
        <p:nvPicPr>
          <p:cNvPr id="6" name="Picture 5" descr="COOP12perc15gfs212F036.png"/>
          <p:cNvPicPr>
            <a:picLocks noChangeAspect="1"/>
          </p:cNvPicPr>
          <p:nvPr/>
        </p:nvPicPr>
        <p:blipFill>
          <a:blip r:embed="rId4" cstate="print"/>
          <a:stretch>
            <a:fillRect/>
          </a:stretch>
        </p:blipFill>
        <p:spPr>
          <a:xfrm>
            <a:off x="969264" y="649224"/>
            <a:ext cx="7190474" cy="5559552"/>
          </a:xfrm>
          <a:prstGeom prst="rect">
            <a:avLst/>
          </a:prstGeom>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5448300"/>
          </a:xfrm>
        </p:spPr>
        <p:txBody>
          <a:bodyPr/>
          <a:lstStyle/>
          <a:p>
            <a:r>
              <a:rPr lang="en-US" sz="1600" dirty="0" err="1" smtClean="0"/>
              <a:t>Kocin</a:t>
            </a:r>
            <a:r>
              <a:rPr lang="en-US" sz="1600" dirty="0" smtClean="0"/>
              <a:t>, P. J., P. N. Schumacher, R. F. Morales, and L. W. </a:t>
            </a:r>
            <a:r>
              <a:rPr lang="en-US" sz="1600" dirty="0" err="1" smtClean="0"/>
              <a:t>Uccellini</a:t>
            </a:r>
            <a:r>
              <a:rPr lang="en-US" sz="1600" dirty="0" smtClean="0"/>
              <a:t>, 1995: Overview of the 12–14 March 1993 </a:t>
            </a:r>
            <a:r>
              <a:rPr lang="en-US" sz="1600" dirty="0" err="1" smtClean="0"/>
              <a:t>superstorm</a:t>
            </a:r>
            <a:r>
              <a:rPr lang="en-US" sz="1600" dirty="0" smtClean="0"/>
              <a:t>. Bull. Amer. Meteor. Soc., 76, 165–182.</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(High Impact)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1371600" y="4216949"/>
            <a:ext cx="6373368" cy="2530987"/>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1371600" y="1504964"/>
            <a:ext cx="6376457" cy="27384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969264" y="647700"/>
            <a:ext cx="718520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146" name="Picture 2"/>
          <p:cNvPicPr>
            <a:picLocks noChangeAspect="1" noChangeArrowheads="1"/>
          </p:cNvPicPr>
          <p:nvPr/>
        </p:nvPicPr>
        <p:blipFill>
          <a:blip r:embed="rId4" cstate="print"/>
          <a:srcRect/>
          <a:stretch>
            <a:fillRect/>
          </a:stretch>
        </p:blipFill>
        <p:spPr bwMode="auto">
          <a:xfrm>
            <a:off x="969264" y="647700"/>
            <a:ext cx="718520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143000" y="6286500"/>
            <a:ext cx="6858000" cy="342900"/>
          </a:xfrm>
          <a:prstGeom prst="rect">
            <a:avLst/>
          </a:prstGeom>
          <a:noFill/>
        </p:spPr>
        <p:txBody>
          <a:bodyPr wrap="square" rtlCol="0">
            <a:spAutoFit/>
          </a:bodyPr>
          <a:lstStyle/>
          <a:p>
            <a:r>
              <a:rPr lang="en-US" sz="1600" dirty="0" smtClean="0">
                <a:solidFill>
                  <a:schemeClr val="bg1"/>
                </a:solidFill>
                <a:latin typeface="+mn-lt"/>
              </a:rPr>
              <a:t>-SN across IA, southeast MN, and parts of WI.</a:t>
            </a:r>
            <a:endParaRPr lang="en-US" sz="1600" dirty="0">
              <a:solidFill>
                <a:schemeClr val="bg1"/>
              </a:solidFill>
              <a:latin typeface="+mn-lt"/>
            </a:endParaRPr>
          </a:p>
        </p:txBody>
      </p:sp>
      <p:pic>
        <p:nvPicPr>
          <p:cNvPr id="6" name="Picture 5" descr="1990120318_WX.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143000" y="6286500"/>
            <a:ext cx="6858000" cy="342900"/>
          </a:xfrm>
          <a:prstGeom prst="rect">
            <a:avLst/>
          </a:prstGeom>
          <a:noFill/>
        </p:spPr>
        <p:txBody>
          <a:bodyPr wrap="square" rtlCol="0">
            <a:spAutoFit/>
          </a:bodyPr>
          <a:lstStyle/>
          <a:p>
            <a:r>
              <a:rPr lang="en-US" sz="1600" dirty="0" smtClean="0">
                <a:solidFill>
                  <a:schemeClr val="bg1"/>
                </a:solidFill>
                <a:latin typeface="+mn-lt"/>
              </a:rPr>
              <a:t>Wind gusts &gt;30 </a:t>
            </a:r>
            <a:r>
              <a:rPr lang="en-US" sz="1600" dirty="0" err="1" smtClean="0">
                <a:solidFill>
                  <a:schemeClr val="bg1"/>
                </a:solidFill>
                <a:latin typeface="+mn-lt"/>
              </a:rPr>
              <a:t>kts</a:t>
            </a:r>
            <a:r>
              <a:rPr lang="en-US" sz="1600" dirty="0" smtClean="0">
                <a:solidFill>
                  <a:schemeClr val="bg1"/>
                </a:solidFill>
                <a:latin typeface="+mn-lt"/>
              </a:rPr>
              <a:t> over these areas.</a:t>
            </a:r>
            <a:endParaRPr lang="en-US" sz="1600" dirty="0">
              <a:solidFill>
                <a:schemeClr val="bg1"/>
              </a:solidFill>
              <a:latin typeface="+mn-lt"/>
            </a:endParaRPr>
          </a:p>
        </p:txBody>
      </p:sp>
      <p:pic>
        <p:nvPicPr>
          <p:cNvPr id="6" name="Picture 5" descr="1990120318_MXWND.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#1 Analog 19901203/1800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547255" y="6273225"/>
            <a:ext cx="8039100" cy="584775"/>
          </a:xfrm>
          <a:prstGeom prst="rect">
            <a:avLst/>
          </a:prstGeom>
          <a:noFill/>
        </p:spPr>
        <p:txBody>
          <a:bodyPr wrap="square" rtlCol="0">
            <a:spAutoFit/>
          </a:bodyPr>
          <a:lstStyle/>
          <a:p>
            <a:r>
              <a:rPr lang="en-US" sz="1600" dirty="0" smtClean="0">
                <a:solidFill>
                  <a:schemeClr val="bg1"/>
                </a:solidFill>
                <a:latin typeface="+mn-lt"/>
              </a:rPr>
              <a:t>Low visibilities (&lt;1/2 SM) where light snow and strong winds are occurring. Extract blizzard conditions.</a:t>
            </a:r>
            <a:endParaRPr lang="en-US" sz="1600" dirty="0">
              <a:solidFill>
                <a:schemeClr val="bg1"/>
              </a:solidFill>
              <a:latin typeface="+mn-lt"/>
            </a:endParaRPr>
          </a:p>
        </p:txBody>
      </p:sp>
      <p:pic>
        <p:nvPicPr>
          <p:cNvPr id="6" name="Picture 5" descr="1990120318_VSBY.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139321"/>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TWIN CITIES/CHANHASSEN MN</a:t>
            </a:r>
          </a:p>
          <a:p>
            <a:pPr algn="l"/>
            <a:r>
              <a:rPr lang="en-US" dirty="0" smtClean="0">
                <a:solidFill>
                  <a:srgbClr val="003E74"/>
                </a:solidFill>
                <a:latin typeface="Courier New" pitchFamily="49" charset="0"/>
                <a:cs typeface="Courier New" pitchFamily="49" charset="0"/>
              </a:rPr>
              <a:t>327 PM CST SAT DEC 5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A CHECK OF THE </a:t>
            </a:r>
            <a:r>
              <a:rPr lang="en-US" dirty="0" smtClean="0">
                <a:solidFill>
                  <a:srgbClr val="FF0000"/>
                </a:solidFill>
                <a:latin typeface="Courier New" pitchFamily="49" charset="0"/>
                <a:cs typeface="Courier New" pitchFamily="49" charset="0"/>
              </a:rPr>
              <a:t>CIPS WINTER WEATHER ANALOG GUIDANCE TODAY USING THE 72 HOUR FORECAST FROM THE GFS INDICATED JAN 21 1982 AS THE NUMBER ONE ANALOG</a:t>
            </a:r>
            <a:r>
              <a:rPr lang="en-US" dirty="0" smtClean="0">
                <a:solidFill>
                  <a:srgbClr val="003E74"/>
                </a:solidFill>
                <a:latin typeface="Courier New" pitchFamily="49" charset="0"/>
                <a:cs typeface="Courier New" pitchFamily="49" charset="0"/>
              </a:rPr>
              <a:t>. ARCTIC HIGH OVER SOUTH CENTRAL CANADA...DEEP UPPER LOW OVER THE FAR WEST SHEARING EAST AND AN INVERTED SURFACE TROUGH UP ACROSS THE FA. THIS ANALOG PRODUCED SOME </a:t>
            </a:r>
            <a:r>
              <a:rPr lang="en-US" dirty="0" smtClean="0">
                <a:solidFill>
                  <a:srgbClr val="FF0000"/>
                </a:solidFill>
                <a:latin typeface="Courier New" pitchFamily="49" charset="0"/>
                <a:cs typeface="Courier New" pitchFamily="49" charset="0"/>
              </a:rPr>
              <a:t>VERY HEAVY SNOW</a:t>
            </a:r>
            <a:r>
              <a:rPr lang="en-US" dirty="0" smtClean="0">
                <a:solidFill>
                  <a:srgbClr val="003E74"/>
                </a:solidFill>
                <a:latin typeface="Courier New" pitchFamily="49" charset="0"/>
                <a:cs typeface="Courier New" pitchFamily="49" charset="0"/>
              </a:rPr>
              <a:t> ACROSS PARTS OF THE FA.</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descr="C:\Users\CMG\Desktop\19820124_072_total.png"/>
          <p:cNvPicPr>
            <a:picLocks noChangeAspect="1" noChangeArrowheads="1"/>
          </p:cNvPicPr>
          <p:nvPr/>
        </p:nvPicPr>
        <p:blipFill>
          <a:blip r:embed="rId4" cstate="print"/>
          <a:srcRect/>
          <a:stretch>
            <a:fillRect/>
          </a:stretch>
        </p:blipFill>
        <p:spPr bwMode="auto">
          <a:xfrm>
            <a:off x="969264" y="647700"/>
            <a:ext cx="7185204" cy="5559552"/>
          </a:xfrm>
          <a:prstGeom prst="rect">
            <a:avLst/>
          </a:prstGeom>
          <a:noFill/>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693319"/>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ST LOUIS MO</a:t>
            </a:r>
          </a:p>
          <a:p>
            <a:pPr algn="l"/>
            <a:r>
              <a:rPr lang="en-US" dirty="0" smtClean="0">
                <a:solidFill>
                  <a:srgbClr val="003E74"/>
                </a:solidFill>
                <a:latin typeface="Courier New" pitchFamily="49" charset="0"/>
                <a:cs typeface="Courier New" pitchFamily="49" charset="0"/>
              </a:rPr>
              <a:t>219 PM CST MON DEC 7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PRECIPIATION TYPE IS STILL IN QUESTION AS LOW LEVEL JET BRINGS QUITE A BIT OF WARM AIR INTO THE SYSTEM. MADE NO BIG CHANGES TO GOING WEATHER TYPE...GOING WITH MAINLY SNOW IN THE FAR NW WHERE AMOUNTS SHOULD CLIMB INTO THE 4-8 INCH RANGE WITH A RAPID TAPERING TO THE SOUTHEAST OF THERE WHERE SLEET...RAIN OR EVEN SOME FREEZING RAIN WILL TAKE AWAY FROM THE SNOW TOTALS. </a:t>
            </a:r>
            <a:r>
              <a:rPr lang="en-US" dirty="0" smtClean="0">
                <a:solidFill>
                  <a:srgbClr val="FF0000"/>
                </a:solidFill>
                <a:latin typeface="Courier New" pitchFamily="49" charset="0"/>
                <a:cs typeface="Courier New" pitchFamily="49" charset="0"/>
              </a:rPr>
              <a:t>HAVE ONE INCH SNOW ACCUMULATION SOUTH OF A COU-PPQ LINE. THIS AGREES WELL WITH THE MAJORITY OF ANALOGS ON THE SLU/CIPS WEBSITE.</a:t>
            </a:r>
            <a:endParaRPr lang="en-US" dirty="0">
              <a:solidFill>
                <a:srgbClr val="FF0000"/>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OOP2perc15gfs212F036.png"/>
          <p:cNvPicPr>
            <a:picLocks noChangeAspect="1"/>
          </p:cNvPicPr>
          <p:nvPr/>
        </p:nvPicPr>
        <p:blipFill>
          <a:blip r:embed="rId3" cstate="print"/>
          <a:stretch>
            <a:fillRect/>
          </a:stretch>
        </p:blipFill>
        <p:spPr>
          <a:xfrm>
            <a:off x="969264" y="649224"/>
            <a:ext cx="7190474" cy="5559552"/>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6" name="Oval 5"/>
          <p:cNvSpPr/>
          <p:nvPr/>
        </p:nvSpPr>
        <p:spPr bwMode="auto">
          <a:xfrm flipH="1">
            <a:off x="4019552" y="3262311"/>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Oval 6"/>
          <p:cNvSpPr/>
          <p:nvPr/>
        </p:nvSpPr>
        <p:spPr bwMode="auto">
          <a:xfrm flipH="1">
            <a:off x="4319949" y="3100389"/>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TextBox 7"/>
          <p:cNvSpPr txBox="1"/>
          <p:nvPr/>
        </p:nvSpPr>
        <p:spPr>
          <a:xfrm>
            <a:off x="3648074" y="3278027"/>
            <a:ext cx="1028700" cy="246221"/>
          </a:xfrm>
          <a:prstGeom prst="rect">
            <a:avLst/>
          </a:prstGeom>
          <a:noFill/>
        </p:spPr>
        <p:txBody>
          <a:bodyPr wrap="square" rtlCol="0">
            <a:spAutoFit/>
          </a:bodyPr>
          <a:lstStyle/>
          <a:p>
            <a:r>
              <a:rPr lang="en-US" sz="1000" dirty="0" smtClean="0">
                <a:solidFill>
                  <a:srgbClr val="003E74"/>
                </a:solidFill>
                <a:latin typeface="+mn-lt"/>
              </a:rPr>
              <a:t>COU</a:t>
            </a:r>
            <a:endParaRPr lang="en-US" sz="1000" dirty="0">
              <a:solidFill>
                <a:srgbClr val="003E74"/>
              </a:solidFill>
              <a:latin typeface="+mn-lt"/>
            </a:endParaRPr>
          </a:p>
        </p:txBody>
      </p:sp>
      <p:sp>
        <p:nvSpPr>
          <p:cNvPr id="10" name="TextBox 9"/>
          <p:cNvSpPr txBox="1"/>
          <p:nvPr/>
        </p:nvSpPr>
        <p:spPr>
          <a:xfrm>
            <a:off x="4044657" y="3030379"/>
            <a:ext cx="1028700" cy="246221"/>
          </a:xfrm>
          <a:prstGeom prst="rect">
            <a:avLst/>
          </a:prstGeom>
          <a:noFill/>
        </p:spPr>
        <p:txBody>
          <a:bodyPr wrap="square" rtlCol="0">
            <a:spAutoFit/>
          </a:bodyPr>
          <a:lstStyle/>
          <a:p>
            <a:r>
              <a:rPr lang="en-US" sz="1000" dirty="0" smtClean="0">
                <a:solidFill>
                  <a:srgbClr val="003E74"/>
                </a:solidFill>
                <a:latin typeface="+mn-lt"/>
              </a:rPr>
              <a:t>PPQ</a:t>
            </a:r>
            <a:endParaRPr lang="en-US" sz="1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5909310"/>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NORTHERN INDIANA</a:t>
            </a:r>
          </a:p>
          <a:p>
            <a:pPr algn="l"/>
            <a:r>
              <a:rPr lang="en-US" dirty="0" smtClean="0">
                <a:solidFill>
                  <a:srgbClr val="003E74"/>
                </a:solidFill>
                <a:latin typeface="Courier New" pitchFamily="49" charset="0"/>
                <a:cs typeface="Courier New" pitchFamily="49" charset="0"/>
              </a:rPr>
              <a:t>434 AM EST TUE DEC 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ALTHOUGH THE BULK OF WINTER WEATHER WILL STAY WELL WEST OF THE FA...THERE WILL STILL BE A LARGE IMPACT TO THE FA FROM THIS SYSTEM...NAMELY MIXED PRECIP CHANCES ON THE LEADING EDGE OF THETA-E ADV /WITH SNOW ACCUMS POSSIBLE/ AND VERY STRONG WINDS ON WED WITH HIGH WIND WARNING CRITERIA LIKELY TO REACHED. </a:t>
            </a:r>
            <a:r>
              <a:rPr lang="en-US" dirty="0" smtClean="0">
                <a:solidFill>
                  <a:srgbClr val="FF0000"/>
                </a:solidFill>
                <a:latin typeface="Courier New" pitchFamily="49" charset="0"/>
                <a:cs typeface="Courier New" pitchFamily="49" charset="0"/>
              </a:rPr>
              <a:t>HAVE PRIMARILY ADJUSTED THE FORECAST TO A NAM/SREF/GFS BLEND...WITH HIGH RELIANCE ON PAST ANALOGS...NAMELY THE 12-15-87 MIDWEST CYCLONE</a:t>
            </a:r>
            <a:r>
              <a:rPr lang="en-US" dirty="0" smtClean="0">
                <a:solidFill>
                  <a:srgbClr val="003E74"/>
                </a:solidFill>
                <a:latin typeface="Courier New" pitchFamily="49" charset="0"/>
                <a:cs typeface="Courier New" pitchFamily="49" charset="0"/>
              </a:rPr>
              <a:t>.</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003E74"/>
                </a:solidFill>
                <a:latin typeface="Courier New" pitchFamily="49" charset="0"/>
                <a:cs typeface="Courier New" pitchFamily="49" charset="0"/>
              </a:rPr>
              <a:t>BUFR DATA SUPPORTS MOMENTUM TRANSFER OF 40 TO 45 KNOTS AT SFC...AN IMPRESSIVE FEAT. HENCE...EXPECT VERY STRONG WINDS WITH SUSTAINED WIND SPEED OF 30 TO 40 MPH AND GUSTS OVER 60 LIKELY WED AFTERNOON. </a:t>
            </a:r>
            <a:r>
              <a:rPr lang="en-US" dirty="0" smtClean="0">
                <a:solidFill>
                  <a:srgbClr val="FF0000"/>
                </a:solidFill>
                <a:latin typeface="Courier New" pitchFamily="49" charset="0"/>
                <a:cs typeface="Courier New" pitchFamily="49" charset="0"/>
              </a:rPr>
              <a:t>IN EXAMINING A STRONG ANALOG TO THIS EVENT /12-15-87/ WHICH WAS A WEAKER SFC LOW...IT IS CLEAR THAT STRONG WINDS WERE WIDESPREAD WITH 50 TO 60 KNOT WIND GUSTS COMMON IN THAT EVENT</a:t>
            </a:r>
            <a:r>
              <a:rPr lang="en-US" dirty="0" smtClean="0">
                <a:solidFill>
                  <a:srgbClr val="003E74"/>
                </a:solidFill>
                <a:latin typeface="Courier New" pitchFamily="49" charset="0"/>
                <a:cs typeface="Courier New" pitchFamily="49" charset="0"/>
              </a:rPr>
              <a:t>. WILL LET THE WATCH RIDE FOR NOW GIVEN THE PERIOD.</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5448300"/>
          </a:xfrm>
        </p:spPr>
        <p:txBody>
          <a:bodyPr/>
          <a:lstStyle/>
          <a:p>
            <a:r>
              <a:rPr lang="en-US" sz="1600" dirty="0" smtClean="0"/>
              <a:t>Moore, J. T., C. E. Graves, S. Ng, and J. L. Smith, 2005: A process-oriented methodology towards understanding the organization of an extensive mesoscale </a:t>
            </a:r>
            <a:r>
              <a:rPr lang="en-US" sz="1600" dirty="0" err="1" smtClean="0"/>
              <a:t>snowband</a:t>
            </a:r>
            <a:r>
              <a:rPr lang="en-US" sz="1600" dirty="0" smtClean="0"/>
              <a:t>: A diagnostic case study of 4–5 December 1999. </a:t>
            </a:r>
            <a:r>
              <a:rPr lang="en-US" sz="1600" dirty="0" err="1" smtClean="0"/>
              <a:t>Wea</a:t>
            </a:r>
            <a:r>
              <a:rPr lang="en-US" sz="1600" dirty="0" smtClean="0"/>
              <a:t>. Forecasting, 20, 35–50.</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(Rare and Unusual)</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 name="Picture 2"/>
          <p:cNvPicPr>
            <a:picLocks noChangeAspect="1" noChangeArrowheads="1"/>
          </p:cNvPicPr>
          <p:nvPr/>
        </p:nvPicPr>
        <p:blipFill>
          <a:blip r:embed="rId4" cstate="print"/>
          <a:srcRect/>
          <a:stretch>
            <a:fillRect/>
          </a:stretch>
        </p:blipFill>
        <p:spPr bwMode="auto">
          <a:xfrm>
            <a:off x="304800" y="2019299"/>
            <a:ext cx="5300549" cy="3505201"/>
          </a:xfrm>
          <a:prstGeom prst="rect">
            <a:avLst/>
          </a:prstGeom>
          <a:noFill/>
          <a:ln w="9525">
            <a:noFill/>
            <a:miter lim="800000"/>
            <a:headEnd/>
            <a:tailEnd/>
          </a:ln>
        </p:spPr>
      </p:pic>
      <p:pic>
        <p:nvPicPr>
          <p:cNvPr id="8" name="Picture 4"/>
          <p:cNvPicPr>
            <a:picLocks noChangeAspect="1" noChangeArrowheads="1"/>
          </p:cNvPicPr>
          <p:nvPr/>
        </p:nvPicPr>
        <p:blipFill>
          <a:blip r:embed="rId5" cstate="print"/>
          <a:srcRect/>
          <a:stretch>
            <a:fillRect/>
          </a:stretch>
        </p:blipFill>
        <p:spPr bwMode="auto">
          <a:xfrm>
            <a:off x="5143500" y="2019300"/>
            <a:ext cx="3659417" cy="35021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723900" y="6272784"/>
            <a:ext cx="7696200" cy="338554"/>
          </a:xfrm>
          <a:prstGeom prst="rect">
            <a:avLst/>
          </a:prstGeom>
          <a:noFill/>
        </p:spPr>
        <p:txBody>
          <a:bodyPr wrap="square" rtlCol="0">
            <a:spAutoFit/>
          </a:bodyPr>
          <a:lstStyle/>
          <a:p>
            <a:r>
              <a:rPr lang="en-US" sz="1600" dirty="0" smtClean="0">
                <a:solidFill>
                  <a:schemeClr val="bg1"/>
                </a:solidFill>
                <a:latin typeface="+mn-lt"/>
              </a:rPr>
              <a:t>Low-level jet is slighting stronger over IN and OH than the GFS forecast.</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1987121518_MXWND.png"/>
          <p:cNvPicPr>
            <a:picLocks noChangeAspect="1"/>
          </p:cNvPicPr>
          <p:nvPr/>
        </p:nvPicPr>
        <p:blipFill>
          <a:blip r:embed="rId4" cstate="print"/>
          <a:stretch>
            <a:fillRect/>
          </a:stretch>
        </p:blipFill>
        <p:spPr>
          <a:xfrm>
            <a:off x="969264" y="647700"/>
            <a:ext cx="7196831" cy="5559552"/>
          </a:xfrm>
          <a:prstGeom prst="rect">
            <a:avLst/>
          </a:prstGeom>
        </p:spPr>
      </p:pic>
      <p:sp>
        <p:nvSpPr>
          <p:cNvPr id="6" name="TextBox 5"/>
          <p:cNvSpPr txBox="1"/>
          <p:nvPr/>
        </p:nvSpPr>
        <p:spPr>
          <a:xfrm>
            <a:off x="571500" y="6248400"/>
            <a:ext cx="8001000" cy="338554"/>
          </a:xfrm>
          <a:prstGeom prst="rect">
            <a:avLst/>
          </a:prstGeom>
          <a:noFill/>
        </p:spPr>
        <p:txBody>
          <a:bodyPr wrap="square" rtlCol="0">
            <a:spAutoFit/>
          </a:bodyPr>
          <a:lstStyle/>
          <a:p>
            <a:r>
              <a:rPr lang="en-US" sz="1600" dirty="0" smtClean="0">
                <a:solidFill>
                  <a:schemeClr val="bg1"/>
                </a:solidFill>
                <a:latin typeface="+mn-lt"/>
              </a:rPr>
              <a:t>40-55 </a:t>
            </a:r>
            <a:r>
              <a:rPr lang="en-US" sz="1600" dirty="0" err="1" smtClean="0">
                <a:solidFill>
                  <a:schemeClr val="bg1"/>
                </a:solidFill>
                <a:latin typeface="+mn-lt"/>
              </a:rPr>
              <a:t>kt</a:t>
            </a:r>
            <a:r>
              <a:rPr lang="en-US" sz="1600" dirty="0" smtClean="0">
                <a:solidFill>
                  <a:schemeClr val="bg1"/>
                </a:solidFill>
                <a:latin typeface="+mn-lt"/>
              </a:rPr>
              <a:t> gusts were common over the IWX CWA with the 19871215 analog. </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2585323"/>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TWIN CITIES/CHANHASSEN MN</a:t>
            </a:r>
          </a:p>
          <a:p>
            <a:pPr algn="l"/>
            <a:r>
              <a:rPr lang="en-US" dirty="0" smtClean="0">
                <a:solidFill>
                  <a:srgbClr val="003E74"/>
                </a:solidFill>
                <a:latin typeface="Courier New" pitchFamily="49" charset="0"/>
                <a:cs typeface="Courier New" pitchFamily="49" charset="0"/>
              </a:rPr>
              <a:t>413 PM CST TUE DEC 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FF0000"/>
                </a:solidFill>
                <a:latin typeface="Courier New" pitchFamily="49" charset="0"/>
                <a:cs typeface="Courier New" pitchFamily="49" charset="0"/>
              </a:rPr>
              <a:t>THE CIPS ANALOG GUIDANCE FROM SIMILAR SYNOPTIC SCENARIOS TO THE GFS GUIDANCE HAS FAVORED MINNEAPOLIS TO SEE SIX PLUS INCHES FROM THE 00Z AND 12Z GFS</a:t>
            </a:r>
            <a:r>
              <a:rPr lang="en-US" dirty="0" smtClean="0">
                <a:solidFill>
                  <a:srgbClr val="003E74"/>
                </a:solidFill>
                <a:latin typeface="Courier New" pitchFamily="49" charset="0"/>
                <a:cs typeface="Courier New" pitchFamily="49" charset="0"/>
              </a:rPr>
              <a:t>. SO THIS LENDS CREDENCE TO GREATER AMOUNTS FURTHER NORTH...AS DO EMPIRICAL TECHNIQUES SUCH AS THE COOKE AND GARCIA METHODS.</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COOP6perc15gfs212F036.png"/>
          <p:cNvPicPr>
            <a:picLocks noChangeAspect="1"/>
          </p:cNvPicPr>
          <p:nvPr/>
        </p:nvPicPr>
        <p:blipFill>
          <a:blip r:embed="rId3" cstate="print"/>
          <a:stretch>
            <a:fillRect/>
          </a:stretch>
        </p:blipFill>
        <p:spPr>
          <a:xfrm>
            <a:off x="967248" y="647700"/>
            <a:ext cx="7194415" cy="556259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8" name="TextBox 7"/>
          <p:cNvSpPr txBox="1"/>
          <p:nvPr/>
        </p:nvSpPr>
        <p:spPr>
          <a:xfrm>
            <a:off x="3586163" y="2139790"/>
            <a:ext cx="1028700" cy="246221"/>
          </a:xfrm>
          <a:prstGeom prst="rect">
            <a:avLst/>
          </a:prstGeom>
          <a:noFill/>
        </p:spPr>
        <p:txBody>
          <a:bodyPr wrap="square" rtlCol="0">
            <a:spAutoFit/>
          </a:bodyPr>
          <a:lstStyle/>
          <a:p>
            <a:r>
              <a:rPr lang="en-US" sz="1000" dirty="0" smtClean="0">
                <a:solidFill>
                  <a:schemeClr val="bg1"/>
                </a:solidFill>
                <a:latin typeface="+mn-lt"/>
              </a:rPr>
              <a:t>MSP</a:t>
            </a:r>
            <a:endParaRPr lang="en-US" sz="1000" dirty="0">
              <a:solidFill>
                <a:schemeClr val="bg1"/>
              </a:solidFill>
              <a:latin typeface="+mn-lt"/>
            </a:endParaRPr>
          </a:p>
        </p:txBody>
      </p:sp>
      <p:sp>
        <p:nvSpPr>
          <p:cNvPr id="7" name="Oval 6"/>
          <p:cNvSpPr/>
          <p:nvPr/>
        </p:nvSpPr>
        <p:spPr bwMode="auto">
          <a:xfrm flipH="1">
            <a:off x="3847166" y="2187412"/>
            <a:ext cx="87086" cy="76200"/>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TextBox 8"/>
          <p:cNvSpPr txBox="1"/>
          <p:nvPr/>
        </p:nvSpPr>
        <p:spPr>
          <a:xfrm>
            <a:off x="228600" y="6205629"/>
            <a:ext cx="8686800" cy="584775"/>
          </a:xfrm>
          <a:prstGeom prst="rect">
            <a:avLst/>
          </a:prstGeom>
          <a:noFill/>
        </p:spPr>
        <p:txBody>
          <a:bodyPr wrap="square" rtlCol="0">
            <a:spAutoFit/>
          </a:bodyPr>
          <a:lstStyle/>
          <a:p>
            <a:r>
              <a:rPr lang="en-US" sz="1600" dirty="0" smtClean="0">
                <a:solidFill>
                  <a:schemeClr val="bg1"/>
                </a:solidFill>
                <a:latin typeface="+mn-lt"/>
              </a:rPr>
              <a:t>MSP is on the northwestern edge of the higher </a:t>
            </a:r>
          </a:p>
          <a:p>
            <a:r>
              <a:rPr lang="en-US" sz="1600" dirty="0" smtClean="0">
                <a:solidFill>
                  <a:schemeClr val="bg1"/>
                </a:solidFill>
                <a:latin typeface="+mn-lt"/>
              </a:rPr>
              <a:t>probability gradient for &gt;6” snowfall.</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1211_120_total.png"/>
          <p:cNvPicPr>
            <a:picLocks noChangeAspect="1"/>
          </p:cNvPicPr>
          <p:nvPr/>
        </p:nvPicPr>
        <p:blipFill>
          <a:blip r:embed="rId4" cstate="print"/>
          <a:stretch>
            <a:fillRect/>
          </a:stretch>
        </p:blipFill>
        <p:spPr>
          <a:xfrm>
            <a:off x="969264" y="649224"/>
            <a:ext cx="7185205" cy="5559552"/>
          </a:xfrm>
          <a:prstGeom prst="rect">
            <a:avLst/>
          </a:prstGeom>
        </p:spPr>
      </p:pic>
      <p:sp>
        <p:nvSpPr>
          <p:cNvPr id="5" name="Oval 4"/>
          <p:cNvSpPr/>
          <p:nvPr/>
        </p:nvSpPr>
        <p:spPr bwMode="auto">
          <a:xfrm flipH="1">
            <a:off x="4126427" y="3251057"/>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7" name="Oval 6"/>
          <p:cNvSpPr/>
          <p:nvPr/>
        </p:nvSpPr>
        <p:spPr bwMode="auto">
          <a:xfrm flipH="1">
            <a:off x="4432951" y="3087093"/>
            <a:ext cx="87086" cy="76200"/>
          </a:xfrm>
          <a:prstGeom prst="ellipse">
            <a:avLst/>
          </a:prstGeom>
          <a:solidFill>
            <a:srgbClr val="003E74"/>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TextBox 7"/>
          <p:cNvSpPr txBox="1"/>
          <p:nvPr/>
        </p:nvSpPr>
        <p:spPr>
          <a:xfrm>
            <a:off x="3451513" y="3216116"/>
            <a:ext cx="1028700" cy="246221"/>
          </a:xfrm>
          <a:prstGeom prst="rect">
            <a:avLst/>
          </a:prstGeom>
          <a:noFill/>
        </p:spPr>
        <p:txBody>
          <a:bodyPr wrap="square" rtlCol="0">
            <a:spAutoFit/>
          </a:bodyPr>
          <a:lstStyle/>
          <a:p>
            <a:r>
              <a:rPr lang="en-US" sz="1000" dirty="0" smtClean="0">
                <a:solidFill>
                  <a:srgbClr val="003E74"/>
                </a:solidFill>
                <a:latin typeface="+mn-lt"/>
              </a:rPr>
              <a:t>COU</a:t>
            </a:r>
            <a:endParaRPr lang="en-US" sz="1000" dirty="0">
              <a:solidFill>
                <a:srgbClr val="003E74"/>
              </a:solidFill>
              <a:latin typeface="+mn-lt"/>
            </a:endParaRPr>
          </a:p>
        </p:txBody>
      </p:sp>
      <p:sp>
        <p:nvSpPr>
          <p:cNvPr id="9" name="TextBox 8"/>
          <p:cNvSpPr txBox="1"/>
          <p:nvPr/>
        </p:nvSpPr>
        <p:spPr>
          <a:xfrm>
            <a:off x="4171948" y="3039471"/>
            <a:ext cx="1028700" cy="246221"/>
          </a:xfrm>
          <a:prstGeom prst="rect">
            <a:avLst/>
          </a:prstGeom>
          <a:noFill/>
        </p:spPr>
        <p:txBody>
          <a:bodyPr wrap="square" rtlCol="0">
            <a:spAutoFit/>
          </a:bodyPr>
          <a:lstStyle/>
          <a:p>
            <a:r>
              <a:rPr lang="en-US" sz="1000" dirty="0" smtClean="0">
                <a:solidFill>
                  <a:srgbClr val="003E74"/>
                </a:solidFill>
                <a:latin typeface="+mn-lt"/>
              </a:rPr>
              <a:t>PPQ</a:t>
            </a:r>
            <a:endParaRPr lang="en-US" sz="1000" dirty="0">
              <a:solidFill>
                <a:srgbClr val="003E74"/>
              </a:solidFill>
              <a:latin typeface="+mn-lt"/>
            </a:endParaRPr>
          </a:p>
        </p:txBody>
      </p:sp>
      <p:sp>
        <p:nvSpPr>
          <p:cNvPr id="10" name="TextBox 9"/>
          <p:cNvSpPr txBox="1"/>
          <p:nvPr/>
        </p:nvSpPr>
        <p:spPr>
          <a:xfrm>
            <a:off x="3667126" y="2049301"/>
            <a:ext cx="1028700" cy="246221"/>
          </a:xfrm>
          <a:prstGeom prst="rect">
            <a:avLst/>
          </a:prstGeom>
          <a:noFill/>
        </p:spPr>
        <p:txBody>
          <a:bodyPr wrap="square" rtlCol="0">
            <a:spAutoFit/>
          </a:bodyPr>
          <a:lstStyle/>
          <a:p>
            <a:r>
              <a:rPr lang="en-US" sz="1000" dirty="0" smtClean="0">
                <a:solidFill>
                  <a:srgbClr val="003E74"/>
                </a:solidFill>
                <a:latin typeface="+mn-lt"/>
              </a:rPr>
              <a:t>MSP</a:t>
            </a:r>
            <a:endParaRPr lang="en-US" sz="1000" dirty="0">
              <a:solidFill>
                <a:srgbClr val="003E74"/>
              </a:solidFill>
              <a:latin typeface="+mn-lt"/>
            </a:endParaRPr>
          </a:p>
        </p:txBody>
      </p:sp>
      <p:sp>
        <p:nvSpPr>
          <p:cNvPr id="11" name="Oval 10"/>
          <p:cNvSpPr/>
          <p:nvPr/>
        </p:nvSpPr>
        <p:spPr bwMode="auto">
          <a:xfrm flipH="1">
            <a:off x="3928129" y="2096923"/>
            <a:ext cx="87086" cy="76200"/>
          </a:xfrm>
          <a:prstGeom prst="ellipse">
            <a:avLst/>
          </a:prstGeom>
          <a:solidFill>
            <a:schemeClr val="bg1"/>
          </a:solidFill>
          <a:ln w="38100"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2" name="TextBox 11"/>
          <p:cNvSpPr txBox="1"/>
          <p:nvPr/>
        </p:nvSpPr>
        <p:spPr>
          <a:xfrm>
            <a:off x="762000" y="6208776"/>
            <a:ext cx="7620000" cy="584775"/>
          </a:xfrm>
          <a:prstGeom prst="rect">
            <a:avLst/>
          </a:prstGeom>
          <a:noFill/>
        </p:spPr>
        <p:txBody>
          <a:bodyPr wrap="square" rtlCol="0">
            <a:spAutoFit/>
          </a:bodyPr>
          <a:lstStyle/>
          <a:p>
            <a:r>
              <a:rPr lang="en-US" sz="1600" dirty="0" smtClean="0">
                <a:solidFill>
                  <a:schemeClr val="bg1"/>
                </a:solidFill>
                <a:latin typeface="+mn-lt"/>
              </a:rPr>
              <a:t>Snowfall @ MSP: 7.4”</a:t>
            </a:r>
          </a:p>
          <a:p>
            <a:r>
              <a:rPr lang="en-US" sz="1600" dirty="0" smtClean="0">
                <a:solidFill>
                  <a:schemeClr val="bg1"/>
                </a:solidFill>
                <a:latin typeface="+mn-lt"/>
              </a:rPr>
              <a:t>No snow south of a Columbia, MO to Pittsfield, IL line.</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GFS212 20091208/0000F036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143000" y="6286500"/>
            <a:ext cx="6858000" cy="584775"/>
          </a:xfrm>
          <a:prstGeom prst="rect">
            <a:avLst/>
          </a:prstGeom>
          <a:noFill/>
        </p:spPr>
        <p:txBody>
          <a:bodyPr wrap="square" rtlCol="0">
            <a:spAutoFit/>
          </a:bodyPr>
          <a:lstStyle/>
          <a:p>
            <a:r>
              <a:rPr lang="en-US" sz="1600" dirty="0" smtClean="0">
                <a:solidFill>
                  <a:schemeClr val="bg1"/>
                </a:solidFill>
                <a:latin typeface="+mn-lt"/>
              </a:rPr>
              <a:t>Strong heavy snow signal downstream, upstate NY and     interior New England, was apparent.</a:t>
            </a:r>
            <a:endParaRPr lang="en-US" sz="1600" dirty="0">
              <a:solidFill>
                <a:schemeClr val="bg1"/>
              </a:solidFill>
              <a:latin typeface="+mn-lt"/>
            </a:endParaRPr>
          </a:p>
        </p:txBody>
      </p:sp>
      <p:pic>
        <p:nvPicPr>
          <p:cNvPr id="6" name="Picture 5" descr="COOP6perc15gfs212F036.png"/>
          <p:cNvPicPr>
            <a:picLocks noChangeAspect="1"/>
          </p:cNvPicPr>
          <p:nvPr/>
        </p:nvPicPr>
        <p:blipFill>
          <a:blip r:embed="rId4" cstate="print"/>
          <a:stretch>
            <a:fillRect/>
          </a:stretch>
        </p:blipFill>
        <p:spPr>
          <a:xfrm>
            <a:off x="967248" y="647700"/>
            <a:ext cx="7194415" cy="5562599"/>
          </a:xfrm>
          <a:prstGeom prst="rect">
            <a:avLst/>
          </a:prstGeom>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8-9 December 2009 - Midwest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4" descr="2009121000_MXWND.png"/>
          <p:cNvPicPr>
            <a:picLocks noChangeAspect="1"/>
          </p:cNvPicPr>
          <p:nvPr/>
        </p:nvPicPr>
        <p:blipFill>
          <a:blip r:embed="rId4" cstate="print"/>
          <a:stretch>
            <a:fillRect/>
          </a:stretch>
        </p:blipFill>
        <p:spPr>
          <a:xfrm>
            <a:off x="965173" y="647700"/>
            <a:ext cx="7196831" cy="5559552"/>
          </a:xfrm>
          <a:prstGeom prst="rect">
            <a:avLst/>
          </a:prstGeom>
        </p:spPr>
      </p:pic>
      <p:sp>
        <p:nvSpPr>
          <p:cNvPr id="6" name="TextBox 5"/>
          <p:cNvSpPr txBox="1"/>
          <p:nvPr/>
        </p:nvSpPr>
        <p:spPr>
          <a:xfrm>
            <a:off x="762000" y="6208776"/>
            <a:ext cx="7620000" cy="584775"/>
          </a:xfrm>
          <a:prstGeom prst="rect">
            <a:avLst/>
          </a:prstGeom>
          <a:noFill/>
        </p:spPr>
        <p:txBody>
          <a:bodyPr wrap="square" rtlCol="0">
            <a:spAutoFit/>
          </a:bodyPr>
          <a:lstStyle/>
          <a:p>
            <a:r>
              <a:rPr lang="en-US" sz="1600" dirty="0" smtClean="0">
                <a:solidFill>
                  <a:schemeClr val="bg1"/>
                </a:solidFill>
                <a:latin typeface="+mn-lt"/>
              </a:rPr>
              <a:t>40-55 </a:t>
            </a:r>
            <a:r>
              <a:rPr lang="en-US" sz="1600" dirty="0" err="1" smtClean="0">
                <a:solidFill>
                  <a:schemeClr val="bg1"/>
                </a:solidFill>
                <a:latin typeface="+mn-lt"/>
              </a:rPr>
              <a:t>kt</a:t>
            </a:r>
            <a:r>
              <a:rPr lang="en-US" sz="1600" dirty="0" smtClean="0">
                <a:solidFill>
                  <a:schemeClr val="bg1"/>
                </a:solidFill>
                <a:latin typeface="+mn-lt"/>
              </a:rPr>
              <a:t> gusts were common over the IWX CWA with </a:t>
            </a:r>
          </a:p>
          <a:p>
            <a:r>
              <a:rPr lang="en-US" sz="1600" dirty="0" smtClean="0">
                <a:solidFill>
                  <a:schemeClr val="bg1"/>
                </a:solidFill>
                <a:latin typeface="+mn-lt"/>
              </a:rPr>
              <a:t>the 8-9 December 2009 event.</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599" y="876300"/>
            <a:ext cx="8782665" cy="2552700"/>
          </a:xfrm>
        </p:spPr>
        <p:txBody>
          <a:bodyPr/>
          <a:lstStyle/>
          <a:p>
            <a:pPr eaLnBrk="1" hangingPunct="1"/>
            <a:r>
              <a:rPr lang="en-US" sz="1800" dirty="0" smtClean="0"/>
              <a:t>Major winter storm affected the Mid Atlantic and Northeast between 18 and 20 December 2009.</a:t>
            </a:r>
          </a:p>
          <a:p>
            <a:pPr eaLnBrk="1" hangingPunct="1"/>
            <a:endParaRPr lang="en-US" sz="1800" dirty="0" smtClean="0"/>
          </a:p>
          <a:p>
            <a:pPr eaLnBrk="1" hangingPunct="1"/>
            <a:r>
              <a:rPr lang="en-US" sz="1800" dirty="0" smtClean="0"/>
              <a:t>1-2 feet of snow was reported across much of the area including many of the major cities along the East Coast.  Snowfall in Washington D.C., Baltimore, and Philadelphia ranked in the top ten all time.</a:t>
            </a:r>
          </a:p>
          <a:p>
            <a:pPr eaLnBrk="1" hangingPunct="1"/>
            <a:endParaRPr lang="en-US" sz="1800" dirty="0" smtClean="0"/>
          </a:p>
          <a:p>
            <a:pPr eaLnBrk="1" hangingPunct="1"/>
            <a:r>
              <a:rPr lang="en-US" sz="1800" dirty="0" smtClean="0"/>
              <a:t>NOAA rated the storm a Category 3 or “Major” winter storm on the Northeast Snowfall Impact Scale.  This ranks the storm 25</a:t>
            </a:r>
            <a:r>
              <a:rPr lang="en-US" sz="1800" baseline="30000" dirty="0" smtClean="0"/>
              <a:t>th</a:t>
            </a:r>
            <a:r>
              <a:rPr lang="en-US" sz="1800" dirty="0" smtClean="0"/>
              <a:t> since 1950.</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Rectangle 3"/>
          <p:cNvSpPr txBox="1">
            <a:spLocks noChangeArrowheads="1"/>
          </p:cNvSpPr>
          <p:nvPr/>
        </p:nvSpPr>
        <p:spPr bwMode="auto">
          <a:xfrm>
            <a:off x="571500" y="3948545"/>
            <a:ext cx="3273135" cy="2718955"/>
          </a:xfrm>
          <a:prstGeom prst="rect">
            <a:avLst/>
          </a:prstGeom>
          <a:noFill/>
          <a:ln w="9525">
            <a:noFill/>
            <a:miter lim="800000"/>
            <a:headEnd/>
            <a:tailEnd/>
          </a:ln>
        </p:spPr>
        <p:txBody>
          <a:bodyPr/>
          <a:lstStyle/>
          <a:p>
            <a:pPr marL="342900" indent="-342900" algn="l">
              <a:spcBef>
                <a:spcPct val="20000"/>
              </a:spcBef>
              <a:defRPr/>
            </a:pPr>
            <a:r>
              <a:rPr lang="en-US" kern="0" dirty="0" smtClean="0">
                <a:solidFill>
                  <a:schemeClr val="bg1"/>
                </a:solidFill>
                <a:latin typeface="+mn-lt"/>
              </a:rPr>
              <a:t>Max Snowfall Reports:</a:t>
            </a:r>
          </a:p>
          <a:p>
            <a:pPr marL="342900" indent="-342900" algn="l">
              <a:spcBef>
                <a:spcPct val="20000"/>
              </a:spcBef>
              <a:defRPr/>
            </a:pPr>
            <a:r>
              <a:rPr lang="en-US" kern="0" dirty="0" smtClean="0">
                <a:solidFill>
                  <a:schemeClr val="bg1"/>
                </a:solidFill>
                <a:latin typeface="+mn-lt"/>
              </a:rPr>
              <a:t>NC: 24”</a:t>
            </a:r>
          </a:p>
          <a:p>
            <a:pPr marL="342900" indent="-342900" algn="l">
              <a:spcBef>
                <a:spcPct val="20000"/>
              </a:spcBef>
              <a:defRPr/>
            </a:pPr>
            <a:r>
              <a:rPr lang="en-US" kern="0" dirty="0" smtClean="0">
                <a:solidFill>
                  <a:schemeClr val="bg1"/>
                </a:solidFill>
                <a:latin typeface="+mn-lt"/>
              </a:rPr>
              <a:t>VA: 26”</a:t>
            </a:r>
          </a:p>
          <a:p>
            <a:pPr marL="342900" indent="-342900" algn="l">
              <a:spcBef>
                <a:spcPct val="20000"/>
              </a:spcBef>
              <a:defRPr/>
            </a:pPr>
            <a:r>
              <a:rPr lang="en-US" kern="0" dirty="0" smtClean="0">
                <a:solidFill>
                  <a:schemeClr val="bg1"/>
                </a:solidFill>
                <a:latin typeface="+mn-lt"/>
              </a:rPr>
              <a:t>WV: 26”</a:t>
            </a:r>
          </a:p>
          <a:p>
            <a:pPr marL="342900" indent="-342900" algn="l">
              <a:spcBef>
                <a:spcPct val="20000"/>
              </a:spcBef>
              <a:defRPr/>
            </a:pPr>
            <a:r>
              <a:rPr lang="en-US" kern="0" dirty="0" smtClean="0">
                <a:solidFill>
                  <a:schemeClr val="bg1"/>
                </a:solidFill>
                <a:latin typeface="+mn-lt"/>
              </a:rPr>
              <a:t>MD: 23.3”</a:t>
            </a:r>
          </a:p>
          <a:p>
            <a:pPr marL="342900" indent="-342900" algn="l">
              <a:spcBef>
                <a:spcPct val="20000"/>
              </a:spcBef>
              <a:defRPr/>
            </a:pPr>
            <a:r>
              <a:rPr lang="en-US" kern="0" dirty="0" smtClean="0">
                <a:solidFill>
                  <a:schemeClr val="bg1"/>
                </a:solidFill>
                <a:latin typeface="+mn-lt"/>
              </a:rPr>
              <a:t>DE: 18”</a:t>
            </a:r>
          </a:p>
          <a:p>
            <a:pPr marL="342900" indent="-342900" algn="l">
              <a:spcBef>
                <a:spcPct val="20000"/>
              </a:spcBef>
              <a:defRPr/>
            </a:pPr>
            <a:r>
              <a:rPr lang="en-US" kern="0" dirty="0" smtClean="0">
                <a:solidFill>
                  <a:schemeClr val="bg1"/>
                </a:solidFill>
                <a:latin typeface="+mn-lt"/>
              </a:rPr>
              <a:t>PA: 23.3”</a:t>
            </a:r>
          </a:p>
          <a:p>
            <a:pPr marL="342900" indent="-342900" algn="l">
              <a:spcBef>
                <a:spcPct val="20000"/>
              </a:spcBef>
              <a:defRPr/>
            </a:pPr>
            <a:r>
              <a:rPr lang="en-US" kern="0" dirty="0" smtClean="0">
                <a:solidFill>
                  <a:schemeClr val="bg1"/>
                </a:solidFill>
                <a:latin typeface="+mn-lt"/>
              </a:rPr>
              <a:t>NJ: 25.7”</a:t>
            </a:r>
          </a:p>
        </p:txBody>
      </p:sp>
      <p:pic>
        <p:nvPicPr>
          <p:cNvPr id="1026" name="Picture 2"/>
          <p:cNvPicPr>
            <a:picLocks noChangeAspect="1" noChangeArrowheads="1"/>
          </p:cNvPicPr>
          <p:nvPr/>
        </p:nvPicPr>
        <p:blipFill>
          <a:blip r:embed="rId4" cstate="print"/>
          <a:srcRect/>
          <a:stretch>
            <a:fillRect/>
          </a:stretch>
        </p:blipFill>
        <p:spPr bwMode="auto">
          <a:xfrm>
            <a:off x="3657600" y="4114800"/>
            <a:ext cx="5357698" cy="25812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ture1.png"/>
          <p:cNvPicPr>
            <a:picLocks noChangeAspect="1"/>
          </p:cNvPicPr>
          <p:nvPr/>
        </p:nvPicPr>
        <p:blipFill>
          <a:blip r:embed="rId3" cstate="print"/>
          <a:stretch>
            <a:fillRect/>
          </a:stretch>
        </p:blipFill>
        <p:spPr>
          <a:xfrm>
            <a:off x="969264" y="649224"/>
            <a:ext cx="7184097" cy="5559552"/>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GFS212 20091218/1200F036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GFS212 20091218/1200F036 Analogs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1" name="Picture 10" descr="table.png"/>
          <p:cNvPicPr>
            <a:picLocks noChangeAspect="1"/>
          </p:cNvPicPr>
          <p:nvPr/>
        </p:nvPicPr>
        <p:blipFill>
          <a:blip r:embed="rId4" cstate="print"/>
          <a:stretch>
            <a:fillRect/>
          </a:stretch>
        </p:blipFill>
        <p:spPr>
          <a:xfrm>
            <a:off x="709152" y="647700"/>
            <a:ext cx="7708392" cy="2277655"/>
          </a:xfrm>
          <a:prstGeom prst="rect">
            <a:avLst/>
          </a:prstGeom>
        </p:spPr>
      </p:pic>
      <p:pic>
        <p:nvPicPr>
          <p:cNvPr id="13" name="Picture 12" descr="thumb.png"/>
          <p:cNvPicPr>
            <a:picLocks noChangeAspect="1"/>
          </p:cNvPicPr>
          <p:nvPr/>
        </p:nvPicPr>
        <p:blipFill>
          <a:blip r:embed="rId5" cstate="print"/>
          <a:stretch>
            <a:fillRect/>
          </a:stretch>
        </p:blipFill>
        <p:spPr>
          <a:xfrm>
            <a:off x="1074420" y="3056792"/>
            <a:ext cx="6972300" cy="3601078"/>
          </a:xfrm>
          <a:prstGeom prst="rect">
            <a:avLst/>
          </a:prstGeom>
        </p:spPr>
      </p:pic>
      <p:sp>
        <p:nvSpPr>
          <p:cNvPr id="14" name="Rectangle 13"/>
          <p:cNvSpPr/>
          <p:nvPr/>
        </p:nvSpPr>
        <p:spPr bwMode="auto">
          <a:xfrm>
            <a:off x="1128706" y="3181345"/>
            <a:ext cx="1328743" cy="1023943"/>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6" name="Rectangle 15"/>
          <p:cNvSpPr/>
          <p:nvPr/>
        </p:nvSpPr>
        <p:spPr bwMode="auto">
          <a:xfrm>
            <a:off x="3900481" y="3181348"/>
            <a:ext cx="1328743" cy="1023943"/>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7" name="Rectangle 16"/>
          <p:cNvSpPr/>
          <p:nvPr/>
        </p:nvSpPr>
        <p:spPr bwMode="auto">
          <a:xfrm>
            <a:off x="2514600" y="5591174"/>
            <a:ext cx="1328743" cy="1023943"/>
          </a:xfrm>
          <a:prstGeom prst="rect">
            <a:avLst/>
          </a:prstGeom>
          <a:noFill/>
          <a:ln w="38100" cap="flat" cmpd="sng" algn="ctr">
            <a:solidFill>
              <a:srgbClr val="00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8" name="Rectangle 17"/>
          <p:cNvSpPr/>
          <p:nvPr/>
        </p:nvSpPr>
        <p:spPr bwMode="auto">
          <a:xfrm>
            <a:off x="8039100" y="823911"/>
            <a:ext cx="342900" cy="11906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8039100" y="2357437"/>
            <a:ext cx="342900" cy="11906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0" name="Rectangle 19"/>
          <p:cNvSpPr/>
          <p:nvPr/>
        </p:nvSpPr>
        <p:spPr bwMode="auto">
          <a:xfrm>
            <a:off x="6705600" y="2357437"/>
            <a:ext cx="419100" cy="119063"/>
          </a:xfrm>
          <a:prstGeom prst="rect">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647700"/>
            <a:ext cx="8686800" cy="5448300"/>
          </a:xfrm>
        </p:spPr>
        <p:txBody>
          <a:bodyPr/>
          <a:lstStyle/>
          <a:p>
            <a:r>
              <a:rPr lang="en-US" sz="1600" dirty="0" smtClean="0"/>
              <a:t>Moore, J. T., and P. D. </a:t>
            </a:r>
            <a:r>
              <a:rPr lang="en-US" sz="1600" dirty="0" err="1" smtClean="0"/>
              <a:t>Blakley</a:t>
            </a:r>
            <a:r>
              <a:rPr lang="en-US" sz="1600" dirty="0" smtClean="0"/>
              <a:t>, 1988: The role of </a:t>
            </a:r>
            <a:r>
              <a:rPr lang="en-US" sz="1600" dirty="0" err="1" smtClean="0"/>
              <a:t>frontogenetical</a:t>
            </a:r>
            <a:r>
              <a:rPr lang="en-US" sz="1600" dirty="0" smtClean="0"/>
              <a:t> forcing and conditional symmetric instability in the </a:t>
            </a:r>
            <a:r>
              <a:rPr lang="en-US" sz="1600" dirty="0" err="1" smtClean="0"/>
              <a:t>midwest</a:t>
            </a:r>
            <a:r>
              <a:rPr lang="en-US" sz="1600" dirty="0" smtClean="0"/>
              <a:t> snowstorm of 30–31 January 1982. Mon. </a:t>
            </a:r>
            <a:r>
              <a:rPr lang="en-US" sz="1600" dirty="0" err="1" smtClean="0"/>
              <a:t>Wea</a:t>
            </a:r>
            <a:r>
              <a:rPr lang="en-US" sz="1600" dirty="0" smtClean="0"/>
              <a:t>. Rev., 116, 2155–2171.</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Historical Events – Case Studies (Forecast Busts and Surprises)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 name="Picture 2"/>
          <p:cNvPicPr>
            <a:picLocks noChangeAspect="1" noChangeArrowheads="1"/>
          </p:cNvPicPr>
          <p:nvPr/>
        </p:nvPicPr>
        <p:blipFill>
          <a:blip r:embed="rId4" cstate="print"/>
          <a:srcRect/>
          <a:stretch>
            <a:fillRect/>
          </a:stretch>
        </p:blipFill>
        <p:spPr bwMode="auto">
          <a:xfrm>
            <a:off x="872172" y="1790700"/>
            <a:ext cx="4042728" cy="4533900"/>
          </a:xfrm>
          <a:prstGeom prst="rect">
            <a:avLst/>
          </a:prstGeom>
          <a:noFill/>
          <a:ln w="9525">
            <a:noFill/>
            <a:miter lim="800000"/>
            <a:headEnd/>
            <a:tailEnd/>
          </a:ln>
        </p:spPr>
      </p:pic>
      <p:pic>
        <p:nvPicPr>
          <p:cNvPr id="3" name="Picture 3"/>
          <p:cNvPicPr>
            <a:picLocks noChangeAspect="1" noChangeArrowheads="1"/>
          </p:cNvPicPr>
          <p:nvPr/>
        </p:nvPicPr>
        <p:blipFill>
          <a:blip r:embed="rId5" cstate="print"/>
          <a:srcRect/>
          <a:stretch>
            <a:fillRect/>
          </a:stretch>
        </p:blipFill>
        <p:spPr bwMode="auto">
          <a:xfrm>
            <a:off x="5257800" y="1790701"/>
            <a:ext cx="3009900" cy="452389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4panelA_1983021200_B.png"/>
          <p:cNvPicPr>
            <a:picLocks noChangeAspect="1"/>
          </p:cNvPicPr>
          <p:nvPr/>
        </p:nvPicPr>
        <p:blipFill>
          <a:blip r:embed="rId3" cstate="print"/>
          <a:stretch>
            <a:fillRect/>
          </a:stretch>
        </p:blipFill>
        <p:spPr>
          <a:xfrm>
            <a:off x="741883" y="3695700"/>
            <a:ext cx="7640117" cy="2886478"/>
          </a:xfrm>
          <a:prstGeom prst="rect">
            <a:avLst/>
          </a:prstGeom>
        </p:spPr>
      </p:pic>
      <p:pic>
        <p:nvPicPr>
          <p:cNvPr id="11" name="Picture 10" descr="4panelAgfs212F030_B.png"/>
          <p:cNvPicPr>
            <a:picLocks noChangeAspect="1"/>
          </p:cNvPicPr>
          <p:nvPr/>
        </p:nvPicPr>
        <p:blipFill>
          <a:blip r:embed="rId4" cstate="print"/>
          <a:stretch>
            <a:fillRect/>
          </a:stretch>
        </p:blipFill>
        <p:spPr>
          <a:xfrm>
            <a:off x="741883" y="647700"/>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8" name="TextBox 7"/>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20091218/1200F030</a:t>
            </a:r>
            <a:endParaRPr lang="en-US" sz="2000" dirty="0">
              <a:solidFill>
                <a:srgbClr val="003E74"/>
              </a:solidFill>
              <a:latin typeface="+mn-lt"/>
            </a:endParaRPr>
          </a:p>
        </p:txBody>
      </p:sp>
      <p:sp>
        <p:nvSpPr>
          <p:cNvPr id="9" name="TextBox 8"/>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panelA_1983021206_B.png"/>
          <p:cNvPicPr>
            <a:picLocks noChangeAspect="1"/>
          </p:cNvPicPr>
          <p:nvPr/>
        </p:nvPicPr>
        <p:blipFill>
          <a:blip r:embed="rId3" cstate="print"/>
          <a:stretch>
            <a:fillRect/>
          </a:stretch>
        </p:blipFill>
        <p:spPr>
          <a:xfrm>
            <a:off x="740664" y="3694176"/>
            <a:ext cx="7640117" cy="2886478"/>
          </a:xfrm>
          <a:prstGeom prst="rect">
            <a:avLst/>
          </a:prstGeom>
        </p:spPr>
      </p:pic>
      <p:pic>
        <p:nvPicPr>
          <p:cNvPr id="13" name="Picture 12" descr="4panelAgfs212F036_B.png"/>
          <p:cNvPicPr>
            <a:picLocks noChangeAspect="1"/>
          </p:cNvPicPr>
          <p:nvPr/>
        </p:nvPicPr>
        <p:blipFill>
          <a:blip r:embed="rId4" cstate="print"/>
          <a:stretch>
            <a:fillRect/>
          </a:stretch>
        </p:blipFill>
        <p:spPr>
          <a:xfrm>
            <a:off x="740664" y="649224"/>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20091218/1200F036</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4panelA_1983021212_B.png"/>
          <p:cNvPicPr>
            <a:picLocks noChangeAspect="1"/>
          </p:cNvPicPr>
          <p:nvPr/>
        </p:nvPicPr>
        <p:blipFill>
          <a:blip r:embed="rId3" cstate="print"/>
          <a:stretch>
            <a:fillRect/>
          </a:stretch>
        </p:blipFill>
        <p:spPr>
          <a:xfrm>
            <a:off x="740664" y="3694176"/>
            <a:ext cx="7640117" cy="2886478"/>
          </a:xfrm>
          <a:prstGeom prst="rect">
            <a:avLst/>
          </a:prstGeom>
        </p:spPr>
      </p:pic>
      <p:pic>
        <p:nvPicPr>
          <p:cNvPr id="10" name="Picture 9" descr="4panelAgfs212F042_B.png"/>
          <p:cNvPicPr>
            <a:picLocks noChangeAspect="1"/>
          </p:cNvPicPr>
          <p:nvPr/>
        </p:nvPicPr>
        <p:blipFill>
          <a:blip r:embed="rId4" cstate="print"/>
          <a:stretch>
            <a:fillRect/>
          </a:stretch>
        </p:blipFill>
        <p:spPr>
          <a:xfrm>
            <a:off x="740664" y="649224"/>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8" name="TextBox 7"/>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20091218/1200F042</a:t>
            </a:r>
            <a:endParaRPr lang="en-US" sz="2000" dirty="0">
              <a:solidFill>
                <a:srgbClr val="003E74"/>
              </a:solidFill>
              <a:latin typeface="+mn-lt"/>
            </a:endParaRPr>
          </a:p>
        </p:txBody>
      </p:sp>
      <p:sp>
        <p:nvSpPr>
          <p:cNvPr id="11" name="TextBox 10"/>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4panelA_1983021200_A.png"/>
          <p:cNvPicPr>
            <a:picLocks noChangeAspect="1"/>
          </p:cNvPicPr>
          <p:nvPr/>
        </p:nvPicPr>
        <p:blipFill>
          <a:blip r:embed="rId3" cstate="print"/>
          <a:stretch>
            <a:fillRect/>
          </a:stretch>
        </p:blipFill>
        <p:spPr>
          <a:xfrm>
            <a:off x="740664" y="3694176"/>
            <a:ext cx="7640117" cy="2886478"/>
          </a:xfrm>
          <a:prstGeom prst="rect">
            <a:avLst/>
          </a:prstGeom>
        </p:spPr>
      </p:pic>
      <p:pic>
        <p:nvPicPr>
          <p:cNvPr id="13" name="Picture 12" descr="4panelAgfs212F030_A.png"/>
          <p:cNvPicPr>
            <a:picLocks noChangeAspect="1"/>
          </p:cNvPicPr>
          <p:nvPr/>
        </p:nvPicPr>
        <p:blipFill>
          <a:blip r:embed="rId4" cstate="print"/>
          <a:stretch>
            <a:fillRect/>
          </a:stretch>
        </p:blipFill>
        <p:spPr>
          <a:xfrm>
            <a:off x="740664" y="649224"/>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20091218/1200F030</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4panelA_1983021206_A.png"/>
          <p:cNvPicPr>
            <a:picLocks noChangeAspect="1"/>
          </p:cNvPicPr>
          <p:nvPr/>
        </p:nvPicPr>
        <p:blipFill>
          <a:blip r:embed="rId3" cstate="print"/>
          <a:stretch>
            <a:fillRect/>
          </a:stretch>
        </p:blipFill>
        <p:spPr>
          <a:xfrm>
            <a:off x="740664" y="3694176"/>
            <a:ext cx="7640117" cy="2886478"/>
          </a:xfrm>
          <a:prstGeom prst="rect">
            <a:avLst/>
          </a:prstGeom>
        </p:spPr>
      </p:pic>
      <p:pic>
        <p:nvPicPr>
          <p:cNvPr id="10" name="Picture 9" descr="4panelAgfs212F036_A.png"/>
          <p:cNvPicPr>
            <a:picLocks noChangeAspect="1"/>
          </p:cNvPicPr>
          <p:nvPr/>
        </p:nvPicPr>
        <p:blipFill>
          <a:blip r:embed="rId4" cstate="print"/>
          <a:stretch>
            <a:fillRect/>
          </a:stretch>
        </p:blipFill>
        <p:spPr>
          <a:xfrm>
            <a:off x="740664" y="649224"/>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1" name="TextBox 10"/>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20091218/1200F036</a:t>
            </a:r>
            <a:endParaRPr lang="en-US" sz="2000" dirty="0">
              <a:solidFill>
                <a:srgbClr val="003E74"/>
              </a:solidFill>
              <a:latin typeface="+mn-lt"/>
            </a:endParaRPr>
          </a:p>
        </p:txBody>
      </p:sp>
      <p:sp>
        <p:nvSpPr>
          <p:cNvPr id="12" name="TextBox 11"/>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4panelA_1983021212_A.png"/>
          <p:cNvPicPr>
            <a:picLocks noChangeAspect="1"/>
          </p:cNvPicPr>
          <p:nvPr/>
        </p:nvPicPr>
        <p:blipFill>
          <a:blip r:embed="rId3" cstate="print"/>
          <a:stretch>
            <a:fillRect/>
          </a:stretch>
        </p:blipFill>
        <p:spPr>
          <a:xfrm>
            <a:off x="740664" y="3694176"/>
            <a:ext cx="7640117" cy="2886478"/>
          </a:xfrm>
          <a:prstGeom prst="rect">
            <a:avLst/>
          </a:prstGeom>
        </p:spPr>
      </p:pic>
      <p:pic>
        <p:nvPicPr>
          <p:cNvPr id="15" name="Picture 14" descr="4panelAgfs212F042_A.png"/>
          <p:cNvPicPr>
            <a:picLocks noChangeAspect="1"/>
          </p:cNvPicPr>
          <p:nvPr/>
        </p:nvPicPr>
        <p:blipFill>
          <a:blip r:embed="rId4" cstate="print"/>
          <a:stretch>
            <a:fillRect/>
          </a:stretch>
        </p:blipFill>
        <p:spPr>
          <a:xfrm>
            <a:off x="740664" y="649224"/>
            <a:ext cx="7640117"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Analog #1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5" cstate="print"/>
          <a:srcRect/>
          <a:stretch>
            <a:fillRect/>
          </a:stretch>
        </p:blipFill>
        <p:spPr bwMode="auto">
          <a:xfrm>
            <a:off x="71438" y="33338"/>
            <a:ext cx="461962" cy="401637"/>
          </a:xfrm>
          <a:prstGeom prst="rect">
            <a:avLst/>
          </a:prstGeom>
          <a:noFill/>
          <a:ln w="9525">
            <a:noFill/>
            <a:miter lim="800000"/>
            <a:headEnd/>
            <a:tailEnd/>
          </a:ln>
        </p:spPr>
      </p:pic>
      <p:sp>
        <p:nvSpPr>
          <p:cNvPr id="10" name="TextBox 9"/>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20091218/1200F042</a:t>
            </a:r>
            <a:endParaRPr lang="en-US" sz="2000" dirty="0">
              <a:solidFill>
                <a:srgbClr val="003E74"/>
              </a:solidFill>
              <a:latin typeface="+mn-lt"/>
            </a:endParaRPr>
          </a:p>
        </p:txBody>
      </p:sp>
      <p:sp>
        <p:nvSpPr>
          <p:cNvPr id="14" name="TextBox 13"/>
          <p:cNvSpPr txBox="1"/>
          <p:nvPr/>
        </p:nvSpPr>
        <p:spPr>
          <a:xfrm>
            <a:off x="3924300" y="36957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
        <p:nvSpPr>
          <p:cNvPr id="16" name="Freeform 15"/>
          <p:cNvSpPr/>
          <p:nvPr/>
        </p:nvSpPr>
        <p:spPr bwMode="auto">
          <a:xfrm>
            <a:off x="3695700" y="1895475"/>
            <a:ext cx="214313" cy="319088"/>
          </a:xfrm>
          <a:custGeom>
            <a:avLst/>
            <a:gdLst>
              <a:gd name="connsiteX0" fmla="*/ 0 w 152400"/>
              <a:gd name="connsiteY0" fmla="*/ 277091 h 277091"/>
              <a:gd name="connsiteX1" fmla="*/ 152400 w 152400"/>
              <a:gd name="connsiteY1" fmla="*/ 0 h 277091"/>
            </a:gdLst>
            <a:ahLst/>
            <a:cxnLst>
              <a:cxn ang="0">
                <a:pos x="connsiteX0" y="connsiteY0"/>
              </a:cxn>
              <a:cxn ang="0">
                <a:pos x="connsiteX1" y="connsiteY1"/>
              </a:cxn>
            </a:cxnLst>
            <a:rect l="l" t="t" r="r" b="b"/>
            <a:pathLst>
              <a:path w="152400" h="277091">
                <a:moveTo>
                  <a:pt x="0" y="277091"/>
                </a:moveTo>
                <a:lnTo>
                  <a:pt x="152400" y="0"/>
                </a:ln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7" name="Freeform 16"/>
          <p:cNvSpPr/>
          <p:nvPr/>
        </p:nvSpPr>
        <p:spPr bwMode="auto">
          <a:xfrm>
            <a:off x="3709988" y="4786314"/>
            <a:ext cx="171450" cy="402648"/>
          </a:xfrm>
          <a:custGeom>
            <a:avLst/>
            <a:gdLst>
              <a:gd name="connsiteX0" fmla="*/ 0 w 152400"/>
              <a:gd name="connsiteY0" fmla="*/ 277091 h 277091"/>
              <a:gd name="connsiteX1" fmla="*/ 152400 w 152400"/>
              <a:gd name="connsiteY1" fmla="*/ 0 h 277091"/>
            </a:gdLst>
            <a:ahLst/>
            <a:cxnLst>
              <a:cxn ang="0">
                <a:pos x="connsiteX0" y="connsiteY0"/>
              </a:cxn>
              <a:cxn ang="0">
                <a:pos x="connsiteX1" y="connsiteY1"/>
              </a:cxn>
            </a:cxnLst>
            <a:rect l="l" t="t" r="r" b="b"/>
            <a:pathLst>
              <a:path w="152400" h="277091">
                <a:moveTo>
                  <a:pt x="0" y="277091"/>
                </a:moveTo>
                <a:lnTo>
                  <a:pt x="152400" y="0"/>
                </a:lnTo>
              </a:path>
            </a:pathLst>
          </a:custGeom>
          <a:noFill/>
          <a:ln w="25400" cap="flat" cmpd="sng" algn="ctr">
            <a:solidFill>
              <a:srgbClr val="FF000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693319"/>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GREENVILLE-SPARTANBURG SC</a:t>
            </a:r>
          </a:p>
          <a:p>
            <a:pPr algn="l"/>
            <a:r>
              <a:rPr lang="en-US" dirty="0" smtClean="0">
                <a:solidFill>
                  <a:srgbClr val="003E74"/>
                </a:solidFill>
                <a:latin typeface="Courier New" pitchFamily="49" charset="0"/>
                <a:cs typeface="Courier New" pitchFamily="49" charset="0"/>
              </a:rPr>
              <a:t>327 PM EST THU DEC 17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FF0000"/>
                </a:solidFill>
                <a:latin typeface="Courier New" pitchFamily="49" charset="0"/>
                <a:cs typeface="Courier New" pitchFamily="49" charset="0"/>
              </a:rPr>
              <a:t>THE CIPS WEB PAGE IS STILL SHOWING A STRONG CORRELATION BETWEEN THIS EVENT AND EVENTS BACK IN FEB 28TH 2005 AND FEB 11TH 1983</a:t>
            </a:r>
            <a:r>
              <a:rPr lang="en-US" dirty="0" smtClean="0">
                <a:solidFill>
                  <a:srgbClr val="003E74"/>
                </a:solidFill>
                <a:latin typeface="Courier New" pitchFamily="49" charset="0"/>
                <a:cs typeface="Courier New" pitchFamily="49" charset="0"/>
              </a:rPr>
              <a:t>. BOTH EVENTS FEATURED A BAND OF HEAVY SNOW OVER THE CENTRAL AND NRN MTNS AND THE NC FOOTHILLS...WITH VERY LITTLE WINTER PCPN ALONG THE I-85 CORRIDOR. </a:t>
            </a:r>
            <a:r>
              <a:rPr lang="en-US" dirty="0" smtClean="0">
                <a:solidFill>
                  <a:srgbClr val="FF0000"/>
                </a:solidFill>
                <a:latin typeface="Courier New" pitchFamily="49" charset="0"/>
                <a:cs typeface="Courier New" pitchFamily="49" charset="0"/>
              </a:rPr>
              <a:t>BLENDING THIS WITH THE HPC GRIDS YIELDED OUR SNOW TOTALS</a:t>
            </a:r>
            <a:r>
              <a:rPr lang="en-US" dirty="0" smtClean="0">
                <a:solidFill>
                  <a:srgbClr val="003E74"/>
                </a:solidFill>
                <a:latin typeface="Courier New" pitchFamily="49" charset="0"/>
                <a:cs typeface="Courier New" pitchFamily="49" charset="0"/>
              </a:rPr>
              <a:t>. THEY RANGE FROM MORE THAN A FOOT ALONG THE EASTERN ESCARPMENT TO JUST MINOR SNOW ACCUMS WEST OF A LINE FROM CHARLOTTE TO GAFFNEY TO GREENVILLE. </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EC Heavy Snow Event AFD Excerpts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95300" y="647700"/>
            <a:ext cx="8153400" cy="3970318"/>
          </a:xfrm>
          <a:prstGeom prst="rect">
            <a:avLst/>
          </a:prstGeom>
          <a:solidFill>
            <a:schemeClr val="bg1"/>
          </a:solidFill>
        </p:spPr>
        <p:txBody>
          <a:bodyPr wrap="square" rtlCol="0">
            <a:spAutoFit/>
          </a:bodyPr>
          <a:lstStyle/>
          <a:p>
            <a:pPr algn="l"/>
            <a:r>
              <a:rPr lang="en-US" dirty="0" smtClean="0">
                <a:solidFill>
                  <a:srgbClr val="003E74"/>
                </a:solidFill>
                <a:latin typeface="Courier New" pitchFamily="49" charset="0"/>
                <a:cs typeface="Courier New" pitchFamily="49" charset="0"/>
              </a:rPr>
              <a:t>AREA FORECAST DISCUSSION</a:t>
            </a:r>
          </a:p>
          <a:p>
            <a:pPr algn="l"/>
            <a:r>
              <a:rPr lang="en-US" dirty="0" smtClean="0">
                <a:solidFill>
                  <a:srgbClr val="003E74"/>
                </a:solidFill>
                <a:latin typeface="Courier New" pitchFamily="49" charset="0"/>
                <a:cs typeface="Courier New" pitchFamily="49" charset="0"/>
              </a:rPr>
              <a:t>NATIONAL WEATHER SERVICE BINGHAMTON NY</a:t>
            </a:r>
          </a:p>
          <a:p>
            <a:pPr algn="l"/>
            <a:r>
              <a:rPr lang="en-US" dirty="0" smtClean="0">
                <a:solidFill>
                  <a:srgbClr val="003E74"/>
                </a:solidFill>
                <a:latin typeface="Courier New" pitchFamily="49" charset="0"/>
                <a:cs typeface="Courier New" pitchFamily="49" charset="0"/>
              </a:rPr>
              <a:t>320 PM EST FRI DEC 18 2009</a:t>
            </a:r>
          </a:p>
          <a:p>
            <a:pPr algn="l"/>
            <a:endParaRPr lang="en-US" dirty="0" smtClean="0">
              <a:solidFill>
                <a:srgbClr val="003E74"/>
              </a:solidFill>
              <a:latin typeface="Courier New" pitchFamily="49" charset="0"/>
              <a:cs typeface="Courier New" pitchFamily="49" charset="0"/>
            </a:endParaRPr>
          </a:p>
          <a:p>
            <a:pPr algn="l"/>
            <a:r>
              <a:rPr lang="en-US" dirty="0" smtClean="0">
                <a:solidFill>
                  <a:srgbClr val="FF0000"/>
                </a:solidFill>
                <a:latin typeface="Courier New" pitchFamily="49" charset="0"/>
                <a:cs typeface="Courier New" pitchFamily="49" charset="0"/>
              </a:rPr>
              <a:t>THE SAINT LOUIS UNIVERSITY ANALOG-BASED WINTER STORM GUIDANCE RETURNS THE MEGALOPITAN STORM OF 1983 AS THE BEST ANALOG FOR THIS STORM... WHICH HAD A VERY SHARP NORTHERN CUT-OFF TO THE PRECIPITATION</a:t>
            </a:r>
            <a:r>
              <a:rPr lang="en-US" dirty="0" smtClean="0">
                <a:solidFill>
                  <a:srgbClr val="003E74"/>
                </a:solidFill>
                <a:latin typeface="Courier New" pitchFamily="49" charset="0"/>
                <a:cs typeface="Courier New" pitchFamily="49" charset="0"/>
              </a:rPr>
              <a:t>. THIS STORM APPEARS TO BE QUITE SIMILAR TO THAT STORM... BUT MAY HAVE ITS MOST SIGNIFICANT IMPACTS SLIGHTLY FARTHER SOUTH. THE POINT HERE IS THAT THERE IS LIKELY TO BE A VERY SHARP CUT-OFF TO THE NORTHERN EXTENT OF HEAVY SNOW... AND THIS CUT-OFF WILL PROBABLY BE SOMEWHERE NEAR INTERSTATE 80 IN THE FAR SOUTHERN PART OF OUR FORECAST AREA.</a:t>
            </a:r>
            <a:endParaRPr lang="en-US" dirty="0">
              <a:solidFill>
                <a:srgbClr val="003E74"/>
              </a:solidFill>
              <a:latin typeface="Courier New" pitchFamily="49" charset="0"/>
              <a:cs typeface="Courier New" pitchFamily="49" charset="0"/>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#1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773700" y="6208776"/>
            <a:ext cx="7623048" cy="584775"/>
          </a:xfrm>
          <a:prstGeom prst="rect">
            <a:avLst/>
          </a:prstGeom>
          <a:noFill/>
        </p:spPr>
        <p:txBody>
          <a:bodyPr wrap="square" rtlCol="0">
            <a:spAutoFit/>
          </a:bodyPr>
          <a:lstStyle/>
          <a:p>
            <a:r>
              <a:rPr lang="en-US" sz="1600" dirty="0" smtClean="0">
                <a:solidFill>
                  <a:schemeClr val="bg1"/>
                </a:solidFill>
                <a:latin typeface="+mn-lt"/>
              </a:rPr>
              <a:t>19830211 </a:t>
            </a:r>
            <a:r>
              <a:rPr lang="en-US" sz="1600" dirty="0" err="1" smtClean="0">
                <a:solidFill>
                  <a:schemeClr val="bg1"/>
                </a:solidFill>
                <a:latin typeface="+mn-lt"/>
              </a:rPr>
              <a:t>sfc</a:t>
            </a:r>
            <a:r>
              <a:rPr lang="en-US" sz="1600" dirty="0" smtClean="0">
                <a:solidFill>
                  <a:schemeClr val="bg1"/>
                </a:solidFill>
                <a:latin typeface="+mn-lt"/>
              </a:rPr>
              <a:t> low track was slightly more meridional than the GFS </a:t>
            </a:r>
            <a:r>
              <a:rPr lang="en-US" sz="1600" dirty="0" err="1" smtClean="0">
                <a:solidFill>
                  <a:schemeClr val="bg1"/>
                </a:solidFill>
                <a:latin typeface="+mn-lt"/>
              </a:rPr>
              <a:t>fcst</a:t>
            </a:r>
            <a:r>
              <a:rPr lang="en-US" sz="1600" dirty="0" smtClean="0">
                <a:solidFill>
                  <a:schemeClr val="bg1"/>
                </a:solidFill>
                <a:latin typeface="+mn-lt"/>
              </a:rPr>
              <a:t>.  </a:t>
            </a:r>
          </a:p>
          <a:p>
            <a:r>
              <a:rPr lang="en-US" sz="1600" dirty="0" smtClean="0">
                <a:solidFill>
                  <a:schemeClr val="bg1"/>
                </a:solidFill>
                <a:latin typeface="+mn-lt"/>
              </a:rPr>
              <a:t>If everything else is a good match…shift snow axis.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 #1 Analog 19830212/0600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19830213_096_total.png"/>
          <p:cNvPicPr>
            <a:picLocks noChangeAspect="1"/>
          </p:cNvPicPr>
          <p:nvPr/>
        </p:nvPicPr>
        <p:blipFill>
          <a:blip r:embed="rId4" cstate="print"/>
          <a:stretch>
            <a:fillRect/>
          </a:stretch>
        </p:blipFill>
        <p:spPr>
          <a:xfrm>
            <a:off x="968196" y="649224"/>
            <a:ext cx="7185204" cy="5559552"/>
          </a:xfrm>
          <a:prstGeom prst="rect">
            <a:avLst/>
          </a:prstGeom>
        </p:spPr>
      </p:pic>
      <p:sp>
        <p:nvSpPr>
          <p:cNvPr id="7" name="Freeform 6"/>
          <p:cNvSpPr/>
          <p:nvPr/>
        </p:nvSpPr>
        <p:spPr bwMode="auto">
          <a:xfrm>
            <a:off x="5672138" y="3381375"/>
            <a:ext cx="603646" cy="611981"/>
          </a:xfrm>
          <a:custGeom>
            <a:avLst/>
            <a:gdLst>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50031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33362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3646" h="611981">
                <a:moveTo>
                  <a:pt x="0" y="611981"/>
                </a:moveTo>
                <a:cubicBezTo>
                  <a:pt x="9326" y="597693"/>
                  <a:pt x="18653" y="583406"/>
                  <a:pt x="33337" y="571500"/>
                </a:cubicBezTo>
                <a:cubicBezTo>
                  <a:pt x="48021" y="559594"/>
                  <a:pt x="72628" y="552847"/>
                  <a:pt x="88106" y="540544"/>
                </a:cubicBezTo>
                <a:cubicBezTo>
                  <a:pt x="103584" y="528241"/>
                  <a:pt x="116681" y="509587"/>
                  <a:pt x="126206" y="497681"/>
                </a:cubicBezTo>
                <a:cubicBezTo>
                  <a:pt x="135731" y="485775"/>
                  <a:pt x="130572" y="481806"/>
                  <a:pt x="145256" y="469106"/>
                </a:cubicBezTo>
                <a:cubicBezTo>
                  <a:pt x="159940" y="456406"/>
                  <a:pt x="199628" y="434578"/>
                  <a:pt x="214312" y="421481"/>
                </a:cubicBezTo>
                <a:cubicBezTo>
                  <a:pt x="228996" y="408384"/>
                  <a:pt x="227806" y="400447"/>
                  <a:pt x="233362" y="390525"/>
                </a:cubicBezTo>
                <a:cubicBezTo>
                  <a:pt x="238918" y="380603"/>
                  <a:pt x="232569" y="376634"/>
                  <a:pt x="247650" y="361950"/>
                </a:cubicBezTo>
                <a:cubicBezTo>
                  <a:pt x="262731" y="347266"/>
                  <a:pt x="301625" y="320675"/>
                  <a:pt x="323850" y="302419"/>
                </a:cubicBezTo>
                <a:cubicBezTo>
                  <a:pt x="346075" y="284163"/>
                  <a:pt x="366316" y="263922"/>
                  <a:pt x="381000" y="252413"/>
                </a:cubicBezTo>
                <a:cubicBezTo>
                  <a:pt x="395684" y="240904"/>
                  <a:pt x="406797" y="239713"/>
                  <a:pt x="411956" y="233363"/>
                </a:cubicBezTo>
                <a:cubicBezTo>
                  <a:pt x="417115" y="227013"/>
                  <a:pt x="399653" y="220663"/>
                  <a:pt x="411956" y="214313"/>
                </a:cubicBezTo>
                <a:cubicBezTo>
                  <a:pt x="424259" y="207963"/>
                  <a:pt x="469503" y="204788"/>
                  <a:pt x="485775" y="195263"/>
                </a:cubicBezTo>
                <a:cubicBezTo>
                  <a:pt x="502047" y="185738"/>
                  <a:pt x="504824" y="169863"/>
                  <a:pt x="509587" y="157163"/>
                </a:cubicBezTo>
                <a:cubicBezTo>
                  <a:pt x="514350" y="144463"/>
                  <a:pt x="504825" y="137716"/>
                  <a:pt x="514350" y="119063"/>
                </a:cubicBezTo>
                <a:cubicBezTo>
                  <a:pt x="523875" y="100410"/>
                  <a:pt x="552847" y="60722"/>
                  <a:pt x="566737" y="45244"/>
                </a:cubicBezTo>
                <a:cubicBezTo>
                  <a:pt x="580627" y="29766"/>
                  <a:pt x="591740" y="33735"/>
                  <a:pt x="597693" y="26194"/>
                </a:cubicBezTo>
                <a:cubicBezTo>
                  <a:pt x="603646" y="18653"/>
                  <a:pt x="603051" y="9326"/>
                  <a:pt x="602456" y="0"/>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8" name="Freeform 7"/>
          <p:cNvSpPr/>
          <p:nvPr/>
        </p:nvSpPr>
        <p:spPr bwMode="auto">
          <a:xfrm>
            <a:off x="6279356" y="2184797"/>
            <a:ext cx="471488" cy="160734"/>
          </a:xfrm>
          <a:custGeom>
            <a:avLst/>
            <a:gdLst>
              <a:gd name="connsiteX0" fmla="*/ 0 w 471488"/>
              <a:gd name="connsiteY0" fmla="*/ 160734 h 160734"/>
              <a:gd name="connsiteX1" fmla="*/ 35719 w 471488"/>
              <a:gd name="connsiteY1" fmla="*/ 122634 h 160734"/>
              <a:gd name="connsiteX2" fmla="*/ 71438 w 471488"/>
              <a:gd name="connsiteY2" fmla="*/ 117872 h 160734"/>
              <a:gd name="connsiteX3" fmla="*/ 97632 w 471488"/>
              <a:gd name="connsiteY3" fmla="*/ 101203 h 160734"/>
              <a:gd name="connsiteX4" fmla="*/ 135732 w 471488"/>
              <a:gd name="connsiteY4" fmla="*/ 110728 h 160734"/>
              <a:gd name="connsiteX5" fmla="*/ 178594 w 471488"/>
              <a:gd name="connsiteY5" fmla="*/ 79772 h 160734"/>
              <a:gd name="connsiteX6" fmla="*/ 240507 w 471488"/>
              <a:gd name="connsiteY6" fmla="*/ 58341 h 160734"/>
              <a:gd name="connsiteX7" fmla="*/ 259557 w 471488"/>
              <a:gd name="connsiteY7" fmla="*/ 39291 h 160734"/>
              <a:gd name="connsiteX8" fmla="*/ 316707 w 471488"/>
              <a:gd name="connsiteY8" fmla="*/ 15478 h 160734"/>
              <a:gd name="connsiteX9" fmla="*/ 330994 w 471488"/>
              <a:gd name="connsiteY9" fmla="*/ 27384 h 160734"/>
              <a:gd name="connsiteX10" fmla="*/ 369094 w 471488"/>
              <a:gd name="connsiteY10" fmla="*/ 27384 h 160734"/>
              <a:gd name="connsiteX11" fmla="*/ 407194 w 471488"/>
              <a:gd name="connsiteY11" fmla="*/ 15478 h 160734"/>
              <a:gd name="connsiteX12" fmla="*/ 428625 w 471488"/>
              <a:gd name="connsiteY12" fmla="*/ 15478 h 160734"/>
              <a:gd name="connsiteX13" fmla="*/ 447675 w 471488"/>
              <a:gd name="connsiteY13" fmla="*/ 1191 h 160734"/>
              <a:gd name="connsiteX14" fmla="*/ 471488 w 471488"/>
              <a:gd name="connsiteY14" fmla="*/ 8334 h 16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488" h="160734">
                <a:moveTo>
                  <a:pt x="0" y="160734"/>
                </a:moveTo>
                <a:cubicBezTo>
                  <a:pt x="11906" y="145256"/>
                  <a:pt x="23813" y="129778"/>
                  <a:pt x="35719" y="122634"/>
                </a:cubicBezTo>
                <a:cubicBezTo>
                  <a:pt x="47625" y="115490"/>
                  <a:pt x="61119" y="121444"/>
                  <a:pt x="71438" y="117872"/>
                </a:cubicBezTo>
                <a:cubicBezTo>
                  <a:pt x="81757" y="114300"/>
                  <a:pt x="86917" y="102394"/>
                  <a:pt x="97632" y="101203"/>
                </a:cubicBezTo>
                <a:cubicBezTo>
                  <a:pt x="108347" y="100012"/>
                  <a:pt x="122238" y="114300"/>
                  <a:pt x="135732" y="110728"/>
                </a:cubicBezTo>
                <a:cubicBezTo>
                  <a:pt x="149226" y="107156"/>
                  <a:pt x="161132" y="88503"/>
                  <a:pt x="178594" y="79772"/>
                </a:cubicBezTo>
                <a:cubicBezTo>
                  <a:pt x="196056" y="71041"/>
                  <a:pt x="227013" y="65088"/>
                  <a:pt x="240507" y="58341"/>
                </a:cubicBezTo>
                <a:cubicBezTo>
                  <a:pt x="254001" y="51594"/>
                  <a:pt x="246857" y="46435"/>
                  <a:pt x="259557" y="39291"/>
                </a:cubicBezTo>
                <a:cubicBezTo>
                  <a:pt x="272257" y="32147"/>
                  <a:pt x="304801" y="17463"/>
                  <a:pt x="316707" y="15478"/>
                </a:cubicBezTo>
                <a:cubicBezTo>
                  <a:pt x="328613" y="13494"/>
                  <a:pt x="322263" y="25400"/>
                  <a:pt x="330994" y="27384"/>
                </a:cubicBezTo>
                <a:cubicBezTo>
                  <a:pt x="339725" y="29368"/>
                  <a:pt x="356394" y="29368"/>
                  <a:pt x="369094" y="27384"/>
                </a:cubicBezTo>
                <a:cubicBezTo>
                  <a:pt x="381794" y="25400"/>
                  <a:pt x="397272" y="17462"/>
                  <a:pt x="407194" y="15478"/>
                </a:cubicBezTo>
                <a:cubicBezTo>
                  <a:pt x="417116" y="13494"/>
                  <a:pt x="421878" y="17859"/>
                  <a:pt x="428625" y="15478"/>
                </a:cubicBezTo>
                <a:cubicBezTo>
                  <a:pt x="435372" y="13097"/>
                  <a:pt x="440531" y="2382"/>
                  <a:pt x="447675" y="1191"/>
                </a:cubicBezTo>
                <a:cubicBezTo>
                  <a:pt x="454819" y="0"/>
                  <a:pt x="471488" y="8334"/>
                  <a:pt x="471488" y="8334"/>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TextBox 8"/>
          <p:cNvSpPr txBox="1"/>
          <p:nvPr/>
        </p:nvSpPr>
        <p:spPr>
          <a:xfrm>
            <a:off x="5814576" y="2080752"/>
            <a:ext cx="609600" cy="307777"/>
          </a:xfrm>
          <a:prstGeom prst="rect">
            <a:avLst/>
          </a:prstGeom>
          <a:noFill/>
        </p:spPr>
        <p:txBody>
          <a:bodyPr wrap="square" rtlCol="0">
            <a:spAutoFit/>
          </a:bodyPr>
          <a:lstStyle/>
          <a:p>
            <a:r>
              <a:rPr lang="en-US" sz="1400" dirty="0" smtClean="0">
                <a:solidFill>
                  <a:srgbClr val="FF0000"/>
                </a:solidFill>
                <a:latin typeface="+mn-lt"/>
              </a:rPr>
              <a:t>I-80</a:t>
            </a:r>
            <a:endParaRPr lang="en-US" sz="1400" dirty="0">
              <a:solidFill>
                <a:srgbClr val="FF0000"/>
              </a:solidFill>
              <a:latin typeface="+mn-lt"/>
            </a:endParaRPr>
          </a:p>
        </p:txBody>
      </p:sp>
      <p:sp>
        <p:nvSpPr>
          <p:cNvPr id="10" name="TextBox 9"/>
          <p:cNvSpPr txBox="1"/>
          <p:nvPr/>
        </p:nvSpPr>
        <p:spPr>
          <a:xfrm>
            <a:off x="5600700" y="3921323"/>
            <a:ext cx="609600" cy="307777"/>
          </a:xfrm>
          <a:prstGeom prst="rect">
            <a:avLst/>
          </a:prstGeom>
          <a:noFill/>
        </p:spPr>
        <p:txBody>
          <a:bodyPr wrap="square" rtlCol="0">
            <a:spAutoFit/>
          </a:bodyPr>
          <a:lstStyle/>
          <a:p>
            <a:r>
              <a:rPr lang="en-US" sz="1400" dirty="0" smtClean="0">
                <a:solidFill>
                  <a:srgbClr val="FF0000"/>
                </a:solidFill>
                <a:latin typeface="+mn-lt"/>
              </a:rPr>
              <a:t>I-85</a:t>
            </a:r>
            <a:endParaRPr lang="en-US" sz="1400" dirty="0">
              <a:solidFill>
                <a:srgbClr val="FF0000"/>
              </a:solidFill>
              <a:latin typeface="+mn-lt"/>
            </a:endParaRPr>
          </a:p>
        </p:txBody>
      </p:sp>
      <p:sp>
        <p:nvSpPr>
          <p:cNvPr id="11" name="TextBox 10"/>
          <p:cNvSpPr txBox="1"/>
          <p:nvPr/>
        </p:nvSpPr>
        <p:spPr>
          <a:xfrm>
            <a:off x="773700" y="6208776"/>
            <a:ext cx="7623048" cy="584775"/>
          </a:xfrm>
          <a:prstGeom prst="rect">
            <a:avLst/>
          </a:prstGeom>
          <a:noFill/>
        </p:spPr>
        <p:txBody>
          <a:bodyPr wrap="square" rtlCol="0">
            <a:spAutoFit/>
          </a:bodyPr>
          <a:lstStyle/>
          <a:p>
            <a:r>
              <a:rPr lang="en-US" sz="1600" dirty="0" smtClean="0">
                <a:solidFill>
                  <a:schemeClr val="bg1"/>
                </a:solidFill>
                <a:latin typeface="+mn-lt"/>
              </a:rPr>
              <a:t>19830211 </a:t>
            </a:r>
            <a:r>
              <a:rPr lang="en-US" sz="1600" dirty="0" err="1" smtClean="0">
                <a:solidFill>
                  <a:schemeClr val="bg1"/>
                </a:solidFill>
                <a:latin typeface="+mn-lt"/>
              </a:rPr>
              <a:t>sfc</a:t>
            </a:r>
            <a:r>
              <a:rPr lang="en-US" sz="1600" dirty="0" smtClean="0">
                <a:solidFill>
                  <a:schemeClr val="bg1"/>
                </a:solidFill>
                <a:latin typeface="+mn-lt"/>
              </a:rPr>
              <a:t> low track was slightly more meridional than the GFS </a:t>
            </a:r>
            <a:r>
              <a:rPr lang="en-US" sz="1600" dirty="0" err="1" smtClean="0">
                <a:solidFill>
                  <a:schemeClr val="bg1"/>
                </a:solidFill>
                <a:latin typeface="+mn-lt"/>
              </a:rPr>
              <a:t>fcst</a:t>
            </a:r>
            <a:r>
              <a:rPr lang="en-US" sz="1600" dirty="0" smtClean="0">
                <a:solidFill>
                  <a:schemeClr val="bg1"/>
                </a:solidFill>
                <a:latin typeface="+mn-lt"/>
              </a:rPr>
              <a:t>.  </a:t>
            </a:r>
          </a:p>
          <a:p>
            <a:r>
              <a:rPr lang="en-US" sz="1600" dirty="0" smtClean="0">
                <a:solidFill>
                  <a:schemeClr val="bg1"/>
                </a:solidFill>
                <a:latin typeface="+mn-lt"/>
              </a:rPr>
              <a:t>If everything else is a good match…shift snow axis.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idx="1"/>
          </p:nvPr>
        </p:nvSpPr>
        <p:spPr>
          <a:xfrm>
            <a:off x="228600" y="876300"/>
            <a:ext cx="8686800" cy="5448300"/>
          </a:xfrm>
        </p:spPr>
        <p:txBody>
          <a:bodyPr/>
          <a:lstStyle/>
          <a:p>
            <a:r>
              <a:rPr lang="en-US" sz="1800" dirty="0" smtClean="0"/>
              <a:t>A significant factor that influences forecast accuracy is forecaster experience (</a:t>
            </a:r>
            <a:r>
              <a:rPr lang="en-US" sz="1800" dirty="0" err="1" smtClean="0"/>
              <a:t>Schmit</a:t>
            </a:r>
            <a:r>
              <a:rPr lang="en-US" sz="1800" dirty="0" smtClean="0"/>
              <a:t> and </a:t>
            </a:r>
            <a:r>
              <a:rPr lang="en-US" sz="1800" dirty="0" err="1" smtClean="0"/>
              <a:t>Hultquist</a:t>
            </a:r>
            <a:r>
              <a:rPr lang="en-US" sz="1800" dirty="0" smtClean="0"/>
              <a:t> 2009). </a:t>
            </a:r>
          </a:p>
          <a:p>
            <a:endParaRPr lang="en-US" sz="1800" dirty="0" smtClean="0"/>
          </a:p>
          <a:p>
            <a:r>
              <a:rPr lang="en-US" sz="1800" dirty="0" smtClean="0"/>
              <a:t>Some of this experience can be gained with exposure to regional conceptual models and composite studies based on historical events.</a:t>
            </a:r>
          </a:p>
          <a:p>
            <a:endParaRPr lang="en-US" sz="1800" dirty="0" smtClean="0"/>
          </a:p>
          <a:p>
            <a:r>
              <a:rPr lang="en-US" sz="1800" dirty="0" smtClean="0"/>
              <a:t>Stuart and Coauthors (2006) state composite analyses can improve: </a:t>
            </a:r>
          </a:p>
          <a:p>
            <a:pPr lvl="1"/>
            <a:r>
              <a:rPr lang="en-US" sz="1600" dirty="0" smtClean="0"/>
              <a:t>forecasting skill</a:t>
            </a:r>
          </a:p>
          <a:p>
            <a:pPr lvl="1"/>
            <a:r>
              <a:rPr lang="en-US" sz="1600" dirty="0" smtClean="0"/>
              <a:t>multitasking ability</a:t>
            </a:r>
          </a:p>
          <a:p>
            <a:pPr lvl="1"/>
            <a:r>
              <a:rPr lang="en-US" sz="1600" dirty="0" smtClean="0"/>
              <a:t>situational awareness</a:t>
            </a:r>
          </a:p>
          <a:p>
            <a:endParaRPr lang="en-US" sz="1800" dirty="0" smtClean="0"/>
          </a:p>
          <a:p>
            <a:r>
              <a:rPr lang="en-US" sz="1800" dirty="0" smtClean="0"/>
              <a:t>Forecasters can become familiar with the atmospheric signals that are typically associated with high-impact events in their region. </a:t>
            </a:r>
          </a:p>
          <a:p>
            <a:endParaRPr lang="en-US" sz="1800" dirty="0" smtClean="0"/>
          </a:p>
          <a:p>
            <a:r>
              <a:rPr lang="en-US" sz="1800" dirty="0" smtClean="0"/>
              <a:t>Forecasters with </a:t>
            </a:r>
            <a:r>
              <a:rPr lang="en-US" sz="1800" u="sng" dirty="0" smtClean="0"/>
              <a:t>experience</a:t>
            </a:r>
            <a:r>
              <a:rPr lang="en-US" sz="1800" dirty="0" smtClean="0"/>
              <a:t> add the most value to computer-generated model guidance (Stuart and Coauthors 2006).</a:t>
            </a:r>
          </a:p>
          <a:p>
            <a:endParaRPr lang="en-US" sz="1800" dirty="0" smtClean="0"/>
          </a:p>
          <a:p>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307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20091221_096_total.png"/>
          <p:cNvPicPr>
            <a:picLocks noChangeAspect="1"/>
          </p:cNvPicPr>
          <p:nvPr/>
        </p:nvPicPr>
        <p:blipFill>
          <a:blip r:embed="rId3" cstate="print"/>
          <a:stretch>
            <a:fillRect/>
          </a:stretch>
        </p:blipFill>
        <p:spPr>
          <a:xfrm>
            <a:off x="968196" y="649224"/>
            <a:ext cx="7185204" cy="5559552"/>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smtClean="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18-20 December 2009 East Coast Heavy Snow Event</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9" name="Freeform 8"/>
          <p:cNvSpPr/>
          <p:nvPr/>
        </p:nvSpPr>
        <p:spPr bwMode="auto">
          <a:xfrm>
            <a:off x="5672138" y="3381375"/>
            <a:ext cx="603646" cy="611981"/>
          </a:xfrm>
          <a:custGeom>
            <a:avLst/>
            <a:gdLst>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50031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 name="connsiteX0" fmla="*/ 0 w 603646"/>
              <a:gd name="connsiteY0" fmla="*/ 611981 h 611981"/>
              <a:gd name="connsiteX1" fmla="*/ 33337 w 603646"/>
              <a:gd name="connsiteY1" fmla="*/ 571500 h 611981"/>
              <a:gd name="connsiteX2" fmla="*/ 88106 w 603646"/>
              <a:gd name="connsiteY2" fmla="*/ 540544 h 611981"/>
              <a:gd name="connsiteX3" fmla="*/ 126206 w 603646"/>
              <a:gd name="connsiteY3" fmla="*/ 497681 h 611981"/>
              <a:gd name="connsiteX4" fmla="*/ 145256 w 603646"/>
              <a:gd name="connsiteY4" fmla="*/ 469106 h 611981"/>
              <a:gd name="connsiteX5" fmla="*/ 214312 w 603646"/>
              <a:gd name="connsiteY5" fmla="*/ 421481 h 611981"/>
              <a:gd name="connsiteX6" fmla="*/ 233362 w 603646"/>
              <a:gd name="connsiteY6" fmla="*/ 390525 h 611981"/>
              <a:gd name="connsiteX7" fmla="*/ 247650 w 603646"/>
              <a:gd name="connsiteY7" fmla="*/ 361950 h 611981"/>
              <a:gd name="connsiteX8" fmla="*/ 323850 w 603646"/>
              <a:gd name="connsiteY8" fmla="*/ 302419 h 611981"/>
              <a:gd name="connsiteX9" fmla="*/ 381000 w 603646"/>
              <a:gd name="connsiteY9" fmla="*/ 252413 h 611981"/>
              <a:gd name="connsiteX10" fmla="*/ 411956 w 603646"/>
              <a:gd name="connsiteY10" fmla="*/ 233363 h 611981"/>
              <a:gd name="connsiteX11" fmla="*/ 411956 w 603646"/>
              <a:gd name="connsiteY11" fmla="*/ 214313 h 611981"/>
              <a:gd name="connsiteX12" fmla="*/ 485775 w 603646"/>
              <a:gd name="connsiteY12" fmla="*/ 195263 h 611981"/>
              <a:gd name="connsiteX13" fmla="*/ 509587 w 603646"/>
              <a:gd name="connsiteY13" fmla="*/ 157163 h 611981"/>
              <a:gd name="connsiteX14" fmla="*/ 514350 w 603646"/>
              <a:gd name="connsiteY14" fmla="*/ 119063 h 611981"/>
              <a:gd name="connsiteX15" fmla="*/ 566737 w 603646"/>
              <a:gd name="connsiteY15" fmla="*/ 45244 h 611981"/>
              <a:gd name="connsiteX16" fmla="*/ 597693 w 603646"/>
              <a:gd name="connsiteY16" fmla="*/ 26194 h 611981"/>
              <a:gd name="connsiteX17" fmla="*/ 602456 w 603646"/>
              <a:gd name="connsiteY17" fmla="*/ 0 h 6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3646" h="611981">
                <a:moveTo>
                  <a:pt x="0" y="611981"/>
                </a:moveTo>
                <a:cubicBezTo>
                  <a:pt x="9326" y="597693"/>
                  <a:pt x="18653" y="583406"/>
                  <a:pt x="33337" y="571500"/>
                </a:cubicBezTo>
                <a:cubicBezTo>
                  <a:pt x="48021" y="559594"/>
                  <a:pt x="72628" y="552847"/>
                  <a:pt x="88106" y="540544"/>
                </a:cubicBezTo>
                <a:cubicBezTo>
                  <a:pt x="103584" y="528241"/>
                  <a:pt x="116681" y="509587"/>
                  <a:pt x="126206" y="497681"/>
                </a:cubicBezTo>
                <a:cubicBezTo>
                  <a:pt x="135731" y="485775"/>
                  <a:pt x="130572" y="481806"/>
                  <a:pt x="145256" y="469106"/>
                </a:cubicBezTo>
                <a:cubicBezTo>
                  <a:pt x="159940" y="456406"/>
                  <a:pt x="199628" y="434578"/>
                  <a:pt x="214312" y="421481"/>
                </a:cubicBezTo>
                <a:cubicBezTo>
                  <a:pt x="228996" y="408384"/>
                  <a:pt x="227806" y="400447"/>
                  <a:pt x="233362" y="390525"/>
                </a:cubicBezTo>
                <a:cubicBezTo>
                  <a:pt x="238918" y="380603"/>
                  <a:pt x="232569" y="376634"/>
                  <a:pt x="247650" y="361950"/>
                </a:cubicBezTo>
                <a:cubicBezTo>
                  <a:pt x="262731" y="347266"/>
                  <a:pt x="301625" y="320675"/>
                  <a:pt x="323850" y="302419"/>
                </a:cubicBezTo>
                <a:cubicBezTo>
                  <a:pt x="346075" y="284163"/>
                  <a:pt x="366316" y="263922"/>
                  <a:pt x="381000" y="252413"/>
                </a:cubicBezTo>
                <a:cubicBezTo>
                  <a:pt x="395684" y="240904"/>
                  <a:pt x="406797" y="239713"/>
                  <a:pt x="411956" y="233363"/>
                </a:cubicBezTo>
                <a:cubicBezTo>
                  <a:pt x="417115" y="227013"/>
                  <a:pt x="399653" y="220663"/>
                  <a:pt x="411956" y="214313"/>
                </a:cubicBezTo>
                <a:cubicBezTo>
                  <a:pt x="424259" y="207963"/>
                  <a:pt x="469503" y="204788"/>
                  <a:pt x="485775" y="195263"/>
                </a:cubicBezTo>
                <a:cubicBezTo>
                  <a:pt x="502047" y="185738"/>
                  <a:pt x="504824" y="169863"/>
                  <a:pt x="509587" y="157163"/>
                </a:cubicBezTo>
                <a:cubicBezTo>
                  <a:pt x="514350" y="144463"/>
                  <a:pt x="504825" y="137716"/>
                  <a:pt x="514350" y="119063"/>
                </a:cubicBezTo>
                <a:cubicBezTo>
                  <a:pt x="523875" y="100410"/>
                  <a:pt x="552847" y="60722"/>
                  <a:pt x="566737" y="45244"/>
                </a:cubicBezTo>
                <a:cubicBezTo>
                  <a:pt x="580627" y="29766"/>
                  <a:pt x="591740" y="33735"/>
                  <a:pt x="597693" y="26194"/>
                </a:cubicBezTo>
                <a:cubicBezTo>
                  <a:pt x="603646" y="18653"/>
                  <a:pt x="603051" y="9326"/>
                  <a:pt x="602456" y="0"/>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0" name="Freeform 9"/>
          <p:cNvSpPr/>
          <p:nvPr/>
        </p:nvSpPr>
        <p:spPr bwMode="auto">
          <a:xfrm>
            <a:off x="6279356" y="2184797"/>
            <a:ext cx="471488" cy="160734"/>
          </a:xfrm>
          <a:custGeom>
            <a:avLst/>
            <a:gdLst>
              <a:gd name="connsiteX0" fmla="*/ 0 w 471488"/>
              <a:gd name="connsiteY0" fmla="*/ 160734 h 160734"/>
              <a:gd name="connsiteX1" fmla="*/ 35719 w 471488"/>
              <a:gd name="connsiteY1" fmla="*/ 122634 h 160734"/>
              <a:gd name="connsiteX2" fmla="*/ 71438 w 471488"/>
              <a:gd name="connsiteY2" fmla="*/ 117872 h 160734"/>
              <a:gd name="connsiteX3" fmla="*/ 97632 w 471488"/>
              <a:gd name="connsiteY3" fmla="*/ 101203 h 160734"/>
              <a:gd name="connsiteX4" fmla="*/ 135732 w 471488"/>
              <a:gd name="connsiteY4" fmla="*/ 110728 h 160734"/>
              <a:gd name="connsiteX5" fmla="*/ 178594 w 471488"/>
              <a:gd name="connsiteY5" fmla="*/ 79772 h 160734"/>
              <a:gd name="connsiteX6" fmla="*/ 240507 w 471488"/>
              <a:gd name="connsiteY6" fmla="*/ 58341 h 160734"/>
              <a:gd name="connsiteX7" fmla="*/ 259557 w 471488"/>
              <a:gd name="connsiteY7" fmla="*/ 39291 h 160734"/>
              <a:gd name="connsiteX8" fmla="*/ 316707 w 471488"/>
              <a:gd name="connsiteY8" fmla="*/ 15478 h 160734"/>
              <a:gd name="connsiteX9" fmla="*/ 330994 w 471488"/>
              <a:gd name="connsiteY9" fmla="*/ 27384 h 160734"/>
              <a:gd name="connsiteX10" fmla="*/ 369094 w 471488"/>
              <a:gd name="connsiteY10" fmla="*/ 27384 h 160734"/>
              <a:gd name="connsiteX11" fmla="*/ 407194 w 471488"/>
              <a:gd name="connsiteY11" fmla="*/ 15478 h 160734"/>
              <a:gd name="connsiteX12" fmla="*/ 428625 w 471488"/>
              <a:gd name="connsiteY12" fmla="*/ 15478 h 160734"/>
              <a:gd name="connsiteX13" fmla="*/ 447675 w 471488"/>
              <a:gd name="connsiteY13" fmla="*/ 1191 h 160734"/>
              <a:gd name="connsiteX14" fmla="*/ 471488 w 471488"/>
              <a:gd name="connsiteY14" fmla="*/ 8334 h 16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1488" h="160734">
                <a:moveTo>
                  <a:pt x="0" y="160734"/>
                </a:moveTo>
                <a:cubicBezTo>
                  <a:pt x="11906" y="145256"/>
                  <a:pt x="23813" y="129778"/>
                  <a:pt x="35719" y="122634"/>
                </a:cubicBezTo>
                <a:cubicBezTo>
                  <a:pt x="47625" y="115490"/>
                  <a:pt x="61119" y="121444"/>
                  <a:pt x="71438" y="117872"/>
                </a:cubicBezTo>
                <a:cubicBezTo>
                  <a:pt x="81757" y="114300"/>
                  <a:pt x="86917" y="102394"/>
                  <a:pt x="97632" y="101203"/>
                </a:cubicBezTo>
                <a:cubicBezTo>
                  <a:pt x="108347" y="100012"/>
                  <a:pt x="122238" y="114300"/>
                  <a:pt x="135732" y="110728"/>
                </a:cubicBezTo>
                <a:cubicBezTo>
                  <a:pt x="149226" y="107156"/>
                  <a:pt x="161132" y="88503"/>
                  <a:pt x="178594" y="79772"/>
                </a:cubicBezTo>
                <a:cubicBezTo>
                  <a:pt x="196056" y="71041"/>
                  <a:pt x="227013" y="65088"/>
                  <a:pt x="240507" y="58341"/>
                </a:cubicBezTo>
                <a:cubicBezTo>
                  <a:pt x="254001" y="51594"/>
                  <a:pt x="246857" y="46435"/>
                  <a:pt x="259557" y="39291"/>
                </a:cubicBezTo>
                <a:cubicBezTo>
                  <a:pt x="272257" y="32147"/>
                  <a:pt x="304801" y="17463"/>
                  <a:pt x="316707" y="15478"/>
                </a:cubicBezTo>
                <a:cubicBezTo>
                  <a:pt x="328613" y="13494"/>
                  <a:pt x="322263" y="25400"/>
                  <a:pt x="330994" y="27384"/>
                </a:cubicBezTo>
                <a:cubicBezTo>
                  <a:pt x="339725" y="29368"/>
                  <a:pt x="356394" y="29368"/>
                  <a:pt x="369094" y="27384"/>
                </a:cubicBezTo>
                <a:cubicBezTo>
                  <a:pt x="381794" y="25400"/>
                  <a:pt x="397272" y="17462"/>
                  <a:pt x="407194" y="15478"/>
                </a:cubicBezTo>
                <a:cubicBezTo>
                  <a:pt x="417116" y="13494"/>
                  <a:pt x="421878" y="17859"/>
                  <a:pt x="428625" y="15478"/>
                </a:cubicBezTo>
                <a:cubicBezTo>
                  <a:pt x="435372" y="13097"/>
                  <a:pt x="440531" y="2382"/>
                  <a:pt x="447675" y="1191"/>
                </a:cubicBezTo>
                <a:cubicBezTo>
                  <a:pt x="454819" y="0"/>
                  <a:pt x="471488" y="8334"/>
                  <a:pt x="471488" y="8334"/>
                </a:cubicBezTo>
              </a:path>
            </a:pathLst>
          </a:cu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TextBox 10"/>
          <p:cNvSpPr txBox="1"/>
          <p:nvPr/>
        </p:nvSpPr>
        <p:spPr>
          <a:xfrm>
            <a:off x="5814576" y="2080752"/>
            <a:ext cx="609600" cy="307777"/>
          </a:xfrm>
          <a:prstGeom prst="rect">
            <a:avLst/>
          </a:prstGeom>
          <a:noFill/>
        </p:spPr>
        <p:txBody>
          <a:bodyPr wrap="square" rtlCol="0">
            <a:spAutoFit/>
          </a:bodyPr>
          <a:lstStyle/>
          <a:p>
            <a:r>
              <a:rPr lang="en-US" sz="1400" dirty="0" smtClean="0">
                <a:solidFill>
                  <a:srgbClr val="FF0000"/>
                </a:solidFill>
                <a:latin typeface="+mn-lt"/>
              </a:rPr>
              <a:t>I-80</a:t>
            </a:r>
            <a:endParaRPr lang="en-US" sz="1400" dirty="0">
              <a:solidFill>
                <a:srgbClr val="FF0000"/>
              </a:solidFill>
              <a:latin typeface="+mn-lt"/>
            </a:endParaRPr>
          </a:p>
        </p:txBody>
      </p:sp>
      <p:sp>
        <p:nvSpPr>
          <p:cNvPr id="12" name="TextBox 11"/>
          <p:cNvSpPr txBox="1"/>
          <p:nvPr/>
        </p:nvSpPr>
        <p:spPr>
          <a:xfrm>
            <a:off x="5600700" y="3921323"/>
            <a:ext cx="609600" cy="307777"/>
          </a:xfrm>
          <a:prstGeom prst="rect">
            <a:avLst/>
          </a:prstGeom>
          <a:noFill/>
        </p:spPr>
        <p:txBody>
          <a:bodyPr wrap="square" rtlCol="0">
            <a:spAutoFit/>
          </a:bodyPr>
          <a:lstStyle/>
          <a:p>
            <a:r>
              <a:rPr lang="en-US" sz="1400" dirty="0" smtClean="0">
                <a:solidFill>
                  <a:srgbClr val="FF0000"/>
                </a:solidFill>
                <a:latin typeface="+mn-lt"/>
              </a:rPr>
              <a:t>I-85</a:t>
            </a:r>
            <a:endParaRPr lang="en-US" sz="1400" dirty="0">
              <a:solidFill>
                <a:srgbClr val="FF0000"/>
              </a:solidFill>
              <a:latin typeface="+mn-lt"/>
            </a:endParaRPr>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pPr eaLnBrk="1" hangingPunct="1"/>
            <a:r>
              <a:rPr lang="en-US" sz="1800" dirty="0" smtClean="0"/>
              <a:t>Winter storm brought significant ice and snow accumulations from the panhandle of Texas east  through the Tennessee River Valley.  </a:t>
            </a:r>
          </a:p>
          <a:p>
            <a:pPr eaLnBrk="1" hangingPunct="1"/>
            <a:endParaRPr lang="en-US" sz="1800" dirty="0" smtClean="0"/>
          </a:p>
          <a:p>
            <a:pPr eaLnBrk="1" hangingPunct="1"/>
            <a:r>
              <a:rPr lang="en-US" sz="1800" dirty="0" smtClean="0"/>
              <a:t>Across Oklahoma , Arkansas, and Tennessee 6-12” of snow followed the freezing rain.</a:t>
            </a:r>
          </a:p>
          <a:p>
            <a:pPr eaLnBrk="1" hangingPunct="1"/>
            <a:endParaRPr lang="en-US" sz="1800" dirty="0" smtClean="0"/>
          </a:p>
          <a:p>
            <a:pPr eaLnBrk="1" hangingPunct="1"/>
            <a:r>
              <a:rPr lang="en-US" sz="1800" dirty="0" smtClean="0"/>
              <a:t>Radial ice accumulations of 1.0-1.5” were found across southwestern Oklahoma and east of Memphis, Tennessee.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8" name="Rectangle 3"/>
          <p:cNvSpPr txBox="1">
            <a:spLocks noChangeArrowheads="1"/>
          </p:cNvSpPr>
          <p:nvPr/>
        </p:nvSpPr>
        <p:spPr bwMode="auto">
          <a:xfrm>
            <a:off x="228600" y="3681845"/>
            <a:ext cx="3162300" cy="2757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1" i="0" u="none" strike="noStrike" kern="0" cap="none" spc="0" normalizeH="0" baseline="0" noProof="0" dirty="0" smtClean="0">
                <a:ln>
                  <a:noFill/>
                </a:ln>
                <a:solidFill>
                  <a:schemeClr val="bg1"/>
                </a:solidFill>
                <a:effectLst/>
                <a:uLnTx/>
                <a:uFillTx/>
                <a:latin typeface="+mn-lt"/>
                <a:ea typeface="+mn-ea"/>
                <a:cs typeface="+mn-cs"/>
              </a:rPr>
              <a:t>At the time of peak power outages, up</a:t>
            </a:r>
            <a:r>
              <a:rPr kumimoji="0" lang="en-US" sz="1800" b="1" i="0" u="none" strike="noStrike" kern="0" cap="none" spc="0" normalizeH="0" noProof="0" dirty="0" smtClean="0">
                <a:ln>
                  <a:noFill/>
                </a:ln>
                <a:solidFill>
                  <a:schemeClr val="bg1"/>
                </a:solidFill>
                <a:effectLst/>
                <a:uLnTx/>
                <a:uFillTx/>
                <a:latin typeface="+mn-lt"/>
                <a:ea typeface="+mn-ea"/>
                <a:cs typeface="+mn-cs"/>
              </a:rPr>
              <a:t> to </a:t>
            </a:r>
            <a:r>
              <a:rPr kumimoji="0" lang="en-US" sz="1800" b="1" i="0" u="none" strike="noStrike" kern="0" cap="none" spc="0" normalizeH="0" baseline="0" noProof="0" dirty="0" smtClean="0">
                <a:ln>
                  <a:noFill/>
                </a:ln>
                <a:solidFill>
                  <a:schemeClr val="bg1"/>
                </a:solidFill>
                <a:effectLst/>
                <a:uLnTx/>
                <a:uFillTx/>
                <a:latin typeface="+mn-lt"/>
                <a:ea typeface="+mn-ea"/>
                <a:cs typeface="+mn-cs"/>
              </a:rPr>
              <a:t>200,000 in Oklahoma and 30,000 in Arkansas</a:t>
            </a:r>
            <a:r>
              <a:rPr kumimoji="0" lang="en-US" sz="1800" b="1" i="0" u="none" strike="noStrike" kern="0" cap="none" spc="0" normalizeH="0" noProof="0" dirty="0" smtClean="0">
                <a:ln>
                  <a:noFill/>
                </a:ln>
                <a:solidFill>
                  <a:schemeClr val="bg1"/>
                </a:solidFill>
                <a:effectLst/>
                <a:uLnTx/>
                <a:uFillTx/>
                <a:latin typeface="+mn-lt"/>
                <a:ea typeface="+mn-ea"/>
                <a:cs typeface="+mn-cs"/>
              </a:rPr>
              <a:t> lost power.</a:t>
            </a:r>
            <a:endParaRPr kumimoji="0" lang="en-US" sz="1800" b="1" i="0" u="none" strike="noStrike" kern="0" cap="none" spc="0" normalizeH="0" baseline="0" noProof="0" dirty="0" smtClean="0">
              <a:ln>
                <a:noFill/>
              </a:ln>
              <a:solidFill>
                <a:schemeClr val="bg1"/>
              </a:solidFill>
              <a:effectLst/>
              <a:uLnTx/>
              <a:uFillTx/>
              <a:latin typeface="+mn-lt"/>
              <a:ea typeface="+mn-ea"/>
              <a:cs typeface="+mn-cs"/>
            </a:endParaRPr>
          </a:p>
        </p:txBody>
      </p:sp>
      <p:pic>
        <p:nvPicPr>
          <p:cNvPr id="1026" name="Picture 2"/>
          <p:cNvPicPr>
            <a:picLocks noChangeAspect="1" noChangeArrowheads="1"/>
          </p:cNvPicPr>
          <p:nvPr/>
        </p:nvPicPr>
        <p:blipFill>
          <a:blip r:embed="rId4" cstate="print"/>
          <a:srcRect/>
          <a:stretch>
            <a:fillRect/>
          </a:stretch>
        </p:blipFill>
        <p:spPr bwMode="auto">
          <a:xfrm>
            <a:off x="3641447" y="3810000"/>
            <a:ext cx="5388253" cy="2628900"/>
          </a:xfrm>
          <a:prstGeom prst="rect">
            <a:avLst/>
          </a:prstGeom>
          <a:noFill/>
          <a:ln w="9525">
            <a:noFill/>
            <a:miter lim="800000"/>
            <a:headEnd/>
            <a:tailEnd/>
          </a:ln>
        </p:spPr>
      </p:pic>
      <p:sp>
        <p:nvSpPr>
          <p:cNvPr id="7" name="TextBox 6"/>
          <p:cNvSpPr txBox="1"/>
          <p:nvPr/>
        </p:nvSpPr>
        <p:spPr>
          <a:xfrm>
            <a:off x="3543300" y="6400800"/>
            <a:ext cx="5448300" cy="266700"/>
          </a:xfrm>
          <a:prstGeom prst="rect">
            <a:avLst/>
          </a:prstGeom>
          <a:noFill/>
        </p:spPr>
        <p:txBody>
          <a:bodyPr wrap="square" rtlCol="0">
            <a:spAutoFit/>
          </a:bodyPr>
          <a:lstStyle/>
          <a:p>
            <a:pPr algn="l"/>
            <a:r>
              <a:rPr lang="en-US" sz="1100" dirty="0" smtClean="0">
                <a:solidFill>
                  <a:schemeClr val="bg1"/>
                </a:solidFill>
                <a:latin typeface="+mn-lt"/>
              </a:rPr>
              <a:t>Oklahoma Association of Electric Cooperatives</a:t>
            </a:r>
            <a:endParaRPr lang="en-US" sz="11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icture2.png"/>
          <p:cNvPicPr>
            <a:picLocks noChangeAspect="1"/>
          </p:cNvPicPr>
          <p:nvPr/>
        </p:nvPicPr>
        <p:blipFill>
          <a:blip r:embed="rId3" cstate="print"/>
          <a:stretch>
            <a:fillRect/>
          </a:stretch>
        </p:blipFill>
        <p:spPr>
          <a:xfrm>
            <a:off x="969264" y="649224"/>
            <a:ext cx="7184097" cy="5559552"/>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a:t>
            </a: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Veering winds with height over Oklahoma and Arkansas. </a:t>
            </a:r>
          </a:p>
          <a:p>
            <a:r>
              <a:rPr lang="en-US" sz="1600" dirty="0" smtClean="0">
                <a:solidFill>
                  <a:schemeClr val="bg1"/>
                </a:solidFill>
                <a:latin typeface="+mn-lt"/>
              </a:rPr>
              <a:t>Confluent flow in the mid and upper levels helps anchor high pressure.</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thumb.png"/>
          <p:cNvPicPr>
            <a:picLocks noChangeAspect="1"/>
          </p:cNvPicPr>
          <p:nvPr/>
        </p:nvPicPr>
        <p:blipFill>
          <a:blip r:embed="rId3" cstate="print"/>
          <a:stretch>
            <a:fillRect/>
          </a:stretch>
        </p:blipFill>
        <p:spPr>
          <a:xfrm>
            <a:off x="106712" y="1028700"/>
            <a:ext cx="8922988" cy="4608576"/>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5"/>
          <p:cNvSpPr/>
          <p:nvPr/>
        </p:nvSpPr>
        <p:spPr bwMode="auto">
          <a:xfrm>
            <a:off x="161921" y="1181096"/>
            <a:ext cx="1709741" cy="132397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Rectangle 8"/>
          <p:cNvSpPr/>
          <p:nvPr/>
        </p:nvSpPr>
        <p:spPr bwMode="auto">
          <a:xfrm>
            <a:off x="1943100" y="1181100"/>
            <a:ext cx="1709741" cy="1323979"/>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969264" y="647699"/>
            <a:ext cx="7190474" cy="5559552"/>
          </a:xfrm>
          <a:prstGeom prst="rect">
            <a:avLst/>
          </a:prstGeom>
          <a:noFill/>
          <a:ln w="9525">
            <a:noFill/>
            <a:miter lim="800000"/>
            <a:headEnd/>
            <a:tailEnd/>
          </a:ln>
        </p:spPr>
      </p:pic>
      <p:sp>
        <p:nvSpPr>
          <p:cNvPr id="5" name="TextBox 4"/>
          <p:cNvSpPr txBox="1"/>
          <p:nvPr/>
        </p:nvSpPr>
        <p:spPr>
          <a:xfrm>
            <a:off x="990600" y="6208776"/>
            <a:ext cx="7162800" cy="338554"/>
          </a:xfrm>
          <a:prstGeom prst="rect">
            <a:avLst/>
          </a:prstGeom>
          <a:noFill/>
        </p:spPr>
        <p:txBody>
          <a:bodyPr wrap="square" rtlCol="0">
            <a:spAutoFit/>
          </a:bodyPr>
          <a:lstStyle/>
          <a:p>
            <a:r>
              <a:rPr lang="en-US" sz="1600" dirty="0" smtClean="0">
                <a:solidFill>
                  <a:schemeClr val="bg1"/>
                </a:solidFill>
                <a:latin typeface="+mn-lt"/>
              </a:rPr>
              <a:t>Heavy snow (&gt;6”) signal extends into the mid-Mississippi Valley.</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GFS212 20100126/1200F060 </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738648" y="6208776"/>
            <a:ext cx="7658100" cy="584775"/>
          </a:xfrm>
          <a:prstGeom prst="rect">
            <a:avLst/>
          </a:prstGeom>
          <a:noFill/>
        </p:spPr>
        <p:txBody>
          <a:bodyPr wrap="square" rtlCol="0">
            <a:spAutoFit/>
          </a:bodyPr>
          <a:lstStyle/>
          <a:p>
            <a:r>
              <a:rPr lang="en-US" sz="1600" dirty="0" smtClean="0">
                <a:solidFill>
                  <a:schemeClr val="bg1"/>
                </a:solidFill>
                <a:latin typeface="+mn-lt"/>
              </a:rPr>
              <a:t>High FZRA probabilities just to the south of the heavy                        snow (&gt;6”) signal using the GFS 60-h forecast</a:t>
            </a:r>
            <a:endParaRPr lang="en-US" sz="1600" dirty="0">
              <a:solidFill>
                <a:schemeClr val="bg1"/>
              </a:solidFill>
              <a:latin typeface="+mn-lt"/>
            </a:endParaRPr>
          </a:p>
        </p:txBody>
      </p:sp>
      <p:pic>
        <p:nvPicPr>
          <p:cNvPr id="2050"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4panelA_1994030818_D.png"/>
          <p:cNvPicPr>
            <a:picLocks noChangeAspect="1"/>
          </p:cNvPicPr>
          <p:nvPr/>
        </p:nvPicPr>
        <p:blipFill>
          <a:blip r:embed="rId3" cstate="print"/>
          <a:stretch>
            <a:fillRect/>
          </a:stretch>
        </p:blipFill>
        <p:spPr>
          <a:xfrm>
            <a:off x="647700" y="647700"/>
            <a:ext cx="3724795" cy="2886478"/>
          </a:xfrm>
          <a:prstGeom prst="rect">
            <a:avLst/>
          </a:prstGeom>
        </p:spPr>
      </p:pic>
      <p:pic>
        <p:nvPicPr>
          <p:cNvPr id="18" name="Picture 17" descr="4panelA_2002120406_D.png"/>
          <p:cNvPicPr>
            <a:picLocks noChangeAspect="1"/>
          </p:cNvPicPr>
          <p:nvPr/>
        </p:nvPicPr>
        <p:blipFill>
          <a:blip r:embed="rId4" cstate="print"/>
          <a:stretch>
            <a:fillRect/>
          </a:stretch>
        </p:blipFill>
        <p:spPr>
          <a:xfrm>
            <a:off x="647700" y="3733800"/>
            <a:ext cx="3724795" cy="2886478"/>
          </a:xfrm>
          <a:prstGeom prst="rect">
            <a:avLst/>
          </a:prstGeom>
        </p:spPr>
      </p:pic>
      <p:pic>
        <p:nvPicPr>
          <p:cNvPr id="21" name="Picture 20" descr="4panelAgfs212F060_D.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4" name="TextBox 13"/>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5" name="TextBox 14"/>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7"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Upper-level flow is similar in the analogs and the GFS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Jet streaks</a:t>
            </a:r>
            <a:r>
              <a:rPr kumimoji="0" lang="en-US" sz="1400" b="1" i="0" u="none" strike="noStrike" kern="0" cap="none" spc="0" normalizeH="0" noProof="0" dirty="0" smtClean="0">
                <a:ln>
                  <a:noFill/>
                </a:ln>
                <a:solidFill>
                  <a:schemeClr val="bg1"/>
                </a:solidFill>
                <a:effectLst/>
                <a:uLnTx/>
                <a:uFillTx/>
                <a:latin typeface="+mn-lt"/>
                <a:ea typeface="+mn-ea"/>
                <a:cs typeface="+mn-cs"/>
              </a:rPr>
              <a:t> have similar strength and position.</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noProof="0" dirty="0" smtClean="0">
                <a:ln>
                  <a:noFill/>
                </a:ln>
                <a:solidFill>
                  <a:schemeClr val="bg1"/>
                </a:solidFill>
                <a:effectLst/>
                <a:uLnTx/>
                <a:uFillTx/>
                <a:latin typeface="+mn-lt"/>
                <a:ea typeface="+mn-ea"/>
                <a:cs typeface="+mn-cs"/>
              </a:rPr>
              <a:t>Analog #1 has a stronger subtropical jet streak.</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4panelA_1994030818_C.png"/>
          <p:cNvPicPr>
            <a:picLocks noChangeAspect="1"/>
          </p:cNvPicPr>
          <p:nvPr/>
        </p:nvPicPr>
        <p:blipFill>
          <a:blip r:embed="rId3" cstate="print"/>
          <a:stretch>
            <a:fillRect/>
          </a:stretch>
        </p:blipFill>
        <p:spPr>
          <a:xfrm>
            <a:off x="647700" y="647700"/>
            <a:ext cx="3724795" cy="2886478"/>
          </a:xfrm>
          <a:prstGeom prst="rect">
            <a:avLst/>
          </a:prstGeom>
        </p:spPr>
      </p:pic>
      <p:pic>
        <p:nvPicPr>
          <p:cNvPr id="12" name="Picture 11" descr="4panelA_2002120406_C.png"/>
          <p:cNvPicPr>
            <a:picLocks noChangeAspect="1"/>
          </p:cNvPicPr>
          <p:nvPr/>
        </p:nvPicPr>
        <p:blipFill>
          <a:blip r:embed="rId4" cstate="print"/>
          <a:stretch>
            <a:fillRect/>
          </a:stretch>
        </p:blipFill>
        <p:spPr>
          <a:xfrm>
            <a:off x="647700" y="3733800"/>
            <a:ext cx="3724795" cy="2886478"/>
          </a:xfrm>
          <a:prstGeom prst="rect">
            <a:avLst/>
          </a:prstGeom>
        </p:spPr>
      </p:pic>
      <p:pic>
        <p:nvPicPr>
          <p:cNvPr id="19" name="Picture 18" descr="4panelAgfs212F060_C.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6" name="TextBox 15"/>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7" name="TextBox 16"/>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8"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Midlevel flow is similar in the analogs and the GFS forecast</a:t>
            </a:r>
            <a:r>
              <a:rPr kumimoji="0" lang="en-US" sz="1400" b="1" i="0" u="none" strike="noStrike" kern="0" cap="none" spc="0" normalizeH="0" noProof="0" dirty="0" smtClean="0">
                <a:ln>
                  <a:noFill/>
                </a:ln>
                <a:solidFill>
                  <a:schemeClr val="bg1"/>
                </a:solidFill>
                <a:effectLst/>
                <a:uLnTx/>
                <a:uFillTx/>
                <a:latin typeface="+mn-lt"/>
                <a:ea typeface="+mn-ea"/>
                <a:cs typeface="+mn-cs"/>
              </a:rPr>
              <a:t> east of the Rocky Mountains.</a:t>
            </a:r>
            <a:endParaRPr lang="en-US" sz="1400" kern="0" noProof="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kumimoji="0" lang="en-US" sz="1400" b="1" i="0" u="none" strike="noStrike" kern="0" cap="none" spc="0" normalizeH="0" dirty="0" smtClean="0">
              <a:ln>
                <a:noFill/>
              </a:ln>
              <a:solidFill>
                <a:schemeClr val="bg1"/>
              </a:solidFill>
              <a:effectLst/>
              <a:uLnTx/>
              <a:uFillTx/>
              <a:latin typeface="+mn-lt"/>
              <a:ea typeface="+mn-ea"/>
              <a:cs typeface="+mn-cs"/>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noProof="0" dirty="0" smtClean="0">
                <a:solidFill>
                  <a:schemeClr val="bg1"/>
                </a:solidFill>
                <a:latin typeface="+mn-lt"/>
              </a:rPr>
              <a:t>Confluent flow is slightly stronger in analog #2 across KS. </a:t>
            </a:r>
            <a:endParaRPr kumimoji="0" lang="en-US" sz="1400" b="1" i="0" u="none" strike="noStrike" kern="0" cap="none" spc="0" normalizeH="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4panelA_1994030818_B.png"/>
          <p:cNvPicPr>
            <a:picLocks noChangeAspect="1"/>
          </p:cNvPicPr>
          <p:nvPr/>
        </p:nvPicPr>
        <p:blipFill>
          <a:blip r:embed="rId3" cstate="print"/>
          <a:stretch>
            <a:fillRect/>
          </a:stretch>
        </p:blipFill>
        <p:spPr>
          <a:xfrm>
            <a:off x="647700" y="647700"/>
            <a:ext cx="3724795" cy="2886478"/>
          </a:xfrm>
          <a:prstGeom prst="rect">
            <a:avLst/>
          </a:prstGeom>
        </p:spPr>
      </p:pic>
      <p:pic>
        <p:nvPicPr>
          <p:cNvPr id="18" name="Picture 17" descr="4panelA_2002120406_B.png"/>
          <p:cNvPicPr>
            <a:picLocks noChangeAspect="1"/>
          </p:cNvPicPr>
          <p:nvPr/>
        </p:nvPicPr>
        <p:blipFill>
          <a:blip r:embed="rId4" cstate="print"/>
          <a:stretch>
            <a:fillRect/>
          </a:stretch>
        </p:blipFill>
        <p:spPr>
          <a:xfrm>
            <a:off x="647700" y="3733800"/>
            <a:ext cx="3724795" cy="2886478"/>
          </a:xfrm>
          <a:prstGeom prst="rect">
            <a:avLst/>
          </a:prstGeom>
        </p:spPr>
      </p:pic>
      <p:pic>
        <p:nvPicPr>
          <p:cNvPr id="24" name="Picture 23" descr="4panelAgfs212F060_B.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4" name="TextBox 13"/>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5" name="TextBox 14"/>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6"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lang="en-US" sz="1400" kern="0" dirty="0" smtClean="0">
                <a:solidFill>
                  <a:schemeClr val="bg1"/>
                </a:solidFill>
                <a:latin typeface="+mn-lt"/>
              </a:rPr>
              <a:t>M</a:t>
            </a:r>
            <a:r>
              <a:rPr kumimoji="0" lang="en-US" sz="1400" b="1" i="0" u="none" strike="noStrike" kern="0" cap="none" spc="0" normalizeH="0" baseline="0" noProof="0" dirty="0" smtClean="0">
                <a:ln>
                  <a:noFill/>
                </a:ln>
                <a:solidFill>
                  <a:schemeClr val="bg1"/>
                </a:solidFill>
                <a:effectLst/>
                <a:uLnTx/>
                <a:uFillTx/>
                <a:latin typeface="+mn-lt"/>
                <a:ea typeface="+mn-ea"/>
                <a:cs typeface="+mn-cs"/>
              </a:rPr>
              <a:t>ass field in analog #1 is more similar to the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Low-level jet in</a:t>
            </a:r>
            <a:r>
              <a:rPr kumimoji="0" lang="en-US" sz="1400" b="1" i="0" u="none" strike="noStrike" kern="0" cap="none" spc="0" normalizeH="0" noProof="0" dirty="0" smtClean="0">
                <a:ln>
                  <a:noFill/>
                </a:ln>
                <a:solidFill>
                  <a:schemeClr val="bg1"/>
                </a:solidFill>
                <a:effectLst/>
                <a:uLnTx/>
                <a:uFillTx/>
                <a:latin typeface="+mn-lt"/>
                <a:ea typeface="+mn-ea"/>
                <a:cs typeface="+mn-cs"/>
              </a:rPr>
              <a:t> analog #2 matches the forecast better.</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noProof="0" dirty="0" smtClean="0">
                <a:ln>
                  <a:noFill/>
                </a:ln>
                <a:solidFill>
                  <a:schemeClr val="bg1"/>
                </a:solidFill>
                <a:effectLst/>
                <a:uLnTx/>
                <a:uFillTx/>
                <a:latin typeface="+mn-lt"/>
                <a:ea typeface="+mn-ea"/>
                <a:cs typeface="+mn-cs"/>
              </a:rPr>
              <a:t>These are most likely minor differences.</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ebee.bmp"/>
          <p:cNvPicPr>
            <a:picLocks noChangeAspect="1"/>
          </p:cNvPicPr>
          <p:nvPr/>
        </p:nvPicPr>
        <p:blipFill>
          <a:blip r:embed="rId3" cstate="print"/>
          <a:stretch>
            <a:fillRect/>
          </a:stretch>
        </p:blipFill>
        <p:spPr>
          <a:xfrm>
            <a:off x="723900" y="1257300"/>
            <a:ext cx="7658100" cy="507958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4101" name="Rectangle 7"/>
          <p:cNvSpPr>
            <a:spLocks noChangeArrowheads="1"/>
          </p:cNvSpPr>
          <p:nvPr/>
        </p:nvSpPr>
        <p:spPr bwMode="auto">
          <a:xfrm>
            <a:off x="1008813" y="5170606"/>
            <a:ext cx="1925780" cy="419100"/>
          </a:xfrm>
          <a:prstGeom prst="rect">
            <a:avLst/>
          </a:prstGeom>
          <a:noFill/>
          <a:ln w="38100" algn="ctr">
            <a:solidFill>
              <a:srgbClr val="FF0000"/>
            </a:solidFill>
            <a:round/>
            <a:headEnd/>
            <a:tailEnd/>
          </a:ln>
        </p:spPr>
        <p:txBody>
          <a:bodyPr/>
          <a:lstStyle/>
          <a:p>
            <a:endParaRPr lang="en-US"/>
          </a:p>
        </p:txBody>
      </p:sp>
      <p:sp>
        <p:nvSpPr>
          <p:cNvPr id="6" name="Rectangle 3"/>
          <p:cNvSpPr>
            <a:spLocks noGrp="1" noChangeArrowheads="1"/>
          </p:cNvSpPr>
          <p:nvPr>
            <p:ph idx="1"/>
          </p:nvPr>
        </p:nvSpPr>
        <p:spPr>
          <a:xfrm>
            <a:off x="228600" y="647700"/>
            <a:ext cx="8686800" cy="800100"/>
          </a:xfrm>
        </p:spPr>
        <p:txBody>
          <a:bodyPr/>
          <a:lstStyle/>
          <a:p>
            <a:r>
              <a:rPr lang="en-US" sz="1600" dirty="0" smtClean="0"/>
              <a:t>Beebe, R. G., 1956: Tornado composite charts. Mon. </a:t>
            </a:r>
            <a:r>
              <a:rPr lang="en-US" sz="1600" dirty="0" err="1" smtClean="0"/>
              <a:t>Wea</a:t>
            </a:r>
            <a:r>
              <a:rPr lang="en-US" sz="1600" dirty="0" smtClean="0"/>
              <a:t>. Rev., 84, 127–142.</a:t>
            </a:r>
          </a:p>
        </p:txBody>
      </p:sp>
      <p:grpSp>
        <p:nvGrpSpPr>
          <p:cNvPr id="26" name="Group 25"/>
          <p:cNvGrpSpPr/>
          <p:nvPr/>
        </p:nvGrpSpPr>
        <p:grpSpPr>
          <a:xfrm>
            <a:off x="4095752" y="3338513"/>
            <a:ext cx="966792" cy="761999"/>
            <a:chOff x="4100510" y="3338513"/>
            <a:chExt cx="966792" cy="761999"/>
          </a:xfrm>
        </p:grpSpPr>
        <p:cxnSp>
          <p:nvCxnSpPr>
            <p:cNvPr id="9" name="Straight Connector 8"/>
            <p:cNvCxnSpPr/>
            <p:nvPr/>
          </p:nvCxnSpPr>
          <p:spPr bwMode="auto">
            <a:xfrm rot="16200000" flipH="1">
              <a:off x="3790949" y="3752848"/>
              <a:ext cx="657225" cy="38103"/>
            </a:xfrm>
            <a:prstGeom prst="line">
              <a:avLst/>
            </a:prstGeom>
            <a:noFill/>
            <a:ln w="38100"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16200000" flipH="1">
              <a:off x="4676775" y="3581399"/>
              <a:ext cx="609599" cy="123828"/>
            </a:xfrm>
            <a:prstGeom prst="line">
              <a:avLst/>
            </a:prstGeom>
            <a:noFill/>
            <a:ln w="38100"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flipV="1">
              <a:off x="4100511" y="3357563"/>
              <a:ext cx="823914" cy="104778"/>
            </a:xfrm>
            <a:prstGeom prst="line">
              <a:avLst/>
            </a:prstGeom>
            <a:noFill/>
            <a:ln w="3810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rot="10800000" flipV="1">
              <a:off x="4133850" y="3962399"/>
              <a:ext cx="933452" cy="119063"/>
            </a:xfrm>
            <a:prstGeom prst="line">
              <a:avLst/>
            </a:prstGeom>
            <a:noFill/>
            <a:ln w="38100" cap="flat" cmpd="sng" algn="ctr">
              <a:solidFill>
                <a:schemeClr val="tx1"/>
              </a:solidFill>
              <a:prstDash val="solid"/>
              <a:round/>
              <a:headEnd type="none" w="med" len="med"/>
              <a:tailEnd type="none" w="med" len="med"/>
            </a:ln>
            <a:effectLst/>
          </p:spPr>
        </p:cxnSp>
      </p:grpSp>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4panelA_1994030818_A.png"/>
          <p:cNvPicPr>
            <a:picLocks noChangeAspect="1"/>
          </p:cNvPicPr>
          <p:nvPr/>
        </p:nvPicPr>
        <p:blipFill>
          <a:blip r:embed="rId3" cstate="print"/>
          <a:stretch>
            <a:fillRect/>
          </a:stretch>
        </p:blipFill>
        <p:spPr>
          <a:xfrm>
            <a:off x="647700" y="647700"/>
            <a:ext cx="3724795" cy="2886478"/>
          </a:xfrm>
          <a:prstGeom prst="rect">
            <a:avLst/>
          </a:prstGeom>
        </p:spPr>
      </p:pic>
      <p:pic>
        <p:nvPicPr>
          <p:cNvPr id="17" name="Picture 16" descr="4panelA_2002120406_A.png"/>
          <p:cNvPicPr>
            <a:picLocks noChangeAspect="1"/>
          </p:cNvPicPr>
          <p:nvPr/>
        </p:nvPicPr>
        <p:blipFill>
          <a:blip r:embed="rId4" cstate="print"/>
          <a:stretch>
            <a:fillRect/>
          </a:stretch>
        </p:blipFill>
        <p:spPr>
          <a:xfrm>
            <a:off x="647700" y="3733800"/>
            <a:ext cx="3724795" cy="2886478"/>
          </a:xfrm>
          <a:prstGeom prst="rect">
            <a:avLst/>
          </a:prstGeom>
        </p:spPr>
      </p:pic>
      <p:pic>
        <p:nvPicPr>
          <p:cNvPr id="18" name="Picture 17" descr="4panelAgfs212F060_A.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0" name="TextBox 9"/>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1" name="TextBox 10"/>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2"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The</a:t>
            </a:r>
            <a:r>
              <a:rPr kumimoji="0" lang="en-US" sz="1400" b="1" i="0" u="none" strike="noStrike" kern="0" cap="none" spc="0" normalizeH="0" noProof="0" dirty="0" smtClean="0">
                <a:ln>
                  <a:noFill/>
                </a:ln>
                <a:solidFill>
                  <a:schemeClr val="bg1"/>
                </a:solidFill>
                <a:effectLst/>
                <a:uLnTx/>
                <a:uFillTx/>
                <a:latin typeface="+mn-lt"/>
                <a:ea typeface="+mn-ea"/>
                <a:cs typeface="+mn-cs"/>
              </a:rPr>
              <a:t> </a:t>
            </a:r>
            <a:r>
              <a:rPr kumimoji="0" lang="en-US" sz="1400" b="1" i="0" u="none" strike="noStrike" kern="0" cap="none" spc="0" normalizeH="0" baseline="0" noProof="0" dirty="0" smtClean="0">
                <a:ln>
                  <a:noFill/>
                </a:ln>
                <a:solidFill>
                  <a:schemeClr val="bg1"/>
                </a:solidFill>
                <a:effectLst/>
                <a:uLnTx/>
                <a:uFillTx/>
                <a:latin typeface="+mn-lt"/>
                <a:ea typeface="+mn-ea"/>
                <a:cs typeface="+mn-cs"/>
              </a:rPr>
              <a:t>analogs have PMSL fields similar to the forecast with high pressure anchored to the north.</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Low-level flow</a:t>
            </a:r>
            <a:r>
              <a:rPr kumimoji="0" lang="en-US" sz="1400" b="1" i="0" u="none" strike="noStrike" kern="0" cap="none" spc="0" normalizeH="0" noProof="0" dirty="0" smtClean="0">
                <a:ln>
                  <a:noFill/>
                </a:ln>
                <a:solidFill>
                  <a:schemeClr val="bg1"/>
                </a:solidFill>
                <a:effectLst/>
                <a:uLnTx/>
                <a:uFillTx/>
                <a:latin typeface="+mn-lt"/>
                <a:ea typeface="+mn-ea"/>
                <a:cs typeface="+mn-cs"/>
              </a:rPr>
              <a:t> off the Gulf of Mexico.</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4panelB_1994030818_B.png"/>
          <p:cNvPicPr>
            <a:picLocks noChangeAspect="1"/>
          </p:cNvPicPr>
          <p:nvPr/>
        </p:nvPicPr>
        <p:blipFill>
          <a:blip r:embed="rId3" cstate="print"/>
          <a:stretch>
            <a:fillRect/>
          </a:stretch>
        </p:blipFill>
        <p:spPr>
          <a:xfrm>
            <a:off x="647700" y="647700"/>
            <a:ext cx="3724795" cy="2886478"/>
          </a:xfrm>
          <a:prstGeom prst="rect">
            <a:avLst/>
          </a:prstGeom>
        </p:spPr>
      </p:pic>
      <p:pic>
        <p:nvPicPr>
          <p:cNvPr id="23" name="Picture 22" descr="4panelB_2002120406_B.png"/>
          <p:cNvPicPr>
            <a:picLocks noChangeAspect="1"/>
          </p:cNvPicPr>
          <p:nvPr/>
        </p:nvPicPr>
        <p:blipFill>
          <a:blip r:embed="rId4" cstate="print"/>
          <a:stretch>
            <a:fillRect/>
          </a:stretch>
        </p:blipFill>
        <p:spPr>
          <a:xfrm>
            <a:off x="647700" y="3733800"/>
            <a:ext cx="3724795" cy="2886478"/>
          </a:xfrm>
          <a:prstGeom prst="rect">
            <a:avLst/>
          </a:prstGeom>
        </p:spPr>
      </p:pic>
      <p:pic>
        <p:nvPicPr>
          <p:cNvPr id="24" name="Picture 23" descr="4panelBgfs212F060_B.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7" name="TextBox 16"/>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8" name="TextBox 17"/>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9"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850-hPa temperature field of Analog #1 is similar to GFS forecast.</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Analog #2</a:t>
            </a:r>
            <a:r>
              <a:rPr kumimoji="0" lang="en-US" sz="1400" b="1" i="0" u="none" strike="noStrike" kern="0" cap="none" spc="0" normalizeH="0" noProof="0" dirty="0" smtClean="0">
                <a:ln>
                  <a:noFill/>
                </a:ln>
                <a:solidFill>
                  <a:schemeClr val="bg1"/>
                </a:solidFill>
                <a:effectLst/>
                <a:uLnTx/>
                <a:uFillTx/>
                <a:latin typeface="+mn-lt"/>
                <a:ea typeface="+mn-ea"/>
                <a:cs typeface="+mn-cs"/>
              </a:rPr>
              <a:t> has warmer temperatures aloft over northern OK and AR.</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4panelB_1994030818_A.png"/>
          <p:cNvPicPr>
            <a:picLocks noChangeAspect="1"/>
          </p:cNvPicPr>
          <p:nvPr/>
        </p:nvPicPr>
        <p:blipFill>
          <a:blip r:embed="rId3" cstate="print"/>
          <a:stretch>
            <a:fillRect/>
          </a:stretch>
        </p:blipFill>
        <p:spPr>
          <a:xfrm>
            <a:off x="647700" y="647700"/>
            <a:ext cx="3724795" cy="2886478"/>
          </a:xfrm>
          <a:prstGeom prst="rect">
            <a:avLst/>
          </a:prstGeom>
        </p:spPr>
      </p:pic>
      <p:pic>
        <p:nvPicPr>
          <p:cNvPr id="12" name="Picture 11" descr="4panelB_2002120406_A.png"/>
          <p:cNvPicPr>
            <a:picLocks noChangeAspect="1"/>
          </p:cNvPicPr>
          <p:nvPr/>
        </p:nvPicPr>
        <p:blipFill>
          <a:blip r:embed="rId4" cstate="print"/>
          <a:stretch>
            <a:fillRect/>
          </a:stretch>
        </p:blipFill>
        <p:spPr>
          <a:xfrm>
            <a:off x="647700" y="3733800"/>
            <a:ext cx="3724795" cy="2886478"/>
          </a:xfrm>
          <a:prstGeom prst="rect">
            <a:avLst/>
          </a:prstGeom>
        </p:spPr>
      </p:pic>
      <p:pic>
        <p:nvPicPr>
          <p:cNvPr id="16" name="Picture 15" descr="4panelBgfs212F060_A.png"/>
          <p:cNvPicPr>
            <a:picLocks noChangeAspect="1"/>
          </p:cNvPicPr>
          <p:nvPr/>
        </p:nvPicPr>
        <p:blipFill>
          <a:blip r:embed="rId5" cstate="print"/>
          <a:stretch>
            <a:fillRect/>
          </a:stretch>
        </p:blipFill>
        <p:spPr>
          <a:xfrm>
            <a:off x="4762500" y="647700"/>
            <a:ext cx="3724795" cy="2886478"/>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#1 and #2 Analogs</a:t>
            </a:r>
          </a:p>
        </p:txBody>
      </p:sp>
      <p:pic>
        <p:nvPicPr>
          <p:cNvPr id="15364" name="Picture 21" descr="C:\Users\CMG\Desktop\FOLDERS\CHAD\SLU\CIPS\cips.png"/>
          <p:cNvPicPr>
            <a:picLocks noChangeAspect="1" noChangeArrowheads="1"/>
          </p:cNvPicPr>
          <p:nvPr/>
        </p:nvPicPr>
        <p:blipFill>
          <a:blip r:embed="rId6"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4759452" y="647700"/>
            <a:ext cx="3721608" cy="307777"/>
          </a:xfrm>
          <a:prstGeom prst="rect">
            <a:avLst/>
          </a:prstGeom>
          <a:solidFill>
            <a:schemeClr val="bg1"/>
          </a:solidFill>
        </p:spPr>
        <p:txBody>
          <a:bodyPr wrap="square" rtlCol="0">
            <a:spAutoFit/>
          </a:bodyPr>
          <a:lstStyle/>
          <a:p>
            <a:r>
              <a:rPr lang="en-US" sz="1400" dirty="0" smtClean="0">
                <a:solidFill>
                  <a:srgbClr val="003E74"/>
                </a:solidFill>
                <a:latin typeface="+mn-lt"/>
              </a:rPr>
              <a:t>GFS FCST 20100126/1200F060</a:t>
            </a:r>
            <a:endParaRPr lang="en-US" sz="1400" dirty="0">
              <a:solidFill>
                <a:srgbClr val="003E74"/>
              </a:solidFill>
              <a:latin typeface="+mn-lt"/>
            </a:endParaRPr>
          </a:p>
        </p:txBody>
      </p:sp>
      <p:sp>
        <p:nvSpPr>
          <p:cNvPr id="13" name="TextBox 12"/>
          <p:cNvSpPr txBox="1"/>
          <p:nvPr/>
        </p:nvSpPr>
        <p:spPr>
          <a:xfrm>
            <a:off x="661555" y="647700"/>
            <a:ext cx="2005445" cy="307777"/>
          </a:xfrm>
          <a:prstGeom prst="rect">
            <a:avLst/>
          </a:prstGeom>
          <a:solidFill>
            <a:schemeClr val="bg1"/>
          </a:solidFill>
        </p:spPr>
        <p:txBody>
          <a:bodyPr wrap="square" rtlCol="0">
            <a:spAutoFit/>
          </a:bodyPr>
          <a:lstStyle/>
          <a:p>
            <a:pPr algn="l"/>
            <a:r>
              <a:rPr lang="en-US" sz="1400" dirty="0" smtClean="0">
                <a:solidFill>
                  <a:srgbClr val="003E74"/>
                </a:solidFill>
                <a:latin typeface="+mn-lt"/>
              </a:rPr>
              <a:t>#1 19940308/1800</a:t>
            </a:r>
            <a:endParaRPr lang="en-US" sz="1400" dirty="0">
              <a:solidFill>
                <a:srgbClr val="003E74"/>
              </a:solidFill>
              <a:latin typeface="+mn-lt"/>
            </a:endParaRPr>
          </a:p>
        </p:txBody>
      </p:sp>
      <p:sp>
        <p:nvSpPr>
          <p:cNvPr id="14" name="TextBox 13"/>
          <p:cNvSpPr txBox="1"/>
          <p:nvPr/>
        </p:nvSpPr>
        <p:spPr>
          <a:xfrm>
            <a:off x="661555" y="3733801"/>
            <a:ext cx="2005446" cy="304800"/>
          </a:xfrm>
          <a:prstGeom prst="rect">
            <a:avLst/>
          </a:prstGeom>
          <a:solidFill>
            <a:schemeClr val="bg1"/>
          </a:solidFill>
        </p:spPr>
        <p:txBody>
          <a:bodyPr wrap="square" rtlCol="0">
            <a:spAutoFit/>
          </a:bodyPr>
          <a:lstStyle/>
          <a:p>
            <a:pPr algn="l"/>
            <a:r>
              <a:rPr lang="en-US" sz="1400" dirty="0" smtClean="0">
                <a:solidFill>
                  <a:srgbClr val="003E74"/>
                </a:solidFill>
                <a:latin typeface="+mn-lt"/>
              </a:rPr>
              <a:t>#2 20021204/0600</a:t>
            </a:r>
            <a:endParaRPr lang="en-US" sz="1400" dirty="0">
              <a:solidFill>
                <a:srgbClr val="003E74"/>
              </a:solidFill>
              <a:latin typeface="+mn-lt"/>
            </a:endParaRPr>
          </a:p>
        </p:txBody>
      </p:sp>
      <p:sp>
        <p:nvSpPr>
          <p:cNvPr id="15" name="Rectangle 3"/>
          <p:cNvSpPr txBox="1">
            <a:spLocks noChangeArrowheads="1"/>
          </p:cNvSpPr>
          <p:nvPr/>
        </p:nvSpPr>
        <p:spPr bwMode="auto">
          <a:xfrm>
            <a:off x="4686300" y="3771900"/>
            <a:ext cx="4000500" cy="2819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Overall, the</a:t>
            </a:r>
            <a:r>
              <a:rPr kumimoji="0" lang="en-US" sz="1400" b="1" i="0" u="none" strike="noStrike" kern="0" cap="none" spc="0" normalizeH="0" noProof="0" dirty="0" smtClean="0">
                <a:ln>
                  <a:noFill/>
                </a:ln>
                <a:solidFill>
                  <a:schemeClr val="bg1"/>
                </a:solidFill>
                <a:effectLst/>
                <a:uLnTx/>
                <a:uFillTx/>
                <a:latin typeface="+mn-lt"/>
                <a:ea typeface="+mn-ea"/>
                <a:cs typeface="+mn-cs"/>
              </a:rPr>
              <a:t> thermal structure of Analog #2 matches the GFS forecast best.  Both have a warm wedge above subfreezing temperatures near the surface.</a:t>
            </a:r>
          </a:p>
          <a:p>
            <a:pPr marL="236538" marR="0" lvl="0" indent="-236538" algn="l" defTabSz="914400" rtl="0" eaLnBrk="1" fontAlgn="base" latinLnBrk="0" hangingPunct="1">
              <a:lnSpc>
                <a:spcPct val="100000"/>
              </a:lnSpc>
              <a:spcBef>
                <a:spcPct val="20000"/>
              </a:spcBef>
              <a:spcAft>
                <a:spcPct val="0"/>
              </a:spcAft>
              <a:buClrTx/>
              <a:buSzTx/>
              <a:buFontTx/>
              <a:buChar char="•"/>
              <a:tabLst/>
              <a:defRPr/>
            </a:pPr>
            <a:endParaRPr lang="en-US" sz="1400" kern="0" baseline="0" dirty="0" smtClean="0">
              <a:solidFill>
                <a:schemeClr val="bg1"/>
              </a:solidFill>
              <a:latin typeface="+mn-lt"/>
            </a:endParaRPr>
          </a:p>
          <a:p>
            <a:pPr marL="236538" marR="0" lvl="0" indent="-236538" algn="l" defTabSz="914400" rtl="0" eaLnBrk="1" fontAlgn="base" latinLnBrk="0" hangingPunct="1">
              <a:lnSpc>
                <a:spcPct val="100000"/>
              </a:lnSpc>
              <a:spcBef>
                <a:spcPct val="20000"/>
              </a:spcBef>
              <a:spcAft>
                <a:spcPct val="0"/>
              </a:spcAft>
              <a:buClrTx/>
              <a:buSzTx/>
              <a:buFontTx/>
              <a:buChar char="•"/>
              <a:tabLst/>
              <a:defRPr/>
            </a:pPr>
            <a:r>
              <a:rPr kumimoji="0" lang="en-US" sz="1400" b="1" i="0" u="none" strike="noStrike" kern="0" cap="none" spc="0" normalizeH="0" baseline="0" noProof="0" dirty="0" smtClean="0">
                <a:ln>
                  <a:noFill/>
                </a:ln>
                <a:solidFill>
                  <a:schemeClr val="bg1"/>
                </a:solidFill>
                <a:effectLst/>
                <a:uLnTx/>
                <a:uFillTx/>
                <a:latin typeface="+mn-lt"/>
                <a:ea typeface="+mn-ea"/>
                <a:cs typeface="+mn-cs"/>
              </a:rPr>
              <a:t>2-m</a:t>
            </a:r>
            <a:r>
              <a:rPr kumimoji="0" lang="en-US" sz="1400" b="1" i="0" u="none" strike="noStrike" kern="0" cap="none" spc="0" normalizeH="0" noProof="0" dirty="0" smtClean="0">
                <a:ln>
                  <a:noFill/>
                </a:ln>
                <a:solidFill>
                  <a:schemeClr val="bg1"/>
                </a:solidFill>
                <a:effectLst/>
                <a:uLnTx/>
                <a:uFillTx/>
                <a:latin typeface="+mn-lt"/>
                <a:ea typeface="+mn-ea"/>
                <a:cs typeface="+mn-cs"/>
              </a:rPr>
              <a:t> temperatures in Analog #1 are too warm (March sun?) with cold air aloft.  Setup for heavy wet snow.</a:t>
            </a:r>
            <a:endParaRPr kumimoji="0" lang="en-US" sz="1400" b="1" i="0" u="none" strike="noStrike" kern="0" cap="none" spc="0" normalizeH="0" baseline="0" noProof="0" dirty="0" smtClean="0">
              <a:ln>
                <a:noFill/>
              </a:ln>
              <a:solidFill>
                <a:schemeClr val="bg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#1 19940308/1800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Heavy snow swath across northern OK and into the MO Ozarks.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#1 19940308/1800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Snow and rain observations across OK and AR.</a:t>
            </a:r>
            <a:endParaRPr lang="en-US" sz="1600" dirty="0">
              <a:solidFill>
                <a:schemeClr val="bg1"/>
              </a:solidFill>
              <a:latin typeface="+mn-lt"/>
            </a:endParaRPr>
          </a:p>
        </p:txBody>
      </p:sp>
      <p:pic>
        <p:nvPicPr>
          <p:cNvPr id="6" name="Picture 5" descr="1994030818_WX.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#1 19940308/1800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Analog #1 had minimal impacts from freezing                                          rain across OK, MO, and AR. </a:t>
            </a:r>
            <a:endParaRPr lang="en-US" sz="1600" dirty="0">
              <a:solidFill>
                <a:schemeClr val="bg1"/>
              </a:solidFill>
              <a:latin typeface="+mn-lt"/>
            </a:endParaRPr>
          </a:p>
        </p:txBody>
      </p:sp>
      <p:pic>
        <p:nvPicPr>
          <p:cNvPr id="7" name="Picture 6" descr="1994030918_FZRA48.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7170" name="Picture 2"/>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Heavy snow swath displaced just to the north of Analog #1.</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Snow, rain, and freezing rain observations across KS, OK, MO, and AR.</a:t>
            </a:r>
          </a:p>
          <a:p>
            <a:r>
              <a:rPr lang="en-US" sz="1600" dirty="0" smtClean="0">
                <a:solidFill>
                  <a:schemeClr val="bg1"/>
                </a:solidFill>
                <a:latin typeface="+mn-lt"/>
              </a:rPr>
              <a:t>This analog had warm air aloft similar to the GFS forecast.</a:t>
            </a:r>
            <a:endParaRPr lang="en-US" sz="1600" dirty="0">
              <a:solidFill>
                <a:schemeClr val="bg1"/>
              </a:solidFill>
              <a:latin typeface="+mn-lt"/>
            </a:endParaRPr>
          </a:p>
        </p:txBody>
      </p:sp>
      <p:pic>
        <p:nvPicPr>
          <p:cNvPr id="6" name="Picture 5" descr="2002120406_WX.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2002120506_FZRA48.png"/>
          <p:cNvPicPr>
            <a:picLocks noChangeAspect="1"/>
          </p:cNvPicPr>
          <p:nvPr/>
        </p:nvPicPr>
        <p:blipFill>
          <a:blip r:embed="rId3" cstate="print"/>
          <a:stretch>
            <a:fillRect/>
          </a:stretch>
        </p:blipFill>
        <p:spPr>
          <a:xfrm>
            <a:off x="969264" y="649224"/>
            <a:ext cx="7185204" cy="5559552"/>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Analog #2 20021204/0600</a:t>
            </a: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1524000" y="1600200"/>
            <a:ext cx="2324100" cy="646331"/>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of ~0.5” and 50,000 without power.</a:t>
            </a:r>
            <a:endParaRPr lang="en-US" sz="1200" dirty="0">
              <a:solidFill>
                <a:srgbClr val="003E74"/>
              </a:solidFill>
              <a:latin typeface="+mn-lt"/>
            </a:endParaRPr>
          </a:p>
        </p:txBody>
      </p:sp>
      <p:cxnSp>
        <p:nvCxnSpPr>
          <p:cNvPr id="7" name="Straight Arrow Connector 6"/>
          <p:cNvCxnSpPr/>
          <p:nvPr/>
        </p:nvCxnSpPr>
        <p:spPr bwMode="auto">
          <a:xfrm rot="16200000" flipH="1">
            <a:off x="2476500" y="2705100"/>
            <a:ext cx="1562100" cy="495300"/>
          </a:xfrm>
          <a:prstGeom prst="straightConnector1">
            <a:avLst/>
          </a:prstGeom>
          <a:noFill/>
          <a:ln w="38100" cap="flat" cmpd="sng" algn="ctr">
            <a:solidFill>
              <a:srgbClr val="003E74"/>
            </a:solidFill>
            <a:prstDash val="solid"/>
            <a:round/>
            <a:headEnd type="none" w="med" len="med"/>
            <a:tailEnd type="arrow"/>
          </a:ln>
          <a:effectLst/>
        </p:spPr>
      </p:cxnSp>
      <p:sp>
        <p:nvSpPr>
          <p:cNvPr id="10" name="TextBox 9"/>
          <p:cNvSpPr txBox="1"/>
          <p:nvPr/>
        </p:nvSpPr>
        <p:spPr>
          <a:xfrm>
            <a:off x="4495800" y="1562100"/>
            <a:ext cx="2324100" cy="461665"/>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of ~1.0”.</a:t>
            </a:r>
            <a:endParaRPr lang="en-US" sz="1200" dirty="0">
              <a:solidFill>
                <a:srgbClr val="003E74"/>
              </a:solidFill>
              <a:latin typeface="+mn-lt"/>
            </a:endParaRPr>
          </a:p>
        </p:txBody>
      </p:sp>
      <p:cxnSp>
        <p:nvCxnSpPr>
          <p:cNvPr id="11" name="Straight Arrow Connector 10"/>
          <p:cNvCxnSpPr/>
          <p:nvPr/>
        </p:nvCxnSpPr>
        <p:spPr bwMode="auto">
          <a:xfrm rot="5400000">
            <a:off x="4343400" y="2590800"/>
            <a:ext cx="1257300" cy="342900"/>
          </a:xfrm>
          <a:prstGeom prst="straightConnector1">
            <a:avLst/>
          </a:prstGeom>
          <a:noFill/>
          <a:ln w="38100" cap="flat" cmpd="sng" algn="ctr">
            <a:solidFill>
              <a:srgbClr val="003E74"/>
            </a:solidFill>
            <a:prstDash val="solid"/>
            <a:round/>
            <a:headEnd type="none" w="med" len="med"/>
            <a:tailEnd type="arrow"/>
          </a:ln>
          <a:effectLst/>
        </p:spPr>
      </p:cxnSp>
      <p:sp>
        <p:nvSpPr>
          <p:cNvPr id="13" name="TextBox 12"/>
          <p:cNvSpPr txBox="1"/>
          <p:nvPr/>
        </p:nvSpPr>
        <p:spPr>
          <a:xfrm>
            <a:off x="2362200" y="5105400"/>
            <a:ext cx="2400300" cy="830997"/>
          </a:xfrm>
          <a:prstGeom prst="rect">
            <a:avLst/>
          </a:prstGeom>
          <a:solidFill>
            <a:schemeClr val="bg1"/>
          </a:solidFill>
        </p:spPr>
        <p:txBody>
          <a:bodyPr wrap="square" rtlCol="0">
            <a:spAutoFit/>
          </a:bodyPr>
          <a:lstStyle/>
          <a:p>
            <a:pPr algn="l"/>
            <a:r>
              <a:rPr lang="en-US" sz="1200" dirty="0" smtClean="0">
                <a:solidFill>
                  <a:srgbClr val="003E74"/>
                </a:solidFill>
                <a:latin typeface="+mn-lt"/>
              </a:rPr>
              <a:t>FZRA/glaze accumulations brought down trees and power lines.  Residents without power up to a week.</a:t>
            </a:r>
            <a:endParaRPr lang="en-US" sz="1200" dirty="0">
              <a:solidFill>
                <a:srgbClr val="003E74"/>
              </a:solidFill>
              <a:latin typeface="+mn-lt"/>
            </a:endParaRPr>
          </a:p>
        </p:txBody>
      </p:sp>
      <p:cxnSp>
        <p:nvCxnSpPr>
          <p:cNvPr id="14" name="Straight Arrow Connector 13"/>
          <p:cNvCxnSpPr/>
          <p:nvPr/>
        </p:nvCxnSpPr>
        <p:spPr bwMode="auto">
          <a:xfrm rot="5400000" flipH="1" flipV="1">
            <a:off x="3295650" y="4324350"/>
            <a:ext cx="1066800" cy="419100"/>
          </a:xfrm>
          <a:prstGeom prst="straightConnector1">
            <a:avLst/>
          </a:prstGeom>
          <a:noFill/>
          <a:ln w="38100" cap="flat" cmpd="sng" algn="ctr">
            <a:solidFill>
              <a:srgbClr val="003E74"/>
            </a:solidFill>
            <a:prstDash val="solid"/>
            <a:round/>
            <a:headEnd type="none" w="med" len="med"/>
            <a:tailEnd type="arrow"/>
          </a:ln>
          <a:effectLst/>
        </p:spPr>
      </p:cxnSp>
      <p:sp>
        <p:nvSpPr>
          <p:cNvPr id="12" name="TextBox 11"/>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Analog #2 had major impacts across OK, MO, AR, and into the Ohio Valley.</a:t>
            </a:r>
          </a:p>
          <a:p>
            <a:r>
              <a:rPr lang="en-US" sz="1600" dirty="0" smtClean="0">
                <a:solidFill>
                  <a:schemeClr val="bg1"/>
                </a:solidFill>
                <a:latin typeface="+mn-lt"/>
              </a:rPr>
              <a:t>Impact information was from NCDC Storm Data.</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28-30 January 2010 Winter Storm - Observed FZRA</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 name="Picture 2" descr="C:\Users\CMG\Desktop\NEW\ice1.png"/>
          <p:cNvPicPr>
            <a:picLocks noChangeAspect="1" noChangeArrowheads="1"/>
          </p:cNvPicPr>
          <p:nvPr/>
        </p:nvPicPr>
        <p:blipFill>
          <a:blip r:embed="rId4" cstate="print"/>
          <a:srcRect/>
          <a:stretch>
            <a:fillRect/>
          </a:stretch>
        </p:blipFill>
        <p:spPr bwMode="auto">
          <a:xfrm>
            <a:off x="1028700" y="647701"/>
            <a:ext cx="7067087" cy="5559552"/>
          </a:xfrm>
          <a:prstGeom prst="rect">
            <a:avLst/>
          </a:prstGeom>
          <a:noFill/>
        </p:spPr>
      </p:pic>
      <p:sp>
        <p:nvSpPr>
          <p:cNvPr id="6" name="TextBox 5"/>
          <p:cNvSpPr txBox="1"/>
          <p:nvPr/>
        </p:nvSpPr>
        <p:spPr>
          <a:xfrm>
            <a:off x="1179576" y="647700"/>
            <a:ext cx="6757416" cy="461665"/>
          </a:xfrm>
          <a:prstGeom prst="rect">
            <a:avLst/>
          </a:prstGeom>
          <a:solidFill>
            <a:schemeClr val="bg1"/>
          </a:solidFill>
        </p:spPr>
        <p:txBody>
          <a:bodyPr wrap="square" rtlCol="0">
            <a:spAutoFit/>
          </a:bodyPr>
          <a:lstStyle/>
          <a:p>
            <a:r>
              <a:rPr lang="en-US" sz="1200" dirty="0" smtClean="0">
                <a:solidFill>
                  <a:srgbClr val="003E74"/>
                </a:solidFill>
                <a:latin typeface="+mn-lt"/>
              </a:rPr>
              <a:t>FZRA/glaze accumulations based on event summary maps from the Norman, OK;            Tulsa, OK; Little Rock, AR; and Memphis, TN NOAA/NWS forecast offices. </a:t>
            </a:r>
            <a:endParaRPr lang="en-US" sz="1200" dirty="0">
              <a:solidFill>
                <a:srgbClr val="003E74"/>
              </a:solidFill>
              <a:latin typeface="+mn-lt"/>
            </a:endParaRPr>
          </a:p>
        </p:txBody>
      </p:sp>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Similar freezing rain impacts as Analog #2 just displaced slightly south.</a:t>
            </a:r>
          </a:p>
          <a:p>
            <a:r>
              <a:rPr lang="en-US" sz="1600" dirty="0" smtClean="0">
                <a:solidFill>
                  <a:schemeClr val="bg1"/>
                </a:solidFill>
                <a:latin typeface="+mn-lt"/>
              </a:rPr>
              <a:t>2-m 0C line was further to the south than the analog.  Shift impacts.</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ebee.bmp"/>
          <p:cNvPicPr>
            <a:picLocks noChangeAspect="1"/>
          </p:cNvPicPr>
          <p:nvPr/>
        </p:nvPicPr>
        <p:blipFill>
          <a:blip r:embed="rId3" cstate="print"/>
          <a:stretch>
            <a:fillRect/>
          </a:stretch>
        </p:blipFill>
        <p:spPr>
          <a:xfrm>
            <a:off x="723900" y="1257300"/>
            <a:ext cx="7658100" cy="5079589"/>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4101" name="Rectangle 7"/>
          <p:cNvSpPr>
            <a:spLocks noChangeArrowheads="1"/>
          </p:cNvSpPr>
          <p:nvPr/>
        </p:nvSpPr>
        <p:spPr bwMode="auto">
          <a:xfrm>
            <a:off x="1008813" y="5170606"/>
            <a:ext cx="1925780" cy="419100"/>
          </a:xfrm>
          <a:prstGeom prst="rect">
            <a:avLst/>
          </a:prstGeom>
          <a:noFill/>
          <a:ln w="38100" algn="ctr">
            <a:solidFill>
              <a:srgbClr val="FF0000"/>
            </a:solidFill>
            <a:round/>
            <a:headEnd/>
            <a:tailEnd/>
          </a:ln>
        </p:spPr>
        <p:txBody>
          <a:bodyPr/>
          <a:lstStyle/>
          <a:p>
            <a:endParaRPr lang="en-US"/>
          </a:p>
        </p:txBody>
      </p:sp>
      <p:sp>
        <p:nvSpPr>
          <p:cNvPr id="6" name="Rectangle 3"/>
          <p:cNvSpPr>
            <a:spLocks noGrp="1" noChangeArrowheads="1"/>
          </p:cNvSpPr>
          <p:nvPr>
            <p:ph idx="1"/>
          </p:nvPr>
        </p:nvSpPr>
        <p:spPr>
          <a:xfrm>
            <a:off x="228600" y="647700"/>
            <a:ext cx="8686800" cy="800100"/>
          </a:xfrm>
        </p:spPr>
        <p:txBody>
          <a:bodyPr/>
          <a:lstStyle/>
          <a:p>
            <a:r>
              <a:rPr lang="en-US" sz="1600" dirty="0" smtClean="0"/>
              <a:t>Beebe, R. G., 1956: Tornado composite charts. Mon. </a:t>
            </a:r>
            <a:r>
              <a:rPr lang="en-US" sz="1600" dirty="0" err="1" smtClean="0"/>
              <a:t>Wea</a:t>
            </a:r>
            <a:r>
              <a:rPr lang="en-US" sz="1600" dirty="0" smtClean="0"/>
              <a:t>. Rev., 84, 127–142.</a:t>
            </a:r>
          </a:p>
        </p:txBody>
      </p:sp>
      <p:grpSp>
        <p:nvGrpSpPr>
          <p:cNvPr id="2" name="Group 25"/>
          <p:cNvGrpSpPr/>
          <p:nvPr/>
        </p:nvGrpSpPr>
        <p:grpSpPr>
          <a:xfrm>
            <a:off x="4095752" y="3338513"/>
            <a:ext cx="966792" cy="761999"/>
            <a:chOff x="4100510" y="3338513"/>
            <a:chExt cx="966792" cy="761999"/>
          </a:xfrm>
        </p:grpSpPr>
        <p:cxnSp>
          <p:nvCxnSpPr>
            <p:cNvPr id="9" name="Straight Connector 8"/>
            <p:cNvCxnSpPr/>
            <p:nvPr/>
          </p:nvCxnSpPr>
          <p:spPr bwMode="auto">
            <a:xfrm rot="16200000" flipH="1">
              <a:off x="3790949" y="3752848"/>
              <a:ext cx="657225" cy="38103"/>
            </a:xfrm>
            <a:prstGeom prst="line">
              <a:avLst/>
            </a:prstGeom>
            <a:noFill/>
            <a:ln w="38100"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rot="16200000" flipH="1">
              <a:off x="4676775" y="3581399"/>
              <a:ext cx="609599" cy="123828"/>
            </a:xfrm>
            <a:prstGeom prst="line">
              <a:avLst/>
            </a:prstGeom>
            <a:noFill/>
            <a:ln w="38100"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flipV="1">
              <a:off x="4100511" y="3357563"/>
              <a:ext cx="823914" cy="104778"/>
            </a:xfrm>
            <a:prstGeom prst="line">
              <a:avLst/>
            </a:prstGeom>
            <a:noFill/>
            <a:ln w="3810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rot="10800000" flipV="1">
              <a:off x="4133850" y="3962399"/>
              <a:ext cx="933452" cy="119063"/>
            </a:xfrm>
            <a:prstGeom prst="line">
              <a:avLst/>
            </a:prstGeom>
            <a:noFill/>
            <a:ln w="38100" cap="flat" cmpd="sng" algn="ctr">
              <a:solidFill>
                <a:schemeClr val="tx1"/>
              </a:solidFill>
              <a:prstDash val="solid"/>
              <a:round/>
              <a:headEnd type="none" w="med" len="med"/>
              <a:tailEnd type="none" w="med" len="med"/>
            </a:ln>
            <a:effectLst/>
          </p:spPr>
        </p:cxnSp>
      </p:grpSp>
      <p:sp>
        <p:nvSpPr>
          <p:cNvPr id="13" name="Rectangle 3"/>
          <p:cNvSpPr txBox="1">
            <a:spLocks noChangeArrowheads="1"/>
          </p:cNvSpPr>
          <p:nvPr/>
        </p:nvSpPr>
        <p:spPr bwMode="auto">
          <a:xfrm>
            <a:off x="1812925" y="2097468"/>
            <a:ext cx="5524500" cy="1943100"/>
          </a:xfrm>
          <a:prstGeom prst="rect">
            <a:avLst/>
          </a:prstGeom>
          <a:solidFill>
            <a:schemeClr val="bg1"/>
          </a:solidFill>
          <a:ln w="38100">
            <a:solidFill>
              <a:srgbClr val="003E74"/>
            </a:solidFill>
            <a:miter lim="800000"/>
            <a:headEnd/>
            <a:tailEnd/>
          </a:ln>
        </p:spPr>
        <p:txBody>
          <a:bodyPr/>
          <a:lstStyle/>
          <a:p>
            <a:pPr eaLnBrk="0" hangingPunct="0">
              <a:spcBef>
                <a:spcPct val="20000"/>
              </a:spcBef>
              <a:defRPr/>
            </a:pPr>
            <a:r>
              <a:rPr lang="en-US" sz="2000" kern="0" dirty="0">
                <a:solidFill>
                  <a:srgbClr val="003E74"/>
                </a:solidFill>
                <a:latin typeface="+mn-lt"/>
              </a:rPr>
              <a:t>“Composite charts for selected weather situations provides one the means for indentifying large-scale features which are common to these situations.  Also composite charts clearly depict anomalies or departures from normal.”</a:t>
            </a:r>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2552700"/>
          </a:xfrm>
        </p:spPr>
        <p:txBody>
          <a:bodyPr/>
          <a:lstStyle/>
          <a:p>
            <a:pPr eaLnBrk="1" hangingPunct="1"/>
            <a:r>
              <a:rPr lang="en-US" sz="1800" dirty="0" smtClean="0"/>
              <a:t>On 10 and 11 February 2009, a severe weather outbreak occurred over portions of Oklahoma  and Texas extending east to the Mississippi River Valley.</a:t>
            </a:r>
          </a:p>
          <a:p>
            <a:pPr eaLnBrk="1" hangingPunct="1"/>
            <a:endParaRPr lang="en-US" sz="1800" dirty="0" smtClean="0"/>
          </a:p>
          <a:p>
            <a:pPr eaLnBrk="1" hangingPunct="1"/>
            <a:r>
              <a:rPr lang="en-US" sz="1800" dirty="0" smtClean="0"/>
              <a:t>Not necessarily a classic pattern for severe weather.  However, a mid level trough and wind maximum ejecting out of the southwestern US initiated height falls and an increase in low-level moisture ahead of organizing surface low pressure.</a:t>
            </a:r>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Severe Weather</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8" name="Rectangle 3"/>
          <p:cNvSpPr txBox="1">
            <a:spLocks noChangeArrowheads="1"/>
          </p:cNvSpPr>
          <p:nvPr/>
        </p:nvSpPr>
        <p:spPr bwMode="auto">
          <a:xfrm>
            <a:off x="228600" y="3567544"/>
            <a:ext cx="4495800" cy="2757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1" i="0" u="none" strike="noStrike" kern="0" cap="none" spc="0" normalizeH="0" baseline="0" noProof="0" dirty="0" smtClean="0">
                <a:ln>
                  <a:noFill/>
                </a:ln>
                <a:solidFill>
                  <a:schemeClr val="bg1"/>
                </a:solidFill>
                <a:effectLst/>
                <a:uLnTx/>
                <a:uFillTx/>
                <a:latin typeface="+mn-lt"/>
                <a:ea typeface="+mn-ea"/>
                <a:cs typeface="+mn-cs"/>
              </a:rPr>
              <a:t>Deadliest tornado of 2009, EF4 and 8 people</a:t>
            </a:r>
            <a:r>
              <a:rPr kumimoji="0" lang="en-US" sz="1800" b="1" i="0" u="none" strike="noStrike" kern="0" cap="none" spc="0" normalizeH="0" noProof="0" dirty="0" smtClean="0">
                <a:ln>
                  <a:noFill/>
                </a:ln>
                <a:solidFill>
                  <a:schemeClr val="bg1"/>
                </a:solidFill>
                <a:effectLst/>
                <a:uLnTx/>
                <a:uFillTx/>
                <a:latin typeface="+mn-lt"/>
                <a:ea typeface="+mn-ea"/>
                <a:cs typeface="+mn-cs"/>
              </a:rPr>
              <a:t> lost their lives</a:t>
            </a:r>
            <a:r>
              <a:rPr kumimoji="0" lang="en-US" sz="1800" b="1" i="0" u="none" strike="noStrike" kern="0" cap="none" spc="0" normalizeH="0" baseline="0" noProof="0" dirty="0" smtClean="0">
                <a:ln>
                  <a:noFill/>
                </a:ln>
                <a:solidFill>
                  <a:schemeClr val="bg1"/>
                </a:solidFill>
                <a:effectLst/>
                <a:uLnTx/>
                <a:uFillTx/>
                <a:latin typeface="+mn-lt"/>
                <a:ea typeface="+mn-ea"/>
                <a:cs typeface="+mn-cs"/>
              </a:rPr>
              <a:t>.</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lang="en-US" kern="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1" i="0" u="none" strike="noStrike" kern="0" cap="none" spc="0" normalizeH="0" baseline="0" noProof="0" dirty="0" smtClean="0">
                <a:ln>
                  <a:noFill/>
                </a:ln>
                <a:solidFill>
                  <a:schemeClr val="bg1"/>
                </a:solidFill>
                <a:effectLst/>
                <a:uLnTx/>
                <a:uFillTx/>
                <a:latin typeface="+mn-lt"/>
                <a:ea typeface="+mn-ea"/>
                <a:cs typeface="+mn-cs"/>
              </a:rPr>
              <a:t>12 tornadoes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kern="0" dirty="0" smtClean="0">
                <a:solidFill>
                  <a:schemeClr val="bg1"/>
                </a:solidFill>
                <a:latin typeface="+mn-lt"/>
              </a:rPr>
              <a:t>125 wind reports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1800" b="1" i="0" u="none" strike="noStrike" kern="0" cap="none" spc="0" normalizeH="0" baseline="0" noProof="0" dirty="0" smtClean="0">
                <a:ln>
                  <a:noFill/>
                </a:ln>
                <a:solidFill>
                  <a:schemeClr val="bg1"/>
                </a:solidFill>
                <a:effectLst/>
                <a:uLnTx/>
                <a:uFillTx/>
                <a:latin typeface="+mn-lt"/>
                <a:ea typeface="+mn-ea"/>
                <a:cs typeface="+mn-cs"/>
              </a:rPr>
              <a:t>105</a:t>
            </a:r>
            <a:r>
              <a:rPr kumimoji="0" lang="en-US" sz="1800" b="1" i="0" u="none" strike="noStrike" kern="0" cap="none" spc="0" normalizeH="0" noProof="0" dirty="0" smtClean="0">
                <a:ln>
                  <a:noFill/>
                </a:ln>
                <a:solidFill>
                  <a:schemeClr val="bg1"/>
                </a:solidFill>
                <a:effectLst/>
                <a:uLnTx/>
                <a:uFillTx/>
                <a:latin typeface="+mn-lt"/>
                <a:ea typeface="+mn-ea"/>
                <a:cs typeface="+mn-cs"/>
              </a:rPr>
              <a:t> hail reports</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kern="0" baseline="0" dirty="0" smtClean="0">
                <a:solidFill>
                  <a:schemeClr val="bg1"/>
                </a:solidFill>
                <a:latin typeface="+mn-lt"/>
              </a:rPr>
              <a:t>242</a:t>
            </a:r>
            <a:r>
              <a:rPr lang="en-US" kern="0" dirty="0" smtClean="0">
                <a:solidFill>
                  <a:schemeClr val="bg1"/>
                </a:solidFill>
                <a:latin typeface="+mn-lt"/>
              </a:rPr>
              <a:t> total reports</a:t>
            </a:r>
            <a:endParaRPr kumimoji="0" lang="en-US" sz="1800" b="1" i="0" u="none" strike="noStrike" kern="0" cap="none" spc="0" normalizeH="0" baseline="0" noProof="0" dirty="0" smtClean="0">
              <a:ln>
                <a:noFill/>
              </a:ln>
              <a:solidFill>
                <a:schemeClr val="bg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lang="en-US" kern="0" dirty="0" smtClean="0">
              <a:solidFill>
                <a:schemeClr val="bg1"/>
              </a:solidFill>
              <a:latin typeface="+mn-lt"/>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sz="1800" b="1" i="0" u="none" strike="noStrike" kern="0" cap="none" spc="0" normalizeH="0" baseline="0" noProof="0" dirty="0" smtClean="0">
              <a:ln>
                <a:noFill/>
              </a:ln>
              <a:solidFill>
                <a:schemeClr val="bg1"/>
              </a:solidFill>
              <a:effectLst/>
              <a:uLnTx/>
              <a:uFillTx/>
              <a:latin typeface="+mn-lt"/>
              <a:ea typeface="+mn-ea"/>
              <a:cs typeface="+mn-cs"/>
            </a:endParaRPr>
          </a:p>
        </p:txBody>
      </p:sp>
      <p:sp>
        <p:nvSpPr>
          <p:cNvPr id="7" name="TextBox 6"/>
          <p:cNvSpPr txBox="1"/>
          <p:nvPr/>
        </p:nvSpPr>
        <p:spPr>
          <a:xfrm>
            <a:off x="5143500" y="6520190"/>
            <a:ext cx="3086100" cy="261610"/>
          </a:xfrm>
          <a:prstGeom prst="rect">
            <a:avLst/>
          </a:prstGeom>
          <a:noFill/>
        </p:spPr>
        <p:txBody>
          <a:bodyPr wrap="square" rtlCol="0">
            <a:spAutoFit/>
          </a:bodyPr>
          <a:lstStyle/>
          <a:p>
            <a:pPr algn="l"/>
            <a:r>
              <a:rPr lang="en-US" sz="1100" dirty="0" smtClean="0">
                <a:solidFill>
                  <a:schemeClr val="bg1"/>
                </a:solidFill>
                <a:latin typeface="+mn-lt"/>
              </a:rPr>
              <a:t>Storm Prediction Center</a:t>
            </a:r>
            <a:endParaRPr lang="en-US" sz="1100" dirty="0">
              <a:solidFill>
                <a:schemeClr val="bg1"/>
              </a:solidFill>
              <a:latin typeface="+mn-lt"/>
            </a:endParaRPr>
          </a:p>
        </p:txBody>
      </p:sp>
      <p:pic>
        <p:nvPicPr>
          <p:cNvPr id="4099" name="Picture 3"/>
          <p:cNvPicPr>
            <a:picLocks noChangeAspect="1" noChangeArrowheads="1"/>
          </p:cNvPicPr>
          <p:nvPr/>
        </p:nvPicPr>
        <p:blipFill>
          <a:blip r:embed="rId4" cstate="print"/>
          <a:srcRect/>
          <a:stretch>
            <a:fillRect/>
          </a:stretch>
        </p:blipFill>
        <p:spPr bwMode="auto">
          <a:xfrm>
            <a:off x="5219700" y="3305176"/>
            <a:ext cx="3733800" cy="326707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Severe Weather - SPC Day 2 Outlook</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5122" name="Picture 2" descr="C:\Users\CMG\Desktop\day2otlk_20090209_0700_prt.gif"/>
          <p:cNvPicPr>
            <a:picLocks noChangeAspect="1" noChangeArrowheads="1"/>
          </p:cNvPicPr>
          <p:nvPr/>
        </p:nvPicPr>
        <p:blipFill>
          <a:blip r:embed="rId4" cstate="print"/>
          <a:srcRect/>
          <a:stretch>
            <a:fillRect/>
          </a:stretch>
        </p:blipFill>
        <p:spPr bwMode="auto">
          <a:xfrm>
            <a:off x="594852" y="647700"/>
            <a:ext cx="7930538" cy="5559552"/>
          </a:xfrm>
          <a:prstGeom prst="rect">
            <a:avLst/>
          </a:prstGeom>
          <a:noFill/>
        </p:spPr>
      </p:pic>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12292" name="Picture 4"/>
          <p:cNvPicPr>
            <a:picLocks noChangeAspect="1" noChangeArrowheads="1"/>
          </p:cNvPicPr>
          <p:nvPr/>
        </p:nvPicPr>
        <p:blipFill>
          <a:blip r:embed="rId4" cstate="print"/>
          <a:srcRect/>
          <a:stretch>
            <a:fillRect/>
          </a:stretch>
        </p:blipFill>
        <p:spPr bwMode="auto">
          <a:xfrm>
            <a:off x="968196" y="647700"/>
            <a:ext cx="7185204" cy="5559552"/>
          </a:xfrm>
          <a:prstGeom prst="rect">
            <a:avLst/>
          </a:prstGeom>
          <a:noFill/>
          <a:ln w="9525">
            <a:noFill/>
            <a:miter lim="800000"/>
            <a:headEnd/>
            <a:tailEnd/>
          </a:ln>
        </p:spPr>
      </p:pic>
      <p:sp>
        <p:nvSpPr>
          <p:cNvPr id="5" name="TextBox 4"/>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Height and wind field pattern for severe weather outbreak?</a:t>
            </a:r>
            <a:endParaRPr lang="en-US" sz="16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969264" y="649224"/>
            <a:ext cx="7190475"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5" name="TextBox 4"/>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PMSL analog mean based on top 15 analogs is similar </a:t>
            </a:r>
          </a:p>
          <a:p>
            <a:r>
              <a:rPr lang="en-US" sz="1600" dirty="0" smtClean="0">
                <a:solidFill>
                  <a:schemeClr val="bg1"/>
                </a:solidFill>
                <a:latin typeface="+mn-lt"/>
              </a:rPr>
              <a:t>to the GFS forecast over the mesoscale domain.</a:t>
            </a:r>
            <a:endParaRPr lang="en-US" sz="1600" dirty="0">
              <a:solidFill>
                <a:schemeClr val="bg1"/>
              </a:solidFill>
              <a:latin typeface="+mn-lt"/>
            </a:endParaRPr>
          </a:p>
        </p:txBody>
      </p:sp>
      <p:pic>
        <p:nvPicPr>
          <p:cNvPr id="3074"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8"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9" name="TextBox 8"/>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850-hPa HGHT analog mean based on top 15 analogs has more </a:t>
            </a:r>
          </a:p>
          <a:p>
            <a:r>
              <a:rPr lang="en-US" sz="1600" dirty="0" smtClean="0">
                <a:solidFill>
                  <a:schemeClr val="bg1"/>
                </a:solidFill>
                <a:latin typeface="+mn-lt"/>
              </a:rPr>
              <a:t>variability than the forecast. However, trough placement is good.</a:t>
            </a:r>
            <a:endParaRPr lang="en-US" sz="1600" dirty="0">
              <a:solidFill>
                <a:schemeClr val="bg1"/>
              </a:solidFill>
              <a:latin typeface="+mn-lt"/>
            </a:endParaRPr>
          </a:p>
        </p:txBody>
      </p:sp>
      <p:pic>
        <p:nvPicPr>
          <p:cNvPr id="4098"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500-hPa HGHT analog mean based on top 15 analogs </a:t>
            </a:r>
          </a:p>
          <a:p>
            <a:r>
              <a:rPr lang="en-US" sz="1600" dirty="0" smtClean="0">
                <a:solidFill>
                  <a:schemeClr val="bg1"/>
                </a:solidFill>
                <a:latin typeface="+mn-lt"/>
              </a:rPr>
              <a:t>has excellent agreement with the GFS forecast.</a:t>
            </a:r>
            <a:endParaRPr lang="en-US" sz="1600" dirty="0">
              <a:solidFill>
                <a:schemeClr val="bg1"/>
              </a:solidFill>
              <a:latin typeface="+mn-lt"/>
            </a:endParaRPr>
          </a:p>
        </p:txBody>
      </p:sp>
      <p:pic>
        <p:nvPicPr>
          <p:cNvPr id="5122"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6"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2-m temperature analog mean based on top 15 analogs </a:t>
            </a:r>
          </a:p>
          <a:p>
            <a:r>
              <a:rPr lang="en-US" sz="1600" dirty="0" smtClean="0">
                <a:solidFill>
                  <a:schemeClr val="bg1"/>
                </a:solidFill>
                <a:latin typeface="+mn-lt"/>
              </a:rPr>
              <a:t>has good agreement with the GFS forecast.</a:t>
            </a:r>
            <a:endParaRPr lang="en-US" sz="1600" dirty="0">
              <a:solidFill>
                <a:schemeClr val="bg1"/>
              </a:solidFill>
              <a:latin typeface="+mn-lt"/>
            </a:endParaRPr>
          </a:p>
        </p:txBody>
      </p:sp>
      <p:pic>
        <p:nvPicPr>
          <p:cNvPr id="6146"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969264" y="649224"/>
            <a:ext cx="7190474" cy="5559552"/>
          </a:xfrm>
          <a:prstGeom prst="rect">
            <a:avLst/>
          </a:prstGeom>
          <a:noFill/>
          <a:ln w="9525">
            <a:noFill/>
            <a:miter lim="800000"/>
            <a:headEnd/>
            <a:tailEnd/>
          </a:ln>
        </p:spPr>
      </p:pic>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PWTR analog mean based on top 15 analogs is similar to the </a:t>
            </a:r>
          </a:p>
          <a:p>
            <a:r>
              <a:rPr lang="en-US" sz="1600" dirty="0" smtClean="0">
                <a:solidFill>
                  <a:schemeClr val="bg1"/>
                </a:solidFill>
                <a:latin typeface="+mn-lt"/>
              </a:rPr>
              <a:t>GFS forecast.  Moist axis is similar in strength and position. </a:t>
            </a:r>
            <a:endParaRPr lang="en-US" sz="1600" dirty="0">
              <a:solidFill>
                <a:schemeClr val="bg1"/>
              </a:solidFill>
              <a:latin typeface="+mn-lt"/>
            </a:endParaRPr>
          </a:p>
        </p:txBody>
      </p:sp>
      <p:sp>
        <p:nvSpPr>
          <p:cNvPr id="8" name="Freeform 7"/>
          <p:cNvSpPr/>
          <p:nvPr/>
        </p:nvSpPr>
        <p:spPr bwMode="auto">
          <a:xfrm>
            <a:off x="4210050" y="3009900"/>
            <a:ext cx="390525" cy="2295525"/>
          </a:xfrm>
          <a:custGeom>
            <a:avLst/>
            <a:gdLst>
              <a:gd name="connsiteX0" fmla="*/ 0 w 390525"/>
              <a:gd name="connsiteY0" fmla="*/ 2057400 h 2057400"/>
              <a:gd name="connsiteX1" fmla="*/ 133350 w 390525"/>
              <a:gd name="connsiteY1" fmla="*/ 1571625 h 2057400"/>
              <a:gd name="connsiteX2" fmla="*/ 342900 w 390525"/>
              <a:gd name="connsiteY2" fmla="*/ 1019175 h 2057400"/>
              <a:gd name="connsiteX3" fmla="*/ 352425 w 390525"/>
              <a:gd name="connsiteY3" fmla="*/ 476250 h 2057400"/>
              <a:gd name="connsiteX4" fmla="*/ 390525 w 390525"/>
              <a:gd name="connsiteY4" fmla="*/ 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2057400">
                <a:moveTo>
                  <a:pt x="0" y="2057400"/>
                </a:moveTo>
                <a:cubicBezTo>
                  <a:pt x="38100" y="1901031"/>
                  <a:pt x="76200" y="1744663"/>
                  <a:pt x="133350" y="1571625"/>
                </a:cubicBezTo>
                <a:cubicBezTo>
                  <a:pt x="190500" y="1398588"/>
                  <a:pt x="306388" y="1201737"/>
                  <a:pt x="342900" y="1019175"/>
                </a:cubicBezTo>
                <a:cubicBezTo>
                  <a:pt x="379412" y="836613"/>
                  <a:pt x="344488" y="646112"/>
                  <a:pt x="352425" y="476250"/>
                </a:cubicBezTo>
                <a:cubicBezTo>
                  <a:pt x="360362" y="306388"/>
                  <a:pt x="375443" y="153194"/>
                  <a:pt x="390525" y="0"/>
                </a:cubicBezTo>
              </a:path>
            </a:pathLst>
          </a:custGeom>
          <a:noFill/>
          <a:ln w="69850" cap="flat" cmpd="sng" algn="ctr">
            <a:solidFill>
              <a:srgbClr val="0066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969264" y="649224"/>
            <a:ext cx="7190474" cy="5559552"/>
          </a:xfrm>
          <a:prstGeom prst="rect">
            <a:avLst/>
          </a:prstGeom>
          <a:noFill/>
          <a:ln w="9525">
            <a:noFill/>
            <a:miter lim="800000"/>
            <a:headEnd/>
            <a:tailEnd/>
          </a:ln>
        </p:spPr>
      </p:pic>
      <p:sp>
        <p:nvSpPr>
          <p:cNvPr id="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6"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PWTR analog mean based on top 15 analogs is similar to the </a:t>
            </a:r>
          </a:p>
          <a:p>
            <a:r>
              <a:rPr lang="en-US" sz="1600" dirty="0" smtClean="0">
                <a:solidFill>
                  <a:schemeClr val="bg1"/>
                </a:solidFill>
                <a:latin typeface="+mn-lt"/>
              </a:rPr>
              <a:t>GFS forecast.  Moist axis is similar in strength and position. </a:t>
            </a:r>
            <a:endParaRPr lang="en-US" sz="1600" dirty="0">
              <a:solidFill>
                <a:schemeClr val="bg1"/>
              </a:solidFill>
              <a:latin typeface="+mn-lt"/>
            </a:endParaRPr>
          </a:p>
        </p:txBody>
      </p:sp>
      <p:sp>
        <p:nvSpPr>
          <p:cNvPr id="8" name="Freeform 7"/>
          <p:cNvSpPr/>
          <p:nvPr/>
        </p:nvSpPr>
        <p:spPr bwMode="auto">
          <a:xfrm>
            <a:off x="4210050" y="3009900"/>
            <a:ext cx="390525" cy="2295525"/>
          </a:xfrm>
          <a:custGeom>
            <a:avLst/>
            <a:gdLst>
              <a:gd name="connsiteX0" fmla="*/ 0 w 390525"/>
              <a:gd name="connsiteY0" fmla="*/ 2057400 h 2057400"/>
              <a:gd name="connsiteX1" fmla="*/ 133350 w 390525"/>
              <a:gd name="connsiteY1" fmla="*/ 1571625 h 2057400"/>
              <a:gd name="connsiteX2" fmla="*/ 342900 w 390525"/>
              <a:gd name="connsiteY2" fmla="*/ 1019175 h 2057400"/>
              <a:gd name="connsiteX3" fmla="*/ 352425 w 390525"/>
              <a:gd name="connsiteY3" fmla="*/ 476250 h 2057400"/>
              <a:gd name="connsiteX4" fmla="*/ 390525 w 390525"/>
              <a:gd name="connsiteY4" fmla="*/ 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2057400">
                <a:moveTo>
                  <a:pt x="0" y="2057400"/>
                </a:moveTo>
                <a:cubicBezTo>
                  <a:pt x="38100" y="1901031"/>
                  <a:pt x="76200" y="1744663"/>
                  <a:pt x="133350" y="1571625"/>
                </a:cubicBezTo>
                <a:cubicBezTo>
                  <a:pt x="190500" y="1398588"/>
                  <a:pt x="306388" y="1201737"/>
                  <a:pt x="342900" y="1019175"/>
                </a:cubicBezTo>
                <a:cubicBezTo>
                  <a:pt x="379412" y="836613"/>
                  <a:pt x="344488" y="646112"/>
                  <a:pt x="352425" y="476250"/>
                </a:cubicBezTo>
                <a:cubicBezTo>
                  <a:pt x="360362" y="306388"/>
                  <a:pt x="375443" y="153194"/>
                  <a:pt x="390525" y="0"/>
                </a:cubicBezTo>
              </a:path>
            </a:pathLst>
          </a:custGeom>
          <a:noFill/>
          <a:ln w="69850" cap="flat" cmpd="sng" algn="ctr">
            <a:solidFill>
              <a:srgbClr val="0066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9" name="TextBox 8"/>
          <p:cNvSpPr txBox="1"/>
          <p:nvPr/>
        </p:nvSpPr>
        <p:spPr>
          <a:xfrm>
            <a:off x="1866900" y="1371600"/>
            <a:ext cx="5372100" cy="369332"/>
          </a:xfrm>
          <a:prstGeom prst="rect">
            <a:avLst/>
          </a:prstGeom>
          <a:solidFill>
            <a:srgbClr val="003E74"/>
          </a:solidFill>
        </p:spPr>
        <p:txBody>
          <a:bodyPr wrap="square" rtlCol="0">
            <a:spAutoFit/>
          </a:bodyPr>
          <a:lstStyle/>
          <a:p>
            <a:r>
              <a:rPr lang="en-US" dirty="0" smtClean="0">
                <a:solidFill>
                  <a:schemeClr val="bg1"/>
                </a:solidFill>
                <a:latin typeface="+mn-lt"/>
              </a:rPr>
              <a:t>But what does all this agreement mean?</a:t>
            </a:r>
            <a:endParaRPr lang="en-US"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Composite Analyses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4099"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6" name="Rectangle 3"/>
          <p:cNvSpPr>
            <a:spLocks noGrp="1" noChangeArrowheads="1"/>
          </p:cNvSpPr>
          <p:nvPr>
            <p:ph idx="1"/>
          </p:nvPr>
        </p:nvSpPr>
        <p:spPr>
          <a:xfrm>
            <a:off x="228600" y="647700"/>
            <a:ext cx="8686800" cy="800100"/>
          </a:xfrm>
        </p:spPr>
        <p:txBody>
          <a:bodyPr/>
          <a:lstStyle/>
          <a:p>
            <a:r>
              <a:rPr lang="en-US" sz="1600" dirty="0" smtClean="0"/>
              <a:t>Moore, J. T., F. H. Glass, C. E. Graves, S. M. </a:t>
            </a:r>
            <a:r>
              <a:rPr lang="en-US" sz="1600" dirty="0" err="1" smtClean="0"/>
              <a:t>Rochette</a:t>
            </a:r>
            <a:r>
              <a:rPr lang="en-US" sz="1600" dirty="0" smtClean="0"/>
              <a:t>, and M. J. Singer, 2003: The environment of warm-season elevated thunderstorms associated with heavy rainfall over the central United States. </a:t>
            </a:r>
            <a:r>
              <a:rPr lang="en-US" sz="1600" dirty="0" err="1" smtClean="0"/>
              <a:t>Wea</a:t>
            </a:r>
            <a:r>
              <a:rPr lang="en-US" sz="1600" dirty="0" smtClean="0"/>
              <a:t>. Forecasting, 18, 861–878.</a:t>
            </a:r>
          </a:p>
          <a:p>
            <a:endParaRPr lang="en-US" sz="1600" dirty="0" smtClean="0"/>
          </a:p>
        </p:txBody>
      </p:sp>
      <p:pic>
        <p:nvPicPr>
          <p:cNvPr id="8" name="Picture 3"/>
          <p:cNvPicPr>
            <a:picLocks noChangeAspect="1" noChangeArrowheads="1"/>
          </p:cNvPicPr>
          <p:nvPr/>
        </p:nvPicPr>
        <p:blipFill>
          <a:blip r:embed="rId4" cstate="print"/>
          <a:srcRect/>
          <a:stretch>
            <a:fillRect/>
          </a:stretch>
        </p:blipFill>
        <p:spPr bwMode="auto">
          <a:xfrm>
            <a:off x="2286000" y="1676400"/>
            <a:ext cx="4531132" cy="4972050"/>
          </a:xfrm>
          <a:prstGeom prst="rect">
            <a:avLst/>
          </a:prstGeom>
          <a:noFill/>
          <a:ln w="38100" algn="ctr">
            <a:noFill/>
            <a:prstDash val="dash"/>
            <a:miter lim="800000"/>
            <a:headEnd/>
            <a:tailEnd/>
          </a:ln>
        </p:spPr>
      </p:pic>
    </p:spTree>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969264" y="649224"/>
            <a:ext cx="7190474" cy="5559552"/>
          </a:xfrm>
          <a:prstGeom prst="rect">
            <a:avLst/>
          </a:prstGeom>
          <a:noFill/>
          <a:ln w="9525">
            <a:noFill/>
            <a:miter lim="800000"/>
            <a:headEnd/>
            <a:tailEnd/>
          </a:ln>
        </p:spPr>
      </p:pic>
      <p:sp>
        <p:nvSpPr>
          <p:cNvPr id="11"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GFS212 20090209/1200F036</a:t>
            </a:r>
          </a:p>
        </p:txBody>
      </p:sp>
      <p:pic>
        <p:nvPicPr>
          <p:cNvPr id="12"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sp>
        <p:nvSpPr>
          <p:cNvPr id="13" name="TextBox 12"/>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Severe weather signal.</a:t>
            </a:r>
            <a:endParaRPr lang="en-US" sz="1600" dirty="0">
              <a:solidFill>
                <a:schemeClr val="bg1"/>
              </a:solidFill>
              <a:latin typeface="+mn-lt"/>
            </a:endParaRPr>
          </a:p>
        </p:txBody>
      </p:sp>
      <p:sp>
        <p:nvSpPr>
          <p:cNvPr id="14" name="TextBox 13"/>
          <p:cNvSpPr txBox="1"/>
          <p:nvPr/>
        </p:nvSpPr>
        <p:spPr>
          <a:xfrm>
            <a:off x="6394656" y="4397514"/>
            <a:ext cx="1720644" cy="707886"/>
          </a:xfrm>
          <a:prstGeom prst="rect">
            <a:avLst/>
          </a:prstGeom>
          <a:noFill/>
        </p:spPr>
        <p:txBody>
          <a:bodyPr wrap="square" rtlCol="0">
            <a:spAutoFit/>
          </a:bodyPr>
          <a:lstStyle/>
          <a:p>
            <a:r>
              <a:rPr lang="en-US" sz="2000" dirty="0" smtClean="0">
                <a:solidFill>
                  <a:srgbClr val="003E74"/>
                </a:solidFill>
                <a:latin typeface="+mn-lt"/>
              </a:rPr>
              <a:t>SPC’s Day 2 SLGT Risk</a:t>
            </a:r>
            <a:endParaRPr lang="en-US" sz="2000" dirty="0">
              <a:solidFill>
                <a:srgbClr val="003E74"/>
              </a:solidFill>
              <a:latin typeface="+mn-lt"/>
            </a:endParaRPr>
          </a:p>
        </p:txBody>
      </p:sp>
      <p:sp>
        <p:nvSpPr>
          <p:cNvPr id="10" name="Freeform 9"/>
          <p:cNvSpPr/>
          <p:nvPr/>
        </p:nvSpPr>
        <p:spPr bwMode="auto">
          <a:xfrm>
            <a:off x="3210560" y="2999740"/>
            <a:ext cx="1729740" cy="2562860"/>
          </a:xfrm>
          <a:custGeom>
            <a:avLst/>
            <a:gdLst>
              <a:gd name="connsiteX0" fmla="*/ 629920 w 1729740"/>
              <a:gd name="connsiteY0" fmla="*/ 2562860 h 2562860"/>
              <a:gd name="connsiteX1" fmla="*/ 340360 w 1729740"/>
              <a:gd name="connsiteY1" fmla="*/ 2440940 h 2562860"/>
              <a:gd name="connsiteX2" fmla="*/ 96520 w 1729740"/>
              <a:gd name="connsiteY2" fmla="*/ 2075180 h 2562860"/>
              <a:gd name="connsiteX3" fmla="*/ 35560 w 1729740"/>
              <a:gd name="connsiteY3" fmla="*/ 1069340 h 2562860"/>
              <a:gd name="connsiteX4" fmla="*/ 309880 w 1729740"/>
              <a:gd name="connsiteY4" fmla="*/ 535940 h 2562860"/>
              <a:gd name="connsiteX5" fmla="*/ 858520 w 1729740"/>
              <a:gd name="connsiteY5" fmla="*/ 261620 h 2562860"/>
              <a:gd name="connsiteX6" fmla="*/ 1239520 w 1729740"/>
              <a:gd name="connsiteY6" fmla="*/ 109220 h 2562860"/>
              <a:gd name="connsiteX7" fmla="*/ 1666240 w 1729740"/>
              <a:gd name="connsiteY7" fmla="*/ 93980 h 2562860"/>
              <a:gd name="connsiteX8" fmla="*/ 1620520 w 1729740"/>
              <a:gd name="connsiteY8" fmla="*/ 673100 h 2562860"/>
              <a:gd name="connsiteX9" fmla="*/ 1391920 w 1729740"/>
              <a:gd name="connsiteY9" fmla="*/ 1297940 h 2562860"/>
              <a:gd name="connsiteX10" fmla="*/ 1041400 w 1729740"/>
              <a:gd name="connsiteY10" fmla="*/ 2349500 h 256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9740" h="2562860">
                <a:moveTo>
                  <a:pt x="629920" y="2562860"/>
                </a:moveTo>
                <a:cubicBezTo>
                  <a:pt x="529590" y="2542540"/>
                  <a:pt x="429260" y="2522220"/>
                  <a:pt x="340360" y="2440940"/>
                </a:cubicBezTo>
                <a:cubicBezTo>
                  <a:pt x="251460" y="2359660"/>
                  <a:pt x="147320" y="2303780"/>
                  <a:pt x="96520" y="2075180"/>
                </a:cubicBezTo>
                <a:cubicBezTo>
                  <a:pt x="45720" y="1846580"/>
                  <a:pt x="0" y="1325880"/>
                  <a:pt x="35560" y="1069340"/>
                </a:cubicBezTo>
                <a:cubicBezTo>
                  <a:pt x="71120" y="812800"/>
                  <a:pt x="172720" y="670560"/>
                  <a:pt x="309880" y="535940"/>
                </a:cubicBezTo>
                <a:cubicBezTo>
                  <a:pt x="447040" y="401320"/>
                  <a:pt x="703580" y="332740"/>
                  <a:pt x="858520" y="261620"/>
                </a:cubicBezTo>
                <a:cubicBezTo>
                  <a:pt x="1013460" y="190500"/>
                  <a:pt x="1104900" y="137160"/>
                  <a:pt x="1239520" y="109220"/>
                </a:cubicBezTo>
                <a:cubicBezTo>
                  <a:pt x="1374140" y="81280"/>
                  <a:pt x="1602740" y="0"/>
                  <a:pt x="1666240" y="93980"/>
                </a:cubicBezTo>
                <a:cubicBezTo>
                  <a:pt x="1729740" y="187960"/>
                  <a:pt x="1666240" y="472440"/>
                  <a:pt x="1620520" y="673100"/>
                </a:cubicBezTo>
                <a:cubicBezTo>
                  <a:pt x="1574800" y="873760"/>
                  <a:pt x="1488440" y="1018540"/>
                  <a:pt x="1391920" y="1297940"/>
                </a:cubicBezTo>
                <a:cubicBezTo>
                  <a:pt x="1295400" y="1577340"/>
                  <a:pt x="1168400" y="1963420"/>
                  <a:pt x="1041400" y="2349500"/>
                </a:cubicBezTo>
              </a:path>
            </a:pathLst>
          </a:custGeom>
          <a:noFill/>
          <a:ln w="38100" cap="flat" cmpd="sng" algn="ctr">
            <a:solidFill>
              <a:srgbClr val="003E74"/>
            </a:solidFill>
            <a:prstDash val="solid"/>
            <a:round/>
            <a:headEnd type="none" w="med" len="med"/>
            <a:tailEnd type="triangle" w="lg" len="lg"/>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4panelA_2002123018_C.png"/>
          <p:cNvPicPr>
            <a:picLocks noChangeAspect="1"/>
          </p:cNvPicPr>
          <p:nvPr/>
        </p:nvPicPr>
        <p:blipFill>
          <a:blip r:embed="rId3" cstate="print"/>
          <a:stretch>
            <a:fillRect/>
          </a:stretch>
        </p:blipFill>
        <p:spPr>
          <a:xfrm>
            <a:off x="841248" y="3657600"/>
            <a:ext cx="3724795" cy="2886478"/>
          </a:xfrm>
          <a:prstGeom prst="rect">
            <a:avLst/>
          </a:prstGeom>
        </p:spPr>
      </p:pic>
      <p:pic>
        <p:nvPicPr>
          <p:cNvPr id="18" name="Picture 17" descr="4panelA_2002123018_D.png"/>
          <p:cNvPicPr>
            <a:picLocks noChangeAspect="1"/>
          </p:cNvPicPr>
          <p:nvPr/>
        </p:nvPicPr>
        <p:blipFill>
          <a:blip r:embed="rId4" cstate="print"/>
          <a:stretch>
            <a:fillRect/>
          </a:stretch>
        </p:blipFill>
        <p:spPr>
          <a:xfrm>
            <a:off x="4544568" y="3657600"/>
            <a:ext cx="3724795" cy="2886478"/>
          </a:xfrm>
          <a:prstGeom prst="rect">
            <a:avLst/>
          </a:prstGeom>
        </p:spPr>
      </p:pic>
      <p:pic>
        <p:nvPicPr>
          <p:cNvPr id="19" name="Picture 18" descr="4panelAgfs212F036_C.png"/>
          <p:cNvPicPr>
            <a:picLocks noChangeAspect="1"/>
          </p:cNvPicPr>
          <p:nvPr/>
        </p:nvPicPr>
        <p:blipFill>
          <a:blip r:embed="rId5" cstate="print"/>
          <a:stretch>
            <a:fillRect/>
          </a:stretch>
        </p:blipFill>
        <p:spPr>
          <a:xfrm>
            <a:off x="841248" y="647700"/>
            <a:ext cx="3724795" cy="2886478"/>
          </a:xfrm>
          <a:prstGeom prst="rect">
            <a:avLst/>
          </a:prstGeom>
        </p:spPr>
      </p:pic>
      <p:pic>
        <p:nvPicPr>
          <p:cNvPr id="20" name="Picture 19" descr="4panelAgfs212F036_D.png"/>
          <p:cNvPicPr>
            <a:picLocks noChangeAspect="1"/>
          </p:cNvPicPr>
          <p:nvPr/>
        </p:nvPicPr>
        <p:blipFill>
          <a:blip r:embed="rId6" cstate="print"/>
          <a:stretch>
            <a:fillRect/>
          </a:stretch>
        </p:blipFill>
        <p:spPr>
          <a:xfrm>
            <a:off x="4544568" y="649224"/>
            <a:ext cx="3724795" cy="2886478"/>
          </a:xfrm>
          <a:prstGeom prst="rect">
            <a:avLst/>
          </a:prstGeom>
        </p:spPr>
      </p:pic>
      <p:sp>
        <p:nvSpPr>
          <p:cNvPr id="14" name="TextBox 13"/>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20090209/1200F036</a:t>
            </a:r>
            <a:endParaRPr lang="en-US" sz="2000" dirty="0">
              <a:solidFill>
                <a:srgbClr val="003E74"/>
              </a:solidFill>
              <a:latin typeface="+mn-lt"/>
            </a:endParaRPr>
          </a:p>
        </p:txBody>
      </p:sp>
      <p:sp>
        <p:nvSpPr>
          <p:cNvPr id="15" name="TextBox 14"/>
          <p:cNvSpPr txBox="1"/>
          <p:nvPr/>
        </p:nvSpPr>
        <p:spPr>
          <a:xfrm>
            <a:off x="3924300" y="36576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
        <p:nvSpPr>
          <p:cNvPr id="16"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#6 Analog 20021230/1800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7"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4panelA_2002123018_A.png"/>
          <p:cNvPicPr>
            <a:picLocks noChangeAspect="1"/>
          </p:cNvPicPr>
          <p:nvPr/>
        </p:nvPicPr>
        <p:blipFill>
          <a:blip r:embed="rId3" cstate="print"/>
          <a:stretch>
            <a:fillRect/>
          </a:stretch>
        </p:blipFill>
        <p:spPr>
          <a:xfrm>
            <a:off x="838200" y="3657600"/>
            <a:ext cx="3724795" cy="2886478"/>
          </a:xfrm>
          <a:prstGeom prst="rect">
            <a:avLst/>
          </a:prstGeom>
        </p:spPr>
      </p:pic>
      <p:pic>
        <p:nvPicPr>
          <p:cNvPr id="14" name="Picture 13" descr="4panelA_2002123018_B.png"/>
          <p:cNvPicPr>
            <a:picLocks noChangeAspect="1"/>
          </p:cNvPicPr>
          <p:nvPr/>
        </p:nvPicPr>
        <p:blipFill>
          <a:blip r:embed="rId4" cstate="print"/>
          <a:stretch>
            <a:fillRect/>
          </a:stretch>
        </p:blipFill>
        <p:spPr>
          <a:xfrm>
            <a:off x="4542905" y="3657600"/>
            <a:ext cx="3724795" cy="2886478"/>
          </a:xfrm>
          <a:prstGeom prst="rect">
            <a:avLst/>
          </a:prstGeom>
        </p:spPr>
      </p:pic>
      <p:pic>
        <p:nvPicPr>
          <p:cNvPr id="15" name="Picture 14" descr="4panelAgfs212F036_A.png"/>
          <p:cNvPicPr>
            <a:picLocks noChangeAspect="1"/>
          </p:cNvPicPr>
          <p:nvPr/>
        </p:nvPicPr>
        <p:blipFill>
          <a:blip r:embed="rId5" cstate="print"/>
          <a:stretch>
            <a:fillRect/>
          </a:stretch>
        </p:blipFill>
        <p:spPr>
          <a:xfrm>
            <a:off x="838200" y="647700"/>
            <a:ext cx="3724795" cy="2886478"/>
          </a:xfrm>
          <a:prstGeom prst="rect">
            <a:avLst/>
          </a:prstGeom>
        </p:spPr>
      </p:pic>
      <p:pic>
        <p:nvPicPr>
          <p:cNvPr id="16" name="Picture 15" descr="4panelAgfs212F036_B.png"/>
          <p:cNvPicPr>
            <a:picLocks noChangeAspect="1"/>
          </p:cNvPicPr>
          <p:nvPr/>
        </p:nvPicPr>
        <p:blipFill>
          <a:blip r:embed="rId6" cstate="print"/>
          <a:stretch>
            <a:fillRect/>
          </a:stretch>
        </p:blipFill>
        <p:spPr>
          <a:xfrm>
            <a:off x="4544568" y="647700"/>
            <a:ext cx="3724795" cy="2886478"/>
          </a:xfrm>
          <a:prstGeom prst="rect">
            <a:avLst/>
          </a:prstGeom>
        </p:spPr>
      </p:pic>
      <p:sp>
        <p:nvSpPr>
          <p:cNvPr id="9"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#6 Analog 20021230/1800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0"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
        <p:nvSpPr>
          <p:cNvPr id="11" name="TextBox 10"/>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20090209/1200F036</a:t>
            </a:r>
            <a:endParaRPr lang="en-US" sz="2000" dirty="0">
              <a:solidFill>
                <a:srgbClr val="003E74"/>
              </a:solidFill>
              <a:latin typeface="+mn-lt"/>
            </a:endParaRPr>
          </a:p>
        </p:txBody>
      </p:sp>
      <p:sp>
        <p:nvSpPr>
          <p:cNvPr id="12" name="TextBox 11"/>
          <p:cNvSpPr txBox="1"/>
          <p:nvPr/>
        </p:nvSpPr>
        <p:spPr>
          <a:xfrm>
            <a:off x="3924300" y="36576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Tree>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4panelC_2002123018_A.png"/>
          <p:cNvPicPr>
            <a:picLocks noChangeAspect="1"/>
          </p:cNvPicPr>
          <p:nvPr/>
        </p:nvPicPr>
        <p:blipFill>
          <a:blip r:embed="rId3" cstate="print"/>
          <a:stretch>
            <a:fillRect/>
          </a:stretch>
        </p:blipFill>
        <p:spPr>
          <a:xfrm>
            <a:off x="841248" y="3657600"/>
            <a:ext cx="3724795" cy="2886478"/>
          </a:xfrm>
          <a:prstGeom prst="rect">
            <a:avLst/>
          </a:prstGeom>
        </p:spPr>
      </p:pic>
      <p:pic>
        <p:nvPicPr>
          <p:cNvPr id="17" name="Picture 16" descr="4panelCgfs212F036_A.png"/>
          <p:cNvPicPr>
            <a:picLocks noChangeAspect="1"/>
          </p:cNvPicPr>
          <p:nvPr/>
        </p:nvPicPr>
        <p:blipFill>
          <a:blip r:embed="rId4" cstate="print"/>
          <a:stretch>
            <a:fillRect/>
          </a:stretch>
        </p:blipFill>
        <p:spPr>
          <a:xfrm>
            <a:off x="841248" y="649224"/>
            <a:ext cx="3724795" cy="2886478"/>
          </a:xfrm>
          <a:prstGeom prst="rect">
            <a:avLst/>
          </a:prstGeom>
        </p:spPr>
      </p:pic>
      <p:pic>
        <p:nvPicPr>
          <p:cNvPr id="18" name="Picture 17" descr="4panelF_2002123018_A.png"/>
          <p:cNvPicPr>
            <a:picLocks noChangeAspect="1"/>
          </p:cNvPicPr>
          <p:nvPr/>
        </p:nvPicPr>
        <p:blipFill>
          <a:blip r:embed="rId5" cstate="print"/>
          <a:stretch>
            <a:fillRect/>
          </a:stretch>
        </p:blipFill>
        <p:spPr>
          <a:xfrm>
            <a:off x="4544568" y="3657600"/>
            <a:ext cx="3724795" cy="2886478"/>
          </a:xfrm>
          <a:prstGeom prst="rect">
            <a:avLst/>
          </a:prstGeom>
        </p:spPr>
      </p:pic>
      <p:pic>
        <p:nvPicPr>
          <p:cNvPr id="20" name="Picture 19" descr="4panelFgfs212F036_A.png"/>
          <p:cNvPicPr>
            <a:picLocks noChangeAspect="1"/>
          </p:cNvPicPr>
          <p:nvPr/>
        </p:nvPicPr>
        <p:blipFill>
          <a:blip r:embed="rId6" cstate="print"/>
          <a:stretch>
            <a:fillRect/>
          </a:stretch>
        </p:blipFill>
        <p:spPr>
          <a:xfrm>
            <a:off x="4544568" y="649224"/>
            <a:ext cx="3724795" cy="2886478"/>
          </a:xfrm>
          <a:prstGeom prst="rect">
            <a:avLst/>
          </a:prstGeom>
        </p:spPr>
      </p:pic>
      <p:sp>
        <p:nvSpPr>
          <p:cNvPr id="9" name="TextBox 8"/>
          <p:cNvSpPr txBox="1"/>
          <p:nvPr/>
        </p:nvSpPr>
        <p:spPr>
          <a:xfrm>
            <a:off x="2448790" y="647700"/>
            <a:ext cx="4229100" cy="400110"/>
          </a:xfrm>
          <a:prstGeom prst="rect">
            <a:avLst/>
          </a:prstGeom>
          <a:solidFill>
            <a:schemeClr val="bg1"/>
          </a:solidFill>
        </p:spPr>
        <p:txBody>
          <a:bodyPr wrap="square" rtlCol="0">
            <a:spAutoFit/>
          </a:bodyPr>
          <a:lstStyle/>
          <a:p>
            <a:r>
              <a:rPr lang="en-US" sz="2000" dirty="0" smtClean="0">
                <a:solidFill>
                  <a:srgbClr val="003E74"/>
                </a:solidFill>
                <a:latin typeface="+mn-lt"/>
              </a:rPr>
              <a:t>GFS FCST 20090209/1200F036</a:t>
            </a:r>
            <a:endParaRPr lang="en-US" sz="2000" dirty="0">
              <a:solidFill>
                <a:srgbClr val="003E74"/>
              </a:solidFill>
              <a:latin typeface="+mn-lt"/>
            </a:endParaRPr>
          </a:p>
        </p:txBody>
      </p:sp>
      <p:sp>
        <p:nvSpPr>
          <p:cNvPr id="10" name="TextBox 9"/>
          <p:cNvSpPr txBox="1"/>
          <p:nvPr/>
        </p:nvSpPr>
        <p:spPr>
          <a:xfrm>
            <a:off x="3924300" y="3657600"/>
            <a:ext cx="1295400" cy="400110"/>
          </a:xfrm>
          <a:prstGeom prst="rect">
            <a:avLst/>
          </a:prstGeom>
          <a:solidFill>
            <a:schemeClr val="bg1"/>
          </a:solidFill>
        </p:spPr>
        <p:txBody>
          <a:bodyPr wrap="square" rtlCol="0">
            <a:spAutoFit/>
          </a:bodyPr>
          <a:lstStyle/>
          <a:p>
            <a:r>
              <a:rPr lang="en-US" sz="2000" dirty="0" smtClean="0">
                <a:solidFill>
                  <a:srgbClr val="003E74"/>
                </a:solidFill>
                <a:latin typeface="+mn-lt"/>
              </a:rPr>
              <a:t>ANALOG</a:t>
            </a:r>
            <a:endParaRPr lang="en-US" sz="2000" dirty="0">
              <a:solidFill>
                <a:srgbClr val="003E74"/>
              </a:solidFill>
              <a:latin typeface="+mn-lt"/>
            </a:endParaRPr>
          </a:p>
        </p:txBody>
      </p:sp>
      <p:sp>
        <p:nvSpPr>
          <p:cNvPr id="11"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#6 Analog 20021230/1800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2" name="Picture 21" descr="C:\Users\CMG\Desktop\FOLDERS\CHAD\SLU\CIPS\cips.png"/>
          <p:cNvPicPr>
            <a:picLocks noChangeAspect="1" noChangeArrowheads="1"/>
          </p:cNvPicPr>
          <p:nvPr/>
        </p:nvPicPr>
        <p:blipFill>
          <a:blip r:embed="rId7"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SVR WX - #6 Analog 20021230/1800</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8"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969264" y="649224"/>
            <a:ext cx="7185205" cy="555955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Severe Weather - Observed</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6" name="Picture 5" descr="2009021112_024_ptsvr.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7700" y="6208776"/>
            <a:ext cx="7810500" cy="584775"/>
          </a:xfrm>
          <a:prstGeom prst="rect">
            <a:avLst/>
          </a:prstGeom>
          <a:noFill/>
        </p:spPr>
        <p:txBody>
          <a:bodyPr wrap="square" rtlCol="0">
            <a:spAutoFit/>
          </a:bodyPr>
          <a:lstStyle/>
          <a:p>
            <a:r>
              <a:rPr lang="en-US" sz="1600" dirty="0" smtClean="0">
                <a:solidFill>
                  <a:schemeClr val="bg1"/>
                </a:solidFill>
                <a:latin typeface="+mn-lt"/>
              </a:rPr>
              <a:t>PWTR analog mean and GFS forecast agreement should </a:t>
            </a:r>
          </a:p>
          <a:p>
            <a:r>
              <a:rPr lang="en-US" sz="1600" dirty="0" smtClean="0">
                <a:solidFill>
                  <a:schemeClr val="bg1"/>
                </a:solidFill>
                <a:latin typeface="+mn-lt"/>
              </a:rPr>
              <a:t>provide a heavy rain signal in the top 15 analogs.</a:t>
            </a:r>
            <a:endParaRPr lang="en-US" sz="1600" dirty="0">
              <a:solidFill>
                <a:schemeClr val="bg1"/>
              </a:solidFill>
              <a:latin typeface="+mn-lt"/>
            </a:endParaRPr>
          </a:p>
        </p:txBody>
      </p:sp>
      <p:sp>
        <p:nvSpPr>
          <p:cNvPr id="9"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a:t>
            </a:r>
            <a:r>
              <a:rPr lang="en-US" sz="2000" strike="sngStrike" dirty="0" smtClean="0">
                <a:solidFill>
                  <a:srgbClr val="003E74"/>
                </a:solidFill>
                <a:effectLst>
                  <a:outerShdw blurRad="38100" dist="38100" dir="2700000" algn="tl">
                    <a:srgbClr val="000000">
                      <a:alpha val="43137"/>
                    </a:srgbClr>
                  </a:outerShdw>
                </a:effectLst>
                <a:latin typeface="Tahoma" pitchFamily="34" charset="0"/>
              </a:rPr>
              <a:t>Severe Weather</a:t>
            </a:r>
            <a:r>
              <a:rPr lang="en-US" sz="2000" dirty="0" smtClean="0">
                <a:solidFill>
                  <a:srgbClr val="003E74"/>
                </a:solidFill>
                <a:effectLst>
                  <a:outerShdw blurRad="38100" dist="38100" dir="2700000" algn="tl">
                    <a:srgbClr val="000000">
                      <a:alpha val="43137"/>
                    </a:srgbClr>
                  </a:outerShdw>
                </a:effectLst>
                <a:latin typeface="Tahoma" pitchFamily="34" charset="0"/>
              </a:rPr>
              <a:t> Heavy Rain?</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0"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969264" y="649224"/>
            <a:ext cx="7190474" cy="5559552"/>
          </a:xfrm>
          <a:prstGeom prst="rect">
            <a:avLst/>
          </a:prstGeom>
          <a:noFill/>
          <a:ln w="9525">
            <a:noFill/>
            <a:miter lim="800000"/>
            <a:headEnd/>
            <a:tailEnd/>
          </a:ln>
        </p:spPr>
      </p:pic>
      <p:sp>
        <p:nvSpPr>
          <p:cNvPr id="12" name="Freeform 11"/>
          <p:cNvSpPr/>
          <p:nvPr/>
        </p:nvSpPr>
        <p:spPr bwMode="auto">
          <a:xfrm>
            <a:off x="4210050" y="3009900"/>
            <a:ext cx="390525" cy="2295525"/>
          </a:xfrm>
          <a:custGeom>
            <a:avLst/>
            <a:gdLst>
              <a:gd name="connsiteX0" fmla="*/ 0 w 390525"/>
              <a:gd name="connsiteY0" fmla="*/ 2057400 h 2057400"/>
              <a:gd name="connsiteX1" fmla="*/ 133350 w 390525"/>
              <a:gd name="connsiteY1" fmla="*/ 1571625 h 2057400"/>
              <a:gd name="connsiteX2" fmla="*/ 342900 w 390525"/>
              <a:gd name="connsiteY2" fmla="*/ 1019175 h 2057400"/>
              <a:gd name="connsiteX3" fmla="*/ 352425 w 390525"/>
              <a:gd name="connsiteY3" fmla="*/ 476250 h 2057400"/>
              <a:gd name="connsiteX4" fmla="*/ 390525 w 390525"/>
              <a:gd name="connsiteY4" fmla="*/ 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525" h="2057400">
                <a:moveTo>
                  <a:pt x="0" y="2057400"/>
                </a:moveTo>
                <a:cubicBezTo>
                  <a:pt x="38100" y="1901031"/>
                  <a:pt x="76200" y="1744663"/>
                  <a:pt x="133350" y="1571625"/>
                </a:cubicBezTo>
                <a:cubicBezTo>
                  <a:pt x="190500" y="1398588"/>
                  <a:pt x="306388" y="1201737"/>
                  <a:pt x="342900" y="1019175"/>
                </a:cubicBezTo>
                <a:cubicBezTo>
                  <a:pt x="379412" y="836613"/>
                  <a:pt x="344488" y="646112"/>
                  <a:pt x="352425" y="476250"/>
                </a:cubicBezTo>
                <a:cubicBezTo>
                  <a:pt x="360362" y="306388"/>
                  <a:pt x="375443" y="153194"/>
                  <a:pt x="390525" y="0"/>
                </a:cubicBezTo>
              </a:path>
            </a:pathLst>
          </a:custGeom>
          <a:noFill/>
          <a:ln w="69850" cap="flat" cmpd="sng" algn="ctr">
            <a:solidFill>
              <a:srgbClr val="0066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charset="0"/>
            </a:endParaRPr>
          </a:p>
        </p:txBody>
      </p:sp>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a:t>
            </a:r>
            <a:r>
              <a:rPr lang="en-US" sz="2000" strike="sngStrike" dirty="0" smtClean="0">
                <a:solidFill>
                  <a:srgbClr val="003E74"/>
                </a:solidFill>
                <a:effectLst>
                  <a:outerShdw blurRad="38100" dist="38100" dir="2700000" algn="tl">
                    <a:srgbClr val="000000">
                      <a:alpha val="43137"/>
                    </a:srgbClr>
                  </a:outerShdw>
                </a:effectLst>
                <a:latin typeface="Tahoma" pitchFamily="34" charset="0"/>
              </a:rPr>
              <a:t>Severe Weather</a:t>
            </a:r>
            <a:r>
              <a:rPr lang="en-US" sz="2000" dirty="0" smtClean="0">
                <a:solidFill>
                  <a:srgbClr val="003E74"/>
                </a:solidFill>
                <a:effectLst>
                  <a:outerShdw blurRad="38100" dist="38100" dir="2700000" algn="tl">
                    <a:srgbClr val="000000">
                      <a:alpha val="43137"/>
                    </a:srgbClr>
                  </a:outerShdw>
                </a:effectLst>
                <a:latin typeface="Tahoma" pitchFamily="34" charset="0"/>
              </a:rPr>
              <a:t> Heavy Rain?</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
        <p:nvSpPr>
          <p:cNvPr id="7" name="TextBox 6"/>
          <p:cNvSpPr txBox="1"/>
          <p:nvPr/>
        </p:nvSpPr>
        <p:spPr>
          <a:xfrm>
            <a:off x="647700" y="6208776"/>
            <a:ext cx="7810500" cy="338554"/>
          </a:xfrm>
          <a:prstGeom prst="rect">
            <a:avLst/>
          </a:prstGeom>
          <a:noFill/>
        </p:spPr>
        <p:txBody>
          <a:bodyPr wrap="square" rtlCol="0">
            <a:spAutoFit/>
          </a:bodyPr>
          <a:lstStyle/>
          <a:p>
            <a:r>
              <a:rPr lang="en-US" sz="1600" dirty="0" smtClean="0">
                <a:solidFill>
                  <a:schemeClr val="bg1"/>
                </a:solidFill>
                <a:latin typeface="+mn-lt"/>
              </a:rPr>
              <a:t>&gt;2” of precipitation from central AR northeastward into northwestern OH.</a:t>
            </a:r>
            <a:endParaRPr lang="en-US" sz="1600" dirty="0">
              <a:solidFill>
                <a:schemeClr val="bg1"/>
              </a:solidFill>
              <a:latin typeface="+mn-lt"/>
            </a:endParaRPr>
          </a:p>
        </p:txBody>
      </p:sp>
      <p:pic>
        <p:nvPicPr>
          <p:cNvPr id="6" name="Picture 5" descr="2009021212_prcp72.png"/>
          <p:cNvPicPr>
            <a:picLocks noChangeAspect="1"/>
          </p:cNvPicPr>
          <p:nvPr/>
        </p:nvPicPr>
        <p:blipFill>
          <a:blip r:embed="rId4" cstate="print"/>
          <a:stretch>
            <a:fillRect/>
          </a:stretch>
        </p:blipFill>
        <p:spPr>
          <a:xfrm>
            <a:off x="969264" y="649224"/>
            <a:ext cx="7185205" cy="5559552"/>
          </a:xfrm>
          <a:prstGeom prst="rect">
            <a:avLst/>
          </a:prstGeom>
        </p:spPr>
      </p:pic>
    </p:spTree>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able.png"/>
          <p:cNvPicPr>
            <a:picLocks noChangeAspect="1"/>
          </p:cNvPicPr>
          <p:nvPr/>
        </p:nvPicPr>
        <p:blipFill>
          <a:blip r:embed="rId3" cstate="print"/>
          <a:stretch>
            <a:fillRect/>
          </a:stretch>
        </p:blipFill>
        <p:spPr>
          <a:xfrm>
            <a:off x="109728" y="2057400"/>
            <a:ext cx="8922989" cy="4608576"/>
          </a:xfrm>
          <a:prstGeom prst="rect">
            <a:avLst/>
          </a:prstGeom>
        </p:spPr>
      </p:pic>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10-11 February 2009 </a:t>
            </a:r>
            <a:r>
              <a:rPr lang="en-US" sz="2000" strike="sngStrike" dirty="0" smtClean="0">
                <a:solidFill>
                  <a:srgbClr val="003E74"/>
                </a:solidFill>
                <a:effectLst>
                  <a:outerShdw blurRad="38100" dist="38100" dir="2700000" algn="tl">
                    <a:srgbClr val="000000">
                      <a:alpha val="43137"/>
                    </a:srgbClr>
                  </a:outerShdw>
                </a:effectLst>
                <a:latin typeface="Tahoma" pitchFamily="34" charset="0"/>
              </a:rPr>
              <a:t>Severe Weather</a:t>
            </a:r>
            <a:r>
              <a:rPr lang="en-US" sz="2000" dirty="0" smtClean="0">
                <a:solidFill>
                  <a:srgbClr val="003E74"/>
                </a:solidFill>
                <a:effectLst>
                  <a:outerShdw blurRad="38100" dist="38100" dir="2700000" algn="tl">
                    <a:srgbClr val="000000">
                      <a:alpha val="43137"/>
                    </a:srgbClr>
                  </a:outerShdw>
                </a:effectLst>
                <a:latin typeface="Tahoma" pitchFamily="34" charset="0"/>
              </a:rPr>
              <a:t> Heavy Rain?</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4" cstate="print"/>
          <a:srcRect/>
          <a:stretch>
            <a:fillRect/>
          </a:stretch>
        </p:blipFill>
        <p:spPr bwMode="auto">
          <a:xfrm>
            <a:off x="71438" y="33338"/>
            <a:ext cx="461962" cy="401637"/>
          </a:xfrm>
          <a:prstGeom prst="rect">
            <a:avLst/>
          </a:prstGeom>
          <a:noFill/>
          <a:ln w="9525">
            <a:noFill/>
            <a:miter lim="800000"/>
            <a:headEnd/>
            <a:tailEnd/>
          </a:ln>
        </p:spPr>
      </p:pic>
      <p:pic>
        <p:nvPicPr>
          <p:cNvPr id="2052" name="Picture 4" descr="C:\Users\CMG\Desktop\2009021112_prcp72.png"/>
          <p:cNvPicPr>
            <a:picLocks noChangeAspect="1" noChangeArrowheads="1"/>
          </p:cNvPicPr>
          <p:nvPr/>
        </p:nvPicPr>
        <p:blipFill>
          <a:blip r:embed="rId5" cstate="print"/>
          <a:srcRect/>
          <a:stretch>
            <a:fillRect/>
          </a:stretch>
        </p:blipFill>
        <p:spPr bwMode="auto">
          <a:xfrm>
            <a:off x="152400" y="609600"/>
            <a:ext cx="1673352" cy="1294756"/>
          </a:xfrm>
          <a:prstGeom prst="rect">
            <a:avLst/>
          </a:prstGeom>
          <a:noFill/>
        </p:spPr>
      </p:pic>
      <p:sp>
        <p:nvSpPr>
          <p:cNvPr id="6" name="TextBox 5"/>
          <p:cNvSpPr txBox="1"/>
          <p:nvPr/>
        </p:nvSpPr>
        <p:spPr>
          <a:xfrm>
            <a:off x="2857500" y="685800"/>
            <a:ext cx="1600200" cy="830997"/>
          </a:xfrm>
          <a:prstGeom prst="rect">
            <a:avLst/>
          </a:prstGeom>
          <a:noFill/>
        </p:spPr>
        <p:txBody>
          <a:bodyPr wrap="square" rtlCol="0">
            <a:spAutoFit/>
          </a:bodyPr>
          <a:lstStyle/>
          <a:p>
            <a:pPr algn="l"/>
            <a:r>
              <a:rPr lang="en-US" sz="1600" dirty="0" smtClean="0">
                <a:solidFill>
                  <a:schemeClr val="bg1"/>
                </a:solidFill>
                <a:latin typeface="+mn-lt"/>
              </a:rPr>
              <a:t>Observed</a:t>
            </a:r>
          </a:p>
          <a:p>
            <a:pPr algn="l"/>
            <a:endParaRPr lang="en-US" sz="1600" dirty="0" smtClean="0">
              <a:solidFill>
                <a:schemeClr val="bg1"/>
              </a:solidFill>
              <a:latin typeface="+mn-lt"/>
            </a:endParaRPr>
          </a:p>
          <a:p>
            <a:pPr algn="l"/>
            <a:r>
              <a:rPr lang="en-US" sz="1600" dirty="0" smtClean="0">
                <a:solidFill>
                  <a:schemeClr val="bg1"/>
                </a:solidFill>
                <a:latin typeface="+mn-lt"/>
              </a:rPr>
              <a:t>Analogs</a:t>
            </a:r>
            <a:endParaRPr lang="en-US" sz="1600" dirty="0">
              <a:solidFill>
                <a:schemeClr val="bg1"/>
              </a:solidFill>
              <a:latin typeface="+mn-lt"/>
            </a:endParaRPr>
          </a:p>
        </p:txBody>
      </p:sp>
      <p:cxnSp>
        <p:nvCxnSpPr>
          <p:cNvPr id="8" name="Straight Arrow Connector 7"/>
          <p:cNvCxnSpPr/>
          <p:nvPr/>
        </p:nvCxnSpPr>
        <p:spPr bwMode="auto">
          <a:xfrm rot="10800000">
            <a:off x="1905000" y="876300"/>
            <a:ext cx="952500" cy="1588"/>
          </a:xfrm>
          <a:prstGeom prst="straightConnector1">
            <a:avLst/>
          </a:prstGeom>
          <a:noFill/>
          <a:ln w="38100" cap="flat" cmpd="sng" algn="ctr">
            <a:solidFill>
              <a:schemeClr val="bg1"/>
            </a:solidFill>
            <a:prstDash val="solid"/>
            <a:round/>
            <a:headEnd type="none" w="med" len="med"/>
            <a:tailEnd type="arrow"/>
          </a:ln>
          <a:effectLst/>
        </p:spPr>
      </p:cxnSp>
      <p:cxnSp>
        <p:nvCxnSpPr>
          <p:cNvPr id="10" name="Straight Arrow Connector 9"/>
          <p:cNvCxnSpPr/>
          <p:nvPr/>
        </p:nvCxnSpPr>
        <p:spPr bwMode="auto">
          <a:xfrm rot="5400000">
            <a:off x="3581400" y="1599406"/>
            <a:ext cx="532606" cy="794"/>
          </a:xfrm>
          <a:prstGeom prst="straightConnector1">
            <a:avLst/>
          </a:prstGeom>
          <a:noFill/>
          <a:ln w="38100" cap="flat" cmpd="sng" algn="ctr">
            <a:solidFill>
              <a:schemeClr val="bg1"/>
            </a:solidFill>
            <a:prstDash val="solid"/>
            <a:round/>
            <a:headEnd type="none" w="med" len="med"/>
            <a:tailEnd type="arrow"/>
          </a:ln>
          <a:effectLst/>
        </p:spPr>
      </p:cxnSp>
      <p:sp>
        <p:nvSpPr>
          <p:cNvPr id="16" name="TextBox 15"/>
          <p:cNvSpPr txBox="1"/>
          <p:nvPr/>
        </p:nvSpPr>
        <p:spPr>
          <a:xfrm>
            <a:off x="4648200" y="952500"/>
            <a:ext cx="3619500" cy="400110"/>
          </a:xfrm>
          <a:prstGeom prst="rect">
            <a:avLst/>
          </a:prstGeom>
          <a:noFill/>
        </p:spPr>
        <p:txBody>
          <a:bodyPr wrap="square" rtlCol="0">
            <a:spAutoFit/>
          </a:bodyPr>
          <a:lstStyle/>
          <a:p>
            <a:r>
              <a:rPr lang="en-US" sz="2000" dirty="0" smtClean="0">
                <a:solidFill>
                  <a:schemeClr val="bg1"/>
                </a:solidFill>
                <a:latin typeface="+mn-lt"/>
              </a:rPr>
              <a:t>Another good signal!</a:t>
            </a:r>
            <a:endParaRPr lang="en-US" sz="2000" dirty="0">
              <a:solidFill>
                <a:schemeClr val="bg1"/>
              </a:solidFill>
              <a:latin typeface="+mn-lt"/>
            </a:endParaRPr>
          </a:p>
        </p:txBody>
      </p:sp>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228600" y="876300"/>
            <a:ext cx="8686800" cy="5219700"/>
          </a:xfrm>
        </p:spPr>
        <p:txBody>
          <a:bodyPr/>
          <a:lstStyle/>
          <a:p>
            <a:pPr marL="342900" lvl="1" indent="-342900">
              <a:buFontTx/>
              <a:buChar char="•"/>
            </a:pPr>
            <a:r>
              <a:rPr lang="en-US" sz="1800" dirty="0" smtClean="0"/>
              <a:t>Over 25 NWS offices use the real-time analog output and there were over 75 distinct mentions in NWS Area Forecast Discussions during the winter of 2009-2010.</a:t>
            </a:r>
          </a:p>
          <a:p>
            <a:pPr marL="342900" lvl="1" indent="-342900">
              <a:buFontTx/>
              <a:buChar char="•"/>
            </a:pPr>
            <a:endParaRPr lang="en-US" sz="1800" dirty="0" smtClean="0"/>
          </a:p>
          <a:p>
            <a:pPr marL="342900" lvl="1" indent="-342900">
              <a:buFontTx/>
              <a:buChar char="•"/>
            </a:pPr>
            <a:r>
              <a:rPr lang="en-US" sz="1800" dirty="0" smtClean="0"/>
              <a:t>Analog Applications:</a:t>
            </a:r>
          </a:p>
          <a:p>
            <a:pPr marL="742950" lvl="2" indent="-342900"/>
            <a:r>
              <a:rPr lang="en-US" sz="1800" dirty="0" smtClean="0"/>
              <a:t>Heavy Snow</a:t>
            </a:r>
          </a:p>
          <a:p>
            <a:pPr marL="742950" lvl="2" indent="-342900"/>
            <a:r>
              <a:rPr lang="en-US" sz="1800" dirty="0" smtClean="0"/>
              <a:t>Blizzard Conditions</a:t>
            </a:r>
          </a:p>
          <a:p>
            <a:pPr marL="742950" lvl="2" indent="-342900"/>
            <a:r>
              <a:rPr lang="en-US" sz="1800" dirty="0" smtClean="0"/>
              <a:t>Freezing Rain/Ice Storms</a:t>
            </a:r>
          </a:p>
          <a:p>
            <a:pPr marL="742950" lvl="2" indent="-342900"/>
            <a:r>
              <a:rPr lang="en-US" sz="1800" dirty="0" smtClean="0"/>
              <a:t>Severe Thunderstorms	</a:t>
            </a:r>
          </a:p>
          <a:p>
            <a:pPr marL="742950" lvl="2" indent="-342900"/>
            <a:r>
              <a:rPr lang="en-US" sz="1800" dirty="0" smtClean="0"/>
              <a:t>Maximum and Minimum Temperatures</a:t>
            </a:r>
          </a:p>
          <a:p>
            <a:pPr marL="742950" lvl="2" indent="-342900"/>
            <a:r>
              <a:rPr lang="en-US" sz="1800" dirty="0" smtClean="0"/>
              <a:t>Gradient Wind</a:t>
            </a:r>
          </a:p>
          <a:p>
            <a:pPr marL="342900" lvl="1" indent="-342900">
              <a:buFontTx/>
              <a:buChar char="•"/>
            </a:pPr>
            <a:endParaRPr lang="en-US" sz="1800" dirty="0" smtClean="0"/>
          </a:p>
          <a:p>
            <a:pPr marL="342900" lvl="1" indent="-342900">
              <a:buFontTx/>
              <a:buChar char="•"/>
            </a:pPr>
            <a:r>
              <a:rPr lang="en-US" sz="1800" dirty="0" smtClean="0"/>
              <a:t>In most of these applications the analogs were used to provide confidence in the forecast.</a:t>
            </a:r>
          </a:p>
          <a:p>
            <a:pPr marL="342900" lvl="1" indent="-342900">
              <a:buFontTx/>
              <a:buChar char="•"/>
            </a:pPr>
            <a:endParaRPr lang="en-US" sz="1800" dirty="0" smtClean="0"/>
          </a:p>
          <a:p>
            <a:pPr marL="342900" lvl="1" indent="-342900">
              <a:buFontTx/>
              <a:buChar char="•"/>
            </a:pPr>
            <a:endParaRPr lang="en-US" sz="1800" dirty="0" smtClean="0"/>
          </a:p>
        </p:txBody>
      </p:sp>
      <p:sp>
        <p:nvSpPr>
          <p:cNvPr id="3075" name="Rectangle 4"/>
          <p:cNvSpPr>
            <a:spLocks noChangeArrowheads="1"/>
          </p:cNvSpPr>
          <p:nvPr/>
        </p:nvSpPr>
        <p:spPr bwMode="auto">
          <a:xfrm>
            <a:off x="0" y="19050"/>
            <a:ext cx="9147175" cy="438150"/>
          </a:xfrm>
          <a:prstGeom prst="rect">
            <a:avLst/>
          </a:prstGeom>
          <a:solidFill>
            <a:schemeClr val="bg1"/>
          </a:solidFill>
          <a:ln w="9525">
            <a:noFill/>
            <a:miter lim="800000"/>
            <a:headEnd/>
            <a:tailEnd/>
          </a:ln>
        </p:spPr>
        <p:txBody>
          <a:bodyPr anchor="ctr"/>
          <a:lstStyle/>
          <a:p>
            <a:pPr algn="l">
              <a:defRPr/>
            </a:pPr>
            <a:r>
              <a:rPr lang="en-US" sz="2000" dirty="0">
                <a:solidFill>
                  <a:srgbClr val="000066"/>
                </a:solidFill>
                <a:latin typeface="Tahoma" pitchFamily="34" charset="0"/>
              </a:rPr>
              <a:t>       </a:t>
            </a:r>
            <a:r>
              <a:rPr lang="en-US" sz="2000" dirty="0" smtClean="0">
                <a:solidFill>
                  <a:srgbClr val="003E74"/>
                </a:solidFill>
                <a:effectLst>
                  <a:outerShdw blurRad="38100" dist="38100" dir="2700000" algn="tl">
                    <a:srgbClr val="000000">
                      <a:alpha val="43137"/>
                    </a:srgbClr>
                  </a:outerShdw>
                </a:effectLst>
                <a:latin typeface="Tahoma" pitchFamily="34" charset="0"/>
              </a:rPr>
              <a:t>Concluding Thoughts</a:t>
            </a:r>
            <a:endParaRPr lang="en-US" sz="2000" dirty="0">
              <a:solidFill>
                <a:srgbClr val="003E74"/>
              </a:solidFill>
              <a:effectLst>
                <a:outerShdw blurRad="38100" dist="38100" dir="2700000" algn="tl">
                  <a:srgbClr val="000000">
                    <a:alpha val="43137"/>
                  </a:srgbClr>
                </a:outerShdw>
              </a:effectLst>
              <a:latin typeface="Tahoma" pitchFamily="34" charset="0"/>
            </a:endParaRPr>
          </a:p>
        </p:txBody>
      </p:sp>
      <p:pic>
        <p:nvPicPr>
          <p:cNvPr id="15364" name="Picture 21" descr="C:\Users\CMG\Desktop\FOLDERS\CHAD\SLU\CIPS\cips.png"/>
          <p:cNvPicPr>
            <a:picLocks noChangeAspect="1" noChangeArrowheads="1"/>
          </p:cNvPicPr>
          <p:nvPr/>
        </p:nvPicPr>
        <p:blipFill>
          <a:blip r:embed="rId3" cstate="print"/>
          <a:srcRect/>
          <a:stretch>
            <a:fillRect/>
          </a:stretch>
        </p:blipFill>
        <p:spPr bwMode="auto">
          <a:xfrm>
            <a:off x="71438" y="33338"/>
            <a:ext cx="461962" cy="4016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FFFFF"/>
      </a:hlink>
      <a:folHlink>
        <a:srgbClr val="FFFFFF"/>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00FF00"/>
          </a:solidFill>
          <a:prstDash val="dash"/>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4549</Words>
  <Application>Microsoft Office PowerPoint</Application>
  <PresentationFormat>On-screen Show (4:3)</PresentationFormat>
  <Paragraphs>573</Paragraphs>
  <Slides>101</Slides>
  <Notes>101</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Default Design</vt:lpstr>
      <vt:lpstr>Using Historical Events  to Improve the Understanding of Winter Weather and the  Forecast Process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2008-12-14T17:46:44Z</dcterms:created>
  <dcterms:modified xsi:type="dcterms:W3CDTF">2011-01-05T03:06:59Z</dcterms:modified>
</cp:coreProperties>
</file>