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4"/>
  </p:notesMasterIdLst>
  <p:handoutMasterIdLst>
    <p:handoutMasterId r:id="rId45"/>
  </p:handoutMasterIdLst>
  <p:sldIdLst>
    <p:sldId id="256" r:id="rId2"/>
    <p:sldId id="402" r:id="rId3"/>
    <p:sldId id="398" r:id="rId4"/>
    <p:sldId id="403" r:id="rId5"/>
    <p:sldId id="404" r:id="rId6"/>
    <p:sldId id="405" r:id="rId7"/>
    <p:sldId id="357" r:id="rId8"/>
    <p:sldId id="390" r:id="rId9"/>
    <p:sldId id="363" r:id="rId10"/>
    <p:sldId id="420" r:id="rId11"/>
    <p:sldId id="424" r:id="rId12"/>
    <p:sldId id="423" r:id="rId13"/>
    <p:sldId id="422" r:id="rId14"/>
    <p:sldId id="421" r:id="rId15"/>
    <p:sldId id="368" r:id="rId16"/>
    <p:sldId id="369" r:id="rId17"/>
    <p:sldId id="374" r:id="rId18"/>
    <p:sldId id="376" r:id="rId19"/>
    <p:sldId id="375" r:id="rId20"/>
    <p:sldId id="377" r:id="rId21"/>
    <p:sldId id="373" r:id="rId22"/>
    <p:sldId id="365" r:id="rId23"/>
    <p:sldId id="378" r:id="rId24"/>
    <p:sldId id="372" r:id="rId25"/>
    <p:sldId id="387" r:id="rId26"/>
    <p:sldId id="407" r:id="rId27"/>
    <p:sldId id="428" r:id="rId28"/>
    <p:sldId id="429" r:id="rId29"/>
    <p:sldId id="409" r:id="rId30"/>
    <p:sldId id="413" r:id="rId31"/>
    <p:sldId id="415" r:id="rId32"/>
    <p:sldId id="414" r:id="rId33"/>
    <p:sldId id="388" r:id="rId34"/>
    <p:sldId id="385" r:id="rId35"/>
    <p:sldId id="418" r:id="rId36"/>
    <p:sldId id="416" r:id="rId37"/>
    <p:sldId id="417" r:id="rId38"/>
    <p:sldId id="419" r:id="rId39"/>
    <p:sldId id="426" r:id="rId40"/>
    <p:sldId id="425" r:id="rId41"/>
    <p:sldId id="384" r:id="rId42"/>
    <p:sldId id="396" r:id="rId43"/>
  </p:sldIdLst>
  <p:sldSz cx="9144000" cy="6858000" type="screen4x3"/>
  <p:notesSz cx="9601200" cy="7315200"/>
  <p:defaultTextStyle>
    <a:defPPr>
      <a:defRPr lang="en-US"/>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3E74"/>
    <a:srgbClr val="EC56D7"/>
    <a:srgbClr val="00FA71"/>
    <a:srgbClr val="F86206"/>
    <a:srgbClr val="FF0000"/>
    <a:srgbClr val="800000"/>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3" autoAdjust="0"/>
    <p:restoredTop sz="80500" autoAdjust="0"/>
  </p:normalViewPr>
  <p:slideViewPr>
    <p:cSldViewPr>
      <p:cViewPr varScale="1">
        <p:scale>
          <a:sx n="59" d="100"/>
          <a:sy n="59" d="100"/>
        </p:scale>
        <p:origin x="-1362" y="-78"/>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63" d="100"/>
          <a:sy n="63" d="100"/>
        </p:scale>
        <p:origin x="-1944" y="-72"/>
      </p:cViewPr>
      <p:guideLst>
        <p:guide orient="horz" pos="2304"/>
        <p:guide pos="3024"/>
      </p:guideLst>
    </p:cSldViewPr>
  </p:notesViewPr>
  <p:gridSpacing cx="39327138" cy="3932713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5438775" y="0"/>
            <a:ext cx="4160838" cy="365125"/>
          </a:xfrm>
          <a:prstGeom prst="rect">
            <a:avLst/>
          </a:prstGeom>
        </p:spPr>
        <p:txBody>
          <a:bodyPr vert="horz" lIns="91440" tIns="45720" rIns="91440" bIns="45720" rtlCol="0"/>
          <a:lstStyle>
            <a:lvl1pPr algn="r">
              <a:defRPr sz="1200">
                <a:cs typeface="+mn-cs"/>
              </a:defRPr>
            </a:lvl1pPr>
          </a:lstStyle>
          <a:p>
            <a:pPr>
              <a:defRPr/>
            </a:pPr>
            <a:fld id="{00488C76-5C05-49E9-8E27-F8106C42BEA2}" type="datetimeFigureOut">
              <a:rPr lang="en-US"/>
              <a:pPr>
                <a:defRPr/>
              </a:pPr>
              <a:t>1/4/2011</a:t>
            </a:fld>
            <a:endParaRPr lang="en-US"/>
          </a:p>
        </p:txBody>
      </p:sp>
      <p:sp>
        <p:nvSpPr>
          <p:cNvPr id="4" name="Footer Placeholder 3"/>
          <p:cNvSpPr>
            <a:spLocks noGrp="1"/>
          </p:cNvSpPr>
          <p:nvPr>
            <p:ph type="ftr" sz="quarter" idx="2"/>
          </p:nvPr>
        </p:nvSpPr>
        <p:spPr>
          <a:xfrm>
            <a:off x="0" y="6948488"/>
            <a:ext cx="4160838" cy="365125"/>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5" name="Slide Number Placeholder 4"/>
          <p:cNvSpPr>
            <a:spLocks noGrp="1"/>
          </p:cNvSpPr>
          <p:nvPr>
            <p:ph type="sldNum" sz="quarter" idx="3"/>
          </p:nvPr>
        </p:nvSpPr>
        <p:spPr>
          <a:xfrm>
            <a:off x="5438775" y="6948488"/>
            <a:ext cx="4160838" cy="365125"/>
          </a:xfrm>
          <a:prstGeom prst="rect">
            <a:avLst/>
          </a:prstGeom>
        </p:spPr>
        <p:txBody>
          <a:bodyPr vert="horz" lIns="91440" tIns="45720" rIns="91440" bIns="45720" rtlCol="0" anchor="b"/>
          <a:lstStyle>
            <a:lvl1pPr algn="r">
              <a:defRPr sz="1200">
                <a:cs typeface="+mn-cs"/>
              </a:defRPr>
            </a:lvl1pPr>
          </a:lstStyle>
          <a:p>
            <a:pPr>
              <a:defRPr/>
            </a:pPr>
            <a:fld id="{CDFC7622-5D65-49B8-936C-47501953FFA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4160838" cy="3651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cs typeface="+mn-cs"/>
              </a:defRPr>
            </a:lvl1pPr>
          </a:lstStyle>
          <a:p>
            <a:pPr>
              <a:defRPr/>
            </a:pPr>
            <a:endParaRPr lang="en-US"/>
          </a:p>
        </p:txBody>
      </p:sp>
      <p:sp>
        <p:nvSpPr>
          <p:cNvPr id="23555" name="Rectangle 3"/>
          <p:cNvSpPr>
            <a:spLocks noGrp="1" noChangeArrowheads="1"/>
          </p:cNvSpPr>
          <p:nvPr>
            <p:ph type="dt" idx="1"/>
          </p:nvPr>
        </p:nvSpPr>
        <p:spPr bwMode="auto">
          <a:xfrm>
            <a:off x="5438775" y="0"/>
            <a:ext cx="4160838" cy="3651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cs typeface="+mn-cs"/>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2971800" y="549275"/>
            <a:ext cx="3657600" cy="27432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60438" y="3475038"/>
            <a:ext cx="7680325" cy="32908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6948488"/>
            <a:ext cx="4160838" cy="3651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cs typeface="+mn-cs"/>
              </a:defRPr>
            </a:lvl1pPr>
          </a:lstStyle>
          <a:p>
            <a:pPr>
              <a:defRPr/>
            </a:pPr>
            <a:endParaRPr lang="en-US"/>
          </a:p>
        </p:txBody>
      </p:sp>
      <p:sp>
        <p:nvSpPr>
          <p:cNvPr id="23559" name="Rectangle 7"/>
          <p:cNvSpPr>
            <a:spLocks noGrp="1" noChangeArrowheads="1"/>
          </p:cNvSpPr>
          <p:nvPr>
            <p:ph type="sldNum" sz="quarter" idx="5"/>
          </p:nvPr>
        </p:nvSpPr>
        <p:spPr bwMode="auto">
          <a:xfrm>
            <a:off x="5438775" y="6948488"/>
            <a:ext cx="4160838" cy="3651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cs typeface="+mn-cs"/>
              </a:defRPr>
            </a:lvl1pPr>
          </a:lstStyle>
          <a:p>
            <a:pPr>
              <a:defRPr/>
            </a:pPr>
            <a:fld id="{24F1F245-C75B-400B-9AAA-B28C587334F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a:defRPr/>
            </a:pPr>
            <a:fld id="{A6AA0163-C222-41DC-94E2-4BB527670E19}" type="slidenum">
              <a:rPr lang="en-US" smtClean="0"/>
              <a:pPr>
                <a:defRPr/>
              </a:pPr>
              <a:t>1</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91D198-3220-4054-9129-5B0B7D25B7F5}" type="slidenum">
              <a:rPr lang="en-US" smtClean="0"/>
              <a:pPr>
                <a:defRPr/>
              </a:pPr>
              <a:t>10</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smtClean="0"/>
              <a:t>The CM, which is shown at a time when the system would be affecting the Northeast, portrays a 3D mid-latitude cyclone that has westward tilt with height.  There are well-organized surface and 850-mb lows as well as a strong low-level jet.  Aloft, there is large-scale support for the sfc cyclone as a negatively tilted mid-level trough and the exit region of an upper-level jet streak are present.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91D198-3220-4054-9129-5B0B7D25B7F5}" type="slidenum">
              <a:rPr lang="en-US" smtClean="0"/>
              <a:pPr>
                <a:defRPr/>
              </a:pPr>
              <a:t>11</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smtClean="0"/>
              <a:t>The CM, which is shown at a time when the system would be affecting the Northeast, portrays a 3D mid-latitude cyclone that has westward tilt with height.  There are well-organized surface and 850-mb lows as well as a strong low-level jet.  Aloft, there is large-scale support for the sfc cyclone as a negatively tilted mid-level trough and the exit region of an upper-level jet streak are present.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91D198-3220-4054-9129-5B0B7D25B7F5}" type="slidenum">
              <a:rPr lang="en-US" smtClean="0"/>
              <a:pPr>
                <a:defRPr/>
              </a:pPr>
              <a:t>12</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smtClean="0"/>
              <a:t>The CM, which is shown at a time when the system would be affecting the Northeast, portrays a 3D mid-latitude cyclone that has westward tilt with height.  There are well-organized surface and 850-mb lows as well as a strong low-level jet.  Aloft, there is large-scale support for the sfc cyclone as a negatively tilted mid-level trough and the exit region of an upper-level jet streak are present.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91D198-3220-4054-9129-5B0B7D25B7F5}" type="slidenum">
              <a:rPr lang="en-US" smtClean="0"/>
              <a:pPr>
                <a:defRPr/>
              </a:pPr>
              <a:t>13</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smtClean="0"/>
              <a:t>The CM, which is shown at a time when the system would be affecting the Northeast, portrays a 3D mid-latitude cyclone that has westward tilt with height.  There are well-organized surface and 850-mb lows as well as a strong low-level jet.  Aloft, there is large-scale support for the sfc cyclone as a negatively tilted mid-level trough and the exit region of an upper-level jet streak are present.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91D198-3220-4054-9129-5B0B7D25B7F5}" type="slidenum">
              <a:rPr lang="en-US" smtClean="0"/>
              <a:pPr>
                <a:defRPr/>
              </a:pPr>
              <a:t>14</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smtClean="0"/>
              <a:t>The CM, which is shown at a time when the system would be affecting the Northeast, portrays a 3D mid-latitude cyclone that has westward tilt with height.  There are well-organized surface and 850-mb lows as well as a strong low-level jet.  Aloft, there is large-scale support for the sfc cyclone as a negatively tilted mid-level trough and the exit region of an upper-level jet streak are present.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219E4C5F-76F8-4748-82F7-4BC2A85931F2}" type="slidenum">
              <a:rPr lang="en-US" smtClean="0"/>
              <a:pPr>
                <a:defRPr/>
              </a:pPr>
              <a:t>15</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sz="1600" smtClean="0"/>
              <a:t>But we wanted to make sure that our CM also was similar to other heavy snow and precipitation CMs in the Northeast.  The inset figure is the CM by Novak et al. of the PV hook signature that they found in many of the cases they examined…and you can see that similar fields in our CM exhibit the same patterns as Novak’s CM. Mid-level heights are beginning to cut off, a TROWAL axis with its associated frontogenesis is to the northwest of the surface cyclone, and an upper-level PV hook in the vicinity of the surface cyclone is present.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547A094F-7FF8-4054-B1B3-48B1B65FA51B}" type="slidenum">
              <a:rPr lang="en-US" smtClean="0"/>
              <a:pPr>
                <a:defRPr/>
              </a:pPr>
              <a:t>16</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z="1600" smtClean="0"/>
              <a:t>The next step in assessing the CM is to decide which fields to use for assessment.  We used fields that previous research has shown are critical for heavy snow events in the Northeast.  Standard mass, wind, and moisture fields are on the top.  Temperature fields are in red and the two derived fields, low-level frontogenesis and upper-level PV, are in purple.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26CA5E4B-3542-4D74-A1D4-C2C03F510137}" type="slidenum">
              <a:rPr lang="en-US" smtClean="0"/>
              <a:pPr>
                <a:defRPr/>
              </a:pPr>
              <a:t>17</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sz="1600" smtClean="0"/>
              <a:t>Once we have those fields to assess then we need to score each field and we do this using by comparing against the CM and then calculating each field’s correlation and area-averaged mean-absolute error. Upper-level fields will be assessed over the large domain and the remainder of the fields over the smaller domain. Mass, wind, and derived field scores will be weighted 3:1 COR to MAE and moisture and temperature field scores 2:1.  The sum of the 17 fields yields each CM member’s score and each potential false alarm’s score.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6E00FE24-7551-483B-B112-8915DF0FA5CA}" type="slidenum">
              <a:rPr lang="en-US" smtClean="0"/>
              <a:pPr>
                <a:defRPr/>
              </a:pPr>
              <a:t>18</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z="1600" smtClean="0"/>
              <a:t>Here is an example using one of the CM members sea-level pressure field against the CM, we move the CM to the members position and then calculate the statistics in the domain shown.  You can see both quantitatively and qualitatively this member’s sea-level pressure score was good.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2B721CCF-6561-42FA-9729-2FB8C8453D60}" type="slidenum">
              <a:rPr lang="en-US" smtClean="0"/>
              <a:pPr>
                <a:defRPr/>
              </a:pPr>
              <a:t>19</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z="1600" smtClean="0"/>
              <a:t>If we didn’t move the CM’s position…you can see that the field score is not as representative of how similar they actually are.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D699727-DEC1-42F1-AB8A-46C9B68D35E1}" type="slidenum">
              <a:rPr lang="en-US" smtClean="0"/>
              <a:pPr>
                <a:defRPr/>
              </a:pPr>
              <a:t>2</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z="1600" dirty="0" smtClean="0"/>
              <a:t>CMs have been useful in both the understanding and detection of meteorological events as they capture the key patterns and processes associated with those events.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2D5C96B2-5144-473C-8FD8-E7725B937278}" type="slidenum">
              <a:rPr lang="en-US" smtClean="0"/>
              <a:pPr>
                <a:defRPr/>
              </a:pPr>
              <a:t>20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z="1600" smtClean="0"/>
              <a:t>The total score for each of the CM members and the range of all the scores is shown in this figure…there is a gradually drop from the highest score to the lowest which suggests that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p:txBody>
          <a:bodyPr/>
          <a:lstStyle/>
          <a:p>
            <a:pPr>
              <a:defRPr/>
            </a:pPr>
            <a:fld id="{21C57BA3-1EC2-4ED9-8AE9-86E7AB2840AE}" type="slidenum">
              <a:rPr lang="en-US" smtClean="0"/>
              <a:pPr>
                <a:defRPr/>
              </a:pPr>
              <a:t>21</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z="1600" smtClean="0"/>
              <a:t>Here are the box and whisker plots for the CM members for each field.  As you can see, some fields, such as upper-level heights and 2-m temperature, have little variability…while others have more.  Those with more variability may be due to variations in how the field evolves with respect to the CM, some faster…some slower, and these may potentially be the fields that contribute to false alarms.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p:txBody>
          <a:bodyPr/>
          <a:lstStyle/>
          <a:p>
            <a:pPr>
              <a:defRPr/>
            </a:pPr>
            <a:fld id="{FEAF0857-3F16-4447-838B-D77B8A199E15}" type="slidenum">
              <a:rPr lang="en-US" smtClean="0"/>
              <a:pPr>
                <a:defRPr/>
              </a:pPr>
              <a:t>22</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sz="1600" smtClean="0"/>
              <a:t>Next, in order assess the presented CM, a subset of sfc lows was created.  All sfc lows that occurred with similar tracks during the same time period as the events in the CM were included.  There were 85 sfc lows…63 were associated with organized snowfall, and 22 did not have snowfall.</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p:txBody>
          <a:bodyPr/>
          <a:lstStyle/>
          <a:p>
            <a:pPr>
              <a:defRPr/>
            </a:pPr>
            <a:fld id="{A124D8E7-3D73-4805-8E9D-EDC8DC4649C1}" type="slidenum">
              <a:rPr lang="en-US" smtClean="0"/>
              <a:pPr>
                <a:defRPr/>
              </a:pPr>
              <a:t>23</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sz="1600" smtClean="0"/>
              <a:t>Once again, here are the tracks of the CM member sfc lows…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pPr>
              <a:defRPr/>
            </a:pPr>
            <a:fld id="{FD12AE5D-AB9B-489F-A4AD-27231B314D6C}" type="slidenum">
              <a:rPr lang="en-US" smtClean="0"/>
              <a:pPr>
                <a:defRPr/>
              </a:pPr>
              <a:t>24</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sz="1600" smtClean="0"/>
              <a:t>…and you can see that the potential false alarm sfc lows fall within the envelope of the CM member tracks…however the mean is slightly more zonal which suggests that there are more potential false alarms that tracked further off the East Coast.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052A7E61-08EC-4406-BC5E-04E728981BBC}" type="slidenum">
              <a:rPr lang="en-US" smtClean="0"/>
              <a:pPr>
                <a:defRPr/>
              </a:pPr>
              <a:t>25</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sz="1600" dirty="0" smtClean="0"/>
              <a:t>Next, we’re going to use the minimum of the CM member scores as our potential false alarm threshold.  Those potential false alarms that have a higher score than that lowest member are considered false alarms.  Out of the 84, 57 had a higher score than that lowest member…and the 57 are the false alarms.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26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sz="1600" smtClean="0"/>
              <a:t>First…we created a composite of the false alarms and then qualitatively compared it against the CM. Aloft, the upper-level flow patterns are more defined as the upper-level jet streak is stronger along the East Coast and the mid-level short wave is stronger in the CM.  In addition, the downstream ridge is also stronger which reduces the trough-ridge half wavelength suggesting more upper-level divergence in the CM.</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27</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600" dirty="0" smtClean="0"/>
              <a:t>In low-levels, mass and wind fields are also better organized.  To the north-northwest of the </a:t>
            </a:r>
            <a:r>
              <a:rPr lang="en-US" sz="1600" dirty="0" err="1" smtClean="0"/>
              <a:t>sfc</a:t>
            </a:r>
            <a:r>
              <a:rPr lang="en-US" sz="1600" dirty="0" smtClean="0"/>
              <a:t> low there is a northeasterly component to the </a:t>
            </a:r>
            <a:r>
              <a:rPr lang="en-US" sz="1600" dirty="0" err="1" smtClean="0"/>
              <a:t>sfc</a:t>
            </a:r>
            <a:r>
              <a:rPr lang="en-US" sz="1600" dirty="0" smtClean="0"/>
              <a:t> wind, in contrast the false alarm composite low-level flow is weaker and onshore…these onshore trajectories can modify the low-level air due to sensible and latent heating from the ocean. In addition, there is better convergence and deformation over southern New England at 850 </a:t>
            </a:r>
            <a:r>
              <a:rPr lang="en-US" sz="1600" dirty="0" err="1" smtClean="0"/>
              <a:t>mb</a:t>
            </a:r>
            <a:r>
              <a:rPr lang="en-US" sz="1600" dirty="0" smtClean="0"/>
              <a:t> in the CM which can lead to enhanced frontogenesis.</a:t>
            </a:r>
          </a:p>
          <a:p>
            <a:pPr eaLnBrk="1" hangingPunct="1"/>
            <a:endParaRPr lang="en-US" sz="1600"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28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600" dirty="0" smtClean="0"/>
              <a:t>In low-levels, mass and wind fields are also better organized.  To the north-northwest of the </a:t>
            </a:r>
            <a:r>
              <a:rPr lang="en-US" sz="1600" dirty="0" err="1" smtClean="0"/>
              <a:t>sfc</a:t>
            </a:r>
            <a:r>
              <a:rPr lang="en-US" sz="1600" dirty="0" smtClean="0"/>
              <a:t> low there is a northeasterly component to the </a:t>
            </a:r>
            <a:r>
              <a:rPr lang="en-US" sz="1600" dirty="0" err="1" smtClean="0"/>
              <a:t>sfc</a:t>
            </a:r>
            <a:r>
              <a:rPr lang="en-US" sz="1600" dirty="0" smtClean="0"/>
              <a:t> wind, in contrast the false alarm composite low-level flow is weaker and onshore…these onshore trajectories can modify the low-level air due to sensible and latent heating from the ocean. In addition, there is better convergence and deformation over southern New England at 850 </a:t>
            </a:r>
            <a:r>
              <a:rPr lang="en-US" sz="1600" dirty="0" err="1" smtClean="0"/>
              <a:t>mb</a:t>
            </a:r>
            <a:r>
              <a:rPr lang="en-US" sz="1600" dirty="0" smtClean="0"/>
              <a:t> in the CM which can lead to enhanced frontogenesis.</a:t>
            </a:r>
          </a:p>
          <a:p>
            <a:pPr eaLnBrk="1" hangingPunct="1"/>
            <a:endParaRPr lang="en-US" sz="16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29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600" dirty="0" smtClean="0"/>
              <a:t>On the top we have 850 </a:t>
            </a:r>
            <a:r>
              <a:rPr lang="en-US" sz="1600" dirty="0" err="1" smtClean="0"/>
              <a:t>mb</a:t>
            </a:r>
            <a:r>
              <a:rPr lang="en-US" sz="1600" dirty="0" smtClean="0"/>
              <a:t> temperature and on the bottom</a:t>
            </a:r>
            <a:r>
              <a:rPr lang="en-US" sz="1600" baseline="0" dirty="0" smtClean="0"/>
              <a:t> </a:t>
            </a:r>
            <a:r>
              <a:rPr lang="en-US" sz="1600" dirty="0" smtClean="0"/>
              <a:t>925 </a:t>
            </a:r>
            <a:r>
              <a:rPr lang="en-US" sz="1600" dirty="0" err="1" smtClean="0"/>
              <a:t>mb</a:t>
            </a:r>
            <a:r>
              <a:rPr lang="en-US" sz="1600" dirty="0" smtClean="0"/>
              <a:t> mixing ratio.  Overall, low-level moisture and temperature fields are relatively similar with respect to the pattern and values.  However, the details differ…because of the weaker low-level flow, moisture convergence is much stronger in the CM. With respect to 850 </a:t>
            </a:r>
            <a:r>
              <a:rPr lang="en-US" sz="1600" dirty="0" err="1" smtClean="0"/>
              <a:t>mb</a:t>
            </a:r>
            <a:r>
              <a:rPr lang="en-US" sz="1600" dirty="0" smtClean="0"/>
              <a:t> temperature, you can see the distance between the -6C and +6C isotherms covers about half the distance than it does in the false alarm composite and the field is more warped and “S” shaped.  This stronger temperature gradient implies stronger </a:t>
            </a:r>
            <a:r>
              <a:rPr lang="en-US" sz="1600" dirty="0" err="1" smtClean="0"/>
              <a:t>baroclinicity</a:t>
            </a:r>
            <a:r>
              <a:rPr lang="en-US" sz="1600" dirty="0" smtClean="0"/>
              <a:t> which in turn increases temperature advections and aids the self development process.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6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D699727-DEC1-42F1-AB8A-46C9B68D35E1}" type="slidenum">
              <a:rPr lang="en-US" smtClean="0"/>
              <a:pPr>
                <a:defRPr/>
              </a:pPr>
              <a:t>3</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z="1600" dirty="0" smtClean="0"/>
              <a:t>As in this event from December of 2003.  The patterns that are associated with the heavy snow producing cyclones</a:t>
            </a:r>
            <a:r>
              <a:rPr lang="en-US" sz="1600" baseline="0" dirty="0" smtClean="0"/>
              <a:t> </a:t>
            </a:r>
            <a:r>
              <a:rPr lang="en-US" sz="1600" dirty="0" smtClean="0"/>
              <a:t>in the Northeast </a:t>
            </a:r>
          </a:p>
          <a:p>
            <a:pPr eaLnBrk="1" hangingPunct="1"/>
            <a:r>
              <a:rPr lang="en-US" sz="1600" dirty="0" smtClean="0"/>
              <a:t>are present.</a:t>
            </a:r>
            <a:r>
              <a:rPr lang="en-US" sz="1600" baseline="0" dirty="0" smtClean="0"/>
              <a:t>  </a:t>
            </a:r>
            <a:r>
              <a:rPr lang="en-US" sz="1600" dirty="0" smtClean="0"/>
              <a:t>But, the examination of patterns and processes in nonevents is less studied, which poses the question: how often do the </a:t>
            </a:r>
          </a:p>
          <a:p>
            <a:pPr eaLnBrk="1" hangingPunct="1"/>
            <a:r>
              <a:rPr lang="en-US" sz="1600" dirty="0" smtClean="0"/>
              <a:t>patterns materialize and the associated event does not occur?</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30</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sz="160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31</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sz="1600"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p:txBody>
          <a:bodyPr/>
          <a:lstStyle/>
          <a:p>
            <a:pPr>
              <a:defRPr/>
            </a:pPr>
            <a:fld id="{2E699D86-6FD9-49F2-935A-FA24683620C0}" type="slidenum">
              <a:rPr lang="en-US" smtClean="0"/>
              <a:pPr>
                <a:defRPr/>
              </a:pPr>
              <a:t>32</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sz="16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99338BAB-BA7C-4E5F-B6B6-CC85F7701B1A}" type="slidenum">
              <a:rPr lang="en-US" smtClean="0"/>
              <a:pPr>
                <a:defRPr/>
              </a:pPr>
              <a:t>33</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sz="1600" smtClean="0"/>
              <a:t>We can also look at how the individual false alarms compare to the CM member distribution, as in this false alarm from January 1985.  The CM member box plots are in blue and the false alarm scores are the stars.  The majority of fields compare well with the CM members, however some fields have lower scores…low-level mass, wind, and frontogenesis fields…and you can hypothesize that these are related.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7D15B6C2-EEB3-423A-AEB9-AAAFEA190A29}" type="slidenum">
              <a:rPr lang="en-US" smtClean="0"/>
              <a:pPr>
                <a:defRPr/>
              </a:pPr>
              <a:t>34</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sz="1600" smtClean="0"/>
              <a:t>Here is the snow map for this false alarm…little snow fell over the Northeast.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210464C6-2E35-4048-A364-2A929890DF79}" type="slidenum">
              <a:rPr lang="en-US" smtClean="0"/>
              <a:pPr>
                <a:defRPr/>
              </a:pPr>
              <a:t>35</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sz="1600" dirty="0" smtClean="0"/>
              <a:t>On the top we have the low-level moisture and temperature fields for the CM and on the bottom the false alarm…the black boxes are the domains where the field scores were calculated.  These fields are very similar to the CM, as the patterns and values are close.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210464C6-2E35-4048-A364-2A929890DF79}" type="slidenum">
              <a:rPr lang="en-US" smtClean="0"/>
              <a:pPr>
                <a:defRPr/>
              </a:pPr>
              <a:t>36</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sz="1600" smtClean="0"/>
              <a:t>However…the low-level mass fields are a different story.  The surface low is deeper on the false alarm, however the pattern and orientation of the low is unorganized and sheered out.  Furthermore, at 850 mb there is a trough and even less organization.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210464C6-2E35-4048-A364-2A929890DF79}" type="slidenum">
              <a:rPr lang="en-US" smtClean="0"/>
              <a:pPr>
                <a:defRPr/>
              </a:pPr>
              <a:t>37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sz="1600" dirty="0" smtClean="0"/>
              <a:t>It’s quickly obvious that even though the upper-level fields compare well with the CM, it’s the details that are different.  In the false alarm, the upper-level troughs have positive tilts with large trough-ridge wavelengths and a lack of upper-level support for the low-level mass fields.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210464C6-2E35-4048-A364-2A929890DF79}" type="slidenum">
              <a:rPr lang="en-US" smtClean="0"/>
              <a:pPr>
                <a:defRPr/>
              </a:pPr>
              <a:t>38</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z="1600"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210464C6-2E35-4048-A364-2A929890DF79}" type="slidenum">
              <a:rPr lang="en-US" smtClean="0"/>
              <a:pPr>
                <a:defRPr/>
              </a:pPr>
              <a:t>39</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z="16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D699727-DEC1-42F1-AB8A-46C9B68D35E1}" type="slidenum">
              <a:rPr lang="en-US" smtClean="0"/>
              <a:pPr>
                <a:defRPr/>
              </a:pPr>
              <a:t>4</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z="16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p:txBody>
          <a:bodyPr/>
          <a:lstStyle/>
          <a:p>
            <a:pPr>
              <a:defRPr/>
            </a:pPr>
            <a:fld id="{F8D6CFD8-FAB9-4A17-AECD-7AB2F10B78FB}" type="slidenum">
              <a:rPr lang="en-US" smtClean="0"/>
              <a:pPr>
                <a:defRPr/>
              </a:pPr>
              <a:t>41</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z="160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p:txBody>
          <a:bodyPr/>
          <a:lstStyle/>
          <a:p>
            <a:pPr>
              <a:defRPr/>
            </a:pPr>
            <a:fld id="{11EDF78E-1743-43D6-A0B9-6866C3E88646}" type="slidenum">
              <a:rPr lang="en-US" smtClean="0"/>
              <a:pPr>
                <a:defRPr/>
              </a:pPr>
              <a:t>42</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D699727-DEC1-42F1-AB8A-46C9B68D35E1}" type="slidenum">
              <a:rPr lang="en-US" smtClean="0"/>
              <a:pPr>
                <a:defRPr/>
              </a:pPr>
              <a:t>5</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z="1600" dirty="0" smtClean="0"/>
              <a:t>Like this…you can see that this event is very similar to the December 2003 event, but here a large area of heavy snow did not occur.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D699727-DEC1-42F1-AB8A-46C9B68D35E1}" type="slidenum">
              <a:rPr lang="en-US" smtClean="0"/>
              <a:pPr>
                <a:defRPr/>
              </a:pPr>
              <a:t>6</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z="1600" dirty="0" smtClean="0"/>
              <a:t>The answer to the</a:t>
            </a:r>
            <a:r>
              <a:rPr lang="en-US" sz="1600" baseline="0" dirty="0" smtClean="0"/>
              <a:t> </a:t>
            </a:r>
            <a:r>
              <a:rPr lang="en-US" sz="1600" dirty="0" smtClean="0"/>
              <a:t>question presented can lead to supplemental information about the CM for a forecaster such as the answer to the posed question…is it 1 out of 3 times? 1 out of 4 times? as well as the ability to focus on the critical fields that may cause the upcoming event not to occur.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a:defRPr/>
            </a:pPr>
            <a:fld id="{019E7955-2460-4324-AF21-41B75A7E5CA3}" type="slidenum">
              <a:rPr lang="en-US" smtClean="0"/>
              <a:pPr>
                <a:defRPr/>
              </a:pPr>
              <a:t>7</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z="1600" smtClean="0"/>
              <a:t>Over the last few winters the CIPS analog guidance software has been used to assess the similarity between atmospheric states, this software can be used to assess CMs. We will test this methodology on a well established CM, the CM for heavy snow producing Northeast cyclones.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EE4FA060-1F47-4C2D-A198-4C9F289C8898}" type="slidenum">
              <a:rPr lang="en-US" smtClean="0"/>
              <a:pPr>
                <a:defRPr/>
              </a:pPr>
              <a:t>8</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z="1600" smtClean="0"/>
              <a:t>As I mentioned…the first step in the methodology is to create a quantitative CM. Snow events that occurred between December of 1980 and February 2008 in the months of December, January, and February were ranked and 80 events had a snowfall anomaly index &gt;1.0. Out of those 80, 44 were coastal track systems…those 44 events were included in the quantitative CM.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a:defRPr/>
            </a:pPr>
            <a:fld id="{6E518836-FB5A-4150-9876-808A630FD7F9}" type="slidenum">
              <a:rPr lang="en-US" smtClean="0"/>
              <a:pPr>
                <a:defRPr/>
              </a:pPr>
              <a:t>9</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sz="1600" smtClean="0"/>
              <a:t>Here are the tracks for the 44 events included in the CM, you can see that the majority of the tracks are along the mean track which is along the East Coast and passes very close to the rule of thumb 40/70 benchmark.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C6D023-D824-490C-B286-A1D119827607}"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A7E726-FB1F-4EDC-A6D0-F455BE6430CC}"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171700" cy="6705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362700" cy="6705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568DE2-FDBA-4043-B25D-DDD5EC92F0FC}"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DC51AC9-3ECF-4891-B315-BD98BBCDE8DA}"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5B3A53-802A-47D3-AD91-971258A3ED7D}"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0D17E9-CA87-451E-8281-DA51C60D0B7E}"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69C303A-B26F-4816-9598-84D87F31BCCA}"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D81F2C-ABA3-4904-BC4E-D280134FDBD6}"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88D91DF-EB08-4752-A083-C86575F85E93}"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150590-D749-4D68-8E4A-9E1B7D29B247}"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7FDD21-2754-4750-A411-B731B510B73B}"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143000"/>
            <a:ext cx="86868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cs typeface="+mn-cs"/>
              </a:defRPr>
            </a:lvl1pPr>
          </a:lstStyle>
          <a:p>
            <a:pPr>
              <a:defRPr/>
            </a:pPr>
            <a:fld id="{4B7372EC-CE2E-4192-8202-8F450EC4E74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Tahoma" pitchFamily="34" charset="0"/>
        </a:defRPr>
      </a:lvl2pPr>
      <a:lvl3pPr algn="ctr" rtl="0" eaLnBrk="0" fontAlgn="base" hangingPunct="0">
        <a:spcBef>
          <a:spcPct val="0"/>
        </a:spcBef>
        <a:spcAft>
          <a:spcPct val="0"/>
        </a:spcAft>
        <a:defRPr sz="3600" b="1">
          <a:solidFill>
            <a:schemeClr val="bg1"/>
          </a:solidFill>
          <a:latin typeface="Tahoma" pitchFamily="34" charset="0"/>
        </a:defRPr>
      </a:lvl3pPr>
      <a:lvl4pPr algn="ctr" rtl="0" eaLnBrk="0" fontAlgn="base" hangingPunct="0">
        <a:spcBef>
          <a:spcPct val="0"/>
        </a:spcBef>
        <a:spcAft>
          <a:spcPct val="0"/>
        </a:spcAft>
        <a:defRPr sz="3600" b="1">
          <a:solidFill>
            <a:schemeClr val="bg1"/>
          </a:solidFill>
          <a:latin typeface="Tahoma" pitchFamily="34" charset="0"/>
        </a:defRPr>
      </a:lvl4pPr>
      <a:lvl5pPr algn="ctr" rtl="0" eaLnBrk="0" fontAlgn="base" hangingPunct="0">
        <a:spcBef>
          <a:spcPct val="0"/>
        </a:spcBef>
        <a:spcAft>
          <a:spcPct val="0"/>
        </a:spcAft>
        <a:defRPr sz="3600" b="1">
          <a:solidFill>
            <a:schemeClr val="bg1"/>
          </a:solidFill>
          <a:latin typeface="Tahoma" pitchFamily="34" charset="0"/>
        </a:defRPr>
      </a:lvl5pPr>
      <a:lvl6pPr marL="457200" algn="ctr" rtl="0" fontAlgn="base">
        <a:spcBef>
          <a:spcPct val="0"/>
        </a:spcBef>
        <a:spcAft>
          <a:spcPct val="0"/>
        </a:spcAft>
        <a:defRPr sz="3600" b="1">
          <a:solidFill>
            <a:schemeClr val="bg1"/>
          </a:solidFill>
          <a:latin typeface="Tahoma" pitchFamily="34" charset="0"/>
        </a:defRPr>
      </a:lvl6pPr>
      <a:lvl7pPr marL="914400" algn="ctr" rtl="0" fontAlgn="base">
        <a:spcBef>
          <a:spcPct val="0"/>
        </a:spcBef>
        <a:spcAft>
          <a:spcPct val="0"/>
        </a:spcAft>
        <a:defRPr sz="3600" b="1">
          <a:solidFill>
            <a:schemeClr val="bg1"/>
          </a:solidFill>
          <a:latin typeface="Tahoma" pitchFamily="34" charset="0"/>
        </a:defRPr>
      </a:lvl7pPr>
      <a:lvl8pPr marL="1371600" algn="ctr" rtl="0" fontAlgn="base">
        <a:spcBef>
          <a:spcPct val="0"/>
        </a:spcBef>
        <a:spcAft>
          <a:spcPct val="0"/>
        </a:spcAft>
        <a:defRPr sz="3600" b="1">
          <a:solidFill>
            <a:schemeClr val="bg1"/>
          </a:solidFill>
          <a:latin typeface="Tahoma" pitchFamily="34" charset="0"/>
        </a:defRPr>
      </a:lvl8pPr>
      <a:lvl9pPr marL="1828800" algn="ctr" rtl="0" fontAlgn="base">
        <a:spcBef>
          <a:spcPct val="0"/>
        </a:spcBef>
        <a:spcAft>
          <a:spcPct val="0"/>
        </a:spcAft>
        <a:defRPr sz="3600" b="1">
          <a:solidFill>
            <a:schemeClr val="bg1"/>
          </a:solidFill>
          <a:latin typeface="Tahoma" pitchFamily="34" charset="0"/>
        </a:defRPr>
      </a:lvl9pPr>
    </p:titleStyle>
    <p:bodyStyle>
      <a:lvl1pPr marL="342900" indent="-342900" algn="l" rtl="0" eaLnBrk="0" fontAlgn="base" hangingPunct="0">
        <a:spcBef>
          <a:spcPct val="20000"/>
        </a:spcBef>
        <a:spcAft>
          <a:spcPct val="0"/>
        </a:spcAft>
        <a:buChar char="•"/>
        <a:defRPr sz="24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bg1"/>
          </a:solidFill>
          <a:latin typeface="+mn-lt"/>
        </a:defRPr>
      </a:lvl2pPr>
      <a:lvl3pPr marL="1143000" indent="-228600" algn="l" rtl="0" eaLnBrk="0" fontAlgn="base" hangingPunct="0">
        <a:spcBef>
          <a:spcPct val="20000"/>
        </a:spcBef>
        <a:spcAft>
          <a:spcPct val="0"/>
        </a:spcAft>
        <a:buChar char="•"/>
        <a:defRPr sz="2400" b="1">
          <a:solidFill>
            <a:schemeClr val="bg1"/>
          </a:solidFill>
          <a:latin typeface="+mn-lt"/>
        </a:defRPr>
      </a:lvl3pPr>
      <a:lvl4pPr marL="1600200" indent="-228600" algn="l" rtl="0" eaLnBrk="0" fontAlgn="base" hangingPunct="0">
        <a:spcBef>
          <a:spcPct val="20000"/>
        </a:spcBef>
        <a:spcAft>
          <a:spcPct val="0"/>
        </a:spcAft>
        <a:buChar char="–"/>
        <a:defRPr sz="2000" b="1">
          <a:solidFill>
            <a:schemeClr val="bg1"/>
          </a:solidFill>
          <a:latin typeface="+mn-lt"/>
        </a:defRPr>
      </a:lvl4pPr>
      <a:lvl5pPr marL="2057400" indent="-228600" algn="l" rtl="0" eaLnBrk="0" fontAlgn="base" hangingPunct="0">
        <a:spcBef>
          <a:spcPct val="20000"/>
        </a:spcBef>
        <a:spcAft>
          <a:spcPct val="0"/>
        </a:spcAft>
        <a:buChar char="»"/>
        <a:defRPr sz="2000" b="1">
          <a:solidFill>
            <a:schemeClr val="bg1"/>
          </a:solidFill>
          <a:latin typeface="+mn-lt"/>
        </a:defRPr>
      </a:lvl5pPr>
      <a:lvl6pPr marL="2514600" indent="-228600" algn="l" rtl="0" fontAlgn="base">
        <a:spcBef>
          <a:spcPct val="20000"/>
        </a:spcBef>
        <a:spcAft>
          <a:spcPct val="0"/>
        </a:spcAft>
        <a:buChar char="»"/>
        <a:defRPr sz="2000" b="1">
          <a:solidFill>
            <a:schemeClr val="bg1"/>
          </a:solidFill>
          <a:latin typeface="+mn-lt"/>
        </a:defRPr>
      </a:lvl6pPr>
      <a:lvl7pPr marL="2971800" indent="-228600" algn="l" rtl="0" fontAlgn="base">
        <a:spcBef>
          <a:spcPct val="20000"/>
        </a:spcBef>
        <a:spcAft>
          <a:spcPct val="0"/>
        </a:spcAft>
        <a:buChar char="»"/>
        <a:defRPr sz="2000" b="1">
          <a:solidFill>
            <a:schemeClr val="bg1"/>
          </a:solidFill>
          <a:latin typeface="+mn-lt"/>
        </a:defRPr>
      </a:lvl7pPr>
      <a:lvl8pPr marL="3429000" indent="-228600" algn="l" rtl="0" fontAlgn="base">
        <a:spcBef>
          <a:spcPct val="20000"/>
        </a:spcBef>
        <a:spcAft>
          <a:spcPct val="0"/>
        </a:spcAft>
        <a:buChar char="»"/>
        <a:defRPr sz="2000" b="1">
          <a:solidFill>
            <a:schemeClr val="bg1"/>
          </a:solidFill>
          <a:latin typeface="+mn-lt"/>
        </a:defRPr>
      </a:lvl8pPr>
      <a:lvl9pPr marL="3886200" indent="-228600" algn="l" rtl="0" fontAlgn="base">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6.pn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43.png"/><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52400" y="571500"/>
            <a:ext cx="8839200" cy="1257300"/>
          </a:xfrm>
        </p:spPr>
        <p:txBody>
          <a:bodyPr/>
          <a:lstStyle/>
          <a:p>
            <a:pPr eaLnBrk="1" hangingPunct="1">
              <a:defRPr/>
            </a:pPr>
            <a:r>
              <a:rPr lang="en-US" dirty="0" smtClean="0">
                <a:effectLst>
                  <a:outerShdw blurRad="38100" dist="38100" dir="2700000" algn="tl">
                    <a:srgbClr val="000000">
                      <a:alpha val="43137"/>
                    </a:srgbClr>
                  </a:outerShdw>
                </a:effectLst>
              </a:rPr>
              <a:t>Examining the Reliability of the Northeast Heavy Snow        Conceptual Model</a:t>
            </a:r>
          </a:p>
        </p:txBody>
      </p:sp>
      <p:sp>
        <p:nvSpPr>
          <p:cNvPr id="2051" name="Rectangle 13"/>
          <p:cNvSpPr>
            <a:spLocks noGrp="1" noChangeArrowheads="1"/>
          </p:cNvSpPr>
          <p:nvPr>
            <p:ph type="subTitle" idx="1"/>
          </p:nvPr>
        </p:nvSpPr>
        <p:spPr>
          <a:xfrm>
            <a:off x="381000" y="2084825"/>
            <a:ext cx="8382000" cy="1371600"/>
          </a:xfrm>
        </p:spPr>
        <p:txBody>
          <a:bodyPr/>
          <a:lstStyle/>
          <a:p>
            <a:pPr eaLnBrk="1" hangingPunct="1">
              <a:lnSpc>
                <a:spcPct val="80000"/>
              </a:lnSpc>
              <a:defRPr/>
            </a:pPr>
            <a:endParaRPr lang="en-US" sz="2600" dirty="0" smtClean="0">
              <a:effectLst>
                <a:outerShdw blurRad="38100" dist="38100" dir="2700000" algn="tl">
                  <a:srgbClr val="000000">
                    <a:alpha val="43137"/>
                  </a:srgbClr>
                </a:outerShdw>
              </a:effectLst>
            </a:endParaRPr>
          </a:p>
          <a:p>
            <a:pPr eaLnBrk="1" hangingPunct="1">
              <a:lnSpc>
                <a:spcPct val="80000"/>
              </a:lnSpc>
              <a:defRPr/>
            </a:pPr>
            <a:r>
              <a:rPr lang="en-US" sz="2200" dirty="0" smtClean="0">
                <a:effectLst>
                  <a:outerShdw blurRad="38100" dist="38100" dir="2700000" algn="tl">
                    <a:srgbClr val="000000">
                      <a:alpha val="43137"/>
                    </a:srgbClr>
                  </a:outerShdw>
                </a:effectLst>
              </a:rPr>
              <a:t>Chad M. Gravelle and Dr. Charles E. Graves</a:t>
            </a:r>
          </a:p>
          <a:p>
            <a:pPr eaLnBrk="1" hangingPunct="1">
              <a:lnSpc>
                <a:spcPct val="80000"/>
              </a:lnSpc>
              <a:defRPr/>
            </a:pPr>
            <a:endParaRPr lang="en-US" sz="600" i="1" dirty="0" smtClean="0">
              <a:effectLst>
                <a:outerShdw blurRad="38100" dist="38100" dir="2700000" algn="tl">
                  <a:srgbClr val="000000">
                    <a:alpha val="43137"/>
                  </a:srgbClr>
                </a:outerShdw>
              </a:effectLst>
            </a:endParaRPr>
          </a:p>
          <a:p>
            <a:pPr eaLnBrk="1" hangingPunct="1">
              <a:lnSpc>
                <a:spcPct val="80000"/>
              </a:lnSpc>
              <a:defRPr/>
            </a:pPr>
            <a:r>
              <a:rPr lang="en-US" sz="1400" i="1" dirty="0" smtClean="0">
                <a:effectLst>
                  <a:outerShdw blurRad="38100" dist="38100" dir="2700000" algn="tl">
                    <a:srgbClr val="000000">
                      <a:alpha val="43137"/>
                    </a:srgbClr>
                  </a:outerShdw>
                </a:effectLst>
              </a:rPr>
              <a:t>Saint Louis University - Department of Earth and Atmospheric Sciences</a:t>
            </a:r>
          </a:p>
          <a:p>
            <a:pPr eaLnBrk="1" hangingPunct="1">
              <a:lnSpc>
                <a:spcPct val="80000"/>
              </a:lnSpc>
              <a:defRPr/>
            </a:pPr>
            <a:endParaRPr lang="en-US" sz="14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p:txBody>
      </p:sp>
      <p:sp>
        <p:nvSpPr>
          <p:cNvPr id="2052" name="Rectangle 7"/>
          <p:cNvSpPr>
            <a:spLocks noChangeArrowheads="1"/>
          </p:cNvSpPr>
          <p:nvPr/>
        </p:nvSpPr>
        <p:spPr bwMode="auto">
          <a:xfrm>
            <a:off x="4737100" y="4172388"/>
            <a:ext cx="1892300" cy="1646237"/>
          </a:xfrm>
          <a:prstGeom prst="rect">
            <a:avLst/>
          </a:prstGeom>
          <a:solidFill>
            <a:srgbClr val="660033"/>
          </a:solidFill>
          <a:ln w="38100" algn="ctr">
            <a:noFill/>
            <a:prstDash val="dash"/>
            <a:round/>
            <a:headEnd/>
            <a:tailEnd/>
          </a:ln>
        </p:spPr>
        <p:txBody>
          <a:bodyPr/>
          <a:lstStyle/>
          <a:p>
            <a:pPr algn="ctr"/>
            <a:endParaRPr lang="en-US"/>
          </a:p>
        </p:txBody>
      </p:sp>
      <p:pic>
        <p:nvPicPr>
          <p:cNvPr id="2053" name="Picture 21" descr="C:\Users\CMG\Desktop\FOLDERS\CHAD\SLU\CIPS\cips.png"/>
          <p:cNvPicPr>
            <a:picLocks noChangeAspect="1" noChangeArrowheads="1"/>
          </p:cNvPicPr>
          <p:nvPr/>
        </p:nvPicPr>
        <p:blipFill>
          <a:blip r:embed="rId3" cstate="print"/>
          <a:srcRect/>
          <a:stretch>
            <a:fillRect/>
          </a:stretch>
        </p:blipFill>
        <p:spPr bwMode="auto">
          <a:xfrm>
            <a:off x="2476500" y="4172388"/>
            <a:ext cx="1890713" cy="1646237"/>
          </a:xfrm>
          <a:prstGeom prst="rect">
            <a:avLst/>
          </a:prstGeom>
          <a:noFill/>
          <a:ln w="9525">
            <a:noFill/>
            <a:miter lim="800000"/>
            <a:headEnd/>
            <a:tailEnd/>
          </a:ln>
        </p:spPr>
      </p:pic>
      <p:sp>
        <p:nvSpPr>
          <p:cNvPr id="9" name="Rectangle 13"/>
          <p:cNvSpPr txBox="1">
            <a:spLocks noChangeArrowheads="1"/>
          </p:cNvSpPr>
          <p:nvPr/>
        </p:nvSpPr>
        <p:spPr bwMode="auto">
          <a:xfrm>
            <a:off x="1844675" y="2961125"/>
            <a:ext cx="5448300" cy="990600"/>
          </a:xfrm>
          <a:prstGeom prst="rect">
            <a:avLst/>
          </a:prstGeom>
          <a:noFill/>
          <a:ln w="9525">
            <a:noFill/>
            <a:miter lim="800000"/>
            <a:headEnd/>
            <a:tailEnd/>
          </a:ln>
        </p:spPr>
        <p:txBody>
          <a:bodyPr/>
          <a:lstStyle/>
          <a:p>
            <a:pPr algn="ctr">
              <a:lnSpc>
                <a:spcPct val="80000"/>
              </a:lnSpc>
              <a:spcBef>
                <a:spcPct val="20000"/>
              </a:spcBef>
              <a:defRPr/>
            </a:pPr>
            <a:endParaRPr lang="en-US" sz="2600"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r>
              <a:rPr lang="en-US" sz="2200" kern="0" dirty="0">
                <a:solidFill>
                  <a:schemeClr val="bg1"/>
                </a:solidFill>
                <a:effectLst>
                  <a:outerShdw blurRad="38100" dist="38100" dir="2700000" algn="tl">
                    <a:srgbClr val="000000">
                      <a:alpha val="43137"/>
                    </a:srgbClr>
                  </a:outerShdw>
                </a:effectLst>
                <a:latin typeface="+mn-lt"/>
                <a:cs typeface="+mn-cs"/>
              </a:rPr>
              <a:t>Martin A. Baxter</a:t>
            </a:r>
          </a:p>
          <a:p>
            <a:pPr algn="ctr">
              <a:lnSpc>
                <a:spcPct val="80000"/>
              </a:lnSpc>
              <a:spcBef>
                <a:spcPct val="20000"/>
              </a:spcBef>
              <a:defRPr/>
            </a:pPr>
            <a:endParaRPr lang="en-US" sz="600"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r>
              <a:rPr lang="en-US" sz="1400" i="1" kern="0" dirty="0">
                <a:solidFill>
                  <a:schemeClr val="bg1"/>
                </a:solidFill>
                <a:effectLst>
                  <a:outerShdw blurRad="38100" dist="38100" dir="2700000" algn="tl">
                    <a:srgbClr val="000000">
                      <a:alpha val="43137"/>
                    </a:srgbClr>
                  </a:outerShdw>
                </a:effectLst>
                <a:latin typeface="+mn-lt"/>
                <a:cs typeface="+mn-cs"/>
              </a:rPr>
              <a:t>Central Michigan University - Department of Geology</a:t>
            </a:r>
          </a:p>
          <a:p>
            <a:pPr algn="ctr">
              <a:lnSpc>
                <a:spcPct val="80000"/>
              </a:lnSpc>
              <a:spcBef>
                <a:spcPct val="20000"/>
              </a:spcBef>
              <a:defRPr/>
            </a:pPr>
            <a:endParaRPr lang="en-US" sz="1400"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a:p>
            <a:pPr algn="ct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cs typeface="+mn-cs"/>
            </a:endParaRPr>
          </a:p>
        </p:txBody>
      </p:sp>
      <p:sp>
        <p:nvSpPr>
          <p:cNvPr id="11" name="Rectangle 13"/>
          <p:cNvSpPr txBox="1">
            <a:spLocks noChangeArrowheads="1"/>
          </p:cNvSpPr>
          <p:nvPr/>
        </p:nvSpPr>
        <p:spPr bwMode="auto">
          <a:xfrm>
            <a:off x="381000" y="5963730"/>
            <a:ext cx="8382000" cy="685800"/>
          </a:xfrm>
          <a:prstGeom prst="rect">
            <a:avLst/>
          </a:prstGeom>
          <a:noFill/>
          <a:ln w="9525">
            <a:noFill/>
            <a:miter lim="800000"/>
            <a:headEnd/>
            <a:tailEnd/>
          </a:ln>
        </p:spPr>
        <p:txBody>
          <a:bodyPr/>
          <a:lstStyle/>
          <a:p>
            <a:pPr algn="ct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Caribou, Maine NWS Forecast Office </a:t>
            </a:r>
          </a:p>
          <a:p>
            <a:pPr algn="ct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Winter Weather Workshop</a:t>
            </a:r>
            <a:endParaRPr lang="en-US" sz="1600" i="1" kern="0" dirty="0" smtClean="0">
              <a:solidFill>
                <a:schemeClr val="bg1"/>
              </a:solidFill>
              <a:effectLst>
                <a:outerShdw blurRad="38100" dist="38100" dir="2700000" algn="tl">
                  <a:srgbClr val="000000">
                    <a:alpha val="43137"/>
                  </a:srgbClr>
                </a:outerShdw>
              </a:effectLst>
              <a:latin typeface="+mn-lt"/>
            </a:endParaRPr>
          </a:p>
          <a:p>
            <a:pPr algn="ct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3 November 2010</a:t>
            </a:r>
            <a:endParaRPr lang="en-US" sz="1600" kern="0" dirty="0">
              <a:solidFill>
                <a:schemeClr val="bg1"/>
              </a:solidFill>
              <a:effectLst>
                <a:outerShdw blurRad="38100" dist="38100" dir="2700000" algn="tl">
                  <a:srgbClr val="000000">
                    <a:alpha val="43137"/>
                  </a:srgbClr>
                </a:outerShdw>
              </a:effectLst>
              <a:latin typeface="+mn-lt"/>
            </a:endParaRPr>
          </a:p>
        </p:txBody>
      </p:sp>
      <p:pic>
        <p:nvPicPr>
          <p:cNvPr id="2056" name="Picture 13"/>
          <p:cNvPicPr>
            <a:picLocks noChangeAspect="1" noChangeArrowheads="1"/>
          </p:cNvPicPr>
          <p:nvPr/>
        </p:nvPicPr>
        <p:blipFill>
          <a:blip r:embed="rId4" cstate="print"/>
          <a:srcRect/>
          <a:stretch>
            <a:fillRect/>
          </a:stretch>
        </p:blipFill>
        <p:spPr bwMode="auto">
          <a:xfrm>
            <a:off x="4754563" y="4415275"/>
            <a:ext cx="1855787" cy="1181100"/>
          </a:xfrm>
          <a:prstGeom prst="rect">
            <a:avLst/>
          </a:prstGeom>
          <a:noFill/>
          <a:ln w="6350" algn="ctr">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CM_SYN1t0LRG.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CM_SYN1p6LRG.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CM_SYN1p12LRG.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CM_SYN1p18LRG.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CM_SYN1p24LRG.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0" descr="NOVAK2010_p12.png"/>
          <p:cNvPicPr>
            <a:picLocks noChangeAspect="1"/>
          </p:cNvPicPr>
          <p:nvPr/>
        </p:nvPicPr>
        <p:blipFill>
          <a:blip r:embed="rId3" cstate="print"/>
          <a:srcRect/>
          <a:stretch>
            <a:fillRect/>
          </a:stretch>
        </p:blipFill>
        <p:spPr bwMode="auto">
          <a:xfrm>
            <a:off x="2057400" y="1481138"/>
            <a:ext cx="6662738" cy="5148262"/>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819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197" name="Rectangle 3"/>
          <p:cNvSpPr>
            <a:spLocks noGrp="1" noChangeArrowheads="1"/>
          </p:cNvSpPr>
          <p:nvPr>
            <p:ph idx="1"/>
          </p:nvPr>
        </p:nvSpPr>
        <p:spPr>
          <a:xfrm>
            <a:off x="258763" y="876300"/>
            <a:ext cx="8610600" cy="685800"/>
          </a:xfrm>
        </p:spPr>
        <p:txBody>
          <a:bodyPr/>
          <a:lstStyle/>
          <a:p>
            <a:pPr>
              <a:buFontTx/>
              <a:buNone/>
            </a:pPr>
            <a:r>
              <a:rPr lang="en-US" sz="1800" smtClean="0"/>
              <a:t>Example of the Quantitative CM’s representativeness:</a:t>
            </a:r>
          </a:p>
        </p:txBody>
      </p:sp>
      <p:pic>
        <p:nvPicPr>
          <p:cNvPr id="8198" name="Picture 3" descr="C:\Users\CMG\Desktop\NEW\2.png"/>
          <p:cNvPicPr>
            <a:picLocks noChangeAspect="1" noChangeArrowheads="1"/>
          </p:cNvPicPr>
          <p:nvPr/>
        </p:nvPicPr>
        <p:blipFill>
          <a:blip r:embed="rId5" cstate="print"/>
          <a:srcRect/>
          <a:stretch>
            <a:fillRect/>
          </a:stretch>
        </p:blipFill>
        <p:spPr bwMode="auto">
          <a:xfrm>
            <a:off x="301625" y="1709738"/>
            <a:ext cx="3529013" cy="2432050"/>
          </a:xfrm>
          <a:prstGeom prst="rect">
            <a:avLst/>
          </a:prstGeom>
          <a:noFill/>
          <a:ln w="38100">
            <a:solidFill>
              <a:srgbClr val="003E74"/>
            </a:solidFill>
            <a:miter lim="800000"/>
            <a:headEnd/>
            <a:tailEnd/>
          </a:ln>
        </p:spPr>
      </p:pic>
      <p:sp>
        <p:nvSpPr>
          <p:cNvPr id="16" name="Rectangle 3"/>
          <p:cNvSpPr txBox="1">
            <a:spLocks noChangeArrowheads="1"/>
          </p:cNvSpPr>
          <p:nvPr/>
        </p:nvSpPr>
        <p:spPr bwMode="auto">
          <a:xfrm>
            <a:off x="2095500" y="1676400"/>
            <a:ext cx="1828800" cy="38100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003E74"/>
                </a:solidFill>
                <a:latin typeface="+mn-lt"/>
                <a:cs typeface="+mn-cs"/>
              </a:rPr>
              <a:t>Novak et al. 2010</a:t>
            </a:r>
          </a:p>
        </p:txBody>
      </p:sp>
      <p:sp>
        <p:nvSpPr>
          <p:cNvPr id="17" name="Rectangle 3"/>
          <p:cNvSpPr txBox="1">
            <a:spLocks noChangeArrowheads="1"/>
          </p:cNvSpPr>
          <p:nvPr/>
        </p:nvSpPr>
        <p:spPr bwMode="auto">
          <a:xfrm>
            <a:off x="6743700" y="1524000"/>
            <a:ext cx="1943100" cy="533400"/>
          </a:xfrm>
          <a:prstGeom prst="rect">
            <a:avLst/>
          </a:prstGeom>
          <a:solidFill>
            <a:schemeClr val="bg1"/>
          </a:solidFill>
          <a:ln w="9525">
            <a:noFill/>
            <a:miter lim="800000"/>
            <a:headEnd/>
            <a:tailEnd/>
          </a:ln>
        </p:spPr>
        <p:txBody>
          <a:bodyPr/>
          <a:lstStyle/>
          <a:p>
            <a:pPr marL="342900" indent="-342900" algn="ctr" eaLnBrk="0" hangingPunct="0">
              <a:spcBef>
                <a:spcPct val="20000"/>
              </a:spcBef>
              <a:defRPr/>
            </a:pPr>
            <a:r>
              <a:rPr lang="en-US" sz="2800" kern="0" dirty="0">
                <a:solidFill>
                  <a:srgbClr val="003E74"/>
                </a:solidFill>
                <a:latin typeface="+mn-lt"/>
                <a:cs typeface="+mn-cs"/>
              </a:rPr>
              <a:t>t = +12 h</a:t>
            </a:r>
          </a:p>
        </p:txBody>
      </p:sp>
      <p:sp>
        <p:nvSpPr>
          <p:cNvPr id="8201" name="Freeform 17"/>
          <p:cNvSpPr>
            <a:spLocks/>
          </p:cNvSpPr>
          <p:nvPr/>
        </p:nvSpPr>
        <p:spPr bwMode="auto">
          <a:xfrm>
            <a:off x="5805488" y="3457575"/>
            <a:ext cx="920750" cy="947738"/>
          </a:xfrm>
          <a:custGeom>
            <a:avLst/>
            <a:gdLst>
              <a:gd name="T0" fmla="*/ 4935 w 920544"/>
              <a:gd name="T1" fmla="*/ 110171 h 947208"/>
              <a:gd name="T2" fmla="*/ 309797 w 920544"/>
              <a:gd name="T3" fmla="*/ 1077 h 947208"/>
              <a:gd name="T4" fmla="*/ 615902 w 920544"/>
              <a:gd name="T5" fmla="*/ 116593 h 947208"/>
              <a:gd name="T6" fmla="*/ 846707 w 920544"/>
              <a:gd name="T7" fmla="*/ 533753 h 947208"/>
              <a:gd name="T8" fmla="*/ 923231 w 920544"/>
              <a:gd name="T9" fmla="*/ 957328 h 947208"/>
              <a:gd name="T10" fmla="*/ 0 60000 65536"/>
              <a:gd name="T11" fmla="*/ 0 60000 65536"/>
              <a:gd name="T12" fmla="*/ 0 60000 65536"/>
              <a:gd name="T13" fmla="*/ 0 60000 65536"/>
              <a:gd name="T14" fmla="*/ 0 60000 65536"/>
              <a:gd name="T15" fmla="*/ 0 w 920544"/>
              <a:gd name="T16" fmla="*/ 0 h 947208"/>
              <a:gd name="T17" fmla="*/ 920544 w 920544"/>
              <a:gd name="T18" fmla="*/ 947208 h 947208"/>
            </a:gdLst>
            <a:ahLst/>
            <a:cxnLst>
              <a:cxn ang="T10">
                <a:pos x="T0" y="T1"/>
              </a:cxn>
              <a:cxn ang="T11">
                <a:pos x="T2" y="T3"/>
              </a:cxn>
              <a:cxn ang="T12">
                <a:pos x="T4" y="T5"/>
              </a:cxn>
              <a:cxn ang="T13">
                <a:pos x="T6" y="T7"/>
              </a:cxn>
              <a:cxn ang="T14">
                <a:pos x="T8" y="T9"/>
              </a:cxn>
            </a:cxnLst>
            <a:rect l="T15" t="T16" r="T17" b="T18"/>
            <a:pathLst>
              <a:path w="920544" h="947208">
                <a:moveTo>
                  <a:pt x="4916" y="109008"/>
                </a:moveTo>
                <a:cubicBezTo>
                  <a:pt x="0" y="116843"/>
                  <a:pt x="207091" y="0"/>
                  <a:pt x="308486" y="1058"/>
                </a:cubicBezTo>
                <a:cubicBezTo>
                  <a:pt x="409881" y="2116"/>
                  <a:pt x="524181" y="27516"/>
                  <a:pt x="613286" y="115358"/>
                </a:cubicBezTo>
                <a:cubicBezTo>
                  <a:pt x="702391" y="203200"/>
                  <a:pt x="792111" y="389466"/>
                  <a:pt x="843116" y="528108"/>
                </a:cubicBezTo>
                <a:cubicBezTo>
                  <a:pt x="894121" y="666750"/>
                  <a:pt x="920544" y="825533"/>
                  <a:pt x="919315" y="947208"/>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sp>
        <p:nvSpPr>
          <p:cNvPr id="8202" name="TextBox 18"/>
          <p:cNvSpPr txBox="1">
            <a:spLocks noChangeArrowheads="1"/>
          </p:cNvSpPr>
          <p:nvPr/>
        </p:nvSpPr>
        <p:spPr bwMode="auto">
          <a:xfrm>
            <a:off x="5776913" y="3259138"/>
            <a:ext cx="457200" cy="830262"/>
          </a:xfrm>
          <a:prstGeom prst="rect">
            <a:avLst/>
          </a:prstGeom>
          <a:noFill/>
          <a:ln w="9525">
            <a:noFill/>
            <a:miter lim="800000"/>
            <a:headEnd/>
            <a:tailEnd/>
          </a:ln>
        </p:spPr>
        <p:txBody>
          <a:bodyPr>
            <a:spAutoFit/>
          </a:bodyPr>
          <a:lstStyle/>
          <a:p>
            <a:pPr algn="ctr"/>
            <a:r>
              <a:rPr lang="en-US" sz="4800">
                <a:solidFill>
                  <a:srgbClr val="FF0000"/>
                </a:solidFill>
              </a:rPr>
              <a:t>L</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9"/>
          <p:cNvSpPr>
            <a:spLocks noChangeArrowheads="1"/>
          </p:cNvSpPr>
          <p:nvPr/>
        </p:nvSpPr>
        <p:spPr bwMode="auto">
          <a:xfrm>
            <a:off x="415925" y="3922713"/>
            <a:ext cx="3956050" cy="2624137"/>
          </a:xfrm>
          <a:prstGeom prst="rect">
            <a:avLst/>
          </a:prstGeom>
          <a:solidFill>
            <a:schemeClr val="bg1"/>
          </a:solidFill>
          <a:ln w="38100" algn="ctr">
            <a:solidFill>
              <a:srgbClr val="FF0000"/>
            </a:solidFill>
            <a:round/>
            <a:headEnd/>
            <a:tailEnd/>
          </a:ln>
        </p:spPr>
        <p:txBody>
          <a:bodyPr/>
          <a:lstStyle/>
          <a:p>
            <a:pPr algn="ctr"/>
            <a:endParaRPr lang="en-US"/>
          </a:p>
        </p:txBody>
      </p:sp>
      <p:sp>
        <p:nvSpPr>
          <p:cNvPr id="13" name="TextBox 12"/>
          <p:cNvSpPr txBox="1"/>
          <p:nvPr/>
        </p:nvSpPr>
        <p:spPr>
          <a:xfrm>
            <a:off x="2867025" y="3951288"/>
            <a:ext cx="1536700" cy="1077912"/>
          </a:xfrm>
          <a:prstGeom prst="rect">
            <a:avLst/>
          </a:prstGeom>
          <a:noFill/>
        </p:spPr>
        <p:txBody>
          <a:bodyPr>
            <a:spAutoFit/>
          </a:bodyPr>
          <a:lstStyle/>
          <a:p>
            <a:pPr algn="ctr">
              <a:defRPr/>
            </a:pPr>
            <a:r>
              <a:rPr lang="en-US" sz="1600" dirty="0">
                <a:solidFill>
                  <a:srgbClr val="006600"/>
                </a:solidFill>
                <a:latin typeface="+mn-lt"/>
                <a:cs typeface="+mn-cs"/>
              </a:rPr>
              <a:t>500RELH</a:t>
            </a:r>
          </a:p>
          <a:p>
            <a:pPr algn="ctr">
              <a:defRPr/>
            </a:pPr>
            <a:r>
              <a:rPr lang="en-US" sz="1600" dirty="0">
                <a:solidFill>
                  <a:srgbClr val="006600"/>
                </a:solidFill>
                <a:latin typeface="+mn-lt"/>
                <a:cs typeface="+mn-cs"/>
              </a:rPr>
              <a:t>700RELH</a:t>
            </a:r>
          </a:p>
          <a:p>
            <a:pPr algn="ctr">
              <a:defRPr/>
            </a:pPr>
            <a:r>
              <a:rPr lang="en-US" sz="1600" dirty="0">
                <a:solidFill>
                  <a:srgbClr val="006600"/>
                </a:solidFill>
                <a:latin typeface="+mn-lt"/>
                <a:cs typeface="+mn-cs"/>
              </a:rPr>
              <a:t>925MIXR</a:t>
            </a:r>
          </a:p>
          <a:p>
            <a:pPr algn="ctr">
              <a:defRPr/>
            </a:pPr>
            <a:r>
              <a:rPr lang="en-US" sz="1600" dirty="0">
                <a:solidFill>
                  <a:srgbClr val="006600"/>
                </a:solidFill>
                <a:latin typeface="+mn-lt"/>
                <a:cs typeface="+mn-cs"/>
              </a:rPr>
              <a:t>PWTR</a:t>
            </a:r>
          </a:p>
        </p:txBody>
      </p:sp>
      <p:sp>
        <p:nvSpPr>
          <p:cNvPr id="9220" name="TextBox 18"/>
          <p:cNvSpPr txBox="1">
            <a:spLocks noChangeArrowheads="1"/>
          </p:cNvSpPr>
          <p:nvPr/>
        </p:nvSpPr>
        <p:spPr bwMode="auto">
          <a:xfrm>
            <a:off x="1662113" y="3963988"/>
            <a:ext cx="1614487" cy="2062162"/>
          </a:xfrm>
          <a:prstGeom prst="rect">
            <a:avLst/>
          </a:prstGeom>
          <a:noFill/>
          <a:ln w="9525">
            <a:noFill/>
            <a:miter lim="800000"/>
            <a:headEnd/>
            <a:tailEnd/>
          </a:ln>
        </p:spPr>
        <p:txBody>
          <a:bodyPr>
            <a:spAutoFit/>
          </a:bodyPr>
          <a:lstStyle/>
          <a:p>
            <a:pPr algn="ctr"/>
            <a:r>
              <a:rPr lang="en-US" sz="1600">
                <a:solidFill>
                  <a:srgbClr val="00B0F0"/>
                </a:solidFill>
                <a:latin typeface="Tahoma" pitchFamily="34" charset="0"/>
              </a:rPr>
              <a:t>300ISO</a:t>
            </a:r>
          </a:p>
          <a:p>
            <a:pPr algn="ctr"/>
            <a:r>
              <a:rPr lang="en-US" sz="1600">
                <a:solidFill>
                  <a:srgbClr val="00B0F0"/>
                </a:solidFill>
                <a:latin typeface="Tahoma" pitchFamily="34" charset="0"/>
              </a:rPr>
              <a:t>850ISO</a:t>
            </a:r>
          </a:p>
          <a:p>
            <a:pPr algn="ctr"/>
            <a:endParaRPr lang="en-US" sz="1600">
              <a:solidFill>
                <a:srgbClr val="00B0F0"/>
              </a:solidFill>
              <a:latin typeface="Tahoma" pitchFamily="34" charset="0"/>
            </a:endParaRPr>
          </a:p>
          <a:p>
            <a:pPr algn="ctr"/>
            <a:endParaRPr lang="en-US" sz="1600">
              <a:solidFill>
                <a:srgbClr val="00B0F0"/>
              </a:solidFill>
              <a:latin typeface="Tahoma" pitchFamily="34" charset="0"/>
            </a:endParaRPr>
          </a:p>
          <a:p>
            <a:pPr algn="ctr"/>
            <a:endParaRPr lang="en-US" sz="1600">
              <a:solidFill>
                <a:srgbClr val="00B0F0"/>
              </a:solidFill>
              <a:latin typeface="Tahoma" pitchFamily="34" charset="0"/>
            </a:endParaRPr>
          </a:p>
          <a:p>
            <a:pPr algn="ctr"/>
            <a:endParaRPr lang="en-US" sz="1600">
              <a:solidFill>
                <a:srgbClr val="00B0F0"/>
              </a:solidFill>
              <a:latin typeface="Tahoma" pitchFamily="34" charset="0"/>
            </a:endParaRPr>
          </a:p>
          <a:p>
            <a:pPr algn="ctr"/>
            <a:r>
              <a:rPr lang="en-US" sz="1600">
                <a:solidFill>
                  <a:srgbClr val="7030A0"/>
                </a:solidFill>
                <a:latin typeface="Tahoma" pitchFamily="34" charset="0"/>
              </a:rPr>
              <a:t>AVGFNRT</a:t>
            </a:r>
          </a:p>
          <a:p>
            <a:pPr algn="ctr"/>
            <a:r>
              <a:rPr lang="en-US" sz="1600">
                <a:solidFill>
                  <a:srgbClr val="7030A0"/>
                </a:solidFill>
                <a:latin typeface="Tahoma" pitchFamily="34" charset="0"/>
              </a:rPr>
              <a:t>PV</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Atmospheric Fields for Assessment</a:t>
            </a:r>
          </a:p>
        </p:txBody>
      </p:sp>
      <p:pic>
        <p:nvPicPr>
          <p:cNvPr id="9222"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223" name="Rectangle 3"/>
          <p:cNvSpPr>
            <a:spLocks noGrp="1" noChangeArrowheads="1"/>
          </p:cNvSpPr>
          <p:nvPr>
            <p:ph idx="1"/>
          </p:nvPr>
        </p:nvSpPr>
        <p:spPr>
          <a:xfrm>
            <a:off x="228600" y="877888"/>
            <a:ext cx="4689475" cy="2552700"/>
          </a:xfrm>
        </p:spPr>
        <p:txBody>
          <a:bodyPr/>
          <a:lstStyle/>
          <a:p>
            <a:r>
              <a:rPr lang="en-US" sz="1800" smtClean="0"/>
              <a:t>Atmospheric fields were chosen based on previous research that represent the critical fields and/or processes associated with Northeast heavy snowfall events.</a:t>
            </a:r>
          </a:p>
          <a:p>
            <a:pPr lvl="1"/>
            <a:r>
              <a:rPr lang="en-US" sz="1500" smtClean="0"/>
              <a:t>Kocin and Uccellini 1990 and 2004</a:t>
            </a:r>
          </a:p>
          <a:p>
            <a:pPr lvl="1"/>
            <a:r>
              <a:rPr lang="en-US" sz="1500" smtClean="0"/>
              <a:t>Nicosia and Grumm 1999</a:t>
            </a:r>
          </a:p>
          <a:p>
            <a:pPr lvl="1"/>
            <a:r>
              <a:rPr lang="en-US" sz="1500" smtClean="0"/>
              <a:t>Banacos 2003</a:t>
            </a:r>
          </a:p>
          <a:p>
            <a:pPr lvl="1"/>
            <a:r>
              <a:rPr lang="en-US" sz="1500" smtClean="0"/>
              <a:t>Moore et al. 2005</a:t>
            </a:r>
          </a:p>
          <a:p>
            <a:pPr lvl="1"/>
            <a:r>
              <a:rPr lang="en-US" sz="1500" smtClean="0"/>
              <a:t>Novak et al. 2004 and 2010</a:t>
            </a:r>
          </a:p>
          <a:p>
            <a:pPr>
              <a:buFontTx/>
              <a:buNone/>
            </a:pPr>
            <a:endParaRPr lang="en-US" sz="1800" smtClean="0"/>
          </a:p>
        </p:txBody>
      </p:sp>
      <p:pic>
        <p:nvPicPr>
          <p:cNvPr id="9224" name="Picture 2" descr="C:\TOOLBAR\FOLDERS\DISS\TEX\images\CONCEPTUAL\nicosia1999.png"/>
          <p:cNvPicPr>
            <a:picLocks noChangeAspect="1" noChangeArrowheads="1"/>
          </p:cNvPicPr>
          <p:nvPr/>
        </p:nvPicPr>
        <p:blipFill>
          <a:blip r:embed="rId4" cstate="print"/>
          <a:srcRect/>
          <a:stretch>
            <a:fillRect/>
          </a:stretch>
        </p:blipFill>
        <p:spPr bwMode="auto">
          <a:xfrm>
            <a:off x="5222875" y="855663"/>
            <a:ext cx="3644900" cy="2689225"/>
          </a:xfrm>
          <a:prstGeom prst="rect">
            <a:avLst/>
          </a:prstGeom>
          <a:noFill/>
          <a:ln w="9525">
            <a:noFill/>
            <a:miter lim="800000"/>
            <a:headEnd/>
            <a:tailEnd/>
          </a:ln>
        </p:spPr>
      </p:pic>
      <p:sp>
        <p:nvSpPr>
          <p:cNvPr id="14" name="Rectangle 3"/>
          <p:cNvSpPr txBox="1">
            <a:spLocks noChangeArrowheads="1"/>
          </p:cNvSpPr>
          <p:nvPr/>
        </p:nvSpPr>
        <p:spPr bwMode="auto">
          <a:xfrm>
            <a:off x="5221288" y="6494463"/>
            <a:ext cx="3648075" cy="174625"/>
          </a:xfrm>
          <a:prstGeom prst="rect">
            <a:avLst/>
          </a:prstGeom>
          <a:noFill/>
          <a:ln w="9525">
            <a:noFill/>
            <a:miter lim="800000"/>
            <a:headEnd/>
            <a:tailEnd/>
          </a:ln>
        </p:spPr>
        <p:txBody>
          <a:bodyPr/>
          <a:lstStyle/>
          <a:p>
            <a:pPr algn="ctr" eaLnBrk="0" hangingPunct="0">
              <a:spcBef>
                <a:spcPct val="20000"/>
              </a:spcBef>
              <a:defRPr/>
            </a:pPr>
            <a:r>
              <a:rPr lang="en-US" sz="1200" kern="0" dirty="0">
                <a:solidFill>
                  <a:schemeClr val="bg1"/>
                </a:solidFill>
                <a:latin typeface="+mn-lt"/>
                <a:cs typeface="+mn-cs"/>
              </a:rPr>
              <a:t>Novak et al. 2004</a:t>
            </a:r>
            <a:endParaRPr lang="en-US" sz="1200" kern="0" dirty="0">
              <a:solidFill>
                <a:srgbClr val="FFFFFF"/>
              </a:solidFill>
              <a:latin typeface="Tahoma"/>
              <a:cs typeface="+mn-cs"/>
            </a:endParaRPr>
          </a:p>
        </p:txBody>
      </p:sp>
      <p:sp>
        <p:nvSpPr>
          <p:cNvPr id="15" name="Rectangle 3"/>
          <p:cNvSpPr txBox="1">
            <a:spLocks noChangeArrowheads="1"/>
          </p:cNvSpPr>
          <p:nvPr/>
        </p:nvSpPr>
        <p:spPr bwMode="auto">
          <a:xfrm>
            <a:off x="5097463" y="3489325"/>
            <a:ext cx="3878262" cy="366713"/>
          </a:xfrm>
          <a:prstGeom prst="rect">
            <a:avLst/>
          </a:prstGeom>
          <a:noFill/>
          <a:ln w="9525">
            <a:noFill/>
            <a:miter lim="800000"/>
            <a:headEnd/>
            <a:tailEnd/>
          </a:ln>
        </p:spPr>
        <p:txBody>
          <a:bodyPr/>
          <a:lstStyle/>
          <a:p>
            <a:pPr algn="ctr" eaLnBrk="0" hangingPunct="0">
              <a:spcBef>
                <a:spcPct val="20000"/>
              </a:spcBef>
              <a:defRPr/>
            </a:pPr>
            <a:r>
              <a:rPr lang="en-US" sz="1200" kern="0" dirty="0">
                <a:solidFill>
                  <a:schemeClr val="bg1"/>
                </a:solidFill>
                <a:latin typeface="+mn-lt"/>
                <a:cs typeface="+mn-cs"/>
              </a:rPr>
              <a:t>COMET (2002); after Nicosia and </a:t>
            </a:r>
            <a:r>
              <a:rPr lang="en-US" sz="1200" kern="0" dirty="0" err="1">
                <a:solidFill>
                  <a:schemeClr val="bg1"/>
                </a:solidFill>
                <a:latin typeface="+mn-lt"/>
                <a:cs typeface="+mn-cs"/>
              </a:rPr>
              <a:t>Grumm</a:t>
            </a:r>
            <a:r>
              <a:rPr lang="en-US" sz="1200" kern="0" dirty="0">
                <a:solidFill>
                  <a:schemeClr val="bg1"/>
                </a:solidFill>
                <a:latin typeface="+mn-lt"/>
                <a:cs typeface="+mn-cs"/>
              </a:rPr>
              <a:t> (1999)</a:t>
            </a:r>
            <a:endParaRPr lang="en-US" sz="1200" kern="0" dirty="0">
              <a:solidFill>
                <a:srgbClr val="FFFFFF"/>
              </a:solidFill>
              <a:latin typeface="Tahoma"/>
              <a:cs typeface="+mn-cs"/>
            </a:endParaRPr>
          </a:p>
        </p:txBody>
      </p:sp>
      <p:sp>
        <p:nvSpPr>
          <p:cNvPr id="16" name="TextBox 15"/>
          <p:cNvSpPr txBox="1"/>
          <p:nvPr/>
        </p:nvSpPr>
        <p:spPr>
          <a:xfrm>
            <a:off x="461963" y="3957638"/>
            <a:ext cx="1614487" cy="2554287"/>
          </a:xfrm>
          <a:prstGeom prst="rect">
            <a:avLst/>
          </a:prstGeom>
          <a:noFill/>
        </p:spPr>
        <p:txBody>
          <a:bodyPr>
            <a:spAutoFit/>
          </a:bodyPr>
          <a:lstStyle/>
          <a:p>
            <a:pPr algn="ctr">
              <a:defRPr/>
            </a:pPr>
            <a:r>
              <a:rPr lang="en-US" sz="1600" dirty="0">
                <a:solidFill>
                  <a:srgbClr val="993300"/>
                </a:solidFill>
                <a:latin typeface="+mn-lt"/>
                <a:cs typeface="+mn-cs"/>
              </a:rPr>
              <a:t>300HGHT</a:t>
            </a:r>
          </a:p>
          <a:p>
            <a:pPr algn="ctr">
              <a:defRPr/>
            </a:pPr>
            <a:r>
              <a:rPr lang="en-US" sz="1600" dirty="0">
                <a:solidFill>
                  <a:srgbClr val="993300"/>
                </a:solidFill>
                <a:latin typeface="+mn-lt"/>
                <a:cs typeface="+mn-cs"/>
              </a:rPr>
              <a:t>500HGHT</a:t>
            </a:r>
          </a:p>
          <a:p>
            <a:pPr algn="ctr">
              <a:defRPr/>
            </a:pPr>
            <a:r>
              <a:rPr lang="en-US" sz="1600" dirty="0">
                <a:solidFill>
                  <a:srgbClr val="993300"/>
                </a:solidFill>
                <a:latin typeface="+mn-lt"/>
                <a:cs typeface="+mn-cs"/>
              </a:rPr>
              <a:t>700HGHT</a:t>
            </a:r>
          </a:p>
          <a:p>
            <a:pPr algn="ctr">
              <a:defRPr/>
            </a:pPr>
            <a:r>
              <a:rPr lang="en-US" sz="1600" dirty="0">
                <a:solidFill>
                  <a:srgbClr val="993300"/>
                </a:solidFill>
                <a:latin typeface="+mn-lt"/>
                <a:cs typeface="+mn-cs"/>
              </a:rPr>
              <a:t>850HGHT</a:t>
            </a:r>
          </a:p>
          <a:p>
            <a:pPr algn="ctr">
              <a:defRPr/>
            </a:pPr>
            <a:r>
              <a:rPr lang="en-US" sz="1600" dirty="0">
                <a:solidFill>
                  <a:srgbClr val="993300"/>
                </a:solidFill>
                <a:latin typeface="+mn-lt"/>
                <a:cs typeface="+mn-cs"/>
              </a:rPr>
              <a:t>PMSL</a:t>
            </a:r>
          </a:p>
          <a:p>
            <a:pPr algn="ctr">
              <a:defRPr/>
            </a:pPr>
            <a:endParaRPr lang="en-US" sz="1600" dirty="0">
              <a:solidFill>
                <a:schemeClr val="bg1"/>
              </a:solidFill>
              <a:latin typeface="+mn-lt"/>
              <a:cs typeface="+mn-cs"/>
            </a:endParaRPr>
          </a:p>
          <a:p>
            <a:pPr algn="ctr">
              <a:defRPr/>
            </a:pPr>
            <a:r>
              <a:rPr lang="en-US" sz="1600" dirty="0">
                <a:solidFill>
                  <a:srgbClr val="FF0000"/>
                </a:solidFill>
                <a:latin typeface="Tahoma"/>
                <a:cs typeface="+mn-cs"/>
              </a:rPr>
              <a:t>700THTE</a:t>
            </a:r>
          </a:p>
          <a:p>
            <a:pPr algn="ctr">
              <a:defRPr/>
            </a:pPr>
            <a:r>
              <a:rPr lang="en-US" sz="1600" dirty="0">
                <a:solidFill>
                  <a:srgbClr val="FF0000"/>
                </a:solidFill>
                <a:latin typeface="Tahoma"/>
                <a:cs typeface="+mn-cs"/>
              </a:rPr>
              <a:t>850THTE</a:t>
            </a:r>
          </a:p>
          <a:p>
            <a:pPr algn="ctr">
              <a:defRPr/>
            </a:pPr>
            <a:r>
              <a:rPr lang="en-US" sz="1600" dirty="0">
                <a:solidFill>
                  <a:srgbClr val="FF0000"/>
                </a:solidFill>
                <a:latin typeface="Tahoma"/>
                <a:cs typeface="+mn-cs"/>
              </a:rPr>
              <a:t>850TMPC</a:t>
            </a:r>
          </a:p>
          <a:p>
            <a:pPr algn="ctr">
              <a:defRPr/>
            </a:pPr>
            <a:r>
              <a:rPr lang="en-US" sz="1600" dirty="0">
                <a:solidFill>
                  <a:srgbClr val="FF0000"/>
                </a:solidFill>
                <a:latin typeface="Tahoma"/>
                <a:cs typeface="+mn-cs"/>
              </a:rPr>
              <a:t>2mTMPC</a:t>
            </a:r>
          </a:p>
        </p:txBody>
      </p:sp>
      <p:pic>
        <p:nvPicPr>
          <p:cNvPr id="9228" name="Picture 2" descr="C:\Users\CMG\Desktop\novak2004.png"/>
          <p:cNvPicPr>
            <a:picLocks noChangeAspect="1" noChangeArrowheads="1"/>
          </p:cNvPicPr>
          <p:nvPr/>
        </p:nvPicPr>
        <p:blipFill>
          <a:blip r:embed="rId5" cstate="print"/>
          <a:srcRect/>
          <a:stretch>
            <a:fillRect/>
          </a:stretch>
        </p:blipFill>
        <p:spPr bwMode="auto">
          <a:xfrm>
            <a:off x="5595938" y="3927475"/>
            <a:ext cx="2879725" cy="262731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Scoring</a:t>
            </a:r>
          </a:p>
        </p:txBody>
      </p:sp>
      <p:pic>
        <p:nvPicPr>
          <p:cNvPr id="1024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0244" name="Rectangle 3"/>
          <p:cNvSpPr>
            <a:spLocks noGrp="1" noChangeArrowheads="1"/>
          </p:cNvSpPr>
          <p:nvPr>
            <p:ph idx="1"/>
          </p:nvPr>
        </p:nvSpPr>
        <p:spPr>
          <a:xfrm>
            <a:off x="228600" y="876300"/>
            <a:ext cx="4919663" cy="5448300"/>
          </a:xfrm>
        </p:spPr>
        <p:txBody>
          <a:bodyPr/>
          <a:lstStyle/>
          <a:p>
            <a:r>
              <a:rPr lang="en-US" sz="1800" smtClean="0"/>
              <a:t>For each Quantitative CM member and each potential false alarm, field statistics were computed after comparison to the Quantitative CM’s fields.</a:t>
            </a:r>
          </a:p>
          <a:p>
            <a:endParaRPr lang="en-US" sz="1800" smtClean="0"/>
          </a:p>
          <a:p>
            <a:r>
              <a:rPr lang="en-US" sz="1800" smtClean="0"/>
              <a:t>A “field score” was computed that is based on the COR and the MAE.</a:t>
            </a:r>
          </a:p>
          <a:p>
            <a:endParaRPr lang="en-US" sz="1800" smtClean="0"/>
          </a:p>
          <a:p>
            <a:r>
              <a:rPr lang="en-US" sz="1800" smtClean="0"/>
              <a:t>Mass, wind, and derived field scores weighted: 75% COR and 25% MAE.</a:t>
            </a:r>
          </a:p>
          <a:p>
            <a:endParaRPr lang="en-US" sz="1800" smtClean="0"/>
          </a:p>
          <a:p>
            <a:r>
              <a:rPr lang="en-US" sz="1800" smtClean="0"/>
              <a:t>Moisture and temperature field scores weighted: 66% COR and 33% MAE.</a:t>
            </a:r>
          </a:p>
          <a:p>
            <a:endParaRPr lang="en-US" sz="1800" smtClean="0"/>
          </a:p>
          <a:p>
            <a:r>
              <a:rPr lang="en-US" sz="1800" smtClean="0"/>
              <a:t>The sum of the 17 fields yields each Quantitative CM member’s and each potential false alarm’s total score.</a:t>
            </a:r>
          </a:p>
        </p:txBody>
      </p:sp>
      <p:pic>
        <p:nvPicPr>
          <p:cNvPr id="10245" name="Picture 8" descr="SYNOPTIC_p6.png"/>
          <p:cNvPicPr>
            <a:picLocks noChangeAspect="1"/>
          </p:cNvPicPr>
          <p:nvPr/>
        </p:nvPicPr>
        <p:blipFill>
          <a:blip r:embed="rId4" cstate="print"/>
          <a:srcRect/>
          <a:stretch>
            <a:fillRect/>
          </a:stretch>
        </p:blipFill>
        <p:spPr bwMode="auto">
          <a:xfrm>
            <a:off x="5340350" y="1000125"/>
            <a:ext cx="3390900" cy="5257800"/>
          </a:xfrm>
          <a:prstGeom prst="rect">
            <a:avLst/>
          </a:prstGeom>
          <a:noFill/>
          <a:ln w="9525">
            <a:noFill/>
            <a:miter lim="800000"/>
            <a:headEnd/>
            <a:tailEnd/>
          </a:ln>
        </p:spPr>
      </p:pic>
      <p:sp>
        <p:nvSpPr>
          <p:cNvPr id="10246" name="Rectangle 6"/>
          <p:cNvSpPr>
            <a:spLocks noChangeArrowheads="1"/>
          </p:cNvSpPr>
          <p:nvPr/>
        </p:nvSpPr>
        <p:spPr bwMode="auto">
          <a:xfrm rot="-1032405">
            <a:off x="6667500" y="1838325"/>
            <a:ext cx="1122363" cy="1076325"/>
          </a:xfrm>
          <a:prstGeom prst="rect">
            <a:avLst/>
          </a:prstGeom>
          <a:noFill/>
          <a:ln w="38100" algn="ctr">
            <a:solidFill>
              <a:schemeClr val="tx1"/>
            </a:solidFill>
            <a:round/>
            <a:headEnd/>
            <a:tailEnd/>
          </a:ln>
        </p:spPr>
        <p:txBody>
          <a:bodyPr/>
          <a:lstStyle/>
          <a:p>
            <a:pPr algn="ctr"/>
            <a:endParaRPr lang="en-US"/>
          </a:p>
        </p:txBody>
      </p:sp>
      <p:cxnSp>
        <p:nvCxnSpPr>
          <p:cNvPr id="10247" name="Straight Connector 14"/>
          <p:cNvCxnSpPr>
            <a:cxnSpLocks noChangeShapeType="1"/>
          </p:cNvCxnSpPr>
          <p:nvPr/>
        </p:nvCxnSpPr>
        <p:spPr bwMode="auto">
          <a:xfrm flipV="1">
            <a:off x="6030913" y="3740150"/>
            <a:ext cx="1700212" cy="519113"/>
          </a:xfrm>
          <a:prstGeom prst="line">
            <a:avLst/>
          </a:prstGeom>
          <a:noFill/>
          <a:ln w="38100" algn="ctr">
            <a:solidFill>
              <a:schemeClr val="tx1"/>
            </a:solidFill>
            <a:round/>
            <a:headEnd/>
            <a:tailEnd/>
          </a:ln>
        </p:spPr>
      </p:cxnSp>
      <p:cxnSp>
        <p:nvCxnSpPr>
          <p:cNvPr id="10248" name="Straight Connector 19"/>
          <p:cNvCxnSpPr>
            <a:cxnSpLocks noChangeShapeType="1"/>
          </p:cNvCxnSpPr>
          <p:nvPr/>
        </p:nvCxnSpPr>
        <p:spPr bwMode="auto">
          <a:xfrm rot="16200000" flipH="1">
            <a:off x="5407026" y="4862512"/>
            <a:ext cx="1782762" cy="550863"/>
          </a:xfrm>
          <a:prstGeom prst="line">
            <a:avLst/>
          </a:prstGeom>
          <a:noFill/>
          <a:ln w="38100" algn="ctr">
            <a:solidFill>
              <a:schemeClr val="tx1"/>
            </a:solidFill>
            <a:round/>
            <a:headEnd/>
            <a:tailEnd/>
          </a:ln>
        </p:spPr>
      </p:cxnSp>
      <p:cxnSp>
        <p:nvCxnSpPr>
          <p:cNvPr id="10249" name="Straight Connector 22"/>
          <p:cNvCxnSpPr>
            <a:cxnSpLocks noChangeShapeType="1"/>
          </p:cNvCxnSpPr>
          <p:nvPr/>
        </p:nvCxnSpPr>
        <p:spPr bwMode="auto">
          <a:xfrm rot="16200000" flipH="1">
            <a:off x="7038976" y="4408487"/>
            <a:ext cx="1955800" cy="600075"/>
          </a:xfrm>
          <a:prstGeom prst="line">
            <a:avLst/>
          </a:prstGeom>
          <a:noFill/>
          <a:ln w="38100" algn="ctr">
            <a:solidFill>
              <a:schemeClr val="tx1"/>
            </a:solidFill>
            <a:round/>
            <a:headEnd/>
            <a:tailEnd/>
          </a:ln>
        </p:spPr>
      </p:cxnSp>
      <p:cxnSp>
        <p:nvCxnSpPr>
          <p:cNvPr id="10250" name="Straight Connector 24"/>
          <p:cNvCxnSpPr>
            <a:cxnSpLocks noChangeShapeType="1"/>
          </p:cNvCxnSpPr>
          <p:nvPr/>
        </p:nvCxnSpPr>
        <p:spPr bwMode="auto">
          <a:xfrm flipV="1">
            <a:off x="7273925" y="5686425"/>
            <a:ext cx="1058863" cy="333375"/>
          </a:xfrm>
          <a:prstGeom prst="line">
            <a:avLst/>
          </a:prstGeom>
          <a:noFill/>
          <a:ln w="38100" algn="ctr">
            <a:solidFill>
              <a:schemeClr val="tx1"/>
            </a:solidFill>
            <a:round/>
            <a:headEnd/>
            <a:tailEnd/>
          </a:ln>
        </p:spPr>
      </p:cxn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descr="2002010700_PMSLb2crop.png"/>
          <p:cNvPicPr>
            <a:picLocks noChangeAspect="1"/>
          </p:cNvPicPr>
          <p:nvPr/>
        </p:nvPicPr>
        <p:blipFill>
          <a:blip r:embed="rId3" cstate="print"/>
          <a:srcRect/>
          <a:stretch>
            <a:fillRect/>
          </a:stretch>
        </p:blipFill>
        <p:spPr bwMode="auto">
          <a:xfrm>
            <a:off x="1116013" y="741363"/>
            <a:ext cx="6904037" cy="5878512"/>
          </a:xfrm>
          <a:prstGeom prst="rect">
            <a:avLst/>
          </a:prstGeom>
          <a:noFill/>
          <a:ln w="9525">
            <a:noFill/>
            <a:miter lim="800000"/>
            <a:headEnd/>
            <a:tailEnd/>
          </a:ln>
        </p:spPr>
      </p:pic>
      <p:sp>
        <p:nvSpPr>
          <p:cNvPr id="8" name="Rectangle 3"/>
          <p:cNvSpPr txBox="1">
            <a:spLocks noChangeArrowheads="1"/>
          </p:cNvSpPr>
          <p:nvPr/>
        </p:nvSpPr>
        <p:spPr bwMode="auto">
          <a:xfrm>
            <a:off x="1116013" y="731838"/>
            <a:ext cx="6884987" cy="739775"/>
          </a:xfrm>
          <a:prstGeom prst="rect">
            <a:avLst/>
          </a:prstGeom>
          <a:solidFill>
            <a:schemeClr val="bg1"/>
          </a:solidFill>
          <a:ln w="9525">
            <a:noFill/>
            <a:miter lim="800000"/>
            <a:headEnd/>
            <a:tailEnd/>
          </a:ln>
        </p:spPr>
        <p:txBody>
          <a:bodyPr/>
          <a:lstStyle/>
          <a:p>
            <a:pPr marL="342900" indent="-342900" algn="ctr" eaLnBrk="0" hangingPunct="0">
              <a:spcBef>
                <a:spcPct val="20000"/>
              </a:spcBef>
              <a:defRPr/>
            </a:pPr>
            <a:r>
              <a:rPr lang="en-US" sz="2000" kern="0" dirty="0">
                <a:solidFill>
                  <a:srgbClr val="003E74"/>
                </a:solidFill>
                <a:latin typeface="+mn-lt"/>
                <a:cs typeface="+mn-cs"/>
              </a:rPr>
              <a:t>PMSL COR: 0.913 and MAE: 2.147 </a:t>
            </a:r>
            <a:r>
              <a:rPr lang="en-US" sz="2000" kern="0" dirty="0" err="1">
                <a:solidFill>
                  <a:srgbClr val="003E74"/>
                </a:solidFill>
                <a:latin typeface="+mn-lt"/>
                <a:cs typeface="+mn-cs"/>
              </a:rPr>
              <a:t>hPa</a:t>
            </a:r>
            <a:endParaRPr lang="en-US" sz="2000" kern="0" dirty="0">
              <a:solidFill>
                <a:srgbClr val="003E74"/>
              </a:solidFill>
              <a:latin typeface="+mn-lt"/>
              <a:cs typeface="+mn-cs"/>
            </a:endParaRPr>
          </a:p>
          <a:p>
            <a:pPr marL="342900" indent="-342900" algn="ctr" eaLnBrk="0" hangingPunct="0">
              <a:spcBef>
                <a:spcPct val="20000"/>
              </a:spcBef>
              <a:defRPr/>
            </a:pPr>
            <a:r>
              <a:rPr lang="en-US" sz="2000" kern="0" dirty="0">
                <a:solidFill>
                  <a:srgbClr val="003E74"/>
                </a:solidFill>
                <a:latin typeface="+mn-lt"/>
                <a:cs typeface="+mn-cs"/>
              </a:rPr>
              <a:t>Field Score: 0.823</a:t>
            </a:r>
          </a:p>
        </p:txBody>
      </p:sp>
      <p:sp>
        <p:nvSpPr>
          <p:cNvPr id="9"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Scoring – Field Example</a:t>
            </a:r>
          </a:p>
        </p:txBody>
      </p:sp>
      <p:pic>
        <p:nvPicPr>
          <p:cNvPr id="11269"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cxnSp>
        <p:nvCxnSpPr>
          <p:cNvPr id="11270" name="Straight Connector 11"/>
          <p:cNvCxnSpPr>
            <a:cxnSpLocks noChangeShapeType="1"/>
          </p:cNvCxnSpPr>
          <p:nvPr/>
        </p:nvCxnSpPr>
        <p:spPr bwMode="auto">
          <a:xfrm flipV="1">
            <a:off x="1116013" y="1481138"/>
            <a:ext cx="6894512" cy="0"/>
          </a:xfrm>
          <a:prstGeom prst="line">
            <a:avLst/>
          </a:prstGeom>
          <a:noFill/>
          <a:ln w="38100" algn="ctr">
            <a:solidFill>
              <a:srgbClr val="003E74"/>
            </a:solidFill>
            <a:round/>
            <a:headEnd/>
            <a:tailEnd/>
          </a:ln>
        </p:spPr>
      </p:cxnSp>
      <p:sp>
        <p:nvSpPr>
          <p:cNvPr id="11271" name="Rectangle 6"/>
          <p:cNvSpPr>
            <a:spLocks noChangeArrowheads="1"/>
          </p:cNvSpPr>
          <p:nvPr/>
        </p:nvSpPr>
        <p:spPr bwMode="auto">
          <a:xfrm rot="-1080000">
            <a:off x="3644900" y="2943225"/>
            <a:ext cx="2166938" cy="2225675"/>
          </a:xfrm>
          <a:prstGeom prst="rect">
            <a:avLst/>
          </a:prstGeom>
          <a:noFill/>
          <a:ln w="63500" algn="ctr">
            <a:solidFill>
              <a:schemeClr val="tx1"/>
            </a:solidFill>
            <a:round/>
            <a:headEnd/>
            <a:tailEnd/>
          </a:ln>
        </p:spPr>
        <p:txBody>
          <a:bodyPr/>
          <a:lstStyle/>
          <a:p>
            <a:pPr algn="ctr"/>
            <a:endParaRPr lang="en-US"/>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2002010700_PMSLbcrop.png"/>
          <p:cNvPicPr>
            <a:picLocks noChangeAspect="1"/>
          </p:cNvPicPr>
          <p:nvPr/>
        </p:nvPicPr>
        <p:blipFill>
          <a:blip r:embed="rId3" cstate="print"/>
          <a:srcRect/>
          <a:stretch>
            <a:fillRect/>
          </a:stretch>
        </p:blipFill>
        <p:spPr bwMode="auto">
          <a:xfrm>
            <a:off x="1116013" y="741363"/>
            <a:ext cx="6904037" cy="5878512"/>
          </a:xfrm>
          <a:prstGeom prst="rect">
            <a:avLst/>
          </a:prstGeom>
          <a:noFill/>
          <a:ln w="9525">
            <a:noFill/>
            <a:miter lim="800000"/>
            <a:headEnd/>
            <a:tailEnd/>
          </a:ln>
        </p:spPr>
      </p:pic>
      <p:sp>
        <p:nvSpPr>
          <p:cNvPr id="17" name="Rectangle 3"/>
          <p:cNvSpPr txBox="1">
            <a:spLocks noChangeArrowheads="1"/>
          </p:cNvSpPr>
          <p:nvPr/>
        </p:nvSpPr>
        <p:spPr bwMode="auto">
          <a:xfrm>
            <a:off x="1116013" y="731838"/>
            <a:ext cx="6884987" cy="738187"/>
          </a:xfrm>
          <a:prstGeom prst="rect">
            <a:avLst/>
          </a:prstGeom>
          <a:solidFill>
            <a:schemeClr val="bg1"/>
          </a:solidFill>
          <a:ln w="9525">
            <a:noFill/>
            <a:miter lim="800000"/>
            <a:headEnd/>
            <a:tailEnd/>
          </a:ln>
        </p:spPr>
        <p:txBody>
          <a:bodyPr/>
          <a:lstStyle/>
          <a:p>
            <a:pPr marL="342900" indent="-342900" algn="ctr" eaLnBrk="0" hangingPunct="0">
              <a:spcBef>
                <a:spcPct val="20000"/>
              </a:spcBef>
              <a:defRPr/>
            </a:pPr>
            <a:r>
              <a:rPr lang="en-US" sz="2000" kern="0" dirty="0">
                <a:solidFill>
                  <a:srgbClr val="003E74"/>
                </a:solidFill>
                <a:latin typeface="+mn-lt"/>
                <a:cs typeface="+mn-cs"/>
              </a:rPr>
              <a:t>PMSL COR: 0.629 and MAE: 3.963 </a:t>
            </a:r>
            <a:r>
              <a:rPr lang="en-US" sz="2000" kern="0" dirty="0" err="1">
                <a:solidFill>
                  <a:srgbClr val="003E74"/>
                </a:solidFill>
                <a:latin typeface="+mn-lt"/>
                <a:cs typeface="+mn-cs"/>
              </a:rPr>
              <a:t>hPa</a:t>
            </a:r>
            <a:endParaRPr lang="en-US" sz="2000" kern="0" dirty="0">
              <a:solidFill>
                <a:srgbClr val="003E74"/>
              </a:solidFill>
              <a:latin typeface="+mn-lt"/>
              <a:cs typeface="+mn-cs"/>
            </a:endParaRPr>
          </a:p>
          <a:p>
            <a:pPr marL="342900" indent="-342900" algn="ctr" eaLnBrk="0" hangingPunct="0">
              <a:spcBef>
                <a:spcPct val="20000"/>
              </a:spcBef>
              <a:defRPr/>
            </a:pPr>
            <a:r>
              <a:rPr lang="en-US" sz="2000" kern="0" dirty="0">
                <a:solidFill>
                  <a:srgbClr val="003E74"/>
                </a:solidFill>
                <a:latin typeface="+mn-lt"/>
                <a:cs typeface="+mn-cs"/>
              </a:rPr>
              <a:t>Field Score: 0.462</a:t>
            </a:r>
          </a:p>
        </p:txBody>
      </p:sp>
      <p:sp>
        <p:nvSpPr>
          <p:cNvPr id="7"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Scoring – Field Example</a:t>
            </a:r>
          </a:p>
        </p:txBody>
      </p:sp>
      <p:pic>
        <p:nvPicPr>
          <p:cNvPr id="12293"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cxnSp>
        <p:nvCxnSpPr>
          <p:cNvPr id="12294" name="Straight Connector 10"/>
          <p:cNvCxnSpPr>
            <a:cxnSpLocks noChangeShapeType="1"/>
          </p:cNvCxnSpPr>
          <p:nvPr/>
        </p:nvCxnSpPr>
        <p:spPr bwMode="auto">
          <a:xfrm flipV="1">
            <a:off x="1116013" y="1481138"/>
            <a:ext cx="6894512" cy="0"/>
          </a:xfrm>
          <a:prstGeom prst="line">
            <a:avLst/>
          </a:prstGeom>
          <a:noFill/>
          <a:ln w="38100" algn="ctr">
            <a:solidFill>
              <a:srgbClr val="003E74"/>
            </a:solidFill>
            <a:round/>
            <a:headEnd/>
            <a:tailEnd/>
          </a:ln>
        </p:spPr>
      </p:cxnSp>
      <p:sp>
        <p:nvSpPr>
          <p:cNvPr id="12295" name="Rectangle 6"/>
          <p:cNvSpPr>
            <a:spLocks noChangeArrowheads="1"/>
          </p:cNvSpPr>
          <p:nvPr/>
        </p:nvSpPr>
        <p:spPr bwMode="auto">
          <a:xfrm rot="-1080000">
            <a:off x="3644900" y="2943225"/>
            <a:ext cx="2166938" cy="2225675"/>
          </a:xfrm>
          <a:prstGeom prst="rect">
            <a:avLst/>
          </a:prstGeom>
          <a:noFill/>
          <a:ln w="63500" algn="ctr">
            <a:solidFill>
              <a:schemeClr val="tx1"/>
            </a:solidFill>
            <a:round/>
            <a:headEnd/>
            <a:tailEnd/>
          </a:ln>
        </p:spPr>
        <p:txBody>
          <a:bodyPr/>
          <a:lstStyle/>
          <a:p>
            <a:pPr algn="ctr"/>
            <a:endParaRPr lang="en-US"/>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18380" y="817460"/>
            <a:ext cx="8686800" cy="744920"/>
          </a:xfrm>
        </p:spPr>
        <p:txBody>
          <a:bodyPr/>
          <a:lstStyle/>
          <a:p>
            <a:pPr marL="0" indent="0" algn="ctr">
              <a:buNone/>
            </a:pPr>
            <a:r>
              <a:rPr lang="en-US" sz="1800" dirty="0" smtClean="0"/>
              <a:t>Significant understanding of meteorological events has been        achieved through the use of conceptual models (CMs).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Conceptual Models</a:t>
            </a: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9" name="Picture 5" descr="C:\TOOLBAR\FOLDERS\DISS2\TEX\images\CONCEPTUAL\novak2009.png"/>
          <p:cNvPicPr>
            <a:picLocks noChangeAspect="1" noChangeArrowheads="1"/>
          </p:cNvPicPr>
          <p:nvPr/>
        </p:nvPicPr>
        <p:blipFill>
          <a:blip r:embed="rId4" cstate="print"/>
          <a:srcRect/>
          <a:stretch>
            <a:fillRect/>
          </a:stretch>
        </p:blipFill>
        <p:spPr bwMode="auto">
          <a:xfrm>
            <a:off x="3600364" y="2889629"/>
            <a:ext cx="5191374" cy="3726986"/>
          </a:xfrm>
          <a:prstGeom prst="rect">
            <a:avLst/>
          </a:prstGeom>
          <a:noFill/>
        </p:spPr>
      </p:pic>
      <p:pic>
        <p:nvPicPr>
          <p:cNvPr id="1026" name="Picture 2" descr="C:\TOOLBAR\FOLDERS\DISS2\TEX\images\CONCEPTUAL\uccellini1987.png"/>
          <p:cNvPicPr>
            <a:picLocks noChangeAspect="1" noChangeArrowheads="1"/>
          </p:cNvPicPr>
          <p:nvPr/>
        </p:nvPicPr>
        <p:blipFill>
          <a:blip r:embed="rId5" cstate="print"/>
          <a:srcRect/>
          <a:stretch>
            <a:fillRect/>
          </a:stretch>
        </p:blipFill>
        <p:spPr bwMode="auto">
          <a:xfrm>
            <a:off x="347450" y="1662370"/>
            <a:ext cx="4622866" cy="4109335"/>
          </a:xfrm>
          <a:prstGeom prst="rect">
            <a:avLst/>
          </a:prstGeom>
          <a:noFill/>
        </p:spPr>
      </p:pic>
      <p:pic>
        <p:nvPicPr>
          <p:cNvPr id="1028" name="Picture 4" descr="C:\TOOLBAR\FOLDERS\DISS2\TEX\images\CONCEPTUAL\novak2009b.png"/>
          <p:cNvPicPr>
            <a:picLocks noChangeAspect="1" noChangeArrowheads="1"/>
          </p:cNvPicPr>
          <p:nvPr/>
        </p:nvPicPr>
        <p:blipFill>
          <a:blip r:embed="rId6" cstate="print"/>
          <a:srcRect/>
          <a:stretch>
            <a:fillRect/>
          </a:stretch>
        </p:blipFill>
        <p:spPr bwMode="auto">
          <a:xfrm>
            <a:off x="3606067" y="4492829"/>
            <a:ext cx="1698899" cy="2119122"/>
          </a:xfrm>
          <a:prstGeom prst="rect">
            <a:avLst/>
          </a:prstGeom>
          <a:noFill/>
          <a:ln>
            <a:noFill/>
          </a:ln>
        </p:spPr>
      </p:pic>
      <p:cxnSp>
        <p:nvCxnSpPr>
          <p:cNvPr id="13" name="Straight Connector 12"/>
          <p:cNvCxnSpPr/>
          <p:nvPr/>
        </p:nvCxnSpPr>
        <p:spPr bwMode="auto">
          <a:xfrm rot="5400000" flipH="1" flipV="1">
            <a:off x="2901959" y="5208891"/>
            <a:ext cx="1371600" cy="0"/>
          </a:xfrm>
          <a:prstGeom prst="line">
            <a:avLst/>
          </a:prstGeom>
          <a:noFill/>
          <a:ln w="38100" cap="flat" cmpd="sng" algn="ctr">
            <a:solidFill>
              <a:srgbClr val="003E74"/>
            </a:solidFill>
            <a:prstDash val="solid"/>
            <a:round/>
            <a:headEnd type="none" w="med" len="med"/>
            <a:tailEnd type="none" w="med" len="med"/>
          </a:ln>
          <a:effectLst/>
        </p:spPr>
      </p:cxnSp>
      <p:cxnSp>
        <p:nvCxnSpPr>
          <p:cNvPr id="16" name="Straight Connector 15"/>
          <p:cNvCxnSpPr/>
          <p:nvPr/>
        </p:nvCxnSpPr>
        <p:spPr bwMode="auto">
          <a:xfrm rot="5400000" flipH="1" flipV="1">
            <a:off x="4123839" y="3692775"/>
            <a:ext cx="1737360" cy="0"/>
          </a:xfrm>
          <a:prstGeom prst="line">
            <a:avLst/>
          </a:prstGeom>
          <a:noFill/>
          <a:ln w="38100" cap="flat" cmpd="sng" algn="ctr">
            <a:solidFill>
              <a:srgbClr val="003E74"/>
            </a:solidFill>
            <a:prstDash val="solid"/>
            <a:round/>
            <a:headEnd type="none" w="med" len="med"/>
            <a:tailEnd type="none" w="med" len="med"/>
          </a:ln>
          <a:effectLst/>
        </p:spPr>
      </p:cxnSp>
      <p:cxnSp>
        <p:nvCxnSpPr>
          <p:cNvPr id="17" name="Straight Connector 16"/>
          <p:cNvCxnSpPr/>
          <p:nvPr/>
        </p:nvCxnSpPr>
        <p:spPr bwMode="auto">
          <a:xfrm rot="10800000">
            <a:off x="3601271" y="4542745"/>
            <a:ext cx="1399032" cy="499"/>
          </a:xfrm>
          <a:prstGeom prst="line">
            <a:avLst/>
          </a:prstGeom>
          <a:noFill/>
          <a:ln w="38100" cap="flat" cmpd="sng" algn="ctr">
            <a:solidFill>
              <a:srgbClr val="003E74"/>
            </a:solidFill>
            <a:prstDash val="solid"/>
            <a:round/>
            <a:headEnd type="none" w="med" len="med"/>
            <a:tailEnd type="none" w="med" len="med"/>
          </a:ln>
          <a:effectLst/>
        </p:spPr>
      </p:cxnSp>
      <p:sp>
        <p:nvSpPr>
          <p:cNvPr id="19" name="Rectangle 3"/>
          <p:cNvSpPr txBox="1">
            <a:spLocks noChangeArrowheads="1"/>
          </p:cNvSpPr>
          <p:nvPr/>
        </p:nvSpPr>
        <p:spPr bwMode="auto">
          <a:xfrm>
            <a:off x="6823045" y="2852925"/>
            <a:ext cx="2050315" cy="384050"/>
          </a:xfrm>
          <a:prstGeom prst="rect">
            <a:avLst/>
          </a:prstGeom>
          <a:noFill/>
          <a:ln w="9525">
            <a:noFill/>
            <a:miter lim="800000"/>
            <a:headEnd/>
            <a:tailEnd/>
          </a:ln>
        </p:spPr>
        <p:txBody>
          <a:bodyPr/>
          <a:lstStyle/>
          <a:p>
            <a:pPr marL="342900" indent="-342900" algn="ctr" eaLnBrk="0" hangingPunct="0">
              <a:spcBef>
                <a:spcPct val="20000"/>
              </a:spcBef>
              <a:defRPr/>
            </a:pPr>
            <a:r>
              <a:rPr lang="en-US" sz="1600" kern="0" dirty="0" smtClean="0">
                <a:solidFill>
                  <a:srgbClr val="003E74"/>
                </a:solidFill>
                <a:latin typeface="+mn-lt"/>
                <a:cs typeface="+mn-cs"/>
              </a:rPr>
              <a:t>Novak et al. 2010</a:t>
            </a:r>
            <a:endParaRPr lang="en-US" sz="1600" kern="0" dirty="0">
              <a:solidFill>
                <a:srgbClr val="003E74"/>
              </a:solidFill>
              <a:latin typeface="+mn-lt"/>
              <a:cs typeface="+mn-cs"/>
            </a:endParaRPr>
          </a:p>
        </p:txBody>
      </p:sp>
      <p:sp>
        <p:nvSpPr>
          <p:cNvPr id="20" name="Rectangle 3"/>
          <p:cNvSpPr txBox="1">
            <a:spLocks noChangeArrowheads="1"/>
          </p:cNvSpPr>
          <p:nvPr/>
        </p:nvSpPr>
        <p:spPr bwMode="auto">
          <a:xfrm>
            <a:off x="282150" y="5414549"/>
            <a:ext cx="2828523" cy="384050"/>
          </a:xfrm>
          <a:prstGeom prst="rect">
            <a:avLst/>
          </a:prstGeom>
          <a:noFill/>
          <a:ln w="9525">
            <a:noFill/>
            <a:miter lim="800000"/>
            <a:headEnd/>
            <a:tailEnd/>
          </a:ln>
        </p:spPr>
        <p:txBody>
          <a:bodyPr/>
          <a:lstStyle/>
          <a:p>
            <a:pPr marL="342900" indent="-342900" algn="ctr" eaLnBrk="0" hangingPunct="0">
              <a:spcBef>
                <a:spcPct val="20000"/>
              </a:spcBef>
              <a:defRPr/>
            </a:pPr>
            <a:r>
              <a:rPr lang="en-US" sz="1600" kern="0" dirty="0" err="1" smtClean="0">
                <a:solidFill>
                  <a:srgbClr val="003E74"/>
                </a:solidFill>
                <a:latin typeface="+mn-lt"/>
                <a:cs typeface="+mn-cs"/>
              </a:rPr>
              <a:t>Uccellini</a:t>
            </a:r>
            <a:r>
              <a:rPr lang="en-US" sz="1600" kern="0" dirty="0" smtClean="0">
                <a:solidFill>
                  <a:srgbClr val="003E74"/>
                </a:solidFill>
                <a:latin typeface="+mn-lt"/>
                <a:cs typeface="+mn-cs"/>
              </a:rPr>
              <a:t> and </a:t>
            </a:r>
            <a:r>
              <a:rPr lang="en-US" sz="1600" kern="0" dirty="0" err="1" smtClean="0">
                <a:solidFill>
                  <a:srgbClr val="003E74"/>
                </a:solidFill>
                <a:latin typeface="+mn-lt"/>
                <a:cs typeface="+mn-cs"/>
              </a:rPr>
              <a:t>Kocin</a:t>
            </a:r>
            <a:r>
              <a:rPr lang="en-US" sz="1600" kern="0" dirty="0" smtClean="0">
                <a:solidFill>
                  <a:srgbClr val="003E74"/>
                </a:solidFill>
                <a:latin typeface="+mn-lt"/>
                <a:cs typeface="+mn-cs"/>
              </a:rPr>
              <a:t> 1987</a:t>
            </a:r>
            <a:endParaRPr lang="en-US" sz="16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1"/>
          <p:cNvSpPr>
            <a:spLocks noChangeArrowheads="1"/>
          </p:cNvSpPr>
          <p:nvPr/>
        </p:nvSpPr>
        <p:spPr bwMode="auto">
          <a:xfrm>
            <a:off x="274320" y="727075"/>
            <a:ext cx="8275638" cy="1549400"/>
          </a:xfrm>
          <a:prstGeom prst="rect">
            <a:avLst/>
          </a:prstGeom>
          <a:solidFill>
            <a:schemeClr val="bg1"/>
          </a:solidFill>
          <a:ln w="38100" algn="ctr">
            <a:noFill/>
            <a:prstDash val="dash"/>
            <a:round/>
            <a:headEnd/>
            <a:tailEnd/>
          </a:ln>
        </p:spPr>
        <p:txBody>
          <a:bodyPr/>
          <a:lstStyle/>
          <a:p>
            <a:pPr algn="ctr"/>
            <a:endParaRPr lang="en-US"/>
          </a:p>
        </p:txBody>
      </p:sp>
      <p:pic>
        <p:nvPicPr>
          <p:cNvPr id="16" name="Picture 15" descr="crap.png"/>
          <p:cNvPicPr>
            <a:picLocks noChangeAspect="1"/>
          </p:cNvPicPr>
          <p:nvPr/>
        </p:nvPicPr>
        <p:blipFill>
          <a:blip r:embed="rId3" cstate="print"/>
          <a:stretch>
            <a:fillRect/>
          </a:stretch>
        </p:blipFill>
        <p:spPr>
          <a:xfrm>
            <a:off x="275560" y="1203960"/>
            <a:ext cx="8275320" cy="4303166"/>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CM Member Scores</a:t>
            </a:r>
          </a:p>
        </p:txBody>
      </p:sp>
      <p:pic>
        <p:nvPicPr>
          <p:cNvPr id="1331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13318" name="Rectangle 12"/>
          <p:cNvSpPr>
            <a:spLocks noChangeArrowheads="1"/>
          </p:cNvSpPr>
          <p:nvPr/>
        </p:nvSpPr>
        <p:spPr bwMode="auto">
          <a:xfrm>
            <a:off x="8515033" y="731520"/>
            <a:ext cx="330200" cy="4773168"/>
          </a:xfrm>
          <a:prstGeom prst="rect">
            <a:avLst/>
          </a:prstGeom>
          <a:solidFill>
            <a:schemeClr val="bg1"/>
          </a:solidFill>
          <a:ln w="38100" algn="ctr">
            <a:noFill/>
            <a:prstDash val="dash"/>
            <a:round/>
            <a:headEnd/>
            <a:tailEnd/>
          </a:ln>
        </p:spPr>
        <p:txBody>
          <a:bodyPr/>
          <a:lstStyle/>
          <a:p>
            <a:pPr algn="ctr"/>
            <a:endParaRPr lang="en-US"/>
          </a:p>
        </p:txBody>
      </p:sp>
      <p:sp>
        <p:nvSpPr>
          <p:cNvPr id="13319" name="Rectangle 3"/>
          <p:cNvSpPr>
            <a:spLocks noGrp="1" noChangeArrowheads="1"/>
          </p:cNvSpPr>
          <p:nvPr>
            <p:ph idx="1"/>
          </p:nvPr>
        </p:nvSpPr>
        <p:spPr>
          <a:xfrm>
            <a:off x="7076758" y="1739900"/>
            <a:ext cx="1689100" cy="382588"/>
          </a:xfrm>
        </p:spPr>
        <p:txBody>
          <a:bodyPr/>
          <a:lstStyle/>
          <a:p>
            <a:pPr algn="ctr">
              <a:buFontTx/>
              <a:buNone/>
            </a:pPr>
            <a:r>
              <a:rPr lang="en-US" sz="1400" dirty="0" smtClean="0">
                <a:solidFill>
                  <a:srgbClr val="003E74"/>
                </a:solidFill>
              </a:rPr>
              <a:t>Min Score: 8.743</a:t>
            </a:r>
          </a:p>
        </p:txBody>
      </p:sp>
      <p:sp>
        <p:nvSpPr>
          <p:cNvPr id="15" name="Rectangle 3"/>
          <p:cNvSpPr txBox="1">
            <a:spLocks noChangeArrowheads="1"/>
          </p:cNvSpPr>
          <p:nvPr/>
        </p:nvSpPr>
        <p:spPr bwMode="auto">
          <a:xfrm>
            <a:off x="777558" y="817563"/>
            <a:ext cx="2035175" cy="498475"/>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003E74"/>
                </a:solidFill>
                <a:latin typeface="+mn-lt"/>
                <a:cs typeface="+mn-cs"/>
              </a:rPr>
              <a:t>Max Score: </a:t>
            </a:r>
            <a:r>
              <a:rPr lang="en-US" sz="1400" kern="0" dirty="0" smtClean="0">
                <a:solidFill>
                  <a:srgbClr val="003E74"/>
                </a:solidFill>
                <a:latin typeface="+mn-lt"/>
                <a:cs typeface="+mn-cs"/>
              </a:rPr>
              <a:t>13.389</a:t>
            </a:r>
            <a:endParaRPr lang="en-US" sz="1400" kern="0" dirty="0">
              <a:solidFill>
                <a:srgbClr val="003E74"/>
              </a:solidFill>
              <a:latin typeface="+mn-lt"/>
              <a:cs typeface="+mn-cs"/>
            </a:endParaRPr>
          </a:p>
        </p:txBody>
      </p:sp>
      <p:cxnSp>
        <p:nvCxnSpPr>
          <p:cNvPr id="13321" name="Straight Arrow Connector 16"/>
          <p:cNvCxnSpPr>
            <a:cxnSpLocks noChangeShapeType="1"/>
          </p:cNvCxnSpPr>
          <p:nvPr/>
        </p:nvCxnSpPr>
        <p:spPr bwMode="auto">
          <a:xfrm rot="5400000">
            <a:off x="888892" y="1328289"/>
            <a:ext cx="806373" cy="568665"/>
          </a:xfrm>
          <a:prstGeom prst="straightConnector1">
            <a:avLst/>
          </a:prstGeom>
          <a:noFill/>
          <a:ln w="25400" algn="ctr">
            <a:solidFill>
              <a:srgbClr val="003E74"/>
            </a:solidFill>
            <a:round/>
            <a:headEnd/>
            <a:tailEnd type="arrow" w="med" len="med"/>
          </a:ln>
        </p:spPr>
      </p:cxnSp>
      <p:cxnSp>
        <p:nvCxnSpPr>
          <p:cNvPr id="13322" name="Straight Arrow Connector 18"/>
          <p:cNvCxnSpPr>
            <a:cxnSpLocks noChangeShapeType="1"/>
          </p:cNvCxnSpPr>
          <p:nvPr/>
        </p:nvCxnSpPr>
        <p:spPr bwMode="auto">
          <a:xfrm rot="16200000" flipH="1">
            <a:off x="7699474" y="2331926"/>
            <a:ext cx="921854" cy="350577"/>
          </a:xfrm>
          <a:prstGeom prst="straightConnector1">
            <a:avLst/>
          </a:prstGeom>
          <a:noFill/>
          <a:ln w="25400" algn="ctr">
            <a:solidFill>
              <a:srgbClr val="003E74"/>
            </a:solidFill>
            <a:round/>
            <a:headEnd/>
            <a:tailEnd type="arrow" w="med" len="med"/>
          </a:ln>
        </p:spPr>
      </p:cxnSp>
      <p:sp>
        <p:nvSpPr>
          <p:cNvPr id="13323" name="Rectangle 21"/>
          <p:cNvSpPr>
            <a:spLocks noChangeArrowheads="1"/>
          </p:cNvSpPr>
          <p:nvPr/>
        </p:nvSpPr>
        <p:spPr bwMode="auto">
          <a:xfrm>
            <a:off x="1798320" y="2157412"/>
            <a:ext cx="76200" cy="2688336"/>
          </a:xfrm>
          <a:prstGeom prst="rect">
            <a:avLst/>
          </a:prstGeom>
          <a:solidFill>
            <a:srgbClr val="FF0000"/>
          </a:solidFill>
          <a:ln w="38100" algn="ctr">
            <a:noFill/>
            <a:prstDash val="dash"/>
            <a:round/>
            <a:headEnd/>
            <a:tailEnd/>
          </a:ln>
        </p:spPr>
        <p:txBody>
          <a:bodyPr/>
          <a:lstStyle/>
          <a:p>
            <a:pPr algn="ctr"/>
            <a:endParaRPr lang="en-US"/>
          </a:p>
        </p:txBody>
      </p:sp>
      <p:sp>
        <p:nvSpPr>
          <p:cNvPr id="23" name="Rectangle 3"/>
          <p:cNvSpPr txBox="1">
            <a:spLocks noChangeArrowheads="1"/>
          </p:cNvSpPr>
          <p:nvPr/>
        </p:nvSpPr>
        <p:spPr bwMode="auto">
          <a:xfrm>
            <a:off x="2844050" y="1278320"/>
            <a:ext cx="4032250" cy="422275"/>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003E74"/>
                </a:solidFill>
                <a:latin typeface="+mn-lt"/>
                <a:cs typeface="+mn-cs"/>
              </a:rPr>
              <a:t>08 January 1996 (#1 ranked snow event)</a:t>
            </a:r>
          </a:p>
        </p:txBody>
      </p:sp>
      <p:cxnSp>
        <p:nvCxnSpPr>
          <p:cNvPr id="13325" name="Straight Arrow Connector 23"/>
          <p:cNvCxnSpPr>
            <a:cxnSpLocks noChangeShapeType="1"/>
          </p:cNvCxnSpPr>
          <p:nvPr/>
        </p:nvCxnSpPr>
        <p:spPr bwMode="auto">
          <a:xfrm rot="10800000" flipV="1">
            <a:off x="1845248" y="1547154"/>
            <a:ext cx="1113743" cy="575895"/>
          </a:xfrm>
          <a:prstGeom prst="straightConnector1">
            <a:avLst/>
          </a:prstGeom>
          <a:noFill/>
          <a:ln w="25400" algn="ctr">
            <a:solidFill>
              <a:srgbClr val="003E74"/>
            </a:solidFill>
            <a:round/>
            <a:headEnd/>
            <a:tailEnd type="arrow" w="med" len="med"/>
          </a:ln>
        </p:spPr>
      </p:cxn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MEM.score.png"/>
          <p:cNvPicPr>
            <a:picLocks noChangeAspect="1"/>
          </p:cNvPicPr>
          <p:nvPr/>
        </p:nvPicPr>
        <p:blipFill>
          <a:blip r:embed="rId3" cstate="print"/>
          <a:stretch>
            <a:fillRect/>
          </a:stretch>
        </p:blipFill>
        <p:spPr>
          <a:xfrm>
            <a:off x="420624" y="731520"/>
            <a:ext cx="7315215" cy="5486411"/>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CM Member Scores</a:t>
            </a:r>
          </a:p>
        </p:txBody>
      </p:sp>
      <p:pic>
        <p:nvPicPr>
          <p:cNvPr id="14340"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14341" name="Rectangle 6"/>
          <p:cNvSpPr>
            <a:spLocks noChangeArrowheads="1"/>
          </p:cNvSpPr>
          <p:nvPr/>
        </p:nvSpPr>
        <p:spPr bwMode="auto">
          <a:xfrm>
            <a:off x="7321550" y="731838"/>
            <a:ext cx="1382713" cy="5486400"/>
          </a:xfrm>
          <a:prstGeom prst="rect">
            <a:avLst/>
          </a:prstGeom>
          <a:solidFill>
            <a:schemeClr val="bg1"/>
          </a:solidFill>
          <a:ln w="38100" algn="ctr">
            <a:noFill/>
            <a:prstDash val="dash"/>
            <a:round/>
            <a:headEnd/>
            <a:tailEnd/>
          </a:ln>
        </p:spPr>
        <p:txBody>
          <a:bodyPr/>
          <a:lstStyle/>
          <a:p>
            <a:pPr algn="ctr"/>
            <a:endParaRPr lang="en-US"/>
          </a:p>
        </p:txBody>
      </p:sp>
      <p:cxnSp>
        <p:nvCxnSpPr>
          <p:cNvPr id="14342" name="Straight Connector 14"/>
          <p:cNvCxnSpPr>
            <a:cxnSpLocks noChangeShapeType="1"/>
          </p:cNvCxnSpPr>
          <p:nvPr/>
        </p:nvCxnSpPr>
        <p:spPr bwMode="auto">
          <a:xfrm rot="5400000">
            <a:off x="3024982" y="3198019"/>
            <a:ext cx="3840162" cy="0"/>
          </a:xfrm>
          <a:prstGeom prst="line">
            <a:avLst/>
          </a:prstGeom>
          <a:noFill/>
          <a:ln w="25400" algn="ctr">
            <a:solidFill>
              <a:schemeClr val="tx1"/>
            </a:solidFill>
            <a:round/>
            <a:headEnd/>
            <a:tailEnd/>
          </a:ln>
        </p:spPr>
      </p:cxnSp>
      <p:cxnSp>
        <p:nvCxnSpPr>
          <p:cNvPr id="14343" name="Straight Connector 18"/>
          <p:cNvCxnSpPr>
            <a:cxnSpLocks noChangeShapeType="1"/>
          </p:cNvCxnSpPr>
          <p:nvPr/>
        </p:nvCxnSpPr>
        <p:spPr bwMode="auto">
          <a:xfrm rot="5400000">
            <a:off x="4392613" y="3200400"/>
            <a:ext cx="3841750" cy="0"/>
          </a:xfrm>
          <a:prstGeom prst="line">
            <a:avLst/>
          </a:prstGeom>
          <a:noFill/>
          <a:ln w="25400" algn="ctr">
            <a:solidFill>
              <a:schemeClr val="tx1"/>
            </a:solidFill>
            <a:round/>
            <a:headEnd/>
            <a:tailEnd/>
          </a:ln>
        </p:spPr>
      </p:cxnSp>
      <p:cxnSp>
        <p:nvCxnSpPr>
          <p:cNvPr id="14344" name="Straight Connector 19"/>
          <p:cNvCxnSpPr>
            <a:cxnSpLocks noChangeShapeType="1"/>
          </p:cNvCxnSpPr>
          <p:nvPr/>
        </p:nvCxnSpPr>
        <p:spPr bwMode="auto">
          <a:xfrm rot="5400000">
            <a:off x="1652588" y="3200400"/>
            <a:ext cx="3841750" cy="0"/>
          </a:xfrm>
          <a:prstGeom prst="line">
            <a:avLst/>
          </a:prstGeom>
          <a:noFill/>
          <a:ln w="25400" algn="ctr">
            <a:solidFill>
              <a:schemeClr val="tx1"/>
            </a:solidFill>
            <a:round/>
            <a:headEnd/>
            <a:tailEnd/>
          </a:ln>
        </p:spPr>
      </p:cxnSp>
      <p:cxnSp>
        <p:nvCxnSpPr>
          <p:cNvPr id="14345" name="Straight Connector 20"/>
          <p:cNvCxnSpPr>
            <a:cxnSpLocks noChangeShapeType="1"/>
          </p:cNvCxnSpPr>
          <p:nvPr/>
        </p:nvCxnSpPr>
        <p:spPr bwMode="auto">
          <a:xfrm rot="5400000">
            <a:off x="959644" y="3198019"/>
            <a:ext cx="3840162" cy="0"/>
          </a:xfrm>
          <a:prstGeom prst="line">
            <a:avLst/>
          </a:prstGeom>
          <a:noFill/>
          <a:ln w="25400" algn="ctr">
            <a:solidFill>
              <a:schemeClr val="tx1"/>
            </a:solidFill>
            <a:round/>
            <a:headEnd/>
            <a:tailEnd/>
          </a:ln>
        </p:spPr>
      </p:cxnSp>
      <p:sp>
        <p:nvSpPr>
          <p:cNvPr id="14346" name="Rectangle 21"/>
          <p:cNvSpPr>
            <a:spLocks noChangeArrowheads="1"/>
          </p:cNvSpPr>
          <p:nvPr/>
        </p:nvSpPr>
        <p:spPr bwMode="auto">
          <a:xfrm>
            <a:off x="1173163" y="1287463"/>
            <a:ext cx="1703387" cy="3840162"/>
          </a:xfrm>
          <a:prstGeom prst="rect">
            <a:avLst/>
          </a:prstGeom>
          <a:solidFill>
            <a:srgbClr val="993300">
              <a:alpha val="25098"/>
            </a:srgbClr>
          </a:solidFill>
          <a:ln w="38100" algn="ctr">
            <a:noFill/>
            <a:prstDash val="dash"/>
            <a:round/>
            <a:headEnd/>
            <a:tailEnd/>
          </a:ln>
        </p:spPr>
        <p:txBody>
          <a:bodyPr/>
          <a:lstStyle/>
          <a:p>
            <a:pPr algn="ctr"/>
            <a:endParaRPr lang="en-US"/>
          </a:p>
        </p:txBody>
      </p:sp>
      <p:sp>
        <p:nvSpPr>
          <p:cNvPr id="14347" name="Rectangle 22"/>
          <p:cNvSpPr>
            <a:spLocks noChangeArrowheads="1"/>
          </p:cNvSpPr>
          <p:nvPr/>
        </p:nvSpPr>
        <p:spPr bwMode="auto">
          <a:xfrm>
            <a:off x="2892425" y="1287463"/>
            <a:ext cx="679450" cy="3841750"/>
          </a:xfrm>
          <a:prstGeom prst="rect">
            <a:avLst/>
          </a:prstGeom>
          <a:solidFill>
            <a:srgbClr val="0070C0">
              <a:alpha val="20000"/>
            </a:srgbClr>
          </a:solidFill>
          <a:ln w="38100" algn="ctr">
            <a:noFill/>
            <a:prstDash val="dash"/>
            <a:round/>
            <a:headEnd/>
            <a:tailEnd/>
          </a:ln>
        </p:spPr>
        <p:txBody>
          <a:bodyPr/>
          <a:lstStyle/>
          <a:p>
            <a:pPr algn="ctr"/>
            <a:endParaRPr lang="en-US"/>
          </a:p>
        </p:txBody>
      </p:sp>
      <p:sp>
        <p:nvSpPr>
          <p:cNvPr id="14348" name="Rectangle 23"/>
          <p:cNvSpPr>
            <a:spLocks noChangeArrowheads="1"/>
          </p:cNvSpPr>
          <p:nvPr/>
        </p:nvSpPr>
        <p:spPr bwMode="auto">
          <a:xfrm>
            <a:off x="3581400" y="1287463"/>
            <a:ext cx="1362075" cy="3841750"/>
          </a:xfrm>
          <a:prstGeom prst="rect">
            <a:avLst/>
          </a:prstGeom>
          <a:solidFill>
            <a:srgbClr val="00B050">
              <a:alpha val="20000"/>
            </a:srgbClr>
          </a:solidFill>
          <a:ln w="38100" algn="ctr">
            <a:noFill/>
            <a:prstDash val="dash"/>
            <a:round/>
            <a:headEnd/>
            <a:tailEnd/>
          </a:ln>
        </p:spPr>
        <p:txBody>
          <a:bodyPr/>
          <a:lstStyle/>
          <a:p>
            <a:pPr algn="ctr"/>
            <a:endParaRPr lang="en-US"/>
          </a:p>
        </p:txBody>
      </p:sp>
      <p:sp>
        <p:nvSpPr>
          <p:cNvPr id="14349" name="Rectangle 24"/>
          <p:cNvSpPr>
            <a:spLocks noChangeArrowheads="1"/>
          </p:cNvSpPr>
          <p:nvPr/>
        </p:nvSpPr>
        <p:spPr bwMode="auto">
          <a:xfrm>
            <a:off x="4964113" y="1287463"/>
            <a:ext cx="1349375" cy="3841750"/>
          </a:xfrm>
          <a:prstGeom prst="rect">
            <a:avLst/>
          </a:prstGeom>
          <a:solidFill>
            <a:srgbClr val="FF0000">
              <a:alpha val="20000"/>
            </a:srgbClr>
          </a:solidFill>
          <a:ln w="38100" algn="ctr">
            <a:noFill/>
            <a:prstDash val="dash"/>
            <a:round/>
            <a:headEnd/>
            <a:tailEnd/>
          </a:ln>
        </p:spPr>
        <p:txBody>
          <a:bodyPr/>
          <a:lstStyle/>
          <a:p>
            <a:pPr algn="ctr"/>
            <a:endParaRPr lang="en-US"/>
          </a:p>
        </p:txBody>
      </p:sp>
      <p:sp>
        <p:nvSpPr>
          <p:cNvPr id="14350" name="Rectangle 25"/>
          <p:cNvSpPr>
            <a:spLocks noChangeArrowheads="1"/>
          </p:cNvSpPr>
          <p:nvPr/>
        </p:nvSpPr>
        <p:spPr bwMode="auto">
          <a:xfrm>
            <a:off x="6321425" y="1289050"/>
            <a:ext cx="698500" cy="3840163"/>
          </a:xfrm>
          <a:prstGeom prst="rect">
            <a:avLst/>
          </a:prstGeom>
          <a:solidFill>
            <a:srgbClr val="7030A0">
              <a:alpha val="20000"/>
            </a:srgbClr>
          </a:solidFill>
          <a:ln w="38100" algn="ctr">
            <a:noFill/>
            <a:prstDash val="dash"/>
            <a:round/>
            <a:headEnd/>
            <a:tailEnd/>
          </a:ln>
        </p:spPr>
        <p:txBody>
          <a:bodyPr/>
          <a:lstStyle/>
          <a:p>
            <a:pPr algn="ctr"/>
            <a:endParaRPr lang="en-US"/>
          </a:p>
        </p:txBody>
      </p:sp>
      <p:sp>
        <p:nvSpPr>
          <p:cNvPr id="17" name="Rectangle 3"/>
          <p:cNvSpPr txBox="1">
            <a:spLocks noChangeArrowheads="1"/>
          </p:cNvSpPr>
          <p:nvPr/>
        </p:nvSpPr>
        <p:spPr bwMode="auto">
          <a:xfrm>
            <a:off x="7413625" y="2857500"/>
            <a:ext cx="1268413" cy="766763"/>
          </a:xfrm>
          <a:prstGeom prst="rect">
            <a:avLst/>
          </a:prstGeom>
          <a:noFill/>
          <a:ln w="9525">
            <a:noFill/>
            <a:miter lim="800000"/>
            <a:headEnd/>
            <a:tailEnd/>
          </a:ln>
        </p:spPr>
        <p:txBody>
          <a:bodyPr/>
          <a:lstStyle/>
          <a:p>
            <a:pPr marL="342900" indent="-342900" eaLnBrk="0" hangingPunct="0">
              <a:spcBef>
                <a:spcPct val="20000"/>
              </a:spcBef>
              <a:defRPr/>
            </a:pPr>
            <a:r>
              <a:rPr lang="en-US" sz="1100" kern="0" dirty="0">
                <a:solidFill>
                  <a:srgbClr val="003E74"/>
                </a:solidFill>
                <a:latin typeface="+mn-lt"/>
                <a:cs typeface="+mn-cs"/>
              </a:rPr>
              <a:t>Upper Whisker</a:t>
            </a:r>
          </a:p>
          <a:p>
            <a:pPr marL="342900" indent="-342900" eaLnBrk="0" hangingPunct="0">
              <a:spcBef>
                <a:spcPct val="20000"/>
              </a:spcBef>
              <a:defRPr/>
            </a:pPr>
            <a:endParaRPr lang="en-US" sz="600" kern="0" dirty="0">
              <a:solidFill>
                <a:srgbClr val="003E74"/>
              </a:solidFill>
              <a:latin typeface="+mn-lt"/>
              <a:cs typeface="+mn-cs"/>
            </a:endParaRPr>
          </a:p>
          <a:p>
            <a:pPr marL="342900" indent="-342900" eaLnBrk="0" hangingPunct="0">
              <a:spcBef>
                <a:spcPct val="20000"/>
              </a:spcBef>
              <a:defRPr/>
            </a:pPr>
            <a:r>
              <a:rPr lang="en-US" sz="1100" kern="0" dirty="0">
                <a:solidFill>
                  <a:srgbClr val="003E74"/>
                </a:solidFill>
                <a:latin typeface="+mn-lt"/>
                <a:cs typeface="+mn-cs"/>
              </a:rPr>
              <a:t>75</a:t>
            </a:r>
            <a:r>
              <a:rPr lang="en-US" sz="1100" kern="0" baseline="30000" dirty="0">
                <a:solidFill>
                  <a:srgbClr val="003E74"/>
                </a:solidFill>
                <a:latin typeface="+mn-lt"/>
                <a:cs typeface="+mn-cs"/>
              </a:rPr>
              <a:t>th</a:t>
            </a:r>
            <a:r>
              <a:rPr lang="en-US" sz="1100" kern="0" dirty="0">
                <a:solidFill>
                  <a:srgbClr val="003E74"/>
                </a:solidFill>
                <a:latin typeface="+mn-lt"/>
                <a:cs typeface="+mn-cs"/>
              </a:rPr>
              <a:t> Percentile</a:t>
            </a:r>
          </a:p>
          <a:p>
            <a:pPr marL="342900" indent="-342900" eaLnBrk="0" hangingPunct="0">
              <a:spcBef>
                <a:spcPct val="20000"/>
              </a:spcBef>
              <a:defRPr/>
            </a:pPr>
            <a:r>
              <a:rPr lang="en-US" sz="1100" kern="0" dirty="0">
                <a:solidFill>
                  <a:srgbClr val="003E74"/>
                </a:solidFill>
                <a:latin typeface="+mn-lt"/>
                <a:cs typeface="+mn-cs"/>
              </a:rPr>
              <a:t>Median</a:t>
            </a:r>
          </a:p>
          <a:p>
            <a:pPr marL="342900" indent="-342900" eaLnBrk="0" hangingPunct="0">
              <a:spcBef>
                <a:spcPct val="20000"/>
              </a:spcBef>
              <a:defRPr/>
            </a:pPr>
            <a:endParaRPr lang="en-US" sz="800" kern="0" dirty="0">
              <a:solidFill>
                <a:srgbClr val="003E74"/>
              </a:solidFill>
              <a:latin typeface="+mn-lt"/>
              <a:cs typeface="+mn-cs"/>
            </a:endParaRPr>
          </a:p>
          <a:p>
            <a:pPr marL="342900" indent="-342900" eaLnBrk="0" hangingPunct="0">
              <a:spcBef>
                <a:spcPct val="20000"/>
              </a:spcBef>
              <a:defRPr/>
            </a:pPr>
            <a:r>
              <a:rPr lang="en-US" sz="1100" kern="0" dirty="0">
                <a:solidFill>
                  <a:srgbClr val="003E74"/>
                </a:solidFill>
                <a:latin typeface="+mn-lt"/>
                <a:cs typeface="+mn-cs"/>
              </a:rPr>
              <a:t>25</a:t>
            </a:r>
            <a:r>
              <a:rPr lang="en-US" sz="1100" kern="0" baseline="30000" dirty="0">
                <a:solidFill>
                  <a:srgbClr val="003E74"/>
                </a:solidFill>
                <a:latin typeface="+mn-lt"/>
                <a:cs typeface="+mn-cs"/>
              </a:rPr>
              <a:t>th</a:t>
            </a:r>
            <a:r>
              <a:rPr lang="en-US" sz="1100" kern="0" dirty="0">
                <a:solidFill>
                  <a:srgbClr val="003E74"/>
                </a:solidFill>
                <a:latin typeface="+mn-lt"/>
                <a:cs typeface="+mn-cs"/>
              </a:rPr>
              <a:t> Percentile</a:t>
            </a:r>
          </a:p>
          <a:p>
            <a:pPr marL="342900" indent="-342900" eaLnBrk="0" hangingPunct="0">
              <a:spcBef>
                <a:spcPct val="20000"/>
              </a:spcBef>
              <a:defRPr/>
            </a:pPr>
            <a:endParaRPr lang="en-US" sz="1400" kern="0" dirty="0">
              <a:solidFill>
                <a:srgbClr val="003E74"/>
              </a:solidFill>
              <a:latin typeface="+mn-lt"/>
              <a:cs typeface="+mn-cs"/>
            </a:endParaRPr>
          </a:p>
          <a:p>
            <a:pPr marL="342900" indent="-342900" eaLnBrk="0" hangingPunct="0">
              <a:spcBef>
                <a:spcPct val="20000"/>
              </a:spcBef>
              <a:defRPr/>
            </a:pPr>
            <a:endParaRPr lang="en-US" sz="1100" kern="0" dirty="0">
              <a:solidFill>
                <a:srgbClr val="003E74"/>
              </a:solidFill>
              <a:latin typeface="+mn-lt"/>
              <a:cs typeface="+mn-cs"/>
            </a:endParaRPr>
          </a:p>
          <a:p>
            <a:pPr marL="342900" indent="-342900" eaLnBrk="0" hangingPunct="0">
              <a:spcBef>
                <a:spcPct val="20000"/>
              </a:spcBef>
              <a:defRPr/>
            </a:pPr>
            <a:r>
              <a:rPr lang="en-US" sz="1100" kern="0" dirty="0">
                <a:solidFill>
                  <a:srgbClr val="003E74"/>
                </a:solidFill>
                <a:latin typeface="+mn-lt"/>
                <a:cs typeface="+mn-cs"/>
              </a:rPr>
              <a:t>Lower Whisker</a:t>
            </a:r>
          </a:p>
          <a:p>
            <a:pPr marL="342900" indent="-342900" eaLnBrk="0" hangingPunct="0">
              <a:spcBef>
                <a:spcPct val="20000"/>
              </a:spcBef>
              <a:defRPr/>
            </a:pPr>
            <a:endParaRPr lang="en-US" sz="1100" kern="0" dirty="0">
              <a:solidFill>
                <a:srgbClr val="003E74"/>
              </a:solidFill>
              <a:latin typeface="+mn-lt"/>
              <a:cs typeface="+mn-cs"/>
            </a:endParaRPr>
          </a:p>
          <a:p>
            <a:pPr marL="342900" indent="-342900" eaLnBrk="0" hangingPunct="0">
              <a:spcBef>
                <a:spcPct val="20000"/>
              </a:spcBef>
              <a:defRPr/>
            </a:pPr>
            <a:endParaRPr lang="en-US" sz="800" kern="0" dirty="0">
              <a:solidFill>
                <a:srgbClr val="003E74"/>
              </a:solidFill>
              <a:latin typeface="+mn-lt"/>
              <a:cs typeface="+mn-cs"/>
            </a:endParaRPr>
          </a:p>
          <a:p>
            <a:pPr marL="342900" indent="-342900" eaLnBrk="0" hangingPunct="0">
              <a:spcBef>
                <a:spcPct val="20000"/>
              </a:spcBef>
              <a:defRPr/>
            </a:pPr>
            <a:r>
              <a:rPr lang="en-US" sz="1100" kern="0" dirty="0">
                <a:solidFill>
                  <a:srgbClr val="003E74"/>
                </a:solidFill>
                <a:latin typeface="+mn-lt"/>
                <a:cs typeface="+mn-cs"/>
              </a:rPr>
              <a:t>Outlier</a:t>
            </a:r>
          </a:p>
        </p:txBody>
      </p:sp>
      <p:pic>
        <p:nvPicPr>
          <p:cNvPr id="14352" name="Picture 17" descr="Picture2.png"/>
          <p:cNvPicPr>
            <a:picLocks noChangeAspect="1"/>
          </p:cNvPicPr>
          <p:nvPr/>
        </p:nvPicPr>
        <p:blipFill>
          <a:blip r:embed="rId5" cstate="print"/>
          <a:srcRect/>
          <a:stretch>
            <a:fillRect/>
          </a:stretch>
        </p:blipFill>
        <p:spPr bwMode="auto">
          <a:xfrm>
            <a:off x="7183438" y="2982913"/>
            <a:ext cx="274637" cy="2149475"/>
          </a:xfrm>
          <a:prstGeom prst="rect">
            <a:avLst/>
          </a:prstGeom>
          <a:noFill/>
          <a:ln w="9525">
            <a:noFill/>
            <a:miter lim="800000"/>
            <a:headEnd/>
            <a:tailEnd/>
          </a:ln>
        </p:spPr>
      </p:pic>
      <p:sp>
        <p:nvSpPr>
          <p:cNvPr id="14353" name="Rectangle 3"/>
          <p:cNvSpPr>
            <a:spLocks noGrp="1" noChangeArrowheads="1"/>
          </p:cNvSpPr>
          <p:nvPr>
            <p:ph idx="1"/>
          </p:nvPr>
        </p:nvSpPr>
        <p:spPr>
          <a:xfrm>
            <a:off x="7107238" y="1173163"/>
            <a:ext cx="1470025" cy="768350"/>
          </a:xfrm>
        </p:spPr>
        <p:txBody>
          <a:bodyPr/>
          <a:lstStyle/>
          <a:p>
            <a:pPr>
              <a:buFontTx/>
              <a:buNone/>
            </a:pPr>
            <a:r>
              <a:rPr lang="en-US" sz="1400" dirty="0" smtClean="0">
                <a:solidFill>
                  <a:srgbClr val="003E74"/>
                </a:solidFill>
              </a:rPr>
              <a:t>Max: 13.389</a:t>
            </a:r>
          </a:p>
          <a:p>
            <a:pPr>
              <a:buFontTx/>
              <a:buNone/>
            </a:pPr>
            <a:r>
              <a:rPr lang="en-US" sz="1400" dirty="0" smtClean="0">
                <a:solidFill>
                  <a:srgbClr val="003E74"/>
                </a:solidFill>
              </a:rPr>
              <a:t>Min: 8.743</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Potential False Alarms</a:t>
            </a:r>
          </a:p>
        </p:txBody>
      </p:sp>
      <p:pic>
        <p:nvPicPr>
          <p:cNvPr id="1536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5364" name="Rectangle 3"/>
          <p:cNvSpPr>
            <a:spLocks noGrp="1" noChangeArrowheads="1"/>
          </p:cNvSpPr>
          <p:nvPr>
            <p:ph idx="1"/>
          </p:nvPr>
        </p:nvSpPr>
        <p:spPr>
          <a:xfrm>
            <a:off x="228600" y="876300"/>
            <a:ext cx="8686800" cy="5448300"/>
          </a:xfrm>
        </p:spPr>
        <p:txBody>
          <a:bodyPr/>
          <a:lstStyle/>
          <a:p>
            <a:r>
              <a:rPr lang="en-US" sz="1800" dirty="0" smtClean="0"/>
              <a:t>In order to assess the Quantitative CM, a subset of surface lows was created.</a:t>
            </a:r>
          </a:p>
          <a:p>
            <a:endParaRPr lang="en-US" sz="1800" dirty="0" smtClean="0"/>
          </a:p>
          <a:p>
            <a:r>
              <a:rPr lang="en-US" sz="1800" dirty="0" smtClean="0"/>
              <a:t>Surface lows included in the subset:</a:t>
            </a:r>
          </a:p>
          <a:p>
            <a:pPr lvl="1"/>
            <a:r>
              <a:rPr lang="en-US" sz="1500" dirty="0" smtClean="0"/>
              <a:t>Occurred after 1 December 1980 and before 29 February 2008 during Dec, Jan, and Feb.</a:t>
            </a:r>
          </a:p>
          <a:p>
            <a:pPr lvl="1"/>
            <a:r>
              <a:rPr lang="en-US" sz="1500" dirty="0" smtClean="0"/>
              <a:t>Coastal tracks</a:t>
            </a:r>
          </a:p>
          <a:p>
            <a:pPr lvl="1"/>
            <a:r>
              <a:rPr lang="en-US" sz="1500" dirty="0" smtClean="0"/>
              <a:t>Coastal tracks that redeveloped south of 38° N</a:t>
            </a:r>
          </a:p>
          <a:p>
            <a:pPr lvl="1"/>
            <a:r>
              <a:rPr lang="en-US" sz="1500" dirty="0" smtClean="0"/>
              <a:t>Coastal tracks needed to be within the envelope of tracks included in the Quantitative CM.</a:t>
            </a:r>
          </a:p>
          <a:p>
            <a:pPr>
              <a:buFontTx/>
              <a:buNone/>
            </a:pPr>
            <a:endParaRPr lang="en-US" sz="1800" dirty="0" smtClean="0"/>
          </a:p>
          <a:p>
            <a:r>
              <a:rPr lang="en-US" sz="1800" dirty="0" smtClean="0"/>
              <a:t>84 surface lows (potential false alarms) met the above criteria.</a:t>
            </a:r>
          </a:p>
          <a:p>
            <a:endParaRPr lang="en-US" sz="1800" dirty="0" smtClean="0"/>
          </a:p>
          <a:p>
            <a:r>
              <a:rPr lang="en-US" sz="1800" dirty="0" smtClean="0"/>
              <a:t>63 surface lows were associated with organized snowfall events (median standardized anomaly index: 0.41).</a:t>
            </a:r>
          </a:p>
          <a:p>
            <a:endParaRPr lang="en-US" sz="1800" dirty="0" smtClean="0"/>
          </a:p>
          <a:p>
            <a:r>
              <a:rPr lang="en-US" sz="1800" dirty="0" smtClean="0"/>
              <a:t>21 surface lows were not associated with an organized snowfall event.</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Potential False Alarms</a:t>
            </a:r>
          </a:p>
        </p:txBody>
      </p:sp>
      <p:pic>
        <p:nvPicPr>
          <p:cNvPr id="16387"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6388" name="Picture 5" descr="TRACKyes.png"/>
          <p:cNvPicPr>
            <a:picLocks noChangeAspect="1"/>
          </p:cNvPicPr>
          <p:nvPr/>
        </p:nvPicPr>
        <p:blipFill>
          <a:blip r:embed="rId4" cstate="print"/>
          <a:srcRect/>
          <a:stretch>
            <a:fillRect/>
          </a:stretch>
        </p:blipFill>
        <p:spPr bwMode="auto">
          <a:xfrm>
            <a:off x="758825" y="731838"/>
            <a:ext cx="7607300" cy="58785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TRACKfalseALL.png"/>
          <p:cNvPicPr>
            <a:picLocks noChangeAspect="1"/>
          </p:cNvPicPr>
          <p:nvPr/>
        </p:nvPicPr>
        <p:blipFill>
          <a:blip r:embed="rId3" cstate="print"/>
          <a:srcRect/>
          <a:stretch>
            <a:fillRect/>
          </a:stretch>
        </p:blipFill>
        <p:spPr bwMode="auto">
          <a:xfrm>
            <a:off x="758825" y="731838"/>
            <a:ext cx="7607300" cy="5878512"/>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Potential False Alarms</a:t>
            </a:r>
          </a:p>
        </p:txBody>
      </p:sp>
      <p:pic>
        <p:nvPicPr>
          <p:cNvPr id="17412"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idx="1"/>
          </p:nvPr>
        </p:nvSpPr>
        <p:spPr>
          <a:xfrm>
            <a:off x="1271588" y="587375"/>
            <a:ext cx="3162300" cy="4762500"/>
          </a:xfrm>
        </p:spPr>
        <p:txBody>
          <a:bodyPr/>
          <a:lstStyle/>
          <a:p>
            <a:pPr algn="ctr">
              <a:buFontTx/>
              <a:buNone/>
              <a:defRPr/>
            </a:pPr>
            <a:r>
              <a:rPr lang="en-US" sz="1800" dirty="0" smtClean="0"/>
              <a:t>Quantitative CM</a:t>
            </a:r>
          </a:p>
          <a:p>
            <a:pPr algn="ctr">
              <a:buFontTx/>
              <a:buNone/>
              <a:defRPr/>
            </a:pPr>
            <a:r>
              <a:rPr lang="en-US" sz="1800" u="sng" dirty="0" smtClean="0">
                <a:uFill>
                  <a:solidFill>
                    <a:schemeClr val="bg1"/>
                  </a:solidFill>
                </a:uFill>
              </a:rPr>
              <a:t>Member Scores (n=44)</a:t>
            </a:r>
          </a:p>
          <a:p>
            <a:pPr algn="ctr">
              <a:buFontTx/>
              <a:buNone/>
              <a:defRPr/>
            </a:pPr>
            <a:r>
              <a:rPr lang="en-US" sz="1800" dirty="0" smtClean="0"/>
              <a:t>13.389 </a:t>
            </a:r>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r>
              <a:rPr lang="en-US" sz="1800" dirty="0" smtClean="0"/>
              <a:t>11.428</a:t>
            </a:r>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r>
              <a:rPr lang="en-US" sz="1800" dirty="0" smtClean="0"/>
              <a:t>8.743 </a:t>
            </a:r>
          </a:p>
        </p:txBody>
      </p:sp>
      <p:sp>
        <p:nvSpPr>
          <p:cNvPr id="5" name="Rectangle 3"/>
          <p:cNvSpPr txBox="1">
            <a:spLocks noChangeArrowheads="1"/>
          </p:cNvSpPr>
          <p:nvPr/>
        </p:nvSpPr>
        <p:spPr bwMode="auto">
          <a:xfrm>
            <a:off x="4687888" y="590550"/>
            <a:ext cx="3162300" cy="4762500"/>
          </a:xfrm>
          <a:prstGeom prst="rect">
            <a:avLst/>
          </a:prstGeom>
          <a:noFill/>
          <a:ln w="9525">
            <a:noFill/>
            <a:miter lim="800000"/>
            <a:headEnd/>
            <a:tailEnd/>
          </a:ln>
        </p:spPr>
        <p:txBody>
          <a:bodyPr/>
          <a:lstStyle/>
          <a:p>
            <a:pPr marL="342900" indent="-342900" algn="ctr" eaLnBrk="0" hangingPunct="0">
              <a:spcBef>
                <a:spcPct val="20000"/>
              </a:spcBef>
              <a:defRPr/>
            </a:pPr>
            <a:r>
              <a:rPr lang="en-US" kern="0" dirty="0">
                <a:solidFill>
                  <a:schemeClr val="bg1"/>
                </a:solidFill>
                <a:uFill>
                  <a:solidFill>
                    <a:schemeClr val="bg1"/>
                  </a:solidFill>
                </a:uFill>
                <a:latin typeface="+mn-lt"/>
                <a:cs typeface="+mn-cs"/>
              </a:rPr>
              <a:t>Potential False </a:t>
            </a:r>
          </a:p>
          <a:p>
            <a:pPr marL="342900" indent="-342900" algn="ctr" eaLnBrk="0" hangingPunct="0">
              <a:spcBef>
                <a:spcPct val="20000"/>
              </a:spcBef>
              <a:defRPr/>
            </a:pPr>
            <a:r>
              <a:rPr lang="en-US" u="sng" kern="0" dirty="0">
                <a:solidFill>
                  <a:schemeClr val="bg1"/>
                </a:solidFill>
                <a:uFill>
                  <a:solidFill>
                    <a:schemeClr val="bg1"/>
                  </a:solidFill>
                </a:uFill>
                <a:latin typeface="+mn-lt"/>
                <a:cs typeface="+mn-cs"/>
              </a:rPr>
              <a:t>Alarm Scores (</a:t>
            </a:r>
            <a:r>
              <a:rPr lang="en-US" u="sng" kern="0" dirty="0" smtClean="0">
                <a:solidFill>
                  <a:schemeClr val="bg1"/>
                </a:solidFill>
                <a:uFill>
                  <a:solidFill>
                    <a:schemeClr val="bg1"/>
                  </a:solidFill>
                </a:uFill>
                <a:latin typeface="+mn-lt"/>
                <a:cs typeface="+mn-cs"/>
              </a:rPr>
              <a:t>n=84)</a:t>
            </a:r>
            <a:endParaRPr lang="en-US" u="sng" kern="0" dirty="0">
              <a:solidFill>
                <a:schemeClr val="bg1"/>
              </a:solidFill>
              <a:uFill>
                <a:solidFill>
                  <a:schemeClr val="bg1"/>
                </a:solidFill>
              </a:uFill>
              <a:latin typeface="+mn-lt"/>
              <a:cs typeface="+mn-cs"/>
            </a:endParaRPr>
          </a:p>
          <a:p>
            <a:pPr marL="342900" indent="-342900" algn="ctr" eaLnBrk="0" hangingPunct="0">
              <a:spcBef>
                <a:spcPct val="20000"/>
              </a:spcBef>
              <a:defRPr/>
            </a:pPr>
            <a:endParaRPr lang="en-US" kern="0" dirty="0">
              <a:solidFill>
                <a:schemeClr val="bg1"/>
              </a:solidFill>
              <a:latin typeface="+mn-lt"/>
              <a:cs typeface="+mn-cs"/>
            </a:endParaRPr>
          </a:p>
          <a:p>
            <a:pPr marL="342900" indent="-342900" algn="ctr" eaLnBrk="0" hangingPunct="0">
              <a:spcBef>
                <a:spcPct val="20000"/>
              </a:spcBef>
              <a:defRPr/>
            </a:pPr>
            <a:endParaRPr lang="en-US" kern="0" dirty="0">
              <a:solidFill>
                <a:schemeClr val="bg1"/>
              </a:solidFill>
              <a:latin typeface="+mn-lt"/>
              <a:cs typeface="+mn-cs"/>
            </a:endParaRP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r>
              <a:rPr lang="en-US" kern="0" dirty="0" smtClean="0">
                <a:solidFill>
                  <a:srgbClr val="FFFF00"/>
                </a:solidFill>
                <a:latin typeface="+mn-lt"/>
                <a:cs typeface="+mn-cs"/>
              </a:rPr>
              <a:t>12.432 </a:t>
            </a:r>
            <a:endParaRPr lang="en-US" kern="0" dirty="0">
              <a:solidFill>
                <a:srgbClr val="FFFF00"/>
              </a:solidFill>
              <a:latin typeface="+mn-lt"/>
              <a:cs typeface="+mn-cs"/>
            </a:endParaRPr>
          </a:p>
          <a:p>
            <a:pPr marL="342900" indent="-342900" algn="ctr" eaLnBrk="0" hangingPunct="0">
              <a:spcBef>
                <a:spcPct val="20000"/>
              </a:spcBef>
              <a:defRPr/>
            </a:pPr>
            <a:r>
              <a:rPr lang="en-US" kern="0" dirty="0">
                <a:solidFill>
                  <a:srgbClr val="FFFF00"/>
                </a:solidFill>
                <a:latin typeface="+mn-lt"/>
                <a:cs typeface="+mn-cs"/>
              </a:rPr>
              <a:t> </a:t>
            </a: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endParaRPr lang="en-US" kern="0" dirty="0">
              <a:solidFill>
                <a:srgbClr val="FFFF00"/>
              </a:solidFill>
              <a:latin typeface="+mn-lt"/>
              <a:cs typeface="+mn-cs"/>
            </a:endParaRPr>
          </a:p>
          <a:p>
            <a:pPr marL="342900" indent="-342900" algn="ctr" eaLnBrk="0" hangingPunct="0">
              <a:spcBef>
                <a:spcPct val="20000"/>
              </a:spcBef>
              <a:defRPr/>
            </a:pPr>
            <a:r>
              <a:rPr lang="en-US" kern="0" dirty="0" smtClean="0">
                <a:solidFill>
                  <a:srgbClr val="FFFF00"/>
                </a:solidFill>
                <a:latin typeface="+mn-lt"/>
                <a:cs typeface="+mn-cs"/>
              </a:rPr>
              <a:t>8.781</a:t>
            </a:r>
            <a:endParaRPr lang="en-US" kern="0" dirty="0">
              <a:solidFill>
                <a:srgbClr val="FFFF00"/>
              </a:solidFill>
              <a:latin typeface="+mn-lt"/>
              <a:cs typeface="+mn-cs"/>
            </a:endParaRPr>
          </a:p>
          <a:p>
            <a:pPr marL="342900" indent="-342900" algn="ctr" eaLnBrk="0" hangingPunct="0">
              <a:spcBef>
                <a:spcPct val="20000"/>
              </a:spcBef>
              <a:defRPr/>
            </a:pPr>
            <a:r>
              <a:rPr lang="en-US" kern="0" dirty="0" smtClean="0">
                <a:solidFill>
                  <a:schemeClr val="bg1"/>
                </a:solidFill>
                <a:latin typeface="+mn-lt"/>
                <a:cs typeface="+mn-cs"/>
              </a:rPr>
              <a:t>8.715</a:t>
            </a:r>
            <a:endParaRPr lang="en-US" kern="0" dirty="0">
              <a:solidFill>
                <a:schemeClr val="bg1"/>
              </a:solidFill>
              <a:latin typeface="+mn-lt"/>
              <a:cs typeface="+mn-cs"/>
            </a:endParaRPr>
          </a:p>
          <a:p>
            <a:pPr marL="342900" indent="-342900" algn="ctr" eaLnBrk="0" hangingPunct="0">
              <a:spcBef>
                <a:spcPct val="20000"/>
              </a:spcBef>
              <a:defRPr/>
            </a:pPr>
            <a:endParaRPr lang="en-US" kern="0" dirty="0">
              <a:solidFill>
                <a:schemeClr val="bg1"/>
              </a:solidFill>
              <a:latin typeface="+mn-lt"/>
              <a:cs typeface="+mn-cs"/>
            </a:endParaRPr>
          </a:p>
          <a:p>
            <a:pPr marL="342900" indent="-342900" algn="ctr" eaLnBrk="0" hangingPunct="0">
              <a:spcBef>
                <a:spcPct val="20000"/>
              </a:spcBef>
              <a:defRPr/>
            </a:pPr>
            <a:endParaRPr lang="en-US" sz="800" kern="0" dirty="0">
              <a:solidFill>
                <a:schemeClr val="bg1"/>
              </a:solidFill>
              <a:latin typeface="+mn-lt"/>
              <a:cs typeface="+mn-cs"/>
            </a:endParaRPr>
          </a:p>
          <a:p>
            <a:pPr marL="342900" indent="-342900" algn="ctr" eaLnBrk="0" hangingPunct="0">
              <a:spcBef>
                <a:spcPct val="20000"/>
              </a:spcBef>
              <a:defRPr/>
            </a:pPr>
            <a:r>
              <a:rPr lang="en-US" kern="0" dirty="0" smtClean="0">
                <a:solidFill>
                  <a:schemeClr val="bg1"/>
                </a:solidFill>
                <a:latin typeface="+mn-lt"/>
                <a:cs typeface="+mn-cs"/>
              </a:rPr>
              <a:t>4.050 </a:t>
            </a:r>
            <a:endParaRPr lang="en-US" kern="0" dirty="0">
              <a:solidFill>
                <a:schemeClr val="bg1"/>
              </a:solidFill>
              <a:latin typeface="+mn-lt"/>
              <a:cs typeface="+mn-cs"/>
            </a:endParaRPr>
          </a:p>
        </p:txBody>
      </p:sp>
      <p:cxnSp>
        <p:nvCxnSpPr>
          <p:cNvPr id="18436" name="Straight Connector 7"/>
          <p:cNvCxnSpPr>
            <a:cxnSpLocks noChangeShapeType="1"/>
          </p:cNvCxnSpPr>
          <p:nvPr/>
        </p:nvCxnSpPr>
        <p:spPr bwMode="auto">
          <a:xfrm rot="5400000">
            <a:off x="2201863" y="3892550"/>
            <a:ext cx="1181100" cy="0"/>
          </a:xfrm>
          <a:prstGeom prst="line">
            <a:avLst/>
          </a:prstGeom>
          <a:noFill/>
          <a:ln w="38100" algn="ctr">
            <a:solidFill>
              <a:schemeClr val="bg1"/>
            </a:solidFill>
            <a:round/>
            <a:headEnd/>
            <a:tailEnd/>
          </a:ln>
        </p:spPr>
      </p:cxnSp>
      <p:cxnSp>
        <p:nvCxnSpPr>
          <p:cNvPr id="18437" name="Straight Connector 9"/>
          <p:cNvCxnSpPr>
            <a:cxnSpLocks noChangeShapeType="1"/>
          </p:cNvCxnSpPr>
          <p:nvPr/>
        </p:nvCxnSpPr>
        <p:spPr bwMode="auto">
          <a:xfrm rot="16200000" flipH="1">
            <a:off x="6046788" y="5464175"/>
            <a:ext cx="457200" cy="3175"/>
          </a:xfrm>
          <a:prstGeom prst="line">
            <a:avLst/>
          </a:prstGeom>
          <a:noFill/>
          <a:ln w="38100" algn="ctr">
            <a:solidFill>
              <a:schemeClr val="bg1"/>
            </a:solidFill>
            <a:round/>
            <a:headEnd/>
            <a:tailEnd/>
          </a:ln>
        </p:spPr>
      </p:cxnSp>
      <p:cxnSp>
        <p:nvCxnSpPr>
          <p:cNvPr id="18438" name="Straight Connector 10"/>
          <p:cNvCxnSpPr>
            <a:cxnSpLocks noChangeShapeType="1"/>
          </p:cNvCxnSpPr>
          <p:nvPr/>
        </p:nvCxnSpPr>
        <p:spPr bwMode="auto">
          <a:xfrm rot="5400000">
            <a:off x="5311775" y="3562351"/>
            <a:ext cx="1919287" cy="11112"/>
          </a:xfrm>
          <a:prstGeom prst="line">
            <a:avLst/>
          </a:prstGeom>
          <a:noFill/>
          <a:ln w="38100" algn="ctr">
            <a:solidFill>
              <a:srgbClr val="FFFF00"/>
            </a:solidFill>
            <a:round/>
            <a:headEnd/>
            <a:tailEnd/>
          </a:ln>
        </p:spPr>
      </p:cxnSp>
      <p:sp>
        <p:nvSpPr>
          <p:cNvPr id="20" name="Rectangle 3"/>
          <p:cNvSpPr txBox="1">
            <a:spLocks noChangeArrowheads="1"/>
          </p:cNvSpPr>
          <p:nvPr/>
        </p:nvSpPr>
        <p:spPr bwMode="auto">
          <a:xfrm>
            <a:off x="6821488" y="3390900"/>
            <a:ext cx="1997075" cy="498475"/>
          </a:xfrm>
          <a:prstGeom prst="rect">
            <a:avLst/>
          </a:prstGeom>
          <a:noFill/>
          <a:ln w="9525">
            <a:noFill/>
            <a:miter lim="800000"/>
            <a:headEnd/>
            <a:tailEnd/>
          </a:ln>
        </p:spPr>
        <p:txBody>
          <a:bodyPr/>
          <a:lstStyle/>
          <a:p>
            <a:pPr marL="342900" indent="-342900" algn="ctr" eaLnBrk="0" hangingPunct="0">
              <a:spcBef>
                <a:spcPct val="20000"/>
              </a:spcBef>
              <a:defRPr/>
            </a:pPr>
            <a:r>
              <a:rPr lang="en-US" kern="0" dirty="0" smtClean="0">
                <a:solidFill>
                  <a:schemeClr val="bg1"/>
                </a:solidFill>
                <a:latin typeface="+mn-lt"/>
                <a:cs typeface="+mn-cs"/>
              </a:rPr>
              <a:t>57 </a:t>
            </a:r>
            <a:r>
              <a:rPr lang="en-US" kern="0" dirty="0">
                <a:solidFill>
                  <a:schemeClr val="bg1"/>
                </a:solidFill>
                <a:latin typeface="+mn-lt"/>
                <a:cs typeface="+mn-cs"/>
              </a:rPr>
              <a:t>False Alarms</a:t>
            </a:r>
          </a:p>
        </p:txBody>
      </p:sp>
      <p:sp>
        <p:nvSpPr>
          <p:cNvPr id="21" name="Rectangle 3"/>
          <p:cNvSpPr txBox="1">
            <a:spLocks noChangeArrowheads="1"/>
          </p:cNvSpPr>
          <p:nvPr/>
        </p:nvSpPr>
        <p:spPr bwMode="auto">
          <a:xfrm>
            <a:off x="92075" y="6194425"/>
            <a:ext cx="8953500" cy="381000"/>
          </a:xfrm>
          <a:prstGeom prst="rect">
            <a:avLst/>
          </a:prstGeom>
          <a:noFill/>
          <a:ln w="9525">
            <a:noFill/>
            <a:miter lim="800000"/>
            <a:headEnd/>
            <a:tailEnd/>
          </a:ln>
        </p:spPr>
        <p:txBody>
          <a:bodyPr/>
          <a:lstStyle/>
          <a:p>
            <a:pPr marL="342900" indent="-342900" algn="ctr" eaLnBrk="0" hangingPunct="0">
              <a:spcBef>
                <a:spcPct val="20000"/>
              </a:spcBef>
              <a:defRPr/>
            </a:pPr>
            <a:r>
              <a:rPr lang="en-US" sz="1600" kern="0" dirty="0">
                <a:solidFill>
                  <a:schemeClr val="bg1"/>
                </a:solidFill>
                <a:latin typeface="+mn-lt"/>
                <a:cs typeface="+mn-cs"/>
              </a:rPr>
              <a:t>The False Alarm results are using the lowest Quantitative CM score as the threshold.</a:t>
            </a:r>
          </a:p>
        </p:txBody>
      </p:sp>
      <p:sp>
        <p:nvSpPr>
          <p:cNvPr id="13" name="Rectangle 3"/>
          <p:cNvSpPr txBox="1">
            <a:spLocks noChangeArrowheads="1"/>
          </p:cNvSpPr>
          <p:nvPr/>
        </p:nvSpPr>
        <p:spPr bwMode="auto">
          <a:xfrm>
            <a:off x="6823075" y="5387975"/>
            <a:ext cx="1993900" cy="457200"/>
          </a:xfrm>
          <a:prstGeom prst="rect">
            <a:avLst/>
          </a:prstGeom>
          <a:noFill/>
          <a:ln w="9525">
            <a:noFill/>
            <a:miter lim="800000"/>
            <a:headEnd/>
            <a:tailEnd/>
          </a:ln>
        </p:spPr>
        <p:txBody>
          <a:bodyPr/>
          <a:lstStyle/>
          <a:p>
            <a:pPr marL="342900" indent="-342900" algn="ctr" eaLnBrk="0" hangingPunct="0">
              <a:spcBef>
                <a:spcPct val="20000"/>
              </a:spcBef>
              <a:defRPr/>
            </a:pPr>
            <a:r>
              <a:rPr lang="en-US" kern="0" dirty="0" smtClean="0">
                <a:solidFill>
                  <a:schemeClr val="bg1"/>
                </a:solidFill>
                <a:latin typeface="+mn-lt"/>
                <a:cs typeface="+mn-cs"/>
              </a:rPr>
              <a:t>27 </a:t>
            </a:r>
            <a:r>
              <a:rPr lang="en-US" kern="0" dirty="0">
                <a:solidFill>
                  <a:schemeClr val="bg1"/>
                </a:solidFill>
                <a:latin typeface="+mn-lt"/>
                <a:cs typeface="+mn-cs"/>
              </a:rPr>
              <a:t>Null Events </a:t>
            </a:r>
          </a:p>
        </p:txBody>
      </p:sp>
      <p:sp>
        <p:nvSpPr>
          <p:cNvPr id="1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Alarms</a:t>
            </a:r>
          </a:p>
        </p:txBody>
      </p:sp>
      <p:pic>
        <p:nvPicPr>
          <p:cNvPr id="1844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6" name="Rectangle 3"/>
          <p:cNvSpPr txBox="1">
            <a:spLocks noChangeArrowheads="1"/>
          </p:cNvSpPr>
          <p:nvPr/>
        </p:nvSpPr>
        <p:spPr bwMode="auto">
          <a:xfrm>
            <a:off x="-228600" y="1239838"/>
            <a:ext cx="2171700" cy="2265362"/>
          </a:xfrm>
          <a:prstGeom prst="rect">
            <a:avLst/>
          </a:prstGeom>
          <a:noFill/>
          <a:ln w="9525">
            <a:noFill/>
            <a:miter lim="800000"/>
            <a:headEnd/>
            <a:tailEnd/>
          </a:ln>
        </p:spPr>
        <p:txBody>
          <a:bodyPr/>
          <a:lstStyle/>
          <a:p>
            <a:pPr algn="ctr" eaLnBrk="0" hangingPunct="0">
              <a:spcBef>
                <a:spcPct val="20000"/>
              </a:spcBef>
              <a:defRPr/>
            </a:pPr>
            <a:r>
              <a:rPr lang="en-US" kern="0" dirty="0">
                <a:solidFill>
                  <a:schemeClr val="bg1"/>
                </a:solidFill>
                <a:latin typeface="+mn-lt"/>
                <a:cs typeface="+mn-cs"/>
              </a:rPr>
              <a:t>Max</a:t>
            </a: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r>
              <a:rPr lang="en-US" kern="0" dirty="0">
                <a:solidFill>
                  <a:schemeClr val="bg1"/>
                </a:solidFill>
                <a:latin typeface="+mn-lt"/>
                <a:cs typeface="+mn-cs"/>
              </a:rPr>
              <a:t>Median</a:t>
            </a: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endParaRPr lang="en-US" kern="0" dirty="0">
              <a:solidFill>
                <a:schemeClr val="bg1"/>
              </a:solidFill>
              <a:latin typeface="+mn-lt"/>
              <a:cs typeface="+mn-cs"/>
            </a:endParaRPr>
          </a:p>
          <a:p>
            <a:pPr algn="ctr" eaLnBrk="0" hangingPunct="0">
              <a:spcBef>
                <a:spcPct val="20000"/>
              </a:spcBef>
              <a:defRPr/>
            </a:pPr>
            <a:r>
              <a:rPr lang="en-US" kern="0" dirty="0">
                <a:solidFill>
                  <a:schemeClr val="bg1"/>
                </a:solidFill>
                <a:latin typeface="+mn-lt"/>
                <a:cs typeface="+mn-cs"/>
              </a:rPr>
              <a:t>Min</a:t>
            </a:r>
          </a:p>
        </p:txBody>
      </p:sp>
      <p:cxnSp>
        <p:nvCxnSpPr>
          <p:cNvPr id="18445" name="Straight Connector 13"/>
          <p:cNvCxnSpPr>
            <a:cxnSpLocks noChangeShapeType="1"/>
          </p:cNvCxnSpPr>
          <p:nvPr/>
        </p:nvCxnSpPr>
        <p:spPr bwMode="auto">
          <a:xfrm rot="10800000">
            <a:off x="2347913" y="4892675"/>
            <a:ext cx="4389437" cy="0"/>
          </a:xfrm>
          <a:prstGeom prst="line">
            <a:avLst/>
          </a:prstGeom>
          <a:noFill/>
          <a:ln w="38100" algn="ctr">
            <a:solidFill>
              <a:schemeClr val="bg1"/>
            </a:solidFill>
            <a:round/>
            <a:headEnd/>
            <a:tailEnd/>
          </a:ln>
        </p:spPr>
      </p:cxnSp>
      <p:cxnSp>
        <p:nvCxnSpPr>
          <p:cNvPr id="18446" name="Straight Connector 7"/>
          <p:cNvCxnSpPr>
            <a:cxnSpLocks noChangeShapeType="1"/>
          </p:cNvCxnSpPr>
          <p:nvPr/>
        </p:nvCxnSpPr>
        <p:spPr bwMode="auto">
          <a:xfrm rot="5400000">
            <a:off x="2192338" y="2262188"/>
            <a:ext cx="1181100" cy="0"/>
          </a:xfrm>
          <a:prstGeom prst="line">
            <a:avLst/>
          </a:prstGeom>
          <a:noFill/>
          <a:ln w="38100" algn="ctr">
            <a:solidFill>
              <a:schemeClr val="bg1"/>
            </a:solidFill>
            <a:round/>
            <a:headEnd/>
            <a:tailEnd/>
          </a:ln>
        </p:spPr>
      </p:cxn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GHT500compLRG.png"/>
          <p:cNvPicPr>
            <a:picLocks noChangeAspect="1"/>
          </p:cNvPicPr>
          <p:nvPr/>
        </p:nvPicPr>
        <p:blipFill>
          <a:blip r:embed="rId3" cstate="print"/>
          <a:stretch>
            <a:fillRect/>
          </a:stretch>
        </p:blipFill>
        <p:spPr>
          <a:xfrm>
            <a:off x="795528" y="3529584"/>
            <a:ext cx="7543800" cy="2863901"/>
          </a:xfrm>
          <a:prstGeom prst="rect">
            <a:avLst/>
          </a:prstGeom>
        </p:spPr>
      </p:pic>
      <p:pic>
        <p:nvPicPr>
          <p:cNvPr id="9" name="Picture 8" descr="HGHT300compLRG.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9465"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34"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003E74"/>
                </a:solidFill>
                <a:latin typeface="+mn-lt"/>
                <a:cs typeface="+mn-cs"/>
              </a:rPr>
              <a:t>300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
        <p:nvSpPr>
          <p:cNvPr id="36" name="Rectangle 3"/>
          <p:cNvSpPr txBox="1">
            <a:spLocks noChangeArrowheads="1"/>
          </p:cNvSpPr>
          <p:nvPr/>
        </p:nvSpPr>
        <p:spPr bwMode="auto">
          <a:xfrm>
            <a:off x="4110535" y="6080760"/>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003E74"/>
                </a:solidFill>
                <a:latin typeface="+mn-lt"/>
                <a:cs typeface="+mn-cs"/>
              </a:rPr>
              <a:t>5</a:t>
            </a:r>
            <a:r>
              <a:rPr lang="en-US" sz="1400" kern="0" dirty="0" smtClean="0">
                <a:solidFill>
                  <a:srgbClr val="003E74"/>
                </a:solidFill>
                <a:latin typeface="+mn-lt"/>
                <a:cs typeface="+mn-cs"/>
              </a:rPr>
              <a:t>00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MSL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11" name="Picture 10" descr="HGHT850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
        <p:nvSpPr>
          <p:cNvPr id="36" name="Rectangle 3"/>
          <p:cNvSpPr txBox="1">
            <a:spLocks noChangeArrowheads="1"/>
          </p:cNvSpPr>
          <p:nvPr/>
        </p:nvSpPr>
        <p:spPr bwMode="auto">
          <a:xfrm>
            <a:off x="4110535" y="6080760"/>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PMSL</a:t>
            </a:r>
            <a:endParaRPr lang="en-US" sz="1400" kern="0" dirty="0">
              <a:solidFill>
                <a:srgbClr val="003E74"/>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6"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MSL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9" name="Picture 8" descr="UWND850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
        <p:nvSpPr>
          <p:cNvPr id="36" name="Rectangle 3"/>
          <p:cNvSpPr txBox="1">
            <a:spLocks noChangeArrowheads="1"/>
          </p:cNvSpPr>
          <p:nvPr/>
        </p:nvSpPr>
        <p:spPr bwMode="auto">
          <a:xfrm>
            <a:off x="4110535" y="6080760"/>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PMSL</a:t>
            </a:r>
            <a:endParaRPr lang="en-US" sz="1400" kern="0" dirty="0">
              <a:solidFill>
                <a:srgbClr val="003E74"/>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6"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IXR925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11" name="Picture 10" descr="TMPC850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6" name="Rectangle 3"/>
          <p:cNvSpPr txBox="1">
            <a:spLocks noChangeArrowheads="1"/>
          </p:cNvSpPr>
          <p:nvPr/>
        </p:nvSpPr>
        <p:spPr bwMode="auto">
          <a:xfrm>
            <a:off x="3927040" y="6082986"/>
            <a:ext cx="128016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925 </a:t>
            </a:r>
            <a:r>
              <a:rPr lang="en-US" sz="1400" kern="0" dirty="0" err="1" smtClean="0">
                <a:solidFill>
                  <a:srgbClr val="003E74"/>
                </a:solidFill>
                <a:latin typeface="+mn-lt"/>
                <a:cs typeface="+mn-cs"/>
              </a:rPr>
              <a:t>hPa</a:t>
            </a:r>
            <a:endParaRPr lang="en-US" sz="1400" kern="0" dirty="0">
              <a:solidFill>
                <a:srgbClr val="003E74"/>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9"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Conceptual Models</a:t>
            </a: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4panelA1_2003121506.png"/>
          <p:cNvPicPr>
            <a:picLocks noChangeAspect="1"/>
          </p:cNvPicPr>
          <p:nvPr/>
        </p:nvPicPr>
        <p:blipFill>
          <a:blip r:embed="rId4" cstate="print"/>
          <a:stretch>
            <a:fillRect/>
          </a:stretch>
        </p:blipFill>
        <p:spPr>
          <a:xfrm>
            <a:off x="666201" y="658686"/>
            <a:ext cx="7809662" cy="6034739"/>
          </a:xfrm>
          <a:prstGeom prst="rect">
            <a:avLst/>
          </a:prstGeo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DVTMPC850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16" name="Picture 15" descr="GRTMPC850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2" name="Rectangle 3"/>
          <p:cNvSpPr txBox="1">
            <a:spLocks noChangeArrowheads="1"/>
          </p:cNvSpPr>
          <p:nvPr/>
        </p:nvSpPr>
        <p:spPr bwMode="auto">
          <a:xfrm>
            <a:off x="3927040" y="6082986"/>
            <a:ext cx="128016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smtClean="0">
                <a:solidFill>
                  <a:srgbClr val="003E74"/>
                </a:solidFill>
                <a:latin typeface="+mn-lt"/>
                <a:cs typeface="+mn-cs"/>
              </a:rPr>
              <a:t>hPa</a:t>
            </a:r>
            <a:endParaRPr lang="en-US" sz="1400" kern="0" dirty="0">
              <a:solidFill>
                <a:srgbClr val="003E74"/>
              </a:solidFill>
              <a:latin typeface="+mn-lt"/>
              <a:cs typeface="+mn-cs"/>
            </a:endParaRPr>
          </a:p>
        </p:txBody>
      </p:sp>
      <p:sp>
        <p:nvSpPr>
          <p:cNvPr id="15"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RNT700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15" name="Picture 14" descr="FRNT850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6" name="Rectangle 3"/>
          <p:cNvSpPr txBox="1">
            <a:spLocks noChangeArrowheads="1"/>
          </p:cNvSpPr>
          <p:nvPr/>
        </p:nvSpPr>
        <p:spPr bwMode="auto">
          <a:xfrm>
            <a:off x="3927040" y="6082986"/>
            <a:ext cx="128016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700 </a:t>
            </a:r>
            <a:r>
              <a:rPr lang="en-US" sz="1400" kern="0" dirty="0" err="1" smtClean="0">
                <a:solidFill>
                  <a:srgbClr val="003E74"/>
                </a:solidFill>
                <a:latin typeface="+mn-lt"/>
                <a:cs typeface="+mn-cs"/>
              </a:rPr>
              <a:t>hPa</a:t>
            </a:r>
            <a:endParaRPr lang="en-US" sz="1400" kern="0" dirty="0">
              <a:solidFill>
                <a:srgbClr val="003E74"/>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9"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850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MCON925compSML.png"/>
          <p:cNvPicPr>
            <a:picLocks noChangeAspect="1"/>
          </p:cNvPicPr>
          <p:nvPr/>
        </p:nvPicPr>
        <p:blipFill>
          <a:blip r:embed="rId3" cstate="print"/>
          <a:stretch>
            <a:fillRect/>
          </a:stretch>
        </p:blipFill>
        <p:spPr>
          <a:xfrm>
            <a:off x="795528" y="3529584"/>
            <a:ext cx="7543800" cy="2863901"/>
          </a:xfrm>
          <a:prstGeom prst="rect">
            <a:avLst/>
          </a:prstGeom>
        </p:spPr>
      </p:pic>
      <p:pic>
        <p:nvPicPr>
          <p:cNvPr id="11" name="Picture 10" descr="MIXR925compSML.png"/>
          <p:cNvPicPr>
            <a:picLocks noChangeAspect="1"/>
          </p:cNvPicPr>
          <p:nvPr/>
        </p:nvPicPr>
        <p:blipFill>
          <a:blip r:embed="rId4" cstate="print"/>
          <a:stretch>
            <a:fillRect/>
          </a:stretch>
        </p:blipFill>
        <p:spPr>
          <a:xfrm>
            <a:off x="795528" y="740664"/>
            <a:ext cx="7543800" cy="2863901"/>
          </a:xfrm>
          <a:prstGeom prst="rect">
            <a:avLst/>
          </a:prstGeom>
        </p:spPr>
      </p:pic>
      <p:sp>
        <p:nvSpPr>
          <p:cNvPr id="7" name="Rectangle 3"/>
          <p:cNvSpPr txBox="1">
            <a:spLocks noChangeArrowheads="1"/>
          </p:cNvSpPr>
          <p:nvPr/>
        </p:nvSpPr>
        <p:spPr bwMode="auto">
          <a:xfrm>
            <a:off x="795528" y="740650"/>
            <a:ext cx="7543800"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Composite</a:t>
            </a:r>
            <a:endParaRPr lang="en-US" sz="1400" kern="0" dirty="0">
              <a:solidFill>
                <a:srgbClr val="993300"/>
              </a:solidFill>
              <a:latin typeface="+mn-lt"/>
              <a:cs typeface="+mn-cs"/>
            </a:endParaRPr>
          </a:p>
        </p:txBody>
      </p:sp>
      <p:sp>
        <p:nvSpPr>
          <p:cNvPr id="36" name="Rectangle 3"/>
          <p:cNvSpPr txBox="1">
            <a:spLocks noChangeArrowheads="1"/>
          </p:cNvSpPr>
          <p:nvPr/>
        </p:nvSpPr>
        <p:spPr bwMode="auto">
          <a:xfrm>
            <a:off x="3927040" y="6082986"/>
            <a:ext cx="128016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925 </a:t>
            </a:r>
            <a:r>
              <a:rPr lang="en-US" sz="1400" kern="0" dirty="0" err="1" smtClean="0">
                <a:solidFill>
                  <a:srgbClr val="003E74"/>
                </a:solidFill>
                <a:latin typeface="+mn-lt"/>
                <a:cs typeface="+mn-cs"/>
              </a:rPr>
              <a:t>hPa</a:t>
            </a:r>
            <a:endParaRPr lang="en-US" sz="1400" kern="0" dirty="0">
              <a:solidFill>
                <a:srgbClr val="003E74"/>
              </a:solidFill>
              <a:latin typeface="+mn-lt"/>
              <a:cs typeface="+mn-cs"/>
            </a:endParaRPr>
          </a:p>
        </p:txBody>
      </p:sp>
      <p:sp>
        <p:nvSpPr>
          <p:cNvPr id="1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Quantitative Conceptual Model vs. False </a:t>
            </a:r>
            <a:r>
              <a:rPr lang="en-US" sz="2000" dirty="0">
                <a:solidFill>
                  <a:srgbClr val="003E74"/>
                </a:solidFill>
                <a:effectLst>
                  <a:outerShdw blurRad="38100" dist="38100" dir="2700000" algn="tl">
                    <a:srgbClr val="000000">
                      <a:alpha val="43137"/>
                    </a:srgbClr>
                  </a:outerShdw>
                </a:effectLst>
                <a:latin typeface="Tahoma" pitchFamily="34" charset="0"/>
                <a:cs typeface="+mn-cs"/>
              </a:rPr>
              <a:t>Alarm Composite</a:t>
            </a:r>
          </a:p>
        </p:txBody>
      </p:sp>
      <p:pic>
        <p:nvPicPr>
          <p:cNvPr id="1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0" name="Rectangle 3"/>
          <p:cNvSpPr txBox="1">
            <a:spLocks noChangeArrowheads="1"/>
          </p:cNvSpPr>
          <p:nvPr/>
        </p:nvSpPr>
        <p:spPr bwMode="auto">
          <a:xfrm>
            <a:off x="4110535" y="3319272"/>
            <a:ext cx="914400" cy="274320"/>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3E74"/>
                </a:solidFill>
                <a:latin typeface="+mn-lt"/>
                <a:cs typeface="+mn-cs"/>
              </a:rPr>
              <a:t>925 </a:t>
            </a:r>
            <a:r>
              <a:rPr lang="en-US" sz="1400" kern="0" dirty="0" err="1">
                <a:solidFill>
                  <a:srgbClr val="003E74"/>
                </a:solidFill>
                <a:latin typeface="+mn-lt"/>
                <a:cs typeface="+mn-cs"/>
              </a:rPr>
              <a:t>hPa</a:t>
            </a:r>
            <a:endParaRPr lang="en-US" sz="1400" kern="0" dirty="0">
              <a:solidFill>
                <a:srgbClr val="003E74"/>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1985010506_false.png"/>
          <p:cNvPicPr>
            <a:picLocks noChangeAspect="1"/>
          </p:cNvPicPr>
          <p:nvPr/>
        </p:nvPicPr>
        <p:blipFill>
          <a:blip r:embed="rId3" cstate="print"/>
          <a:stretch>
            <a:fillRect/>
          </a:stretch>
        </p:blipFill>
        <p:spPr>
          <a:xfrm>
            <a:off x="914400" y="731520"/>
            <a:ext cx="7315215" cy="5486411"/>
          </a:xfrm>
          <a:prstGeom prst="rect">
            <a:avLst/>
          </a:prstGeom>
        </p:spPr>
      </p:pic>
      <p:sp>
        <p:nvSpPr>
          <p:cNvPr id="23555" name="Rectangle 21"/>
          <p:cNvSpPr>
            <a:spLocks noChangeArrowheads="1"/>
          </p:cNvSpPr>
          <p:nvPr/>
        </p:nvSpPr>
        <p:spPr bwMode="auto">
          <a:xfrm>
            <a:off x="1651000" y="1287463"/>
            <a:ext cx="1764792" cy="3840162"/>
          </a:xfrm>
          <a:prstGeom prst="rect">
            <a:avLst/>
          </a:prstGeom>
          <a:solidFill>
            <a:srgbClr val="993300">
              <a:alpha val="25098"/>
            </a:srgbClr>
          </a:solidFill>
          <a:ln w="38100" algn="ctr">
            <a:noFill/>
            <a:prstDash val="dash"/>
            <a:round/>
            <a:headEnd/>
            <a:tailEnd/>
          </a:ln>
        </p:spPr>
        <p:txBody>
          <a:bodyPr/>
          <a:lstStyle/>
          <a:p>
            <a:pPr algn="ctr"/>
            <a:endParaRPr lang="en-US"/>
          </a:p>
        </p:txBody>
      </p:sp>
      <p:sp>
        <p:nvSpPr>
          <p:cNvPr id="23556" name="Rectangle 22"/>
          <p:cNvSpPr>
            <a:spLocks noChangeArrowheads="1"/>
          </p:cNvSpPr>
          <p:nvPr/>
        </p:nvSpPr>
        <p:spPr bwMode="auto">
          <a:xfrm>
            <a:off x="3417888" y="1287463"/>
            <a:ext cx="640080" cy="3841750"/>
          </a:xfrm>
          <a:prstGeom prst="rect">
            <a:avLst/>
          </a:prstGeom>
          <a:solidFill>
            <a:srgbClr val="0070C0">
              <a:alpha val="20000"/>
            </a:srgbClr>
          </a:solidFill>
          <a:ln w="38100" algn="ctr">
            <a:noFill/>
            <a:prstDash val="dash"/>
            <a:round/>
            <a:headEnd/>
            <a:tailEnd/>
          </a:ln>
        </p:spPr>
        <p:txBody>
          <a:bodyPr/>
          <a:lstStyle/>
          <a:p>
            <a:pPr algn="ctr"/>
            <a:endParaRPr lang="en-US"/>
          </a:p>
        </p:txBody>
      </p:sp>
      <p:sp>
        <p:nvSpPr>
          <p:cNvPr id="23557" name="Rectangle 23"/>
          <p:cNvSpPr>
            <a:spLocks noChangeArrowheads="1"/>
          </p:cNvSpPr>
          <p:nvPr/>
        </p:nvSpPr>
        <p:spPr bwMode="auto">
          <a:xfrm>
            <a:off x="4059238" y="1287463"/>
            <a:ext cx="1362075" cy="3841750"/>
          </a:xfrm>
          <a:prstGeom prst="rect">
            <a:avLst/>
          </a:prstGeom>
          <a:solidFill>
            <a:srgbClr val="00B050">
              <a:alpha val="20000"/>
            </a:srgbClr>
          </a:solidFill>
          <a:ln w="38100" algn="ctr">
            <a:noFill/>
            <a:prstDash val="dash"/>
            <a:round/>
            <a:headEnd/>
            <a:tailEnd/>
          </a:ln>
        </p:spPr>
        <p:txBody>
          <a:bodyPr/>
          <a:lstStyle/>
          <a:p>
            <a:pPr algn="ctr"/>
            <a:endParaRPr lang="en-US"/>
          </a:p>
        </p:txBody>
      </p:sp>
      <p:sp>
        <p:nvSpPr>
          <p:cNvPr id="23558" name="Rectangle 24"/>
          <p:cNvSpPr>
            <a:spLocks noChangeArrowheads="1"/>
          </p:cNvSpPr>
          <p:nvPr/>
        </p:nvSpPr>
        <p:spPr bwMode="auto">
          <a:xfrm>
            <a:off x="5432425" y="1287463"/>
            <a:ext cx="1298448" cy="3841750"/>
          </a:xfrm>
          <a:prstGeom prst="rect">
            <a:avLst/>
          </a:prstGeom>
          <a:solidFill>
            <a:srgbClr val="FF0000">
              <a:alpha val="20000"/>
            </a:srgbClr>
          </a:solidFill>
          <a:ln w="38100" algn="ctr">
            <a:noFill/>
            <a:prstDash val="dash"/>
            <a:round/>
            <a:headEnd/>
            <a:tailEnd/>
          </a:ln>
        </p:spPr>
        <p:txBody>
          <a:bodyPr/>
          <a:lstStyle/>
          <a:p>
            <a:pPr algn="ctr"/>
            <a:endParaRPr lang="en-US"/>
          </a:p>
        </p:txBody>
      </p:sp>
      <p:sp>
        <p:nvSpPr>
          <p:cNvPr id="23559" name="Rectangle 25"/>
          <p:cNvSpPr>
            <a:spLocks noChangeArrowheads="1"/>
          </p:cNvSpPr>
          <p:nvPr/>
        </p:nvSpPr>
        <p:spPr bwMode="auto">
          <a:xfrm>
            <a:off x="6751638" y="1289050"/>
            <a:ext cx="731520" cy="3840163"/>
          </a:xfrm>
          <a:prstGeom prst="rect">
            <a:avLst/>
          </a:prstGeom>
          <a:solidFill>
            <a:srgbClr val="7030A0">
              <a:alpha val="20000"/>
            </a:srgbClr>
          </a:solidFill>
          <a:ln w="38100" algn="ctr">
            <a:noFill/>
            <a:prstDash val="dash"/>
            <a:round/>
            <a:headEnd/>
            <a:tailEnd/>
          </a:ln>
        </p:spPr>
        <p:txBody>
          <a:bodyPr/>
          <a:lstStyle/>
          <a:p>
            <a:pPr algn="ctr"/>
            <a:endParaRPr lang="en-US"/>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3561"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22533" name="TextBox 4"/>
          <p:cNvSpPr txBox="1">
            <a:spLocks noChangeArrowheads="1"/>
          </p:cNvSpPr>
          <p:nvPr/>
        </p:nvSpPr>
        <p:spPr bwMode="auto">
          <a:xfrm>
            <a:off x="2703513" y="1947196"/>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latin typeface="Arial" pitchFamily="34" charset="0"/>
                <a:cs typeface="Arial" pitchFamily="34" charset="0"/>
              </a:rPr>
              <a:t>*</a:t>
            </a:r>
          </a:p>
        </p:txBody>
      </p:sp>
      <p:sp>
        <p:nvSpPr>
          <p:cNvPr id="22535" name="TextBox 6"/>
          <p:cNvSpPr txBox="1">
            <a:spLocks noChangeArrowheads="1"/>
          </p:cNvSpPr>
          <p:nvPr/>
        </p:nvSpPr>
        <p:spPr bwMode="auto">
          <a:xfrm>
            <a:off x="3697288" y="2224758"/>
            <a:ext cx="422275"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cs typeface="+mn-cs"/>
              </a:rPr>
              <a:t>*</a:t>
            </a:r>
          </a:p>
        </p:txBody>
      </p:sp>
      <p:sp>
        <p:nvSpPr>
          <p:cNvPr id="22536" name="TextBox 7"/>
          <p:cNvSpPr txBox="1">
            <a:spLocks noChangeArrowheads="1"/>
          </p:cNvSpPr>
          <p:nvPr/>
        </p:nvSpPr>
        <p:spPr bwMode="auto">
          <a:xfrm>
            <a:off x="6699250" y="2859691"/>
            <a:ext cx="422275"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cs typeface="+mn-cs"/>
              </a:rPr>
              <a:t>*</a:t>
            </a:r>
          </a:p>
        </p:txBody>
      </p:sp>
      <p:sp>
        <p:nvSpPr>
          <p:cNvPr id="23566" name="Rectangle 11"/>
          <p:cNvSpPr>
            <a:spLocks noChangeArrowheads="1"/>
          </p:cNvSpPr>
          <p:nvPr/>
        </p:nvSpPr>
        <p:spPr bwMode="auto">
          <a:xfrm>
            <a:off x="1720853" y="4795845"/>
            <a:ext cx="1498597" cy="157155"/>
          </a:xfrm>
          <a:prstGeom prst="rect">
            <a:avLst/>
          </a:prstGeom>
          <a:solidFill>
            <a:srgbClr val="00FA71">
              <a:alpha val="30196"/>
            </a:srgbClr>
          </a:solidFill>
          <a:ln w="6350" algn="ctr">
            <a:solidFill>
              <a:schemeClr val="tx1"/>
            </a:solidFill>
            <a:round/>
            <a:headEnd/>
            <a:tailEnd/>
          </a:ln>
        </p:spPr>
        <p:txBody>
          <a:bodyPr/>
          <a:lstStyle/>
          <a:p>
            <a:pPr algn="ctr"/>
            <a:endParaRPr lang="en-US"/>
          </a:p>
        </p:txBody>
      </p:sp>
      <p:sp>
        <p:nvSpPr>
          <p:cNvPr id="10" name="TextBox 5"/>
          <p:cNvSpPr txBox="1">
            <a:spLocks noChangeArrowheads="1"/>
          </p:cNvSpPr>
          <p:nvPr/>
        </p:nvSpPr>
        <p:spPr bwMode="auto">
          <a:xfrm>
            <a:off x="3367033" y="1840407"/>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1" name="TextBox 5"/>
          <p:cNvSpPr txBox="1">
            <a:spLocks noChangeArrowheads="1"/>
          </p:cNvSpPr>
          <p:nvPr/>
        </p:nvSpPr>
        <p:spPr bwMode="auto">
          <a:xfrm>
            <a:off x="2369910" y="1405666"/>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2" name="TextBox 5"/>
          <p:cNvSpPr txBox="1">
            <a:spLocks noChangeArrowheads="1"/>
          </p:cNvSpPr>
          <p:nvPr/>
        </p:nvSpPr>
        <p:spPr bwMode="auto">
          <a:xfrm>
            <a:off x="2037575" y="1174574"/>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3" name="TextBox 5"/>
          <p:cNvSpPr txBox="1">
            <a:spLocks noChangeArrowheads="1"/>
          </p:cNvSpPr>
          <p:nvPr/>
        </p:nvSpPr>
        <p:spPr bwMode="auto">
          <a:xfrm>
            <a:off x="1704325" y="1163406"/>
            <a:ext cx="423862" cy="584200"/>
          </a:xfrm>
          <a:prstGeom prst="rect">
            <a:avLst/>
          </a:prstGeom>
          <a:noFill/>
          <a:ln w="9525">
            <a:noFill/>
            <a:miter lim="800000"/>
            <a:headEnd/>
            <a:tailEnd/>
          </a:ln>
        </p:spPr>
        <p:txBody>
          <a:bodyPr>
            <a:spAutoFit/>
          </a:bodyPr>
          <a:lstStyle/>
          <a:p>
            <a:pPr algn="ctr">
              <a:defRPr/>
            </a:pPr>
            <a:r>
              <a:rPr lang="en-US" sz="3200" dirty="0">
                <a:ln w="3175">
                  <a:solidFill>
                    <a:schemeClr val="tx1"/>
                  </a:solidFill>
                </a:ln>
                <a:solidFill>
                  <a:srgbClr val="00FA71"/>
                </a:solidFill>
                <a:cs typeface="+mn-cs"/>
              </a:rPr>
              <a:t>*</a:t>
            </a:r>
          </a:p>
        </p:txBody>
      </p:sp>
      <p:sp>
        <p:nvSpPr>
          <p:cNvPr id="14" name="TextBox 5"/>
          <p:cNvSpPr txBox="1">
            <a:spLocks noChangeArrowheads="1"/>
          </p:cNvSpPr>
          <p:nvPr/>
        </p:nvSpPr>
        <p:spPr bwMode="auto">
          <a:xfrm>
            <a:off x="4034330" y="1563748"/>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5" name="TextBox 5"/>
          <p:cNvSpPr txBox="1">
            <a:spLocks noChangeArrowheads="1"/>
          </p:cNvSpPr>
          <p:nvPr/>
        </p:nvSpPr>
        <p:spPr bwMode="auto">
          <a:xfrm>
            <a:off x="4366665" y="2077603"/>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6" name="TextBox 5"/>
          <p:cNvSpPr txBox="1">
            <a:spLocks noChangeArrowheads="1"/>
          </p:cNvSpPr>
          <p:nvPr/>
        </p:nvSpPr>
        <p:spPr bwMode="auto">
          <a:xfrm>
            <a:off x="4699915" y="1232693"/>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7" name="TextBox 5"/>
          <p:cNvSpPr txBox="1">
            <a:spLocks noChangeArrowheads="1"/>
          </p:cNvSpPr>
          <p:nvPr/>
        </p:nvSpPr>
        <p:spPr bwMode="auto">
          <a:xfrm>
            <a:off x="5032555" y="1252046"/>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8" name="TextBox 5"/>
          <p:cNvSpPr txBox="1">
            <a:spLocks noChangeArrowheads="1"/>
          </p:cNvSpPr>
          <p:nvPr/>
        </p:nvSpPr>
        <p:spPr bwMode="auto">
          <a:xfrm>
            <a:off x="5365805" y="1376787"/>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19" name="TextBox 5"/>
          <p:cNvSpPr txBox="1">
            <a:spLocks noChangeArrowheads="1"/>
          </p:cNvSpPr>
          <p:nvPr/>
        </p:nvSpPr>
        <p:spPr bwMode="auto">
          <a:xfrm>
            <a:off x="5698445" y="1246982"/>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20" name="TextBox 5"/>
          <p:cNvSpPr txBox="1">
            <a:spLocks noChangeArrowheads="1"/>
          </p:cNvSpPr>
          <p:nvPr/>
        </p:nvSpPr>
        <p:spPr bwMode="auto">
          <a:xfrm>
            <a:off x="6031390" y="1199051"/>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21" name="TextBox 5"/>
          <p:cNvSpPr txBox="1">
            <a:spLocks noChangeArrowheads="1"/>
          </p:cNvSpPr>
          <p:nvPr/>
        </p:nvSpPr>
        <p:spPr bwMode="auto">
          <a:xfrm>
            <a:off x="6364335" y="1136831"/>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sp>
        <p:nvSpPr>
          <p:cNvPr id="22" name="TextBox 5"/>
          <p:cNvSpPr txBox="1">
            <a:spLocks noChangeArrowheads="1"/>
          </p:cNvSpPr>
          <p:nvPr/>
        </p:nvSpPr>
        <p:spPr bwMode="auto">
          <a:xfrm>
            <a:off x="7030225" y="1744843"/>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00FA71"/>
                </a:solidFill>
                <a:cs typeface="+mn-cs"/>
              </a:rPr>
              <a:t>*</a:t>
            </a:r>
          </a:p>
        </p:txBody>
      </p:sp>
      <p:cxnSp>
        <p:nvCxnSpPr>
          <p:cNvPr id="23580" name="Straight Connector 14"/>
          <p:cNvCxnSpPr>
            <a:cxnSpLocks noChangeShapeType="1"/>
          </p:cNvCxnSpPr>
          <p:nvPr/>
        </p:nvCxnSpPr>
        <p:spPr bwMode="auto">
          <a:xfrm rot="5400000">
            <a:off x="3493294" y="3198019"/>
            <a:ext cx="3840162" cy="0"/>
          </a:xfrm>
          <a:prstGeom prst="line">
            <a:avLst/>
          </a:prstGeom>
          <a:noFill/>
          <a:ln w="25400" algn="ctr">
            <a:solidFill>
              <a:schemeClr val="tx1"/>
            </a:solidFill>
            <a:round/>
            <a:headEnd/>
            <a:tailEnd/>
          </a:ln>
        </p:spPr>
      </p:cxnSp>
      <p:cxnSp>
        <p:nvCxnSpPr>
          <p:cNvPr id="23581" name="Straight Connector 18"/>
          <p:cNvCxnSpPr>
            <a:cxnSpLocks noChangeShapeType="1"/>
          </p:cNvCxnSpPr>
          <p:nvPr/>
        </p:nvCxnSpPr>
        <p:spPr bwMode="auto">
          <a:xfrm rot="5400000">
            <a:off x="4813300" y="3200400"/>
            <a:ext cx="3841750" cy="0"/>
          </a:xfrm>
          <a:prstGeom prst="line">
            <a:avLst/>
          </a:prstGeom>
          <a:noFill/>
          <a:ln w="25400" algn="ctr">
            <a:solidFill>
              <a:schemeClr val="tx1"/>
            </a:solidFill>
            <a:round/>
            <a:headEnd/>
            <a:tailEnd/>
          </a:ln>
        </p:spPr>
      </p:cxnSp>
      <p:cxnSp>
        <p:nvCxnSpPr>
          <p:cNvPr id="23582" name="Straight Connector 19"/>
          <p:cNvCxnSpPr>
            <a:cxnSpLocks noChangeShapeType="1"/>
          </p:cNvCxnSpPr>
          <p:nvPr/>
        </p:nvCxnSpPr>
        <p:spPr bwMode="auto">
          <a:xfrm rot="5400000">
            <a:off x="2149475" y="3200400"/>
            <a:ext cx="3841750" cy="0"/>
          </a:xfrm>
          <a:prstGeom prst="line">
            <a:avLst/>
          </a:prstGeom>
          <a:noFill/>
          <a:ln w="25400" algn="ctr">
            <a:solidFill>
              <a:schemeClr val="tx1"/>
            </a:solidFill>
            <a:round/>
            <a:headEnd/>
            <a:tailEnd/>
          </a:ln>
        </p:spPr>
      </p:cxnSp>
      <p:cxnSp>
        <p:nvCxnSpPr>
          <p:cNvPr id="23583" name="Straight Connector 20"/>
          <p:cNvCxnSpPr>
            <a:cxnSpLocks noChangeShapeType="1"/>
          </p:cNvCxnSpPr>
          <p:nvPr/>
        </p:nvCxnSpPr>
        <p:spPr bwMode="auto">
          <a:xfrm rot="5400000">
            <a:off x="1485107" y="3198019"/>
            <a:ext cx="3840162" cy="0"/>
          </a:xfrm>
          <a:prstGeom prst="line">
            <a:avLst/>
          </a:prstGeom>
          <a:noFill/>
          <a:ln w="25400" algn="ctr">
            <a:solidFill>
              <a:schemeClr val="tx1"/>
            </a:solidFill>
            <a:round/>
            <a:headEnd/>
            <a:tailEnd/>
          </a:ln>
        </p:spPr>
      </p:cxnSp>
      <p:sp>
        <p:nvSpPr>
          <p:cNvPr id="33" name="TextBox 4"/>
          <p:cNvSpPr txBox="1">
            <a:spLocks noChangeArrowheads="1"/>
          </p:cNvSpPr>
          <p:nvPr/>
        </p:nvSpPr>
        <p:spPr bwMode="auto">
          <a:xfrm>
            <a:off x="3043919" y="2325580"/>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latin typeface="Arial" pitchFamily="34" charset="0"/>
                <a:cs typeface="Arial" pitchFamily="34" charset="0"/>
              </a:rPr>
              <a:t>*</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19850106_048_total.png"/>
          <p:cNvPicPr>
            <a:picLocks noChangeAspect="1"/>
          </p:cNvPicPr>
          <p:nvPr/>
        </p:nvPicPr>
        <p:blipFill>
          <a:blip r:embed="rId3" cstate="print"/>
          <a:srcRect/>
          <a:stretch>
            <a:fillRect/>
          </a:stretch>
        </p:blipFill>
        <p:spPr bwMode="auto">
          <a:xfrm>
            <a:off x="912813" y="731838"/>
            <a:ext cx="7315200" cy="5659437"/>
          </a:xfrm>
          <a:prstGeom prst="rect">
            <a:avLst/>
          </a:prstGeom>
          <a:noFill/>
          <a:ln w="9525">
            <a:noFill/>
            <a:miter lim="800000"/>
            <a:headEnd/>
            <a:tailEnd/>
          </a:ln>
        </p:spPr>
      </p:pic>
      <p:sp>
        <p:nvSpPr>
          <p:cNvPr id="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4580"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8450904" y="731125"/>
            <a:ext cx="499265" cy="395935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38" name="Picture 37" descr="1985010506_falseMIXR925.png"/>
          <p:cNvPicPr>
            <a:picLocks noChangeAspect="1"/>
          </p:cNvPicPr>
          <p:nvPr/>
        </p:nvPicPr>
        <p:blipFill>
          <a:blip r:embed="rId3" cstate="print"/>
          <a:stretch>
            <a:fillRect/>
          </a:stretch>
        </p:blipFill>
        <p:spPr>
          <a:xfrm>
            <a:off x="8451210" y="786384"/>
            <a:ext cx="228659" cy="3905488"/>
          </a:xfrm>
          <a:prstGeom prst="rect">
            <a:avLst/>
          </a:prstGeom>
        </p:spPr>
      </p:pic>
      <p:pic>
        <p:nvPicPr>
          <p:cNvPr id="39" name="Picture 38" descr="1985010506_falseTMPC850.png"/>
          <p:cNvPicPr>
            <a:picLocks noChangeAspect="1"/>
          </p:cNvPicPr>
          <p:nvPr/>
        </p:nvPicPr>
        <p:blipFill>
          <a:blip r:embed="rId4" cstate="print"/>
          <a:stretch>
            <a:fillRect/>
          </a:stretch>
        </p:blipFill>
        <p:spPr>
          <a:xfrm>
            <a:off x="8683716" y="786384"/>
            <a:ext cx="228659" cy="3905488"/>
          </a:xfrm>
          <a:prstGeom prst="rect">
            <a:avLst/>
          </a:prstGeom>
        </p:spPr>
      </p:pic>
      <p:pic>
        <p:nvPicPr>
          <p:cNvPr id="40" name="Picture 39" descr="leg.png"/>
          <p:cNvPicPr>
            <a:picLocks noChangeAspect="1"/>
          </p:cNvPicPr>
          <p:nvPr/>
        </p:nvPicPr>
        <p:blipFill>
          <a:blip r:embed="rId5" cstate="print"/>
          <a:stretch>
            <a:fillRect/>
          </a:stretch>
        </p:blipFill>
        <p:spPr>
          <a:xfrm>
            <a:off x="7828954" y="731520"/>
            <a:ext cx="621951" cy="3960366"/>
          </a:xfrm>
          <a:prstGeom prst="rect">
            <a:avLst/>
          </a:prstGeom>
        </p:spPr>
      </p:pic>
      <p:pic>
        <p:nvPicPr>
          <p:cNvPr id="65" name="Picture 64" descr="MIXR925comp2.png"/>
          <p:cNvPicPr>
            <a:picLocks noChangeAspect="1"/>
          </p:cNvPicPr>
          <p:nvPr/>
        </p:nvPicPr>
        <p:blipFill>
          <a:blip r:embed="rId6" cstate="print"/>
          <a:stretch>
            <a:fillRect/>
          </a:stretch>
        </p:blipFill>
        <p:spPr>
          <a:xfrm>
            <a:off x="274320" y="731520"/>
            <a:ext cx="7424928" cy="2818773"/>
          </a:xfrm>
          <a:prstGeom prst="rect">
            <a:avLst/>
          </a:prstGeom>
        </p:spPr>
      </p:pic>
      <p:pic>
        <p:nvPicPr>
          <p:cNvPr id="66" name="Picture 65" descr="TMPC850comp2.png"/>
          <p:cNvPicPr>
            <a:picLocks noChangeAspect="1"/>
          </p:cNvPicPr>
          <p:nvPr/>
        </p:nvPicPr>
        <p:blipFill>
          <a:blip r:embed="rId7" cstate="print"/>
          <a:stretch>
            <a:fillRect/>
          </a:stretch>
        </p:blipFill>
        <p:spPr>
          <a:xfrm>
            <a:off x="274320" y="3538728"/>
            <a:ext cx="7424928" cy="2818773"/>
          </a:xfrm>
          <a:prstGeom prst="rect">
            <a:avLst/>
          </a:prstGeom>
        </p:spPr>
      </p:pic>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6639" name="Picture 21" descr="C:\Users\CMG\Desktop\FOLDERS\CHAD\SLU\CIPS\cips.png"/>
          <p:cNvPicPr>
            <a:picLocks noChangeAspect="1" noChangeArrowheads="1"/>
          </p:cNvPicPr>
          <p:nvPr/>
        </p:nvPicPr>
        <p:blipFill>
          <a:blip r:embed="rId8" cstate="print"/>
          <a:srcRect/>
          <a:stretch>
            <a:fillRect/>
          </a:stretch>
        </p:blipFill>
        <p:spPr bwMode="auto">
          <a:xfrm>
            <a:off x="71438" y="33338"/>
            <a:ext cx="461962" cy="401637"/>
          </a:xfrm>
          <a:prstGeom prst="rect">
            <a:avLst/>
          </a:prstGeom>
          <a:noFill/>
          <a:ln w="9525">
            <a:noFill/>
            <a:miter lim="800000"/>
            <a:headEnd/>
            <a:tailEnd/>
          </a:ln>
        </p:spPr>
      </p:pic>
      <p:sp>
        <p:nvSpPr>
          <p:cNvPr id="19" name="Rectangle 3"/>
          <p:cNvSpPr txBox="1">
            <a:spLocks noChangeArrowheads="1"/>
          </p:cNvSpPr>
          <p:nvPr/>
        </p:nvSpPr>
        <p:spPr bwMode="auto">
          <a:xfrm>
            <a:off x="3472845" y="3247023"/>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6600"/>
                </a:solidFill>
                <a:latin typeface="+mn-lt"/>
                <a:cs typeface="+mn-cs"/>
              </a:rPr>
              <a:t>MIXR925</a:t>
            </a:r>
            <a:endParaRPr lang="en-US" sz="1400" kern="0" dirty="0">
              <a:solidFill>
                <a:srgbClr val="006600"/>
              </a:solidFill>
              <a:latin typeface="+mn-lt"/>
              <a:cs typeface="+mn-cs"/>
            </a:endParaRPr>
          </a:p>
        </p:txBody>
      </p:sp>
      <p:sp>
        <p:nvSpPr>
          <p:cNvPr id="33" name="Rectangle 3"/>
          <p:cNvSpPr txBox="1">
            <a:spLocks noChangeArrowheads="1"/>
          </p:cNvSpPr>
          <p:nvPr/>
        </p:nvSpPr>
        <p:spPr bwMode="auto">
          <a:xfrm>
            <a:off x="277385" y="740650"/>
            <a:ext cx="7415784"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19850105/0600</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3481095" y="6040761"/>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FF0000"/>
                </a:solidFill>
                <a:latin typeface="+mn-lt"/>
                <a:cs typeface="+mn-cs"/>
              </a:rPr>
              <a:t>TMPC850</a:t>
            </a:r>
            <a:endParaRPr lang="en-US" sz="1400" kern="0" dirty="0">
              <a:solidFill>
                <a:srgbClr val="FF0000"/>
              </a:solidFill>
              <a:latin typeface="+mn-lt"/>
              <a:cs typeface="+mn-cs"/>
            </a:endParaRPr>
          </a:p>
        </p:txBody>
      </p:sp>
      <p:sp>
        <p:nvSpPr>
          <p:cNvPr id="27" name="Rectangle 3"/>
          <p:cNvSpPr txBox="1">
            <a:spLocks noChangeArrowheads="1"/>
          </p:cNvSpPr>
          <p:nvPr/>
        </p:nvSpPr>
        <p:spPr bwMode="auto">
          <a:xfrm rot="16200000">
            <a:off x="8031163" y="3927710"/>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006600"/>
                </a:solidFill>
                <a:latin typeface="+mn-lt"/>
                <a:cs typeface="+mn-cs"/>
              </a:rPr>
              <a:t>MIXR 925</a:t>
            </a:r>
          </a:p>
        </p:txBody>
      </p:sp>
      <p:sp>
        <p:nvSpPr>
          <p:cNvPr id="28" name="Rectangle 3"/>
          <p:cNvSpPr txBox="1">
            <a:spLocks noChangeArrowheads="1"/>
          </p:cNvSpPr>
          <p:nvPr/>
        </p:nvSpPr>
        <p:spPr bwMode="auto">
          <a:xfrm rot="16200000">
            <a:off x="8268280" y="3925888"/>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FF0000"/>
                </a:solidFill>
                <a:latin typeface="+mn-lt"/>
                <a:cs typeface="+mn-cs"/>
              </a:rPr>
              <a:t>TMPC 850</a:t>
            </a:r>
          </a:p>
        </p:txBody>
      </p:sp>
      <p:sp>
        <p:nvSpPr>
          <p:cNvPr id="35" name="TextBox 5"/>
          <p:cNvSpPr txBox="1">
            <a:spLocks noChangeArrowheads="1"/>
          </p:cNvSpPr>
          <p:nvPr/>
        </p:nvSpPr>
        <p:spPr bwMode="auto">
          <a:xfrm>
            <a:off x="8359683" y="762320"/>
            <a:ext cx="423862" cy="584200"/>
          </a:xfrm>
          <a:prstGeom prst="rect">
            <a:avLst/>
          </a:prstGeom>
          <a:noFill/>
          <a:ln w="9525">
            <a:noFill/>
            <a:miter lim="800000"/>
            <a:headEnd/>
            <a:tailEnd/>
          </a:ln>
        </p:spPr>
        <p:txBody>
          <a:bodyPr>
            <a:spAutoFit/>
          </a:bodyPr>
          <a:lstStyle/>
          <a:p>
            <a:pPr algn="ctr">
              <a:defRPr/>
            </a:pPr>
            <a:r>
              <a:rPr lang="en-US" sz="3200" dirty="0">
                <a:ln w="3175">
                  <a:solidFill>
                    <a:schemeClr val="tx1"/>
                  </a:solidFill>
                </a:ln>
                <a:solidFill>
                  <a:srgbClr val="00FA71"/>
                </a:solidFill>
                <a:cs typeface="+mn-cs"/>
              </a:rPr>
              <a:t>*</a:t>
            </a:r>
          </a:p>
        </p:txBody>
      </p:sp>
      <p:sp>
        <p:nvSpPr>
          <p:cNvPr id="36" name="TextBox 5"/>
          <p:cNvSpPr txBox="1">
            <a:spLocks noChangeArrowheads="1"/>
          </p:cNvSpPr>
          <p:nvPr/>
        </p:nvSpPr>
        <p:spPr bwMode="auto">
          <a:xfrm>
            <a:off x="8589808" y="733135"/>
            <a:ext cx="423862" cy="584200"/>
          </a:xfrm>
          <a:prstGeom prst="rect">
            <a:avLst/>
          </a:prstGeom>
          <a:noFill/>
          <a:ln w="9525">
            <a:noFill/>
            <a:miter lim="800000"/>
            <a:headEnd/>
            <a:tailEnd/>
          </a:ln>
        </p:spPr>
        <p:txBody>
          <a:bodyPr>
            <a:spAutoFit/>
          </a:bodyPr>
          <a:lstStyle/>
          <a:p>
            <a:pPr algn="ctr">
              <a:defRPr/>
            </a:pPr>
            <a:r>
              <a:rPr lang="en-US" sz="3200" dirty="0">
                <a:ln w="3175">
                  <a:solidFill>
                    <a:schemeClr val="tx1"/>
                  </a:solidFill>
                </a:ln>
                <a:solidFill>
                  <a:srgbClr val="00FA71"/>
                </a:solidFill>
                <a:cs typeface="+mn-cs"/>
              </a:rPr>
              <a:t>*</a:t>
            </a:r>
          </a:p>
        </p:txBody>
      </p:sp>
      <p:cxnSp>
        <p:nvCxnSpPr>
          <p:cNvPr id="43" name="Straight Connector 42"/>
          <p:cNvCxnSpPr/>
          <p:nvPr/>
        </p:nvCxnSpPr>
        <p:spPr bwMode="auto">
          <a:xfrm rot="16200000" flipH="1">
            <a:off x="875486" y="2367101"/>
            <a:ext cx="1373972" cy="502175"/>
          </a:xfrm>
          <a:prstGeom prst="line">
            <a:avLst/>
          </a:prstGeom>
          <a:noFill/>
          <a:ln w="38100"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rot="16200000" flipH="1">
            <a:off x="2435334" y="1907648"/>
            <a:ext cx="1798565" cy="653594"/>
          </a:xfrm>
          <a:prstGeom prst="line">
            <a:avLst/>
          </a:prstGeom>
          <a:noFill/>
          <a:ln w="38100"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10800000" flipV="1">
            <a:off x="1322130" y="1333500"/>
            <a:ext cx="1691580" cy="615840"/>
          </a:xfrm>
          <a:prstGeom prst="line">
            <a:avLst/>
          </a:prstGeom>
          <a:noFill/>
          <a:ln w="38100" cap="flat" cmpd="sng" algn="ctr">
            <a:solidFill>
              <a:schemeClr val="tx1"/>
            </a:solidFill>
            <a:prstDash val="solid"/>
            <a:round/>
            <a:headEnd type="none" w="med" len="med"/>
            <a:tailEnd type="none" w="med" len="med"/>
          </a:ln>
          <a:effectLst/>
        </p:spPr>
      </p:cxnSp>
      <p:cxnSp>
        <p:nvCxnSpPr>
          <p:cNvPr id="51" name="Straight Connector 50"/>
          <p:cNvCxnSpPr/>
          <p:nvPr/>
        </p:nvCxnSpPr>
        <p:spPr bwMode="auto">
          <a:xfrm rot="10800000" flipV="1">
            <a:off x="3147061" y="3120093"/>
            <a:ext cx="497505" cy="185081"/>
          </a:xfrm>
          <a:prstGeom prst="line">
            <a:avLst/>
          </a:prstGeom>
          <a:noFill/>
          <a:ln w="38100" cap="flat" cmpd="sng" algn="ctr">
            <a:solidFill>
              <a:schemeClr val="tx1"/>
            </a:solidFill>
            <a:prstDash val="solid"/>
            <a:round/>
            <a:headEnd type="none" w="med" len="med"/>
            <a:tailEnd type="none" w="med" len="med"/>
          </a:ln>
          <a:effectLst/>
        </p:spPr>
      </p:cxnSp>
      <p:cxnSp>
        <p:nvCxnSpPr>
          <p:cNvPr id="53" name="Straight Connector 52"/>
          <p:cNvCxnSpPr/>
          <p:nvPr/>
        </p:nvCxnSpPr>
        <p:spPr bwMode="auto">
          <a:xfrm rot="16200000" flipH="1">
            <a:off x="875486" y="5163426"/>
            <a:ext cx="1373972" cy="502175"/>
          </a:xfrm>
          <a:prstGeom prst="line">
            <a:avLst/>
          </a:prstGeom>
          <a:noFill/>
          <a:ln w="38100" cap="flat" cmpd="sng" algn="ctr">
            <a:solidFill>
              <a:schemeClr val="tx1"/>
            </a:solidFill>
            <a:prstDash val="solid"/>
            <a:round/>
            <a:headEnd type="none" w="med" len="med"/>
            <a:tailEnd type="none" w="med" len="med"/>
          </a:ln>
          <a:effectLst/>
        </p:spPr>
      </p:cxnSp>
      <p:cxnSp>
        <p:nvCxnSpPr>
          <p:cNvPr id="54" name="Straight Connector 53"/>
          <p:cNvCxnSpPr/>
          <p:nvPr/>
        </p:nvCxnSpPr>
        <p:spPr bwMode="auto">
          <a:xfrm rot="16200000" flipH="1">
            <a:off x="2435334" y="4703973"/>
            <a:ext cx="1798565" cy="653594"/>
          </a:xfrm>
          <a:prstGeom prst="line">
            <a:avLst/>
          </a:prstGeom>
          <a:noFill/>
          <a:ln w="38100" cap="flat" cmpd="sng" algn="ctr">
            <a:solidFill>
              <a:schemeClr val="tx1"/>
            </a:solidFill>
            <a:prstDash val="solid"/>
            <a:round/>
            <a:headEnd type="none" w="med" len="med"/>
            <a:tailEnd type="none" w="med" len="med"/>
          </a:ln>
          <a:effectLst/>
        </p:spPr>
      </p:cxnSp>
      <p:cxnSp>
        <p:nvCxnSpPr>
          <p:cNvPr id="55" name="Straight Connector 54"/>
          <p:cNvCxnSpPr/>
          <p:nvPr/>
        </p:nvCxnSpPr>
        <p:spPr bwMode="auto">
          <a:xfrm rot="10800000" flipV="1">
            <a:off x="1322130" y="4129825"/>
            <a:ext cx="1691580" cy="615840"/>
          </a:xfrm>
          <a:prstGeom prst="line">
            <a:avLst/>
          </a:prstGeom>
          <a:noFill/>
          <a:ln w="38100" cap="flat" cmpd="sng" algn="ctr">
            <a:solidFill>
              <a:schemeClr val="tx1"/>
            </a:solidFill>
            <a:prstDash val="solid"/>
            <a:round/>
            <a:headEnd type="none" w="med" len="med"/>
            <a:tailEnd type="none" w="med" len="med"/>
          </a:ln>
          <a:effectLst/>
        </p:spPr>
      </p:cxnSp>
      <p:cxnSp>
        <p:nvCxnSpPr>
          <p:cNvPr id="56" name="Straight Connector 55"/>
          <p:cNvCxnSpPr/>
          <p:nvPr/>
        </p:nvCxnSpPr>
        <p:spPr bwMode="auto">
          <a:xfrm rot="10800000" flipV="1">
            <a:off x="3147061" y="5916418"/>
            <a:ext cx="497505" cy="185081"/>
          </a:xfrm>
          <a:prstGeom prst="line">
            <a:avLst/>
          </a:prstGeom>
          <a:noFill/>
          <a:ln w="38100" cap="flat" cmpd="sng" algn="ctr">
            <a:solidFill>
              <a:schemeClr val="tx1"/>
            </a:solidFill>
            <a:prstDash val="solid"/>
            <a:round/>
            <a:headEnd type="none" w="med" len="med"/>
            <a:tailEnd type="none" w="med" len="med"/>
          </a:ln>
          <a:effectLst/>
        </p:spPr>
      </p:cxnSp>
      <p:cxnSp>
        <p:nvCxnSpPr>
          <p:cNvPr id="57" name="Straight Connector 56"/>
          <p:cNvCxnSpPr/>
          <p:nvPr/>
        </p:nvCxnSpPr>
        <p:spPr bwMode="auto">
          <a:xfrm rot="16200000" flipH="1">
            <a:off x="4497587" y="2367101"/>
            <a:ext cx="1373972" cy="502175"/>
          </a:xfrm>
          <a:prstGeom prst="line">
            <a:avLst/>
          </a:prstGeom>
          <a:noFill/>
          <a:ln w="38100"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rot="16200000" flipH="1">
            <a:off x="6057435" y="1907648"/>
            <a:ext cx="1798565" cy="653594"/>
          </a:xfrm>
          <a:prstGeom prst="line">
            <a:avLst/>
          </a:prstGeom>
          <a:noFill/>
          <a:ln w="38100" cap="flat" cmpd="sng" algn="ctr">
            <a:solidFill>
              <a:schemeClr val="tx1"/>
            </a:solidFill>
            <a:prstDash val="solid"/>
            <a:round/>
            <a:headEnd type="none" w="med" len="med"/>
            <a:tailEnd type="none" w="med" len="med"/>
          </a:ln>
          <a:effectLst/>
        </p:spPr>
      </p:cxnSp>
      <p:cxnSp>
        <p:nvCxnSpPr>
          <p:cNvPr id="59" name="Straight Connector 58"/>
          <p:cNvCxnSpPr/>
          <p:nvPr/>
        </p:nvCxnSpPr>
        <p:spPr bwMode="auto">
          <a:xfrm rot="10800000" flipV="1">
            <a:off x="4944231" y="1333500"/>
            <a:ext cx="1691580" cy="615840"/>
          </a:xfrm>
          <a:prstGeom prst="line">
            <a:avLst/>
          </a:prstGeom>
          <a:noFill/>
          <a:ln w="38100"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rot="10800000" flipV="1">
            <a:off x="6769162" y="3120093"/>
            <a:ext cx="497505" cy="185081"/>
          </a:xfrm>
          <a:prstGeom prst="line">
            <a:avLst/>
          </a:prstGeom>
          <a:noFill/>
          <a:ln w="38100" cap="flat" cmpd="sng" algn="ctr">
            <a:solidFill>
              <a:schemeClr val="tx1"/>
            </a:solidFill>
            <a:prstDash val="solid"/>
            <a:round/>
            <a:headEnd type="none" w="med" len="med"/>
            <a:tailEnd type="none" w="med" len="med"/>
          </a:ln>
          <a:effectLst/>
        </p:spPr>
      </p:cxnSp>
      <p:cxnSp>
        <p:nvCxnSpPr>
          <p:cNvPr id="61" name="Straight Connector 60"/>
          <p:cNvCxnSpPr/>
          <p:nvPr/>
        </p:nvCxnSpPr>
        <p:spPr bwMode="auto">
          <a:xfrm rot="16200000" flipH="1">
            <a:off x="4497587" y="5163426"/>
            <a:ext cx="1373972" cy="502175"/>
          </a:xfrm>
          <a:prstGeom prst="line">
            <a:avLst/>
          </a:prstGeom>
          <a:noFill/>
          <a:ln w="38100"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rot="16200000" flipH="1">
            <a:off x="6057435" y="4703973"/>
            <a:ext cx="1798565" cy="653594"/>
          </a:xfrm>
          <a:prstGeom prst="line">
            <a:avLst/>
          </a:prstGeom>
          <a:noFill/>
          <a:ln w="38100" cap="flat" cmpd="sng" algn="ctr">
            <a:solidFill>
              <a:schemeClr val="tx1"/>
            </a:solidFill>
            <a:prstDash val="solid"/>
            <a:round/>
            <a:headEnd type="none" w="med" len="med"/>
            <a:tailEnd type="none" w="med" len="med"/>
          </a:ln>
          <a:effectLst/>
        </p:spPr>
      </p:cxnSp>
      <p:cxnSp>
        <p:nvCxnSpPr>
          <p:cNvPr id="63" name="Straight Connector 62"/>
          <p:cNvCxnSpPr/>
          <p:nvPr/>
        </p:nvCxnSpPr>
        <p:spPr bwMode="auto">
          <a:xfrm rot="10800000" flipV="1">
            <a:off x="4944231" y="4129825"/>
            <a:ext cx="1691580" cy="615840"/>
          </a:xfrm>
          <a:prstGeom prst="line">
            <a:avLst/>
          </a:prstGeom>
          <a:noFill/>
          <a:ln w="38100" cap="flat" cmpd="sng" algn="ctr">
            <a:solidFill>
              <a:schemeClr val="tx1"/>
            </a:solidFill>
            <a:prstDash val="solid"/>
            <a:round/>
            <a:headEnd type="none" w="med" len="med"/>
            <a:tailEnd type="none" w="med" len="med"/>
          </a:ln>
          <a:effectLst/>
        </p:spPr>
      </p:cxnSp>
      <p:cxnSp>
        <p:nvCxnSpPr>
          <p:cNvPr id="64" name="Straight Connector 63"/>
          <p:cNvCxnSpPr/>
          <p:nvPr/>
        </p:nvCxnSpPr>
        <p:spPr bwMode="auto">
          <a:xfrm rot="10800000" flipV="1">
            <a:off x="6769162" y="5916418"/>
            <a:ext cx="497505" cy="185081"/>
          </a:xfrm>
          <a:prstGeom prst="line">
            <a:avLst/>
          </a:prstGeom>
          <a:noFill/>
          <a:ln w="38100" cap="flat" cmpd="sng" algn="ctr">
            <a:solidFill>
              <a:schemeClr val="tx1"/>
            </a:solidFill>
            <a:prstDash val="solid"/>
            <a:round/>
            <a:headEnd type="none" w="med" len="med"/>
            <a:tailEnd type="none" w="med" len="med"/>
          </a:ln>
          <a:effectLst/>
        </p:spPr>
      </p:cxn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8450904" y="731125"/>
            <a:ext cx="499265" cy="395935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28" name="Picture 27" descr="1985010506_falseHGHT850.png"/>
          <p:cNvPicPr>
            <a:picLocks noChangeAspect="1"/>
          </p:cNvPicPr>
          <p:nvPr/>
        </p:nvPicPr>
        <p:blipFill>
          <a:blip r:embed="rId3" cstate="print"/>
          <a:stretch>
            <a:fillRect/>
          </a:stretch>
        </p:blipFill>
        <p:spPr>
          <a:xfrm>
            <a:off x="8449056" y="786384"/>
            <a:ext cx="228600" cy="3904488"/>
          </a:xfrm>
          <a:prstGeom prst="rect">
            <a:avLst/>
          </a:prstGeom>
        </p:spPr>
      </p:pic>
      <p:pic>
        <p:nvPicPr>
          <p:cNvPr id="35" name="Picture 34" descr="1985010506_falsePMSL.png"/>
          <p:cNvPicPr>
            <a:picLocks noChangeAspect="1"/>
          </p:cNvPicPr>
          <p:nvPr/>
        </p:nvPicPr>
        <p:blipFill>
          <a:blip r:embed="rId4" cstate="print"/>
          <a:stretch>
            <a:fillRect/>
          </a:stretch>
        </p:blipFill>
        <p:spPr>
          <a:xfrm>
            <a:off x="8677656" y="786384"/>
            <a:ext cx="228600" cy="3904488"/>
          </a:xfrm>
          <a:prstGeom prst="rect">
            <a:avLst/>
          </a:prstGeom>
        </p:spPr>
      </p:pic>
      <p:pic>
        <p:nvPicPr>
          <p:cNvPr id="31" name="Picture 30" descr="HGHT850comp2.png"/>
          <p:cNvPicPr>
            <a:picLocks noChangeAspect="1"/>
          </p:cNvPicPr>
          <p:nvPr/>
        </p:nvPicPr>
        <p:blipFill>
          <a:blip r:embed="rId5" cstate="print"/>
          <a:stretch>
            <a:fillRect/>
          </a:stretch>
        </p:blipFill>
        <p:spPr>
          <a:xfrm>
            <a:off x="274320" y="731520"/>
            <a:ext cx="7424928" cy="2818773"/>
          </a:xfrm>
          <a:prstGeom prst="rect">
            <a:avLst/>
          </a:prstGeom>
        </p:spPr>
      </p:pic>
      <p:pic>
        <p:nvPicPr>
          <p:cNvPr id="32" name="Picture 31" descr="PMSLcomp2.png"/>
          <p:cNvPicPr>
            <a:picLocks noChangeAspect="1"/>
          </p:cNvPicPr>
          <p:nvPr/>
        </p:nvPicPr>
        <p:blipFill>
          <a:blip r:embed="rId6" cstate="print"/>
          <a:stretch>
            <a:fillRect/>
          </a:stretch>
        </p:blipFill>
        <p:spPr>
          <a:xfrm>
            <a:off x="274320" y="3536900"/>
            <a:ext cx="7424928" cy="2818773"/>
          </a:xfrm>
          <a:prstGeom prst="rect">
            <a:avLst/>
          </a:prstGeom>
        </p:spPr>
      </p:pic>
      <p:sp>
        <p:nvSpPr>
          <p:cNvPr id="11" name="Rectangle 3"/>
          <p:cNvSpPr txBox="1">
            <a:spLocks noChangeArrowheads="1"/>
          </p:cNvSpPr>
          <p:nvPr/>
        </p:nvSpPr>
        <p:spPr bwMode="auto">
          <a:xfrm rot="16200000">
            <a:off x="8031166" y="3927710"/>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993300"/>
                </a:solidFill>
                <a:latin typeface="+mn-lt"/>
                <a:cs typeface="+mn-cs"/>
              </a:rPr>
              <a:t>HGHT 850</a:t>
            </a:r>
          </a:p>
        </p:txBody>
      </p:sp>
      <p:sp>
        <p:nvSpPr>
          <p:cNvPr id="12" name="Rectangle 3"/>
          <p:cNvSpPr txBox="1">
            <a:spLocks noChangeArrowheads="1"/>
          </p:cNvSpPr>
          <p:nvPr/>
        </p:nvSpPr>
        <p:spPr bwMode="auto">
          <a:xfrm rot="16200000">
            <a:off x="8270870" y="3927710"/>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993300"/>
                </a:solidFill>
                <a:latin typeface="+mn-lt"/>
                <a:cs typeface="+mn-cs"/>
              </a:rPr>
              <a:t>MSLP</a:t>
            </a:r>
          </a:p>
        </p:txBody>
      </p:sp>
      <p:sp>
        <p:nvSpPr>
          <p:cNvPr id="26636" name="Rectangle 6"/>
          <p:cNvSpPr>
            <a:spLocks noChangeArrowheads="1"/>
          </p:cNvSpPr>
          <p:nvPr/>
        </p:nvSpPr>
        <p:spPr bwMode="auto">
          <a:xfrm rot="-1200000">
            <a:off x="1989231" y="1644216"/>
            <a:ext cx="963107" cy="998545"/>
          </a:xfrm>
          <a:prstGeom prst="rect">
            <a:avLst/>
          </a:prstGeom>
          <a:noFill/>
          <a:ln w="38100" algn="ctr">
            <a:solidFill>
              <a:schemeClr val="tx1"/>
            </a:solidFill>
            <a:round/>
            <a:headEnd/>
            <a:tailEnd/>
          </a:ln>
        </p:spPr>
        <p:txBody>
          <a:bodyPr/>
          <a:lstStyle/>
          <a:p>
            <a:pPr algn="ctr"/>
            <a:endParaRPr lang="en-US"/>
          </a:p>
        </p:txBody>
      </p:sp>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6639"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
        <p:nvSpPr>
          <p:cNvPr id="19" name="Rectangle 3"/>
          <p:cNvSpPr txBox="1">
            <a:spLocks noChangeArrowheads="1"/>
          </p:cNvSpPr>
          <p:nvPr/>
        </p:nvSpPr>
        <p:spPr bwMode="auto">
          <a:xfrm>
            <a:off x="3472845" y="3247023"/>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a:solidFill>
                  <a:srgbClr val="993300"/>
                </a:solidFill>
                <a:latin typeface="+mn-lt"/>
                <a:cs typeface="+mn-cs"/>
              </a:rPr>
              <a:t>HGHT850</a:t>
            </a:r>
          </a:p>
        </p:txBody>
      </p:sp>
      <p:sp>
        <p:nvSpPr>
          <p:cNvPr id="22" name="TextBox 4"/>
          <p:cNvSpPr txBox="1">
            <a:spLocks noChangeArrowheads="1"/>
          </p:cNvSpPr>
          <p:nvPr/>
        </p:nvSpPr>
        <p:spPr bwMode="auto">
          <a:xfrm>
            <a:off x="8353335" y="1464378"/>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latin typeface="Arial" pitchFamily="34" charset="0"/>
                <a:cs typeface="Arial" pitchFamily="34" charset="0"/>
              </a:rPr>
              <a:t>*</a:t>
            </a:r>
          </a:p>
        </p:txBody>
      </p:sp>
      <p:sp>
        <p:nvSpPr>
          <p:cNvPr id="26" name="Rectangle 6"/>
          <p:cNvSpPr>
            <a:spLocks noChangeArrowheads="1"/>
          </p:cNvSpPr>
          <p:nvPr/>
        </p:nvSpPr>
        <p:spPr bwMode="auto">
          <a:xfrm rot="-1200000">
            <a:off x="1992029" y="4456736"/>
            <a:ext cx="963107" cy="998545"/>
          </a:xfrm>
          <a:prstGeom prst="rect">
            <a:avLst/>
          </a:prstGeom>
          <a:noFill/>
          <a:ln w="38100" algn="ctr">
            <a:solidFill>
              <a:schemeClr val="tx1"/>
            </a:solidFill>
            <a:round/>
            <a:headEnd/>
            <a:tailEnd/>
          </a:ln>
        </p:spPr>
        <p:txBody>
          <a:bodyPr/>
          <a:lstStyle/>
          <a:p>
            <a:pPr algn="ctr"/>
            <a:endParaRPr lang="en-US"/>
          </a:p>
        </p:txBody>
      </p:sp>
      <p:sp>
        <p:nvSpPr>
          <p:cNvPr id="29" name="Rectangle 6"/>
          <p:cNvSpPr>
            <a:spLocks noChangeArrowheads="1"/>
          </p:cNvSpPr>
          <p:nvPr/>
        </p:nvSpPr>
        <p:spPr bwMode="auto">
          <a:xfrm rot="-1200000">
            <a:off x="5597887" y="1643647"/>
            <a:ext cx="963107" cy="998545"/>
          </a:xfrm>
          <a:prstGeom prst="rect">
            <a:avLst/>
          </a:prstGeom>
          <a:noFill/>
          <a:ln w="38100" algn="ctr">
            <a:solidFill>
              <a:schemeClr val="tx1"/>
            </a:solidFill>
            <a:round/>
            <a:headEnd/>
            <a:tailEnd/>
          </a:ln>
        </p:spPr>
        <p:txBody>
          <a:bodyPr/>
          <a:lstStyle/>
          <a:p>
            <a:pPr algn="ctr"/>
            <a:endParaRPr lang="en-US"/>
          </a:p>
        </p:txBody>
      </p:sp>
      <p:sp>
        <p:nvSpPr>
          <p:cNvPr id="30" name="Rectangle 6"/>
          <p:cNvSpPr>
            <a:spLocks noChangeArrowheads="1"/>
          </p:cNvSpPr>
          <p:nvPr/>
        </p:nvSpPr>
        <p:spPr bwMode="auto">
          <a:xfrm rot="-1200000">
            <a:off x="5598192" y="4447211"/>
            <a:ext cx="963107" cy="998545"/>
          </a:xfrm>
          <a:prstGeom prst="rect">
            <a:avLst/>
          </a:prstGeom>
          <a:noFill/>
          <a:ln w="38100" algn="ctr">
            <a:solidFill>
              <a:schemeClr val="tx1"/>
            </a:solidFill>
            <a:round/>
            <a:headEnd/>
            <a:tailEnd/>
          </a:ln>
        </p:spPr>
        <p:txBody>
          <a:bodyPr/>
          <a:lstStyle/>
          <a:p>
            <a:pPr algn="ctr"/>
            <a:endParaRPr lang="en-US"/>
          </a:p>
        </p:txBody>
      </p:sp>
      <p:sp>
        <p:nvSpPr>
          <p:cNvPr id="33" name="Rectangle 3"/>
          <p:cNvSpPr txBox="1">
            <a:spLocks noChangeArrowheads="1"/>
          </p:cNvSpPr>
          <p:nvPr/>
        </p:nvSpPr>
        <p:spPr bwMode="auto">
          <a:xfrm>
            <a:off x="277385" y="740650"/>
            <a:ext cx="7415784"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19850105/0600</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3481095" y="6040761"/>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993300"/>
                </a:solidFill>
                <a:latin typeface="+mn-lt"/>
                <a:cs typeface="+mn-cs"/>
              </a:rPr>
              <a:t>PMSL</a:t>
            </a:r>
            <a:endParaRPr lang="en-US" sz="1400" kern="0" dirty="0">
              <a:solidFill>
                <a:srgbClr val="993300"/>
              </a:solidFill>
              <a:latin typeface="+mn-lt"/>
              <a:cs typeface="+mn-cs"/>
            </a:endParaRPr>
          </a:p>
        </p:txBody>
      </p:sp>
      <p:pic>
        <p:nvPicPr>
          <p:cNvPr id="24" name="Picture 23" descr="leg.png"/>
          <p:cNvPicPr>
            <a:picLocks noChangeAspect="1"/>
          </p:cNvPicPr>
          <p:nvPr/>
        </p:nvPicPr>
        <p:blipFill>
          <a:blip r:embed="rId8" cstate="print"/>
          <a:stretch>
            <a:fillRect/>
          </a:stretch>
        </p:blipFill>
        <p:spPr>
          <a:xfrm>
            <a:off x="7828954" y="731520"/>
            <a:ext cx="621951" cy="3960366"/>
          </a:xfrm>
          <a:prstGeom prst="rect">
            <a:avLst/>
          </a:prstGeom>
        </p:spPr>
      </p:pic>
      <p:sp>
        <p:nvSpPr>
          <p:cNvPr id="36" name="TextBox 4"/>
          <p:cNvSpPr txBox="1">
            <a:spLocks noChangeArrowheads="1"/>
          </p:cNvSpPr>
          <p:nvPr/>
        </p:nvSpPr>
        <p:spPr bwMode="auto">
          <a:xfrm>
            <a:off x="8585172" y="1846270"/>
            <a:ext cx="423862" cy="584200"/>
          </a:xfrm>
          <a:prstGeom prst="rect">
            <a:avLst/>
          </a:prstGeom>
          <a:noFill/>
          <a:ln w="9525">
            <a:noFill/>
            <a:miter lim="800000"/>
            <a:headEnd/>
            <a:tailEnd/>
          </a:ln>
        </p:spPr>
        <p:txBody>
          <a:bodyPr>
            <a:spAutoFit/>
          </a:bodyPr>
          <a:lstStyle/>
          <a:p>
            <a:pPr algn="ctr">
              <a:defRPr/>
            </a:pPr>
            <a:r>
              <a:rPr lang="en-US" sz="3200" dirty="0">
                <a:ln w="6350">
                  <a:solidFill>
                    <a:schemeClr val="tx1"/>
                  </a:solidFill>
                </a:ln>
                <a:solidFill>
                  <a:srgbClr val="FFFF00"/>
                </a:solidFill>
                <a:latin typeface="Arial" pitchFamily="34" charset="0"/>
                <a:cs typeface="Arial" pitchFamily="34" charset="0"/>
              </a:rPr>
              <a:t>*</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8450904" y="731125"/>
            <a:ext cx="499265" cy="395935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26" name="Picture 25" descr="1985010506_falseHGHT300.png"/>
          <p:cNvPicPr>
            <a:picLocks noChangeAspect="1"/>
          </p:cNvPicPr>
          <p:nvPr/>
        </p:nvPicPr>
        <p:blipFill>
          <a:blip r:embed="rId3" cstate="print"/>
          <a:stretch>
            <a:fillRect/>
          </a:stretch>
        </p:blipFill>
        <p:spPr>
          <a:xfrm>
            <a:off x="8449056" y="786384"/>
            <a:ext cx="228600" cy="3904488"/>
          </a:xfrm>
          <a:prstGeom prst="rect">
            <a:avLst/>
          </a:prstGeom>
        </p:spPr>
      </p:pic>
      <p:pic>
        <p:nvPicPr>
          <p:cNvPr id="29" name="Picture 28" descr="1985010506_falseHGHT500.png"/>
          <p:cNvPicPr>
            <a:picLocks noChangeAspect="1"/>
          </p:cNvPicPr>
          <p:nvPr/>
        </p:nvPicPr>
        <p:blipFill>
          <a:blip r:embed="rId4" cstate="print"/>
          <a:stretch>
            <a:fillRect/>
          </a:stretch>
        </p:blipFill>
        <p:spPr>
          <a:xfrm>
            <a:off x="8677656" y="786384"/>
            <a:ext cx="228600" cy="3904488"/>
          </a:xfrm>
          <a:prstGeom prst="rect">
            <a:avLst/>
          </a:prstGeom>
        </p:spPr>
      </p:pic>
      <p:pic>
        <p:nvPicPr>
          <p:cNvPr id="24" name="Picture 23" descr="leg.png"/>
          <p:cNvPicPr>
            <a:picLocks noChangeAspect="1"/>
          </p:cNvPicPr>
          <p:nvPr/>
        </p:nvPicPr>
        <p:blipFill>
          <a:blip r:embed="rId5" cstate="print"/>
          <a:stretch>
            <a:fillRect/>
          </a:stretch>
        </p:blipFill>
        <p:spPr>
          <a:xfrm>
            <a:off x="7828954" y="731520"/>
            <a:ext cx="621951" cy="3960366"/>
          </a:xfrm>
          <a:prstGeom prst="rect">
            <a:avLst/>
          </a:prstGeom>
        </p:spPr>
      </p:pic>
      <p:pic>
        <p:nvPicPr>
          <p:cNvPr id="36" name="Picture 35" descr="HGHT300comp2.png"/>
          <p:cNvPicPr>
            <a:picLocks noChangeAspect="1"/>
          </p:cNvPicPr>
          <p:nvPr/>
        </p:nvPicPr>
        <p:blipFill>
          <a:blip r:embed="rId6" cstate="print"/>
          <a:stretch>
            <a:fillRect/>
          </a:stretch>
        </p:blipFill>
        <p:spPr>
          <a:xfrm>
            <a:off x="274320" y="731520"/>
            <a:ext cx="7424928" cy="2818773"/>
          </a:xfrm>
          <a:prstGeom prst="rect">
            <a:avLst/>
          </a:prstGeom>
        </p:spPr>
      </p:pic>
      <p:pic>
        <p:nvPicPr>
          <p:cNvPr id="37" name="Picture 36" descr="HGHT500comp2.png"/>
          <p:cNvPicPr>
            <a:picLocks noChangeAspect="1"/>
          </p:cNvPicPr>
          <p:nvPr/>
        </p:nvPicPr>
        <p:blipFill>
          <a:blip r:embed="rId7" cstate="print"/>
          <a:stretch>
            <a:fillRect/>
          </a:stretch>
        </p:blipFill>
        <p:spPr>
          <a:xfrm>
            <a:off x="274320" y="3538728"/>
            <a:ext cx="7424928" cy="2818773"/>
          </a:xfrm>
          <a:prstGeom prst="rect">
            <a:avLst/>
          </a:prstGeom>
        </p:spPr>
      </p:pic>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6639" name="Picture 21" descr="C:\Users\CMG\Desktop\FOLDERS\CHAD\SLU\CIPS\cips.png"/>
          <p:cNvPicPr>
            <a:picLocks noChangeAspect="1" noChangeArrowheads="1"/>
          </p:cNvPicPr>
          <p:nvPr/>
        </p:nvPicPr>
        <p:blipFill>
          <a:blip r:embed="rId8" cstate="print"/>
          <a:srcRect/>
          <a:stretch>
            <a:fillRect/>
          </a:stretch>
        </p:blipFill>
        <p:spPr bwMode="auto">
          <a:xfrm>
            <a:off x="71438" y="33338"/>
            <a:ext cx="461962" cy="401637"/>
          </a:xfrm>
          <a:prstGeom prst="rect">
            <a:avLst/>
          </a:prstGeom>
          <a:noFill/>
          <a:ln w="9525">
            <a:noFill/>
            <a:miter lim="800000"/>
            <a:headEnd/>
            <a:tailEnd/>
          </a:ln>
        </p:spPr>
      </p:pic>
      <p:sp>
        <p:nvSpPr>
          <p:cNvPr id="19" name="Rectangle 3"/>
          <p:cNvSpPr txBox="1">
            <a:spLocks noChangeArrowheads="1"/>
          </p:cNvSpPr>
          <p:nvPr/>
        </p:nvSpPr>
        <p:spPr bwMode="auto">
          <a:xfrm>
            <a:off x="3472845" y="3247023"/>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993300"/>
                </a:solidFill>
                <a:latin typeface="+mn-lt"/>
                <a:cs typeface="+mn-cs"/>
              </a:rPr>
              <a:t>HGHT300</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3481095" y="6040761"/>
            <a:ext cx="1059815"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993300"/>
                </a:solidFill>
                <a:latin typeface="+mn-lt"/>
                <a:cs typeface="+mn-cs"/>
              </a:rPr>
              <a:t>HGHT500</a:t>
            </a:r>
            <a:endParaRPr lang="en-US" sz="1400" kern="0" dirty="0">
              <a:solidFill>
                <a:srgbClr val="993300"/>
              </a:solidFill>
              <a:latin typeface="+mn-lt"/>
              <a:cs typeface="+mn-cs"/>
            </a:endParaRPr>
          </a:p>
        </p:txBody>
      </p:sp>
      <p:sp>
        <p:nvSpPr>
          <p:cNvPr id="25" name="Rectangle 6"/>
          <p:cNvSpPr>
            <a:spLocks noChangeArrowheads="1"/>
          </p:cNvSpPr>
          <p:nvPr/>
        </p:nvSpPr>
        <p:spPr bwMode="auto">
          <a:xfrm rot="-1200000">
            <a:off x="1628292" y="1161316"/>
            <a:ext cx="1638236" cy="1900229"/>
          </a:xfrm>
          <a:prstGeom prst="rect">
            <a:avLst/>
          </a:prstGeom>
          <a:noFill/>
          <a:ln w="38100" algn="ctr">
            <a:solidFill>
              <a:schemeClr val="tx1"/>
            </a:solidFill>
            <a:round/>
            <a:headEnd/>
            <a:tailEnd/>
          </a:ln>
        </p:spPr>
        <p:txBody>
          <a:bodyPr/>
          <a:lstStyle/>
          <a:p>
            <a:pPr algn="ctr"/>
            <a:endParaRPr lang="en-US"/>
          </a:p>
        </p:txBody>
      </p:sp>
      <p:sp>
        <p:nvSpPr>
          <p:cNvPr id="27" name="Rectangle 6"/>
          <p:cNvSpPr>
            <a:spLocks noChangeArrowheads="1"/>
          </p:cNvSpPr>
          <p:nvPr/>
        </p:nvSpPr>
        <p:spPr bwMode="auto">
          <a:xfrm rot="-1200000">
            <a:off x="1627632" y="3963175"/>
            <a:ext cx="1638236" cy="1900229"/>
          </a:xfrm>
          <a:prstGeom prst="rect">
            <a:avLst/>
          </a:prstGeom>
          <a:noFill/>
          <a:ln w="38100" algn="ctr">
            <a:solidFill>
              <a:schemeClr val="tx1"/>
            </a:solidFill>
            <a:round/>
            <a:headEnd/>
            <a:tailEnd/>
          </a:ln>
        </p:spPr>
        <p:txBody>
          <a:bodyPr/>
          <a:lstStyle/>
          <a:p>
            <a:pPr algn="ctr"/>
            <a:endParaRPr lang="en-US"/>
          </a:p>
        </p:txBody>
      </p:sp>
      <p:sp>
        <p:nvSpPr>
          <p:cNvPr id="28" name="Rectangle 6"/>
          <p:cNvSpPr>
            <a:spLocks noChangeArrowheads="1"/>
          </p:cNvSpPr>
          <p:nvPr/>
        </p:nvSpPr>
        <p:spPr bwMode="auto">
          <a:xfrm rot="-1200000">
            <a:off x="5246579" y="1161316"/>
            <a:ext cx="1638236" cy="1900229"/>
          </a:xfrm>
          <a:prstGeom prst="rect">
            <a:avLst/>
          </a:prstGeom>
          <a:noFill/>
          <a:ln w="38100" algn="ctr">
            <a:solidFill>
              <a:schemeClr val="tx1"/>
            </a:solidFill>
            <a:round/>
            <a:headEnd/>
            <a:tailEnd/>
          </a:ln>
        </p:spPr>
        <p:txBody>
          <a:bodyPr/>
          <a:lstStyle/>
          <a:p>
            <a:pPr algn="ctr"/>
            <a:endParaRPr lang="en-US"/>
          </a:p>
        </p:txBody>
      </p:sp>
      <p:sp>
        <p:nvSpPr>
          <p:cNvPr id="35" name="Rectangle 6"/>
          <p:cNvSpPr>
            <a:spLocks noChangeArrowheads="1"/>
          </p:cNvSpPr>
          <p:nvPr/>
        </p:nvSpPr>
        <p:spPr bwMode="auto">
          <a:xfrm rot="-1200000">
            <a:off x="5245919" y="3963175"/>
            <a:ext cx="1638236" cy="1900229"/>
          </a:xfrm>
          <a:prstGeom prst="rect">
            <a:avLst/>
          </a:prstGeom>
          <a:noFill/>
          <a:ln w="38100" algn="ctr">
            <a:solidFill>
              <a:schemeClr val="tx1"/>
            </a:solidFill>
            <a:round/>
            <a:headEnd/>
            <a:tailEnd/>
          </a:ln>
        </p:spPr>
        <p:txBody>
          <a:bodyPr/>
          <a:lstStyle/>
          <a:p>
            <a:pPr algn="ctr"/>
            <a:endParaRPr lang="en-US"/>
          </a:p>
        </p:txBody>
      </p:sp>
      <p:sp>
        <p:nvSpPr>
          <p:cNvPr id="33" name="Rectangle 3"/>
          <p:cNvSpPr txBox="1">
            <a:spLocks noChangeArrowheads="1"/>
          </p:cNvSpPr>
          <p:nvPr/>
        </p:nvSpPr>
        <p:spPr bwMode="auto">
          <a:xfrm>
            <a:off x="277385" y="740650"/>
            <a:ext cx="7415784"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19850105/0600</a:t>
            </a:r>
            <a:endParaRPr lang="en-US" sz="1400" kern="0" dirty="0">
              <a:solidFill>
                <a:srgbClr val="993300"/>
              </a:solidFill>
              <a:latin typeface="+mn-lt"/>
              <a:cs typeface="+mn-cs"/>
            </a:endParaRPr>
          </a:p>
        </p:txBody>
      </p:sp>
      <p:sp>
        <p:nvSpPr>
          <p:cNvPr id="40" name="Rectangle 3"/>
          <p:cNvSpPr txBox="1">
            <a:spLocks noChangeArrowheads="1"/>
          </p:cNvSpPr>
          <p:nvPr/>
        </p:nvSpPr>
        <p:spPr bwMode="auto">
          <a:xfrm rot="16200000">
            <a:off x="8031166" y="3927710"/>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993300"/>
                </a:solidFill>
                <a:latin typeface="+mn-lt"/>
                <a:cs typeface="+mn-cs"/>
              </a:rPr>
              <a:t>HGHT 300</a:t>
            </a:r>
          </a:p>
        </p:txBody>
      </p:sp>
      <p:sp>
        <p:nvSpPr>
          <p:cNvPr id="41" name="Rectangle 3"/>
          <p:cNvSpPr txBox="1">
            <a:spLocks noChangeArrowheads="1"/>
          </p:cNvSpPr>
          <p:nvPr/>
        </p:nvSpPr>
        <p:spPr bwMode="auto">
          <a:xfrm rot="16200000">
            <a:off x="8266107" y="3927710"/>
            <a:ext cx="1114425" cy="346075"/>
          </a:xfrm>
          <a:prstGeom prst="rect">
            <a:avLst/>
          </a:prstGeom>
          <a:noFill/>
          <a:ln w="9525">
            <a:noFill/>
            <a:miter lim="800000"/>
            <a:headEnd/>
            <a:tailEnd/>
          </a:ln>
        </p:spPr>
        <p:txBody>
          <a:bodyPr/>
          <a:lstStyle/>
          <a:p>
            <a:pPr marL="342900" indent="-342900" eaLnBrk="0" hangingPunct="0">
              <a:spcBef>
                <a:spcPct val="20000"/>
              </a:spcBef>
              <a:defRPr/>
            </a:pPr>
            <a:r>
              <a:rPr lang="en-US" sz="1200" kern="0" dirty="0">
                <a:solidFill>
                  <a:srgbClr val="993300"/>
                </a:solidFill>
                <a:latin typeface="+mn-lt"/>
                <a:cs typeface="+mn-cs"/>
              </a:rPr>
              <a:t>HGHT 500</a:t>
            </a:r>
          </a:p>
        </p:txBody>
      </p:sp>
      <p:sp>
        <p:nvSpPr>
          <p:cNvPr id="42" name="TextBox 5"/>
          <p:cNvSpPr txBox="1">
            <a:spLocks noChangeArrowheads="1"/>
          </p:cNvSpPr>
          <p:nvPr/>
        </p:nvSpPr>
        <p:spPr bwMode="auto">
          <a:xfrm>
            <a:off x="8354924" y="678430"/>
            <a:ext cx="423862" cy="584200"/>
          </a:xfrm>
          <a:prstGeom prst="rect">
            <a:avLst/>
          </a:prstGeom>
          <a:noFill/>
          <a:ln w="9525">
            <a:noFill/>
            <a:miter lim="800000"/>
            <a:headEnd/>
            <a:tailEnd/>
          </a:ln>
        </p:spPr>
        <p:txBody>
          <a:bodyPr>
            <a:spAutoFit/>
          </a:bodyPr>
          <a:lstStyle/>
          <a:p>
            <a:pPr algn="ctr">
              <a:defRPr/>
            </a:pPr>
            <a:r>
              <a:rPr lang="en-US" sz="3200" dirty="0">
                <a:ln w="3175">
                  <a:solidFill>
                    <a:schemeClr val="tx1"/>
                  </a:solidFill>
                </a:ln>
                <a:solidFill>
                  <a:srgbClr val="00FA71"/>
                </a:solidFill>
                <a:cs typeface="+mn-cs"/>
              </a:rPr>
              <a:t>*</a:t>
            </a:r>
          </a:p>
        </p:txBody>
      </p:sp>
      <p:sp>
        <p:nvSpPr>
          <p:cNvPr id="43" name="TextBox 5"/>
          <p:cNvSpPr txBox="1">
            <a:spLocks noChangeArrowheads="1"/>
          </p:cNvSpPr>
          <p:nvPr/>
        </p:nvSpPr>
        <p:spPr bwMode="auto">
          <a:xfrm>
            <a:off x="8575646" y="697783"/>
            <a:ext cx="423862" cy="584200"/>
          </a:xfrm>
          <a:prstGeom prst="rect">
            <a:avLst/>
          </a:prstGeom>
          <a:noFill/>
          <a:ln w="9525">
            <a:noFill/>
            <a:miter lim="800000"/>
            <a:headEnd/>
            <a:tailEnd/>
          </a:ln>
        </p:spPr>
        <p:txBody>
          <a:bodyPr>
            <a:spAutoFit/>
          </a:bodyPr>
          <a:lstStyle/>
          <a:p>
            <a:pPr algn="ctr">
              <a:defRPr/>
            </a:pPr>
            <a:r>
              <a:rPr lang="en-US" sz="3200" dirty="0">
                <a:ln w="3175">
                  <a:solidFill>
                    <a:schemeClr val="tx1"/>
                  </a:solidFill>
                </a:ln>
                <a:solidFill>
                  <a:srgbClr val="00FA71"/>
                </a:solidFill>
                <a:cs typeface="+mn-cs"/>
              </a:rPr>
              <a:t>*</a:t>
            </a:r>
          </a:p>
        </p:txBody>
      </p:sp>
      <p:sp>
        <p:nvSpPr>
          <p:cNvPr id="49" name="Freeform 48"/>
          <p:cNvSpPr/>
          <p:nvPr/>
        </p:nvSpPr>
        <p:spPr bwMode="auto">
          <a:xfrm>
            <a:off x="1809750" y="1746249"/>
            <a:ext cx="457950" cy="799435"/>
          </a:xfrm>
          <a:custGeom>
            <a:avLst/>
            <a:gdLst>
              <a:gd name="connsiteX0" fmla="*/ 0 w 387350"/>
              <a:gd name="connsiteY0" fmla="*/ 0 h 730250"/>
              <a:gd name="connsiteX1" fmla="*/ 31750 w 387350"/>
              <a:gd name="connsiteY1" fmla="*/ 190500 h 730250"/>
              <a:gd name="connsiteX2" fmla="*/ 95250 w 387350"/>
              <a:gd name="connsiteY2" fmla="*/ 387350 h 730250"/>
              <a:gd name="connsiteX3" fmla="*/ 222250 w 387350"/>
              <a:gd name="connsiteY3" fmla="*/ 558800 h 730250"/>
              <a:gd name="connsiteX4" fmla="*/ 387350 w 387350"/>
              <a:gd name="connsiteY4" fmla="*/ 730250 h 730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730250">
                <a:moveTo>
                  <a:pt x="0" y="0"/>
                </a:moveTo>
                <a:cubicBezTo>
                  <a:pt x="7937" y="62971"/>
                  <a:pt x="15875" y="125942"/>
                  <a:pt x="31750" y="190500"/>
                </a:cubicBezTo>
                <a:cubicBezTo>
                  <a:pt x="47625" y="255058"/>
                  <a:pt x="63500" y="325967"/>
                  <a:pt x="95250" y="387350"/>
                </a:cubicBezTo>
                <a:cubicBezTo>
                  <a:pt x="127000" y="448733"/>
                  <a:pt x="173567" y="501650"/>
                  <a:pt x="222250" y="558800"/>
                </a:cubicBezTo>
                <a:cubicBezTo>
                  <a:pt x="270933" y="615950"/>
                  <a:pt x="329141" y="673100"/>
                  <a:pt x="387350" y="730250"/>
                </a:cubicBezTo>
              </a:path>
            </a:pathLst>
          </a:custGeom>
          <a:noFill/>
          <a:ln w="381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50" name="Freeform 49"/>
          <p:cNvSpPr/>
          <p:nvPr/>
        </p:nvSpPr>
        <p:spPr bwMode="auto">
          <a:xfrm>
            <a:off x="5041900" y="1574800"/>
            <a:ext cx="537633" cy="1390650"/>
          </a:xfrm>
          <a:custGeom>
            <a:avLst/>
            <a:gdLst>
              <a:gd name="connsiteX0" fmla="*/ 463550 w 537633"/>
              <a:gd name="connsiteY0" fmla="*/ 0 h 1390650"/>
              <a:gd name="connsiteX1" fmla="*/ 527050 w 537633"/>
              <a:gd name="connsiteY1" fmla="*/ 254000 h 1390650"/>
              <a:gd name="connsiteX2" fmla="*/ 527050 w 537633"/>
              <a:gd name="connsiteY2" fmla="*/ 457200 h 1390650"/>
              <a:gd name="connsiteX3" fmla="*/ 501650 w 537633"/>
              <a:gd name="connsiteY3" fmla="*/ 679450 h 1390650"/>
              <a:gd name="connsiteX4" fmla="*/ 450850 w 537633"/>
              <a:gd name="connsiteY4" fmla="*/ 850900 h 1390650"/>
              <a:gd name="connsiteX5" fmla="*/ 355600 w 537633"/>
              <a:gd name="connsiteY5" fmla="*/ 1022350 h 1390650"/>
              <a:gd name="connsiteX6" fmla="*/ 260350 w 537633"/>
              <a:gd name="connsiteY6" fmla="*/ 1162050 h 1390650"/>
              <a:gd name="connsiteX7" fmla="*/ 127000 w 537633"/>
              <a:gd name="connsiteY7" fmla="*/ 1282700 h 1390650"/>
              <a:gd name="connsiteX8" fmla="*/ 0 w 537633"/>
              <a:gd name="connsiteY8" fmla="*/ 1390650 h 139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633" h="1390650">
                <a:moveTo>
                  <a:pt x="463550" y="0"/>
                </a:moveTo>
                <a:cubicBezTo>
                  <a:pt x="490008" y="88900"/>
                  <a:pt x="516467" y="177800"/>
                  <a:pt x="527050" y="254000"/>
                </a:cubicBezTo>
                <a:cubicBezTo>
                  <a:pt x="537633" y="330200"/>
                  <a:pt x="531283" y="386292"/>
                  <a:pt x="527050" y="457200"/>
                </a:cubicBezTo>
                <a:cubicBezTo>
                  <a:pt x="522817" y="528108"/>
                  <a:pt x="514350" y="613833"/>
                  <a:pt x="501650" y="679450"/>
                </a:cubicBezTo>
                <a:cubicBezTo>
                  <a:pt x="488950" y="745067"/>
                  <a:pt x="475192" y="793750"/>
                  <a:pt x="450850" y="850900"/>
                </a:cubicBezTo>
                <a:cubicBezTo>
                  <a:pt x="426508" y="908050"/>
                  <a:pt x="387350" y="970492"/>
                  <a:pt x="355600" y="1022350"/>
                </a:cubicBezTo>
                <a:cubicBezTo>
                  <a:pt x="323850" y="1074208"/>
                  <a:pt x="298450" y="1118658"/>
                  <a:pt x="260350" y="1162050"/>
                </a:cubicBezTo>
                <a:cubicBezTo>
                  <a:pt x="222250" y="1205442"/>
                  <a:pt x="170392" y="1244600"/>
                  <a:pt x="127000" y="1282700"/>
                </a:cubicBezTo>
                <a:cubicBezTo>
                  <a:pt x="83608" y="1320800"/>
                  <a:pt x="41804" y="1355725"/>
                  <a:pt x="0" y="1390650"/>
                </a:cubicBezTo>
              </a:path>
            </a:pathLst>
          </a:custGeom>
          <a:noFill/>
          <a:ln w="381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51" name="Freeform 50"/>
          <p:cNvSpPr/>
          <p:nvPr/>
        </p:nvSpPr>
        <p:spPr bwMode="auto">
          <a:xfrm>
            <a:off x="1873250" y="4768850"/>
            <a:ext cx="520700" cy="450850"/>
          </a:xfrm>
          <a:custGeom>
            <a:avLst/>
            <a:gdLst>
              <a:gd name="connsiteX0" fmla="*/ 0 w 609600"/>
              <a:gd name="connsiteY0" fmla="*/ 0 h 470958"/>
              <a:gd name="connsiteX1" fmla="*/ 69850 w 609600"/>
              <a:gd name="connsiteY1" fmla="*/ 171450 h 470958"/>
              <a:gd name="connsiteX2" fmla="*/ 158750 w 609600"/>
              <a:gd name="connsiteY2" fmla="*/ 292100 h 470958"/>
              <a:gd name="connsiteX3" fmla="*/ 304800 w 609600"/>
              <a:gd name="connsiteY3" fmla="*/ 387350 h 470958"/>
              <a:gd name="connsiteX4" fmla="*/ 514350 w 609600"/>
              <a:gd name="connsiteY4" fmla="*/ 457200 h 470958"/>
              <a:gd name="connsiteX5" fmla="*/ 609600 w 609600"/>
              <a:gd name="connsiteY5" fmla="*/ 469900 h 47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470958">
                <a:moveTo>
                  <a:pt x="0" y="0"/>
                </a:moveTo>
                <a:cubicBezTo>
                  <a:pt x="21696" y="61383"/>
                  <a:pt x="43392" y="122767"/>
                  <a:pt x="69850" y="171450"/>
                </a:cubicBezTo>
                <a:cubicBezTo>
                  <a:pt x="96308" y="220133"/>
                  <a:pt x="119592" y="256117"/>
                  <a:pt x="158750" y="292100"/>
                </a:cubicBezTo>
                <a:cubicBezTo>
                  <a:pt x="197908" y="328083"/>
                  <a:pt x="245533" y="359833"/>
                  <a:pt x="304800" y="387350"/>
                </a:cubicBezTo>
                <a:cubicBezTo>
                  <a:pt x="364067" y="414867"/>
                  <a:pt x="463550" y="443442"/>
                  <a:pt x="514350" y="457200"/>
                </a:cubicBezTo>
                <a:cubicBezTo>
                  <a:pt x="565150" y="470958"/>
                  <a:pt x="587375" y="470429"/>
                  <a:pt x="609600" y="469900"/>
                </a:cubicBezTo>
              </a:path>
            </a:pathLst>
          </a:custGeom>
          <a:noFill/>
          <a:ln w="381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53" name="Freeform 52"/>
          <p:cNvSpPr/>
          <p:nvPr/>
        </p:nvSpPr>
        <p:spPr bwMode="auto">
          <a:xfrm>
            <a:off x="5181600" y="4622800"/>
            <a:ext cx="458258" cy="1155700"/>
          </a:xfrm>
          <a:custGeom>
            <a:avLst/>
            <a:gdLst>
              <a:gd name="connsiteX0" fmla="*/ 381000 w 458258"/>
              <a:gd name="connsiteY0" fmla="*/ 0 h 1155700"/>
              <a:gd name="connsiteX1" fmla="*/ 438150 w 458258"/>
              <a:gd name="connsiteY1" fmla="*/ 228600 h 1155700"/>
              <a:gd name="connsiteX2" fmla="*/ 457200 w 458258"/>
              <a:gd name="connsiteY2" fmla="*/ 495300 h 1155700"/>
              <a:gd name="connsiteX3" fmla="*/ 431800 w 458258"/>
              <a:gd name="connsiteY3" fmla="*/ 723900 h 1155700"/>
              <a:gd name="connsiteX4" fmla="*/ 342900 w 458258"/>
              <a:gd name="connsiteY4" fmla="*/ 876300 h 1155700"/>
              <a:gd name="connsiteX5" fmla="*/ 146050 w 458258"/>
              <a:gd name="connsiteY5" fmla="*/ 1060450 h 1155700"/>
              <a:gd name="connsiteX6" fmla="*/ 0 w 458258"/>
              <a:gd name="connsiteY6" fmla="*/ 115570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258" h="1155700">
                <a:moveTo>
                  <a:pt x="381000" y="0"/>
                </a:moveTo>
                <a:cubicBezTo>
                  <a:pt x="403225" y="73025"/>
                  <a:pt x="425450" y="146050"/>
                  <a:pt x="438150" y="228600"/>
                </a:cubicBezTo>
                <a:cubicBezTo>
                  <a:pt x="450850" y="311150"/>
                  <a:pt x="458258" y="412750"/>
                  <a:pt x="457200" y="495300"/>
                </a:cubicBezTo>
                <a:cubicBezTo>
                  <a:pt x="456142" y="577850"/>
                  <a:pt x="450850" y="660400"/>
                  <a:pt x="431800" y="723900"/>
                </a:cubicBezTo>
                <a:cubicBezTo>
                  <a:pt x="412750" y="787400"/>
                  <a:pt x="390525" y="820208"/>
                  <a:pt x="342900" y="876300"/>
                </a:cubicBezTo>
                <a:cubicBezTo>
                  <a:pt x="295275" y="932392"/>
                  <a:pt x="203200" y="1013883"/>
                  <a:pt x="146050" y="1060450"/>
                </a:cubicBezTo>
                <a:cubicBezTo>
                  <a:pt x="88900" y="1107017"/>
                  <a:pt x="44450" y="1131358"/>
                  <a:pt x="0" y="1155700"/>
                </a:cubicBezTo>
              </a:path>
            </a:pathLst>
          </a:custGeom>
          <a:noFill/>
          <a:ln w="381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DVTMPC850comp2.png"/>
          <p:cNvPicPr>
            <a:picLocks noChangeAspect="1"/>
          </p:cNvPicPr>
          <p:nvPr/>
        </p:nvPicPr>
        <p:blipFill>
          <a:blip r:embed="rId3" cstate="print"/>
          <a:stretch>
            <a:fillRect/>
          </a:stretch>
        </p:blipFill>
        <p:spPr>
          <a:xfrm>
            <a:off x="859536" y="3538728"/>
            <a:ext cx="7424928" cy="2818773"/>
          </a:xfrm>
          <a:prstGeom prst="rect">
            <a:avLst/>
          </a:prstGeom>
        </p:spPr>
      </p:pic>
      <p:pic>
        <p:nvPicPr>
          <p:cNvPr id="37" name="Picture 36" descr="MCON925comp2.png"/>
          <p:cNvPicPr>
            <a:picLocks/>
          </p:cNvPicPr>
          <p:nvPr/>
        </p:nvPicPr>
        <p:blipFill>
          <a:blip r:embed="rId4" cstate="print"/>
          <a:stretch>
            <a:fillRect/>
          </a:stretch>
        </p:blipFill>
        <p:spPr>
          <a:xfrm>
            <a:off x="857117" y="731520"/>
            <a:ext cx="7434072" cy="2818773"/>
          </a:xfrm>
          <a:prstGeom prst="rect">
            <a:avLst/>
          </a:prstGeom>
        </p:spPr>
      </p:pic>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6639"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9" name="Rectangle 3"/>
          <p:cNvSpPr txBox="1">
            <a:spLocks noChangeArrowheads="1"/>
          </p:cNvSpPr>
          <p:nvPr/>
        </p:nvSpPr>
        <p:spPr bwMode="auto">
          <a:xfrm>
            <a:off x="4012774" y="3247023"/>
            <a:ext cx="1078992"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006600"/>
                </a:solidFill>
                <a:latin typeface="+mn-lt"/>
                <a:cs typeface="+mn-cs"/>
              </a:rPr>
              <a:t>MCON925</a:t>
            </a:r>
            <a:endParaRPr lang="en-US" sz="1400" kern="0" dirty="0">
              <a:solidFill>
                <a:srgbClr val="006600"/>
              </a:solidFill>
              <a:latin typeface="+mn-lt"/>
              <a:cs typeface="+mn-cs"/>
            </a:endParaRPr>
          </a:p>
        </p:txBody>
      </p:sp>
      <p:sp>
        <p:nvSpPr>
          <p:cNvPr id="33" name="Rectangle 3"/>
          <p:cNvSpPr txBox="1">
            <a:spLocks noChangeArrowheads="1"/>
          </p:cNvSpPr>
          <p:nvPr/>
        </p:nvSpPr>
        <p:spPr bwMode="auto">
          <a:xfrm>
            <a:off x="860182" y="740650"/>
            <a:ext cx="7415784"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19850105/0600</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3858854" y="6040761"/>
            <a:ext cx="1408176"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FF0000"/>
                </a:solidFill>
                <a:latin typeface="+mn-lt"/>
                <a:cs typeface="+mn-cs"/>
              </a:rPr>
              <a:t>TMPCADV850</a:t>
            </a:r>
            <a:endParaRPr lang="en-US" sz="1400" kern="0" dirty="0">
              <a:solidFill>
                <a:srgbClr val="FF0000"/>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EF850comp2.png"/>
          <p:cNvPicPr>
            <a:picLocks noChangeAspect="1"/>
          </p:cNvPicPr>
          <p:nvPr/>
        </p:nvPicPr>
        <p:blipFill>
          <a:blip r:embed="rId3" cstate="print"/>
          <a:stretch>
            <a:fillRect/>
          </a:stretch>
        </p:blipFill>
        <p:spPr>
          <a:xfrm>
            <a:off x="859536" y="731520"/>
            <a:ext cx="7424928" cy="2818773"/>
          </a:xfrm>
          <a:prstGeom prst="rect">
            <a:avLst/>
          </a:prstGeom>
        </p:spPr>
      </p:pic>
      <p:pic>
        <p:nvPicPr>
          <p:cNvPr id="10" name="Picture 9" descr="FRNT850comp2.png"/>
          <p:cNvPicPr>
            <a:picLocks noChangeAspect="1"/>
          </p:cNvPicPr>
          <p:nvPr/>
        </p:nvPicPr>
        <p:blipFill>
          <a:blip r:embed="rId4" cstate="print"/>
          <a:stretch>
            <a:fillRect/>
          </a:stretch>
        </p:blipFill>
        <p:spPr>
          <a:xfrm>
            <a:off x="859536" y="3538728"/>
            <a:ext cx="7424928" cy="2818773"/>
          </a:xfrm>
          <a:prstGeom prst="rect">
            <a:avLst/>
          </a:prstGeom>
        </p:spPr>
      </p:pic>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False Alarm - 0600 UTC 5 January 1985</a:t>
            </a:r>
          </a:p>
        </p:txBody>
      </p:sp>
      <p:pic>
        <p:nvPicPr>
          <p:cNvPr id="26639"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9" name="Rectangle 3"/>
          <p:cNvSpPr txBox="1">
            <a:spLocks noChangeArrowheads="1"/>
          </p:cNvSpPr>
          <p:nvPr/>
        </p:nvSpPr>
        <p:spPr bwMode="auto">
          <a:xfrm>
            <a:off x="4012774" y="3247023"/>
            <a:ext cx="1078992"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7030A0"/>
                </a:solidFill>
                <a:latin typeface="+mn-lt"/>
                <a:cs typeface="+mn-cs"/>
              </a:rPr>
              <a:t>DEF850</a:t>
            </a:r>
            <a:endParaRPr lang="en-US" sz="1400" kern="0" dirty="0">
              <a:solidFill>
                <a:srgbClr val="7030A0"/>
              </a:solidFill>
              <a:latin typeface="+mn-lt"/>
              <a:cs typeface="+mn-cs"/>
            </a:endParaRPr>
          </a:p>
        </p:txBody>
      </p:sp>
      <p:sp>
        <p:nvSpPr>
          <p:cNvPr id="33" name="Rectangle 3"/>
          <p:cNvSpPr txBox="1">
            <a:spLocks noChangeArrowheads="1"/>
          </p:cNvSpPr>
          <p:nvPr/>
        </p:nvSpPr>
        <p:spPr bwMode="auto">
          <a:xfrm>
            <a:off x="860182" y="740650"/>
            <a:ext cx="7415784" cy="307239"/>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1400" kern="0" dirty="0" smtClean="0">
                <a:solidFill>
                  <a:srgbClr val="003E74"/>
                </a:solidFill>
                <a:latin typeface="+mn-lt"/>
                <a:cs typeface="+mn-cs"/>
              </a:rPr>
              <a:t>       Quantitative </a:t>
            </a:r>
            <a:r>
              <a:rPr lang="en-US" sz="1400" kern="0" dirty="0">
                <a:solidFill>
                  <a:srgbClr val="003E74"/>
                </a:solidFill>
                <a:latin typeface="+mn-lt"/>
                <a:cs typeface="+mn-cs"/>
              </a:rPr>
              <a:t>Conceptual </a:t>
            </a:r>
            <a:r>
              <a:rPr lang="en-US" sz="1400" kern="0" dirty="0" smtClean="0">
                <a:solidFill>
                  <a:srgbClr val="003E74"/>
                </a:solidFill>
                <a:latin typeface="+mn-lt"/>
                <a:cs typeface="+mn-cs"/>
              </a:rPr>
              <a:t>Model                    False Alarm 19850105/0600</a:t>
            </a:r>
            <a:endParaRPr lang="en-US" sz="1400" kern="0" dirty="0">
              <a:solidFill>
                <a:srgbClr val="993300"/>
              </a:solidFill>
              <a:latin typeface="+mn-lt"/>
              <a:cs typeface="+mn-cs"/>
            </a:endParaRPr>
          </a:p>
        </p:txBody>
      </p:sp>
      <p:sp>
        <p:nvSpPr>
          <p:cNvPr id="34" name="Rectangle 3"/>
          <p:cNvSpPr txBox="1">
            <a:spLocks noChangeArrowheads="1"/>
          </p:cNvSpPr>
          <p:nvPr/>
        </p:nvSpPr>
        <p:spPr bwMode="auto">
          <a:xfrm>
            <a:off x="3858854" y="6040761"/>
            <a:ext cx="1408176" cy="335597"/>
          </a:xfrm>
          <a:prstGeom prst="rect">
            <a:avLst/>
          </a:prstGeom>
          <a:noFill/>
          <a:ln w="9525">
            <a:noFill/>
            <a:miter lim="800000"/>
            <a:headEnd/>
            <a:tailEnd/>
          </a:ln>
        </p:spPr>
        <p:txBody>
          <a:bodyPr/>
          <a:lstStyle/>
          <a:p>
            <a:pPr marL="342900" indent="-342900" algn="ctr" eaLnBrk="0" hangingPunct="0">
              <a:spcBef>
                <a:spcPct val="20000"/>
              </a:spcBef>
              <a:defRPr/>
            </a:pPr>
            <a:r>
              <a:rPr lang="en-US" sz="1400" kern="0" dirty="0" smtClean="0">
                <a:solidFill>
                  <a:srgbClr val="7030A0"/>
                </a:solidFill>
                <a:latin typeface="+mn-lt"/>
                <a:cs typeface="+mn-cs"/>
              </a:rPr>
              <a:t>FRNT850</a:t>
            </a:r>
            <a:endParaRPr lang="en-US" sz="1400" kern="0" dirty="0">
              <a:solidFill>
                <a:srgbClr val="7030A0"/>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Conceptual Models</a:t>
            </a: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4panelA1_2003121506.png"/>
          <p:cNvPicPr>
            <a:picLocks noChangeAspect="1"/>
          </p:cNvPicPr>
          <p:nvPr/>
        </p:nvPicPr>
        <p:blipFill>
          <a:blip r:embed="rId4" cstate="print"/>
          <a:stretch>
            <a:fillRect/>
          </a:stretch>
        </p:blipFill>
        <p:spPr>
          <a:xfrm>
            <a:off x="666201" y="658686"/>
            <a:ext cx="7809662" cy="6034739"/>
          </a:xfrm>
          <a:prstGeom prst="rect">
            <a:avLst/>
          </a:prstGeom>
        </p:spPr>
      </p:pic>
      <p:sp>
        <p:nvSpPr>
          <p:cNvPr id="10" name="Rectangle 9"/>
          <p:cNvSpPr/>
          <p:nvPr/>
        </p:nvSpPr>
        <p:spPr bwMode="auto">
          <a:xfrm>
            <a:off x="4533596" y="3697835"/>
            <a:ext cx="3840500" cy="2918780"/>
          </a:xfrm>
          <a:prstGeom prst="rect">
            <a:avLst/>
          </a:prstGeom>
          <a:solidFill>
            <a:schemeClr val="bg1">
              <a:alpha val="92000"/>
            </a:schemeClr>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Rectangle 3"/>
          <p:cNvSpPr>
            <a:spLocks noGrp="1" noChangeArrowheads="1"/>
          </p:cNvSpPr>
          <p:nvPr>
            <p:ph idx="1"/>
          </p:nvPr>
        </p:nvSpPr>
        <p:spPr>
          <a:xfrm>
            <a:off x="4495192" y="3928264"/>
            <a:ext cx="4070928" cy="883316"/>
          </a:xfrm>
          <a:noFill/>
        </p:spPr>
        <p:txBody>
          <a:bodyPr/>
          <a:lstStyle/>
          <a:p>
            <a:pPr marL="0" indent="0" algn="ctr">
              <a:buNone/>
            </a:pPr>
            <a:r>
              <a:rPr lang="en-US" sz="2800" dirty="0" smtClean="0">
                <a:solidFill>
                  <a:srgbClr val="003E74"/>
                </a:solidFill>
              </a:rPr>
              <a:t>How often do the meteorological patterns materialize and the associated event not occur? </a:t>
            </a:r>
          </a:p>
          <a:p>
            <a:pPr marL="0" indent="0" algn="ctr">
              <a:buNone/>
            </a:pPr>
            <a:endParaRPr lang="en-US" sz="2800" dirty="0" smtClean="0">
              <a:solidFill>
                <a:srgbClr val="003E74"/>
              </a:solidFill>
            </a:endParaRPr>
          </a:p>
        </p:txBody>
      </p:sp>
    </p:spTree>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1900" dirty="0">
                <a:solidFill>
                  <a:srgbClr val="000066"/>
                </a:solidFill>
                <a:latin typeface="Tahoma" pitchFamily="34" charset="0"/>
              </a:rPr>
              <a:t>       </a:t>
            </a:r>
            <a:r>
              <a:rPr lang="en-US" sz="1900" dirty="0" smtClean="0">
                <a:solidFill>
                  <a:srgbClr val="003E74"/>
                </a:solidFill>
                <a:effectLst>
                  <a:outerShdw blurRad="38100" dist="38100" dir="2700000" algn="tl">
                    <a:srgbClr val="000000">
                      <a:alpha val="43137"/>
                    </a:srgbClr>
                  </a:outerShdw>
                </a:effectLst>
                <a:latin typeface="Tahoma" pitchFamily="34" charset="0"/>
              </a:rPr>
              <a:t>Future Directions</a:t>
            </a:r>
          </a:p>
        </p:txBody>
      </p:sp>
      <p:pic>
        <p:nvPicPr>
          <p:cNvPr id="7"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Oval 8"/>
          <p:cNvSpPr/>
          <p:nvPr/>
        </p:nvSpPr>
        <p:spPr bwMode="auto">
          <a:xfrm>
            <a:off x="3821895" y="4100183"/>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Oval 9"/>
          <p:cNvSpPr/>
          <p:nvPr/>
        </p:nvSpPr>
        <p:spPr bwMode="auto">
          <a:xfrm>
            <a:off x="3174195" y="3642983"/>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Oval 10"/>
          <p:cNvSpPr/>
          <p:nvPr/>
        </p:nvSpPr>
        <p:spPr bwMode="auto">
          <a:xfrm>
            <a:off x="3327815" y="414224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2" name="Oval 11"/>
          <p:cNvSpPr/>
          <p:nvPr/>
        </p:nvSpPr>
        <p:spPr bwMode="auto">
          <a:xfrm>
            <a:off x="3058980" y="567844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3" name="Oval 12"/>
          <p:cNvSpPr/>
          <p:nvPr/>
        </p:nvSpPr>
        <p:spPr bwMode="auto">
          <a:xfrm>
            <a:off x="3481435" y="6177713"/>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4" name="Oval 13"/>
          <p:cNvSpPr/>
          <p:nvPr/>
        </p:nvSpPr>
        <p:spPr bwMode="auto">
          <a:xfrm>
            <a:off x="3827080" y="5409613"/>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5" name="Oval 14"/>
          <p:cNvSpPr/>
          <p:nvPr/>
        </p:nvSpPr>
        <p:spPr bwMode="auto">
          <a:xfrm>
            <a:off x="4172725" y="583206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6" name="Oval 15"/>
          <p:cNvSpPr/>
          <p:nvPr/>
        </p:nvSpPr>
        <p:spPr bwMode="auto">
          <a:xfrm>
            <a:off x="3212600" y="5235877"/>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7" name="Oval 16"/>
          <p:cNvSpPr/>
          <p:nvPr/>
        </p:nvSpPr>
        <p:spPr bwMode="auto">
          <a:xfrm>
            <a:off x="3481435" y="575525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8" name="Oval 17"/>
          <p:cNvSpPr/>
          <p:nvPr/>
        </p:nvSpPr>
        <p:spPr bwMode="auto">
          <a:xfrm>
            <a:off x="3827080" y="598568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9" name="Oval 18"/>
          <p:cNvSpPr/>
          <p:nvPr/>
        </p:nvSpPr>
        <p:spPr bwMode="auto">
          <a:xfrm>
            <a:off x="3212600" y="598568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2" name="Oval 21"/>
          <p:cNvSpPr/>
          <p:nvPr/>
        </p:nvSpPr>
        <p:spPr bwMode="auto">
          <a:xfrm>
            <a:off x="5156934" y="3976747"/>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3" name="Oval 22"/>
          <p:cNvSpPr/>
          <p:nvPr/>
        </p:nvSpPr>
        <p:spPr bwMode="auto">
          <a:xfrm>
            <a:off x="4843899" y="4237347"/>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4" name="Oval 23"/>
          <p:cNvSpPr/>
          <p:nvPr/>
        </p:nvSpPr>
        <p:spPr bwMode="auto">
          <a:xfrm>
            <a:off x="5919239" y="4352562"/>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5" name="Oval 24"/>
          <p:cNvSpPr/>
          <p:nvPr/>
        </p:nvSpPr>
        <p:spPr bwMode="auto">
          <a:xfrm>
            <a:off x="5266354" y="4314157"/>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6" name="Oval 25"/>
          <p:cNvSpPr/>
          <p:nvPr/>
        </p:nvSpPr>
        <p:spPr bwMode="auto">
          <a:xfrm>
            <a:off x="4890234" y="3671947"/>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7" name="Oval 26"/>
          <p:cNvSpPr/>
          <p:nvPr/>
        </p:nvSpPr>
        <p:spPr bwMode="auto">
          <a:xfrm>
            <a:off x="5499834" y="3633847"/>
            <a:ext cx="173736" cy="173736"/>
          </a:xfrm>
          <a:prstGeom prst="ellipse">
            <a:avLst/>
          </a:prstGeom>
          <a:solidFill>
            <a:srgbClr val="00B0F0"/>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9" name="Oval 28"/>
          <p:cNvSpPr/>
          <p:nvPr/>
        </p:nvSpPr>
        <p:spPr bwMode="auto">
          <a:xfrm>
            <a:off x="5496784" y="5524828"/>
            <a:ext cx="173736" cy="173736"/>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31" name="Oval 30"/>
          <p:cNvSpPr/>
          <p:nvPr/>
        </p:nvSpPr>
        <p:spPr bwMode="auto">
          <a:xfrm>
            <a:off x="4767089" y="5371208"/>
            <a:ext cx="173736" cy="173736"/>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32" name="Oval 31"/>
          <p:cNvSpPr/>
          <p:nvPr/>
        </p:nvSpPr>
        <p:spPr bwMode="auto">
          <a:xfrm>
            <a:off x="5017635" y="5908878"/>
            <a:ext cx="173736" cy="173736"/>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38" name="Straight Connector 37"/>
          <p:cNvCxnSpPr/>
          <p:nvPr/>
        </p:nvCxnSpPr>
        <p:spPr bwMode="auto">
          <a:xfrm rot="16200000" flipH="1">
            <a:off x="1095572" y="4928725"/>
            <a:ext cx="3429000" cy="23585"/>
          </a:xfrm>
          <a:prstGeom prst="line">
            <a:avLst/>
          </a:prstGeom>
          <a:noFill/>
          <a:ln w="38100" cap="flat" cmpd="sng" algn="ctr">
            <a:solidFill>
              <a:schemeClr val="bg1"/>
            </a:solidFill>
            <a:prstDash val="solid"/>
            <a:round/>
            <a:headEnd type="none" w="med" len="med"/>
            <a:tailEnd type="none" w="med" len="med"/>
          </a:ln>
          <a:effectLst/>
        </p:spPr>
      </p:cxnSp>
      <p:sp>
        <p:nvSpPr>
          <p:cNvPr id="42" name="Rectangle 3"/>
          <p:cNvSpPr txBox="1">
            <a:spLocks noChangeArrowheads="1"/>
          </p:cNvSpPr>
          <p:nvPr/>
        </p:nvSpPr>
        <p:spPr bwMode="auto">
          <a:xfrm>
            <a:off x="293805" y="779055"/>
            <a:ext cx="8554656" cy="38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gn="ctr" eaLnBrk="0" hangingPunct="0">
              <a:spcBef>
                <a:spcPct val="20000"/>
              </a:spcBef>
              <a:defRPr/>
            </a:pPr>
            <a:r>
              <a:rPr lang="en-US" kern="0" dirty="0" smtClean="0">
                <a:solidFill>
                  <a:schemeClr val="bg1"/>
                </a:solidFill>
                <a:latin typeface="+mn-lt"/>
              </a:rPr>
              <a:t>Are there groups of false alarms that have similar characteristics?</a:t>
            </a:r>
          </a:p>
          <a:p>
            <a:pPr marL="342900" indent="-342900" eaLnBrk="0" hangingPunct="0">
              <a:spcBef>
                <a:spcPct val="20000"/>
              </a:spcBef>
              <a:defRPr/>
            </a:pPr>
            <a:endParaRPr kumimoji="0" lang="en-US" b="1" i="0" u="none" strike="noStrike" kern="0" cap="none" spc="0" normalizeH="0" baseline="0" noProof="0" dirty="0" smtClean="0">
              <a:ln>
                <a:noFill/>
              </a:ln>
              <a:solidFill>
                <a:schemeClr val="bg1"/>
              </a:solidFill>
              <a:effectLst/>
              <a:uLnTx/>
              <a:uFillTx/>
              <a:latin typeface="+mn-lt"/>
              <a:ea typeface="+mn-ea"/>
              <a:cs typeface="+mn-cs"/>
            </a:endParaRPr>
          </a:p>
        </p:txBody>
      </p:sp>
      <p:sp>
        <p:nvSpPr>
          <p:cNvPr id="41" name="Oval 40"/>
          <p:cNvSpPr/>
          <p:nvPr/>
        </p:nvSpPr>
        <p:spPr bwMode="auto">
          <a:xfrm>
            <a:off x="3443030" y="5448018"/>
            <a:ext cx="173736" cy="173736"/>
          </a:xfrm>
          <a:prstGeom prst="ellipse">
            <a:avLst/>
          </a:prstGeom>
          <a:solidFill>
            <a:srgbClr val="54F315"/>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44" name="Oval 43"/>
          <p:cNvSpPr/>
          <p:nvPr/>
        </p:nvSpPr>
        <p:spPr bwMode="auto">
          <a:xfrm>
            <a:off x="2920600" y="5025563"/>
            <a:ext cx="1628235" cy="1392259"/>
          </a:xfrm>
          <a:prstGeom prst="ellipse">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45" name="Oval 44"/>
          <p:cNvSpPr/>
          <p:nvPr/>
        </p:nvSpPr>
        <p:spPr bwMode="auto">
          <a:xfrm>
            <a:off x="4618360" y="4948753"/>
            <a:ext cx="1628235" cy="1392259"/>
          </a:xfrm>
          <a:prstGeom prst="ellipse">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46" name="Oval 45"/>
          <p:cNvSpPr/>
          <p:nvPr/>
        </p:nvSpPr>
        <p:spPr bwMode="auto">
          <a:xfrm>
            <a:off x="4633585" y="3441279"/>
            <a:ext cx="1628235" cy="1392259"/>
          </a:xfrm>
          <a:prstGeom prst="ellipse">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47" name="Oval 46"/>
          <p:cNvSpPr/>
          <p:nvPr/>
        </p:nvSpPr>
        <p:spPr bwMode="auto">
          <a:xfrm>
            <a:off x="2890135" y="3374148"/>
            <a:ext cx="1628235" cy="1392259"/>
          </a:xfrm>
          <a:prstGeom prst="ellipse">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48" name="Rectangle 3"/>
          <p:cNvSpPr>
            <a:spLocks noGrp="1" noChangeArrowheads="1"/>
          </p:cNvSpPr>
          <p:nvPr>
            <p:ph idx="1"/>
          </p:nvPr>
        </p:nvSpPr>
        <p:spPr>
          <a:xfrm>
            <a:off x="228600" y="1431940"/>
            <a:ext cx="8375925" cy="2112275"/>
          </a:xfrm>
        </p:spPr>
        <p:txBody>
          <a:bodyPr/>
          <a:lstStyle/>
          <a:p>
            <a:r>
              <a:rPr lang="en-US" sz="1800" dirty="0" smtClean="0"/>
              <a:t>An analysis of the commonalities in the differences between the CM and false alarms will lead to: </a:t>
            </a:r>
          </a:p>
          <a:p>
            <a:pPr lvl="1"/>
            <a:r>
              <a:rPr lang="en-US" sz="1400" dirty="0" smtClean="0"/>
              <a:t>statistically (principle component analysis and/or cluster analysis) identifying scenarios in which a potential heavy snow event fails to materialize.  </a:t>
            </a:r>
          </a:p>
          <a:p>
            <a:pPr lvl="1"/>
            <a:r>
              <a:rPr lang="en-US" sz="1400" dirty="0" smtClean="0"/>
              <a:t>improving the CM.</a:t>
            </a:r>
          </a:p>
          <a:p>
            <a:pPr lvl="1"/>
            <a:r>
              <a:rPr lang="en-US" sz="1400" dirty="0" smtClean="0"/>
              <a:t>recognizing limitations of the CM.</a:t>
            </a:r>
          </a:p>
        </p:txBody>
      </p:sp>
      <p:sp>
        <p:nvSpPr>
          <p:cNvPr id="49" name="Rectangle 3"/>
          <p:cNvSpPr txBox="1">
            <a:spLocks noChangeArrowheads="1"/>
          </p:cNvSpPr>
          <p:nvPr/>
        </p:nvSpPr>
        <p:spPr bwMode="auto">
          <a:xfrm>
            <a:off x="6964089" y="3505810"/>
            <a:ext cx="2062891" cy="4608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tabLst/>
              <a:defRPr/>
            </a:pPr>
            <a:r>
              <a:rPr lang="en-US" sz="1400" kern="0" dirty="0" smtClean="0">
                <a:solidFill>
                  <a:schemeClr val="bg1"/>
                </a:solidFill>
                <a:latin typeface="+mn-lt"/>
              </a:rPr>
              <a:t>Low 850TMPC</a:t>
            </a:r>
            <a:r>
              <a:rPr lang="en-US" sz="1400" kern="0" dirty="0" smtClean="0">
                <a:solidFill>
                  <a:schemeClr val="bg1"/>
                </a:solidFill>
                <a:latin typeface="+mn-lt"/>
                <a:cs typeface="+mn-cs"/>
              </a:rPr>
              <a:t> </a:t>
            </a:r>
          </a:p>
          <a:p>
            <a:pPr marL="342900" marR="0" lvl="0" indent="-342900" algn="ctr" defTabSz="914400" rtl="0" eaLnBrk="0" fontAlgn="base" latinLnBrk="0" hangingPunct="0">
              <a:lnSpc>
                <a:spcPct val="100000"/>
              </a:lnSpc>
              <a:spcBef>
                <a:spcPct val="20000"/>
              </a:spcBef>
              <a:spcAft>
                <a:spcPct val="0"/>
              </a:spcAft>
              <a:buClrTx/>
              <a:buSzTx/>
              <a:tabLst/>
              <a:defRPr/>
            </a:pPr>
            <a:r>
              <a:rPr lang="en-US" sz="1400" kern="0" dirty="0" smtClean="0">
                <a:solidFill>
                  <a:schemeClr val="bg1"/>
                </a:solidFill>
                <a:latin typeface="+mn-lt"/>
                <a:cs typeface="+mn-cs"/>
              </a:rPr>
              <a:t>Score</a:t>
            </a:r>
            <a:endParaRPr lang="en-US" sz="1400" kern="0" dirty="0" smtClean="0">
              <a:solidFill>
                <a:schemeClr val="bg1"/>
              </a:solidFill>
              <a:latin typeface="+mn-lt"/>
            </a:endParaRPr>
          </a:p>
        </p:txBody>
      </p:sp>
      <p:cxnSp>
        <p:nvCxnSpPr>
          <p:cNvPr id="58" name="Straight Connector 57"/>
          <p:cNvCxnSpPr/>
          <p:nvPr/>
        </p:nvCxnSpPr>
        <p:spPr bwMode="auto">
          <a:xfrm rot="10800000">
            <a:off x="2843776" y="6639780"/>
            <a:ext cx="3429000" cy="0"/>
          </a:xfrm>
          <a:prstGeom prst="line">
            <a:avLst/>
          </a:prstGeom>
          <a:noFill/>
          <a:ln w="38100" cap="flat" cmpd="sng" algn="ctr">
            <a:solidFill>
              <a:schemeClr val="bg1"/>
            </a:solidFill>
            <a:prstDash val="solid"/>
            <a:round/>
            <a:headEnd type="none" w="med" len="med"/>
            <a:tailEnd type="none" w="med" len="med"/>
          </a:ln>
          <a:effectLst/>
        </p:spPr>
      </p:cxnSp>
      <p:sp>
        <p:nvSpPr>
          <p:cNvPr id="68" name="Rectangle 3"/>
          <p:cNvSpPr txBox="1">
            <a:spLocks noChangeArrowheads="1"/>
          </p:cNvSpPr>
          <p:nvPr/>
        </p:nvSpPr>
        <p:spPr bwMode="auto">
          <a:xfrm>
            <a:off x="385855" y="4581150"/>
            <a:ext cx="2062891" cy="4608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tabLst/>
              <a:defRPr/>
            </a:pPr>
            <a:r>
              <a:rPr lang="en-US" sz="1400" kern="0" dirty="0" smtClean="0">
                <a:solidFill>
                  <a:schemeClr val="bg1"/>
                </a:solidFill>
                <a:latin typeface="+mn-lt"/>
              </a:rPr>
              <a:t>Low 850HGHT and </a:t>
            </a:r>
          </a:p>
          <a:p>
            <a:pPr marL="342900" marR="0" lvl="0" indent="-342900" algn="ctr" defTabSz="914400" rtl="0" eaLnBrk="0" fontAlgn="base" latinLnBrk="0" hangingPunct="0">
              <a:lnSpc>
                <a:spcPct val="100000"/>
              </a:lnSpc>
              <a:spcBef>
                <a:spcPct val="20000"/>
              </a:spcBef>
              <a:spcAft>
                <a:spcPct val="0"/>
              </a:spcAft>
              <a:buClrTx/>
              <a:buSzTx/>
              <a:tabLst/>
              <a:defRPr/>
            </a:pPr>
            <a:r>
              <a:rPr lang="en-US" sz="1400" kern="0" dirty="0" smtClean="0">
                <a:solidFill>
                  <a:schemeClr val="bg1"/>
                </a:solidFill>
                <a:latin typeface="+mn-lt"/>
              </a:rPr>
              <a:t>925MIXR </a:t>
            </a:r>
            <a:r>
              <a:rPr lang="en-US" sz="1400" kern="0" dirty="0" smtClean="0">
                <a:solidFill>
                  <a:schemeClr val="bg1"/>
                </a:solidFill>
                <a:latin typeface="+mn-lt"/>
                <a:cs typeface="+mn-cs"/>
              </a:rPr>
              <a:t>Scores</a:t>
            </a:r>
            <a:endParaRPr lang="en-US" sz="1400" kern="0" dirty="0" smtClean="0">
              <a:solidFill>
                <a:schemeClr val="bg1"/>
              </a:solidFill>
              <a:latin typeface="+mn-lt"/>
            </a:endParaRPr>
          </a:p>
        </p:txBody>
      </p:sp>
      <p:cxnSp>
        <p:nvCxnSpPr>
          <p:cNvPr id="70" name="Straight Arrow Connector 69"/>
          <p:cNvCxnSpPr/>
          <p:nvPr/>
        </p:nvCxnSpPr>
        <p:spPr bwMode="auto">
          <a:xfrm>
            <a:off x="1307575" y="5157225"/>
            <a:ext cx="1420985" cy="384050"/>
          </a:xfrm>
          <a:prstGeom prst="straightConnector1">
            <a:avLst/>
          </a:prstGeom>
          <a:noFill/>
          <a:ln w="38100" cap="flat" cmpd="sng" algn="ctr">
            <a:solidFill>
              <a:schemeClr val="bg1"/>
            </a:solidFill>
            <a:prstDash val="solid"/>
            <a:round/>
            <a:headEnd type="none" w="med" len="med"/>
            <a:tailEnd type="arrow"/>
          </a:ln>
          <a:effectLst/>
        </p:spPr>
      </p:cxnSp>
      <p:cxnSp>
        <p:nvCxnSpPr>
          <p:cNvPr id="72" name="Straight Arrow Connector 71"/>
          <p:cNvCxnSpPr/>
          <p:nvPr/>
        </p:nvCxnSpPr>
        <p:spPr bwMode="auto">
          <a:xfrm rot="10800000" flipV="1">
            <a:off x="6338631" y="3889859"/>
            <a:ext cx="1267365" cy="384049"/>
          </a:xfrm>
          <a:prstGeom prst="straightConnector1">
            <a:avLst/>
          </a:prstGeom>
          <a:noFill/>
          <a:ln w="38100" cap="flat" cmpd="sng" algn="ctr">
            <a:solidFill>
              <a:schemeClr val="bg1"/>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28600" y="876300"/>
            <a:ext cx="8686800" cy="5448300"/>
          </a:xfrm>
        </p:spPr>
        <p:txBody>
          <a:bodyPr/>
          <a:lstStyle/>
          <a:p>
            <a:r>
              <a:rPr lang="en-US" sz="1800" dirty="0" smtClean="0"/>
              <a:t>The presented methodology is designed to assess the agreement between the CM and its members.</a:t>
            </a:r>
          </a:p>
          <a:p>
            <a:endParaRPr lang="en-US" sz="1800" dirty="0" smtClean="0"/>
          </a:p>
          <a:p>
            <a:r>
              <a:rPr lang="en-US" sz="1800" dirty="0" smtClean="0"/>
              <a:t>Subsequently, that assessment can be used to identify false alarms with similar characteristics to the CM.</a:t>
            </a:r>
          </a:p>
          <a:p>
            <a:endParaRPr lang="en-US" sz="1800" dirty="0" smtClean="0"/>
          </a:p>
          <a:p>
            <a:r>
              <a:rPr lang="en-US" sz="1800" dirty="0" smtClean="0"/>
              <a:t>This methodology has the potential to be successful with other meteorological events driven by large-scale processes (e.g., major ice storms, severe weather outbreaks, heavy precipitation episodes).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smtClean="0">
                <a:solidFill>
                  <a:srgbClr val="003E74"/>
                </a:solidFill>
                <a:effectLst>
                  <a:outerShdw blurRad="38100" dist="38100" dir="2700000" algn="tl">
                    <a:srgbClr val="000000">
                      <a:alpha val="43137"/>
                    </a:srgbClr>
                  </a:outerShdw>
                </a:effectLst>
                <a:latin typeface="Tahoma" pitchFamily="34" charset="0"/>
                <a:cs typeface="+mn-cs"/>
              </a:rPr>
              <a:t>Conclusions</a:t>
            </a:r>
            <a:endParaRPr lang="en-US" sz="2000" dirty="0">
              <a:solidFill>
                <a:srgbClr val="003E74"/>
              </a:solidFill>
              <a:effectLst>
                <a:outerShdw blurRad="38100" dist="38100" dir="2700000" algn="tl">
                  <a:srgbClr val="000000">
                    <a:alpha val="43137"/>
                  </a:srgbClr>
                </a:outerShdw>
              </a:effectLst>
              <a:latin typeface="Tahoma" pitchFamily="34" charset="0"/>
              <a:cs typeface="+mn-cs"/>
            </a:endParaRPr>
          </a:p>
        </p:txBody>
      </p:sp>
      <p:pic>
        <p:nvPicPr>
          <p:cNvPr id="286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228600" y="2392363"/>
            <a:ext cx="8686800" cy="2782887"/>
          </a:xfrm>
        </p:spPr>
        <p:txBody>
          <a:bodyPr/>
          <a:lstStyle/>
          <a:p>
            <a:pPr algn="ctr">
              <a:buFontTx/>
              <a:buNone/>
            </a:pPr>
            <a:r>
              <a:rPr lang="en-US" sz="3200" smtClean="0"/>
              <a:t>Questions and </a:t>
            </a:r>
            <a:r>
              <a:rPr lang="en-US" sz="3200" dirty="0" smtClean="0"/>
              <a:t>Comments?</a:t>
            </a:r>
          </a:p>
          <a:p>
            <a:pPr algn="ctr">
              <a:buFontTx/>
              <a:buNone/>
            </a:pPr>
            <a:endParaRPr lang="en-US" sz="3200" dirty="0" smtClean="0"/>
          </a:p>
          <a:p>
            <a:pPr algn="ctr">
              <a:buFontTx/>
              <a:buNone/>
            </a:pPr>
            <a:r>
              <a:rPr lang="en-US" sz="3200" dirty="0" smtClean="0"/>
              <a:t>gravelle@eas.slu.edu</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Questions</a:t>
            </a:r>
          </a:p>
        </p:txBody>
      </p:sp>
      <p:pic>
        <p:nvPicPr>
          <p:cNvPr id="2970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panelA1_1986121906.png"/>
          <p:cNvPicPr>
            <a:picLocks noChangeAspect="1"/>
          </p:cNvPicPr>
          <p:nvPr/>
        </p:nvPicPr>
        <p:blipFill>
          <a:blip r:embed="rId3" cstate="print"/>
          <a:stretch>
            <a:fillRect/>
          </a:stretch>
        </p:blipFill>
        <p:spPr>
          <a:xfrm>
            <a:off x="667512" y="658368"/>
            <a:ext cx="7810052" cy="603504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Conceptual Models</a:t>
            </a:r>
          </a:p>
        </p:txBody>
      </p:sp>
      <p:pic>
        <p:nvPicPr>
          <p:cNvPr id="307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 name="Rectangle 7"/>
          <p:cNvSpPr/>
          <p:nvPr/>
        </p:nvSpPr>
        <p:spPr bwMode="auto">
          <a:xfrm>
            <a:off x="4533596" y="3697835"/>
            <a:ext cx="3840500" cy="2918780"/>
          </a:xfrm>
          <a:prstGeom prst="rect">
            <a:avLst/>
          </a:prstGeom>
          <a:solidFill>
            <a:schemeClr val="bg1">
              <a:alpha val="92000"/>
            </a:schemeClr>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Rectangle 3"/>
          <p:cNvSpPr>
            <a:spLocks noGrp="1" noChangeArrowheads="1"/>
          </p:cNvSpPr>
          <p:nvPr>
            <p:ph idx="1"/>
          </p:nvPr>
        </p:nvSpPr>
        <p:spPr>
          <a:xfrm>
            <a:off x="4495192" y="4696364"/>
            <a:ext cx="4070928" cy="883316"/>
          </a:xfrm>
          <a:noFill/>
        </p:spPr>
        <p:txBody>
          <a:bodyPr/>
          <a:lstStyle/>
          <a:p>
            <a:pPr marL="0" indent="0" algn="ctr">
              <a:buNone/>
            </a:pPr>
            <a:r>
              <a:rPr lang="en-US" sz="2800" dirty="0" smtClean="0">
                <a:solidFill>
                  <a:srgbClr val="003E74"/>
                </a:solidFill>
              </a:rPr>
              <a:t>Like this.</a:t>
            </a:r>
          </a:p>
          <a:p>
            <a:pPr marL="0" indent="0" algn="ctr">
              <a:buNone/>
            </a:pPr>
            <a:endParaRPr lang="en-US" sz="2800" dirty="0" smtClean="0">
              <a:solidFill>
                <a:srgbClr val="003E74"/>
              </a:solidFill>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panelA1_1986121906.png"/>
          <p:cNvPicPr>
            <a:picLocks noChangeAspect="1"/>
          </p:cNvPicPr>
          <p:nvPr/>
        </p:nvPicPr>
        <p:blipFill>
          <a:blip r:embed="rId3" cstate="print"/>
          <a:stretch>
            <a:fillRect/>
          </a:stretch>
        </p:blipFill>
        <p:spPr>
          <a:xfrm>
            <a:off x="667512" y="658368"/>
            <a:ext cx="7810052" cy="603504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Conceptual Models</a:t>
            </a:r>
          </a:p>
        </p:txBody>
      </p:sp>
      <p:pic>
        <p:nvPicPr>
          <p:cNvPr id="307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 name="Rectangle 7"/>
          <p:cNvSpPr/>
          <p:nvPr/>
        </p:nvSpPr>
        <p:spPr bwMode="auto">
          <a:xfrm>
            <a:off x="4533596" y="3697835"/>
            <a:ext cx="3840500" cy="2918780"/>
          </a:xfrm>
          <a:prstGeom prst="rect">
            <a:avLst/>
          </a:prstGeom>
          <a:solidFill>
            <a:schemeClr val="bg1">
              <a:alpha val="92000"/>
            </a:schemeClr>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Rectangle 3"/>
          <p:cNvSpPr>
            <a:spLocks noGrp="1" noChangeArrowheads="1"/>
          </p:cNvSpPr>
          <p:nvPr>
            <p:ph idx="1"/>
          </p:nvPr>
        </p:nvSpPr>
        <p:spPr>
          <a:xfrm>
            <a:off x="4495192" y="3889860"/>
            <a:ext cx="4070928" cy="883316"/>
          </a:xfrm>
          <a:noFill/>
        </p:spPr>
        <p:txBody>
          <a:bodyPr/>
          <a:lstStyle/>
          <a:p>
            <a:pPr marL="0" indent="0" algn="ctr">
              <a:buNone/>
            </a:pPr>
            <a:r>
              <a:rPr lang="en-US" sz="2800" dirty="0" smtClean="0">
                <a:solidFill>
                  <a:srgbClr val="003E74"/>
                </a:solidFill>
              </a:rPr>
              <a:t>Does this occur 1   out of every 4 times?      1 out of 3 times? </a:t>
            </a:r>
          </a:p>
          <a:p>
            <a:pPr marL="0" indent="0" algn="ctr">
              <a:buNone/>
            </a:pPr>
            <a:r>
              <a:rPr lang="en-US" sz="2800" dirty="0" smtClean="0">
                <a:solidFill>
                  <a:srgbClr val="003E74"/>
                </a:solidFill>
              </a:rPr>
              <a:t>What are the    critical fields?</a:t>
            </a:r>
          </a:p>
          <a:p>
            <a:pPr marL="0" indent="0" algn="ctr">
              <a:buNone/>
            </a:pPr>
            <a:endParaRPr lang="en-US" sz="2800" dirty="0" smtClean="0">
              <a:solidFill>
                <a:srgbClr val="003E74"/>
              </a:solidFill>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228600" y="876300"/>
            <a:ext cx="8686800" cy="5448300"/>
          </a:xfrm>
        </p:spPr>
        <p:txBody>
          <a:bodyPr/>
          <a:lstStyle/>
          <a:p>
            <a:r>
              <a:rPr lang="en-US" sz="1800" smtClean="0"/>
              <a:t>For the last two winters, the Cooperative Institute for Precipitation Systems’ (CIPS) Winter Weather Analog Guidance has been assessing the similarity between atmospheric states.</a:t>
            </a:r>
          </a:p>
          <a:p>
            <a:endParaRPr lang="en-US" sz="1800" smtClean="0"/>
          </a:p>
          <a:p>
            <a:r>
              <a:rPr lang="en-US" sz="1800" smtClean="0"/>
              <a:t>The CIPS Analog Guidance software can be used to assess CMs.</a:t>
            </a:r>
          </a:p>
          <a:p>
            <a:endParaRPr lang="en-US" sz="1800" smtClean="0"/>
          </a:p>
          <a:p>
            <a:r>
              <a:rPr lang="en-US" sz="1800" smtClean="0"/>
              <a:t>How?</a:t>
            </a:r>
          </a:p>
          <a:p>
            <a:pPr lvl="1"/>
            <a:r>
              <a:rPr lang="en-US" sz="1500" smtClean="0"/>
              <a:t>Obtain a numerical representation of the CM.</a:t>
            </a:r>
          </a:p>
          <a:p>
            <a:pPr lvl="1"/>
            <a:r>
              <a:rPr lang="en-US" sz="1500" smtClean="0"/>
              <a:t>Decide which atmospheric fields will be used to assess the CM.</a:t>
            </a:r>
          </a:p>
          <a:p>
            <a:pPr lvl="1"/>
            <a:r>
              <a:rPr lang="en-US" sz="1500" smtClean="0"/>
              <a:t>Identify events similar to the CM.</a:t>
            </a:r>
          </a:p>
          <a:p>
            <a:pPr lvl="1"/>
            <a:r>
              <a:rPr lang="en-US" sz="1500" smtClean="0"/>
              <a:t>Establish critical thresholds to determine false alarms.</a:t>
            </a:r>
          </a:p>
          <a:p>
            <a:pPr lvl="1">
              <a:buFontTx/>
              <a:buNone/>
            </a:pPr>
            <a:endParaRPr lang="en-US" sz="1800" smtClean="0"/>
          </a:p>
          <a:p>
            <a:r>
              <a:rPr lang="en-US" sz="1800" smtClean="0"/>
              <a:t>The approach will be used on the CM for heavy snow producing Northeast US cyclones...a CM that is well established.</a:t>
            </a:r>
          </a:p>
          <a:p>
            <a:endParaRPr lang="en-US" sz="180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Assessing the Conceptual Model ‒ Overview</a:t>
            </a:r>
          </a:p>
        </p:txBody>
      </p:sp>
      <p:pic>
        <p:nvPicPr>
          <p:cNvPr id="410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228600" y="876300"/>
            <a:ext cx="8686800" cy="5448300"/>
          </a:xfrm>
        </p:spPr>
        <p:txBody>
          <a:bodyPr/>
          <a:lstStyle/>
          <a:p>
            <a:r>
              <a:rPr lang="en-US" sz="1800" smtClean="0"/>
              <a:t>Using a composite analysis approach, a Quantitative CM was created.</a:t>
            </a:r>
          </a:p>
          <a:p>
            <a:endParaRPr lang="en-US" sz="1800" smtClean="0"/>
          </a:p>
          <a:p>
            <a:r>
              <a:rPr lang="en-US" sz="1800" smtClean="0"/>
              <a:t>Organized snowfall events that occurred within the Northeast domain between 1 December 1980 and 29 February 2008 in the months of Dec, Jan, and Feb (n=500) were</a:t>
            </a:r>
          </a:p>
          <a:p>
            <a:pPr lvl="1"/>
            <a:r>
              <a:rPr lang="en-US" sz="1500" smtClean="0"/>
              <a:t>area averaged </a:t>
            </a:r>
          </a:p>
          <a:p>
            <a:pPr lvl="1"/>
            <a:r>
              <a:rPr lang="en-US" sz="1500" smtClean="0"/>
              <a:t>weighted by the size of the &gt;2” snowfall</a:t>
            </a:r>
          </a:p>
          <a:p>
            <a:pPr lvl="1"/>
            <a:r>
              <a:rPr lang="en-US" sz="1500" smtClean="0"/>
              <a:t>indexed by their standardized anomaly</a:t>
            </a:r>
            <a:endParaRPr lang="en-US" sz="180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p>
        </p:txBody>
      </p:sp>
      <p:pic>
        <p:nvPicPr>
          <p:cNvPr id="512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5" name="Picture 2" descr="C:\Users\CMG\Desktop\19830213_096_total2.png"/>
          <p:cNvPicPr>
            <a:picLocks noChangeAspect="1" noChangeArrowheads="1"/>
          </p:cNvPicPr>
          <p:nvPr/>
        </p:nvPicPr>
        <p:blipFill>
          <a:blip r:embed="rId4" cstate="print"/>
          <a:srcRect/>
          <a:stretch>
            <a:fillRect/>
          </a:stretch>
        </p:blipFill>
        <p:spPr bwMode="auto">
          <a:xfrm>
            <a:off x="5302250" y="2430463"/>
            <a:ext cx="3597275" cy="4229100"/>
          </a:xfrm>
          <a:prstGeom prst="rect">
            <a:avLst/>
          </a:prstGeom>
          <a:noFill/>
          <a:ln w="9525">
            <a:noFill/>
            <a:miter lim="800000"/>
            <a:headEnd/>
            <a:tailEnd/>
          </a:ln>
        </p:spPr>
      </p:pic>
      <p:sp>
        <p:nvSpPr>
          <p:cNvPr id="6" name="Rectangle 3"/>
          <p:cNvSpPr txBox="1">
            <a:spLocks noChangeArrowheads="1"/>
          </p:cNvSpPr>
          <p:nvPr/>
        </p:nvSpPr>
        <p:spPr bwMode="auto">
          <a:xfrm>
            <a:off x="7145338" y="5167313"/>
            <a:ext cx="1743075" cy="989012"/>
          </a:xfrm>
          <a:prstGeom prst="rect">
            <a:avLst/>
          </a:prstGeom>
          <a:noFill/>
          <a:ln w="9525">
            <a:noFill/>
            <a:miter lim="800000"/>
            <a:headEnd/>
            <a:tailEnd/>
          </a:ln>
        </p:spPr>
        <p:txBody>
          <a:bodyPr/>
          <a:lstStyle/>
          <a:p>
            <a:pPr marL="342900" indent="-342900" eaLnBrk="0" hangingPunct="0">
              <a:spcBef>
                <a:spcPct val="20000"/>
              </a:spcBef>
              <a:defRPr/>
            </a:pPr>
            <a:r>
              <a:rPr lang="en-US" sz="1000" kern="0" dirty="0">
                <a:solidFill>
                  <a:srgbClr val="003E74"/>
                </a:solidFill>
                <a:latin typeface="+mn-lt"/>
                <a:cs typeface="+mn-cs"/>
              </a:rPr>
              <a:t>Area </a:t>
            </a:r>
            <a:r>
              <a:rPr lang="en-US" sz="1000" kern="0" dirty="0" err="1">
                <a:solidFill>
                  <a:srgbClr val="003E74"/>
                </a:solidFill>
                <a:latin typeface="+mn-lt"/>
                <a:cs typeface="+mn-cs"/>
              </a:rPr>
              <a:t>Avg</a:t>
            </a:r>
            <a:r>
              <a:rPr lang="en-US" sz="1000" kern="0" dirty="0">
                <a:solidFill>
                  <a:srgbClr val="003E74"/>
                </a:solidFill>
                <a:latin typeface="+mn-lt"/>
                <a:cs typeface="+mn-cs"/>
              </a:rPr>
              <a:t>: 10.91 in.</a:t>
            </a:r>
          </a:p>
          <a:p>
            <a:pPr marL="342900" indent="-342900" eaLnBrk="0" hangingPunct="0">
              <a:spcBef>
                <a:spcPct val="20000"/>
              </a:spcBef>
              <a:defRPr/>
            </a:pPr>
            <a:r>
              <a:rPr lang="en-US" sz="1000" kern="0" dirty="0">
                <a:solidFill>
                  <a:srgbClr val="003E74"/>
                </a:solidFill>
                <a:latin typeface="+mn-lt"/>
                <a:cs typeface="+mn-cs"/>
              </a:rPr>
              <a:t># grid pts &gt;2.0 in: 6689</a:t>
            </a:r>
          </a:p>
          <a:p>
            <a:pPr marL="342900" indent="-342900" eaLnBrk="0" hangingPunct="0">
              <a:spcBef>
                <a:spcPct val="20000"/>
              </a:spcBef>
              <a:defRPr/>
            </a:pPr>
            <a:r>
              <a:rPr lang="en-US" sz="1000" kern="0" dirty="0">
                <a:solidFill>
                  <a:srgbClr val="003E74"/>
                </a:solidFill>
                <a:latin typeface="+mn-lt"/>
                <a:cs typeface="+mn-cs"/>
              </a:rPr>
              <a:t>Anomaly Index: 2.30</a:t>
            </a:r>
          </a:p>
          <a:p>
            <a:pPr marL="342900" indent="-342900" eaLnBrk="0" hangingPunct="0">
              <a:spcBef>
                <a:spcPct val="20000"/>
              </a:spcBef>
              <a:defRPr/>
            </a:pPr>
            <a:endParaRPr lang="en-US" sz="1000" kern="0" dirty="0">
              <a:solidFill>
                <a:srgbClr val="003E74"/>
              </a:solidFill>
              <a:latin typeface="+mn-lt"/>
              <a:cs typeface="+mn-cs"/>
            </a:endParaRPr>
          </a:p>
          <a:p>
            <a:pPr marL="342900" indent="-342900" eaLnBrk="0" hangingPunct="0">
              <a:spcBef>
                <a:spcPct val="20000"/>
              </a:spcBef>
              <a:defRPr/>
            </a:pPr>
            <a:r>
              <a:rPr lang="en-US" sz="1000" kern="0" dirty="0">
                <a:solidFill>
                  <a:srgbClr val="003E74"/>
                </a:solidFill>
                <a:latin typeface="+mn-lt"/>
                <a:cs typeface="+mn-cs"/>
              </a:rPr>
              <a:t>Rank: 9</a:t>
            </a:r>
            <a:r>
              <a:rPr lang="en-US" sz="1000" kern="0" baseline="30000" dirty="0">
                <a:solidFill>
                  <a:srgbClr val="003E74"/>
                </a:solidFill>
                <a:latin typeface="+mn-lt"/>
                <a:cs typeface="+mn-cs"/>
              </a:rPr>
              <a:t>th</a:t>
            </a:r>
            <a:endParaRPr lang="en-US" sz="1000" kern="0" dirty="0">
              <a:solidFill>
                <a:srgbClr val="003E74"/>
              </a:solidFill>
              <a:latin typeface="+mn-lt"/>
              <a:cs typeface="+mn-cs"/>
            </a:endParaRPr>
          </a:p>
          <a:p>
            <a:pPr marL="342900" indent="-342900" eaLnBrk="0" hangingPunct="0">
              <a:spcBef>
                <a:spcPct val="20000"/>
              </a:spcBef>
              <a:defRPr/>
            </a:pPr>
            <a:r>
              <a:rPr lang="en-US" sz="1000" kern="0" dirty="0">
                <a:solidFill>
                  <a:srgbClr val="003E74"/>
                </a:solidFill>
                <a:latin typeface="+mn-lt"/>
                <a:cs typeface="+mn-cs"/>
              </a:rPr>
              <a:t>NESIS Rank: 10</a:t>
            </a:r>
            <a:r>
              <a:rPr lang="en-US" sz="1000" kern="0" baseline="30000" dirty="0">
                <a:solidFill>
                  <a:srgbClr val="003E74"/>
                </a:solidFill>
                <a:latin typeface="+mn-lt"/>
                <a:cs typeface="+mn-cs"/>
              </a:rPr>
              <a:t>th</a:t>
            </a:r>
            <a:endParaRPr lang="en-US" sz="1000" kern="0" dirty="0">
              <a:solidFill>
                <a:srgbClr val="003E74"/>
              </a:solidFill>
              <a:latin typeface="+mn-lt"/>
              <a:cs typeface="+mn-cs"/>
            </a:endParaRPr>
          </a:p>
        </p:txBody>
      </p:sp>
      <p:sp>
        <p:nvSpPr>
          <p:cNvPr id="7" name="Rectangle 3"/>
          <p:cNvSpPr txBox="1">
            <a:spLocks noChangeArrowheads="1"/>
          </p:cNvSpPr>
          <p:nvPr/>
        </p:nvSpPr>
        <p:spPr bwMode="auto">
          <a:xfrm>
            <a:off x="231775" y="3582988"/>
            <a:ext cx="4838700" cy="2060575"/>
          </a:xfrm>
          <a:prstGeom prst="rect">
            <a:avLst/>
          </a:prstGeom>
          <a:noFill/>
          <a:ln w="9525">
            <a:noFill/>
            <a:miter lim="800000"/>
            <a:headEnd/>
            <a:tailEnd/>
          </a:ln>
        </p:spPr>
        <p:txBody>
          <a:bodyPr/>
          <a:lstStyle/>
          <a:p>
            <a:pPr marL="342900" indent="-342900" eaLnBrk="0" hangingPunct="0">
              <a:spcBef>
                <a:spcPct val="20000"/>
              </a:spcBef>
              <a:buFontTx/>
              <a:buChar char="•"/>
              <a:defRPr/>
            </a:pPr>
            <a:r>
              <a:rPr lang="en-US" kern="0" dirty="0">
                <a:solidFill>
                  <a:srgbClr val="FFFFFF"/>
                </a:solidFill>
                <a:latin typeface="Tahoma"/>
                <a:cs typeface="+mn-cs"/>
              </a:rPr>
              <a:t>44 Northeast snowfall events had a standardized anomaly index ≥+1.0 with a coastal track or redeveloped south of 38° N with a coastal track.</a:t>
            </a:r>
          </a:p>
          <a:p>
            <a:pPr marL="342900" indent="-342900" eaLnBrk="0" hangingPunct="0">
              <a:spcBef>
                <a:spcPct val="20000"/>
              </a:spcBef>
              <a:buFontTx/>
              <a:buChar char="•"/>
              <a:defRPr/>
            </a:pPr>
            <a:endParaRPr lang="en-US" kern="0" dirty="0">
              <a:solidFill>
                <a:srgbClr val="FFFFFF"/>
              </a:solidFill>
              <a:latin typeface="Tahoma"/>
              <a:cs typeface="+mn-cs"/>
            </a:endParaRPr>
          </a:p>
          <a:p>
            <a:pPr marL="342900" indent="-342900" eaLnBrk="0" hangingPunct="0">
              <a:spcBef>
                <a:spcPct val="20000"/>
              </a:spcBef>
              <a:buFontTx/>
              <a:buChar char="•"/>
              <a:defRPr/>
            </a:pPr>
            <a:r>
              <a:rPr lang="en-US" kern="0" dirty="0">
                <a:solidFill>
                  <a:srgbClr val="FFFFFF"/>
                </a:solidFill>
                <a:latin typeface="Tahoma"/>
                <a:cs typeface="+mn-cs"/>
              </a:rPr>
              <a:t>These 44 heavy snow cases were included in the composite analysis.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TRACKyes.png"/>
          <p:cNvPicPr>
            <a:picLocks noChangeAspect="1"/>
          </p:cNvPicPr>
          <p:nvPr/>
        </p:nvPicPr>
        <p:blipFill>
          <a:blip r:embed="rId3" cstate="print"/>
          <a:srcRect/>
          <a:stretch>
            <a:fillRect/>
          </a:stretch>
        </p:blipFill>
        <p:spPr bwMode="auto">
          <a:xfrm>
            <a:off x="758825" y="731838"/>
            <a:ext cx="7607300" cy="5878512"/>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defRPr/>
            </a:pPr>
            <a:r>
              <a:rPr lang="en-US" sz="2000" dirty="0">
                <a:solidFill>
                  <a:srgbClr val="000066"/>
                </a:solidFill>
                <a:latin typeface="Tahoma" pitchFamily="34" charset="0"/>
                <a:cs typeface="+mn-cs"/>
              </a:rPr>
              <a:t>       </a:t>
            </a:r>
            <a:r>
              <a:rPr lang="en-US" sz="2000" dirty="0">
                <a:solidFill>
                  <a:srgbClr val="003E74"/>
                </a:solidFill>
                <a:effectLst>
                  <a:outerShdw blurRad="38100" dist="38100" dir="2700000" algn="tl">
                    <a:srgbClr val="000000">
                      <a:alpha val="43137"/>
                    </a:srgbClr>
                  </a:outerShdw>
                </a:effectLst>
                <a:latin typeface="Tahoma" pitchFamily="34" charset="0"/>
                <a:cs typeface="+mn-cs"/>
              </a:rPr>
              <a:t>Quantitative Conceptual Model</a:t>
            </a:r>
            <a:endParaRPr lang="en-US" sz="2000" dirty="0">
              <a:solidFill>
                <a:srgbClr val="FF0000"/>
              </a:solidFill>
              <a:effectLst>
                <a:outerShdw blurRad="38100" dist="38100" dir="2700000" algn="tl">
                  <a:srgbClr val="000000">
                    <a:alpha val="43137"/>
                  </a:srgbClr>
                </a:outerShdw>
              </a:effectLst>
              <a:latin typeface="Tahoma" pitchFamily="34" charset="0"/>
              <a:cs typeface="+mn-cs"/>
            </a:endParaRPr>
          </a:p>
        </p:txBody>
      </p:sp>
      <p:pic>
        <p:nvPicPr>
          <p:cNvPr id="6148"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3236</Words>
  <Application>Microsoft Office PowerPoint</Application>
  <PresentationFormat>On-screen Show (4:3)</PresentationFormat>
  <Paragraphs>381</Paragraphs>
  <Slides>42</Slides>
  <Notes>42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Default Design</vt:lpstr>
      <vt:lpstr>Examining the Reliability of the Northeast Heavy Snow        Conceptual Model</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2008-12-14T17:46:44Z</dcterms:created>
  <dcterms:modified xsi:type="dcterms:W3CDTF">2011-01-05T02:35:58Z</dcterms:modified>
</cp:coreProperties>
</file>