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6" r:id="rId6"/>
    <p:sldId id="267" r:id="rId7"/>
    <p:sldId id="268" r:id="rId8"/>
    <p:sldId id="269" r:id="rId9"/>
    <p:sldId id="261" r:id="rId10"/>
    <p:sldId id="262" r:id="rId11"/>
    <p:sldId id="263" r:id="rId12"/>
    <p:sldId id="265" r:id="rId13"/>
    <p:sldId id="270" r:id="rId14"/>
    <p:sldId id="264" r:id="rId15"/>
    <p:sldId id="271" r:id="rId16"/>
    <p:sldId id="273" r:id="rId17"/>
    <p:sldId id="25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9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371600"/>
          </a:xfrm>
          <a:noFill/>
          <a:ln>
            <a:noFill/>
          </a:ln>
        </p:spPr>
        <p:txBody>
          <a:bodyPr lIns="182880" tIns="182880" rIns="182880" bIns="182880" anchor="b" anchorCtr="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57600"/>
            <a:ext cx="7772400" cy="1371600"/>
          </a:xfr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lIns="182880" tIns="182880" rIns="182880" bIns="182880"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508750"/>
            <a:ext cx="2133600" cy="273050"/>
          </a:xfrm>
        </p:spPr>
        <p:txBody>
          <a:bodyPr/>
          <a:lstStyle/>
          <a:p>
            <a:fld id="{0B76A7FC-A528-40BA-B04C-5D44FA1B13A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5724" y="6508750"/>
            <a:ext cx="2895600" cy="27305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27648" y="6508750"/>
            <a:ext cx="2130552" cy="273050"/>
          </a:xfrm>
        </p:spPr>
        <p:txBody>
          <a:bodyPr/>
          <a:lstStyle/>
          <a:p>
            <a:fld id="{734AC47D-6E00-43D0-B837-2D587A6E509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0" y="3579019"/>
            <a:ext cx="9144000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22"/>
          <p:cNvGrpSpPr/>
          <p:nvPr/>
        </p:nvGrpSpPr>
        <p:grpSpPr>
          <a:xfrm rot="5400000">
            <a:off x="4535424" y="2249423"/>
            <a:ext cx="91440" cy="9125712"/>
            <a:chOff x="0" y="0"/>
            <a:chExt cx="274320" cy="6858000"/>
          </a:xfrm>
        </p:grpSpPr>
        <p:sp>
          <p:nvSpPr>
            <p:cNvPr id="9" name="Rectangle 8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6A7FC-A528-40BA-B04C-5D44FA1B13A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C47D-6E00-43D0-B837-2D587A6E50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600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98588" y="1752600"/>
            <a:ext cx="5078412" cy="4373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6A7FC-A528-40BA-B04C-5D44FA1B13A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C47D-6E00-43D0-B837-2D587A6E50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6A7FC-A528-40BA-B04C-5D44FA1B13A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C47D-6E00-43D0-B837-2D587A6E50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7621" y="2981324"/>
            <a:ext cx="7168179" cy="1371600"/>
          </a:xfrm>
        </p:spPr>
        <p:txBody>
          <a:bodyPr lIns="182880" rIns="182880" anchor="b" anchorCtr="0"/>
          <a:lstStyle>
            <a:lvl1pPr marL="0" indent="0"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7620" y="4519613"/>
            <a:ext cx="7168179" cy="1371600"/>
          </a:xfr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lIns="182880" rIns="182880" anchor="t" anchorCtr="0"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6A7FC-A528-40BA-B04C-5D44FA1B13A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C47D-6E00-43D0-B837-2D587A6E509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322294" y="4419600"/>
            <a:ext cx="7315200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2080" y="1828799"/>
            <a:ext cx="3246120" cy="41148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5527" y="1828799"/>
            <a:ext cx="3246120" cy="41148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6A7FC-A528-40BA-B04C-5D44FA1B13A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C47D-6E00-43D0-B837-2D587A6E50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659685"/>
            <a:ext cx="342900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0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6840" y="2438399"/>
            <a:ext cx="3246120" cy="350520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32294" y="1659685"/>
            <a:ext cx="342900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0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3734" y="2438399"/>
            <a:ext cx="3246120" cy="350520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6A7FC-A528-40BA-B04C-5D44FA1B13A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C47D-6E00-43D0-B837-2D587A6E509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295400" y="2299447"/>
            <a:ext cx="7239000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6A7FC-A528-40BA-B04C-5D44FA1B13A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C47D-6E00-43D0-B837-2D587A6E509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oup 22"/>
          <p:cNvGrpSpPr/>
          <p:nvPr/>
        </p:nvGrpSpPr>
        <p:grpSpPr>
          <a:xfrm>
            <a:off x="0" y="0"/>
            <a:ext cx="182880" cy="6858000"/>
            <a:chOff x="0" y="0"/>
            <a:chExt cx="274320" cy="6858000"/>
          </a:xfrm>
        </p:grpSpPr>
        <p:sp>
          <p:nvSpPr>
            <p:cNvPr id="7" name="Rectangle 6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6A7FC-A528-40BA-B04C-5D44FA1B13A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C47D-6E00-43D0-B837-2D587A6E509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Group 22"/>
          <p:cNvGrpSpPr/>
          <p:nvPr/>
        </p:nvGrpSpPr>
        <p:grpSpPr>
          <a:xfrm>
            <a:off x="0" y="0"/>
            <a:ext cx="182880" cy="6858000"/>
            <a:chOff x="0" y="0"/>
            <a:chExt cx="274320" cy="6858000"/>
          </a:xfrm>
        </p:grpSpPr>
        <p:sp>
          <p:nvSpPr>
            <p:cNvPr id="6" name="Rectangle 5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2687" y="188259"/>
            <a:ext cx="3008313" cy="1246841"/>
          </a:xfrm>
        </p:spPr>
        <p:txBody>
          <a:bodyPr anchor="ctr" anchorCtr="0"/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1905000"/>
            <a:ext cx="4572000" cy="42211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2687" y="1676400"/>
            <a:ext cx="2246313" cy="3276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6A7FC-A528-40BA-B04C-5D44FA1B13A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C47D-6E00-43D0-B837-2D587A6E509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rot="16200000">
            <a:off x="1431830" y="3902170"/>
            <a:ext cx="4453128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2687" y="192024"/>
            <a:ext cx="3008376" cy="1243584"/>
          </a:xfr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vert="horz" lIns="182880" tIns="182880" rIns="182880" bIns="18288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1905000"/>
            <a:ext cx="4572000" cy="4224528"/>
          </a:xfrm>
          <a:noFill/>
          <a:ln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2687" y="1676400"/>
            <a:ext cx="2249424" cy="3273552"/>
          </a:xfrm>
          <a:noFill/>
          <a:ln>
            <a:noFill/>
          </a:ln>
        </p:spPr>
        <p:txBody>
          <a:bodyPr vert="horz" lIns="182880" tIns="182880" rIns="182880" bIns="182880" rtlCol="0">
            <a:normAutofit/>
          </a:bodyPr>
          <a:lstStyle>
            <a:lvl1pPr marL="0" indent="0"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5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6A7FC-A528-40BA-B04C-5D44FA1B13A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C47D-6E00-43D0-B837-2D587A6E509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rot="16200000">
            <a:off x="1431830" y="3902170"/>
            <a:ext cx="4453128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81100" y="274638"/>
            <a:ext cx="7498080" cy="1143000"/>
          </a:xfrm>
          <a:prstGeom prst="rect">
            <a:avLst/>
          </a:prstGeo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vert="horz" lIns="182880" tIns="182880" rIns="182880" bIns="18288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8260" y="1734671"/>
            <a:ext cx="7223760" cy="4235823"/>
          </a:xfrm>
          <a:prstGeom prst="rect">
            <a:avLst/>
          </a:prstGeom>
          <a:noFill/>
          <a:ln>
            <a:noFill/>
          </a:ln>
        </p:spPr>
        <p:txBody>
          <a:bodyPr vert="horz" lIns="182880" tIns="182880" rIns="182880" bIns="18288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2647" y="6508750"/>
            <a:ext cx="21336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2"/>
                </a:solidFill>
              </a:defRPr>
            </a:lvl1pPr>
          </a:lstStyle>
          <a:p>
            <a:fld id="{0B76A7FC-A528-40BA-B04C-5D44FA1B13A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0" y="6508750"/>
            <a:ext cx="28956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73353" y="6508750"/>
            <a:ext cx="4572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/>
                </a:solidFill>
              </a:defRPr>
            </a:lvl1pPr>
          </a:lstStyle>
          <a:p>
            <a:fld id="{734AC47D-6E00-43D0-B837-2D587A6E509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22"/>
          <p:cNvGrpSpPr/>
          <p:nvPr/>
        </p:nvGrpSpPr>
        <p:grpSpPr>
          <a:xfrm>
            <a:off x="0" y="0"/>
            <a:ext cx="182880" cy="6858000"/>
            <a:chOff x="0" y="0"/>
            <a:chExt cx="274320" cy="6858000"/>
          </a:xfrm>
        </p:grpSpPr>
        <p:sp>
          <p:nvSpPr>
            <p:cNvPr id="21" name="Rectangle 20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5588" indent="-228600" algn="l" defTabSz="914400" rtl="0" eaLnBrk="1" latinLnBrk="0" hangingPunct="1">
        <a:spcBef>
          <a:spcPts val="1500"/>
        </a:spcBef>
        <a:buSzPct val="70000"/>
        <a:buFont typeface="Wingdings" pitchFamily="2" charset="2"/>
        <a:buChar char="p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84632" indent="-228600" algn="l" defTabSz="914400" rtl="0" eaLnBrk="1" latinLnBrk="0" hangingPunct="1">
        <a:spcBef>
          <a:spcPts val="15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13232" indent="-228600" algn="l" defTabSz="914400" rtl="0" eaLnBrk="1" latinLnBrk="0" hangingPunct="1">
        <a:spcBef>
          <a:spcPts val="1500"/>
        </a:spcBef>
        <a:buClr>
          <a:schemeClr val="tx1"/>
        </a:buClr>
        <a:buSzPct val="70000"/>
        <a:buFont typeface="Wingdings" pitchFamily="2" charset="2"/>
        <a:buChar char="p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41832" indent="-228600" algn="l" defTabSz="914400" rtl="0" eaLnBrk="1" latinLnBrk="0" hangingPunct="1">
        <a:spcBef>
          <a:spcPts val="15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432" indent="-228600" algn="l" defTabSz="914400" rtl="0" eaLnBrk="1" latinLnBrk="0" hangingPunct="1">
        <a:spcBef>
          <a:spcPts val="1500"/>
        </a:spcBef>
        <a:buClr>
          <a:schemeClr val="tx1"/>
        </a:buClr>
        <a:buSzPct val="70000"/>
        <a:buFont typeface="Wingdings" pitchFamily="2" charset="2"/>
        <a:buChar char="p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99032" indent="-228600" algn="l" defTabSz="914400" rtl="0" eaLnBrk="1" latinLnBrk="0" hangingPunct="1">
        <a:spcBef>
          <a:spcPts val="15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27632" indent="-228600" algn="l" defTabSz="914400" rtl="0" eaLnBrk="1" latinLnBrk="0" hangingPunct="1">
        <a:spcBef>
          <a:spcPts val="1500"/>
        </a:spcBef>
        <a:buSzPct val="70000"/>
        <a:buFont typeface="Wingdings" pitchFamily="2" charset="2"/>
        <a:buChar char="p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56232" indent="-228600" algn="l" defTabSz="914400" rtl="0" eaLnBrk="1" latinLnBrk="0" hangingPunct="1">
        <a:spcBef>
          <a:spcPts val="1500"/>
        </a:spcBef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084832" indent="-228600" algn="l" defTabSz="914400" rtl="0" eaLnBrk="1" latinLnBrk="0" hangingPunct="1">
        <a:spcBef>
          <a:spcPts val="1500"/>
        </a:spcBef>
        <a:buSzPct val="70000"/>
        <a:buFont typeface="Wingdings" pitchFamily="2" charset="2"/>
        <a:buChar char="p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8686800" cy="1371600"/>
          </a:xfrm>
        </p:spPr>
        <p:txBody>
          <a:bodyPr/>
          <a:lstStyle/>
          <a:p>
            <a:r>
              <a:rPr lang="en-US" sz="3400" b="1" dirty="0" smtClean="0"/>
              <a:t>Analysis of Two Severe Wind-Producing</a:t>
            </a:r>
            <a:br>
              <a:rPr lang="en-US" sz="3400" b="1" dirty="0" smtClean="0"/>
            </a:br>
            <a:r>
              <a:rPr lang="en-US" sz="3400" b="1" dirty="0" smtClean="0"/>
              <a:t> Null-Tornado Bow Echo Events</a:t>
            </a:r>
            <a:endParaRPr lang="en-US" sz="3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Ray Wolf, Mike McClure and Andy Ervin</a:t>
            </a:r>
          </a:p>
          <a:p>
            <a:r>
              <a:rPr lang="en-US" b="1" dirty="0" smtClean="0"/>
              <a:t>NOAA/National Weather Service</a:t>
            </a:r>
          </a:p>
          <a:p>
            <a:r>
              <a:rPr lang="en-US" b="1" dirty="0" smtClean="0"/>
              <a:t>Davenport (Quad Cities), Iowa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18 June 2010 12Z 500mb</a:t>
            </a:r>
            <a:endParaRPr lang="en-US" b="1" dirty="0"/>
          </a:p>
        </p:txBody>
      </p:sp>
      <p:pic>
        <p:nvPicPr>
          <p:cNvPr id="19458" name="Picture 2" descr="http://dvn-s-intra.dvn.noaa.gov/research/studies/6-18-10_bow-echo/500-oa-1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1430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18 June 2010 12Z Surface</a:t>
            </a:r>
            <a:endParaRPr lang="en-US" b="1" dirty="0"/>
          </a:p>
        </p:txBody>
      </p:sp>
      <p:pic>
        <p:nvPicPr>
          <p:cNvPr id="20482" name="Picture 2" descr="http://dvn-s-intra.dvn.noaa.gov/research/studies/6-18-10_bow-echo/sfc_12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143000"/>
            <a:ext cx="7832467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100" y="274638"/>
            <a:ext cx="7810500" cy="1143000"/>
          </a:xfrm>
        </p:spPr>
        <p:txBody>
          <a:bodyPr/>
          <a:lstStyle/>
          <a:p>
            <a:r>
              <a:rPr lang="en-US" b="1" dirty="0" smtClean="0"/>
              <a:t>18 June 2010 12Z DVN Sounding</a:t>
            </a:r>
            <a:endParaRPr lang="en-US" b="1" dirty="0"/>
          </a:p>
        </p:txBody>
      </p:sp>
      <p:pic>
        <p:nvPicPr>
          <p:cNvPr id="21506" name="Picture 2" descr="http://dvn-s-intra.dvn.noaa.gov/research/studies/6-18-10_bow-echo/DVN_12_ob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371600"/>
            <a:ext cx="6668086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7498080" cy="1143000"/>
          </a:xfrm>
        </p:spPr>
        <p:txBody>
          <a:bodyPr/>
          <a:lstStyle/>
          <a:p>
            <a:r>
              <a:rPr lang="en-US" b="1" dirty="0" smtClean="0"/>
              <a:t>KDVN 0.5 Reflectivity</a:t>
            </a:r>
            <a:endParaRPr lang="en-US" b="1" dirty="0"/>
          </a:p>
        </p:txBody>
      </p:sp>
      <p:pic>
        <p:nvPicPr>
          <p:cNvPr id="2050" name="Picture 2" descr="C:\Intranet\research\studies\6-18-10_bow-echo\z_loop\1701.png"/>
          <p:cNvPicPr>
            <a:picLocks noChangeAspect="1" noChangeArrowheads="1"/>
          </p:cNvPicPr>
          <p:nvPr/>
        </p:nvPicPr>
        <p:blipFill>
          <a:blip r:embed="rId2" cstate="print"/>
          <a:srcRect l="9311" r="13967"/>
          <a:stretch>
            <a:fillRect/>
          </a:stretch>
        </p:blipFill>
        <p:spPr bwMode="auto">
          <a:xfrm>
            <a:off x="609600" y="762000"/>
            <a:ext cx="3772582" cy="3200400"/>
          </a:xfrm>
          <a:prstGeom prst="rect">
            <a:avLst/>
          </a:prstGeom>
          <a:noFill/>
        </p:spPr>
      </p:pic>
      <p:pic>
        <p:nvPicPr>
          <p:cNvPr id="2051" name="Picture 3" descr="C:\Intranet\research\studies\6-18-10_bow-echo\z_loop\1801.png"/>
          <p:cNvPicPr>
            <a:picLocks noChangeAspect="1" noChangeArrowheads="1"/>
          </p:cNvPicPr>
          <p:nvPr/>
        </p:nvPicPr>
        <p:blipFill>
          <a:blip r:embed="rId3" cstate="print"/>
          <a:srcRect l="9311" r="13967"/>
          <a:stretch>
            <a:fillRect/>
          </a:stretch>
        </p:blipFill>
        <p:spPr bwMode="auto">
          <a:xfrm>
            <a:off x="5029200" y="762000"/>
            <a:ext cx="3772630" cy="3200400"/>
          </a:xfrm>
          <a:prstGeom prst="rect">
            <a:avLst/>
          </a:prstGeom>
          <a:noFill/>
        </p:spPr>
      </p:pic>
      <p:pic>
        <p:nvPicPr>
          <p:cNvPr id="2052" name="Picture 4" descr="C:\Intranet\research\studies\6-18-10_bow-echo\z_loop\1900.png"/>
          <p:cNvPicPr>
            <a:picLocks noChangeAspect="1" noChangeArrowheads="1"/>
          </p:cNvPicPr>
          <p:nvPr/>
        </p:nvPicPr>
        <p:blipFill>
          <a:blip r:embed="rId4" cstate="print"/>
          <a:srcRect l="9311" r="13967"/>
          <a:stretch>
            <a:fillRect/>
          </a:stretch>
        </p:blipFill>
        <p:spPr bwMode="auto">
          <a:xfrm>
            <a:off x="609600" y="3657600"/>
            <a:ext cx="3772630" cy="3200400"/>
          </a:xfrm>
          <a:prstGeom prst="rect">
            <a:avLst/>
          </a:prstGeom>
          <a:noFill/>
        </p:spPr>
      </p:pic>
      <p:pic>
        <p:nvPicPr>
          <p:cNvPr id="2053" name="Picture 5" descr="C:\Intranet\research\studies\6-18-10_bow-echo\z_loop\2001.png"/>
          <p:cNvPicPr>
            <a:picLocks noChangeAspect="1" noChangeArrowheads="1"/>
          </p:cNvPicPr>
          <p:nvPr/>
        </p:nvPicPr>
        <p:blipFill>
          <a:blip r:embed="rId5" cstate="print"/>
          <a:srcRect l="9311" r="13036"/>
          <a:stretch>
            <a:fillRect/>
          </a:stretch>
        </p:blipFill>
        <p:spPr bwMode="auto">
          <a:xfrm>
            <a:off x="5029200" y="3657600"/>
            <a:ext cx="3818362" cy="3200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2400" y="1295400"/>
            <a:ext cx="338554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</a:rPr>
              <a:t>1</a:t>
            </a:r>
          </a:p>
          <a:p>
            <a:r>
              <a:rPr lang="en-US" sz="2000" b="1" dirty="0" smtClean="0">
                <a:solidFill>
                  <a:srgbClr val="FFFF00"/>
                </a:solidFill>
              </a:rPr>
              <a:t>7</a:t>
            </a:r>
          </a:p>
          <a:p>
            <a:r>
              <a:rPr lang="en-US" sz="2000" b="1" dirty="0" smtClean="0">
                <a:solidFill>
                  <a:srgbClr val="FFFF00"/>
                </a:solidFill>
              </a:rPr>
              <a:t>0</a:t>
            </a:r>
          </a:p>
          <a:p>
            <a:r>
              <a:rPr lang="en-US" sz="2000" b="1" dirty="0" smtClean="0">
                <a:solidFill>
                  <a:srgbClr val="FFFF00"/>
                </a:solidFill>
              </a:rPr>
              <a:t>0</a:t>
            </a:r>
          </a:p>
          <a:p>
            <a:endParaRPr lang="en-US" sz="2000" b="1" dirty="0" smtClean="0">
              <a:solidFill>
                <a:srgbClr val="FFFF00"/>
              </a:solidFill>
            </a:endParaRPr>
          </a:p>
          <a:p>
            <a:endParaRPr lang="en-US" sz="2000" b="1" dirty="0" smtClean="0">
              <a:solidFill>
                <a:srgbClr val="FFFF00"/>
              </a:solidFill>
            </a:endParaRPr>
          </a:p>
          <a:p>
            <a:endParaRPr lang="en-US" sz="2000" b="1" dirty="0" smtClean="0">
              <a:solidFill>
                <a:srgbClr val="FFFF00"/>
              </a:solidFill>
            </a:endParaRPr>
          </a:p>
          <a:p>
            <a:endParaRPr lang="en-US" sz="2000" b="1" dirty="0" smtClean="0">
              <a:solidFill>
                <a:srgbClr val="FFFF00"/>
              </a:solidFill>
            </a:endParaRPr>
          </a:p>
          <a:p>
            <a:endParaRPr lang="en-US" sz="2000" b="1" dirty="0" smtClean="0">
              <a:solidFill>
                <a:srgbClr val="FFFF00"/>
              </a:solidFill>
            </a:endParaRPr>
          </a:p>
          <a:p>
            <a:r>
              <a:rPr lang="en-US" sz="2000" b="1" dirty="0" smtClean="0">
                <a:solidFill>
                  <a:srgbClr val="FFFF00"/>
                </a:solidFill>
              </a:rPr>
              <a:t>1</a:t>
            </a:r>
          </a:p>
          <a:p>
            <a:r>
              <a:rPr lang="en-US" sz="2000" b="1" dirty="0" smtClean="0">
                <a:solidFill>
                  <a:srgbClr val="FFFF00"/>
                </a:solidFill>
              </a:rPr>
              <a:t>9</a:t>
            </a:r>
          </a:p>
          <a:p>
            <a:r>
              <a:rPr lang="en-US" sz="2000" b="1" dirty="0" smtClean="0">
                <a:solidFill>
                  <a:srgbClr val="FFFF00"/>
                </a:solidFill>
              </a:rPr>
              <a:t>0</a:t>
            </a:r>
          </a:p>
          <a:p>
            <a:r>
              <a:rPr lang="en-US" sz="2000" b="1" dirty="0" smtClean="0">
                <a:solidFill>
                  <a:srgbClr val="FFFF00"/>
                </a:solidFill>
              </a:rPr>
              <a:t>0</a:t>
            </a:r>
            <a:endParaRPr lang="en-US" sz="2000" b="1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1295400"/>
            <a:ext cx="338554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</a:rPr>
              <a:t>1</a:t>
            </a:r>
          </a:p>
          <a:p>
            <a:r>
              <a:rPr lang="en-US" sz="2000" b="1" dirty="0" smtClean="0">
                <a:solidFill>
                  <a:srgbClr val="FFFF00"/>
                </a:solidFill>
              </a:rPr>
              <a:t>8</a:t>
            </a:r>
          </a:p>
          <a:p>
            <a:r>
              <a:rPr lang="en-US" sz="2000" b="1" dirty="0" smtClean="0">
                <a:solidFill>
                  <a:srgbClr val="FFFF00"/>
                </a:solidFill>
              </a:rPr>
              <a:t>0</a:t>
            </a:r>
          </a:p>
          <a:p>
            <a:r>
              <a:rPr lang="en-US" sz="2000" b="1" dirty="0" smtClean="0">
                <a:solidFill>
                  <a:srgbClr val="FFFF00"/>
                </a:solidFill>
              </a:rPr>
              <a:t>0</a:t>
            </a:r>
          </a:p>
          <a:p>
            <a:endParaRPr lang="en-US" sz="2000" b="1" dirty="0" smtClean="0">
              <a:solidFill>
                <a:srgbClr val="FFFF00"/>
              </a:solidFill>
            </a:endParaRPr>
          </a:p>
          <a:p>
            <a:endParaRPr lang="en-US" sz="2000" b="1" dirty="0" smtClean="0">
              <a:solidFill>
                <a:srgbClr val="FFFF00"/>
              </a:solidFill>
            </a:endParaRPr>
          </a:p>
          <a:p>
            <a:endParaRPr lang="en-US" sz="2000" b="1" dirty="0" smtClean="0">
              <a:solidFill>
                <a:srgbClr val="FFFF00"/>
              </a:solidFill>
            </a:endParaRPr>
          </a:p>
          <a:p>
            <a:endParaRPr lang="en-US" sz="2000" b="1" dirty="0" smtClean="0">
              <a:solidFill>
                <a:srgbClr val="FFFF00"/>
              </a:solidFill>
            </a:endParaRPr>
          </a:p>
          <a:p>
            <a:endParaRPr lang="en-US" sz="2000" b="1" dirty="0" smtClean="0">
              <a:solidFill>
                <a:srgbClr val="FFFF00"/>
              </a:solidFill>
            </a:endParaRPr>
          </a:p>
          <a:p>
            <a:r>
              <a:rPr lang="en-US" sz="2000" b="1" dirty="0" smtClean="0">
                <a:solidFill>
                  <a:srgbClr val="FFFF00"/>
                </a:solidFill>
              </a:rPr>
              <a:t>2</a:t>
            </a:r>
          </a:p>
          <a:p>
            <a:r>
              <a:rPr lang="en-US" sz="2000" b="1" dirty="0" smtClean="0">
                <a:solidFill>
                  <a:srgbClr val="FFFF00"/>
                </a:solidFill>
              </a:rPr>
              <a:t>0</a:t>
            </a:r>
          </a:p>
          <a:p>
            <a:r>
              <a:rPr lang="en-US" sz="2000" b="1" dirty="0" smtClean="0">
                <a:solidFill>
                  <a:srgbClr val="FFFF00"/>
                </a:solidFill>
              </a:rPr>
              <a:t>0</a:t>
            </a:r>
          </a:p>
          <a:p>
            <a:r>
              <a:rPr lang="en-US" sz="2000" b="1" dirty="0" smtClean="0">
                <a:solidFill>
                  <a:srgbClr val="FFFF00"/>
                </a:solidFill>
              </a:rPr>
              <a:t>0</a:t>
            </a:r>
            <a:endParaRPr lang="en-US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-4"/>
          <a:ext cx="9144000" cy="68580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118241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CHARACTERISTIC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21 JULY</a:t>
                      </a:r>
                      <a:r>
                        <a:rPr lang="en-US" sz="2400" baseline="0" dirty="0" smtClean="0"/>
                        <a:t> 2008</a:t>
                      </a:r>
                    </a:p>
                    <a:p>
                      <a:pPr algn="ctr"/>
                      <a:r>
                        <a:rPr lang="en-US" sz="1600" baseline="0" dirty="0" smtClean="0"/>
                        <a:t>10Z ANALYSIS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18 JUNE 2010</a:t>
                      </a:r>
                    </a:p>
                    <a:p>
                      <a:pPr algn="ctr"/>
                      <a:r>
                        <a:rPr lang="en-US" sz="1600" dirty="0" smtClean="0"/>
                        <a:t>18Z ANALYSIS</a:t>
                      </a:r>
                      <a:endParaRPr lang="en-US" sz="1600" dirty="0"/>
                    </a:p>
                  </a:txBody>
                  <a:tcPr anchor="ctr"/>
                </a:tc>
              </a:tr>
              <a:tr h="1182415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</a:rPr>
                        <a:t>TIME OF DAY</a:t>
                      </a:r>
                      <a:endParaRPr lang="en-US" sz="2400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</a:rPr>
                        <a:t>9-12Z</a:t>
                      </a:r>
                      <a:endParaRPr lang="en-US" sz="2400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</a:rPr>
                        <a:t>16-20Z</a:t>
                      </a:r>
                      <a:endParaRPr lang="en-US" sz="2400" b="1" dirty="0">
                        <a:effectLst/>
                      </a:endParaRPr>
                    </a:p>
                  </a:txBody>
                  <a:tcPr anchor="ctr"/>
                </a:tc>
              </a:tr>
              <a:tr h="1182415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</a:rPr>
                        <a:t>MESOVORTICIES</a:t>
                      </a:r>
                      <a:endParaRPr lang="en-US" sz="2400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</a:rPr>
                        <a:t>NO</a:t>
                      </a:r>
                      <a:endParaRPr lang="en-US" sz="2400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</a:rPr>
                        <a:t>YES (~12)</a:t>
                      </a:r>
                      <a:endParaRPr lang="en-US" sz="2400" b="1" dirty="0">
                        <a:effectLst/>
                      </a:endParaRPr>
                    </a:p>
                  </a:txBody>
                  <a:tcPr anchor="ctr"/>
                </a:tc>
              </a:tr>
              <a:tr h="945931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PEAK</a:t>
                      </a:r>
                      <a:r>
                        <a:rPr lang="en-US" sz="2400" b="1" baseline="0" dirty="0" smtClean="0"/>
                        <a:t> WIND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M84-94 MPH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E70-80 MPH</a:t>
                      </a:r>
                    </a:p>
                  </a:txBody>
                  <a:tcPr anchor="ctr"/>
                </a:tc>
              </a:tr>
              <a:tr h="1182415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  <a:effectLst/>
                        </a:rPr>
                        <a:t>SHEAR 0-1KM</a:t>
                      </a:r>
                      <a:br>
                        <a:rPr lang="en-US" sz="2400" b="1" dirty="0" smtClean="0">
                          <a:solidFill>
                            <a:srgbClr val="FF0000"/>
                          </a:solidFill>
                          <a:effectLst/>
                        </a:rPr>
                      </a:b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</a:rPr>
                        <a:t>16-20+ kts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  <a:effectLst/>
                        </a:rPr>
                        <a:t>12 kts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  <a:effectLst/>
                        </a:rPr>
                        <a:t>12.5 kts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/>
                </a:tc>
              </a:tr>
              <a:tr h="1182415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</a:rPr>
                        <a:t>SHEAR 0-6KM</a:t>
                      </a:r>
                      <a:endParaRPr lang="en-US" sz="2400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</a:rPr>
                        <a:t>45 kts</a:t>
                      </a:r>
                      <a:endParaRPr lang="en-US" sz="2400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</a:rPr>
                        <a:t>40 kts</a:t>
                      </a:r>
                      <a:endParaRPr lang="en-US" sz="2400" b="1" dirty="0">
                        <a:effectLst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-4"/>
          <a:ext cx="9144000" cy="68580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118241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CHARACTERISTIC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21 JULY</a:t>
                      </a:r>
                      <a:r>
                        <a:rPr lang="en-US" sz="2400" baseline="0" dirty="0" smtClean="0"/>
                        <a:t> 2008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10Z ANALYSIS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18 JUNE 2010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18Z ANALYSIS</a:t>
                      </a:r>
                    </a:p>
                  </a:txBody>
                  <a:tcPr anchor="ctr"/>
                </a:tc>
              </a:tr>
              <a:tr h="1182415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</a:rPr>
                        <a:t>SR WINDS 0-2KM</a:t>
                      </a:r>
                      <a:endParaRPr lang="en-US" sz="2400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</a:rPr>
                        <a:t>20 kts</a:t>
                      </a:r>
                      <a:endParaRPr lang="en-US" sz="2400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</a:rPr>
                        <a:t>20 kts</a:t>
                      </a:r>
                      <a:endParaRPr lang="en-US" sz="2400" b="1" dirty="0">
                        <a:effectLst/>
                      </a:endParaRPr>
                    </a:p>
                  </a:txBody>
                  <a:tcPr anchor="ctr"/>
                </a:tc>
              </a:tr>
              <a:tr h="1182415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</a:rPr>
                        <a:t>SBCAPE</a:t>
                      </a:r>
                      <a:endParaRPr lang="en-US" sz="2400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</a:rPr>
                        <a:t>1000 J/kg</a:t>
                      </a:r>
                      <a:endParaRPr lang="en-US" sz="2400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</a:rPr>
                        <a:t>2500 J/kg</a:t>
                      </a:r>
                      <a:endParaRPr lang="en-US" sz="2400" b="1" dirty="0">
                        <a:effectLst/>
                      </a:endParaRPr>
                    </a:p>
                  </a:txBody>
                  <a:tcPr anchor="ctr"/>
                </a:tc>
              </a:tr>
              <a:tr h="945931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</a:rPr>
                        <a:t>MUCAPE</a:t>
                      </a:r>
                      <a:endParaRPr lang="en-US" sz="2400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</a:rPr>
                        <a:t>2000 J/kg</a:t>
                      </a:r>
                      <a:endParaRPr lang="en-US" sz="2400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</a:rPr>
                        <a:t>3000 J/kg</a:t>
                      </a:r>
                      <a:endParaRPr lang="en-US" sz="2400" b="1" dirty="0">
                        <a:effectLst/>
                      </a:endParaRPr>
                    </a:p>
                  </a:txBody>
                  <a:tcPr anchor="ctr"/>
                </a:tc>
              </a:tr>
              <a:tr h="1182415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  <a:effectLst/>
                        </a:rPr>
                        <a:t>MLCAPE 0-3KM</a:t>
                      </a:r>
                    </a:p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</a:rPr>
                        <a:t>60-90+</a:t>
                      </a: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  <a:effectLst/>
                        </a:rPr>
                        <a:t> J/kg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  <a:effectLst/>
                        </a:rPr>
                        <a:t>0 J/kg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  <a:effectLst/>
                        </a:rPr>
                        <a:t>50 J/kg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/>
                </a:tc>
              </a:tr>
              <a:tr h="1182415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</a:rPr>
                        <a:t>CIN</a:t>
                      </a:r>
                      <a:endParaRPr lang="en-US" sz="2400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</a:rPr>
                        <a:t>-100 J/kg</a:t>
                      </a:r>
                      <a:endParaRPr lang="en-US" sz="2400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</a:rPr>
                        <a:t>-50 J/kg</a:t>
                      </a:r>
                      <a:endParaRPr lang="en-US" sz="2400" b="1" dirty="0">
                        <a:effectLst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-4"/>
          <a:ext cx="9144000" cy="68580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118241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CHARACTERISTIC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21 JULY</a:t>
                      </a:r>
                      <a:r>
                        <a:rPr lang="en-US" sz="2400" baseline="0" dirty="0" smtClean="0"/>
                        <a:t> 2008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10Z ANALYSIS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18 JUNE 2010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18Z ANALYSIS</a:t>
                      </a:r>
                    </a:p>
                  </a:txBody>
                  <a:tcPr anchor="ctr"/>
                </a:tc>
              </a:tr>
              <a:tr h="1182415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</a:rPr>
                        <a:t>DCAPE</a:t>
                      </a:r>
                      <a:endParaRPr lang="en-US" sz="2400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</a:rPr>
                        <a:t>700 J/kg</a:t>
                      </a:r>
                      <a:endParaRPr lang="en-US" sz="2400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</a:rPr>
                        <a:t>1300 J/kg</a:t>
                      </a:r>
                      <a:endParaRPr lang="en-US" sz="2400" b="1" dirty="0">
                        <a:effectLst/>
                      </a:endParaRPr>
                    </a:p>
                  </a:txBody>
                  <a:tcPr anchor="ctr"/>
                </a:tc>
              </a:tr>
              <a:tr h="1182415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</a:rPr>
                        <a:t>MID-LEVEL LR</a:t>
                      </a:r>
                      <a:endParaRPr lang="en-US" sz="2400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</a:rPr>
                        <a:t>7.2 C/km</a:t>
                      </a:r>
                      <a:endParaRPr lang="en-US" sz="2400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</a:rPr>
                        <a:t>7.8 C/km</a:t>
                      </a:r>
                      <a:endParaRPr lang="en-US" sz="2400" b="1" dirty="0">
                        <a:effectLst/>
                      </a:endParaRPr>
                    </a:p>
                  </a:txBody>
                  <a:tcPr anchor="ctr"/>
                </a:tc>
              </a:tr>
              <a:tr h="945931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</a:rPr>
                        <a:t>LOW-LEVEL LR</a:t>
                      </a:r>
                      <a:endParaRPr lang="en-US" sz="2400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</a:rPr>
                        <a:t>5 C/km</a:t>
                      </a:r>
                      <a:endParaRPr lang="en-US" sz="2400" b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/>
                        </a:rPr>
                        <a:t>6.25 C/km</a:t>
                      </a:r>
                      <a:endParaRPr lang="en-US" sz="2400" b="1" dirty="0">
                        <a:effectLst/>
                      </a:endParaRPr>
                    </a:p>
                  </a:txBody>
                  <a:tcPr anchor="ctr"/>
                </a:tc>
              </a:tr>
              <a:tr h="1182415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  <a:effectLst/>
                        </a:rPr>
                        <a:t>LCL</a:t>
                      </a:r>
                    </a:p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</a:rPr>
                        <a:t>&lt; 1000 m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  <a:effectLst/>
                        </a:rPr>
                        <a:t>1000 m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  <a:effectLst/>
                        </a:rPr>
                        <a:t>1100 m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/>
                </a:tc>
              </a:tr>
              <a:tr h="11824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0000"/>
                          </a:solidFill>
                          <a:effectLst/>
                        </a:rPr>
                        <a:t>SIG TOR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</a:rPr>
                        <a:t>&gt;1</a:t>
                      </a:r>
                      <a:endParaRPr lang="en-US" sz="2400" b="1" dirty="0" smtClean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  <a:effectLst/>
                        </a:rPr>
                        <a:t>0.75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Conclusions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8260" y="1734671"/>
            <a:ext cx="7825740" cy="512332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400" b="1" dirty="0" smtClean="0"/>
              <a:t>Only 2 cases shown here; need to include many more.</a:t>
            </a:r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For these 2 cases, parameters seem to indicate the lack of tornadic potential.</a:t>
            </a:r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Need to evaluate and compare to results from modeling studies.</a:t>
            </a:r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Dynamics for high winds in the nocturnal case may be different than daytime case.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Hypothesis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8260" y="1734671"/>
            <a:ext cx="7597140" cy="4235823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Parameters used to assess the potential of significant tornadoes in supercells may be of use in anticipating QLCS tornados.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400" dirty="0" smtClean="0"/>
              <a:t>Thus the lack of favorable conditions as indicated by these parameters may help explain null tornado QLCSs.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Cases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8260" y="1295401"/>
            <a:ext cx="7597140" cy="46750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rgbClr val="FFFF00"/>
                </a:solidFill>
              </a:rPr>
              <a:t>21 July 2008</a:t>
            </a:r>
          </a:p>
          <a:p>
            <a:pPr lvl="1">
              <a:buNone/>
            </a:pPr>
            <a:r>
              <a:rPr lang="en-US" sz="2000" dirty="0" smtClean="0"/>
              <a:t>Nocturnal, </a:t>
            </a:r>
            <a:br>
              <a:rPr lang="en-US" sz="2000" dirty="0" smtClean="0"/>
            </a:br>
            <a:r>
              <a:rPr lang="en-US" sz="2000" dirty="0" smtClean="0"/>
              <a:t>no mesovortices,</a:t>
            </a:r>
            <a:br>
              <a:rPr lang="en-US" sz="2000" dirty="0" smtClean="0"/>
            </a:br>
            <a:r>
              <a:rPr lang="en-US" sz="2000" dirty="0" smtClean="0"/>
              <a:t>75-95 mph winds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b="1" dirty="0" smtClean="0">
                <a:solidFill>
                  <a:srgbClr val="FFFF00"/>
                </a:solidFill>
              </a:rPr>
              <a:t>18 June 2010</a:t>
            </a:r>
          </a:p>
          <a:p>
            <a:pPr lvl="1">
              <a:buNone/>
            </a:pPr>
            <a:r>
              <a:rPr lang="en-US" sz="2000" dirty="0" smtClean="0"/>
              <a:t>Mesovortices,</a:t>
            </a:r>
            <a:br>
              <a:rPr lang="en-US" sz="2000" dirty="0" smtClean="0"/>
            </a:br>
            <a:r>
              <a:rPr lang="en-US" sz="2000" dirty="0" smtClean="0"/>
              <a:t> 70-80 mph winds</a:t>
            </a:r>
            <a:endParaRPr lang="en-US" sz="2000" dirty="0"/>
          </a:p>
        </p:txBody>
      </p:sp>
      <p:pic>
        <p:nvPicPr>
          <p:cNvPr id="3078" name="Picture 6" descr="http://dvn-s-intra.dvn.noaa.gov/research/studies/6-18-10_bow-echo/act-plo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886200"/>
            <a:ext cx="3913094" cy="2743200"/>
          </a:xfrm>
          <a:prstGeom prst="rect">
            <a:avLst/>
          </a:prstGeom>
          <a:noFill/>
        </p:spPr>
      </p:pic>
      <p:pic>
        <p:nvPicPr>
          <p:cNvPr id="3080" name="Picture 8" descr="http://www.spc.nssl.noaa.gov/climo/online/sp3/map.php?lat=40.000&amp;lon=98.000&amp;zoom=35&amp;mode=0&amp;bdate=20080721/0000&amp;edate=20080722/0000&amp;torflag=1&amp;windflag=1&amp;hailflag=1&amp;t01=0&amp;t02=5&amp;t03=0&amp;t04=9999&amp;t05=0&amp;t06=9999&amp;t07=0&amp;t08=9999&amp;t09=0&amp;t10=9999&amp;h01=0&amp;h02=9999&amp;w01=0&amp;w02=9999&amp;showt=-1&amp;showh=-1&amp;showw=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838200"/>
            <a:ext cx="36576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21 July 2008 00Z 250 mb</a:t>
            </a:r>
            <a:endParaRPr lang="en-US" b="1" dirty="0"/>
          </a:p>
        </p:txBody>
      </p:sp>
      <p:pic>
        <p:nvPicPr>
          <p:cNvPr id="2050" name="Picture 2" descr="http://dvn-s-intra.dvn.noaa.gov/research/studies/7-21-08_QCA-derecho/08072100_25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1430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21 July 2008 00Z 500 mb</a:t>
            </a:r>
            <a:endParaRPr lang="en-US" b="1" dirty="0"/>
          </a:p>
        </p:txBody>
      </p:sp>
      <p:pic>
        <p:nvPicPr>
          <p:cNvPr id="23554" name="Picture 2" descr="http://dvn-s-intra.dvn.noaa.gov/research/studies/7-21-08_QCA-derecho/08072100_50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1430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21 July 2008 00Z Surface</a:t>
            </a:r>
            <a:endParaRPr lang="en-US" b="1" dirty="0"/>
          </a:p>
        </p:txBody>
      </p:sp>
      <p:pic>
        <p:nvPicPr>
          <p:cNvPr id="25604" name="Picture 4" descr="http://www.spc.ncep.noaa.gov/exper/archive/events/080721/hpc-sfc-0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143000"/>
            <a:ext cx="7626779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100" y="274638"/>
            <a:ext cx="7810500" cy="1143000"/>
          </a:xfrm>
        </p:spPr>
        <p:txBody>
          <a:bodyPr/>
          <a:lstStyle/>
          <a:p>
            <a:r>
              <a:rPr lang="en-US" b="1" dirty="0" smtClean="0"/>
              <a:t>21 July 2008 00Z DVN Sounding</a:t>
            </a:r>
            <a:endParaRPr lang="en-US" b="1" dirty="0"/>
          </a:p>
        </p:txBody>
      </p:sp>
      <p:pic>
        <p:nvPicPr>
          <p:cNvPr id="3" name="Picture 2" descr="http://dvn-s-intra.dvn.noaa.gov/research/studies/7-21-08_QCA-derecho/DVN_00_ob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371600"/>
            <a:ext cx="6668086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7498080" cy="1143000"/>
          </a:xfrm>
        </p:spPr>
        <p:txBody>
          <a:bodyPr/>
          <a:lstStyle/>
          <a:p>
            <a:r>
              <a:rPr lang="en-US" b="1" dirty="0" smtClean="0"/>
              <a:t>KDVN 0.5 Reflectivity</a:t>
            </a:r>
            <a:endParaRPr lang="en-US" b="1" dirty="0"/>
          </a:p>
        </p:txBody>
      </p:sp>
      <p:pic>
        <p:nvPicPr>
          <p:cNvPr id="1026" name="Picture 2" descr="C:\Intranet\research\studies\7-21-08_QCA-derecho\kdvn_0.5_Refl_20080721_093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762000"/>
            <a:ext cx="4028574" cy="3200400"/>
          </a:xfrm>
          <a:prstGeom prst="rect">
            <a:avLst/>
          </a:prstGeom>
          <a:noFill/>
        </p:spPr>
      </p:pic>
      <p:pic>
        <p:nvPicPr>
          <p:cNvPr id="1027" name="Picture 3" descr="C:\Intranet\research\studies\7-21-08_QCA-derecho\kdvn_0.5_Refl_20080721_10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5426" y="228600"/>
            <a:ext cx="4028574" cy="3200400"/>
          </a:xfrm>
          <a:prstGeom prst="rect">
            <a:avLst/>
          </a:prstGeom>
          <a:noFill/>
        </p:spPr>
      </p:pic>
      <p:pic>
        <p:nvPicPr>
          <p:cNvPr id="1028" name="Picture 4" descr="C:\Intranet\research\studies\7-21-08_QCA-derecho\kdvn_0.5_Refl_20080721_11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15426" y="3657600"/>
            <a:ext cx="4028574" cy="3200400"/>
          </a:xfrm>
          <a:prstGeom prst="rect">
            <a:avLst/>
          </a:prstGeom>
          <a:noFill/>
        </p:spPr>
      </p:pic>
      <p:pic>
        <p:nvPicPr>
          <p:cNvPr id="1029" name="Picture 5" descr="C:\Intranet\research\studies\7-21-08_QCA-derecho\kdvn_0.5_Refl_20080721_103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3657600"/>
            <a:ext cx="4028574" cy="3200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8600" y="1066800"/>
            <a:ext cx="338554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</a:rPr>
              <a:t>9</a:t>
            </a:r>
          </a:p>
          <a:p>
            <a:r>
              <a:rPr lang="en-US" sz="2000" b="1" dirty="0" smtClean="0">
                <a:solidFill>
                  <a:srgbClr val="FFFF00"/>
                </a:solidFill>
              </a:rPr>
              <a:t>3</a:t>
            </a:r>
          </a:p>
          <a:p>
            <a:r>
              <a:rPr lang="en-US" sz="2000" b="1" dirty="0" smtClean="0">
                <a:solidFill>
                  <a:srgbClr val="FFFF00"/>
                </a:solidFill>
              </a:rPr>
              <a:t>0</a:t>
            </a:r>
          </a:p>
          <a:p>
            <a:endParaRPr lang="en-US" sz="2000" b="1" dirty="0" smtClean="0">
              <a:solidFill>
                <a:srgbClr val="FFFF00"/>
              </a:solidFill>
            </a:endParaRPr>
          </a:p>
          <a:p>
            <a:endParaRPr lang="en-US" sz="2000" b="1" dirty="0" smtClean="0">
              <a:solidFill>
                <a:srgbClr val="FFFF00"/>
              </a:solidFill>
            </a:endParaRPr>
          </a:p>
          <a:p>
            <a:endParaRPr lang="en-US" sz="2000" b="1" dirty="0" smtClean="0">
              <a:solidFill>
                <a:srgbClr val="FFFF00"/>
              </a:solidFill>
            </a:endParaRPr>
          </a:p>
          <a:p>
            <a:endParaRPr lang="en-US" sz="2000" b="1" dirty="0" smtClean="0">
              <a:solidFill>
                <a:srgbClr val="FFFF00"/>
              </a:solidFill>
            </a:endParaRPr>
          </a:p>
          <a:p>
            <a:endParaRPr lang="en-US" sz="2000" b="1" dirty="0" smtClean="0">
              <a:solidFill>
                <a:srgbClr val="FFFF00"/>
              </a:solidFill>
            </a:endParaRPr>
          </a:p>
          <a:p>
            <a:endParaRPr lang="en-US" sz="2000" b="1" dirty="0" smtClean="0">
              <a:solidFill>
                <a:srgbClr val="FFFF00"/>
              </a:solidFill>
            </a:endParaRPr>
          </a:p>
          <a:p>
            <a:endParaRPr lang="en-US" sz="2000" b="1" dirty="0" smtClean="0">
              <a:solidFill>
                <a:srgbClr val="FFFF00"/>
              </a:solidFill>
            </a:endParaRPr>
          </a:p>
          <a:p>
            <a:r>
              <a:rPr lang="en-US" sz="2000" b="1" dirty="0" smtClean="0">
                <a:solidFill>
                  <a:srgbClr val="FFFF00"/>
                </a:solidFill>
              </a:rPr>
              <a:t>1</a:t>
            </a:r>
          </a:p>
          <a:p>
            <a:r>
              <a:rPr lang="en-US" sz="2000" b="1" dirty="0" smtClean="0">
                <a:solidFill>
                  <a:srgbClr val="FFFF00"/>
                </a:solidFill>
              </a:rPr>
              <a:t>0</a:t>
            </a:r>
          </a:p>
          <a:p>
            <a:r>
              <a:rPr lang="en-US" sz="2000" b="1" dirty="0" smtClean="0">
                <a:solidFill>
                  <a:srgbClr val="FFFF00"/>
                </a:solidFill>
              </a:rPr>
              <a:t>3</a:t>
            </a:r>
          </a:p>
          <a:p>
            <a:r>
              <a:rPr lang="en-US" sz="2000" b="1" dirty="0" smtClean="0">
                <a:solidFill>
                  <a:srgbClr val="FFFF00"/>
                </a:solidFill>
              </a:rPr>
              <a:t>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24400" y="1066800"/>
            <a:ext cx="338554" cy="43704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</a:rPr>
              <a:t>1</a:t>
            </a:r>
          </a:p>
          <a:p>
            <a:r>
              <a:rPr lang="en-US" sz="2000" b="1" dirty="0" smtClean="0">
                <a:solidFill>
                  <a:srgbClr val="FFFF00"/>
                </a:solidFill>
              </a:rPr>
              <a:t>0</a:t>
            </a:r>
          </a:p>
          <a:p>
            <a:r>
              <a:rPr lang="en-US" sz="2000" b="1" dirty="0" smtClean="0">
                <a:solidFill>
                  <a:srgbClr val="FFFF00"/>
                </a:solidFill>
              </a:rPr>
              <a:t>0</a:t>
            </a:r>
          </a:p>
          <a:p>
            <a:r>
              <a:rPr lang="en-US" sz="2000" b="1" dirty="0" smtClean="0">
                <a:solidFill>
                  <a:srgbClr val="FFFF00"/>
                </a:solidFill>
              </a:rPr>
              <a:t>0</a:t>
            </a:r>
          </a:p>
          <a:p>
            <a:endParaRPr lang="en-US" sz="2000" b="1" dirty="0" smtClean="0">
              <a:solidFill>
                <a:srgbClr val="FFFF00"/>
              </a:solidFill>
            </a:endParaRPr>
          </a:p>
          <a:p>
            <a:endParaRPr lang="en-US" sz="2000" b="1" dirty="0" smtClean="0">
              <a:solidFill>
                <a:srgbClr val="FFFF00"/>
              </a:solidFill>
            </a:endParaRPr>
          </a:p>
          <a:p>
            <a:endParaRPr lang="en-US" sz="2000" b="1" dirty="0" smtClean="0">
              <a:solidFill>
                <a:srgbClr val="FFFF00"/>
              </a:solidFill>
            </a:endParaRPr>
          </a:p>
          <a:p>
            <a:endParaRPr lang="en-US" sz="2000" b="1" dirty="0" smtClean="0">
              <a:solidFill>
                <a:srgbClr val="FFFF00"/>
              </a:solidFill>
            </a:endParaRPr>
          </a:p>
          <a:p>
            <a:endParaRPr lang="en-US" sz="2000" b="1" dirty="0" smtClean="0">
              <a:solidFill>
                <a:srgbClr val="FFFF00"/>
              </a:solidFill>
            </a:endParaRPr>
          </a:p>
          <a:p>
            <a:endParaRPr lang="en-US" sz="2000" b="1" dirty="0" smtClean="0">
              <a:solidFill>
                <a:srgbClr val="FFFF00"/>
              </a:solidFill>
            </a:endParaRPr>
          </a:p>
          <a:p>
            <a:r>
              <a:rPr lang="en-US" sz="2000" b="1" dirty="0" smtClean="0">
                <a:solidFill>
                  <a:srgbClr val="FFFF00"/>
                </a:solidFill>
              </a:rPr>
              <a:t>1</a:t>
            </a:r>
          </a:p>
          <a:p>
            <a:r>
              <a:rPr lang="en-US" sz="2000" b="1" dirty="0" smtClean="0">
                <a:solidFill>
                  <a:srgbClr val="FFFF00"/>
                </a:solidFill>
              </a:rPr>
              <a:t>1</a:t>
            </a:r>
          </a:p>
          <a:p>
            <a:r>
              <a:rPr lang="en-US" sz="2000" b="1" dirty="0" smtClean="0">
                <a:solidFill>
                  <a:srgbClr val="FFFF00"/>
                </a:solidFill>
              </a:rPr>
              <a:t>0</a:t>
            </a:r>
          </a:p>
          <a:p>
            <a:r>
              <a:rPr lang="en-US" sz="2000" b="1" dirty="0" smtClean="0">
                <a:solidFill>
                  <a:srgbClr val="FFFF00"/>
                </a:solidFill>
              </a:rPr>
              <a:t>0</a:t>
            </a:r>
            <a:endParaRPr lang="en-US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18 June 2010 12Z 250 mb</a:t>
            </a:r>
            <a:endParaRPr lang="en-US" b="1" dirty="0"/>
          </a:p>
        </p:txBody>
      </p:sp>
      <p:pic>
        <p:nvPicPr>
          <p:cNvPr id="1030" name="Picture 6" descr="http://dvn-s-intra.dvn.noaa.gov/research/studies/6-18-10_bow-echo/250-oa-1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1430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ailored">
  <a:themeElements>
    <a:clrScheme name="Tailored">
      <a:dk1>
        <a:sysClr val="windowText" lastClr="000000"/>
      </a:dk1>
      <a:lt1>
        <a:sysClr val="window" lastClr="FFFFFF"/>
      </a:lt1>
      <a:dk2>
        <a:srgbClr val="123452"/>
      </a:dk2>
      <a:lt2>
        <a:srgbClr val="E0EDF8"/>
      </a:lt2>
      <a:accent1>
        <a:srgbClr val="2254A6"/>
      </a:accent1>
      <a:accent2>
        <a:srgbClr val="9B6261"/>
      </a:accent2>
      <a:accent3>
        <a:srgbClr val="939070"/>
      </a:accent3>
      <a:accent4>
        <a:srgbClr val="60254D"/>
      </a:accent4>
      <a:accent5>
        <a:srgbClr val="9FC6E9"/>
      </a:accent5>
      <a:accent6>
        <a:srgbClr val="8BA7B3"/>
      </a:accent6>
      <a:hlink>
        <a:srgbClr val="3286D2"/>
      </a:hlink>
      <a:folHlink>
        <a:srgbClr val="D99BBA"/>
      </a:folHlink>
    </a:clrScheme>
    <a:fontScheme name="Tailored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Console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ailored">
      <a:fillStyleLst>
        <a:gradFill rotWithShape="1">
          <a:gsLst>
            <a:gs pos="0">
              <a:schemeClr val="phClr">
                <a:tint val="90000"/>
                <a:satMod val="125000"/>
              </a:schemeClr>
            </a:gs>
            <a:gs pos="100000">
              <a:schemeClr val="phClr">
                <a:shade val="80000"/>
                <a:sat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atMod val="150000"/>
              </a:schemeClr>
            </a:gs>
            <a:gs pos="35000">
              <a:schemeClr val="phClr">
                <a:tint val="65000"/>
                <a:satMod val="175000"/>
              </a:schemeClr>
            </a:gs>
            <a:gs pos="100000">
              <a:schemeClr val="phClr">
                <a:tint val="55000"/>
                <a:satMod val="200000"/>
              </a:schemeClr>
            </a:gs>
            <a:gs pos="100000">
              <a:schemeClr val="phClr">
                <a:tint val="50000"/>
                <a:satMod val="225000"/>
              </a:schemeClr>
            </a:gs>
          </a:gsLst>
          <a:path path="circle">
            <a:fillToRect l="10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8000"/>
                <a:satMod val="115000"/>
              </a:schemeClr>
              <a:schemeClr val="phClr">
                <a:tint val="84000"/>
                <a:satMod val="135000"/>
              </a:schemeClr>
            </a:duotone>
          </a:blip>
          <a:tile tx="0" ty="0" sx="100000" sy="100000" flip="none" algn="tl"/>
        </a:blipFill>
      </a:fillStyleLst>
      <a:lnStyleLst>
        <a:ln w="6350" cap="flat" cmpd="sng" algn="ctr">
          <a:solidFill>
            <a:schemeClr val="phClr">
              <a:shade val="95000"/>
              <a:alpha val="90000"/>
              <a:satMod val="115000"/>
            </a:schemeClr>
          </a:solidFill>
          <a:prstDash val="solid"/>
        </a:ln>
        <a:ln w="12700" cap="flat" cmpd="sng" algn="ctr">
          <a:solidFill>
            <a:schemeClr val="phClr">
              <a:shade val="95000"/>
              <a:alpha val="90000"/>
              <a:satMod val="115000"/>
            </a:schemeClr>
          </a:solidFill>
          <a:prstDash val="solid"/>
        </a:ln>
        <a:ln w="19050" cap="flat" cmpd="sng" algn="ctr">
          <a:solidFill>
            <a:schemeClr val="phClr">
              <a:shade val="95000"/>
              <a:alpha val="90000"/>
              <a:satMod val="115000"/>
            </a:schemeClr>
          </a:solidFill>
          <a:prstDash val="solid"/>
        </a:ln>
      </a:lnStyleLst>
      <a:effectStyleLst>
        <a:effectStyle>
          <a:effectLst>
            <a:softEdge rad="25400"/>
          </a:effectLst>
        </a:effectStyle>
        <a:effectStyle>
          <a:effectLst>
            <a:innerShdw blurRad="76200" dist="12700" dir="13500000">
              <a:srgbClr val="FFFFFF">
                <a:alpha val="60000"/>
              </a:srgbClr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3600000"/>
            </a:lightRig>
          </a:scene3d>
          <a:sp3d>
            <a:bevelT w="12700" h="25400" prst="softRound"/>
          </a:sp3d>
        </a:effectStyle>
        <a:effectStyle>
          <a:effectLst>
            <a:outerShdw blurRad="38100" dist="25400" dir="5400000" sx="102000" sy="102000" rotWithShape="0">
              <a:srgbClr val="80808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woPt" dir="l">
              <a:rot lat="0" lon="0" rev="4200000"/>
            </a:lightRig>
          </a:scene3d>
          <a:sp3d prstMaterial="softmetal">
            <a:bevelT w="12700" h="508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80000"/>
                <a:shade val="99000"/>
                <a:satMod val="1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2">
            <a:duotone>
              <a:schemeClr val="phClr">
                <a:shade val="82000"/>
                <a:satMod val="115000"/>
              </a:schemeClr>
              <a:schemeClr val="phClr">
                <a:tint val="90000"/>
                <a:satMod val="135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Tailored</Template>
  <TotalTime>593</TotalTime>
  <Words>329</Words>
  <Application>Microsoft Office PowerPoint</Application>
  <PresentationFormat>On-screen Show (4:3)</PresentationFormat>
  <Paragraphs>150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Tailored</vt:lpstr>
      <vt:lpstr>Analysis of Two Severe Wind-Producing  Null-Tornado Bow Echo Events</vt:lpstr>
      <vt:lpstr>Hypothesis</vt:lpstr>
      <vt:lpstr>Cases</vt:lpstr>
      <vt:lpstr>21 July 2008 00Z 250 mb</vt:lpstr>
      <vt:lpstr>21 July 2008 00Z 500 mb</vt:lpstr>
      <vt:lpstr>21 July 2008 00Z Surface</vt:lpstr>
      <vt:lpstr>21 July 2008 00Z DVN Sounding</vt:lpstr>
      <vt:lpstr>KDVN 0.5 Reflectivity</vt:lpstr>
      <vt:lpstr>18 June 2010 12Z 250 mb</vt:lpstr>
      <vt:lpstr>18 June 2010 12Z 500mb</vt:lpstr>
      <vt:lpstr>18 June 2010 12Z Surface</vt:lpstr>
      <vt:lpstr>18 June 2010 12Z DVN Sounding</vt:lpstr>
      <vt:lpstr>KDVN 0.5 Reflectivity</vt:lpstr>
      <vt:lpstr>Slide 14</vt:lpstr>
      <vt:lpstr>Slide 15</vt:lpstr>
      <vt:lpstr>Slide 16</vt:lpstr>
      <vt:lpstr>Conclusions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of Two Severe Wind-Producing  Null Tornado Bow Echo Events</dc:title>
  <dc:creator>ray.wolf</dc:creator>
  <cp:lastModifiedBy>ray.wolf</cp:lastModifiedBy>
  <cp:revision>70</cp:revision>
  <dcterms:created xsi:type="dcterms:W3CDTF">2011-02-17T15:38:51Z</dcterms:created>
  <dcterms:modified xsi:type="dcterms:W3CDTF">2011-03-08T03:29:52Z</dcterms:modified>
</cp:coreProperties>
</file>