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39" r:id="rId2"/>
    <p:sldId id="257" r:id="rId3"/>
    <p:sldId id="258" r:id="rId4"/>
    <p:sldId id="292" r:id="rId5"/>
    <p:sldId id="274" r:id="rId6"/>
    <p:sldId id="337" r:id="rId7"/>
    <p:sldId id="266" r:id="rId8"/>
    <p:sldId id="269" r:id="rId9"/>
    <p:sldId id="314" r:id="rId10"/>
    <p:sldId id="312" r:id="rId11"/>
    <p:sldId id="273" r:id="rId12"/>
    <p:sldId id="281" r:id="rId13"/>
    <p:sldId id="284" r:id="rId14"/>
    <p:sldId id="336" r:id="rId15"/>
    <p:sldId id="333" r:id="rId16"/>
    <p:sldId id="285" r:id="rId17"/>
    <p:sldId id="286" r:id="rId18"/>
    <p:sldId id="288" r:id="rId19"/>
    <p:sldId id="338" r:id="rId20"/>
    <p:sldId id="327" r:id="rId21"/>
    <p:sldId id="323" r:id="rId22"/>
    <p:sldId id="291" r:id="rId23"/>
    <p:sldId id="335" r:id="rId24"/>
    <p:sldId id="334" r:id="rId25"/>
    <p:sldId id="310" r:id="rId26"/>
    <p:sldId id="293" r:id="rId27"/>
    <p:sldId id="262" r:id="rId28"/>
    <p:sldId id="26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79D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1" autoAdjust="0"/>
    <p:restoredTop sz="94695" autoAdjust="0"/>
  </p:normalViewPr>
  <p:slideViewPr>
    <p:cSldViewPr>
      <p:cViewPr varScale="1">
        <p:scale>
          <a:sx n="66" d="100"/>
          <a:sy n="66" d="100"/>
        </p:scale>
        <p:origin x="-8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Desktop\Rotationalvel_param_10252010b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Rotationalvel_param_10252010b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Rotationalvel_param_10252010b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Rotationalvel_param_10252010b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wner\Desktop\Rotationalvel_param_10252010b.xls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Rotationalvel_param_10252010b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baseline="0" dirty="0">
                <a:solidFill>
                  <a:schemeClr val="bg1"/>
                </a:solidFill>
              </a:rPr>
              <a:t>Rotational </a:t>
            </a:r>
            <a:r>
              <a:rPr lang="en-US" baseline="0" dirty="0" smtClean="0">
                <a:solidFill>
                  <a:schemeClr val="bg1"/>
                </a:solidFill>
              </a:rPr>
              <a:t>Shear – ARMOR 0.7</a:t>
            </a:r>
            <a:endParaRPr lang="en-US" baseline="0" dirty="0">
              <a:solidFill>
                <a:schemeClr val="bg1"/>
              </a:solidFill>
            </a:endParaRPr>
          </a:p>
        </c:rich>
      </c:tx>
      <c:layout/>
    </c:title>
    <c:plotArea>
      <c:layout/>
      <c:barChart>
        <c:barDir val="col"/>
        <c:grouping val="clustered"/>
        <c:ser>
          <c:idx val="3"/>
          <c:order val="0"/>
          <c:tx>
            <c:strRef>
              <c:f>'05_08_2008 - ARM'!$D$51</c:f>
              <c:strCache>
                <c:ptCount val="1"/>
                <c:pt idx="0">
                  <c:v>Rotational Shear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cat>
            <c:numRef>
              <c:f>'05_08_2008 - ARM'!$A$53:$A$71</c:f>
              <c:numCache>
                <c:formatCode>General</c:formatCode>
                <c:ptCount val="19"/>
                <c:pt idx="0">
                  <c:v>1727</c:v>
                </c:pt>
                <c:pt idx="1">
                  <c:v>1729</c:v>
                </c:pt>
                <c:pt idx="2">
                  <c:v>1731</c:v>
                </c:pt>
                <c:pt idx="3">
                  <c:v>1732</c:v>
                </c:pt>
                <c:pt idx="4">
                  <c:v>1735</c:v>
                </c:pt>
                <c:pt idx="5">
                  <c:v>1736</c:v>
                </c:pt>
                <c:pt idx="6">
                  <c:v>1739</c:v>
                </c:pt>
                <c:pt idx="7">
                  <c:v>1740</c:v>
                </c:pt>
                <c:pt idx="8">
                  <c:v>1743</c:v>
                </c:pt>
                <c:pt idx="9">
                  <c:v>1744</c:v>
                </c:pt>
                <c:pt idx="10">
                  <c:v>1747</c:v>
                </c:pt>
                <c:pt idx="11">
                  <c:v>1748</c:v>
                </c:pt>
                <c:pt idx="12">
                  <c:v>1751</c:v>
                </c:pt>
                <c:pt idx="13">
                  <c:v>1753</c:v>
                </c:pt>
                <c:pt idx="14">
                  <c:v>1756</c:v>
                </c:pt>
                <c:pt idx="15">
                  <c:v>1757</c:v>
                </c:pt>
                <c:pt idx="16">
                  <c:v>1800</c:v>
                </c:pt>
                <c:pt idx="17">
                  <c:v>1801</c:v>
                </c:pt>
                <c:pt idx="18">
                  <c:v>1804</c:v>
                </c:pt>
              </c:numCache>
            </c:numRef>
          </c:cat>
          <c:val>
            <c:numRef>
              <c:f>'05_08_2008 - ARM'!$D$53:$D$71</c:f>
              <c:numCache>
                <c:formatCode>General</c:formatCode>
                <c:ptCount val="19"/>
                <c:pt idx="0">
                  <c:v>4.9317042606512092E-3</c:v>
                </c:pt>
                <c:pt idx="1">
                  <c:v>3.2425258945383306E-3</c:v>
                </c:pt>
                <c:pt idx="2">
                  <c:v>2.7440732758618378E-3</c:v>
                </c:pt>
                <c:pt idx="3">
                  <c:v>3.228591557395636E-3</c:v>
                </c:pt>
                <c:pt idx="4">
                  <c:v>6.9389541785369133E-3</c:v>
                </c:pt>
                <c:pt idx="5">
                  <c:v>1.0683676160336641E-2</c:v>
                </c:pt>
                <c:pt idx="6">
                  <c:v>1.7551893074579921E-2</c:v>
                </c:pt>
                <c:pt idx="7">
                  <c:v>7.9552195340494986E-2</c:v>
                </c:pt>
                <c:pt idx="8">
                  <c:v>3.9841485507242966E-2</c:v>
                </c:pt>
                <c:pt idx="9">
                  <c:v>1.5890534682079568E-2</c:v>
                </c:pt>
                <c:pt idx="10">
                  <c:v>1.6439014202170681E-2</c:v>
                </c:pt>
                <c:pt idx="11">
                  <c:v>1.4800095419846065E-2</c:v>
                </c:pt>
                <c:pt idx="12">
                  <c:v>9.3435422602081396E-3</c:v>
                </c:pt>
                <c:pt idx="13">
                  <c:v>1.0966704204203277E-2</c:v>
                </c:pt>
                <c:pt idx="14">
                  <c:v>5.3247230250477104E-3</c:v>
                </c:pt>
                <c:pt idx="15">
                  <c:v>1.0618522408962685E-2</c:v>
                </c:pt>
                <c:pt idx="16">
                  <c:v>1.2007336785937447E-2</c:v>
                </c:pt>
                <c:pt idx="17">
                  <c:v>1.3772528433944581E-2</c:v>
                </c:pt>
                <c:pt idx="18">
                  <c:v>6.5182449494943931E-3</c:v>
                </c:pt>
              </c:numCache>
            </c:numRef>
          </c:val>
        </c:ser>
        <c:axId val="30277632"/>
        <c:axId val="30279936"/>
      </c:barChart>
      <c:catAx>
        <c:axId val="30277632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0279936"/>
        <c:crosses val="autoZero"/>
        <c:auto val="1"/>
        <c:lblAlgn val="ctr"/>
        <c:lblOffset val="100"/>
      </c:catAx>
      <c:valAx>
        <c:axId val="30279936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minorGridlines/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0277632"/>
        <c:crosses val="autoZero"/>
        <c:crossBetween val="between"/>
        <c:majorUnit val="8.0000000000000158E-3"/>
      </c:valAx>
    </c:plotArea>
    <c:plotVisOnly val="1"/>
    <c:dispBlanksAs val="gap"/>
  </c:chart>
  <c:spPr>
    <a:solidFill>
      <a:schemeClr val="tx1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r>
              <a:rPr lang="en-US" baseline="0" dirty="0">
                <a:solidFill>
                  <a:schemeClr val="bg1"/>
                </a:solidFill>
              </a:rPr>
              <a:t>NROT - </a:t>
            </a:r>
            <a:r>
              <a:rPr lang="en-US" baseline="0" dirty="0" smtClean="0">
                <a:solidFill>
                  <a:schemeClr val="bg1"/>
                </a:solidFill>
              </a:rPr>
              <a:t>ARMOR </a:t>
            </a:r>
            <a:r>
              <a:rPr lang="en-US" baseline="0" dirty="0">
                <a:solidFill>
                  <a:schemeClr val="bg1"/>
                </a:solidFill>
              </a:rPr>
              <a:t>0.7</a:t>
            </a:r>
          </a:p>
        </c:rich>
      </c:tx>
      <c:layout/>
    </c:title>
    <c:plotArea>
      <c:layout/>
      <c:barChart>
        <c:barDir val="col"/>
        <c:grouping val="clustered"/>
        <c:ser>
          <c:idx val="2"/>
          <c:order val="0"/>
          <c:tx>
            <c:strRef>
              <c:f>'05_08_2008 - ARM'!$C$50</c:f>
              <c:strCache>
                <c:ptCount val="1"/>
                <c:pt idx="0">
                  <c:v>NROT</c:v>
                </c:pt>
              </c:strCache>
            </c:strRef>
          </c:tx>
          <c:spPr>
            <a:solidFill>
              <a:srgbClr val="7030A0"/>
            </a:solidFill>
          </c:spPr>
          <c:cat>
            <c:numRef>
              <c:f>'05_08_2008 - ARM'!$A$51:$A$68</c:f>
              <c:numCache>
                <c:formatCode>General</c:formatCode>
                <c:ptCount val="18"/>
                <c:pt idx="0">
                  <c:v>1729</c:v>
                </c:pt>
                <c:pt idx="1">
                  <c:v>1731</c:v>
                </c:pt>
                <c:pt idx="2">
                  <c:v>1732</c:v>
                </c:pt>
                <c:pt idx="3">
                  <c:v>1735</c:v>
                </c:pt>
                <c:pt idx="4">
                  <c:v>1736</c:v>
                </c:pt>
                <c:pt idx="5">
                  <c:v>1739</c:v>
                </c:pt>
                <c:pt idx="6">
                  <c:v>1740</c:v>
                </c:pt>
                <c:pt idx="7">
                  <c:v>1743</c:v>
                </c:pt>
                <c:pt idx="8">
                  <c:v>1744</c:v>
                </c:pt>
                <c:pt idx="9">
                  <c:v>1747</c:v>
                </c:pt>
                <c:pt idx="10">
                  <c:v>1748</c:v>
                </c:pt>
                <c:pt idx="11">
                  <c:v>1751</c:v>
                </c:pt>
                <c:pt idx="12">
                  <c:v>1753</c:v>
                </c:pt>
                <c:pt idx="13">
                  <c:v>1756</c:v>
                </c:pt>
                <c:pt idx="14">
                  <c:v>1757</c:v>
                </c:pt>
                <c:pt idx="15">
                  <c:v>1800</c:v>
                </c:pt>
                <c:pt idx="16">
                  <c:v>1801</c:v>
                </c:pt>
                <c:pt idx="17">
                  <c:v>1804</c:v>
                </c:pt>
              </c:numCache>
            </c:numRef>
          </c:cat>
          <c:val>
            <c:numRef>
              <c:f>'05_08_2008 - ARM'!$C$51:$C$68</c:f>
              <c:numCache>
                <c:formatCode>General</c:formatCode>
                <c:ptCount val="18"/>
                <c:pt idx="0">
                  <c:v>0.69000000000000483</c:v>
                </c:pt>
                <c:pt idx="1">
                  <c:v>0.69000000000000483</c:v>
                </c:pt>
                <c:pt idx="2">
                  <c:v>0.69000000000000483</c:v>
                </c:pt>
                <c:pt idx="3">
                  <c:v>0.77000000000000091</c:v>
                </c:pt>
                <c:pt idx="4">
                  <c:v>0.81</c:v>
                </c:pt>
                <c:pt idx="5">
                  <c:v>1.25</c:v>
                </c:pt>
                <c:pt idx="6">
                  <c:v>1.1700000000000021</c:v>
                </c:pt>
                <c:pt idx="7">
                  <c:v>1.4</c:v>
                </c:pt>
                <c:pt idx="8">
                  <c:v>1.36</c:v>
                </c:pt>
                <c:pt idx="9">
                  <c:v>1.01</c:v>
                </c:pt>
                <c:pt idx="10">
                  <c:v>0.81</c:v>
                </c:pt>
                <c:pt idx="11">
                  <c:v>0.93</c:v>
                </c:pt>
                <c:pt idx="12">
                  <c:v>0.77000000000000091</c:v>
                </c:pt>
                <c:pt idx="13">
                  <c:v>0.81</c:v>
                </c:pt>
                <c:pt idx="14">
                  <c:v>0.85000000000000064</c:v>
                </c:pt>
                <c:pt idx="15">
                  <c:v>0.6500000000000048</c:v>
                </c:pt>
                <c:pt idx="16">
                  <c:v>0.53</c:v>
                </c:pt>
                <c:pt idx="17">
                  <c:v>0.53</c:v>
                </c:pt>
              </c:numCache>
            </c:numRef>
          </c:val>
        </c:ser>
        <c:axId val="31747072"/>
        <c:axId val="31757056"/>
      </c:barChart>
      <c:catAx>
        <c:axId val="31747072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1757056"/>
        <c:crosses val="autoZero"/>
        <c:auto val="1"/>
        <c:lblAlgn val="ctr"/>
        <c:lblOffset val="100"/>
      </c:catAx>
      <c:valAx>
        <c:axId val="31757056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1747072"/>
        <c:crosses val="autoZero"/>
        <c:crossBetween val="between"/>
      </c:valAx>
    </c:plotArea>
    <c:plotVisOnly val="1"/>
    <c:dispBlanksAs val="gap"/>
  </c:chart>
  <c:spPr>
    <a:solidFill>
      <a:schemeClr val="tx1"/>
    </a:solidFill>
    <a:ln>
      <a:solidFill>
        <a:schemeClr val="tx1"/>
      </a:solidFill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r>
              <a:rPr lang="en-US" baseline="0">
                <a:solidFill>
                  <a:schemeClr val="bg1"/>
                </a:solidFill>
              </a:rPr>
              <a:t>Rotational Shear - HTX 0.5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'12_10_2008 - HTX'!$B$5</c:f>
              <c:strCache>
                <c:ptCount val="1"/>
                <c:pt idx="0">
                  <c:v>Rotational Shear</c:v>
                </c:pt>
              </c:strCache>
            </c:strRef>
          </c:tx>
          <c:spPr>
            <a:solidFill>
              <a:srgbClr val="92D050"/>
            </a:solidFill>
          </c:spPr>
          <c:cat>
            <c:numRef>
              <c:f>'12_10_2008 - HTX'!$A$6:$A$13</c:f>
              <c:numCache>
                <c:formatCode>General</c:formatCode>
                <c:ptCount val="8"/>
                <c:pt idx="0">
                  <c:v>640</c:v>
                </c:pt>
                <c:pt idx="1">
                  <c:v>645</c:v>
                </c:pt>
                <c:pt idx="2">
                  <c:v>649</c:v>
                </c:pt>
                <c:pt idx="3">
                  <c:v>654</c:v>
                </c:pt>
                <c:pt idx="4">
                  <c:v>659</c:v>
                </c:pt>
                <c:pt idx="5">
                  <c:v>703</c:v>
                </c:pt>
                <c:pt idx="6">
                  <c:v>708</c:v>
                </c:pt>
                <c:pt idx="7">
                  <c:v>713</c:v>
                </c:pt>
              </c:numCache>
            </c:numRef>
          </c:cat>
          <c:val>
            <c:numRef>
              <c:f>'12_10_2008 - HTX'!$B$6:$B$13</c:f>
              <c:numCache>
                <c:formatCode>General</c:formatCode>
                <c:ptCount val="8"/>
                <c:pt idx="0">
                  <c:v>5.0000000000000114E-3</c:v>
                </c:pt>
                <c:pt idx="1">
                  <c:v>5.6000000000000034E-3</c:v>
                </c:pt>
                <c:pt idx="2">
                  <c:v>5.9000000000000476E-3</c:v>
                </c:pt>
                <c:pt idx="3">
                  <c:v>1.6500000000000101E-2</c:v>
                </c:pt>
                <c:pt idx="4">
                  <c:v>1.2200000000000001E-2</c:v>
                </c:pt>
                <c:pt idx="5">
                  <c:v>1.6700000000000131E-2</c:v>
                </c:pt>
                <c:pt idx="6">
                  <c:v>9.7000000000000003E-3</c:v>
                </c:pt>
                <c:pt idx="7">
                  <c:v>7.2000000000000475E-3</c:v>
                </c:pt>
              </c:numCache>
            </c:numRef>
          </c:val>
        </c:ser>
        <c:axId val="31779456"/>
        <c:axId val="33644928"/>
      </c:barChart>
      <c:catAx>
        <c:axId val="31779456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3644928"/>
        <c:crosses val="autoZero"/>
        <c:auto val="1"/>
        <c:lblAlgn val="ctr"/>
        <c:lblOffset val="100"/>
      </c:catAx>
      <c:valAx>
        <c:axId val="33644928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1779456"/>
        <c:crosses val="autoZero"/>
        <c:crossBetween val="between"/>
      </c:valAx>
    </c:plotArea>
    <c:plotVisOnly val="1"/>
    <c:dispBlanksAs val="gap"/>
  </c:chart>
  <c:spPr>
    <a:solidFill>
      <a:prstClr val="white"/>
    </a:solidFill>
    <a:ln>
      <a:solidFill>
        <a:schemeClr val="tx1"/>
      </a:solidFill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NROT - HTX 0.5</a:t>
            </a:r>
          </a:p>
        </c:rich>
      </c:tx>
      <c:layout/>
    </c:title>
    <c:plotArea>
      <c:layout/>
      <c:barChart>
        <c:barDir val="col"/>
        <c:grouping val="clustered"/>
        <c:ser>
          <c:idx val="1"/>
          <c:order val="0"/>
          <c:tx>
            <c:strRef>
              <c:f>'12_10_2008 - HTX'!$C$5</c:f>
              <c:strCache>
                <c:ptCount val="1"/>
                <c:pt idx="0">
                  <c:v>NROT</c:v>
                </c:pt>
              </c:strCache>
            </c:strRef>
          </c:tx>
          <c:spPr>
            <a:solidFill>
              <a:srgbClr val="7030A0"/>
            </a:solidFill>
          </c:spPr>
          <c:cat>
            <c:numRef>
              <c:f>'12_10_2008 - HTX'!$A$6:$A$13</c:f>
              <c:numCache>
                <c:formatCode>General</c:formatCode>
                <c:ptCount val="8"/>
                <c:pt idx="0">
                  <c:v>640</c:v>
                </c:pt>
                <c:pt idx="1">
                  <c:v>645</c:v>
                </c:pt>
                <c:pt idx="2">
                  <c:v>649</c:v>
                </c:pt>
                <c:pt idx="3">
                  <c:v>654</c:v>
                </c:pt>
                <c:pt idx="4">
                  <c:v>659</c:v>
                </c:pt>
                <c:pt idx="5">
                  <c:v>703</c:v>
                </c:pt>
                <c:pt idx="6">
                  <c:v>708</c:v>
                </c:pt>
                <c:pt idx="7">
                  <c:v>713</c:v>
                </c:pt>
              </c:numCache>
            </c:numRef>
          </c:cat>
          <c:val>
            <c:numRef>
              <c:f>'12_10_2008 - HTX'!$C$6:$C$13</c:f>
              <c:numCache>
                <c:formatCode>General</c:formatCode>
                <c:ptCount val="8"/>
                <c:pt idx="0">
                  <c:v>0.45</c:v>
                </c:pt>
                <c:pt idx="1">
                  <c:v>0.54</c:v>
                </c:pt>
                <c:pt idx="2">
                  <c:v>0.61000000000000065</c:v>
                </c:pt>
                <c:pt idx="3">
                  <c:v>1.32</c:v>
                </c:pt>
                <c:pt idx="4">
                  <c:v>0.97000000000000064</c:v>
                </c:pt>
                <c:pt idx="5">
                  <c:v>1.01</c:v>
                </c:pt>
                <c:pt idx="6">
                  <c:v>0.85000000000000064</c:v>
                </c:pt>
                <c:pt idx="7">
                  <c:v>0.89</c:v>
                </c:pt>
              </c:numCache>
            </c:numRef>
          </c:val>
        </c:ser>
        <c:axId val="33656192"/>
        <c:axId val="33670272"/>
      </c:barChart>
      <c:catAx>
        <c:axId val="33656192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prstClr val="black"/>
            </a:solidFill>
          </a:ln>
        </c:spPr>
        <c:crossAx val="33670272"/>
        <c:crosses val="autoZero"/>
        <c:auto val="1"/>
        <c:lblAlgn val="ctr"/>
        <c:lblOffset val="100"/>
      </c:catAx>
      <c:valAx>
        <c:axId val="33670272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crossAx val="33656192"/>
        <c:crosses val="autoZero"/>
        <c:crossBetween val="between"/>
      </c:valAx>
      <c:spPr>
        <a:ln>
          <a:solidFill>
            <a:prstClr val="black"/>
          </a:solidFill>
        </a:ln>
      </c:spPr>
    </c:plotArea>
    <c:plotVisOnly val="1"/>
    <c:dispBlanksAs val="gap"/>
  </c:chart>
  <c:spPr>
    <a:solidFill>
      <a:schemeClr val="tx1"/>
    </a:solidFill>
    <a:ln>
      <a:solidFill>
        <a:schemeClr val="bg1"/>
      </a:solidFill>
    </a:ln>
  </c:spPr>
  <c:txPr>
    <a:bodyPr/>
    <a:lstStyle/>
    <a:p>
      <a:pPr>
        <a:defRPr baseline="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r>
              <a:rPr lang="en-US" baseline="0">
                <a:solidFill>
                  <a:schemeClr val="bg1"/>
                </a:solidFill>
              </a:rPr>
              <a:t>NROT - HTX 0.5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'10_24-25_2010 - Pisgah'!$Q$9</c:f>
              <c:strCache>
                <c:ptCount val="1"/>
                <c:pt idx="0">
                  <c:v>NROT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'10_24-25_2010 - Pisgah'!$P$10:$P$20</c:f>
              <c:strCache>
                <c:ptCount val="11"/>
                <c:pt idx="0">
                  <c:v>842Z</c:v>
                </c:pt>
                <c:pt idx="1">
                  <c:v>847Z</c:v>
                </c:pt>
                <c:pt idx="2">
                  <c:v>852Z</c:v>
                </c:pt>
                <c:pt idx="3">
                  <c:v>857Z</c:v>
                </c:pt>
                <c:pt idx="4">
                  <c:v>901Z</c:v>
                </c:pt>
                <c:pt idx="5">
                  <c:v>906Z</c:v>
                </c:pt>
                <c:pt idx="6">
                  <c:v>910Z</c:v>
                </c:pt>
                <c:pt idx="7">
                  <c:v>915Z</c:v>
                </c:pt>
                <c:pt idx="8">
                  <c:v>920Z</c:v>
                </c:pt>
                <c:pt idx="9">
                  <c:v>925Z</c:v>
                </c:pt>
                <c:pt idx="10">
                  <c:v>929Z</c:v>
                </c:pt>
              </c:strCache>
            </c:strRef>
          </c:cat>
          <c:val>
            <c:numRef>
              <c:f>'10_24-25_2010 - Pisgah'!$Q$10:$Q$20</c:f>
              <c:numCache>
                <c:formatCode>General</c:formatCode>
                <c:ptCount val="11"/>
                <c:pt idx="0">
                  <c:v>0.53</c:v>
                </c:pt>
                <c:pt idx="1">
                  <c:v>0.45</c:v>
                </c:pt>
                <c:pt idx="2">
                  <c:v>0.73000000000000032</c:v>
                </c:pt>
                <c:pt idx="3">
                  <c:v>0.85000000000000031</c:v>
                </c:pt>
                <c:pt idx="4">
                  <c:v>0.97000000000000031</c:v>
                </c:pt>
                <c:pt idx="5">
                  <c:v>0.93</c:v>
                </c:pt>
                <c:pt idx="6">
                  <c:v>0.77000000000000035</c:v>
                </c:pt>
                <c:pt idx="7">
                  <c:v>0</c:v>
                </c:pt>
                <c:pt idx="8">
                  <c:v>1.0900000000000001</c:v>
                </c:pt>
                <c:pt idx="9">
                  <c:v>0.61000000000000032</c:v>
                </c:pt>
                <c:pt idx="10">
                  <c:v>0.73000000000000032</c:v>
                </c:pt>
              </c:numCache>
            </c:numRef>
          </c:val>
        </c:ser>
        <c:axId val="33703424"/>
        <c:axId val="33704960"/>
      </c:barChart>
      <c:catAx>
        <c:axId val="33703424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3704960"/>
        <c:crosses val="autoZero"/>
        <c:auto val="1"/>
        <c:lblAlgn val="ctr"/>
        <c:lblOffset val="100"/>
      </c:catAx>
      <c:valAx>
        <c:axId val="33704960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3703424"/>
        <c:crosses val="autoZero"/>
        <c:crossBetween val="between"/>
      </c:valAx>
    </c:plotArea>
    <c:plotVisOnly val="1"/>
    <c:dispBlanksAs val="gap"/>
  </c:chart>
  <c:spPr>
    <a:solidFill>
      <a:schemeClr val="tx1"/>
    </a:solidFill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1966885389326334"/>
          <c:y val="0.24121536891222012"/>
          <c:w val="0.8497755905511869"/>
          <c:h val="0.60841025080198308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3">
                <a:lumMod val="50000"/>
              </a:schemeClr>
            </a:solidFill>
            <a:ln>
              <a:noFill/>
            </a:ln>
          </c:spPr>
          <c:cat>
            <c:strRef>
              <c:f>'10_24-25_2010 - Pisgah'!$K$10:$K$20</c:f>
              <c:strCache>
                <c:ptCount val="11"/>
                <c:pt idx="0">
                  <c:v>842Z</c:v>
                </c:pt>
                <c:pt idx="1">
                  <c:v>847Z</c:v>
                </c:pt>
                <c:pt idx="2">
                  <c:v>852Z</c:v>
                </c:pt>
                <c:pt idx="3">
                  <c:v>857Z</c:v>
                </c:pt>
                <c:pt idx="4">
                  <c:v>901Z</c:v>
                </c:pt>
                <c:pt idx="5">
                  <c:v>906Z</c:v>
                </c:pt>
                <c:pt idx="6">
                  <c:v>910Z</c:v>
                </c:pt>
                <c:pt idx="7">
                  <c:v>915Z</c:v>
                </c:pt>
                <c:pt idx="8">
                  <c:v>920Z</c:v>
                </c:pt>
                <c:pt idx="9">
                  <c:v>925Z</c:v>
                </c:pt>
                <c:pt idx="10">
                  <c:v>929Z</c:v>
                </c:pt>
              </c:strCache>
            </c:strRef>
          </c:cat>
          <c:val>
            <c:numRef>
              <c:f>'10_24-25_2010 - Pisgah'!$L$10:$L$20</c:f>
              <c:numCache>
                <c:formatCode>General</c:formatCode>
                <c:ptCount val="11"/>
                <c:pt idx="0">
                  <c:v>6.3000000000000113E-3</c:v>
                </c:pt>
                <c:pt idx="1">
                  <c:v>1.0400000000000001E-2</c:v>
                </c:pt>
                <c:pt idx="2">
                  <c:v>2.01E-2</c:v>
                </c:pt>
                <c:pt idx="3">
                  <c:v>6.9000000000000242E-3</c:v>
                </c:pt>
                <c:pt idx="4">
                  <c:v>1.5599999999999998E-2</c:v>
                </c:pt>
                <c:pt idx="5">
                  <c:v>1.2999999999999998E-2</c:v>
                </c:pt>
                <c:pt idx="6">
                  <c:v>1.5100000000000021E-2</c:v>
                </c:pt>
                <c:pt idx="7">
                  <c:v>2.93E-2</c:v>
                </c:pt>
                <c:pt idx="8">
                  <c:v>1.2E-2</c:v>
                </c:pt>
                <c:pt idx="9">
                  <c:v>7.0000000000000114E-3</c:v>
                </c:pt>
                <c:pt idx="10">
                  <c:v>1.2600000000000005E-2</c:v>
                </c:pt>
              </c:numCache>
            </c:numRef>
          </c:val>
        </c:ser>
        <c:axId val="33724672"/>
        <c:axId val="33738752"/>
      </c:barChart>
      <c:catAx>
        <c:axId val="33724672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3738752"/>
        <c:crosses val="autoZero"/>
        <c:auto val="1"/>
        <c:lblAlgn val="ctr"/>
        <c:lblOffset val="100"/>
      </c:catAx>
      <c:valAx>
        <c:axId val="33738752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en-US"/>
          </a:p>
        </c:txPr>
        <c:crossAx val="33724672"/>
        <c:crosses val="autoZero"/>
        <c:crossBetween val="between"/>
      </c:valAx>
    </c:plotArea>
    <c:plotVisOnly val="1"/>
    <c:dispBlanksAs val="gap"/>
  </c:chart>
  <c:spPr>
    <a:solidFill>
      <a:schemeClr val="tx1"/>
    </a:solidFill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0.13333</cdr:x>
      <cdr:y>0.02778</cdr:y>
    </cdr:from>
    <cdr:to>
      <cdr:x>0.99166</cdr:x>
      <cdr:y>0.18403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9600" y="76200"/>
          <a:ext cx="3924285" cy="4286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400" b="1"/>
            <a:t>Rotational</a:t>
          </a:r>
          <a:r>
            <a:rPr lang="en-US" sz="2400" b="1" baseline="0"/>
            <a:t> Shear - </a:t>
          </a:r>
          <a:r>
            <a:rPr lang="en-US" sz="2400" b="1"/>
            <a:t>HTX</a:t>
          </a:r>
          <a:r>
            <a:rPr lang="en-US" sz="2400" b="1" baseline="0"/>
            <a:t> 0.5</a:t>
          </a:r>
          <a:endParaRPr lang="en-US" sz="2400" b="1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531E7-796C-4A5C-8963-EBC5ECD9F9BE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DE6E7-5B65-4D9B-8783-A8955CEBB3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0CA688BB-9D31-4FE1-A1C6-46569F66E717}" type="slidenum">
              <a:rPr lang="en-US" sz="1200">
                <a:latin typeface="Calibri" pitchFamily="34" charset="0"/>
              </a:rPr>
              <a:pPr algn="r"/>
              <a:t>6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E5DE9D-AD1F-4D77-82DB-CEF4A31556E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EED5B7-8F6C-4DA7-8B81-C9CF0E7F022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0CA688BB-9D31-4FE1-A1C6-46569F66E717}" type="slidenum">
              <a:rPr lang="en-US" sz="1200">
                <a:latin typeface="Calibri" pitchFamily="34" charset="0"/>
              </a:rPr>
              <a:pPr algn="r"/>
              <a:t>12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EED5B7-8F6C-4DA7-8B81-C9CF0E7F022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/>
            <a:fld id="{0CA688BB-9D31-4FE1-A1C6-46569F66E717}" type="slidenum">
              <a:rPr lang="en-US" sz="1200">
                <a:latin typeface="Calibri" pitchFamily="34" charset="0"/>
              </a:rPr>
              <a:pPr algn="r"/>
              <a:t>17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EED5B7-8F6C-4DA7-8B81-C9CF0E7F022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DE6E7-5B65-4D9B-8783-A8955CEBB38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B8934-CCE0-4FDB-83EA-AB39C23C9A46}" type="datetimeFigureOut">
              <a:rPr lang="en-US" smtClean="0"/>
              <a:pPr/>
              <a:t>3/9/2011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5BB8C-A8ED-4336-B448-B910AE1916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hyperlink" Target="http://www.grlevelx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Bow%20Echo%20Conference\leighton_tornado.wmv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1524000"/>
            <a:ext cx="8610600" cy="220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Utility of the Normalized Rotation Parameter (NROT) with QLCS tornadoes of EF2 or higher strength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57200" y="3886200"/>
            <a:ext cx="8153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Kurt Weber, Stephen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Latimer,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and Andy Kula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WFO Huntsville AL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1739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914400" y="54864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Tornado Touchdown NROT Value 1.25</a:t>
            </a:r>
            <a:endParaRPr lang="en-US" sz="2400" b="1" dirty="0"/>
          </a:p>
        </p:txBody>
      </p:sp>
      <p:sp>
        <p:nvSpPr>
          <p:cNvPr id="5" name="Oval 4"/>
          <p:cNvSpPr/>
          <p:nvPr/>
        </p:nvSpPr>
        <p:spPr>
          <a:xfrm rot="-2220000">
            <a:off x="5777729" y="1473059"/>
            <a:ext cx="544995" cy="390820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4419600" y="1676400"/>
          <a:ext cx="4724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526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VS Rotational Shear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05/08/2008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0" y="1676400"/>
          <a:ext cx="44196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5029200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Values (20-40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values spikes above 1.0 at 1739, near tornado touchdown time.   No lead Time.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029200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Rotational Shear (20-40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parameter rose above 0.008 at 1736Z , providing a 3 minute lead time.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81000" y="3048000"/>
            <a:ext cx="3886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953000" y="4114800"/>
            <a:ext cx="4191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267200"/>
            <a:ext cx="2438400" cy="1230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267200"/>
            <a:ext cx="2362200" cy="1230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114800"/>
            <a:ext cx="152400" cy="223949"/>
          </a:xfrm>
          <a:prstGeom prst="rect">
            <a:avLst/>
          </a:prstGeom>
          <a:noFill/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4114800"/>
            <a:ext cx="152400" cy="223949"/>
          </a:xfrm>
          <a:prstGeom prst="rect">
            <a:avLst/>
          </a:prstGeom>
          <a:noFill/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114800"/>
            <a:ext cx="152400" cy="223949"/>
          </a:xfrm>
          <a:prstGeom prst="rect">
            <a:avLst/>
          </a:prstGeom>
          <a:noFill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0600" y="4114800"/>
            <a:ext cx="152400" cy="223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6019800" y="4191000"/>
            <a:ext cx="2627642" cy="2308324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12/10/2008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EF2 Tornado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4.46 miles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1:02 AM – 1:10 AM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EF-2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 descr="terrainmap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304800"/>
            <a:ext cx="6157588" cy="3505200"/>
          </a:xfrm>
          <a:prstGeom prst="rect">
            <a:avLst/>
          </a:prstGeom>
        </p:spPr>
      </p:pic>
      <p:pic>
        <p:nvPicPr>
          <p:cNvPr id="6" name="Picture 5" descr="703_4pan.png"/>
          <p:cNvPicPr>
            <a:picLocks noChangeAspect="1"/>
          </p:cNvPicPr>
          <p:nvPr/>
        </p:nvPicPr>
        <p:blipFill>
          <a:blip r:embed="rId4" cstate="print"/>
          <a:srcRect l="44167" t="10465" r="16667" b="47674"/>
          <a:stretch>
            <a:fillRect/>
          </a:stretch>
        </p:blipFill>
        <p:spPr>
          <a:xfrm>
            <a:off x="762000" y="3962400"/>
            <a:ext cx="3581400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3200400"/>
            <a:ext cx="124373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Jackson, AL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1652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 Storm Environment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00Zsoun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1295400"/>
            <a:ext cx="7848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52400"/>
            <a:ext cx="144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Dec 10</a:t>
            </a:r>
            <a:r>
              <a:rPr lang="en-US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00Z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Birmingham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2200" y="5334000"/>
            <a:ext cx="16764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 km SRH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327 m2/s2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91200" y="2667000"/>
            <a:ext cx="1600200" cy="914400"/>
          </a:xfrm>
          <a:prstGeom prst="rect">
            <a:avLst/>
          </a:prstGeom>
          <a:solidFill>
            <a:srgbClr val="FFC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0655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914400" y="42672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Prior to Touchdown</a:t>
            </a:r>
          </a:p>
          <a:p>
            <a:r>
              <a:rPr lang="en-US" sz="2400" b="1" dirty="0" smtClean="0"/>
              <a:t>NROT Value 1.32  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1524000" y="5562600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00600" y="2895600"/>
            <a:ext cx="3810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410200" y="1219200"/>
            <a:ext cx="3810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105400" y="1981200"/>
            <a:ext cx="457200" cy="304800"/>
          </a:xfrm>
          <a:prstGeom prst="ellipse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143000" y="6553200"/>
            <a:ext cx="3810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0704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838200" y="41148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Tornado on Ground</a:t>
            </a:r>
          </a:p>
          <a:p>
            <a:r>
              <a:rPr lang="en-US" sz="2400" b="1" dirty="0" smtClean="0"/>
              <a:t>NROT Value 1.01  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2133600" y="5334000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715000" y="1676400"/>
            <a:ext cx="457200" cy="304800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334000" y="3048000"/>
            <a:ext cx="3810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715000" y="2286000"/>
            <a:ext cx="3810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981200" y="5867400"/>
            <a:ext cx="4572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676400" y="6553200"/>
            <a:ext cx="4572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812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VS Rotational Shear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12/10/2008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5181600"/>
            <a:ext cx="426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Values (Within 5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  jump at 654Z well above 1.0.  NROT hovers at 0.8  -  ~  1.0 during tornado.  Lead time 8 minutes.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5105400"/>
            <a:ext cx="426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Rotational Shear (Within 5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Similar lead time using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shear.  Large jump at 654Z to above .016 /s.  Lead time 8 minutes.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4572000" y="2133600"/>
          <a:ext cx="4572000" cy="2981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/>
        </p:nvGraphicFramePr>
        <p:xfrm>
          <a:off x="0" y="2133600"/>
          <a:ext cx="45720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4572000"/>
            <a:ext cx="990600" cy="11936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4572000"/>
            <a:ext cx="990600" cy="11936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4495800"/>
            <a:ext cx="152400" cy="223949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4495800"/>
            <a:ext cx="152400" cy="223949"/>
          </a:xfrm>
          <a:prstGeom prst="rect">
            <a:avLst/>
          </a:prstGeom>
          <a:noFill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495800"/>
            <a:ext cx="152400" cy="223949"/>
          </a:xfrm>
          <a:prstGeom prst="rect">
            <a:avLst/>
          </a:prstGeom>
          <a:noFill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8200" y="4495800"/>
            <a:ext cx="152400" cy="223949"/>
          </a:xfrm>
          <a:prstGeom prst="rect">
            <a:avLst/>
          </a:prstGeom>
          <a:noFill/>
        </p:spPr>
      </p:pic>
      <p:cxnSp>
        <p:nvCxnSpPr>
          <p:cNvPr id="18" name="Straight Connector 17"/>
          <p:cNvCxnSpPr/>
          <p:nvPr/>
        </p:nvCxnSpPr>
        <p:spPr>
          <a:xfrm>
            <a:off x="381000" y="3200400"/>
            <a:ext cx="4038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05400" y="3810000"/>
            <a:ext cx="4038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4800600" y="3352800"/>
            <a:ext cx="4191000" cy="3046988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10/24/2010 – 10/25/2010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Tornadoes</a:t>
            </a:r>
          </a:p>
          <a:p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40.2 miles total length of tracks</a:t>
            </a:r>
            <a:endParaRPr lang="en-US" sz="2400" dirty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11:40 PM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en-US" sz="2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4:20 AM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en-US" sz="24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EF-0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EF-1: 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EF-2:  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486400" y="381000"/>
            <a:ext cx="3200400" cy="2514600"/>
          </a:xfrm>
          <a:prstGeom prst="rect">
            <a:avLst/>
          </a:prstGeom>
        </p:spPr>
        <p:txBody>
          <a:bodyPr rtlCol="0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EF2 Tornado (20.3 miles)</a:t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Began  S of Pisgah 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10/25/2010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4:02 AM – 4:20 AM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terrainmap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76200"/>
            <a:ext cx="4572000" cy="3450466"/>
          </a:xfrm>
          <a:prstGeom prst="rect">
            <a:avLst/>
          </a:prstGeom>
        </p:spPr>
      </p:pic>
      <p:pic>
        <p:nvPicPr>
          <p:cNvPr id="8" name="Picture 7" descr="906_4pan.png"/>
          <p:cNvPicPr>
            <a:picLocks noChangeAspect="1"/>
          </p:cNvPicPr>
          <p:nvPr/>
        </p:nvPicPr>
        <p:blipFill>
          <a:blip r:embed="rId4" cstate="print"/>
          <a:srcRect l="44167" t="9607" r="17500" b="47624"/>
          <a:stretch>
            <a:fillRect/>
          </a:stretch>
        </p:blipFill>
        <p:spPr>
          <a:xfrm>
            <a:off x="685800" y="3810000"/>
            <a:ext cx="3505200" cy="274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3048000"/>
            <a:ext cx="24384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Jackson, AL/De </a:t>
            </a:r>
            <a:r>
              <a:rPr lang="en-US" dirty="0" err="1" smtClean="0">
                <a:solidFill>
                  <a:schemeClr val="bg1"/>
                </a:solidFill>
              </a:rPr>
              <a:t>kalb</a:t>
            </a:r>
            <a:r>
              <a:rPr lang="en-US" dirty="0" smtClean="0">
                <a:solidFill>
                  <a:schemeClr val="bg1"/>
                </a:solidFill>
              </a:rPr>
              <a:t>, AL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652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 Storm Environment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00Zsoun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1295400"/>
            <a:ext cx="7848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" y="228600"/>
            <a:ext cx="139012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Oct 25</a:t>
            </a:r>
            <a:r>
              <a:rPr lang="en-US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00Z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Birmingham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0" y="5257800"/>
            <a:ext cx="1647182" cy="83099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 km SRH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126 m2/s2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791200" y="2667000"/>
            <a:ext cx="1600200" cy="914400"/>
          </a:xfrm>
          <a:prstGeom prst="rect">
            <a:avLst/>
          </a:prstGeom>
          <a:solidFill>
            <a:srgbClr val="FFC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FC_12_ob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4112"/>
            <a:ext cx="8991600" cy="68338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609600"/>
            <a:ext cx="139012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Oct 25</a:t>
            </a:r>
            <a:r>
              <a:rPr lang="en-US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12Z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Atlanta, GA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QLCS significant tornadoes (EF2 or higher) comprise ~ 18% of those studied by Thompson et. al., 2008.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QLCS tornadoes compromised ~18% of  tornadoes studied by Trapp et. al. 2005.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Recent challenging cases since 2008 in the NWS HUN area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 time is difficult to obtain during QLCS/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mesovortex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tornadogenesis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ndy.kula\Local Settings\Temporary Internet Files\Content.IE5\BNKX1NM5\MP9004423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0"/>
            <a:ext cx="2737805" cy="1819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0902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4191000" y="457200"/>
            <a:ext cx="712054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0.5 SRM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0" y="3886200"/>
            <a:ext cx="782522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0.9 NROT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3886200"/>
            <a:ext cx="782522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0.5 NROT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47244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Prior to Touchdown</a:t>
            </a:r>
          </a:p>
          <a:p>
            <a:r>
              <a:rPr lang="en-US" sz="2400" b="1" dirty="0" smtClean="0"/>
              <a:t>NROT Value  0.97</a:t>
            </a:r>
            <a:endParaRPr lang="en-US" sz="2400" b="1" dirty="0"/>
          </a:p>
        </p:txBody>
      </p:sp>
      <p:sp>
        <p:nvSpPr>
          <p:cNvPr id="7" name="Oval 6"/>
          <p:cNvSpPr/>
          <p:nvPr/>
        </p:nvSpPr>
        <p:spPr>
          <a:xfrm>
            <a:off x="1524000" y="6248400"/>
            <a:ext cx="457200" cy="30480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2590800"/>
            <a:ext cx="457200" cy="30480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029200" y="3429000"/>
            <a:ext cx="304800" cy="2286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 rot="780000">
            <a:off x="1469921" y="5910724"/>
            <a:ext cx="412957" cy="243729"/>
          </a:xfrm>
          <a:prstGeom prst="ellips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320000">
            <a:off x="5059539" y="2224778"/>
            <a:ext cx="538629" cy="266670"/>
          </a:xfrm>
          <a:prstGeom prst="ellips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24000" y="6629400"/>
            <a:ext cx="304800" cy="2286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0907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838200" y="41148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Tornado on Ground</a:t>
            </a:r>
          </a:p>
          <a:p>
            <a:r>
              <a:rPr lang="en-US" sz="2400" b="1" dirty="0" smtClean="0"/>
              <a:t>NROT Value .93  </a:t>
            </a:r>
            <a:endParaRPr lang="en-US" sz="2400" b="1" dirty="0"/>
          </a:p>
        </p:txBody>
      </p:sp>
      <p:sp>
        <p:nvSpPr>
          <p:cNvPr id="4" name="Oval 3"/>
          <p:cNvSpPr/>
          <p:nvPr/>
        </p:nvSpPr>
        <p:spPr>
          <a:xfrm>
            <a:off x="1981200" y="6019800"/>
            <a:ext cx="457200" cy="30480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715000" y="2514600"/>
            <a:ext cx="381000" cy="228600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562600" y="2209800"/>
            <a:ext cx="381000" cy="228600"/>
          </a:xfrm>
          <a:prstGeom prst="ellipse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905000" y="5791200"/>
            <a:ext cx="381000" cy="228600"/>
          </a:xfrm>
          <a:prstGeom prst="ellipse">
            <a:avLst/>
          </a:pr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57800" y="3429000"/>
            <a:ext cx="533400" cy="304800"/>
          </a:xfrm>
          <a:prstGeom prst="ellipse">
            <a:avLst/>
          </a:prstGeom>
          <a:noFill/>
          <a:ln w="349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/>
          <p:cNvGraphicFramePr>
            <a:graphicFrameLocks/>
          </p:cNvGraphicFramePr>
          <p:nvPr/>
        </p:nvGraphicFramePr>
        <p:xfrm>
          <a:off x="0" y="1981200"/>
          <a:ext cx="4343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/>
        </p:nvGraphicFramePr>
        <p:xfrm>
          <a:off x="4495800" y="1981200"/>
          <a:ext cx="44196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3600"/>
          </a:xfrm>
        </p:spPr>
        <p:txBody>
          <a:bodyPr/>
          <a:lstStyle/>
          <a:p>
            <a:r>
              <a:rPr lang="en-US" dirty="0" smtClean="0"/>
              <a:t>NROT VS Rotational Shear</a:t>
            </a:r>
            <a:br>
              <a:rPr lang="en-US" dirty="0" smtClean="0"/>
            </a:br>
            <a:r>
              <a:rPr lang="en-US" dirty="0" smtClean="0"/>
              <a:t>10/25/2010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4648200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Values (20 – 30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Rising trend to just under 1.0 prior to 901Z.  No lead time.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4648200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Rotational Shear (20 - 30 nm)</a:t>
            </a:r>
          </a:p>
          <a:p>
            <a:pPr algn="ctr"/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Spike to 0.016/s at 901Z.  Lead time about 1 minute.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038600"/>
            <a:ext cx="1264744" cy="152400"/>
          </a:xfrm>
          <a:prstGeom prst="rect">
            <a:avLst/>
          </a:prstGeom>
          <a:solidFill>
            <a:schemeClr val="bg1"/>
          </a:solidFill>
          <a:ln>
            <a:solidFill>
              <a:prstClr val="black"/>
            </a:solidFill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3962400"/>
            <a:ext cx="152400" cy="223949"/>
          </a:xfrm>
          <a:prstGeom prst="rect">
            <a:avLst/>
          </a:prstGeom>
          <a:noFill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3962400"/>
            <a:ext cx="152400" cy="223949"/>
          </a:xfrm>
          <a:prstGeom prst="rect">
            <a:avLst/>
          </a:prstGeom>
          <a:noFill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4030216"/>
            <a:ext cx="1295400" cy="142521"/>
          </a:xfrm>
          <a:prstGeom prst="rect">
            <a:avLst/>
          </a:prstGeom>
          <a:solidFill>
            <a:schemeClr val="bg1"/>
          </a:solidFill>
          <a:ln>
            <a:solidFill>
              <a:prstClr val="black"/>
            </a:solidFill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3962400"/>
            <a:ext cx="152400" cy="223949"/>
          </a:xfrm>
          <a:prstGeom prst="rect">
            <a:avLst/>
          </a:prstGeom>
          <a:noFill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3962400"/>
            <a:ext cx="152400" cy="223949"/>
          </a:xfrm>
          <a:prstGeom prst="rect">
            <a:avLst/>
          </a:prstGeom>
          <a:noFill/>
        </p:spPr>
      </p:pic>
      <p:cxnSp>
        <p:nvCxnSpPr>
          <p:cNvPr id="18" name="Straight Connector 17"/>
          <p:cNvCxnSpPr/>
          <p:nvPr/>
        </p:nvCxnSpPr>
        <p:spPr>
          <a:xfrm>
            <a:off x="381000" y="2743200"/>
            <a:ext cx="3886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29200" y="3733800"/>
            <a:ext cx="37338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1905000"/>
          <a:ext cx="8305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NROT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dirty="0" err="1" smtClean="0"/>
                        <a:t>Vr</a:t>
                      </a:r>
                      <a:r>
                        <a:rPr lang="en-US" dirty="0" smtClean="0"/>
                        <a:t> Shear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lead</a:t>
                      </a:r>
                      <a:r>
                        <a:rPr lang="en-US" b="1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time (min)</a:t>
                      </a:r>
                      <a:endParaRPr lang="en-US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 1.5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7.7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71600" y="1143000"/>
            <a:ext cx="6564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 Criteria: 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≥ 1</a:t>
            </a: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 .008 /s</a:t>
            </a:r>
            <a:endParaRPr lang="en-US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228600"/>
            <a:ext cx="8229600" cy="868362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Average estimated lead</a:t>
            </a:r>
            <a:r>
              <a:rPr lang="en-US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times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andy.kula\Local Settings\Temporary Internet Files\Content.IE5\BNKX1NM5\MC90043158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1142886" cy="114288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066800" y="3429000"/>
            <a:ext cx="7337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Not much lead time for NROT parameter using the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≥ 1 t</a:t>
            </a:r>
            <a:r>
              <a:rPr lang="en-US" sz="3200" dirty="0" smtClean="0"/>
              <a:t>hreshold for these cases.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 txBox="1">
            <a:spLocks/>
          </p:cNvSpPr>
          <p:nvPr/>
        </p:nvSpPr>
        <p:spPr>
          <a:xfrm>
            <a:off x="228600" y="228600"/>
            <a:ext cx="86868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So, let’s look at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average values obtained 4 to 8 minutes prior to tornado touchdowns (T-1, T-2) as a possible guide to new NROT thresholds.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1752600"/>
          <a:ext cx="830579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744402"/>
                <a:gridCol w="1394720"/>
                <a:gridCol w="784777"/>
                <a:gridCol w="900458"/>
                <a:gridCol w="1745419"/>
                <a:gridCol w="1745419"/>
              </a:tblGrid>
              <a:tr h="59373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 </a:t>
                      </a:r>
                    </a:p>
                    <a:p>
                      <a:pPr algn="ctr"/>
                      <a:r>
                        <a:rPr lang="en-US" sz="2000" dirty="0" smtClean="0"/>
                        <a:t>T+ 1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      T(Touchdown)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T-</a:t>
                      </a:r>
                      <a:r>
                        <a:rPr lang="en-US" sz="2000" baseline="0" dirty="0" smtClean="0"/>
                        <a:t> 1</a:t>
                      </a:r>
                      <a:r>
                        <a:rPr lang="en-US" sz="2000" dirty="0" smtClean="0"/>
                        <a:t>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T-2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T-3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T-4</a:t>
                      </a:r>
                      <a:endParaRPr lang="en-US" sz="2000" dirty="0"/>
                    </a:p>
                  </a:txBody>
                  <a:tcPr/>
                </a:tc>
              </a:tr>
              <a:tr h="33559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NROT</a:t>
                      </a:r>
                      <a:r>
                        <a:rPr lang="en-US" sz="20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20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0.93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0.94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0.79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.73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.56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.50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3559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Vr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Shear</a:t>
                      </a:r>
                      <a:endParaRPr lang="en-US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0.0123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0.0136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0.0077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.0074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.0070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.0044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19200" y="4038600"/>
            <a:ext cx="701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Based on this chart:</a:t>
            </a:r>
          </a:p>
          <a:p>
            <a:endParaRPr lang="en-US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Would guidance for better lead time be .7 or .8</a:t>
            </a:r>
          </a:p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for NROT?  Is 1.0 too high?</a:t>
            </a:r>
          </a:p>
          <a:p>
            <a:endParaRPr lang="en-US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threshold of 0.008 matches up pretty</a:t>
            </a:r>
          </a:p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well with chart.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1905000"/>
          <a:ext cx="8305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NROT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dirty="0" err="1" smtClean="0"/>
                        <a:t>Vr</a:t>
                      </a:r>
                      <a:r>
                        <a:rPr lang="en-US" dirty="0" smtClean="0"/>
                        <a:t> Shear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lead</a:t>
                      </a:r>
                      <a:r>
                        <a:rPr lang="en-US" b="1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time (min)</a:t>
                      </a:r>
                      <a:endParaRPr lang="en-US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 1.5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7.7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71600" y="1143000"/>
            <a:ext cx="6564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 Criteria: 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≥ 1</a:t>
            </a: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 .008 /s</a:t>
            </a:r>
            <a:endParaRPr lang="en-US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Compare estimated lead</a:t>
            </a:r>
            <a:r>
              <a:rPr lang="en-US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times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andy.kula\Local Settings\Temporary Internet Files\Content.IE5\BNKX1NM5\MC90043158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1142886" cy="11428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3124200"/>
            <a:ext cx="8543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Alternate NROT Criteria #1: 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≥ .8</a:t>
            </a: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 .008 /s</a:t>
            </a:r>
            <a:endParaRPr lang="en-US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953000"/>
            <a:ext cx="8461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Alternate NROT Criteria #2: 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≥ .7</a:t>
            </a:r>
            <a:r>
              <a: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 .008 /s</a:t>
            </a:r>
            <a:endParaRPr lang="en-US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33400" y="3810000"/>
          <a:ext cx="8305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NROT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dirty="0" err="1" smtClean="0"/>
                        <a:t>Vr</a:t>
                      </a:r>
                      <a:r>
                        <a:rPr lang="en-US" dirty="0" smtClean="0"/>
                        <a:t> Shear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lead</a:t>
                      </a:r>
                      <a:r>
                        <a:rPr lang="en-US" b="1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time (min)</a:t>
                      </a:r>
                      <a:endParaRPr lang="en-US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 8.8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7.7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33400" y="5638800"/>
          <a:ext cx="8305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  <a:gridCol w="2768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 NROT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</a:t>
                      </a:r>
                      <a:r>
                        <a:rPr lang="en-US" dirty="0" err="1" smtClean="0"/>
                        <a:t>Vr</a:t>
                      </a:r>
                      <a:r>
                        <a:rPr lang="en-US" dirty="0" smtClean="0"/>
                        <a:t> Shear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lead</a:t>
                      </a:r>
                      <a:r>
                        <a:rPr lang="en-US" b="1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time (min)</a:t>
                      </a:r>
                      <a:endParaRPr lang="en-US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7.7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304800"/>
            <a:ext cx="6172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 - Comparing traditional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NROT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NROT ≥ 1.0 and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0.008,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provided more lead time on average (about 6 minutes faster). </a:t>
            </a:r>
          </a:p>
          <a:p>
            <a:pPr>
              <a:buNone/>
            </a:pPr>
            <a:endParaRPr lang="en-US" sz="3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NROT ≥ 0.8 and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0.008, NROT provided better lead time 8.8 minutes on average (7.7 minutes for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shear).</a:t>
            </a:r>
          </a:p>
          <a:p>
            <a:pPr>
              <a:buNone/>
            </a:pPr>
            <a:endParaRPr lang="en-US" sz="3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NROT ≥ 0.7 and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 ≥ 0.008, NROT provided better lead time  of 11 minutes on average (7.7 for </a:t>
            </a:r>
            <a:r>
              <a:rPr lang="en-US" sz="3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</a:t>
            </a:r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Shear).  </a:t>
            </a:r>
          </a:p>
          <a:p>
            <a:pPr>
              <a:buNone/>
            </a:pPr>
            <a:endParaRPr lang="en-US" sz="3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was an efficient and faster way to detect circulations.</a:t>
            </a:r>
          </a:p>
          <a:p>
            <a:endParaRPr lang="en-US" sz="3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NROT helped distinguish between multiple circulations in that were very close together. </a:t>
            </a:r>
          </a:p>
          <a:p>
            <a:endParaRPr lang="en-US" sz="3400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1981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References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Thompson, R. L., J.S. Grams, and J.A. Prentice, 2008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FF00"/>
                </a:solidFill>
              </a:rPr>
              <a:t> Synoptic environments and convective modes associated with significant tornadoes in the contiguous United States.  </a:t>
            </a:r>
            <a:r>
              <a:rPr lang="en-US" i="1" dirty="0" smtClean="0">
                <a:solidFill>
                  <a:srgbClr val="FFFF00"/>
                </a:solidFill>
              </a:rPr>
              <a:t>Preprints, 24</a:t>
            </a:r>
            <a:r>
              <a:rPr lang="en-US" i="1" baseline="30000" dirty="0" smtClean="0">
                <a:solidFill>
                  <a:srgbClr val="FFFF00"/>
                </a:solidFill>
              </a:rPr>
              <a:t>th</a:t>
            </a:r>
            <a:r>
              <a:rPr lang="en-US" i="1" dirty="0" smtClean="0">
                <a:solidFill>
                  <a:srgbClr val="FFFF00"/>
                </a:solidFill>
              </a:rPr>
              <a:t> Conf. on Severe Local Storms, Savannah, </a:t>
            </a:r>
            <a:r>
              <a:rPr lang="en-US" dirty="0" smtClean="0">
                <a:solidFill>
                  <a:srgbClr val="FFFF00"/>
                </a:solidFill>
              </a:rPr>
              <a:t>GA, Amer. Meteor. Soc.</a:t>
            </a:r>
          </a:p>
          <a:p>
            <a:r>
              <a:rPr lang="en-US" b="1" dirty="0" smtClean="0"/>
              <a:t>Trapp, R. J., S.A. </a:t>
            </a:r>
            <a:r>
              <a:rPr lang="en-US" b="1" dirty="0" err="1" smtClean="0"/>
              <a:t>Tessendorf</a:t>
            </a:r>
            <a:r>
              <a:rPr lang="en-US" b="1" dirty="0" smtClean="0"/>
              <a:t>, E.S. Godfrey, and H.E. Brooks, 2005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FF00"/>
                </a:solidFill>
              </a:rPr>
              <a:t> Tornadoes from squall lines and bow echoes.  Part I:  </a:t>
            </a:r>
            <a:r>
              <a:rPr lang="en-US" dirty="0" err="1" smtClean="0">
                <a:solidFill>
                  <a:srgbClr val="FFFF00"/>
                </a:solidFill>
              </a:rPr>
              <a:t>Climatogical</a:t>
            </a:r>
            <a:r>
              <a:rPr lang="en-US" dirty="0" smtClean="0">
                <a:solidFill>
                  <a:srgbClr val="FFFF00"/>
                </a:solidFill>
              </a:rPr>
              <a:t> distribution.  </a:t>
            </a:r>
            <a:r>
              <a:rPr lang="en-US" i="1" dirty="0" err="1" smtClean="0">
                <a:solidFill>
                  <a:srgbClr val="FFFF00"/>
                </a:solidFill>
              </a:rPr>
              <a:t>Wea</a:t>
            </a:r>
            <a:r>
              <a:rPr lang="en-US" i="1" dirty="0" smtClean="0">
                <a:solidFill>
                  <a:srgbClr val="FFFF00"/>
                </a:solidFill>
              </a:rPr>
              <a:t>. Forecasting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b="1" dirty="0" smtClean="0">
                <a:solidFill>
                  <a:srgbClr val="FFFF00"/>
                </a:solidFill>
              </a:rPr>
              <a:t>20</a:t>
            </a:r>
            <a:r>
              <a:rPr lang="en-US" dirty="0" smtClean="0">
                <a:solidFill>
                  <a:srgbClr val="FFFF00"/>
                </a:solidFill>
              </a:rPr>
              <a:t>, 23-33.</a:t>
            </a:r>
          </a:p>
          <a:p>
            <a:r>
              <a:rPr lang="en-US" b="1" dirty="0" smtClean="0"/>
              <a:t>Glass, F. H., and M. F. Britt, 2010</a:t>
            </a:r>
            <a:r>
              <a:rPr lang="en-US" dirty="0" smtClean="0"/>
              <a:t>:  </a:t>
            </a:r>
            <a:r>
              <a:rPr lang="en-US" dirty="0" smtClean="0">
                <a:solidFill>
                  <a:srgbClr val="FFFF00"/>
                </a:solidFill>
              </a:rPr>
              <a:t>The convective mode and environment of thunderstorms producing significant cool season tornadoes in the National Weather Service’s Central Region.  </a:t>
            </a:r>
            <a:r>
              <a:rPr lang="en-US" i="1" dirty="0" smtClean="0">
                <a:solidFill>
                  <a:srgbClr val="FFFF00"/>
                </a:solidFill>
              </a:rPr>
              <a:t>Preprints, 25</a:t>
            </a:r>
            <a:r>
              <a:rPr lang="en-US" i="1" baseline="30000" dirty="0" smtClean="0">
                <a:solidFill>
                  <a:srgbClr val="FFFF00"/>
                </a:solidFill>
              </a:rPr>
              <a:t>th</a:t>
            </a:r>
            <a:r>
              <a:rPr lang="en-US" i="1" dirty="0" smtClean="0">
                <a:solidFill>
                  <a:srgbClr val="FFFF00"/>
                </a:solidFill>
              </a:rPr>
              <a:t> Conf. on Severe Local Storms, Denver, CO, </a:t>
            </a:r>
            <a:r>
              <a:rPr lang="en-US" dirty="0" smtClean="0">
                <a:solidFill>
                  <a:srgbClr val="FFFF00"/>
                </a:solidFill>
              </a:rPr>
              <a:t>Amer. Meteor. Soc.</a:t>
            </a:r>
          </a:p>
          <a:p>
            <a:r>
              <a:rPr lang="en-US" b="1" dirty="0" smtClean="0"/>
              <a:t>Mike Gibson, Gibson Ridge Software, LLC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FF00"/>
                </a:solidFill>
              </a:rPr>
              <a:t>Personal correspondence, January 2011.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7" name="Picture 3" descr="C:\Documents and Settings\andy.kula\Local Settings\Temporary Internet Files\Content.IE5\W2NQ48VN\MP90043867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"/>
            <a:ext cx="1677996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Acknowledgements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23161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UAH – ARMOR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Mike Gibson – Gibson Ridge Radar Analyst 2 (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www.grlevelx.com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Documents and Settings\andy.kula\Local Settings\Temporary Internet Files\Content.IE5\7Z19JRSQ\MC90010522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1837944" cy="989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think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152400"/>
            <a:ext cx="1751853" cy="1701800"/>
          </a:xfrm>
          <a:prstGeom prst="rect">
            <a:avLst/>
          </a:prstGeom>
        </p:spPr>
      </p:pic>
      <p:pic>
        <p:nvPicPr>
          <p:cNvPr id="5" name="Picture 4" descr="think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52400"/>
            <a:ext cx="1751853" cy="170180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52400" y="1981200"/>
            <a:ext cx="8763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QLCS Cases with EF2 or greater tornadoes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High Shear / Low Cape (HSLC) cases only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0-1km SRH ≥ 200 m</a:t>
            </a:r>
            <a:r>
              <a:rPr kumimoji="0" lang="en-US" sz="2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-2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en-US" sz="2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-2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0-6km Bulk Shear ≥ 50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SB and ML CAPE ≤ 1000 J/kg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NROT values (Gibson Ridge Analyst 2) were compared to Rotational shear values and known significant thresholds.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Approximate lead times were calculated.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57200"/>
            <a:ext cx="5638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Pre-storm environments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458200" cy="3329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/>
                <a:gridCol w="1409700"/>
                <a:gridCol w="1409700"/>
                <a:gridCol w="1409700"/>
                <a:gridCol w="1409700"/>
                <a:gridCol w="1409700"/>
              </a:tblGrid>
              <a:tr h="838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EVENT</a:t>
                      </a:r>
                      <a:endParaRPr lang="en-US" sz="2000" b="0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SBCAPE (J/kg)</a:t>
                      </a:r>
                      <a:endParaRPr lang="en-US" sz="2000" b="0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MLCAPE (J/kg)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0-6km Bulk Shear (</a:t>
                      </a:r>
                      <a:r>
                        <a:rPr lang="en-US" sz="2000" b="0" i="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kt</a:t>
                      </a:r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)</a:t>
                      </a:r>
                      <a:endParaRPr lang="en-US" sz="2000" b="0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0-1km Bulk Shear </a:t>
                      </a:r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(</a:t>
                      </a:r>
                      <a:r>
                        <a:rPr lang="en-US" sz="2000" b="0" i="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kt</a:t>
                      </a:r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)</a:t>
                      </a:r>
                      <a:endParaRPr lang="en-US" sz="2000" b="0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0-1km </a:t>
                      </a:r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SRH</a:t>
                      </a:r>
                    </a:p>
                    <a:p>
                      <a:pPr algn="ctr" fontAlgn="b"/>
                      <a:r>
                        <a:rPr lang="en-US" sz="2000" b="0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(m</a:t>
                      </a:r>
                      <a:r>
                        <a:rPr lang="en-US" sz="2000" b="0" i="0" u="none" strike="noStrike" baseline="30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-2</a:t>
                      </a:r>
                      <a:r>
                        <a:rPr lang="en-US" sz="2000" b="0" i="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s</a:t>
                      </a:r>
                      <a:r>
                        <a:rPr lang="en-US" sz="2000" b="0" i="0" u="none" strike="noStrike" baseline="30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-2</a:t>
                      </a:r>
                      <a:r>
                        <a:rPr lang="en-US" sz="2000" b="0" i="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)</a:t>
                      </a:r>
                      <a:endParaRPr lang="en-US" sz="2000" b="0" i="0" u="none" strike="noStrike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415216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11/7/1996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latin typeface="Arial"/>
                        </a:rPr>
                        <a:t>500-1000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latin typeface="Arial"/>
                        </a:rPr>
                        <a:t>&gt; 200</a:t>
                      </a:r>
                      <a:endParaRPr lang="en-US" sz="1600" b="1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5216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3/1/2007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&gt; 200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52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5/8/2008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500 - 1000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&gt; 200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52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12/10/2008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250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250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&gt; 200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52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5/6/2009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250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&gt; 200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52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10/24/2010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≤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250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50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latin typeface="Arial"/>
                        </a:rPr>
                        <a:t>≥ </a:t>
                      </a:r>
                      <a:r>
                        <a:rPr lang="en-US" sz="1600" b="1" i="0" u="none" strike="noStrike" dirty="0">
                          <a:latin typeface="Arial"/>
                        </a:rPr>
                        <a:t>30 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latin typeface="Arial"/>
                        </a:rPr>
                        <a:t>&gt; 200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33600" y="6019800"/>
            <a:ext cx="615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extracted subjectively from RUC SPC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-analysis Archive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4584" t="27257" r="34583" b="35264"/>
          <a:stretch>
            <a:fillRect/>
          </a:stretch>
        </p:blipFill>
        <p:spPr bwMode="auto">
          <a:xfrm>
            <a:off x="685800" y="304800"/>
            <a:ext cx="1947949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143000"/>
            <a:ext cx="8698230" cy="822960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NROT = Normalized </a:t>
            </a:r>
            <a:r>
              <a:rPr lang="en-US" sz="3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ROTation</a:t>
            </a:r>
            <a:endParaRPr lang="en-US" sz="3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2133600"/>
            <a:ext cx="8698230" cy="4526280"/>
          </a:xfrm>
        </p:spPr>
        <p:txBody>
          <a:bodyPr lIns="0" tIns="0" rIns="0" bIns="0"/>
          <a:lstStyle/>
          <a:p>
            <a:pPr marL="0" indent="0">
              <a:lnSpc>
                <a:spcPct val="95000"/>
              </a:lnSpc>
              <a:spcBef>
                <a:spcPct val="0"/>
              </a:spcBef>
            </a:pP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From GR2AE Owner's forums and personal correspondence with Mike Gibson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endParaRPr lang="en-US" dirty="0" smtClean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95000"/>
              </a:lnSpc>
              <a:spcBef>
                <a:spcPct val="0"/>
              </a:spcBef>
            </a:pP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Derived </a:t>
            </a:r>
            <a:r>
              <a:rPr lang="en-US" sz="2400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product to find areas of rotation in </a:t>
            </a:r>
            <a:r>
              <a:rPr lang="en-US" sz="24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de-aliased </a:t>
            </a:r>
            <a:r>
              <a:rPr lang="en-US" sz="2400" dirty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base velocity BV (BVD)</a:t>
            </a:r>
            <a:endParaRPr lang="en-US" dirty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95000"/>
              </a:lnSpc>
              <a:spcBef>
                <a:spcPct val="0"/>
              </a:spcBef>
              <a:buNone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AutoNum type="arabicPeriod"/>
            </a:pP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Filters each bin in 2D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AutoNum type="arabicPeriod"/>
            </a:pP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After step #1, GR2AE has a true ROT.  </a:t>
            </a:r>
            <a:r>
              <a:rPr lang="en-US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The significance of the value of true ROT varies with range.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  The program divides ROT by a "piecewise-linear curve given in the Algorithms --&gt; MDA settings dialog box to remove this range-dependency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11480" lvl="1" indent="-308610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AutoNum type="arabicPeriod"/>
            </a:pP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The result is NROT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-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What is NROT?</a:t>
            </a:r>
            <a:endParaRPr kumimoji="0" lang="en-US" sz="440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Placeholder 8" descr="1740_4p.png"/>
          <p:cNvPicPr>
            <a:picLocks noChangeAspect="1"/>
          </p:cNvPicPr>
          <p:nvPr/>
        </p:nvPicPr>
        <p:blipFill>
          <a:blip r:embed="rId2" cstate="print"/>
          <a:srcRect l="45000" t="52876" r="17500" b="6863"/>
          <a:stretch>
            <a:fillRect/>
          </a:stretch>
        </p:blipFill>
        <p:spPr>
          <a:xfrm>
            <a:off x="7010400" y="152400"/>
            <a:ext cx="1959429" cy="1828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"/>
            <a:ext cx="1733550" cy="96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5562600" y="3581400"/>
            <a:ext cx="2701381" cy="3046988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5/8/2008</a:t>
            </a:r>
          </a:p>
          <a:p>
            <a:r>
              <a:rPr lang="en-US" sz="2400" b="1" dirty="0" smtClean="0"/>
              <a:t>7 Tornadoes</a:t>
            </a:r>
          </a:p>
          <a:p>
            <a:r>
              <a:rPr lang="en-US" sz="2400" b="1" dirty="0" smtClean="0"/>
              <a:t>36.03 miles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11:57 AM - 2:48 PM</a:t>
            </a:r>
            <a:endParaRPr lang="en-US" sz="2400" b="1" dirty="0"/>
          </a:p>
          <a:p>
            <a:r>
              <a:rPr lang="en-US" sz="2400" b="1" dirty="0"/>
              <a:t>EF-0:  </a:t>
            </a:r>
            <a:r>
              <a:rPr lang="en-US" sz="2400" b="1" dirty="0" smtClean="0"/>
              <a:t>1</a:t>
            </a:r>
            <a:endParaRPr lang="en-US" sz="2400" b="1" dirty="0"/>
          </a:p>
          <a:p>
            <a:r>
              <a:rPr lang="en-US" sz="2400" b="1" dirty="0"/>
              <a:t>EF-1:  </a:t>
            </a:r>
            <a:r>
              <a:rPr lang="en-US" sz="2400" b="1" dirty="0" smtClean="0"/>
              <a:t>5</a:t>
            </a:r>
            <a:endParaRPr lang="en-US" sz="2400" b="1" dirty="0"/>
          </a:p>
          <a:p>
            <a:r>
              <a:rPr lang="en-US" sz="2400" b="1" dirty="0"/>
              <a:t>EF-2:  </a:t>
            </a:r>
            <a:r>
              <a:rPr lang="en-US" sz="2400" b="1" dirty="0" smtClean="0"/>
              <a:t>1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250" t="24145" r="7500" b="6640"/>
          <a:stretch>
            <a:fillRect/>
          </a:stretch>
        </p:blipFill>
        <p:spPr bwMode="auto">
          <a:xfrm>
            <a:off x="457200" y="4219713"/>
            <a:ext cx="4233530" cy="26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41033" t="26759" r="9603" b="23447"/>
          <a:stretch>
            <a:fillRect/>
          </a:stretch>
        </p:blipFill>
        <p:spPr bwMode="auto">
          <a:xfrm>
            <a:off x="0" y="0"/>
            <a:ext cx="5181599" cy="4058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486400" y="0"/>
            <a:ext cx="2971800" cy="2971800"/>
          </a:xfrm>
          <a:prstGeom prst="rect">
            <a:avLst/>
          </a:prstGeom>
        </p:spPr>
        <p:txBody>
          <a:bodyPr rtlCol="0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EF2 Tornado (12.6 miles)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Bega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  2.2 miles WNW of Midway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12:39 PM – 1:02 PM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152400"/>
            <a:ext cx="43434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Colbert, AL/Lawrence, AL/Lauderdale, AL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1652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Security Camera Footage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Leighton AL, 5/8/2008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1295400"/>
            <a:ext cx="7848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 </a:t>
            </a:r>
          </a:p>
        </p:txBody>
      </p:sp>
      <p:pic>
        <p:nvPicPr>
          <p:cNvPr id="7" name="leighton_tornad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66800" y="1371600"/>
            <a:ext cx="7010400" cy="52784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1652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Near Storm Environment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3" descr="05082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1295400"/>
            <a:ext cx="7848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181652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May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12Z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Redstone Arsenal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228600"/>
            <a:ext cx="1981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62200" y="304800"/>
            <a:ext cx="16129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 km SRH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205 m2/s2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15000" y="2438400"/>
            <a:ext cx="1600200" cy="838200"/>
          </a:xfrm>
          <a:prstGeom prst="rect">
            <a:avLst/>
          </a:prstGeom>
          <a:solidFill>
            <a:srgbClr val="FFC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 descr="1735_4p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863" b="686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114800" y="152400"/>
            <a:ext cx="712054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0.5 SRM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800" y="3733800"/>
            <a:ext cx="782522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1.3 NROT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3886200"/>
            <a:ext cx="782522" cy="27699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0.5 NROT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57150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Prior to Touchdown</a:t>
            </a:r>
          </a:p>
          <a:p>
            <a:r>
              <a:rPr lang="en-US" sz="2400" b="1" dirty="0" smtClean="0"/>
              <a:t>NROT Value  0.77</a:t>
            </a:r>
            <a:endParaRPr lang="en-US" sz="2400" b="1" dirty="0"/>
          </a:p>
        </p:txBody>
      </p:sp>
      <p:sp>
        <p:nvSpPr>
          <p:cNvPr id="12" name="Oval 11"/>
          <p:cNvSpPr/>
          <p:nvPr/>
        </p:nvSpPr>
        <p:spPr>
          <a:xfrm rot="-2220000">
            <a:off x="5478728" y="1684331"/>
            <a:ext cx="685800" cy="457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2464</TotalTime>
  <Words>1210</Words>
  <Application>Microsoft Office PowerPoint</Application>
  <PresentationFormat>On-screen Show (4:3)</PresentationFormat>
  <Paragraphs>263</Paragraphs>
  <Slides>28</Slides>
  <Notes>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Motivation</vt:lpstr>
      <vt:lpstr>Method</vt:lpstr>
      <vt:lpstr>Pre-storm environments</vt:lpstr>
      <vt:lpstr>NROT = Normalized ROTation</vt:lpstr>
      <vt:lpstr>Slide 6</vt:lpstr>
      <vt:lpstr>Security Camera Footage Leighton AL, 5/8/2008</vt:lpstr>
      <vt:lpstr>Near Storm Environment</vt:lpstr>
      <vt:lpstr>Slide 9</vt:lpstr>
      <vt:lpstr>Slide 10</vt:lpstr>
      <vt:lpstr>NROT VS Rotational Shear 05/08/2008 </vt:lpstr>
      <vt:lpstr>Slide 12</vt:lpstr>
      <vt:lpstr>Near Storm Environment</vt:lpstr>
      <vt:lpstr>Slide 14</vt:lpstr>
      <vt:lpstr>Slide 15</vt:lpstr>
      <vt:lpstr>NROT VS Rotational Shear  12/10/2008</vt:lpstr>
      <vt:lpstr>Slide 17</vt:lpstr>
      <vt:lpstr>Near Storm Environment</vt:lpstr>
      <vt:lpstr>Slide 19</vt:lpstr>
      <vt:lpstr>Slide 20</vt:lpstr>
      <vt:lpstr>Slide 21</vt:lpstr>
      <vt:lpstr>NROT VS Rotational Shear 10/25/2010 </vt:lpstr>
      <vt:lpstr>Average estimated lead times</vt:lpstr>
      <vt:lpstr>Slide 24</vt:lpstr>
      <vt:lpstr>Let’s Compare estimated lead times</vt:lpstr>
      <vt:lpstr>Results - Comparing traditional Vr shear vs NROT</vt:lpstr>
      <vt:lpstr>References </vt:lpstr>
      <vt:lpstr>Acknowledgements</vt:lpstr>
    </vt:vector>
  </TitlesOfParts>
  <Company>National Weather Service, Huntsville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Utility of the Normalized Rotation Parameter to Diagnose Tornadogenesis in Quasi-Linear Convective Environments</dc:title>
  <dc:creator>andy.kula</dc:creator>
  <cp:lastModifiedBy>Owner</cp:lastModifiedBy>
  <cp:revision>365</cp:revision>
  <dcterms:created xsi:type="dcterms:W3CDTF">2011-02-18T16:35:44Z</dcterms:created>
  <dcterms:modified xsi:type="dcterms:W3CDTF">2011-03-09T12:53:37Z</dcterms:modified>
</cp:coreProperties>
</file>