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42"/>
  </p:notesMasterIdLst>
  <p:sldIdLst>
    <p:sldId id="256" r:id="rId2"/>
    <p:sldId id="257" r:id="rId3"/>
    <p:sldId id="306" r:id="rId4"/>
    <p:sldId id="258" r:id="rId5"/>
    <p:sldId id="307" r:id="rId6"/>
    <p:sldId id="308" r:id="rId7"/>
    <p:sldId id="298" r:id="rId8"/>
    <p:sldId id="303" r:id="rId9"/>
    <p:sldId id="300" r:id="rId10"/>
    <p:sldId id="302" r:id="rId11"/>
    <p:sldId id="261" r:id="rId12"/>
    <p:sldId id="262" r:id="rId13"/>
    <p:sldId id="264" r:id="rId14"/>
    <p:sldId id="265" r:id="rId15"/>
    <p:sldId id="304" r:id="rId16"/>
    <p:sldId id="267" r:id="rId17"/>
    <p:sldId id="286" r:id="rId18"/>
    <p:sldId id="299" r:id="rId19"/>
    <p:sldId id="310" r:id="rId20"/>
    <p:sldId id="311" r:id="rId21"/>
    <p:sldId id="283" r:id="rId22"/>
    <p:sldId id="278" r:id="rId23"/>
    <p:sldId id="279" r:id="rId24"/>
    <p:sldId id="269" r:id="rId25"/>
    <p:sldId id="281" r:id="rId26"/>
    <p:sldId id="287" r:id="rId27"/>
    <p:sldId id="271" r:id="rId28"/>
    <p:sldId id="309" r:id="rId29"/>
    <p:sldId id="297" r:id="rId30"/>
    <p:sldId id="293" r:id="rId31"/>
    <p:sldId id="294" r:id="rId32"/>
    <p:sldId id="295" r:id="rId33"/>
    <p:sldId id="296" r:id="rId34"/>
    <p:sldId id="288" r:id="rId35"/>
    <p:sldId id="291" r:id="rId36"/>
    <p:sldId id="290" r:id="rId37"/>
    <p:sldId id="292" r:id="rId38"/>
    <p:sldId id="282" r:id="rId39"/>
    <p:sldId id="280" r:id="rId40"/>
    <p:sldId id="305" r:id="rId4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66FF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1" autoAdjust="0"/>
    <p:restoredTop sz="94454" autoAdjust="0"/>
  </p:normalViewPr>
  <p:slideViewPr>
    <p:cSldViewPr>
      <p:cViewPr varScale="1">
        <p:scale>
          <a:sx n="74" d="100"/>
          <a:sy n="74" d="100"/>
        </p:scale>
        <p:origin x="-98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1218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1218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4101777C-A773-4CAC-8C33-61EA21DB2E6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BB87D1F-B1C2-4599-AFAB-79787A82C547}" type="slidenum">
              <a:rPr lang="en-US"/>
              <a:pPr/>
              <a:t>2</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028D9F46-F755-4BA4-AD25-B0E9BAC549F7}" type="slidenum">
              <a:rPr lang="en-US"/>
              <a:pPr/>
              <a:t>22</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smtClean="0"/>
              <a:t>When making the final rating, keep a climatological perspective.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EFA3184-8A33-4EFF-B0FA-71AD2F3BDD93}" type="slidenum">
              <a:rPr lang="en-US"/>
              <a:pPr/>
              <a:t>24</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smtClean="0"/>
              <a:t>Serves two purposes.  (1) Can help make the TOR vs. downburst decision, and (2) collects necessary details for Storm Data.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F9649A7-DDB2-475E-9D68-097A26131561}" type="slidenum">
              <a:rPr lang="en-US"/>
              <a:pPr/>
              <a:t>27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smtClean="0"/>
              <a:t>Trees – are they leafed out or not, root system – conifers tend to be shallow rooted, antecedent precip – soft ground, is tree isolated or in a group, orientation to wind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F9649A7-DDB2-475E-9D68-097A26131561}" type="slidenum">
              <a:rPr lang="en-US"/>
              <a:pPr/>
              <a:t>28</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smtClean="0"/>
              <a:t>Trees – are they leafed out or not, root system – conifers tend to be shallow rooted, antecedent precip – soft ground, is tree isolated or in a group, orientation to wind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15627334-EAA3-4839-9E80-873156A712CD}" type="slidenum">
              <a:rPr lang="en-US"/>
              <a:pPr/>
              <a:t>34</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smtClean="0"/>
              <a:t>Looks impressive but has was only sitting on foundation.  F1 damage.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40CF6E67-393F-4DBC-BEE5-E911909E2107}" type="slidenum">
              <a:rPr lang="en-US"/>
              <a:pPr/>
              <a:t>35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mtClean="0"/>
              <a:t>Garage door – point of failure; F1</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BE70558-8763-4B66-9091-37AC6B49A1EB}" type="slidenum">
              <a:rPr lang="en-US"/>
              <a:pPr/>
              <a:t>36</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t>Crops are good damage indicators, though hard to ever rate greater than F1.  Damage here is F0.  Damage is highly dependent on the crop, stage of growth and soil moisture.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EB20C0C-3653-48AA-BFB4-03B03758B5BA}" type="slidenum">
              <a:rPr lang="en-US"/>
              <a:pPr/>
              <a:t>38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a:p>
            <a:pPr eaLnBrk="1" hangingPunct="1"/>
            <a:r>
              <a:rPr lang="en-US" smtClean="0"/>
              <a:t>Sometimes, the best clues come from what has not been damage rather than what has been.</a:t>
            </a:r>
          </a:p>
          <a:p>
            <a:pPr eaLnBrk="1" hangingPunct="1"/>
            <a:r>
              <a:rPr lang="en-US" smtClean="0"/>
              <a:t>Be slow to rate maximum damage just on one item.  For example, if a house is indicative of F3 damage, do the trees standing right next to the house indicate the same magnitude of damage?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en-US" smtClean="0"/>
          </a:p>
        </p:txBody>
      </p:sp>
      <p:sp>
        <p:nvSpPr>
          <p:cNvPr id="50180" name="Slide Number Placeholder 3"/>
          <p:cNvSpPr>
            <a:spLocks noGrp="1"/>
          </p:cNvSpPr>
          <p:nvPr>
            <p:ph type="sldNum" sz="quarter" idx="5"/>
          </p:nvPr>
        </p:nvSpPr>
        <p:spPr>
          <a:noFill/>
        </p:spPr>
        <p:txBody>
          <a:bodyPr/>
          <a:lstStyle/>
          <a:p>
            <a:fld id="{C901630E-798E-42A7-85B3-96A30938CD54}" type="slidenum">
              <a:rPr lang="en-US"/>
              <a:pPr/>
              <a:t>39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BB87D1F-B1C2-4599-AFAB-79787A82C547}" type="slidenum">
              <a:rPr lang="en-US"/>
              <a:pPr/>
              <a:t>3</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A25DF0F-57FB-4B8E-813B-3280EBC4A2C8}" type="slidenum">
              <a:rPr lang="en-US"/>
              <a:pPr/>
              <a:t>4</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A25DF0F-57FB-4B8E-813B-3280EBC4A2C8}" type="slidenum">
              <a:rPr lang="en-US"/>
              <a:pPr/>
              <a:t>5</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6A347B7-C284-4EF7-8D4E-4285A66166A4}" type="slidenum">
              <a:rPr lang="en-US"/>
              <a:pPr/>
              <a:t>6</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6A347B7-C284-4EF7-8D4E-4285A66166A4}" type="slidenum">
              <a:rPr lang="en-US"/>
              <a:pPr/>
              <a:t>7</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52D40D8-5D30-4040-9490-91DC7EC50FED}" type="slidenum">
              <a:rPr lang="en-US"/>
              <a:pPr/>
              <a:t>10</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marL="228600" indent="-228600" eaLnBrk="1" hangingPunct="1">
              <a:buFontTx/>
              <a:buAutoNum type="arabicPeriod"/>
            </a:pPr>
            <a:r>
              <a:rPr lang="en-US" smtClean="0"/>
              <a:t>Tornado vs. wind</a:t>
            </a:r>
          </a:p>
          <a:p>
            <a:pPr marL="228600" indent="-228600" eaLnBrk="1" hangingPunct="1">
              <a:buFontTx/>
              <a:buAutoNum type="arabicPeriod"/>
            </a:pPr>
            <a:r>
              <a:rPr lang="en-US" smtClean="0"/>
              <a:t> LSR and Storm Data input</a:t>
            </a:r>
          </a:p>
          <a:p>
            <a:pPr marL="228600" indent="-228600" eaLnBrk="1" hangingPunct="1">
              <a:buFontTx/>
              <a:buAutoNum type="arabicPeriod"/>
            </a:pPr>
            <a:r>
              <a:rPr lang="en-US" smtClean="0"/>
              <a:t> LSR and Storm Data input</a:t>
            </a:r>
          </a:p>
          <a:p>
            <a:pPr marL="228600" indent="-228600" eaLnBrk="1" hangingPunct="1">
              <a:buFontTx/>
              <a:buAutoNum type="arabicPeriod"/>
            </a:pPr>
            <a:r>
              <a:rPr lang="en-US" smtClean="0"/>
              <a:t> Did they receive the warning?  Via what medium? What was their response?</a:t>
            </a:r>
          </a:p>
          <a:p>
            <a:pPr marL="228600" indent="-228600" eaLnBrk="1" hangingPunct="1">
              <a:buFontTx/>
              <a:buAutoNum type="arabicPeriod"/>
            </a:pPr>
            <a:r>
              <a:rPr lang="en-US" smtClean="0"/>
              <a:t> What is their perception of our service?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5597B46-2C64-426D-BF20-EB58B1857BC9}" type="slidenum">
              <a:rPr lang="en-US"/>
              <a:pPr/>
              <a:t>11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t>Don’t be quick to make a judgment.  Make a thorough investigation of the area and discuss it with your team member before making the final call.  Call someone in the office to discuss what you have found if you are uncertain.</a:t>
            </a:r>
          </a:p>
          <a:p>
            <a:pPr eaLnBrk="1" hangingPunct="1"/>
            <a:r>
              <a:rPr lang="en-US" dirty="0" smtClean="0"/>
              <a:t>Remember, people have just undergone a traumatic experience.  Be respectful and sensitive to their situation.  Ask for permission to enter their property and take photographs.</a:t>
            </a:r>
          </a:p>
          <a:p>
            <a:pPr eaLnBrk="1" hangingPunct="1"/>
            <a:r>
              <a:rPr lang="en-US" dirty="0" smtClean="0"/>
              <a:t>Be prepared by reviewing the storm survey checklist.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B1C80DD1-B306-416A-A18B-753064B7AC21}" type="slidenum">
              <a:rPr lang="en-US"/>
              <a:pPr/>
              <a:t>12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dirty="0" smtClean="0"/>
              <a:t>Think on the scale of the damage page.  A very large tornado could seem like straight-line winds w/r/t to an individual person or a single house.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6562"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66563"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1D04B8-D8A2-418A-A122-8376DFD4BA7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A1CDD9-9B06-44AD-AD67-9FB116568FD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9BB6FC-9887-4258-9BA4-E72C59D6EE9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A5FA7A-230A-4747-958B-8677E964010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1FC3A-E0D1-4003-8302-1E4465347C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E4919C3-9FC5-4B20-AA74-D0C3CDF6423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F8A557-BA10-42C5-A504-AE05194D82C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875ED5-5E38-4419-A7A6-961A5AD7462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8F7A6D3-6D62-45DB-8773-B0A997F6385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CEF47DB-EC27-4B29-982D-489E4C5C7D1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5D43978-A93E-40A5-9E1E-41AC46B536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FE1E652-1E3D-41C5-B3AE-AE8F2F7A91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21CCA00-7C60-404E-A3B5-AA54A7B04BF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539"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smtClean="0">
                <a:effectLst>
                  <a:outerShdw blurRad="38100" dist="38100" dir="2700000" algn="tl">
                    <a:srgbClr val="000000"/>
                  </a:outerShdw>
                </a:effectLst>
                <a:latin typeface="Arial" charset="0"/>
              </a:defRPr>
            </a:lvl1pPr>
          </a:lstStyle>
          <a:p>
            <a:pPr>
              <a:defRPr/>
            </a:pPr>
            <a:endParaRPr lang="en-US"/>
          </a:p>
        </p:txBody>
      </p:sp>
      <p:sp>
        <p:nvSpPr>
          <p:cNvPr id="655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smtClean="0">
                <a:effectLst>
                  <a:outerShdw blurRad="38100" dist="38100" dir="2700000" algn="tl">
                    <a:srgbClr val="000000"/>
                  </a:outerShdw>
                </a:effectLst>
                <a:latin typeface="Arial" charset="0"/>
              </a:defRPr>
            </a:lvl1pPr>
          </a:lstStyle>
          <a:p>
            <a:pPr>
              <a:defRPr/>
            </a:pPr>
            <a:endParaRPr lang="en-US"/>
          </a:p>
        </p:txBody>
      </p:sp>
      <p:sp>
        <p:nvSpPr>
          <p:cNvPr id="655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smtClean="0">
                <a:effectLst>
                  <a:outerShdw blurRad="38100" dist="38100" dir="2700000" algn="tl">
                    <a:srgbClr val="000000"/>
                  </a:outerShdw>
                </a:effectLst>
                <a:latin typeface="Arial" charset="0"/>
              </a:defRPr>
            </a:lvl1pPr>
          </a:lstStyle>
          <a:p>
            <a:pPr>
              <a:defRPr/>
            </a:pPr>
            <a:fld id="{21D60A9A-AE45-443A-A57C-D1FFE9D7BC90}"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ghtning Bolt 3"/>
          <p:cNvSpPr/>
          <p:nvPr/>
        </p:nvSpPr>
        <p:spPr bwMode="auto">
          <a:xfrm>
            <a:off x="914400" y="609600"/>
            <a:ext cx="7696200" cy="5791200"/>
          </a:xfrm>
          <a:prstGeom prst="lightningBol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2050" name="Rectangle 2"/>
          <p:cNvSpPr>
            <a:spLocks noGrp="1" noChangeArrowheads="1"/>
          </p:cNvSpPr>
          <p:nvPr>
            <p:ph type="ctrTitle"/>
          </p:nvPr>
        </p:nvSpPr>
        <p:spPr>
          <a:xfrm>
            <a:off x="0" y="1676400"/>
            <a:ext cx="9144000" cy="1828800"/>
          </a:xfrm>
        </p:spPr>
        <p:txBody>
          <a:bodyPr/>
          <a:lstStyle/>
          <a:p>
            <a:pPr eaLnBrk="1" hangingPunct="1">
              <a:defRPr/>
            </a:pPr>
            <a:r>
              <a:rPr lang="en-US" sz="4800" b="1" dirty="0" smtClean="0"/>
              <a:t>Conducting Storm Surveys</a:t>
            </a:r>
          </a:p>
        </p:txBody>
      </p:sp>
      <p:sp>
        <p:nvSpPr>
          <p:cNvPr id="2051" name="Rectangle 3"/>
          <p:cNvSpPr>
            <a:spLocks noGrp="1" noChangeArrowheads="1"/>
          </p:cNvSpPr>
          <p:nvPr>
            <p:ph type="subTitle" idx="1"/>
          </p:nvPr>
        </p:nvSpPr>
        <p:spPr>
          <a:xfrm>
            <a:off x="0" y="3886200"/>
            <a:ext cx="9144000" cy="2971800"/>
          </a:xfrm>
        </p:spPr>
        <p:txBody>
          <a:bodyPr/>
          <a:lstStyle/>
          <a:p>
            <a:pPr eaLnBrk="1" hangingPunct="1">
              <a:defRPr/>
            </a:pPr>
            <a:r>
              <a:rPr lang="en-US" sz="2800" b="1" dirty="0" smtClean="0">
                <a:solidFill>
                  <a:srgbClr val="000000"/>
                </a:solidFill>
                <a:effectLst/>
              </a:rPr>
              <a:t>Ray Wolf</a:t>
            </a:r>
            <a:br>
              <a:rPr lang="en-US" sz="2800" b="1" dirty="0" smtClean="0">
                <a:solidFill>
                  <a:srgbClr val="000000"/>
                </a:solidFill>
                <a:effectLst/>
              </a:rPr>
            </a:br>
            <a:r>
              <a:rPr lang="en-US" sz="2800" b="1" dirty="0" smtClean="0">
                <a:solidFill>
                  <a:srgbClr val="000000"/>
                </a:solidFill>
                <a:effectLst/>
              </a:rPr>
              <a:t>NOAA/NWS Davenport (Quad Cities), Iowa</a:t>
            </a:r>
          </a:p>
          <a:p>
            <a:pPr eaLnBrk="1" hangingPunct="1">
              <a:defRPr/>
            </a:pPr>
            <a:endParaRPr lang="en-US" sz="2800" b="1" dirty="0" smtClean="0">
              <a:solidFill>
                <a:srgbClr val="000000"/>
              </a:solidFill>
              <a:effectLst/>
            </a:endParaRPr>
          </a:p>
          <a:p>
            <a:pPr eaLnBrk="1" hangingPunct="1">
              <a:defRPr/>
            </a:pPr>
            <a:endParaRPr lang="en-US" sz="2400" b="1" dirty="0" smtClean="0">
              <a:solidFill>
                <a:srgbClr val="000000"/>
              </a:solidFill>
              <a:effectLst/>
            </a:endParaRPr>
          </a:p>
          <a:p>
            <a:pPr eaLnBrk="1" hangingPunct="1">
              <a:defRPr/>
            </a:pPr>
            <a:r>
              <a:rPr lang="en-US" sz="1400" b="1" dirty="0" smtClean="0">
                <a:solidFill>
                  <a:srgbClr val="000000"/>
                </a:solidFill>
                <a:effectLst/>
              </a:rPr>
              <a:t>2</a:t>
            </a:r>
            <a:r>
              <a:rPr lang="en-US" sz="1400" b="1" baseline="30000" dirty="0" smtClean="0">
                <a:solidFill>
                  <a:srgbClr val="000000"/>
                </a:solidFill>
                <a:effectLst/>
              </a:rPr>
              <a:t>nd</a:t>
            </a:r>
            <a:r>
              <a:rPr lang="en-US" sz="1400" b="1" dirty="0" smtClean="0">
                <a:solidFill>
                  <a:srgbClr val="000000"/>
                </a:solidFill>
                <a:effectLst/>
              </a:rPr>
              <a:t> Midwest Bow Echo Workshop</a:t>
            </a:r>
          </a:p>
          <a:p>
            <a:pPr eaLnBrk="1" hangingPunct="1">
              <a:defRPr/>
            </a:pPr>
            <a:r>
              <a:rPr lang="en-US" sz="1400" b="1" dirty="0" smtClean="0">
                <a:solidFill>
                  <a:srgbClr val="000000"/>
                </a:solidFill>
                <a:effectLst/>
              </a:rPr>
              <a:t>March 2011, St. Louis, MO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0"/>
            <a:ext cx="8229600" cy="1371600"/>
          </a:xfrm>
        </p:spPr>
        <p:txBody>
          <a:bodyPr/>
          <a:lstStyle/>
          <a:p>
            <a:pPr eaLnBrk="1" hangingPunct="1">
              <a:defRPr/>
            </a:pPr>
            <a:r>
              <a:rPr lang="en-US" b="1" smtClean="0"/>
              <a:t>Survey Process</a:t>
            </a:r>
          </a:p>
        </p:txBody>
      </p:sp>
      <p:sp>
        <p:nvSpPr>
          <p:cNvPr id="159747" name="Rectangle 3"/>
          <p:cNvSpPr>
            <a:spLocks noGrp="1" noChangeArrowheads="1"/>
          </p:cNvSpPr>
          <p:nvPr>
            <p:ph type="body" idx="1"/>
          </p:nvPr>
        </p:nvSpPr>
        <p:spPr>
          <a:xfrm>
            <a:off x="457200" y="1600200"/>
            <a:ext cx="8229600" cy="5257800"/>
          </a:xfrm>
        </p:spPr>
        <p:txBody>
          <a:bodyPr/>
          <a:lstStyle/>
          <a:p>
            <a:pPr marL="660400" indent="-660400" eaLnBrk="1" hangingPunct="1">
              <a:lnSpc>
                <a:spcPct val="90000"/>
              </a:lnSpc>
              <a:buClr>
                <a:srgbClr val="FF0000"/>
              </a:buClr>
              <a:buSzTx/>
              <a:buFont typeface="Wingdings" pitchFamily="2" charset="2"/>
              <a:buNone/>
              <a:defRPr/>
            </a:pPr>
            <a:r>
              <a:rPr lang="en-US" sz="4400" b="1" dirty="0" smtClean="0">
                <a:solidFill>
                  <a:srgbClr val="FF0000"/>
                </a:solidFill>
                <a:effectLst/>
              </a:rPr>
              <a:t>1.</a:t>
            </a:r>
            <a:r>
              <a:rPr lang="en-US" b="1" dirty="0" smtClean="0">
                <a:solidFill>
                  <a:srgbClr val="000000"/>
                </a:solidFill>
                <a:effectLst>
                  <a:outerShdw blurRad="38100" dist="38100" dir="2700000" algn="tl">
                    <a:srgbClr val="FFFFFF"/>
                  </a:outerShdw>
                </a:effectLst>
              </a:rPr>
              <a:t>  </a:t>
            </a:r>
            <a:r>
              <a:rPr lang="en-US" b="1" dirty="0" smtClean="0">
                <a:solidFill>
                  <a:srgbClr val="000000"/>
                </a:solidFill>
                <a:effectLst/>
              </a:rPr>
              <a:t>Determine storm type</a:t>
            </a:r>
          </a:p>
          <a:p>
            <a:pPr marL="660400" indent="-660400" eaLnBrk="1" hangingPunct="1">
              <a:lnSpc>
                <a:spcPct val="90000"/>
              </a:lnSpc>
              <a:buClr>
                <a:srgbClr val="FF0000"/>
              </a:buClr>
              <a:buSzTx/>
              <a:buFont typeface="Wingdings" pitchFamily="2" charset="2"/>
              <a:buNone/>
              <a:defRPr/>
            </a:pPr>
            <a:r>
              <a:rPr lang="en-US" sz="4400" b="1" dirty="0" smtClean="0">
                <a:solidFill>
                  <a:srgbClr val="FF0000"/>
                </a:solidFill>
                <a:effectLst/>
              </a:rPr>
              <a:t>2.</a:t>
            </a:r>
            <a:r>
              <a:rPr lang="en-US" b="1" dirty="0" smtClean="0">
                <a:solidFill>
                  <a:srgbClr val="000000"/>
                </a:solidFill>
                <a:effectLst/>
              </a:rPr>
              <a:t>  Estimate wind speeds &gt; EF-scale</a:t>
            </a:r>
          </a:p>
          <a:p>
            <a:pPr marL="660400" indent="-660400" eaLnBrk="1" hangingPunct="1">
              <a:lnSpc>
                <a:spcPct val="90000"/>
              </a:lnSpc>
              <a:buClr>
                <a:srgbClr val="FF0000"/>
              </a:buClr>
              <a:buSzTx/>
              <a:buFont typeface="Wingdings" pitchFamily="2" charset="2"/>
              <a:buNone/>
              <a:defRPr/>
            </a:pPr>
            <a:r>
              <a:rPr lang="en-US" sz="4400" b="1" dirty="0" smtClean="0">
                <a:solidFill>
                  <a:srgbClr val="FF0000"/>
                </a:solidFill>
                <a:effectLst/>
              </a:rPr>
              <a:t>3.</a:t>
            </a:r>
            <a:r>
              <a:rPr lang="en-US" b="1" dirty="0" smtClean="0">
                <a:solidFill>
                  <a:srgbClr val="000000"/>
                </a:solidFill>
                <a:effectLst/>
              </a:rPr>
              <a:t>  Map path location, length, width</a:t>
            </a:r>
          </a:p>
          <a:p>
            <a:pPr marL="660400" indent="-660400" eaLnBrk="1" hangingPunct="1">
              <a:lnSpc>
                <a:spcPct val="90000"/>
              </a:lnSpc>
              <a:buClr>
                <a:srgbClr val="FF0000"/>
              </a:buClr>
              <a:buSzTx/>
              <a:defRPr/>
            </a:pPr>
            <a:endParaRPr lang="en-US" b="1" dirty="0" smtClean="0">
              <a:solidFill>
                <a:srgbClr val="000000"/>
              </a:solidFill>
              <a:effectLst/>
            </a:endParaRPr>
          </a:p>
          <a:p>
            <a:pPr marL="660400" indent="-660400" eaLnBrk="1" hangingPunct="1">
              <a:lnSpc>
                <a:spcPct val="90000"/>
              </a:lnSpc>
              <a:buClr>
                <a:schemeClr val="tx2"/>
              </a:buClr>
              <a:buSzTx/>
              <a:buFont typeface="Wingdings" pitchFamily="2" charset="2"/>
              <a:buChar char="Ø"/>
              <a:defRPr/>
            </a:pPr>
            <a:r>
              <a:rPr lang="en-US" b="1" dirty="0" smtClean="0">
                <a:solidFill>
                  <a:srgbClr val="000000"/>
                </a:solidFill>
                <a:effectLst/>
              </a:rPr>
              <a:t>Listen to victims–warning response</a:t>
            </a:r>
            <a:br>
              <a:rPr lang="en-US" b="1" dirty="0" smtClean="0">
                <a:solidFill>
                  <a:srgbClr val="000000"/>
                </a:solidFill>
                <a:effectLst/>
              </a:rPr>
            </a:br>
            <a:endParaRPr lang="en-US" sz="2000" b="1" dirty="0" smtClean="0">
              <a:solidFill>
                <a:srgbClr val="000000"/>
              </a:solidFill>
              <a:effectLst/>
            </a:endParaRPr>
          </a:p>
          <a:p>
            <a:pPr marL="660400" indent="-660400" eaLnBrk="1" hangingPunct="1">
              <a:lnSpc>
                <a:spcPct val="90000"/>
              </a:lnSpc>
              <a:buClr>
                <a:schemeClr val="tx2"/>
              </a:buClr>
              <a:buSzTx/>
              <a:buFont typeface="Wingdings" pitchFamily="2" charset="2"/>
              <a:buChar char="Ø"/>
              <a:defRPr/>
            </a:pPr>
            <a:r>
              <a:rPr lang="en-US" b="1" dirty="0" smtClean="0">
                <a:solidFill>
                  <a:srgbClr val="000000"/>
                </a:solidFill>
                <a:effectLst/>
              </a:rPr>
              <a:t>Feedback on service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0"/>
            <a:ext cx="8229600" cy="1371600"/>
          </a:xfrm>
        </p:spPr>
        <p:txBody>
          <a:bodyPr/>
          <a:lstStyle/>
          <a:p>
            <a:pPr eaLnBrk="1" hangingPunct="1">
              <a:defRPr/>
            </a:pPr>
            <a:r>
              <a:rPr lang="en-US" b="1" dirty="0" smtClean="0"/>
              <a:t>The Fundamentals</a:t>
            </a:r>
          </a:p>
        </p:txBody>
      </p:sp>
      <p:sp>
        <p:nvSpPr>
          <p:cNvPr id="74755" name="Rectangle 3"/>
          <p:cNvSpPr>
            <a:spLocks noGrp="1" noChangeArrowheads="1"/>
          </p:cNvSpPr>
          <p:nvPr>
            <p:ph type="body" idx="1"/>
          </p:nvPr>
        </p:nvSpPr>
        <p:spPr>
          <a:xfrm>
            <a:off x="1600200" y="1600200"/>
            <a:ext cx="6172200" cy="5257800"/>
          </a:xfrm>
        </p:spPr>
        <p:txBody>
          <a:bodyPr/>
          <a:lstStyle/>
          <a:p>
            <a:pPr eaLnBrk="1" hangingPunct="1">
              <a:buSzPct val="75000"/>
              <a:defRPr/>
            </a:pPr>
            <a:r>
              <a:rPr lang="en-US" b="1" dirty="0" smtClean="0">
                <a:solidFill>
                  <a:srgbClr val="000000"/>
                </a:solidFill>
                <a:effectLst/>
              </a:rPr>
              <a:t>Wind is wind</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It’s all about the structures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Observe, observe, observe</a:t>
            </a:r>
          </a:p>
          <a:p>
            <a:pPr lvl="1" eaLnBrk="1" hangingPunct="1">
              <a:buSzPct val="75000"/>
              <a:defRPr/>
            </a:pPr>
            <a:r>
              <a:rPr lang="en-US" b="1" dirty="0" smtClean="0">
                <a:solidFill>
                  <a:srgbClr val="000000"/>
                </a:solidFill>
                <a:effectLst/>
              </a:rPr>
              <a:t>Big picture and details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People skills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Be prepared</a:t>
            </a:r>
          </a:p>
          <a:p>
            <a:pPr eaLnBrk="1" hangingPunct="1">
              <a:defRPr/>
            </a:pPr>
            <a:endParaRPr lang="en-US" b="1" dirty="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Grp="1" noChangeArrowheads="1"/>
          </p:cNvSpPr>
          <p:nvPr>
            <p:ph type="ctrTitle"/>
          </p:nvPr>
        </p:nvSpPr>
        <p:spPr>
          <a:xfrm>
            <a:off x="685800" y="0"/>
            <a:ext cx="7772400" cy="1600200"/>
          </a:xfrm>
        </p:spPr>
        <p:txBody>
          <a:bodyPr/>
          <a:lstStyle/>
          <a:p>
            <a:pPr eaLnBrk="1" hangingPunct="1">
              <a:defRPr/>
            </a:pPr>
            <a:r>
              <a:rPr lang="en-US" b="1" dirty="0" smtClean="0">
                <a:solidFill>
                  <a:srgbClr val="FF0000"/>
                </a:solidFill>
              </a:rPr>
              <a:t>1.</a:t>
            </a:r>
            <a:r>
              <a:rPr lang="en-US" b="1" dirty="0" smtClean="0"/>
              <a:t> Tornado vs. Downburst</a:t>
            </a:r>
          </a:p>
        </p:txBody>
      </p:sp>
      <p:sp>
        <p:nvSpPr>
          <p:cNvPr id="75781" name="Rectangle 5"/>
          <p:cNvSpPr>
            <a:spLocks noGrp="1" noChangeArrowheads="1"/>
          </p:cNvSpPr>
          <p:nvPr>
            <p:ph type="subTitle" idx="1"/>
          </p:nvPr>
        </p:nvSpPr>
        <p:spPr>
          <a:xfrm>
            <a:off x="1371600" y="1676400"/>
            <a:ext cx="6400800" cy="609600"/>
          </a:xfrm>
        </p:spPr>
        <p:txBody>
          <a:bodyPr/>
          <a:lstStyle/>
          <a:p>
            <a:pPr eaLnBrk="1" hangingPunct="1">
              <a:defRPr/>
            </a:pPr>
            <a:r>
              <a:rPr lang="en-US" b="1" dirty="0" smtClean="0">
                <a:solidFill>
                  <a:srgbClr val="000000"/>
                </a:solidFill>
                <a:effectLst/>
              </a:rPr>
              <a:t>The BIG decision</a:t>
            </a:r>
          </a:p>
        </p:txBody>
      </p:sp>
      <p:pic>
        <p:nvPicPr>
          <p:cNvPr id="9220" name="Picture 6" descr="microstorm"/>
          <p:cNvPicPr>
            <a:picLocks noChangeAspect="1" noChangeArrowheads="1" noCrop="1"/>
          </p:cNvPicPr>
          <p:nvPr/>
        </p:nvPicPr>
        <p:blipFill>
          <a:blip r:embed="rId3" cstate="print"/>
          <a:srcRect/>
          <a:stretch>
            <a:fillRect/>
          </a:stretch>
        </p:blipFill>
        <p:spPr bwMode="auto">
          <a:xfrm>
            <a:off x="5029200" y="2971800"/>
            <a:ext cx="3816350" cy="2862263"/>
          </a:xfrm>
          <a:prstGeom prst="rect">
            <a:avLst/>
          </a:prstGeom>
          <a:noFill/>
          <a:ln w="9525">
            <a:noFill/>
            <a:miter lim="800000"/>
            <a:headEnd/>
            <a:tailEnd/>
          </a:ln>
        </p:spPr>
      </p:pic>
      <p:pic>
        <p:nvPicPr>
          <p:cNvPr id="9221" name="Picture 7" descr="ATT00040.jpe"/>
          <p:cNvPicPr>
            <a:picLocks noChangeAspect="1"/>
          </p:cNvPicPr>
          <p:nvPr/>
        </p:nvPicPr>
        <p:blipFill>
          <a:blip r:embed="rId4" cstate="print"/>
          <a:srcRect/>
          <a:stretch>
            <a:fillRect/>
          </a:stretch>
        </p:blipFill>
        <p:spPr bwMode="auto">
          <a:xfrm>
            <a:off x="228600" y="2971800"/>
            <a:ext cx="3810000" cy="2857500"/>
          </a:xfrm>
          <a:prstGeom prst="rect">
            <a:avLst/>
          </a:prstGeom>
          <a:noFill/>
          <a:ln w="12700">
            <a:solidFill>
              <a:srgbClr val="000000"/>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026" name="Group 130"/>
          <p:cNvGraphicFramePr>
            <a:graphicFrameLocks noGrp="1"/>
          </p:cNvGraphicFramePr>
          <p:nvPr/>
        </p:nvGraphicFramePr>
        <p:xfrm>
          <a:off x="0" y="0"/>
          <a:ext cx="9144000" cy="6858002"/>
        </p:xfrm>
        <a:graphic>
          <a:graphicData uri="http://schemas.openxmlformats.org/drawingml/2006/table">
            <a:tbl>
              <a:tblPr/>
              <a:tblGrid>
                <a:gridCol w="3422650"/>
                <a:gridCol w="2860675"/>
                <a:gridCol w="2860675"/>
              </a:tblGrid>
              <a:tr h="8175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3200" b="1" i="0" u="none" strike="noStrike" cap="none" normalizeH="0" baseline="0" dirty="0" smtClean="0">
                          <a:ln>
                            <a:noFill/>
                          </a:ln>
                          <a:solidFill>
                            <a:schemeClr val="tx1"/>
                          </a:solidFill>
                          <a:effectLst>
                            <a:outerShdw blurRad="38100" dist="38100" dir="2700000" algn="tl">
                              <a:srgbClr val="003366"/>
                            </a:outerShdw>
                          </a:effectLst>
                          <a:latin typeface="Tahoma" pitchFamily="34" charset="0"/>
                        </a:rPr>
                        <a:t>Characteristic</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3200" b="1" i="0" u="none" strike="noStrike" cap="none" normalizeH="0" baseline="0" dirty="0" smtClean="0">
                          <a:ln>
                            <a:noFill/>
                          </a:ln>
                          <a:solidFill>
                            <a:schemeClr val="tx1"/>
                          </a:solidFill>
                          <a:effectLst>
                            <a:outerShdw blurRad="38100" dist="38100" dir="2700000" algn="tl">
                              <a:srgbClr val="003366"/>
                            </a:outerShdw>
                          </a:effectLst>
                          <a:latin typeface="Tahoma" pitchFamily="34" charset="0"/>
                        </a:rPr>
                        <a:t>Tornado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3200" b="1" i="0" u="none" strike="noStrike" cap="none" normalizeH="0" baseline="0" dirty="0" smtClean="0">
                          <a:ln>
                            <a:noFill/>
                          </a:ln>
                          <a:solidFill>
                            <a:schemeClr val="tx1"/>
                          </a:solidFill>
                          <a:effectLst>
                            <a:outerShdw blurRad="38100" dist="38100" dir="2700000" algn="tl">
                              <a:srgbClr val="003366"/>
                            </a:outerShdw>
                          </a:effectLst>
                          <a:latin typeface="Tahoma" pitchFamily="34" charset="0"/>
                        </a:rPr>
                        <a:t>Downburst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00"/>
                    </a:solidFill>
                  </a:tcPr>
                </a:tc>
              </a:tr>
              <a:tr h="7096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800" b="1" i="0" u="none" strike="noStrike" cap="none" normalizeH="0" baseline="0" dirty="0" smtClean="0">
                          <a:ln>
                            <a:noFill/>
                          </a:ln>
                          <a:solidFill>
                            <a:srgbClr val="000000"/>
                          </a:solidFill>
                          <a:effectLst/>
                          <a:latin typeface="Tahoma" pitchFamily="34" charset="0"/>
                        </a:rPr>
                        <a:t>Aspect Ratio</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Long &amp; thin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Short &amp; wide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12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800" b="1" i="0" u="none" strike="noStrike" cap="none" normalizeH="0" baseline="0" dirty="0" smtClean="0">
                          <a:ln>
                            <a:noFill/>
                          </a:ln>
                          <a:solidFill>
                            <a:srgbClr val="000000"/>
                          </a:solidFill>
                          <a:effectLst/>
                          <a:latin typeface="Tahoma" pitchFamily="34" charset="0"/>
                        </a:rPr>
                        <a:t>Damage gradient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High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Low</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800" b="1" i="0" u="none" strike="noStrike" cap="none" normalizeH="0" baseline="0" dirty="0" smtClean="0">
                          <a:ln>
                            <a:noFill/>
                          </a:ln>
                          <a:solidFill>
                            <a:srgbClr val="000000"/>
                          </a:solidFill>
                          <a:effectLst/>
                          <a:latin typeface="Tahoma" pitchFamily="34" charset="0"/>
                        </a:rPr>
                        <a:t>Trajectories of debris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Narrow and convergent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Broad and divergent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800" b="1" i="0" u="none" strike="noStrike" cap="none" normalizeH="0" baseline="0" dirty="0" smtClean="0">
                          <a:ln>
                            <a:noFill/>
                          </a:ln>
                          <a:solidFill>
                            <a:srgbClr val="000000"/>
                          </a:solidFill>
                          <a:effectLst/>
                          <a:latin typeface="Tahoma" pitchFamily="34" charset="0"/>
                        </a:rPr>
                        <a:t>Appearance of damage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Chopped up, chaotic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Laid out neatly</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11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800" b="1" i="0" u="none" strike="noStrike" cap="none" normalizeH="0" baseline="0" dirty="0" smtClean="0">
                          <a:ln>
                            <a:noFill/>
                          </a:ln>
                          <a:solidFill>
                            <a:srgbClr val="000000"/>
                          </a:solidFill>
                          <a:effectLst/>
                          <a:latin typeface="Tahoma" pitchFamily="34" charset="0"/>
                        </a:rPr>
                        <a:t>Visual clues from ground</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Swirls, </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mud splatter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No swirls, </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no mud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2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800" b="1" i="0" u="none" strike="noStrike" cap="none" normalizeH="0" baseline="0" dirty="0" smtClean="0">
                          <a:ln>
                            <a:noFill/>
                          </a:ln>
                          <a:solidFill>
                            <a:srgbClr val="000000"/>
                          </a:solidFill>
                          <a:effectLst/>
                          <a:latin typeface="Tahoma" pitchFamily="34" charset="0"/>
                        </a:rPr>
                        <a:t>Visual clues from aircraft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66FFFF"/>
                          </a:solidFill>
                          <a:effectLst>
                            <a:outerShdw blurRad="38100" dist="38100" dir="2700000" algn="tl">
                              <a:srgbClr val="000000">
                                <a:alpha val="43137"/>
                              </a:srgbClr>
                            </a:outerShdw>
                          </a:effectLst>
                          <a:latin typeface="Tahoma" pitchFamily="34" charset="0"/>
                        </a:rPr>
                        <a:t>Vortex mark</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US"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Tahoma" pitchFamily="34" charset="0"/>
                        </a:rPr>
                        <a:t>Starburst pattern</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0"/>
            <a:ext cx="8229600" cy="1371600"/>
          </a:xfrm>
        </p:spPr>
        <p:txBody>
          <a:bodyPr/>
          <a:lstStyle/>
          <a:p>
            <a:pPr eaLnBrk="1" hangingPunct="1">
              <a:defRPr/>
            </a:pPr>
            <a:r>
              <a:rPr lang="en-US" b="1" dirty="0" smtClean="0"/>
              <a:t>Consider…</a:t>
            </a:r>
          </a:p>
        </p:txBody>
      </p:sp>
      <p:sp>
        <p:nvSpPr>
          <p:cNvPr id="83971" name="Rectangle 3"/>
          <p:cNvSpPr>
            <a:spLocks noGrp="1" noChangeArrowheads="1"/>
          </p:cNvSpPr>
          <p:nvPr>
            <p:ph type="body" idx="1"/>
          </p:nvPr>
        </p:nvSpPr>
        <p:spPr>
          <a:xfrm>
            <a:off x="457200" y="1600200"/>
            <a:ext cx="8382000" cy="4114800"/>
          </a:xfrm>
        </p:spPr>
        <p:txBody>
          <a:bodyPr/>
          <a:lstStyle/>
          <a:p>
            <a:pPr eaLnBrk="1" hangingPunct="1">
              <a:defRPr/>
            </a:pPr>
            <a:r>
              <a:rPr lang="en-US" b="1" dirty="0" smtClean="0">
                <a:solidFill>
                  <a:srgbClr val="000000"/>
                </a:solidFill>
                <a:effectLst/>
              </a:rPr>
              <a:t>Downburst and associated tornado?</a:t>
            </a:r>
          </a:p>
        </p:txBody>
      </p:sp>
      <p:pic>
        <p:nvPicPr>
          <p:cNvPr id="11268" name="Picture 4"/>
          <p:cNvPicPr>
            <a:picLocks noChangeAspect="1" noChangeArrowheads="1"/>
          </p:cNvPicPr>
          <p:nvPr/>
        </p:nvPicPr>
        <p:blipFill>
          <a:blip r:embed="rId2" cstate="print"/>
          <a:srcRect/>
          <a:stretch>
            <a:fillRect/>
          </a:stretch>
        </p:blipFill>
        <p:spPr bwMode="auto">
          <a:xfrm>
            <a:off x="0" y="2514600"/>
            <a:ext cx="91440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0"/>
            <a:ext cx="8229600" cy="1371600"/>
          </a:xfrm>
        </p:spPr>
        <p:txBody>
          <a:bodyPr/>
          <a:lstStyle/>
          <a:p>
            <a:pPr eaLnBrk="1" hangingPunct="1">
              <a:defRPr/>
            </a:pPr>
            <a:r>
              <a:rPr lang="en-US" b="1" dirty="0" smtClean="0"/>
              <a:t>Consider…</a:t>
            </a:r>
          </a:p>
        </p:txBody>
      </p:sp>
      <p:sp>
        <p:nvSpPr>
          <p:cNvPr id="83971" name="Rectangle 3"/>
          <p:cNvSpPr>
            <a:spLocks noGrp="1" noChangeArrowheads="1"/>
          </p:cNvSpPr>
          <p:nvPr>
            <p:ph type="body" idx="1"/>
          </p:nvPr>
        </p:nvSpPr>
        <p:spPr>
          <a:xfrm>
            <a:off x="304800" y="1981200"/>
            <a:ext cx="8686800" cy="4114800"/>
          </a:xfrm>
        </p:spPr>
        <p:txBody>
          <a:bodyPr/>
          <a:lstStyle/>
          <a:p>
            <a:pPr eaLnBrk="1" hangingPunct="1">
              <a:defRPr/>
            </a:pPr>
            <a:r>
              <a:rPr lang="en-US" b="1" dirty="0" smtClean="0">
                <a:solidFill>
                  <a:srgbClr val="000000"/>
                </a:solidFill>
                <a:effectLst/>
              </a:rPr>
              <a:t>Strength of possible tornado vs. storms translational speed</a:t>
            </a:r>
          </a:p>
          <a:p>
            <a:pPr lvl="1" eaLnBrk="1" hangingPunct="1">
              <a:buClr>
                <a:schemeClr val="tx2"/>
              </a:buClr>
              <a:defRPr/>
            </a:pPr>
            <a:r>
              <a:rPr lang="en-US" b="1" dirty="0" smtClean="0">
                <a:solidFill>
                  <a:srgbClr val="66FFFF"/>
                </a:solidFill>
                <a:effectLst>
                  <a:outerShdw blurRad="38100" dist="38100" dir="2700000" algn="tl">
                    <a:srgbClr val="000000">
                      <a:alpha val="43137"/>
                    </a:srgbClr>
                  </a:outerShdw>
                </a:effectLst>
              </a:rPr>
              <a:t>A fast moving weak tornado produces damage appearing like straight line winds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tor_diag"/>
          <p:cNvPicPr>
            <a:picLocks noChangeAspect="1" noChangeArrowheads="1"/>
          </p:cNvPicPr>
          <p:nvPr/>
        </p:nvPicPr>
        <p:blipFill>
          <a:blip r:embed="rId2" cstate="print"/>
          <a:srcRect/>
          <a:stretch>
            <a:fillRect/>
          </a:stretch>
        </p:blipFill>
        <p:spPr bwMode="auto">
          <a:xfrm>
            <a:off x="1033463" y="788988"/>
            <a:ext cx="7077075" cy="5278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0"/>
            <a:ext cx="8229600" cy="1371600"/>
          </a:xfrm>
        </p:spPr>
        <p:txBody>
          <a:bodyPr/>
          <a:lstStyle/>
          <a:p>
            <a:pPr eaLnBrk="1" hangingPunct="1">
              <a:defRPr/>
            </a:pPr>
            <a:r>
              <a:rPr lang="en-US" b="1" dirty="0" smtClean="0"/>
              <a:t>Consider…</a:t>
            </a:r>
          </a:p>
        </p:txBody>
      </p:sp>
      <p:sp>
        <p:nvSpPr>
          <p:cNvPr id="135171" name="Rectangle 3"/>
          <p:cNvSpPr>
            <a:spLocks noGrp="1" noChangeArrowheads="1"/>
          </p:cNvSpPr>
          <p:nvPr>
            <p:ph type="body" sz="half" idx="1"/>
          </p:nvPr>
        </p:nvSpPr>
        <p:spPr>
          <a:xfrm>
            <a:off x="457200" y="1981200"/>
            <a:ext cx="4953000" cy="4114800"/>
          </a:xfrm>
        </p:spPr>
        <p:txBody>
          <a:bodyPr/>
          <a:lstStyle/>
          <a:p>
            <a:pPr eaLnBrk="1" hangingPunct="1">
              <a:defRPr/>
            </a:pPr>
            <a:r>
              <a:rPr lang="en-US" b="1" dirty="0" smtClean="0">
                <a:solidFill>
                  <a:srgbClr val="000000"/>
                </a:solidFill>
                <a:effectLst/>
              </a:rPr>
              <a:t>Eyewitness accounts</a:t>
            </a:r>
          </a:p>
          <a:p>
            <a:pPr lvl="1" eaLnBrk="1" hangingPunct="1">
              <a:buClr>
                <a:schemeClr val="tx2"/>
              </a:buClr>
              <a:defRPr/>
            </a:pPr>
            <a:r>
              <a:rPr lang="en-US" sz="2400" b="1" dirty="0" smtClean="0">
                <a:solidFill>
                  <a:srgbClr val="66FFFF"/>
                </a:solidFill>
              </a:rPr>
              <a:t>Did they really </a:t>
            </a:r>
            <a:r>
              <a:rPr lang="en-US" sz="2400" b="1" i="1" dirty="0" smtClean="0">
                <a:solidFill>
                  <a:srgbClr val="FF0000"/>
                </a:solidFill>
                <a:effectLst/>
              </a:rPr>
              <a:t>see</a:t>
            </a:r>
            <a:r>
              <a:rPr lang="en-US" sz="2400" b="1" dirty="0" smtClean="0">
                <a:solidFill>
                  <a:srgbClr val="66FFFF"/>
                </a:solidFill>
              </a:rPr>
              <a:t> the tornado, or did they hear the roar or see the damage and assume it must be a tornado?</a:t>
            </a:r>
          </a:p>
        </p:txBody>
      </p:sp>
      <p:pic>
        <p:nvPicPr>
          <p:cNvPr id="14340" name="Picture 4" descr="redneck"/>
          <p:cNvPicPr>
            <a:picLocks noGrp="1" noChangeAspect="1" noChangeArrowheads="1"/>
          </p:cNvPicPr>
          <p:nvPr>
            <p:ph sz="half" idx="2"/>
          </p:nvPr>
        </p:nvPicPr>
        <p:blipFill>
          <a:blip r:embed="rId2" cstate="print"/>
          <a:srcRect/>
          <a:stretch>
            <a:fillRect/>
          </a:stretch>
        </p:blipFill>
        <p:spPr>
          <a:xfrm>
            <a:off x="5410200" y="1905000"/>
            <a:ext cx="3429000" cy="4572000"/>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371600"/>
          </a:xfrm>
        </p:spPr>
        <p:txBody>
          <a:bodyPr/>
          <a:lstStyle/>
          <a:p>
            <a:pPr eaLnBrk="1" hangingPunct="1">
              <a:defRPr/>
            </a:pPr>
            <a:r>
              <a:rPr lang="en-US" b="1" dirty="0" smtClean="0">
                <a:solidFill>
                  <a:srgbClr val="FF0000"/>
                </a:solidFill>
              </a:rPr>
              <a:t>2.  </a:t>
            </a:r>
            <a:r>
              <a:rPr lang="en-US" b="1" dirty="0" smtClean="0"/>
              <a:t>EF Scale</a:t>
            </a:r>
          </a:p>
        </p:txBody>
      </p:sp>
      <p:sp>
        <p:nvSpPr>
          <p:cNvPr id="8" name="Content Placeholder 7"/>
          <p:cNvSpPr>
            <a:spLocks noGrp="1"/>
          </p:cNvSpPr>
          <p:nvPr>
            <p:ph idx="1"/>
          </p:nvPr>
        </p:nvSpPr>
        <p:spPr>
          <a:xfrm>
            <a:off x="0" y="1676400"/>
            <a:ext cx="9144000" cy="5181600"/>
          </a:xfrm>
        </p:spPr>
        <p:txBody>
          <a:bodyPr/>
          <a:lstStyle/>
          <a:p>
            <a:pPr eaLnBrk="1" hangingPunct="1">
              <a:defRPr/>
            </a:pPr>
            <a:r>
              <a:rPr lang="en-US" b="1" dirty="0" smtClean="0">
                <a:solidFill>
                  <a:srgbClr val="000000"/>
                </a:solidFill>
                <a:effectLst/>
              </a:rPr>
              <a:t>Damage indicators and degree of damage</a:t>
            </a:r>
          </a:p>
        </p:txBody>
      </p:sp>
      <p:pic>
        <p:nvPicPr>
          <p:cNvPr id="16388" name="Picture 4"/>
          <p:cNvPicPr>
            <a:picLocks noChangeAspect="1" noChangeArrowheads="1"/>
          </p:cNvPicPr>
          <p:nvPr/>
        </p:nvPicPr>
        <p:blipFill>
          <a:blip r:embed="rId2" cstate="print"/>
          <a:srcRect/>
          <a:stretch>
            <a:fillRect/>
          </a:stretch>
        </p:blipFill>
        <p:spPr bwMode="auto">
          <a:xfrm>
            <a:off x="2438400" y="2438400"/>
            <a:ext cx="4305300" cy="418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lstStyle/>
          <a:p>
            <a:r>
              <a:rPr lang="en-US" b="1" dirty="0" smtClean="0"/>
              <a:t>EF Scale</a:t>
            </a:r>
            <a:endParaRPr lang="en-US" dirty="0"/>
          </a:p>
        </p:txBody>
      </p:sp>
      <p:sp>
        <p:nvSpPr>
          <p:cNvPr id="3" name="Content Placeholder 2"/>
          <p:cNvSpPr>
            <a:spLocks noGrp="1"/>
          </p:cNvSpPr>
          <p:nvPr>
            <p:ph idx="1"/>
          </p:nvPr>
        </p:nvSpPr>
        <p:spPr>
          <a:xfrm>
            <a:off x="457200" y="1828800"/>
            <a:ext cx="8229600" cy="5029200"/>
          </a:xfrm>
        </p:spPr>
        <p:txBody>
          <a:bodyPr/>
          <a:lstStyle/>
          <a:p>
            <a:r>
              <a:rPr lang="en-US" b="1" dirty="0" smtClean="0">
                <a:solidFill>
                  <a:srgbClr val="000000"/>
                </a:solidFill>
                <a:effectLst/>
              </a:rPr>
              <a:t>Damage Indicators - the type of structure </a:t>
            </a:r>
            <a:r>
              <a:rPr lang="en-US" b="1" dirty="0" smtClean="0">
                <a:solidFill>
                  <a:srgbClr val="000000"/>
                </a:solidFill>
                <a:effectLst/>
              </a:rPr>
              <a:t>or tree which </a:t>
            </a:r>
            <a:r>
              <a:rPr lang="en-US" b="1" dirty="0" smtClean="0">
                <a:solidFill>
                  <a:srgbClr val="000000"/>
                </a:solidFill>
                <a:effectLst/>
              </a:rPr>
              <a:t>has been </a:t>
            </a:r>
            <a:r>
              <a:rPr lang="en-US" b="1" dirty="0" smtClean="0">
                <a:solidFill>
                  <a:srgbClr val="000000"/>
                </a:solidFill>
                <a:effectLst/>
              </a:rPr>
              <a:t>damaged</a:t>
            </a:r>
            <a:r>
              <a:rPr lang="en-US" dirty="0" smtClean="0"/>
              <a:t/>
            </a:r>
            <a:br>
              <a:rPr lang="en-US" dirty="0" smtClean="0"/>
            </a:br>
            <a:endParaRPr lang="en-US" dirty="0" smtClean="0"/>
          </a:p>
          <a:p>
            <a:r>
              <a:rPr lang="en-US" b="1" dirty="0" smtClean="0">
                <a:solidFill>
                  <a:srgbClr val="000000"/>
                </a:solidFill>
                <a:effectLst/>
              </a:rPr>
              <a:t>Degree of Damage – an estimate as to how extensive the damage is to the indicator in question</a:t>
            </a:r>
            <a:endParaRPr lang="en-US" b="1" dirty="0">
              <a:solidFill>
                <a:srgbClr val="000000"/>
              </a:soli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Rectangle 5"/>
          <p:cNvSpPr>
            <a:spLocks noGrp="1" noChangeArrowheads="1"/>
          </p:cNvSpPr>
          <p:nvPr>
            <p:ph type="title"/>
          </p:nvPr>
        </p:nvSpPr>
        <p:spPr>
          <a:xfrm>
            <a:off x="457200" y="0"/>
            <a:ext cx="8229600" cy="1371600"/>
          </a:xfrm>
        </p:spPr>
        <p:txBody>
          <a:bodyPr/>
          <a:lstStyle/>
          <a:p>
            <a:pPr eaLnBrk="1" hangingPunct="1">
              <a:defRPr/>
            </a:pPr>
            <a:r>
              <a:rPr lang="en-US" b="1" dirty="0" smtClean="0"/>
              <a:t>Why the NWS Surveys</a:t>
            </a:r>
          </a:p>
        </p:txBody>
      </p:sp>
      <p:sp>
        <p:nvSpPr>
          <p:cNvPr id="68614" name="Rectangle 6"/>
          <p:cNvSpPr>
            <a:spLocks noGrp="1" noChangeArrowheads="1"/>
          </p:cNvSpPr>
          <p:nvPr>
            <p:ph type="body" idx="1"/>
          </p:nvPr>
        </p:nvSpPr>
        <p:spPr>
          <a:xfrm>
            <a:off x="0" y="1600200"/>
            <a:ext cx="9144000" cy="5257800"/>
          </a:xfrm>
        </p:spPr>
        <p:txBody>
          <a:bodyPr/>
          <a:lstStyle/>
          <a:p>
            <a:pPr eaLnBrk="1" hangingPunct="1">
              <a:buSzPct val="75000"/>
              <a:defRPr/>
            </a:pPr>
            <a:r>
              <a:rPr lang="en-US" b="1" dirty="0" smtClean="0">
                <a:solidFill>
                  <a:srgbClr val="000000"/>
                </a:solidFill>
                <a:effectLst/>
              </a:rPr>
              <a:t>Cause, severity, extent of damage</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Circumstances around deaths/injuries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EM needs (reports/disaster declarations)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Media, public, NOAA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lstStyle/>
          <a:p>
            <a:r>
              <a:rPr lang="en-US" b="1" dirty="0" smtClean="0"/>
              <a:t>EF Scale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219200" y="1371600"/>
            <a:ext cx="6637206"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f-scale"/>
          <p:cNvPicPr>
            <a:picLocks noChangeAspect="1" noChangeArrowheads="1"/>
          </p:cNvPicPr>
          <p:nvPr/>
        </p:nvPicPr>
        <p:blipFill>
          <a:blip r:embed="rId2" cstate="print"/>
          <a:srcRect/>
          <a:stretch>
            <a:fillRect/>
          </a:stretch>
        </p:blipFill>
        <p:spPr bwMode="auto">
          <a:xfrm>
            <a:off x="304800" y="495300"/>
            <a:ext cx="85344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pie1rb"/>
          <p:cNvPicPr>
            <a:picLocks noChangeAspect="1" noChangeArrowheads="1"/>
          </p:cNvPicPr>
          <p:nvPr/>
        </p:nvPicPr>
        <p:blipFill>
          <a:blip r:embed="rId3" cstate="print"/>
          <a:srcRect/>
          <a:stretch>
            <a:fillRect/>
          </a:stretch>
        </p:blipFill>
        <p:spPr bwMode="auto">
          <a:xfrm>
            <a:off x="0" y="2209800"/>
            <a:ext cx="4572000" cy="3180670"/>
          </a:xfrm>
          <a:prstGeom prst="rect">
            <a:avLst/>
          </a:prstGeom>
          <a:noFill/>
          <a:ln w="9525">
            <a:noFill/>
            <a:miter lim="800000"/>
            <a:headEnd/>
            <a:tailEnd/>
          </a:ln>
        </p:spPr>
      </p:pic>
      <p:pic>
        <p:nvPicPr>
          <p:cNvPr id="17411" name="Picture 5" descr="pie2rb"/>
          <p:cNvPicPr>
            <a:picLocks noChangeAspect="1" noChangeArrowheads="1"/>
          </p:cNvPicPr>
          <p:nvPr/>
        </p:nvPicPr>
        <p:blipFill>
          <a:blip r:embed="rId4" cstate="print"/>
          <a:srcRect/>
          <a:stretch>
            <a:fillRect/>
          </a:stretch>
        </p:blipFill>
        <p:spPr bwMode="auto">
          <a:xfrm>
            <a:off x="4572000" y="2286000"/>
            <a:ext cx="4572000" cy="3180291"/>
          </a:xfrm>
          <a:prstGeom prst="rect">
            <a:avLst/>
          </a:prstGeom>
          <a:noFill/>
          <a:ln w="9525">
            <a:noFill/>
            <a:miter lim="800000"/>
            <a:headEnd/>
            <a:tailEnd/>
          </a:ln>
        </p:spPr>
      </p:pic>
      <p:sp>
        <p:nvSpPr>
          <p:cNvPr id="108550" name="Rectangle 6"/>
          <p:cNvSpPr>
            <a:spLocks noGrp="1" noChangeArrowheads="1"/>
          </p:cNvSpPr>
          <p:nvPr>
            <p:ph type="title"/>
          </p:nvPr>
        </p:nvSpPr>
        <p:spPr>
          <a:xfrm>
            <a:off x="457200" y="0"/>
            <a:ext cx="8229600" cy="1371600"/>
          </a:xfrm>
        </p:spPr>
        <p:txBody>
          <a:bodyPr/>
          <a:lstStyle/>
          <a:p>
            <a:pPr eaLnBrk="1" hangingPunct="1">
              <a:defRPr/>
            </a:pPr>
            <a:r>
              <a:rPr lang="en-US" b="1" dirty="0" smtClean="0"/>
              <a:t>Tornado Climatology</a:t>
            </a:r>
            <a:br>
              <a:rPr lang="en-US" b="1" dirty="0" smtClean="0"/>
            </a:br>
            <a:r>
              <a:rPr lang="en-US" sz="3600" b="1" dirty="0" smtClean="0"/>
              <a:t>(national)</a:t>
            </a:r>
          </a:p>
        </p:txBody>
      </p:sp>
      <p:sp>
        <p:nvSpPr>
          <p:cNvPr id="17413" name="Text Box 7"/>
          <p:cNvSpPr txBox="1">
            <a:spLocks noChangeArrowheads="1"/>
          </p:cNvSpPr>
          <p:nvPr/>
        </p:nvSpPr>
        <p:spPr bwMode="auto">
          <a:xfrm>
            <a:off x="4784725" y="5899150"/>
            <a:ext cx="3673475" cy="366713"/>
          </a:xfrm>
          <a:prstGeom prst="rect">
            <a:avLst/>
          </a:prstGeom>
          <a:noFill/>
          <a:ln w="9525">
            <a:noFill/>
            <a:miter lim="800000"/>
            <a:headEnd/>
            <a:tailEnd/>
          </a:ln>
        </p:spPr>
        <p:txBody>
          <a:bodyPr>
            <a:spAutoFit/>
          </a:bodyPr>
          <a:lstStyle/>
          <a:p>
            <a:endParaRPr lang="en-US"/>
          </a:p>
        </p:txBody>
      </p:sp>
      <p:sp>
        <p:nvSpPr>
          <p:cNvPr id="17414" name="Text Box 8"/>
          <p:cNvSpPr txBox="1">
            <a:spLocks noChangeArrowheads="1"/>
          </p:cNvSpPr>
          <p:nvPr/>
        </p:nvSpPr>
        <p:spPr bwMode="auto">
          <a:xfrm>
            <a:off x="4403725" y="5975350"/>
            <a:ext cx="3521075" cy="369332"/>
          </a:xfrm>
          <a:prstGeom prst="rect">
            <a:avLst/>
          </a:prstGeom>
          <a:noFill/>
          <a:ln w="9525">
            <a:noFill/>
            <a:miter lim="800000"/>
            <a:headEnd/>
            <a:tailEnd/>
          </a:ln>
        </p:spPr>
        <p:txBody>
          <a:bodyPr wrap="square">
            <a:spAutoFit/>
          </a:bodyPr>
          <a:lstStyle/>
          <a:p>
            <a:r>
              <a:rPr lang="en-US" b="1" dirty="0">
                <a:solidFill>
                  <a:srgbClr val="000000"/>
                </a:solidFill>
              </a:rPr>
              <a:t>from the Tornado Project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0"/>
            <a:ext cx="8229600" cy="1371600"/>
          </a:xfrm>
        </p:spPr>
        <p:txBody>
          <a:bodyPr/>
          <a:lstStyle/>
          <a:p>
            <a:pPr eaLnBrk="1" hangingPunct="1">
              <a:defRPr/>
            </a:pPr>
            <a:r>
              <a:rPr lang="en-US" b="1" smtClean="0"/>
              <a:t>Myths</a:t>
            </a:r>
          </a:p>
        </p:txBody>
      </p:sp>
      <p:sp>
        <p:nvSpPr>
          <p:cNvPr id="116739" name="Rectangle 3"/>
          <p:cNvSpPr>
            <a:spLocks noGrp="1" noChangeArrowheads="1"/>
          </p:cNvSpPr>
          <p:nvPr>
            <p:ph type="body" idx="1"/>
          </p:nvPr>
        </p:nvSpPr>
        <p:spPr>
          <a:xfrm>
            <a:off x="381000" y="1676400"/>
            <a:ext cx="8763000" cy="5181600"/>
          </a:xfrm>
        </p:spPr>
        <p:txBody>
          <a:bodyPr/>
          <a:lstStyle/>
          <a:p>
            <a:pPr eaLnBrk="1" hangingPunct="1">
              <a:defRPr/>
            </a:pPr>
            <a:r>
              <a:rPr lang="en-US" b="1" dirty="0" smtClean="0">
                <a:solidFill>
                  <a:srgbClr val="000000"/>
                </a:solidFill>
                <a:effectLst/>
              </a:rPr>
              <a:t>Multiple vortices indicate a tornado </a:t>
            </a:r>
            <a:br>
              <a:rPr lang="en-US" b="1" dirty="0" smtClean="0">
                <a:solidFill>
                  <a:srgbClr val="000000"/>
                </a:solidFill>
                <a:effectLst/>
              </a:rPr>
            </a:br>
            <a:r>
              <a:rPr lang="en-US" b="1" dirty="0" smtClean="0">
                <a:solidFill>
                  <a:srgbClr val="000000"/>
                </a:solidFill>
                <a:effectLst/>
              </a:rPr>
              <a:t>of higher intensity</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The bigger/meaner a tornado looks, </a:t>
            </a:r>
            <a:br>
              <a:rPr lang="en-US" b="1" dirty="0" smtClean="0">
                <a:solidFill>
                  <a:srgbClr val="000000"/>
                </a:solidFill>
                <a:effectLst/>
              </a:rPr>
            </a:br>
            <a:r>
              <a:rPr lang="en-US" b="1" dirty="0" smtClean="0">
                <a:solidFill>
                  <a:srgbClr val="000000"/>
                </a:solidFill>
                <a:effectLst/>
              </a:rPr>
              <a:t>the higher the intensity</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“Tree top” tornadoes</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Path length and width indicate intensity</a:t>
            </a:r>
          </a:p>
          <a:p>
            <a:pPr eaLnBrk="1" hangingPunct="1">
              <a:buFont typeface="Wingdings" pitchFamily="2" charset="2"/>
              <a:buNone/>
              <a:defRPr/>
            </a:pPr>
            <a:endParaRPr lang="en-US" sz="2800" b="1" dirty="0" smtClean="0">
              <a:solidFill>
                <a:srgbClr val="000000"/>
              </a:solidFill>
              <a:effectLst>
                <a:outerShdw blurRad="38100" dist="38100" dir="2700000" algn="tl">
                  <a:srgbClr val="FFFFFF"/>
                </a:outerShdw>
              </a:effectLst>
            </a:endParaRPr>
          </a:p>
          <a:p>
            <a:pPr eaLnBrk="1" hangingPunct="1">
              <a:defRPr/>
            </a:pPr>
            <a:endParaRPr lang="en-US" b="1" dirty="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57200" y="0"/>
            <a:ext cx="8229600" cy="1371600"/>
          </a:xfrm>
        </p:spPr>
        <p:txBody>
          <a:bodyPr/>
          <a:lstStyle/>
          <a:p>
            <a:pPr eaLnBrk="1" hangingPunct="1">
              <a:defRPr/>
            </a:pPr>
            <a:r>
              <a:rPr lang="en-US" b="1" dirty="0" smtClean="0">
                <a:solidFill>
                  <a:srgbClr val="FF0000"/>
                </a:solidFill>
              </a:rPr>
              <a:t>3.  </a:t>
            </a:r>
            <a:r>
              <a:rPr lang="en-US" b="1" dirty="0" smtClean="0"/>
              <a:t>Damage Mapping</a:t>
            </a:r>
          </a:p>
        </p:txBody>
      </p:sp>
      <p:sp>
        <p:nvSpPr>
          <p:cNvPr id="90115" name="Rectangle 3"/>
          <p:cNvSpPr>
            <a:spLocks noGrp="1" noChangeArrowheads="1"/>
          </p:cNvSpPr>
          <p:nvPr>
            <p:ph type="body" idx="1"/>
          </p:nvPr>
        </p:nvSpPr>
        <p:spPr>
          <a:xfrm>
            <a:off x="381000" y="1600200"/>
            <a:ext cx="8534400" cy="5257800"/>
          </a:xfrm>
        </p:spPr>
        <p:txBody>
          <a:bodyPr/>
          <a:lstStyle/>
          <a:p>
            <a:pPr marL="609600" indent="-609600" eaLnBrk="1" hangingPunct="1">
              <a:lnSpc>
                <a:spcPct val="90000"/>
              </a:lnSpc>
              <a:buClr>
                <a:schemeClr val="tx2"/>
              </a:buClr>
              <a:buSzPct val="75000"/>
              <a:buFont typeface="Wingdings" pitchFamily="2" charset="2"/>
              <a:buAutoNum type="arabicPeriod"/>
              <a:defRPr/>
            </a:pPr>
            <a:r>
              <a:rPr lang="en-US" sz="2800" b="1" dirty="0" smtClean="0">
                <a:solidFill>
                  <a:srgbClr val="000000"/>
                </a:solidFill>
                <a:effectLst/>
              </a:rPr>
              <a:t>Map the areal extent of damage.</a:t>
            </a:r>
            <a:br>
              <a:rPr lang="en-US" sz="2800" b="1" dirty="0" smtClean="0">
                <a:solidFill>
                  <a:srgbClr val="000000"/>
                </a:solidFill>
                <a:effectLst/>
              </a:rPr>
            </a:br>
            <a:endParaRPr lang="en-US" sz="2800" b="1" dirty="0" smtClean="0">
              <a:solidFill>
                <a:srgbClr val="000000"/>
              </a:solidFill>
              <a:effectLst/>
            </a:endParaRPr>
          </a:p>
          <a:p>
            <a:pPr marL="609600" indent="-609600" eaLnBrk="1" hangingPunct="1">
              <a:lnSpc>
                <a:spcPct val="90000"/>
              </a:lnSpc>
              <a:buClr>
                <a:schemeClr val="tx2"/>
              </a:buClr>
              <a:buSzPct val="75000"/>
              <a:buFont typeface="Wingdings" pitchFamily="2" charset="2"/>
              <a:buAutoNum type="arabicPeriod"/>
              <a:defRPr/>
            </a:pPr>
            <a:r>
              <a:rPr lang="en-US" sz="2800" b="1" dirty="0" smtClean="0">
                <a:solidFill>
                  <a:srgbClr val="000000"/>
                </a:solidFill>
                <a:effectLst/>
              </a:rPr>
              <a:t>Note track location, length, width </a:t>
            </a:r>
            <a:br>
              <a:rPr lang="en-US" sz="2800" b="1" dirty="0" smtClean="0">
                <a:solidFill>
                  <a:srgbClr val="000000"/>
                </a:solidFill>
                <a:effectLst/>
              </a:rPr>
            </a:br>
            <a:endParaRPr lang="en-US" sz="2800" b="1" dirty="0" smtClean="0">
              <a:solidFill>
                <a:srgbClr val="000000"/>
              </a:solidFill>
              <a:effectLst/>
            </a:endParaRPr>
          </a:p>
          <a:p>
            <a:pPr marL="609600" indent="-609600" eaLnBrk="1" hangingPunct="1">
              <a:lnSpc>
                <a:spcPct val="90000"/>
              </a:lnSpc>
              <a:buClr>
                <a:schemeClr val="tx2"/>
              </a:buClr>
              <a:buSzPct val="75000"/>
              <a:buFont typeface="Wingdings" pitchFamily="2" charset="2"/>
              <a:buAutoNum type="arabicPeriod"/>
              <a:defRPr/>
            </a:pPr>
            <a:r>
              <a:rPr lang="en-US" sz="2800" b="1" dirty="0" smtClean="0">
                <a:solidFill>
                  <a:srgbClr val="000000"/>
                </a:solidFill>
                <a:effectLst/>
              </a:rPr>
              <a:t>Draw vectors indicating the direction at which debris are lying.</a:t>
            </a:r>
            <a:br>
              <a:rPr lang="en-US" sz="2800" b="1" dirty="0" smtClean="0">
                <a:solidFill>
                  <a:srgbClr val="000000"/>
                </a:solidFill>
                <a:effectLst/>
              </a:rPr>
            </a:br>
            <a:endParaRPr lang="en-US" sz="2800" b="1" dirty="0" smtClean="0">
              <a:solidFill>
                <a:srgbClr val="000000"/>
              </a:solidFill>
              <a:effectLst/>
            </a:endParaRPr>
          </a:p>
          <a:p>
            <a:pPr marL="609600" indent="-609600" eaLnBrk="1" hangingPunct="1">
              <a:lnSpc>
                <a:spcPct val="90000"/>
              </a:lnSpc>
              <a:buClr>
                <a:schemeClr val="tx2"/>
              </a:buClr>
              <a:buSzPct val="75000"/>
              <a:buFont typeface="Wingdings" pitchFamily="2" charset="2"/>
              <a:buAutoNum type="arabicPeriod"/>
              <a:defRPr/>
            </a:pPr>
            <a:r>
              <a:rPr lang="en-US" sz="2800" b="1" dirty="0" smtClean="0">
                <a:solidFill>
                  <a:srgbClr val="000000"/>
                </a:solidFill>
                <a:effectLst/>
              </a:rPr>
              <a:t>Assess whether the resulting vectors are convergent (probable TOR) or divergent (probable downburst).</a:t>
            </a:r>
            <a:br>
              <a:rPr lang="en-US" sz="2800" b="1" dirty="0" smtClean="0">
                <a:solidFill>
                  <a:srgbClr val="000000"/>
                </a:solidFill>
                <a:effectLst/>
              </a:rPr>
            </a:br>
            <a:endParaRPr lang="en-US" sz="2800" b="1" dirty="0" smtClean="0">
              <a:solidFill>
                <a:srgbClr val="000000"/>
              </a:solidFill>
              <a:effectLst/>
            </a:endParaRPr>
          </a:p>
          <a:p>
            <a:pPr marL="609600" indent="-609600" eaLnBrk="1" hangingPunct="1">
              <a:lnSpc>
                <a:spcPct val="90000"/>
              </a:lnSpc>
              <a:buClr>
                <a:schemeClr val="tx2"/>
              </a:buClr>
              <a:buSzPct val="75000"/>
              <a:buFont typeface="Wingdings" pitchFamily="2" charset="2"/>
              <a:buAutoNum type="arabicPeriod"/>
              <a:defRPr/>
            </a:pPr>
            <a:r>
              <a:rPr lang="en-US" sz="2800" b="1" dirty="0" smtClean="0">
                <a:solidFill>
                  <a:srgbClr val="000000"/>
                </a:solidFill>
                <a:effectLst/>
              </a:rPr>
              <a:t>Large events – contoured EF-scale analysis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0"/>
            <a:ext cx="8229600" cy="1371600"/>
          </a:xfrm>
        </p:spPr>
        <p:txBody>
          <a:bodyPr/>
          <a:lstStyle/>
          <a:p>
            <a:pPr eaLnBrk="1" hangingPunct="1">
              <a:defRPr/>
            </a:pPr>
            <a:r>
              <a:rPr lang="en-US" b="1" dirty="0" smtClean="0"/>
              <a:t>How Damage Occurs</a:t>
            </a:r>
          </a:p>
        </p:txBody>
      </p:sp>
      <p:sp>
        <p:nvSpPr>
          <p:cNvPr id="118787" name="Rectangle 3"/>
          <p:cNvSpPr>
            <a:spLocks noGrp="1" noChangeArrowheads="1"/>
          </p:cNvSpPr>
          <p:nvPr>
            <p:ph type="body" idx="1"/>
          </p:nvPr>
        </p:nvSpPr>
        <p:spPr>
          <a:xfrm>
            <a:off x="1524000" y="1600200"/>
            <a:ext cx="6096000" cy="5257800"/>
          </a:xfrm>
        </p:spPr>
        <p:txBody>
          <a:bodyPr/>
          <a:lstStyle/>
          <a:p>
            <a:pPr eaLnBrk="1" hangingPunct="1">
              <a:defRPr/>
            </a:pPr>
            <a:r>
              <a:rPr lang="en-US" b="1" dirty="0" smtClean="0">
                <a:solidFill>
                  <a:srgbClr val="000000"/>
                </a:solidFill>
                <a:effectLst/>
              </a:rPr>
              <a:t>Wind loading – f (duration)</a:t>
            </a:r>
          </a:p>
          <a:p>
            <a:pPr lvl="1" eaLnBrk="1" hangingPunct="1">
              <a:buClr>
                <a:srgbClr val="FFC000"/>
              </a:buClr>
              <a:defRPr/>
            </a:pPr>
            <a:r>
              <a:rPr lang="en-US" b="1" dirty="0" smtClean="0">
                <a:solidFill>
                  <a:srgbClr val="000000"/>
                </a:solidFill>
                <a:effectLst/>
              </a:rPr>
              <a:t>Lift forces</a:t>
            </a:r>
          </a:p>
          <a:p>
            <a:pPr lvl="1" eaLnBrk="1" hangingPunct="1">
              <a:buClr>
                <a:srgbClr val="FFC000"/>
              </a:buClr>
              <a:defRPr/>
            </a:pPr>
            <a:r>
              <a:rPr lang="en-US" b="1" dirty="0" smtClean="0">
                <a:solidFill>
                  <a:srgbClr val="000000"/>
                </a:solidFill>
                <a:effectLst/>
              </a:rPr>
              <a:t>Horizontal forces</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Projectiles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2" name="Rectangle 6"/>
          <p:cNvSpPr>
            <a:spLocks noGrp="1" noChangeArrowheads="1"/>
          </p:cNvSpPr>
          <p:nvPr>
            <p:ph type="title"/>
          </p:nvPr>
        </p:nvSpPr>
        <p:spPr>
          <a:xfrm>
            <a:off x="457200" y="0"/>
            <a:ext cx="8229600" cy="1371600"/>
          </a:xfrm>
        </p:spPr>
        <p:txBody>
          <a:bodyPr/>
          <a:lstStyle/>
          <a:p>
            <a:pPr eaLnBrk="1" hangingPunct="1">
              <a:defRPr/>
            </a:pPr>
            <a:r>
              <a:rPr lang="en-US" b="1" dirty="0" smtClean="0"/>
              <a:t>Lift and Separate</a:t>
            </a:r>
          </a:p>
        </p:txBody>
      </p:sp>
      <p:pic>
        <p:nvPicPr>
          <p:cNvPr id="21507" name="Picture 5" descr="forces"/>
          <p:cNvPicPr>
            <a:picLocks noGrp="1" noChangeAspect="1" noChangeArrowheads="1"/>
          </p:cNvPicPr>
          <p:nvPr>
            <p:ph idx="1"/>
          </p:nvPr>
        </p:nvPicPr>
        <p:blipFill>
          <a:blip r:embed="rId2" cstate="print"/>
          <a:srcRect/>
          <a:stretch>
            <a:fillRect/>
          </a:stretch>
        </p:blipFill>
        <p:spPr>
          <a:xfrm>
            <a:off x="228600" y="1752600"/>
            <a:ext cx="8772525" cy="4876800"/>
          </a:xfr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0"/>
            <a:ext cx="8229600" cy="1371600"/>
          </a:xfrm>
        </p:spPr>
        <p:txBody>
          <a:bodyPr/>
          <a:lstStyle/>
          <a:p>
            <a:pPr eaLnBrk="1" hangingPunct="1">
              <a:defRPr/>
            </a:pPr>
            <a:r>
              <a:rPr lang="en-US" b="1" dirty="0" smtClean="0"/>
              <a:t>Considerations</a:t>
            </a:r>
          </a:p>
        </p:txBody>
      </p:sp>
      <p:sp>
        <p:nvSpPr>
          <p:cNvPr id="100355" name="Rectangle 3"/>
          <p:cNvSpPr>
            <a:spLocks noGrp="1" noChangeArrowheads="1"/>
          </p:cNvSpPr>
          <p:nvPr>
            <p:ph type="body" idx="1"/>
          </p:nvPr>
        </p:nvSpPr>
        <p:spPr>
          <a:xfrm>
            <a:off x="914400" y="1600200"/>
            <a:ext cx="7315200" cy="5257800"/>
          </a:xfrm>
          <a:noFill/>
        </p:spPr>
        <p:txBody>
          <a:bodyPr/>
          <a:lstStyle/>
          <a:p>
            <a:pPr eaLnBrk="1" hangingPunct="1">
              <a:buSzPct val="75000"/>
              <a:defRPr/>
            </a:pPr>
            <a:r>
              <a:rPr lang="en-US" b="1" dirty="0" smtClean="0">
                <a:solidFill>
                  <a:srgbClr val="000000"/>
                </a:solidFill>
                <a:effectLst/>
              </a:rPr>
              <a:t>Type, design, quality of structure</a:t>
            </a:r>
          </a:p>
          <a:p>
            <a:pPr lvl="1" eaLnBrk="1" hangingPunct="1">
              <a:buSzPct val="75000"/>
              <a:defRPr/>
            </a:pPr>
            <a:r>
              <a:rPr lang="en-US" b="1" dirty="0" smtClean="0">
                <a:solidFill>
                  <a:srgbClr val="000000"/>
                </a:solidFill>
                <a:effectLst/>
              </a:rPr>
              <a:t>Connections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Quality of construction</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Vehicle – lifted or dragged?</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Debris impacts – projectiles</a:t>
            </a:r>
          </a:p>
          <a:p>
            <a:pPr eaLnBrk="1" hangingPunct="1">
              <a:buSzPct val="75000"/>
              <a:buNone/>
              <a:defRPr/>
            </a:pPr>
            <a:endParaRPr lang="en-US" b="1" dirty="0" smtClean="0">
              <a:solidFill>
                <a:srgbClr val="000000"/>
              </a:solidFill>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0"/>
            <a:ext cx="8229600" cy="1371600"/>
          </a:xfrm>
        </p:spPr>
        <p:txBody>
          <a:bodyPr/>
          <a:lstStyle/>
          <a:p>
            <a:pPr eaLnBrk="1" hangingPunct="1">
              <a:defRPr/>
            </a:pPr>
            <a:r>
              <a:rPr lang="en-US" b="1" dirty="0" smtClean="0"/>
              <a:t>Considerations</a:t>
            </a:r>
          </a:p>
        </p:txBody>
      </p:sp>
      <p:sp>
        <p:nvSpPr>
          <p:cNvPr id="100355" name="Rectangle 3"/>
          <p:cNvSpPr>
            <a:spLocks noGrp="1" noChangeArrowheads="1"/>
          </p:cNvSpPr>
          <p:nvPr>
            <p:ph type="body" idx="1"/>
          </p:nvPr>
        </p:nvSpPr>
        <p:spPr>
          <a:xfrm>
            <a:off x="1981200" y="1600200"/>
            <a:ext cx="5257800" cy="5257800"/>
          </a:xfrm>
          <a:noFill/>
        </p:spPr>
        <p:txBody>
          <a:bodyPr/>
          <a:lstStyle/>
          <a:p>
            <a:pPr eaLnBrk="1" hangingPunct="1">
              <a:buSzPct val="75000"/>
              <a:defRPr/>
            </a:pPr>
            <a:r>
              <a:rPr lang="en-US" b="1" dirty="0" smtClean="0">
                <a:solidFill>
                  <a:srgbClr val="000000"/>
                </a:solidFill>
                <a:effectLst/>
              </a:rPr>
              <a:t>Terrain</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Types of Trees </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Wind</a:t>
            </a:r>
          </a:p>
          <a:p>
            <a:pPr lvl="1" eaLnBrk="1" hangingPunct="1">
              <a:buSzPct val="75000"/>
              <a:defRPr/>
            </a:pPr>
            <a:r>
              <a:rPr lang="en-US" b="1" dirty="0" smtClean="0">
                <a:solidFill>
                  <a:srgbClr val="000000"/>
                </a:solidFill>
                <a:effectLst/>
              </a:rPr>
              <a:t>Orientation to structure</a:t>
            </a:r>
          </a:p>
          <a:p>
            <a:pPr lvl="1" eaLnBrk="1" hangingPunct="1">
              <a:buSzPct val="75000"/>
              <a:defRPr/>
            </a:pPr>
            <a:r>
              <a:rPr lang="en-US" b="1" dirty="0" smtClean="0">
                <a:solidFill>
                  <a:srgbClr val="000000"/>
                </a:solidFill>
                <a:effectLst/>
              </a:rPr>
              <a:t>Duration and gustiness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house"/>
          <p:cNvPicPr>
            <a:picLocks noChangeAspect="1" noChangeArrowheads="1"/>
          </p:cNvPicPr>
          <p:nvPr/>
        </p:nvPicPr>
        <p:blipFill>
          <a:blip r:embed="rId2" cstate="print"/>
          <a:srcRect/>
          <a:stretch>
            <a:fillRect/>
          </a:stretch>
        </p:blipFill>
        <p:spPr bwMode="auto">
          <a:xfrm>
            <a:off x="1974850" y="0"/>
            <a:ext cx="5194300" cy="6858000"/>
          </a:xfrm>
          <a:prstGeom prst="rect">
            <a:avLst/>
          </a:prstGeom>
          <a:noFill/>
          <a:ln w="9525">
            <a:noFill/>
            <a:miter lim="800000"/>
            <a:headEnd/>
            <a:tailEnd/>
          </a:ln>
        </p:spPr>
      </p:pic>
      <p:sp>
        <p:nvSpPr>
          <p:cNvPr id="23555" name="Text Box 5"/>
          <p:cNvSpPr txBox="1">
            <a:spLocks noChangeArrowheads="1"/>
          </p:cNvSpPr>
          <p:nvPr/>
        </p:nvSpPr>
        <p:spPr bwMode="auto">
          <a:xfrm>
            <a:off x="1" y="793750"/>
            <a:ext cx="1905000" cy="1200329"/>
          </a:xfrm>
          <a:prstGeom prst="rect">
            <a:avLst/>
          </a:prstGeom>
          <a:noFill/>
          <a:ln w="9525">
            <a:noFill/>
            <a:miter lim="800000"/>
            <a:headEnd/>
            <a:tailEnd/>
          </a:ln>
        </p:spPr>
        <p:txBody>
          <a:bodyPr wrap="square">
            <a:spAutoFit/>
          </a:bodyPr>
          <a:lstStyle/>
          <a:p>
            <a:pPr algn="ctr"/>
            <a:r>
              <a:rPr lang="en-US" sz="2400" b="1" dirty="0">
                <a:solidFill>
                  <a:srgbClr val="000000"/>
                </a:solidFill>
              </a:rPr>
              <a:t>Note connection points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Rectangle 5"/>
          <p:cNvSpPr>
            <a:spLocks noGrp="1" noChangeArrowheads="1"/>
          </p:cNvSpPr>
          <p:nvPr>
            <p:ph type="title"/>
          </p:nvPr>
        </p:nvSpPr>
        <p:spPr>
          <a:xfrm>
            <a:off x="457200" y="0"/>
            <a:ext cx="8229600" cy="1371600"/>
          </a:xfrm>
        </p:spPr>
        <p:txBody>
          <a:bodyPr/>
          <a:lstStyle/>
          <a:p>
            <a:pPr eaLnBrk="1" hangingPunct="1">
              <a:defRPr/>
            </a:pPr>
            <a:r>
              <a:rPr lang="en-US" b="1" dirty="0" smtClean="0"/>
              <a:t>Why the NWS Surveys</a:t>
            </a:r>
          </a:p>
        </p:txBody>
      </p:sp>
      <p:sp>
        <p:nvSpPr>
          <p:cNvPr id="68614" name="Rectangle 6"/>
          <p:cNvSpPr>
            <a:spLocks noGrp="1" noChangeArrowheads="1"/>
          </p:cNvSpPr>
          <p:nvPr>
            <p:ph type="body" idx="1"/>
          </p:nvPr>
        </p:nvSpPr>
        <p:spPr>
          <a:xfrm>
            <a:off x="685800" y="1600200"/>
            <a:ext cx="7848600" cy="5257800"/>
          </a:xfrm>
        </p:spPr>
        <p:txBody>
          <a:bodyPr/>
          <a:lstStyle/>
          <a:p>
            <a:pPr eaLnBrk="1" hangingPunct="1">
              <a:buSzPct val="75000"/>
              <a:defRPr/>
            </a:pPr>
            <a:r>
              <a:rPr lang="en-US" b="1" dirty="0" smtClean="0">
                <a:solidFill>
                  <a:srgbClr val="000000"/>
                </a:solidFill>
                <a:effectLst/>
              </a:rPr>
              <a:t>Assess quality of service</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Assess public response</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Climate database (risk assessment)</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Internal verification and training</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Scientific research</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badroof"/>
          <p:cNvPicPr>
            <a:picLocks noChangeAspect="1" noChangeArrowheads="1"/>
          </p:cNvPicPr>
          <p:nvPr/>
        </p:nvPicPr>
        <p:blipFill>
          <a:blip r:embed="rId2" cstate="print"/>
          <a:srcRect/>
          <a:stretch>
            <a:fillRect/>
          </a:stretch>
        </p:blipFill>
        <p:spPr bwMode="auto">
          <a:xfrm>
            <a:off x="1143000" y="762000"/>
            <a:ext cx="6926604" cy="4572000"/>
          </a:xfrm>
          <a:prstGeom prst="rect">
            <a:avLst/>
          </a:prstGeom>
          <a:noFill/>
          <a:ln w="9525">
            <a:noFill/>
            <a:miter lim="800000"/>
            <a:headEnd/>
            <a:tailEnd/>
          </a:ln>
        </p:spPr>
      </p:pic>
      <p:sp>
        <p:nvSpPr>
          <p:cNvPr id="24579" name="Text Box 5"/>
          <p:cNvSpPr txBox="1">
            <a:spLocks noChangeArrowheads="1"/>
          </p:cNvSpPr>
          <p:nvPr/>
        </p:nvSpPr>
        <p:spPr bwMode="auto">
          <a:xfrm>
            <a:off x="3810000" y="5562600"/>
            <a:ext cx="1524000" cy="461665"/>
          </a:xfrm>
          <a:prstGeom prst="rect">
            <a:avLst/>
          </a:prstGeom>
          <a:noFill/>
          <a:ln w="9525">
            <a:noFill/>
            <a:miter lim="800000"/>
            <a:headEnd/>
            <a:tailEnd/>
          </a:ln>
        </p:spPr>
        <p:txBody>
          <a:bodyPr wrap="square">
            <a:spAutoFit/>
          </a:bodyPr>
          <a:lstStyle/>
          <a:p>
            <a:r>
              <a:rPr lang="en-US" sz="2400" b="1" dirty="0">
                <a:solidFill>
                  <a:srgbClr val="000000"/>
                </a:solidFill>
              </a:rPr>
              <a:t>Bad roof</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goodroof"/>
          <p:cNvPicPr>
            <a:picLocks noChangeAspect="1" noChangeArrowheads="1"/>
          </p:cNvPicPr>
          <p:nvPr/>
        </p:nvPicPr>
        <p:blipFill>
          <a:blip r:embed="rId2" cstate="print"/>
          <a:srcRect/>
          <a:stretch>
            <a:fillRect/>
          </a:stretch>
        </p:blipFill>
        <p:spPr bwMode="auto">
          <a:xfrm>
            <a:off x="2514600" y="457200"/>
            <a:ext cx="4132895" cy="5486400"/>
          </a:xfrm>
          <a:prstGeom prst="rect">
            <a:avLst/>
          </a:prstGeom>
          <a:noFill/>
          <a:ln w="9525">
            <a:noFill/>
            <a:miter lim="800000"/>
            <a:headEnd/>
            <a:tailEnd/>
          </a:ln>
        </p:spPr>
      </p:pic>
      <p:sp>
        <p:nvSpPr>
          <p:cNvPr id="25603" name="Text Box 5"/>
          <p:cNvSpPr txBox="1">
            <a:spLocks noChangeArrowheads="1"/>
          </p:cNvSpPr>
          <p:nvPr/>
        </p:nvSpPr>
        <p:spPr bwMode="auto">
          <a:xfrm>
            <a:off x="3733800" y="6096000"/>
            <a:ext cx="1768475" cy="461665"/>
          </a:xfrm>
          <a:prstGeom prst="rect">
            <a:avLst/>
          </a:prstGeom>
          <a:noFill/>
          <a:ln w="9525">
            <a:noFill/>
            <a:miter lim="800000"/>
            <a:headEnd/>
            <a:tailEnd/>
          </a:ln>
        </p:spPr>
        <p:txBody>
          <a:bodyPr wrap="square">
            <a:spAutoFit/>
          </a:bodyPr>
          <a:lstStyle/>
          <a:p>
            <a:r>
              <a:rPr lang="en-US" sz="2400" b="1" dirty="0">
                <a:solidFill>
                  <a:srgbClr val="000000"/>
                </a:solidFill>
              </a:rPr>
              <a:t>Good roof</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anchor"/>
          <p:cNvPicPr>
            <a:picLocks noChangeAspect="1" noChangeArrowheads="1"/>
          </p:cNvPicPr>
          <p:nvPr/>
        </p:nvPicPr>
        <p:blipFill>
          <a:blip r:embed="rId2" cstate="print"/>
          <a:srcRect/>
          <a:stretch>
            <a:fillRect/>
          </a:stretch>
        </p:blipFill>
        <p:spPr bwMode="auto">
          <a:xfrm>
            <a:off x="1322388" y="719138"/>
            <a:ext cx="6497637" cy="5419725"/>
          </a:xfrm>
          <a:prstGeom prst="rect">
            <a:avLst/>
          </a:prstGeom>
          <a:noFill/>
          <a:ln w="9525">
            <a:noFill/>
            <a:miter lim="800000"/>
            <a:headEnd/>
            <a:tailEnd/>
          </a:ln>
        </p:spPr>
      </p:pic>
      <p:sp>
        <p:nvSpPr>
          <p:cNvPr id="26627" name="Text Box 5"/>
          <p:cNvSpPr txBox="1">
            <a:spLocks noChangeArrowheads="1"/>
          </p:cNvSpPr>
          <p:nvPr/>
        </p:nvSpPr>
        <p:spPr bwMode="auto">
          <a:xfrm>
            <a:off x="2667000" y="6324600"/>
            <a:ext cx="4267200" cy="461665"/>
          </a:xfrm>
          <a:prstGeom prst="rect">
            <a:avLst/>
          </a:prstGeom>
          <a:noFill/>
          <a:ln w="9525">
            <a:noFill/>
            <a:miter lim="800000"/>
            <a:headEnd/>
            <a:tailEnd/>
          </a:ln>
        </p:spPr>
        <p:txBody>
          <a:bodyPr wrap="square">
            <a:spAutoFit/>
          </a:bodyPr>
          <a:lstStyle/>
          <a:p>
            <a:r>
              <a:rPr lang="en-US" sz="2400" b="1" dirty="0">
                <a:solidFill>
                  <a:srgbClr val="000000"/>
                </a:solidFill>
              </a:rPr>
              <a:t>Connection to foundation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bolt"/>
          <p:cNvPicPr>
            <a:picLocks noChangeAspect="1" noChangeArrowheads="1"/>
          </p:cNvPicPr>
          <p:nvPr/>
        </p:nvPicPr>
        <p:blipFill>
          <a:blip r:embed="rId2" cstate="print"/>
          <a:srcRect/>
          <a:stretch>
            <a:fillRect/>
          </a:stretch>
        </p:blipFill>
        <p:spPr bwMode="auto">
          <a:xfrm>
            <a:off x="1941513" y="685800"/>
            <a:ext cx="5260975" cy="5135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galva3"/>
          <p:cNvPicPr>
            <a:picLocks noChangeAspect="1" noChangeArrowheads="1"/>
          </p:cNvPicPr>
          <p:nvPr/>
        </p:nvPicPr>
        <p:blipFill>
          <a:blip r:embed="rId3" cstate="print"/>
          <a:srcRect/>
          <a:stretch>
            <a:fillRect/>
          </a:stretch>
        </p:blipFill>
        <p:spPr bwMode="auto">
          <a:xfrm>
            <a:off x="381000" y="609600"/>
            <a:ext cx="8343900" cy="5614988"/>
          </a:xfrm>
          <a:prstGeom prst="rect">
            <a:avLst/>
          </a:prstGeom>
          <a:noFill/>
          <a:ln w="9525">
            <a:noFill/>
            <a:miter lim="800000"/>
            <a:headEnd/>
            <a:tailEnd/>
          </a:ln>
        </p:spPr>
      </p:pic>
      <p:sp>
        <p:nvSpPr>
          <p:cNvPr id="28675" name="Text Box 5"/>
          <p:cNvSpPr txBox="1">
            <a:spLocks noChangeArrowheads="1"/>
          </p:cNvSpPr>
          <p:nvPr/>
        </p:nvSpPr>
        <p:spPr bwMode="auto">
          <a:xfrm>
            <a:off x="381000" y="6324600"/>
            <a:ext cx="8382000" cy="461665"/>
          </a:xfrm>
          <a:prstGeom prst="rect">
            <a:avLst/>
          </a:prstGeom>
          <a:noFill/>
          <a:ln w="9525">
            <a:noFill/>
            <a:miter lim="800000"/>
            <a:headEnd/>
            <a:tailEnd/>
          </a:ln>
        </p:spPr>
        <p:txBody>
          <a:bodyPr wrap="square">
            <a:spAutoFit/>
          </a:bodyPr>
          <a:lstStyle/>
          <a:p>
            <a:pPr algn="ctr"/>
            <a:r>
              <a:rPr lang="en-US" sz="2400" b="1" dirty="0">
                <a:solidFill>
                  <a:srgbClr val="000000"/>
                </a:solidFill>
              </a:rPr>
              <a:t>No connection to the foundation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garage"/>
          <p:cNvPicPr>
            <a:picLocks noChangeAspect="1" noChangeArrowheads="1"/>
          </p:cNvPicPr>
          <p:nvPr/>
        </p:nvPicPr>
        <p:blipFill>
          <a:blip r:embed="rId3" cstate="print"/>
          <a:srcRect/>
          <a:stretch>
            <a:fillRect/>
          </a:stretch>
        </p:blipFill>
        <p:spPr bwMode="auto">
          <a:xfrm>
            <a:off x="1223963" y="1412875"/>
            <a:ext cx="6694487" cy="4032250"/>
          </a:xfrm>
          <a:prstGeom prst="rect">
            <a:avLst/>
          </a:prstGeom>
          <a:noFill/>
          <a:ln w="9525">
            <a:noFill/>
            <a:miter lim="800000"/>
            <a:headEnd/>
            <a:tailEnd/>
          </a:ln>
        </p:spPr>
      </p:pic>
      <p:sp>
        <p:nvSpPr>
          <p:cNvPr id="29699" name="Text Box 5"/>
          <p:cNvSpPr txBox="1">
            <a:spLocks noChangeArrowheads="1"/>
          </p:cNvSpPr>
          <p:nvPr/>
        </p:nvSpPr>
        <p:spPr bwMode="auto">
          <a:xfrm>
            <a:off x="3048001" y="5867400"/>
            <a:ext cx="3048000" cy="461665"/>
          </a:xfrm>
          <a:prstGeom prst="rect">
            <a:avLst/>
          </a:prstGeom>
          <a:noFill/>
          <a:ln w="9525">
            <a:noFill/>
            <a:miter lim="800000"/>
            <a:headEnd/>
            <a:tailEnd/>
          </a:ln>
        </p:spPr>
        <p:txBody>
          <a:bodyPr wrap="square">
            <a:spAutoFit/>
          </a:bodyPr>
          <a:lstStyle/>
          <a:p>
            <a:r>
              <a:rPr lang="en-US" sz="2400" b="1" dirty="0">
                <a:solidFill>
                  <a:srgbClr val="000000"/>
                </a:solidFill>
              </a:rPr>
              <a:t>Weak garage door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corn"/>
          <p:cNvPicPr>
            <a:picLocks noChangeAspect="1" noChangeArrowheads="1"/>
          </p:cNvPicPr>
          <p:nvPr/>
        </p:nvPicPr>
        <p:blipFill>
          <a:blip r:embed="rId3" cstate="print"/>
          <a:srcRect/>
          <a:stretch>
            <a:fillRect/>
          </a:stretch>
        </p:blipFill>
        <p:spPr bwMode="auto">
          <a:xfrm>
            <a:off x="914400" y="685800"/>
            <a:ext cx="7315200" cy="5486400"/>
          </a:xfrm>
          <a:prstGeom prst="rect">
            <a:avLst/>
          </a:prstGeom>
          <a:noFill/>
          <a:ln w="9525">
            <a:noFill/>
            <a:miter lim="800000"/>
            <a:headEnd/>
            <a:tailEnd/>
          </a:ln>
        </p:spPr>
      </p:pic>
      <p:sp>
        <p:nvSpPr>
          <p:cNvPr id="30723" name="Text Box 5"/>
          <p:cNvSpPr txBox="1">
            <a:spLocks noChangeArrowheads="1"/>
          </p:cNvSpPr>
          <p:nvPr/>
        </p:nvSpPr>
        <p:spPr bwMode="auto">
          <a:xfrm>
            <a:off x="4114800" y="6396335"/>
            <a:ext cx="930275" cy="461665"/>
          </a:xfrm>
          <a:prstGeom prst="rect">
            <a:avLst/>
          </a:prstGeom>
          <a:noFill/>
          <a:ln w="9525">
            <a:noFill/>
            <a:miter lim="800000"/>
            <a:headEnd/>
            <a:tailEnd/>
          </a:ln>
        </p:spPr>
        <p:txBody>
          <a:bodyPr wrap="square">
            <a:spAutoFit/>
          </a:bodyPr>
          <a:lstStyle/>
          <a:p>
            <a:r>
              <a:rPr lang="en-US" sz="2400" b="1" dirty="0">
                <a:solidFill>
                  <a:srgbClr val="000000"/>
                </a:solidFill>
              </a:rPr>
              <a:t>Corn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projectiles"/>
          <p:cNvPicPr>
            <a:picLocks noChangeAspect="1" noChangeArrowheads="1"/>
          </p:cNvPicPr>
          <p:nvPr/>
        </p:nvPicPr>
        <p:blipFill>
          <a:blip r:embed="rId2" cstate="print"/>
          <a:srcRect/>
          <a:stretch>
            <a:fillRect/>
          </a:stretch>
        </p:blipFill>
        <p:spPr bwMode="auto">
          <a:xfrm>
            <a:off x="2819400" y="228600"/>
            <a:ext cx="4800600" cy="6400800"/>
          </a:xfrm>
          <a:prstGeom prst="rect">
            <a:avLst/>
          </a:prstGeom>
          <a:noFill/>
          <a:ln w="9525">
            <a:noFill/>
            <a:miter lim="800000"/>
            <a:headEnd/>
            <a:tailEnd/>
          </a:ln>
        </p:spPr>
      </p:pic>
      <p:sp>
        <p:nvSpPr>
          <p:cNvPr id="31747" name="Text Box 6"/>
          <p:cNvSpPr txBox="1">
            <a:spLocks noChangeArrowheads="1"/>
          </p:cNvSpPr>
          <p:nvPr/>
        </p:nvSpPr>
        <p:spPr bwMode="auto">
          <a:xfrm>
            <a:off x="533400" y="762000"/>
            <a:ext cx="1752600" cy="461665"/>
          </a:xfrm>
          <a:prstGeom prst="rect">
            <a:avLst/>
          </a:prstGeom>
          <a:noFill/>
          <a:ln w="9525">
            <a:noFill/>
            <a:miter lim="800000"/>
            <a:headEnd/>
            <a:tailEnd/>
          </a:ln>
        </p:spPr>
        <p:txBody>
          <a:bodyPr wrap="square">
            <a:spAutoFit/>
          </a:bodyPr>
          <a:lstStyle/>
          <a:p>
            <a:r>
              <a:rPr lang="en-US" sz="2400" b="1" dirty="0">
                <a:solidFill>
                  <a:srgbClr val="000000"/>
                </a:solidFill>
              </a:rPr>
              <a:t>Projectile</a:t>
            </a:r>
            <a:endParaRPr lang="en-US" b="1" dirty="0">
              <a:solidFill>
                <a:srgbClr val="0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457200" y="0"/>
            <a:ext cx="8229600" cy="1371600"/>
          </a:xfrm>
        </p:spPr>
        <p:txBody>
          <a:bodyPr/>
          <a:lstStyle/>
          <a:p>
            <a:pPr eaLnBrk="1" hangingPunct="1">
              <a:defRPr/>
            </a:pPr>
            <a:r>
              <a:rPr lang="en-US" b="1" dirty="0" smtClean="0"/>
              <a:t>Final Thoughts on Surveying</a:t>
            </a:r>
          </a:p>
        </p:txBody>
      </p:sp>
      <p:sp>
        <p:nvSpPr>
          <p:cNvPr id="119811" name="Rectangle 3"/>
          <p:cNvSpPr>
            <a:spLocks noGrp="1" noChangeArrowheads="1"/>
          </p:cNvSpPr>
          <p:nvPr>
            <p:ph type="body" idx="1"/>
          </p:nvPr>
        </p:nvSpPr>
        <p:spPr>
          <a:xfrm>
            <a:off x="457200" y="1600200"/>
            <a:ext cx="8229600" cy="5257800"/>
          </a:xfrm>
        </p:spPr>
        <p:txBody>
          <a:bodyPr/>
          <a:lstStyle/>
          <a:p>
            <a:pPr eaLnBrk="1" hangingPunct="1">
              <a:defRPr/>
            </a:pPr>
            <a:r>
              <a:rPr lang="en-US" b="1" dirty="0" smtClean="0">
                <a:solidFill>
                  <a:srgbClr val="000000"/>
                </a:solidFill>
                <a:effectLst/>
              </a:rPr>
              <a:t>Focus on what has and </a:t>
            </a:r>
            <a:r>
              <a:rPr lang="en-US" b="1" i="1" dirty="0" smtClean="0">
                <a:solidFill>
                  <a:srgbClr val="000000"/>
                </a:solidFill>
                <a:effectLst/>
              </a:rPr>
              <a:t>has not</a:t>
            </a:r>
            <a:r>
              <a:rPr lang="en-US" b="1" dirty="0" smtClean="0">
                <a:solidFill>
                  <a:srgbClr val="000000"/>
                </a:solidFill>
                <a:effectLst/>
              </a:rPr>
              <a:t> been damaged or destroyed</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Look for corroborating evidence</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Focus on the context of the full range of observations</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Be conservative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0"/>
            <a:ext cx="8229600" cy="1371600"/>
          </a:xfrm>
        </p:spPr>
        <p:txBody>
          <a:bodyPr/>
          <a:lstStyle/>
          <a:p>
            <a:pPr eaLnBrk="1" hangingPunct="1">
              <a:defRPr/>
            </a:pPr>
            <a:r>
              <a:rPr lang="en-US" b="1" dirty="0" smtClean="0"/>
              <a:t>Final Thoughts on Surveying</a:t>
            </a:r>
          </a:p>
        </p:txBody>
      </p:sp>
      <p:sp>
        <p:nvSpPr>
          <p:cNvPr id="117763" name="Rectangle 3"/>
          <p:cNvSpPr>
            <a:spLocks noGrp="1" noChangeArrowheads="1"/>
          </p:cNvSpPr>
          <p:nvPr>
            <p:ph type="body" idx="1"/>
          </p:nvPr>
        </p:nvSpPr>
        <p:spPr>
          <a:xfrm>
            <a:off x="457200" y="1676400"/>
            <a:ext cx="8153400" cy="5181600"/>
          </a:xfrm>
        </p:spPr>
        <p:txBody>
          <a:bodyPr/>
          <a:lstStyle/>
          <a:p>
            <a:pPr eaLnBrk="1" hangingPunct="1">
              <a:defRPr/>
            </a:pPr>
            <a:r>
              <a:rPr lang="en-US" b="1" dirty="0" smtClean="0">
                <a:solidFill>
                  <a:srgbClr val="000000"/>
                </a:solidFill>
                <a:effectLst/>
              </a:rPr>
              <a:t>=/&gt; EF4 – QRT recommended</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Don’t be influenced by others </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Damage is non-linear &gt; KE = ½ mV</a:t>
            </a:r>
            <a:r>
              <a:rPr lang="en-US" b="1" baseline="30000" dirty="0" smtClean="0">
                <a:solidFill>
                  <a:srgbClr val="000000"/>
                </a:solidFill>
                <a:effectLst/>
              </a:rPr>
              <a:t>2</a:t>
            </a:r>
            <a:br>
              <a:rPr lang="en-US" b="1" baseline="30000" dirty="0" smtClean="0">
                <a:solidFill>
                  <a:srgbClr val="000000"/>
                </a:solidFill>
                <a:effectLst/>
              </a:rPr>
            </a:br>
            <a:endParaRPr lang="en-US" b="1" baseline="30000" dirty="0" smtClean="0">
              <a:solidFill>
                <a:srgbClr val="000000"/>
              </a:solidFill>
              <a:effectLst/>
            </a:endParaRPr>
          </a:p>
          <a:p>
            <a:pPr eaLnBrk="1" hangingPunct="1">
              <a:defRPr/>
            </a:pPr>
            <a:r>
              <a:rPr lang="en-US" b="1" dirty="0" smtClean="0">
                <a:solidFill>
                  <a:srgbClr val="000000"/>
                </a:solidFill>
                <a:effectLst/>
              </a:rPr>
              <a:t>Structures vary greatly</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Don’t agonize &gt;&gt; +/- 1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0"/>
            <a:ext cx="8229600" cy="1371600"/>
          </a:xfrm>
        </p:spPr>
        <p:txBody>
          <a:bodyPr/>
          <a:lstStyle/>
          <a:p>
            <a:pPr eaLnBrk="1" hangingPunct="1">
              <a:defRPr/>
            </a:pPr>
            <a:r>
              <a:rPr lang="en-US" b="1" dirty="0" smtClean="0"/>
              <a:t>When the NWS Surveys</a:t>
            </a:r>
          </a:p>
        </p:txBody>
      </p:sp>
      <p:sp>
        <p:nvSpPr>
          <p:cNvPr id="71683" name="Rectangle 3"/>
          <p:cNvSpPr>
            <a:spLocks noGrp="1" noChangeArrowheads="1"/>
          </p:cNvSpPr>
          <p:nvPr>
            <p:ph type="body" idx="1"/>
          </p:nvPr>
        </p:nvSpPr>
        <p:spPr>
          <a:xfrm>
            <a:off x="1066800" y="1600200"/>
            <a:ext cx="7010400" cy="5257800"/>
          </a:xfrm>
        </p:spPr>
        <p:txBody>
          <a:bodyPr/>
          <a:lstStyle/>
          <a:p>
            <a:pPr eaLnBrk="1" hangingPunct="1">
              <a:buSzPct val="75000"/>
              <a:defRPr/>
            </a:pPr>
            <a:r>
              <a:rPr lang="en-US" b="1" dirty="0" smtClean="0">
                <a:solidFill>
                  <a:srgbClr val="000000"/>
                </a:solidFill>
                <a:effectLst/>
              </a:rPr>
              <a:t>Deaths and/or injuries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Damage is ‘significant’</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Tornadoes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Tornado vs. straight line wind ?</a:t>
            </a:r>
          </a:p>
          <a:p>
            <a:pPr eaLnBrk="1" hangingPunct="1">
              <a:buSzPct val="75000"/>
              <a:defRPr/>
            </a:pPr>
            <a:endParaRPr lang="en-US" b="1" dirty="0" smtClean="0">
              <a:solidFill>
                <a:srgbClr val="000000"/>
              </a:solidFill>
              <a:effectLs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ghtning Bolt 3"/>
          <p:cNvSpPr/>
          <p:nvPr/>
        </p:nvSpPr>
        <p:spPr bwMode="auto">
          <a:xfrm>
            <a:off x="914400" y="609600"/>
            <a:ext cx="7696200" cy="5791200"/>
          </a:xfrm>
          <a:prstGeom prst="lightningBolt">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
        <p:nvSpPr>
          <p:cNvPr id="2" name="Title 1"/>
          <p:cNvSpPr>
            <a:spLocks noGrp="1"/>
          </p:cNvSpPr>
          <p:nvPr>
            <p:ph type="title"/>
          </p:nvPr>
        </p:nvSpPr>
        <p:spPr>
          <a:xfrm>
            <a:off x="457200" y="2514600"/>
            <a:ext cx="8229600" cy="1371600"/>
          </a:xfrm>
        </p:spPr>
        <p:txBody>
          <a:bodyPr/>
          <a:lstStyle/>
          <a:p>
            <a:r>
              <a:rPr lang="en-US" b="1" dirty="0" smtClean="0"/>
              <a:t>Questions?</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0"/>
            <a:ext cx="8229600" cy="1371600"/>
          </a:xfrm>
        </p:spPr>
        <p:txBody>
          <a:bodyPr/>
          <a:lstStyle/>
          <a:p>
            <a:pPr eaLnBrk="1" hangingPunct="1">
              <a:defRPr/>
            </a:pPr>
            <a:r>
              <a:rPr lang="en-US" b="1" dirty="0" smtClean="0"/>
              <a:t>When the NWS Surveys</a:t>
            </a:r>
          </a:p>
        </p:txBody>
      </p:sp>
      <p:sp>
        <p:nvSpPr>
          <p:cNvPr id="71683" name="Rectangle 3"/>
          <p:cNvSpPr>
            <a:spLocks noGrp="1" noChangeArrowheads="1"/>
          </p:cNvSpPr>
          <p:nvPr>
            <p:ph type="body" idx="1"/>
          </p:nvPr>
        </p:nvSpPr>
        <p:spPr>
          <a:xfrm>
            <a:off x="1981200" y="1600200"/>
            <a:ext cx="5181600" cy="5257800"/>
          </a:xfrm>
        </p:spPr>
        <p:txBody>
          <a:bodyPr/>
          <a:lstStyle/>
          <a:p>
            <a:pPr eaLnBrk="1" hangingPunct="1">
              <a:buSzPct val="75000"/>
              <a:defRPr/>
            </a:pPr>
            <a:r>
              <a:rPr lang="en-US" b="1" dirty="0" smtClean="0">
                <a:solidFill>
                  <a:srgbClr val="000000"/>
                </a:solidFill>
                <a:effectLst/>
              </a:rPr>
              <a:t>EM request</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Media interest is high</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Service issues</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Science issues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457200" y="0"/>
            <a:ext cx="8229600" cy="1371600"/>
          </a:xfrm>
        </p:spPr>
        <p:txBody>
          <a:bodyPr/>
          <a:lstStyle/>
          <a:p>
            <a:pPr eaLnBrk="1" hangingPunct="1">
              <a:defRPr/>
            </a:pPr>
            <a:r>
              <a:rPr lang="en-US" b="1" smtClean="0"/>
              <a:t>What We Look For</a:t>
            </a:r>
          </a:p>
        </p:txBody>
      </p:sp>
      <p:sp>
        <p:nvSpPr>
          <p:cNvPr id="154627" name="Rectangle 3"/>
          <p:cNvSpPr>
            <a:spLocks noGrp="1" noChangeArrowheads="1"/>
          </p:cNvSpPr>
          <p:nvPr>
            <p:ph type="body" idx="1"/>
          </p:nvPr>
        </p:nvSpPr>
        <p:spPr>
          <a:xfrm>
            <a:off x="685800" y="1600200"/>
            <a:ext cx="7696200" cy="5257800"/>
          </a:xfrm>
        </p:spPr>
        <p:txBody>
          <a:bodyPr/>
          <a:lstStyle/>
          <a:p>
            <a:pPr eaLnBrk="1" hangingPunct="1">
              <a:buSzPct val="75000"/>
              <a:defRPr/>
            </a:pPr>
            <a:r>
              <a:rPr lang="en-US" b="1" dirty="0" smtClean="0">
                <a:solidFill>
                  <a:srgbClr val="000000"/>
                </a:solidFill>
                <a:effectLst/>
              </a:rPr>
              <a:t>Tornado or straight-line wind</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Strength </a:t>
            </a:r>
            <a:r>
              <a:rPr lang="en-US" sz="2400" b="1" dirty="0" smtClean="0">
                <a:solidFill>
                  <a:srgbClr val="000000"/>
                </a:solidFill>
                <a:effectLst/>
              </a:rPr>
              <a:t>(EF-scale/wind speed estimates)</a:t>
            </a:r>
            <a:r>
              <a:rPr lang="en-US" b="1" dirty="0" smtClean="0">
                <a:solidFill>
                  <a:srgbClr val="000000"/>
                </a:solidFill>
                <a:effectLst/>
              </a:rPr>
              <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Damage path, width, length</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Timing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457200" y="0"/>
            <a:ext cx="8229600" cy="1371600"/>
          </a:xfrm>
        </p:spPr>
        <p:txBody>
          <a:bodyPr/>
          <a:lstStyle/>
          <a:p>
            <a:pPr eaLnBrk="1" hangingPunct="1">
              <a:defRPr/>
            </a:pPr>
            <a:r>
              <a:rPr lang="en-US" b="1" smtClean="0"/>
              <a:t>What We Look For</a:t>
            </a:r>
          </a:p>
        </p:txBody>
      </p:sp>
      <p:sp>
        <p:nvSpPr>
          <p:cNvPr id="154627" name="Rectangle 3"/>
          <p:cNvSpPr>
            <a:spLocks noGrp="1" noChangeArrowheads="1"/>
          </p:cNvSpPr>
          <p:nvPr>
            <p:ph type="body" idx="1"/>
          </p:nvPr>
        </p:nvSpPr>
        <p:spPr>
          <a:xfrm>
            <a:off x="533400" y="1676400"/>
            <a:ext cx="8077200" cy="5181600"/>
          </a:xfrm>
        </p:spPr>
        <p:txBody>
          <a:bodyPr/>
          <a:lstStyle/>
          <a:p>
            <a:pPr eaLnBrk="1" hangingPunct="1">
              <a:buSzPct val="75000"/>
              <a:defRPr/>
            </a:pPr>
            <a:r>
              <a:rPr lang="en-US" b="1" dirty="0" smtClean="0">
                <a:solidFill>
                  <a:srgbClr val="000000"/>
                </a:solidFill>
                <a:effectLst/>
              </a:rPr>
              <a:t>Deaths / injuries and related info</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Damage to property and crops </a:t>
            </a:r>
            <a:r>
              <a:rPr lang="en-US" sz="2000" b="1" dirty="0" smtClean="0">
                <a:solidFill>
                  <a:srgbClr val="000000"/>
                </a:solidFill>
                <a:effectLst/>
              </a:rPr>
              <a:t>($, DOD)</a:t>
            </a:r>
            <a:endParaRPr lang="en-US" b="1" dirty="0" smtClean="0">
              <a:solidFill>
                <a:srgbClr val="000000"/>
              </a:solidFill>
              <a:effectLst/>
            </a:endParaRPr>
          </a:p>
          <a:p>
            <a:pPr lvl="1" eaLnBrk="1" hangingPunct="1">
              <a:buSzPct val="75000"/>
              <a:defRPr/>
            </a:pPr>
            <a:r>
              <a:rPr lang="en-US" b="1" dirty="0" smtClean="0">
                <a:solidFill>
                  <a:srgbClr val="000000"/>
                </a:solidFill>
                <a:effectLst/>
              </a:rPr>
              <a:t># of homes/businesses, infrastructure </a:t>
            </a:r>
            <a:br>
              <a:rPr lang="en-US" b="1" dirty="0" smtClean="0">
                <a:solidFill>
                  <a:srgbClr val="000000"/>
                </a:solidFill>
                <a:effectLst/>
              </a:rPr>
            </a:br>
            <a:endParaRPr lang="en-US" b="1" dirty="0" smtClean="0">
              <a:solidFill>
                <a:srgbClr val="000000"/>
              </a:solidFill>
              <a:effectLst/>
            </a:endParaRPr>
          </a:p>
          <a:p>
            <a:pPr eaLnBrk="1" hangingPunct="1">
              <a:buSzPct val="75000"/>
              <a:defRPr/>
            </a:pPr>
            <a:r>
              <a:rPr lang="en-US" b="1" dirty="0" smtClean="0">
                <a:solidFill>
                  <a:srgbClr val="000000"/>
                </a:solidFill>
                <a:effectLst/>
              </a:rPr>
              <a:t>EM / public feedback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457200" y="0"/>
            <a:ext cx="8229600" cy="1371600"/>
          </a:xfrm>
        </p:spPr>
        <p:txBody>
          <a:bodyPr/>
          <a:lstStyle/>
          <a:p>
            <a:pPr eaLnBrk="1" hangingPunct="1">
              <a:defRPr/>
            </a:pPr>
            <a:r>
              <a:rPr lang="en-US" b="1" dirty="0" smtClean="0"/>
              <a:t>Survey Process</a:t>
            </a:r>
          </a:p>
        </p:txBody>
      </p:sp>
      <p:sp>
        <p:nvSpPr>
          <p:cNvPr id="161795" name="Rectangle 3"/>
          <p:cNvSpPr>
            <a:spLocks noGrp="1" noChangeArrowheads="1"/>
          </p:cNvSpPr>
          <p:nvPr>
            <p:ph type="body" idx="1"/>
          </p:nvPr>
        </p:nvSpPr>
        <p:spPr>
          <a:xfrm>
            <a:off x="838200" y="1600200"/>
            <a:ext cx="7467600" cy="5257800"/>
          </a:xfrm>
        </p:spPr>
        <p:txBody>
          <a:bodyPr/>
          <a:lstStyle/>
          <a:p>
            <a:pPr eaLnBrk="1" hangingPunct="1">
              <a:defRPr/>
            </a:pPr>
            <a:r>
              <a:rPr lang="en-US" b="1" dirty="0" smtClean="0">
                <a:solidFill>
                  <a:srgbClr val="000000"/>
                </a:solidFill>
                <a:effectLst/>
              </a:rPr>
              <a:t>Available manpower</a:t>
            </a:r>
          </a:p>
          <a:p>
            <a:pPr lvl="1" eaLnBrk="1" hangingPunct="1">
              <a:buClr>
                <a:srgbClr val="FFC000"/>
              </a:buClr>
              <a:defRPr/>
            </a:pPr>
            <a:r>
              <a:rPr lang="en-US" b="1" dirty="0" smtClean="0">
                <a:solidFill>
                  <a:srgbClr val="000000"/>
                </a:solidFill>
                <a:effectLst/>
              </a:rPr>
              <a:t>1-2 staff member teams</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Coordinate with local EM</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Triage to determine priority areas</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Survey kit, laptop, radar data</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Gather results and forward ASAP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457200" y="0"/>
            <a:ext cx="8229600" cy="1371600"/>
          </a:xfrm>
        </p:spPr>
        <p:txBody>
          <a:bodyPr/>
          <a:lstStyle/>
          <a:p>
            <a:pPr eaLnBrk="1" hangingPunct="1">
              <a:defRPr/>
            </a:pPr>
            <a:r>
              <a:rPr lang="en-US" b="1" dirty="0" smtClean="0"/>
              <a:t>What EMs can provide</a:t>
            </a:r>
          </a:p>
        </p:txBody>
      </p:sp>
      <p:sp>
        <p:nvSpPr>
          <p:cNvPr id="157699" name="Rectangle 3"/>
          <p:cNvSpPr>
            <a:spLocks noGrp="1" noChangeArrowheads="1"/>
          </p:cNvSpPr>
          <p:nvPr>
            <p:ph type="body" idx="1"/>
          </p:nvPr>
        </p:nvSpPr>
        <p:spPr>
          <a:xfrm>
            <a:off x="228600" y="1600200"/>
            <a:ext cx="8763000" cy="5257800"/>
          </a:xfrm>
        </p:spPr>
        <p:txBody>
          <a:bodyPr/>
          <a:lstStyle/>
          <a:p>
            <a:pPr eaLnBrk="1" hangingPunct="1">
              <a:defRPr/>
            </a:pPr>
            <a:r>
              <a:rPr lang="en-US" b="1" dirty="0" smtClean="0">
                <a:solidFill>
                  <a:srgbClr val="000000"/>
                </a:solidFill>
                <a:effectLst/>
              </a:rPr>
              <a:t>Primary damage areas and contacts</a:t>
            </a:r>
          </a:p>
          <a:p>
            <a:pPr eaLnBrk="1" hangingPunct="1">
              <a:buNone/>
              <a:defRPr/>
            </a:pPr>
            <a:endParaRPr lang="en-US" b="1" dirty="0" smtClean="0">
              <a:solidFill>
                <a:srgbClr val="000000"/>
              </a:solidFill>
              <a:effectLst/>
            </a:endParaRPr>
          </a:p>
          <a:p>
            <a:pPr eaLnBrk="1" hangingPunct="1">
              <a:defRPr/>
            </a:pPr>
            <a:r>
              <a:rPr lang="en-US" b="1" dirty="0" smtClean="0">
                <a:solidFill>
                  <a:srgbClr val="000000"/>
                </a:solidFill>
                <a:effectLst/>
              </a:rPr>
              <a:t>Communication or dissemination issues </a:t>
            </a:r>
            <a:r>
              <a:rPr lang="en-US" sz="2800" b="1" dirty="0" smtClean="0">
                <a:solidFill>
                  <a:srgbClr val="000000"/>
                </a:solidFill>
                <a:effectLst/>
              </a:rPr>
              <a:t>(positive and negative)</a:t>
            </a:r>
            <a:br>
              <a:rPr lang="en-US" sz="2800"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Copies of event logs</a:t>
            </a:r>
            <a:br>
              <a:rPr lang="en-US" b="1" dirty="0" smtClean="0">
                <a:solidFill>
                  <a:srgbClr val="000000"/>
                </a:solidFill>
                <a:effectLst/>
              </a:rPr>
            </a:br>
            <a:endParaRPr lang="en-US" b="1" dirty="0" smtClean="0">
              <a:solidFill>
                <a:srgbClr val="000000"/>
              </a:solidFill>
              <a:effectLst/>
            </a:endParaRPr>
          </a:p>
          <a:p>
            <a:pPr eaLnBrk="1" hangingPunct="1">
              <a:defRPr/>
            </a:pPr>
            <a:r>
              <a:rPr lang="en-US" b="1" dirty="0" smtClean="0">
                <a:solidFill>
                  <a:srgbClr val="000000"/>
                </a:solidFill>
                <a:effectLst/>
              </a:rPr>
              <a:t>Video, pictures, anecdotal stories</a:t>
            </a:r>
          </a:p>
          <a:p>
            <a:pPr eaLnBrk="1" hangingPunct="1">
              <a:defRPr/>
            </a:pPr>
            <a:endParaRPr lang="en-US" sz="2800" b="1" dirty="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2893</TotalTime>
  <Words>753</Words>
  <Application>Microsoft Office PowerPoint</Application>
  <PresentationFormat>On-screen Show (4:3)</PresentationFormat>
  <Paragraphs>192</Paragraphs>
  <Slides>40</Slides>
  <Notes>18</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Textured</vt:lpstr>
      <vt:lpstr>Conducting Storm Surveys</vt:lpstr>
      <vt:lpstr>Why the NWS Surveys</vt:lpstr>
      <vt:lpstr>Why the NWS Surveys</vt:lpstr>
      <vt:lpstr>When the NWS Surveys</vt:lpstr>
      <vt:lpstr>When the NWS Surveys</vt:lpstr>
      <vt:lpstr>What We Look For</vt:lpstr>
      <vt:lpstr>What We Look For</vt:lpstr>
      <vt:lpstr>Survey Process</vt:lpstr>
      <vt:lpstr>What EMs can provide</vt:lpstr>
      <vt:lpstr>Survey Process</vt:lpstr>
      <vt:lpstr>The Fundamentals</vt:lpstr>
      <vt:lpstr>1. Tornado vs. Downburst</vt:lpstr>
      <vt:lpstr>Slide 13</vt:lpstr>
      <vt:lpstr>Consider…</vt:lpstr>
      <vt:lpstr>Consider…</vt:lpstr>
      <vt:lpstr>Slide 16</vt:lpstr>
      <vt:lpstr>Consider…</vt:lpstr>
      <vt:lpstr>2.  EF Scale</vt:lpstr>
      <vt:lpstr>EF Scale</vt:lpstr>
      <vt:lpstr>EF Scale</vt:lpstr>
      <vt:lpstr>Slide 21</vt:lpstr>
      <vt:lpstr>Tornado Climatology (national)</vt:lpstr>
      <vt:lpstr>Myths</vt:lpstr>
      <vt:lpstr>3.  Damage Mapping</vt:lpstr>
      <vt:lpstr>How Damage Occurs</vt:lpstr>
      <vt:lpstr>Lift and Separate</vt:lpstr>
      <vt:lpstr>Considerations</vt:lpstr>
      <vt:lpstr>Considerations</vt:lpstr>
      <vt:lpstr>Slide 29</vt:lpstr>
      <vt:lpstr>Slide 30</vt:lpstr>
      <vt:lpstr>Slide 31</vt:lpstr>
      <vt:lpstr>Slide 32</vt:lpstr>
      <vt:lpstr>Slide 33</vt:lpstr>
      <vt:lpstr>Slide 34</vt:lpstr>
      <vt:lpstr>Slide 35</vt:lpstr>
      <vt:lpstr>Slide 36</vt:lpstr>
      <vt:lpstr>Slide 37</vt:lpstr>
      <vt:lpstr>Final Thoughts on Surveying</vt:lpstr>
      <vt:lpstr>Final Thoughts on Surveying</vt:lpstr>
      <vt:lpstr>Questions?</vt:lpstr>
    </vt:vector>
  </TitlesOfParts>
  <Company>National Weather Service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Conducting Storm Surveys</dc:title>
  <dc:creator>Ray Wolf</dc:creator>
  <cp:lastModifiedBy>ray.wolf</cp:lastModifiedBy>
  <cp:revision>154</cp:revision>
  <dcterms:created xsi:type="dcterms:W3CDTF">2004-04-01T15:12:58Z</dcterms:created>
  <dcterms:modified xsi:type="dcterms:W3CDTF">2011-03-08T03:04:23Z</dcterms:modified>
</cp:coreProperties>
</file>