
<file path=[Content_Types].xml><?xml version="1.0" encoding="utf-8"?>
<Types xmlns="http://schemas.openxmlformats.org/package/2006/content-types">
  <Override PartName="/ppt/slides/slide12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Default Extension="gif" ContentType="image/gif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35.xml" ContentType="application/vnd.openxmlformats-officedocument.presentationml.slide+xml"/>
  <Override PartName="/docProps/app.xml" ContentType="application/vnd.openxmlformats-officedocument.extended-properties+xml"/>
  <Override PartName="/ppt/slides/slide42.xml" ContentType="application/vnd.openxmlformats-officedocument.presentationml.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3.xml" ContentType="application/vnd.openxmlformats-officedocument.presentationml.notesSlide+xml"/>
  <Override PartName="/ppt/embeddings/oleObject2.bin" ContentType="application/vnd.openxmlformats-officedocument.oleObject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notesSlides/notesSlide7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4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slides/slide13.xml" ContentType="application/vnd.openxmlformats-officedocument.presentationml.slide+xml"/>
  <Override PartName="/ppt/slides/slide40.xml" ContentType="application/vnd.openxmlformats-officedocument.presentationml.slide+xml"/>
  <Override PartName="/ppt/slides/slide14.xml" ContentType="application/vnd.openxmlformats-officedocument.presentationml.slide+xml"/>
  <Override PartName="/ppt/embeddings/oleObject1.bin" ContentType="application/vnd.openxmlformats-officedocument.oleObject"/>
  <Override PartName="/ppt/slides/slide34.xml" ContentType="application/vnd.openxmlformats-officedocument.presentationml.slide+xml"/>
  <Override PartName="/ppt/slides/slide44.xml" ContentType="application/vnd.openxmlformats-officedocument.presentationml.slide+xml"/>
  <Default Extension="pict" ContentType="image/pict"/>
  <Override PartName="/ppt/notesSlides/notesSlide6.xml" ContentType="application/vnd.openxmlformats-officedocument.presentationml.notes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37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3.xml" ContentType="application/vnd.openxmlformats-officedocument.presentationml.slide+xml"/>
  <Override PartName="/ppt/presProps.xml" ContentType="application/vnd.openxmlformats-officedocument.presentationml.presProps+xml"/>
  <Default Extension="jpeg" ContentType="image/jpeg"/>
  <Default Extension="vml" ContentType="application/vnd.openxmlformats-officedocument.vmlDrawin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Default Extension="tiff" ContentType="image/tiff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Override PartName="/ppt/notesSlides/notesSlide10.xml" ContentType="application/vnd.openxmlformats-officedocument.presentationml.notesSlide+xml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32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38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9.xml" ContentType="application/vnd.openxmlformats-officedocument.presentationml.slide+xml"/>
  <Override PartName="/ppt/slides/slide41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trictFirstAndLastChars="0" saveSubsetFonts="1" autoCompressPictures="0">
  <p:sldMasterIdLst>
    <p:sldMasterId id="2147483741" r:id="rId1"/>
  </p:sldMasterIdLst>
  <p:notesMasterIdLst>
    <p:notesMasterId r:id="rId46"/>
  </p:notesMasterIdLst>
  <p:handoutMasterIdLst>
    <p:handoutMasterId r:id="rId47"/>
  </p:handoutMasterIdLst>
  <p:sldIdLst>
    <p:sldId id="451" r:id="rId2"/>
    <p:sldId id="457" r:id="rId3"/>
    <p:sldId id="460" r:id="rId4"/>
    <p:sldId id="260" r:id="rId5"/>
    <p:sldId id="459" r:id="rId6"/>
    <p:sldId id="462" r:id="rId7"/>
    <p:sldId id="464" r:id="rId8"/>
    <p:sldId id="472" r:id="rId9"/>
    <p:sldId id="466" r:id="rId10"/>
    <p:sldId id="467" r:id="rId11"/>
    <p:sldId id="468" r:id="rId12"/>
    <p:sldId id="469" r:id="rId13"/>
    <p:sldId id="470" r:id="rId14"/>
    <p:sldId id="471" r:id="rId15"/>
    <p:sldId id="461" r:id="rId16"/>
    <p:sldId id="473" r:id="rId17"/>
    <p:sldId id="474" r:id="rId18"/>
    <p:sldId id="475" r:id="rId19"/>
    <p:sldId id="476" r:id="rId20"/>
    <p:sldId id="477" r:id="rId21"/>
    <p:sldId id="350" r:id="rId22"/>
    <p:sldId id="316" r:id="rId23"/>
    <p:sldId id="317" r:id="rId24"/>
    <p:sldId id="444" r:id="rId25"/>
    <p:sldId id="478" r:id="rId26"/>
    <p:sldId id="437" r:id="rId27"/>
    <p:sldId id="428" r:id="rId28"/>
    <p:sldId id="407" r:id="rId29"/>
    <p:sldId id="489" r:id="rId30"/>
    <p:sldId id="479" r:id="rId31"/>
    <p:sldId id="455" r:id="rId32"/>
    <p:sldId id="454" r:id="rId33"/>
    <p:sldId id="480" r:id="rId34"/>
    <p:sldId id="481" r:id="rId35"/>
    <p:sldId id="483" r:id="rId36"/>
    <p:sldId id="484" r:id="rId37"/>
    <p:sldId id="482" r:id="rId38"/>
    <p:sldId id="485" r:id="rId39"/>
    <p:sldId id="448" r:id="rId40"/>
    <p:sldId id="450" r:id="rId41"/>
    <p:sldId id="486" r:id="rId42"/>
    <p:sldId id="487" r:id="rId43"/>
    <p:sldId id="488" r:id="rId44"/>
    <p:sldId id="440" r:id="rId45"/>
  </p:sldIdLst>
  <p:sldSz cx="9144000" cy="6858000" type="letter"/>
  <p:notesSz cx="6858000" cy="9144000"/>
  <p:kinsoku lang="ja-JP" invalStChars="、。，．・：；？！゛゜ヽヾゝゞ々ー’”）〕］｝〉》」』】°‰′″℃％ぁぃぅぇぉっゃゅょゎァィゥェォッャュョヮヵヶ!%),.:;?]}｡｣､･ｧｨｩｪｫｬｭｮｯｰﾞﾟ¢" invalEndChars="‘“（〔［｛〈《「『【￥＄$([\{｢£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 baseline="30000">
        <a:solidFill>
          <a:schemeClr val="tx1"/>
        </a:solidFill>
        <a:latin typeface="Book Antiqua" pitchFamily="-105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 baseline="30000">
        <a:solidFill>
          <a:schemeClr val="tx1"/>
        </a:solidFill>
        <a:latin typeface="Book Antiqua" pitchFamily="-105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 baseline="30000">
        <a:solidFill>
          <a:schemeClr val="tx1"/>
        </a:solidFill>
        <a:latin typeface="Book Antiqua" pitchFamily="-105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 baseline="30000">
        <a:solidFill>
          <a:schemeClr val="tx1"/>
        </a:solidFill>
        <a:latin typeface="Book Antiqua" pitchFamily="-105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 baseline="30000">
        <a:solidFill>
          <a:schemeClr val="tx1"/>
        </a:solidFill>
        <a:latin typeface="Book Antiqua" pitchFamily="-105" charset="0"/>
        <a:ea typeface="+mn-ea"/>
        <a:cs typeface="+mn-cs"/>
      </a:defRPr>
    </a:lvl5pPr>
    <a:lvl6pPr marL="2286000" algn="l" defTabSz="457200" rtl="0" eaLnBrk="1" latinLnBrk="0" hangingPunct="1">
      <a:defRPr sz="2000" kern="1200" baseline="30000">
        <a:solidFill>
          <a:schemeClr val="tx1"/>
        </a:solidFill>
        <a:latin typeface="Book Antiqua" pitchFamily="-105" charset="0"/>
        <a:ea typeface="+mn-ea"/>
        <a:cs typeface="+mn-cs"/>
      </a:defRPr>
    </a:lvl6pPr>
    <a:lvl7pPr marL="2743200" algn="l" defTabSz="457200" rtl="0" eaLnBrk="1" latinLnBrk="0" hangingPunct="1">
      <a:defRPr sz="2000" kern="1200" baseline="30000">
        <a:solidFill>
          <a:schemeClr val="tx1"/>
        </a:solidFill>
        <a:latin typeface="Book Antiqua" pitchFamily="-105" charset="0"/>
        <a:ea typeface="+mn-ea"/>
        <a:cs typeface="+mn-cs"/>
      </a:defRPr>
    </a:lvl7pPr>
    <a:lvl8pPr marL="3200400" algn="l" defTabSz="457200" rtl="0" eaLnBrk="1" latinLnBrk="0" hangingPunct="1">
      <a:defRPr sz="2000" kern="1200" baseline="30000">
        <a:solidFill>
          <a:schemeClr val="tx1"/>
        </a:solidFill>
        <a:latin typeface="Book Antiqua" pitchFamily="-105" charset="0"/>
        <a:ea typeface="+mn-ea"/>
        <a:cs typeface="+mn-cs"/>
      </a:defRPr>
    </a:lvl8pPr>
    <a:lvl9pPr marL="3657600" algn="l" defTabSz="457200" rtl="0" eaLnBrk="1" latinLnBrk="0" hangingPunct="1">
      <a:defRPr sz="2000" kern="1200" baseline="30000">
        <a:solidFill>
          <a:schemeClr val="tx1"/>
        </a:solidFill>
        <a:latin typeface="Book Antiqua" pitchFamily="-105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 useTimings="0">
    <p:present/>
    <p:sldAll/>
    <p:penClr>
      <a:schemeClr val="tx1"/>
    </p:penClr>
  </p:showPr>
  <p:clrMru>
    <a:srgbClr val="FF0000"/>
    <a:srgbClr val="FDA4B5"/>
    <a:srgbClr val="FC0128"/>
    <a:srgbClr val="790015"/>
    <a:srgbClr val="3F000B"/>
    <a:srgbClr val="005400"/>
    <a:srgbClr val="00279F"/>
    <a:srgbClr val="8CBC1C"/>
    <a:srgbClr val="7F7F7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8983" autoAdjust="0"/>
    <p:restoredTop sz="90929"/>
  </p:normalViewPr>
  <p:slideViewPr>
    <p:cSldViewPr showGuides="1">
      <p:cViewPr>
        <p:scale>
          <a:sx n="75" d="100"/>
          <a:sy n="75" d="100"/>
        </p:scale>
        <p:origin x="-800" y="-3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43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9" Type="http://schemas.openxmlformats.org/officeDocument/2006/relationships/slide" Target="slides/slide38.xml"/><Relationship Id="rId7" Type="http://schemas.openxmlformats.org/officeDocument/2006/relationships/slide" Target="slides/slide6.xml"/><Relationship Id="rId43" Type="http://schemas.openxmlformats.org/officeDocument/2006/relationships/slide" Target="slides/slide42.xml"/><Relationship Id="rId25" Type="http://schemas.openxmlformats.org/officeDocument/2006/relationships/slide" Target="slides/slide24.xml"/><Relationship Id="rId10" Type="http://schemas.openxmlformats.org/officeDocument/2006/relationships/slide" Target="slides/slide9.xml"/><Relationship Id="rId50" Type="http://schemas.openxmlformats.org/officeDocument/2006/relationships/viewProps" Target="viewProps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slide" Target="slides/slide44.xml"/><Relationship Id="rId42" Type="http://schemas.openxmlformats.org/officeDocument/2006/relationships/slide" Target="slides/slide41.xml"/><Relationship Id="rId6" Type="http://schemas.openxmlformats.org/officeDocument/2006/relationships/slide" Target="slides/slide5.xml"/><Relationship Id="rId49" Type="http://schemas.openxmlformats.org/officeDocument/2006/relationships/presProps" Target="presProps.xml"/><Relationship Id="rId44" Type="http://schemas.openxmlformats.org/officeDocument/2006/relationships/slide" Target="slides/slide43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46" Type="http://schemas.openxmlformats.org/officeDocument/2006/relationships/notesMaster" Target="notesMasters/notesMaster1.xml"/><Relationship Id="rId35" Type="http://schemas.openxmlformats.org/officeDocument/2006/relationships/slide" Target="slides/slide34.xml"/><Relationship Id="rId51" Type="http://schemas.openxmlformats.org/officeDocument/2006/relationships/theme" Target="theme/theme1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40" Type="http://schemas.openxmlformats.org/officeDocument/2006/relationships/slide" Target="slides/slide39.xml"/><Relationship Id="rId36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47" Type="http://schemas.openxmlformats.org/officeDocument/2006/relationships/handoutMaster" Target="handoutMasters/handoutMaster1.xml"/><Relationship Id="rId48" Type="http://schemas.openxmlformats.org/officeDocument/2006/relationships/printerSettings" Target="printerSettings/printerSettings1.bin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2" Type="http://schemas.openxmlformats.org/officeDocument/2006/relationships/tableStyles" Target="tableStyles.xml"/><Relationship Id="rId12" Type="http://schemas.openxmlformats.org/officeDocument/2006/relationships/slide" Target="slides/slide11.xml"/><Relationship Id="rId3" Type="http://schemas.openxmlformats.org/officeDocument/2006/relationships/slide" Target="slides/slide2.xml"/><Relationship Id="rId23" Type="http://schemas.openxmlformats.org/officeDocument/2006/relationships/slide" Target="slides/slide22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29" Type="http://schemas.openxmlformats.org/officeDocument/2006/relationships/slide" Target="slides/slide28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1" Type="http://schemas.openxmlformats.org/officeDocument/2006/relationships/slide" Target="slides/slide4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2" Type="http://schemas.openxmlformats.org/officeDocument/2006/relationships/slide" Target="slides/slide21.xml"/><Relationship Id="rId21" Type="http://schemas.openxmlformats.org/officeDocument/2006/relationships/slide" Target="slides/slide20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ict"/><Relationship Id="rId1" Type="http://schemas.openxmlformats.org/officeDocument/2006/relationships/image" Target="../media/image38.pict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notes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6650" y="679450"/>
            <a:ext cx="4584700" cy="3441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Book Antiqua" pitchFamily="-105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Book Antiqua" pitchFamily="-105" charset="0"/>
        <a:ea typeface="ＭＳ Ｐゴシック" pitchFamily="-105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Book Antiqua" pitchFamily="-105" charset="0"/>
        <a:ea typeface="ＭＳ Ｐゴシック" pitchFamily="-105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Book Antiqua" pitchFamily="-105" charset="0"/>
        <a:ea typeface="ＭＳ Ｐゴシック" pitchFamily="-105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Book Antiqua" pitchFamily="-105" charset="0"/>
        <a:ea typeface="ＭＳ Ｐゴシック" pitchFamily="-10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5063" y="679450"/>
            <a:ext cx="4587875" cy="3441700"/>
          </a:xfrm>
          <a:ln/>
        </p:spPr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5063" y="679450"/>
            <a:ext cx="4587875" cy="3441700"/>
          </a:xfrm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fld id="{03FA7240-0BFA-8944-B456-C9562A185A02}" type="slidenum">
              <a:rPr lang="en-US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pPr/>
              <a:t>44</a:t>
            </a:fld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5063" y="679450"/>
            <a:ext cx="4587875" cy="344170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5063" y="679450"/>
            <a:ext cx="4587875" cy="3441700"/>
          </a:xfrm>
          <a:ln/>
        </p:spPr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5063" y="679450"/>
            <a:ext cx="4587875" cy="3441700"/>
          </a:xfrm>
          <a:ln/>
        </p:spPr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 here:  prior</a:t>
            </a:r>
            <a:r>
              <a:rPr lang="en-US" baseline="0" dirty="0" smtClean="0"/>
              <a:t> to this stage, can find evidence of vertical vortex couplets, which have gradually given way to dominant cyclonic vortices</a:t>
            </a:r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5063" y="679450"/>
            <a:ext cx="4587875" cy="3441700"/>
          </a:xfrm>
          <a:ln/>
        </p:spPr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5063" y="679450"/>
            <a:ext cx="4587875" cy="3441700"/>
          </a:xfrm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5063" y="679450"/>
            <a:ext cx="4587875" cy="3441700"/>
          </a:xfrm>
          <a:ln/>
        </p:spPr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5063" y="679450"/>
            <a:ext cx="4587875" cy="34417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need to make comment/add</a:t>
            </a:r>
            <a:r>
              <a:rPr lang="en-US" baseline="0" dirty="0" smtClean="0"/>
              <a:t> slide on horizontal shearing instability (and the means of diagnosing it – matching wavelength with theoretical  growth rate, which relates to the thickness of the shear zone)</a:t>
            </a: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5063" y="679450"/>
            <a:ext cx="4587875" cy="34417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need to make comment/add</a:t>
            </a:r>
            <a:r>
              <a:rPr lang="en-US" baseline="0" dirty="0" smtClean="0"/>
              <a:t> slide on horizontal shearing instability (and the means of diagnosing it – matching wavelength with theoretical  growth rate, which relates to the thickness of the shear zone)</a:t>
            </a:r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5063" y="679450"/>
            <a:ext cx="4587875" cy="3441700"/>
          </a:xfrm>
          <a:ln/>
        </p:spPr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461247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0" y="4953000"/>
            <a:ext cx="9144000" cy="45291"/>
            <a:chOff x="0" y="1613647"/>
            <a:chExt cx="9144000" cy="45291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14800" y="1572768"/>
            <a:ext cx="4910328" cy="2130552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800" b="1" kern="1200">
                <a:solidFill>
                  <a:schemeClr val="tx1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3711388"/>
            <a:ext cx="4910328" cy="886968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 sz="2400" b="1" kern="1200">
                <a:solidFill>
                  <a:schemeClr val="tx1">
                    <a:tint val="75000"/>
                  </a:schemeClr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312E-FE74-754D-B314-1BB6EC9A522C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Oval 19"/>
          <p:cNvSpPr>
            <a:spLocks noChangeAspect="1"/>
          </p:cNvSpPr>
          <p:nvPr/>
        </p:nvSpPr>
        <p:spPr>
          <a:xfrm>
            <a:off x="121024" y="85165"/>
            <a:ext cx="4433047" cy="443304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hilly" dir="t">
              <a:rot lat="0" lon="0" rev="16800000"/>
            </a:lightRig>
          </a:scene3d>
          <a:sp3d>
            <a:bevelT w="127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179294" y="112058"/>
            <a:ext cx="4201255" cy="4201255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38100" dist="12700" dir="27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Oval 34"/>
          <p:cNvSpPr/>
          <p:nvPr/>
        </p:nvSpPr>
        <p:spPr>
          <a:xfrm>
            <a:off x="264460" y="138952"/>
            <a:ext cx="3988777" cy="4056383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38100" dist="12700" dir="27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Oval 36"/>
          <p:cNvSpPr/>
          <p:nvPr/>
        </p:nvSpPr>
        <p:spPr>
          <a:xfrm>
            <a:off x="264460" y="138953"/>
            <a:ext cx="3897026" cy="3897026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127000" dist="63500" dir="162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1178859"/>
            <a:ext cx="9144000" cy="45291"/>
            <a:chOff x="0" y="1613647"/>
            <a:chExt cx="9144000" cy="45291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0" y="5715000"/>
            <a:ext cx="9144000" cy="45291"/>
            <a:chOff x="0" y="1613647"/>
            <a:chExt cx="9144000" cy="45291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0"/>
            <a:ext cx="3581400" cy="1252538"/>
          </a:xfrm>
        </p:spPr>
        <p:txBody>
          <a:bodyPr anchor="b">
            <a:normAutofit/>
          </a:bodyPr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895600"/>
            <a:ext cx="3581400" cy="2438400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312E-FE74-754D-B314-1BB6EC9A522C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4285131" y="1116106"/>
            <a:ext cx="4724400" cy="47244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hilly" dir="t">
              <a:rot lat="0" lon="0" rev="16800000"/>
            </a:lightRig>
          </a:scene3d>
          <a:sp3d>
            <a:bevelT w="127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3386" y="1148001"/>
            <a:ext cx="4434840" cy="4434987"/>
          </a:xfrm>
          <a:prstGeom prst="ellipse">
            <a:avLst/>
          </a:prstGeom>
          <a:effectLst>
            <a:innerShdw blurRad="63500" dist="50800" dir="18900000">
              <a:prstClr val="black">
                <a:alpha val="30000"/>
              </a:prstClr>
            </a:inn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 sz="1800" b="1" kern="1200">
                <a:solidFill>
                  <a:schemeClr val="tx1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312E-FE74-754D-B314-1BB6EC9A522C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6500" y="609600"/>
            <a:ext cx="15875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629400" cy="5516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56499" y="6356350"/>
            <a:ext cx="1148229" cy="365125"/>
          </a:xfrm>
        </p:spPr>
        <p:txBody>
          <a:bodyPr/>
          <a:lstStyle/>
          <a:p>
            <a:fld id="{04FA312E-FE74-754D-B314-1BB6EC9A522C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 rot="5400000">
            <a:off x="4065260" y="3406355"/>
            <a:ext cx="6858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312E-FE74-754D-B314-1BB6EC9A522C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10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0" y="1461247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9"/>
          <p:cNvGrpSpPr/>
          <p:nvPr/>
        </p:nvGrpSpPr>
        <p:grpSpPr>
          <a:xfrm>
            <a:off x="0" y="4953000"/>
            <a:ext cx="9144000" cy="45291"/>
            <a:chOff x="0" y="1613647"/>
            <a:chExt cx="9144000" cy="45291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65376" y="1573306"/>
            <a:ext cx="3653117" cy="2133600"/>
          </a:xfrm>
        </p:spPr>
        <p:txBody>
          <a:bodyPr anchor="b" anchorCtr="0"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65376" y="3998259"/>
            <a:ext cx="3653117" cy="883024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312E-FE74-754D-B314-1BB6EC9A522C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>
            <a:off x="134471" y="685800"/>
            <a:ext cx="5268049" cy="526804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hilly" dir="t">
              <a:rot lat="0" lon="0" rev="16800000"/>
            </a:lightRig>
          </a:scene3d>
          <a:sp3d>
            <a:bevelT w="127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229676" y="712694"/>
            <a:ext cx="4983480" cy="498348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38100" dist="12700" dir="27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241232" y="716992"/>
            <a:ext cx="4906459" cy="4852935"/>
          </a:xfrm>
          <a:prstGeom prst="ellipse">
            <a:avLst/>
          </a:prstGeom>
          <a:effectLst>
            <a:innerShdw blurRad="63500" dist="50800" dir="16200000">
              <a:prstClr val="black">
                <a:alpha val="30000"/>
              </a:prstClr>
            </a:innerShdw>
          </a:effectLst>
        </p:spPr>
        <p:txBody>
          <a:bodyPr>
            <a:normAutofit/>
          </a:bodyPr>
          <a:lstStyle>
            <a:lvl1pPr algn="r"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33600"/>
            <a:ext cx="8228013" cy="1362075"/>
          </a:xfrm>
        </p:spPr>
        <p:txBody>
          <a:bodyPr anchor="b" anchorCtr="0">
            <a:normAutofit/>
          </a:bodyPr>
          <a:lstStyle>
            <a:lvl1pPr algn="ctr">
              <a:defRPr sz="48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29013"/>
            <a:ext cx="8228013" cy="1347787"/>
          </a:xfrm>
        </p:spPr>
        <p:txBody>
          <a:bodyPr anchor="t" anchorCtr="0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312E-FE74-754D-B314-1BB6EC9A522C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4845-A08A-4DF4-8D99-E2E7B6D41C67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7"/>
          <p:cNvGrpSpPr/>
          <p:nvPr/>
        </p:nvGrpSpPr>
        <p:grpSpPr>
          <a:xfrm>
            <a:off x="0" y="1447800"/>
            <a:ext cx="9144000" cy="45291"/>
            <a:chOff x="0" y="1613647"/>
            <a:chExt cx="9144000" cy="45291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10"/>
          <p:cNvGrpSpPr/>
          <p:nvPr/>
        </p:nvGrpSpPr>
        <p:grpSpPr>
          <a:xfrm>
            <a:off x="0" y="4939553"/>
            <a:ext cx="9144000" cy="45291"/>
            <a:chOff x="0" y="1613647"/>
            <a:chExt cx="9144000" cy="45291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1"/>
            <a:ext cx="3931920" cy="398032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057401"/>
            <a:ext cx="3931920" cy="398032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312E-FE74-754D-B314-1BB6EC9A522C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16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18" name="Straight Connector 1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34670"/>
            <a:ext cx="3931920" cy="744071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514600"/>
            <a:ext cx="3931920" cy="352312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734670"/>
            <a:ext cx="3931920" cy="744071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514600"/>
            <a:ext cx="3931920" cy="352312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312E-FE74-754D-B314-1BB6EC9A522C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312E-FE74-754D-B314-1BB6EC9A522C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6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312E-FE74-754D-B314-1BB6EC9A522C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658906"/>
            <a:ext cx="3602039" cy="1162050"/>
          </a:xfrm>
        </p:spPr>
        <p:txBody>
          <a:bodyPr anchor="b">
            <a:normAutofit/>
          </a:bodyPr>
          <a:lstStyle>
            <a:lvl1pPr algn="ctr"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3388" y="273051"/>
            <a:ext cx="4206240" cy="57785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1905001"/>
            <a:ext cx="3602039" cy="3733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312E-FE74-754D-B314-1BB6EC9A522C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7401"/>
            <a:ext cx="8229600" cy="396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7112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FA312E-FE74-754D-B314-1BB6EC9A522C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F8BA0-ED44-1540-86D8-3024A9AA67D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8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"/>
        <a:defRPr sz="24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Wingdings" pitchFamily="2" charset="2"/>
        <a:buChar char=""/>
        <a:defRPr sz="22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"/>
        <a:defRPr sz="20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Wingdings" pitchFamily="2" charset="2"/>
        <a:buChar char=""/>
        <a:defRPr sz="18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"/>
        <a:defRPr sz="18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9.tiff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image" Target="../media/image31.tiff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0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oleObject" Target="../embeddings/oleObject1.bin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9.xml"/><Relationship Id="rId5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tif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685800" y="1447800"/>
            <a:ext cx="77724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prstTxWarp prst="textNoShape">
              <a:avLst/>
            </a:prstTxWarp>
          </a:bodyPr>
          <a:lstStyle/>
          <a:p>
            <a:pPr algn="ctr"/>
            <a:r>
              <a:rPr lang="en-US" sz="4000" b="1" baseline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" pitchFamily="-109" charset="0"/>
              </a:rPr>
              <a:t>Exploring the existence of “embedded </a:t>
            </a:r>
            <a:r>
              <a:rPr lang="en-US" sz="4000" b="1" baseline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" pitchFamily="-109" charset="0"/>
              </a:rPr>
              <a:t>supercells</a:t>
            </a:r>
            <a:r>
              <a:rPr lang="en-US" sz="4000" b="1" baseline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" pitchFamily="-109" charset="0"/>
              </a:rPr>
              <a:t>” </a:t>
            </a:r>
            <a:r>
              <a:rPr lang="en-US" sz="4000" b="1" baseline="0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pitchFamily="-109" charset="0"/>
              </a:rPr>
              <a:t>in</a:t>
            </a:r>
            <a:r>
              <a:rPr lang="en-US" sz="4000" b="1" baseline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" pitchFamily="-109" charset="0"/>
              </a:rPr>
              <a:t> quasi</a:t>
            </a:r>
            <a:r>
              <a:rPr lang="en-US" sz="4000" b="1" baseline="0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pitchFamily="-109" charset="0"/>
              </a:rPr>
              <a:t>-linear</a:t>
            </a:r>
            <a:r>
              <a:rPr lang="en-US" sz="4000" b="1" baseline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" pitchFamily="-109" charset="0"/>
              </a:rPr>
              <a:t> convective </a:t>
            </a:r>
            <a:r>
              <a:rPr lang="en-US" sz="4000" b="1" baseline="0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pitchFamily="-109" charset="0"/>
              </a:rPr>
              <a:t>s</a:t>
            </a:r>
            <a:r>
              <a:rPr lang="en-US" sz="4000" b="1" baseline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" pitchFamily="-109" charset="0"/>
              </a:rPr>
              <a:t>ystems</a:t>
            </a:r>
            <a:endParaRPr lang="en-US" sz="4000" b="1" baseline="0" dirty="0">
              <a:effectLst>
                <a:outerShdw blurRad="38100" dist="38100" dir="2700000" algn="tl">
                  <a:srgbClr val="000000"/>
                </a:outerShdw>
              </a:effectLst>
              <a:latin typeface="Times" pitchFamily="-109" charset="0"/>
            </a:endParaRP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1822450" y="3657600"/>
            <a:ext cx="5545138" cy="14303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1" baseline="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09" charset="0"/>
              </a:rPr>
              <a:t>JEFF TRAPP</a:t>
            </a:r>
          </a:p>
          <a:p>
            <a:pPr algn="ctr"/>
            <a:endParaRPr lang="en-US" i="1" baseline="0" dirty="0">
              <a:solidFill>
                <a:schemeClr val="tx2"/>
              </a:solidFill>
              <a:latin typeface="Arial" pitchFamily="-109" charset="0"/>
            </a:endParaRPr>
          </a:p>
          <a:p>
            <a:pPr algn="ctr"/>
            <a:r>
              <a:rPr lang="en-US" i="1" baseline="0" dirty="0">
                <a:solidFill>
                  <a:schemeClr val="tx2"/>
                </a:solidFill>
                <a:latin typeface="Arial" pitchFamily="-109" charset="0"/>
              </a:rPr>
              <a:t>Department of Earth and Atmospheric Sciences</a:t>
            </a:r>
            <a:endParaRPr lang="en-US" baseline="0" dirty="0">
              <a:solidFill>
                <a:schemeClr val="tx2"/>
              </a:solidFill>
              <a:latin typeface="Arial" pitchFamily="-109" charset="0"/>
            </a:endParaRPr>
          </a:p>
          <a:p>
            <a:pPr algn="ctr"/>
            <a:r>
              <a:rPr lang="en-US" i="1" baseline="0" dirty="0">
                <a:solidFill>
                  <a:schemeClr val="tx2"/>
                </a:solidFill>
                <a:latin typeface="Arial" pitchFamily="-109" charset="0"/>
              </a:rPr>
              <a:t>Purdue University</a:t>
            </a:r>
          </a:p>
        </p:txBody>
      </p:sp>
      <p:sp>
        <p:nvSpPr>
          <p:cNvPr id="38926" name="Rectangle 14"/>
          <p:cNvSpPr>
            <a:spLocks noChangeArrowheads="1"/>
          </p:cNvSpPr>
          <p:nvPr/>
        </p:nvSpPr>
        <p:spPr bwMode="auto">
          <a:xfrm>
            <a:off x="439501" y="5867400"/>
            <a:ext cx="2837099" cy="7360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aseline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09" charset="0"/>
              </a:rPr>
              <a:t>9 March 2011</a:t>
            </a:r>
          </a:p>
          <a:p>
            <a:pPr algn="ctr"/>
            <a:r>
              <a:rPr lang="en-US" sz="1400" baseline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09" charset="0"/>
              </a:rPr>
              <a:t>2</a:t>
            </a:r>
            <a:r>
              <a:rPr lang="en-US" sz="14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09" charset="0"/>
              </a:rPr>
              <a:t>nd</a:t>
            </a:r>
            <a:r>
              <a:rPr lang="en-US" sz="1400" baseline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09" charset="0"/>
              </a:rPr>
              <a:t> Midwest </a:t>
            </a:r>
            <a:r>
              <a:rPr lang="en-US" sz="14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09" charset="0"/>
              </a:rPr>
              <a:t>Bow Echo Workshop</a:t>
            </a:r>
            <a:endParaRPr lang="en-US" sz="1400" baseline="0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-109" charset="0"/>
            </a:endParaRPr>
          </a:p>
          <a:p>
            <a:pPr algn="ctr"/>
            <a:r>
              <a:rPr lang="en-US" sz="1400" baseline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09" charset="0"/>
              </a:rPr>
              <a:t>St. Louis, MO</a:t>
            </a:r>
            <a:endParaRPr lang="en-US" sz="1000" i="1" baseline="0" dirty="0">
              <a:solidFill>
                <a:schemeClr val="accent1"/>
              </a:solidFill>
              <a:latin typeface="Arial" pitchFamily="-109" charset="0"/>
            </a:endParaRPr>
          </a:p>
        </p:txBody>
      </p:sp>
      <p:pic>
        <p:nvPicPr>
          <p:cNvPr id="7" name="Picture 6" descr="EAS-logo-small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5640322"/>
            <a:ext cx="2743205" cy="10652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00200" y="5334000"/>
            <a:ext cx="586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aseline="0" dirty="0" smtClean="0">
                <a:solidFill>
                  <a:schemeClr val="tx1">
                    <a:lumMod val="85000"/>
                  </a:schemeClr>
                </a:solidFill>
              </a:rPr>
              <a:t>Acknowledgements:  </a:t>
            </a:r>
            <a:r>
              <a:rPr lang="en-US" sz="1600" baseline="0" dirty="0" smtClean="0">
                <a:solidFill>
                  <a:schemeClr val="tx1">
                    <a:lumMod val="85000"/>
                  </a:schemeClr>
                </a:solidFill>
              </a:rPr>
              <a:t>Nolan Atkins, Dustin Pittman</a:t>
            </a:r>
            <a:endParaRPr lang="en-US" sz="1600" baseline="0" dirty="0">
              <a:solidFill>
                <a:schemeClr val="tx1">
                  <a:lumMod val="8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6" name="Picture 5" descr="plt_QSS 3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318" y="0"/>
            <a:ext cx="529936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5" name="Picture 4" descr="plt_QSS 3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318" y="0"/>
            <a:ext cx="529936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6" name="Picture 5" descr="plt_QSS 4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318" y="0"/>
            <a:ext cx="529936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5" name="Picture 4" descr="plt_QSS 4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318" y="0"/>
            <a:ext cx="529936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6" name="Picture 5" descr="plt_QSS 5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318" y="0"/>
            <a:ext cx="5299364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53200" y="1871008"/>
            <a:ext cx="2362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aseline="0" dirty="0" smtClean="0">
                <a:solidFill>
                  <a:schemeClr val="bg1"/>
                </a:solidFill>
                <a:latin typeface="Arial"/>
                <a:cs typeface="Arial"/>
              </a:rPr>
              <a:t>Cells merging into line, but still somewhat discrete, especially the southern-most, “tail-end” cell</a:t>
            </a:r>
            <a:endParaRPr lang="en-US" baseline="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bldLvl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perception of embedded...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Embedded:  </a:t>
            </a:r>
            <a:r>
              <a:rPr lang="en-US" sz="2800" dirty="0" smtClean="0">
                <a:solidFill>
                  <a:schemeClr val="bg2">
                    <a:lumMod val="40000"/>
                    <a:lumOff val="60000"/>
                  </a:schemeClr>
                </a:solidFill>
                <a:effectLst/>
              </a:rPr>
              <a:t>“</a:t>
            </a:r>
            <a:r>
              <a:rPr lang="en-US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to surround tightly or firmly; envelop or enclose” (</a:t>
            </a:r>
            <a:r>
              <a:rPr lang="en-US" sz="2800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Dictionary.com</a:t>
            </a:r>
            <a:r>
              <a:rPr lang="en-US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)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sz="2400" dirty="0" smtClean="0">
                <a:solidFill>
                  <a:schemeClr val="bg2">
                    <a:lumMod val="40000"/>
                    <a:lumOff val="60000"/>
                  </a:schemeClr>
                </a:solidFill>
                <a:effectLst/>
              </a:rPr>
              <a:t>my perception:  feature of interest is fully within continuous region of 0.5° radar reflectivity factor &gt; 30 </a:t>
            </a:r>
            <a:r>
              <a:rPr lang="en-US" sz="2400" dirty="0" err="1" smtClean="0">
                <a:solidFill>
                  <a:schemeClr val="bg2">
                    <a:lumMod val="40000"/>
                    <a:lumOff val="60000"/>
                  </a:schemeClr>
                </a:solidFill>
                <a:effectLst/>
              </a:rPr>
              <a:t>dBZ</a:t>
            </a:r>
            <a:endParaRPr lang="en-US" sz="2400" dirty="0" smtClean="0">
              <a:solidFill>
                <a:schemeClr val="bg2">
                  <a:lumMod val="40000"/>
                  <a:lumOff val="60000"/>
                </a:schemeClr>
              </a:solidFill>
              <a:effectLst/>
            </a:endParaRPr>
          </a:p>
          <a:p>
            <a:pPr marL="806450" lvl="1" indent="-457200">
              <a:buFont typeface="+mj-lt"/>
              <a:buAutoNum type="arabicPeriod"/>
            </a:pPr>
            <a:r>
              <a:rPr lang="en-US" sz="2400" dirty="0" smtClean="0">
                <a:effectLst/>
              </a:rPr>
              <a:t>alternatively: embedded means ‘incorporated as part of a leading edge line’  </a:t>
            </a:r>
          </a:p>
          <a:p>
            <a:pPr lvl="1"/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Survey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Keyword search:</a:t>
            </a:r>
          </a:p>
          <a:p>
            <a:pPr lvl="1"/>
            <a:r>
              <a:rPr lang="en-US" sz="2200" dirty="0" smtClean="0">
                <a:effectLst/>
              </a:rPr>
              <a:t>“embedded,” and “</a:t>
            </a:r>
            <a:r>
              <a:rPr lang="en-US" sz="2200" dirty="0" err="1" smtClean="0">
                <a:effectLst/>
              </a:rPr>
              <a:t>supercell</a:t>
            </a:r>
            <a:r>
              <a:rPr lang="en-US" sz="2200" dirty="0" smtClean="0">
                <a:effectLst/>
              </a:rPr>
              <a:t>”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all SPC Mesoscale Discussions issued during 2007-2008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then obtained corresponding radar data</a:t>
            </a: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...at and around issue time of MD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many of the events this basic structure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6" name="Picture 5" descr="1614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495300"/>
            <a:ext cx="8001000" cy="586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5" name="Picture 4" descr="04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" y="495300"/>
            <a:ext cx="8661400" cy="586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6" name="Picture 5" descr="01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" y="495300"/>
            <a:ext cx="8661400" cy="586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Disclaimer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6" name="Picture 5" descr="Tow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1932432"/>
            <a:ext cx="2495059" cy="45445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5000" y="6553200"/>
            <a:ext cx="35814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www.ivorytower.se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1905000"/>
            <a:ext cx="5791200" cy="5616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aseline="0" dirty="0" smtClean="0">
                <a:latin typeface="Arial"/>
                <a:cs typeface="Arial"/>
              </a:rPr>
              <a:t>I work in one of these:</a:t>
            </a:r>
          </a:p>
          <a:p>
            <a:endParaRPr lang="en-US" sz="2100" baseline="0" dirty="0" smtClean="0">
              <a:latin typeface="Arial"/>
              <a:cs typeface="Arial"/>
            </a:endParaRPr>
          </a:p>
          <a:p>
            <a:r>
              <a:rPr lang="en-US" sz="2100" baseline="0" dirty="0" smtClean="0">
                <a:latin typeface="Arial"/>
                <a:cs typeface="Arial"/>
              </a:rPr>
              <a:t>I don’t seek (or like) confrontation, but do enjoy a good debate, and have had debates on “embedded </a:t>
            </a:r>
            <a:r>
              <a:rPr lang="en-US" sz="2100" baseline="0" dirty="0" err="1" smtClean="0">
                <a:latin typeface="Arial"/>
                <a:cs typeface="Arial"/>
              </a:rPr>
              <a:t>supercells</a:t>
            </a:r>
            <a:r>
              <a:rPr lang="en-US" sz="2100" baseline="0" dirty="0" smtClean="0">
                <a:latin typeface="Arial"/>
                <a:cs typeface="Arial"/>
              </a:rPr>
              <a:t>” with </a:t>
            </a:r>
            <a:r>
              <a:rPr lang="en-US" sz="2100" i="1" baseline="0" dirty="0" smtClean="0">
                <a:latin typeface="Arial"/>
                <a:cs typeface="Arial"/>
              </a:rPr>
              <a:t>numerous </a:t>
            </a:r>
            <a:r>
              <a:rPr lang="en-US" sz="2100" baseline="0" dirty="0" smtClean="0">
                <a:latin typeface="Arial"/>
                <a:cs typeface="Arial"/>
              </a:rPr>
              <a:t>colleagues.</a:t>
            </a:r>
          </a:p>
          <a:p>
            <a:endParaRPr lang="en-US" sz="2100" baseline="0" dirty="0" smtClean="0">
              <a:latin typeface="Arial"/>
              <a:cs typeface="Arial"/>
            </a:endParaRPr>
          </a:p>
          <a:p>
            <a:r>
              <a:rPr lang="en-US" sz="2100" baseline="0" dirty="0" smtClean="0">
                <a:latin typeface="Arial"/>
                <a:cs typeface="Arial"/>
              </a:rPr>
              <a:t>With the premise that we can’t move the science forward until we understand each other’s ideas...</a:t>
            </a:r>
          </a:p>
          <a:p>
            <a:endParaRPr lang="en-US" sz="2100" baseline="0" dirty="0" smtClean="0">
              <a:latin typeface="Arial"/>
              <a:cs typeface="Arial"/>
            </a:endParaRPr>
          </a:p>
          <a:p>
            <a:r>
              <a:rPr lang="en-US" sz="2100" baseline="0" dirty="0" smtClean="0">
                <a:latin typeface="Arial"/>
                <a:cs typeface="Arial"/>
              </a:rPr>
              <a:t>My objectives today are to clarify my ideas on this topic, but to do so in a way that avoids alienating the research and operational communities!</a:t>
            </a:r>
          </a:p>
          <a:p>
            <a:endParaRPr lang="en-US" sz="2200" baseline="0" dirty="0" smtClean="0">
              <a:latin typeface="Arial"/>
              <a:cs typeface="Arial"/>
            </a:endParaRPr>
          </a:p>
          <a:p>
            <a:r>
              <a:rPr lang="en-US" sz="2200" baseline="0" dirty="0" smtClean="0">
                <a:latin typeface="Arial"/>
                <a:cs typeface="Arial"/>
              </a:rPr>
              <a:t>    </a:t>
            </a:r>
            <a:endParaRPr lang="en-US" sz="2200" baseline="0" dirty="0">
              <a:latin typeface="Arial"/>
              <a:cs typeface="Arial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429000" y="2133600"/>
            <a:ext cx="2057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bldLvl="3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5" name="Picture 4" descr="line-of-s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28600"/>
            <a:ext cx="5864814" cy="4572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3400" y="4800600"/>
            <a:ext cx="8153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aseline="0" dirty="0" smtClean="0">
                <a:solidFill>
                  <a:srgbClr val="000090"/>
                </a:solidFill>
              </a:rPr>
              <a:t>From Lilly (1979), as discussed in </a:t>
            </a:r>
            <a:r>
              <a:rPr lang="en-US" sz="2800" baseline="0" dirty="0" err="1" smtClean="0">
                <a:solidFill>
                  <a:srgbClr val="000090"/>
                </a:solidFill>
              </a:rPr>
              <a:t>Rotunno</a:t>
            </a:r>
            <a:r>
              <a:rPr lang="en-US" sz="2800" baseline="0" dirty="0" smtClean="0">
                <a:solidFill>
                  <a:srgbClr val="000090"/>
                </a:solidFill>
              </a:rPr>
              <a:t> et al. (1988):  A line of </a:t>
            </a:r>
            <a:r>
              <a:rPr lang="en-US" sz="2800" baseline="0" dirty="0" err="1" smtClean="0">
                <a:solidFill>
                  <a:srgbClr val="000090"/>
                </a:solidFill>
              </a:rPr>
              <a:t>supercells</a:t>
            </a:r>
            <a:r>
              <a:rPr lang="en-US" sz="2800" baseline="0" dirty="0" smtClean="0">
                <a:solidFill>
                  <a:srgbClr val="000090"/>
                </a:solidFill>
              </a:rPr>
              <a:t> configured such that their respective  circulations did not interfere.  Note</a:t>
            </a:r>
            <a:r>
              <a:rPr lang="en-US" sz="2800" baseline="0" dirty="0" smtClean="0">
                <a:solidFill>
                  <a:srgbClr val="000090"/>
                </a:solidFill>
              </a:rPr>
              <a:t> the undisturbed </a:t>
            </a:r>
            <a:r>
              <a:rPr lang="en-US" sz="2800" baseline="0" dirty="0" smtClean="0">
                <a:solidFill>
                  <a:srgbClr val="000090"/>
                </a:solidFill>
              </a:rPr>
              <a:t>inflow.</a:t>
            </a:r>
            <a:endParaRPr lang="en-US" sz="2800" baseline="0" dirty="0">
              <a:solidFill>
                <a:srgbClr val="00009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1026"/>
          <p:cNvSpPr>
            <a:spLocks noChangeArrowheads="1"/>
          </p:cNvSpPr>
          <p:nvPr/>
        </p:nvSpPr>
        <p:spPr bwMode="auto">
          <a:xfrm>
            <a:off x="115188" y="1676400"/>
            <a:ext cx="1988950" cy="26750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b="1" baseline="0" dirty="0" smtClean="0">
                <a:solidFill>
                  <a:schemeClr val="tx2"/>
                </a:solidFill>
                <a:latin typeface="Arial"/>
                <a:cs typeface="Arial"/>
              </a:rPr>
              <a:t>initiated with a line of warm bubbles</a:t>
            </a:r>
          </a:p>
          <a:p>
            <a:pPr algn="ctr"/>
            <a:r>
              <a:rPr lang="en-US" sz="2400" b="1" i="1" baseline="0" dirty="0" smtClean="0">
                <a:solidFill>
                  <a:schemeClr val="tx2"/>
                </a:solidFill>
                <a:latin typeface="Arial"/>
                <a:cs typeface="Arial"/>
              </a:rPr>
              <a:t> </a:t>
            </a:r>
          </a:p>
          <a:p>
            <a:pPr algn="ctr"/>
            <a:r>
              <a:rPr lang="en-US" sz="2400" b="1" i="1" baseline="0" dirty="0" smtClean="0">
                <a:solidFill>
                  <a:schemeClr val="tx2"/>
                </a:solidFill>
                <a:latin typeface="Arial"/>
                <a:cs typeface="Arial"/>
              </a:rPr>
              <a:t>U</a:t>
            </a:r>
            <a:r>
              <a:rPr lang="en-US" sz="2400" b="1" i="1" baseline="-25000" dirty="0" smtClean="0">
                <a:solidFill>
                  <a:schemeClr val="tx2"/>
                </a:solidFill>
                <a:latin typeface="Arial"/>
                <a:cs typeface="Arial"/>
              </a:rPr>
              <a:t>S </a:t>
            </a:r>
            <a:r>
              <a:rPr lang="en-US" sz="2400" b="1" baseline="0" dirty="0">
                <a:solidFill>
                  <a:schemeClr val="tx2"/>
                </a:solidFill>
                <a:latin typeface="Arial"/>
                <a:cs typeface="Arial"/>
              </a:rPr>
              <a:t>= 20/2.5</a:t>
            </a:r>
          </a:p>
          <a:p>
            <a:pPr algn="ctr"/>
            <a:endParaRPr lang="en-US" sz="2400" b="1" i="1" baseline="0" dirty="0">
              <a:solidFill>
                <a:schemeClr val="tx2"/>
              </a:solidFill>
              <a:latin typeface="Arial"/>
              <a:cs typeface="Arial"/>
            </a:endParaRPr>
          </a:p>
          <a:p>
            <a:pPr algn="ctr"/>
            <a:r>
              <a:rPr lang="en-US" sz="2400" b="1" i="1" baseline="0" dirty="0" err="1">
                <a:solidFill>
                  <a:schemeClr val="tx2"/>
                </a:solidFill>
                <a:latin typeface="Arial"/>
                <a:cs typeface="Arial"/>
              </a:rPr>
              <a:t>t</a:t>
            </a:r>
            <a:r>
              <a:rPr lang="en-US" sz="2400" b="1" i="1" baseline="0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lang="en-US" sz="2400" b="1" baseline="0" dirty="0">
                <a:solidFill>
                  <a:schemeClr val="tx2"/>
                </a:solidFill>
                <a:latin typeface="Arial"/>
                <a:cs typeface="Arial"/>
              </a:rPr>
              <a:t>= 2 hr</a:t>
            </a:r>
            <a:endParaRPr lang="en-US" sz="2400" b="1" baseline="0" dirty="0" smtClean="0">
              <a:solidFill>
                <a:schemeClr val="tx2"/>
              </a:solidFill>
              <a:latin typeface="Arial"/>
              <a:cs typeface="Arial"/>
            </a:endParaRPr>
          </a:p>
          <a:p>
            <a:pPr algn="ctr"/>
            <a:endParaRPr lang="en-US" sz="2400" b="1" baseline="0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pic>
        <p:nvPicPr>
          <p:cNvPr id="120835" name="Picture 10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51425" y="87313"/>
            <a:ext cx="3406775" cy="6796087"/>
          </a:xfrm>
          <a:prstGeom prst="rect">
            <a:avLst/>
          </a:prstGeom>
          <a:noFill/>
        </p:spPr>
      </p:pic>
      <p:pic>
        <p:nvPicPr>
          <p:cNvPr id="120836" name="Picture 102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32000" y="130175"/>
            <a:ext cx="3200400" cy="6689725"/>
          </a:xfrm>
          <a:prstGeom prst="rect">
            <a:avLst/>
          </a:prstGeom>
          <a:noFill/>
        </p:spPr>
      </p:pic>
      <p:sp>
        <p:nvSpPr>
          <p:cNvPr id="120837" name="Text Box 1029"/>
          <p:cNvSpPr txBox="1">
            <a:spLocks noChangeArrowheads="1"/>
          </p:cNvSpPr>
          <p:nvPr/>
        </p:nvSpPr>
        <p:spPr bwMode="auto">
          <a:xfrm>
            <a:off x="4079875" y="266700"/>
            <a:ext cx="936625" cy="644525"/>
          </a:xfrm>
          <a:prstGeom prst="rect">
            <a:avLst/>
          </a:prstGeom>
          <a:solidFill>
            <a:srgbClr val="000000"/>
          </a:solidFill>
          <a:ln w="127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aseline="0">
                <a:solidFill>
                  <a:schemeClr val="tx2"/>
                </a:solidFill>
              </a:rPr>
              <a:t>w, V</a:t>
            </a:r>
          </a:p>
          <a:p>
            <a:r>
              <a:rPr lang="en-US" sz="1800" baseline="0">
                <a:solidFill>
                  <a:schemeClr val="tx2"/>
                </a:solidFill>
              </a:rPr>
              <a:t>z=3 km</a:t>
            </a:r>
            <a:endParaRPr lang="en-US" baseline="0">
              <a:solidFill>
                <a:schemeClr val="tx2"/>
              </a:solidFill>
            </a:endParaRPr>
          </a:p>
        </p:txBody>
      </p:sp>
      <p:sp>
        <p:nvSpPr>
          <p:cNvPr id="120838" name="Text Box 1030"/>
          <p:cNvSpPr txBox="1">
            <a:spLocks noChangeArrowheads="1"/>
          </p:cNvSpPr>
          <p:nvPr/>
        </p:nvSpPr>
        <p:spPr bwMode="auto">
          <a:xfrm>
            <a:off x="7162800" y="269875"/>
            <a:ext cx="1038225" cy="9207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baseline="0" dirty="0" err="1">
                <a:solidFill>
                  <a:schemeClr val="tx2"/>
                </a:solidFill>
              </a:rPr>
              <a:t>qr</a:t>
            </a:r>
            <a:r>
              <a:rPr lang="en-US" sz="1800" baseline="0" dirty="0">
                <a:solidFill>
                  <a:schemeClr val="tx2"/>
                </a:solidFill>
              </a:rPr>
              <a:t>, V</a:t>
            </a:r>
            <a:endParaRPr lang="en-US" sz="1800" baseline="0" dirty="0" smtClean="0">
              <a:solidFill>
                <a:schemeClr val="tx2"/>
              </a:solidFill>
            </a:endParaRPr>
          </a:p>
          <a:p>
            <a:pPr algn="ctr"/>
            <a:r>
              <a:rPr lang="en-US" sz="1800" baseline="0" dirty="0" err="1" smtClean="0">
                <a:solidFill>
                  <a:schemeClr val="tx2"/>
                </a:solidFill>
              </a:rPr>
              <a:t>θ</a:t>
            </a:r>
            <a:r>
              <a:rPr lang="en-US" sz="1800" baseline="0" dirty="0" smtClean="0">
                <a:solidFill>
                  <a:schemeClr val="tx2"/>
                </a:solidFill>
              </a:rPr>
              <a:t>’</a:t>
            </a:r>
            <a:endParaRPr lang="en-US" sz="1800" baseline="0" dirty="0">
              <a:solidFill>
                <a:schemeClr val="tx2"/>
              </a:solidFill>
              <a:latin typeface="Symbol" pitchFamily="-105" charset="2"/>
            </a:endParaRPr>
          </a:p>
          <a:p>
            <a:pPr algn="ctr"/>
            <a:r>
              <a:rPr lang="en-US" sz="1800" baseline="0" dirty="0" err="1">
                <a:solidFill>
                  <a:schemeClr val="tx2"/>
                </a:solidFill>
              </a:rPr>
              <a:t>z</a:t>
            </a:r>
            <a:r>
              <a:rPr lang="en-US" sz="1800" baseline="0" dirty="0">
                <a:solidFill>
                  <a:schemeClr val="tx2"/>
                </a:solidFill>
              </a:rPr>
              <a:t>=250 </a:t>
            </a:r>
            <a:r>
              <a:rPr lang="en-US" sz="1800" baseline="0" dirty="0" err="1">
                <a:solidFill>
                  <a:schemeClr val="tx2"/>
                </a:solidFill>
              </a:rPr>
              <a:t>m</a:t>
            </a:r>
            <a:endParaRPr lang="en-US" baseline="0" dirty="0"/>
          </a:p>
        </p:txBody>
      </p:sp>
      <p:sp>
        <p:nvSpPr>
          <p:cNvPr id="120839" name="Line 1031"/>
          <p:cNvSpPr>
            <a:spLocks noChangeShapeType="1"/>
          </p:cNvSpPr>
          <p:nvPr/>
        </p:nvSpPr>
        <p:spPr bwMode="auto">
          <a:xfrm>
            <a:off x="1752600" y="4914900"/>
            <a:ext cx="0" cy="1752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0840" name="Text Box 1032"/>
          <p:cNvSpPr txBox="1">
            <a:spLocks noChangeArrowheads="1"/>
          </p:cNvSpPr>
          <p:nvPr/>
        </p:nvSpPr>
        <p:spPr bwMode="auto">
          <a:xfrm rot="-5422014">
            <a:off x="1220788" y="5562600"/>
            <a:ext cx="838200" cy="368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800" b="1" baseline="0"/>
              <a:t>50 km</a:t>
            </a:r>
          </a:p>
        </p:txBody>
      </p:sp>
      <p:sp>
        <p:nvSpPr>
          <p:cNvPr id="120841" name="Rectangle 1033"/>
          <p:cNvSpPr>
            <a:spLocks noChangeArrowheads="1"/>
          </p:cNvSpPr>
          <p:nvPr/>
        </p:nvSpPr>
        <p:spPr bwMode="auto">
          <a:xfrm>
            <a:off x="7162800" y="3581400"/>
            <a:ext cx="939800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prstTxWarp prst="textNoShape">
              <a:avLst/>
            </a:prstTxWarp>
            <a:spAutoFit/>
          </a:bodyPr>
          <a:lstStyle/>
          <a:p>
            <a:r>
              <a:rPr lang="en-US" sz="2800" b="1" baseline="0">
                <a:solidFill>
                  <a:schemeClr val="tx2"/>
                </a:solidFill>
              </a:rPr>
              <a:t>&lt; V1</a:t>
            </a:r>
            <a:endParaRPr lang="en-US" sz="3600" b="1" baseline="0">
              <a:solidFill>
                <a:schemeClr val="bg1"/>
              </a:solidFill>
            </a:endParaRPr>
          </a:p>
        </p:txBody>
      </p:sp>
      <p:sp>
        <p:nvSpPr>
          <p:cNvPr id="120842" name="Text Box 1034"/>
          <p:cNvSpPr txBox="1">
            <a:spLocks noChangeArrowheads="1"/>
          </p:cNvSpPr>
          <p:nvPr/>
        </p:nvSpPr>
        <p:spPr bwMode="auto">
          <a:xfrm>
            <a:off x="2798763" y="-33338"/>
            <a:ext cx="1657350" cy="33655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baseline="0">
                <a:solidFill>
                  <a:schemeClr val="tx2"/>
                </a:solidFill>
              </a:rPr>
              <a:t>vertical velocity</a:t>
            </a:r>
            <a:endParaRPr lang="en-US" b="1" baseline="0"/>
          </a:p>
        </p:txBody>
      </p:sp>
      <p:sp>
        <p:nvSpPr>
          <p:cNvPr id="120843" name="Text Box 1035"/>
          <p:cNvSpPr txBox="1">
            <a:spLocks noChangeArrowheads="1"/>
          </p:cNvSpPr>
          <p:nvPr/>
        </p:nvSpPr>
        <p:spPr bwMode="auto">
          <a:xfrm>
            <a:off x="6249988" y="-17463"/>
            <a:ext cx="1076325" cy="33655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baseline="0">
                <a:solidFill>
                  <a:schemeClr val="tx2"/>
                </a:solidFill>
              </a:rPr>
              <a:t>rainwater</a:t>
            </a:r>
            <a:endParaRPr lang="en-US" b="1" baseline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287338" y="2057400"/>
            <a:ext cx="1619250" cy="11890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b="1" i="1" baseline="0">
                <a:solidFill>
                  <a:schemeClr val="tx2"/>
                </a:solidFill>
              </a:rPr>
              <a:t>U</a:t>
            </a:r>
            <a:r>
              <a:rPr lang="en-US" sz="2400" b="1" i="1" baseline="-25000">
                <a:solidFill>
                  <a:schemeClr val="tx2"/>
                </a:solidFill>
              </a:rPr>
              <a:t>S </a:t>
            </a:r>
            <a:r>
              <a:rPr lang="en-US" sz="2400" b="1" baseline="0">
                <a:solidFill>
                  <a:schemeClr val="tx2"/>
                </a:solidFill>
              </a:rPr>
              <a:t>= 20/2.5</a:t>
            </a:r>
          </a:p>
          <a:p>
            <a:pPr algn="ctr"/>
            <a:endParaRPr lang="en-US" sz="2400" b="1" i="1" baseline="0">
              <a:solidFill>
                <a:schemeClr val="tx2"/>
              </a:solidFill>
            </a:endParaRPr>
          </a:p>
          <a:p>
            <a:pPr algn="ctr"/>
            <a:r>
              <a:rPr lang="en-US" sz="2400" b="1" i="1" baseline="0">
                <a:solidFill>
                  <a:schemeClr val="tx2"/>
                </a:solidFill>
              </a:rPr>
              <a:t>t </a:t>
            </a:r>
            <a:r>
              <a:rPr lang="en-US" sz="2400" b="1" baseline="0">
                <a:solidFill>
                  <a:schemeClr val="tx2"/>
                </a:solidFill>
              </a:rPr>
              <a:t>= 4 hr</a:t>
            </a:r>
            <a:endParaRPr lang="en-US" sz="2400" baseline="0">
              <a:solidFill>
                <a:schemeClr val="tx2"/>
              </a:solidFill>
            </a:endParaRPr>
          </a:p>
        </p:txBody>
      </p:sp>
      <p:sp>
        <p:nvSpPr>
          <p:cNvPr id="77827" name="Line 3"/>
          <p:cNvSpPr>
            <a:spLocks noChangeShapeType="1"/>
          </p:cNvSpPr>
          <p:nvPr/>
        </p:nvSpPr>
        <p:spPr bwMode="auto">
          <a:xfrm>
            <a:off x="1752600" y="4876800"/>
            <a:ext cx="0" cy="1752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 rot="-5422014">
            <a:off x="1220788" y="5562600"/>
            <a:ext cx="838200" cy="368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800" b="1" baseline="0"/>
              <a:t>50 km</a:t>
            </a:r>
          </a:p>
        </p:txBody>
      </p:sp>
      <p:pic>
        <p:nvPicPr>
          <p:cNvPr id="7783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2488" y="220663"/>
            <a:ext cx="2932112" cy="6510337"/>
          </a:xfrm>
          <a:prstGeom prst="rect">
            <a:avLst/>
          </a:prstGeom>
          <a:noFill/>
        </p:spPr>
      </p:pic>
      <p:pic>
        <p:nvPicPr>
          <p:cNvPr id="77834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198438"/>
            <a:ext cx="2949575" cy="6537325"/>
          </a:xfrm>
          <a:prstGeom prst="rect">
            <a:avLst/>
          </a:prstGeom>
          <a:noFill/>
        </p:spPr>
      </p:pic>
      <p:sp>
        <p:nvSpPr>
          <p:cNvPr id="77831" name="Text Box 7"/>
          <p:cNvSpPr txBox="1">
            <a:spLocks noChangeArrowheads="1"/>
          </p:cNvSpPr>
          <p:nvPr/>
        </p:nvSpPr>
        <p:spPr bwMode="auto">
          <a:xfrm>
            <a:off x="4079875" y="241300"/>
            <a:ext cx="936625" cy="644525"/>
          </a:xfrm>
          <a:prstGeom prst="rect">
            <a:avLst/>
          </a:prstGeom>
          <a:solidFill>
            <a:srgbClr val="000000"/>
          </a:solidFill>
          <a:ln w="127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aseline="0">
                <a:solidFill>
                  <a:schemeClr val="tx2"/>
                </a:solidFill>
              </a:rPr>
              <a:t>w, V</a:t>
            </a:r>
          </a:p>
          <a:p>
            <a:r>
              <a:rPr lang="en-US" sz="1800" baseline="0">
                <a:solidFill>
                  <a:schemeClr val="tx2"/>
                </a:solidFill>
              </a:rPr>
              <a:t>z=3 km</a:t>
            </a:r>
            <a:endParaRPr lang="en-US" baseline="0">
              <a:solidFill>
                <a:schemeClr val="tx2"/>
              </a:solidFill>
            </a:endParaRPr>
          </a:p>
        </p:txBody>
      </p:sp>
      <p:sp>
        <p:nvSpPr>
          <p:cNvPr id="77832" name="Text Box 8"/>
          <p:cNvSpPr txBox="1">
            <a:spLocks noChangeArrowheads="1"/>
          </p:cNvSpPr>
          <p:nvPr/>
        </p:nvSpPr>
        <p:spPr bwMode="auto">
          <a:xfrm>
            <a:off x="7162800" y="241300"/>
            <a:ext cx="1038225" cy="9207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baseline="0" dirty="0" err="1">
                <a:solidFill>
                  <a:schemeClr val="tx2"/>
                </a:solidFill>
              </a:rPr>
              <a:t>qr</a:t>
            </a:r>
            <a:r>
              <a:rPr lang="en-US" sz="1800" baseline="0" dirty="0">
                <a:solidFill>
                  <a:schemeClr val="tx2"/>
                </a:solidFill>
              </a:rPr>
              <a:t>, V</a:t>
            </a:r>
            <a:endParaRPr lang="en-US" sz="1800" baseline="0" dirty="0" smtClean="0">
              <a:solidFill>
                <a:schemeClr val="tx2"/>
              </a:solidFill>
            </a:endParaRPr>
          </a:p>
          <a:p>
            <a:pPr algn="ctr"/>
            <a:r>
              <a:rPr lang="en-US" sz="1800" baseline="0" dirty="0" err="1" smtClean="0">
                <a:solidFill>
                  <a:schemeClr val="tx2"/>
                </a:solidFill>
              </a:rPr>
              <a:t>θ</a:t>
            </a:r>
            <a:r>
              <a:rPr lang="en-US" sz="1800" baseline="0" dirty="0" smtClean="0">
                <a:solidFill>
                  <a:schemeClr val="tx2"/>
                </a:solidFill>
              </a:rPr>
              <a:t>’</a:t>
            </a:r>
            <a:endParaRPr lang="en-US" sz="1800" baseline="0" dirty="0">
              <a:solidFill>
                <a:schemeClr val="tx2"/>
              </a:solidFill>
              <a:latin typeface="Symbol" pitchFamily="-105" charset="2"/>
            </a:endParaRPr>
          </a:p>
          <a:p>
            <a:pPr algn="ctr"/>
            <a:r>
              <a:rPr lang="en-US" sz="1800" baseline="0" dirty="0" err="1">
                <a:solidFill>
                  <a:schemeClr val="tx2"/>
                </a:solidFill>
              </a:rPr>
              <a:t>z</a:t>
            </a:r>
            <a:r>
              <a:rPr lang="en-US" sz="1800" baseline="0" dirty="0">
                <a:solidFill>
                  <a:schemeClr val="tx2"/>
                </a:solidFill>
              </a:rPr>
              <a:t>=250 </a:t>
            </a:r>
            <a:r>
              <a:rPr lang="en-US" sz="1800" baseline="0" dirty="0" err="1">
                <a:solidFill>
                  <a:schemeClr val="tx2"/>
                </a:solidFill>
              </a:rPr>
              <a:t>m</a:t>
            </a:r>
            <a:endParaRPr lang="en-US" baseline="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287338" y="2057400"/>
            <a:ext cx="1619250" cy="11890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b="1" i="1" baseline="0">
                <a:solidFill>
                  <a:schemeClr val="tx2"/>
                </a:solidFill>
              </a:rPr>
              <a:t>U</a:t>
            </a:r>
            <a:r>
              <a:rPr lang="en-US" sz="2400" b="1" i="1" baseline="-25000">
                <a:solidFill>
                  <a:schemeClr val="tx2"/>
                </a:solidFill>
              </a:rPr>
              <a:t>S </a:t>
            </a:r>
            <a:r>
              <a:rPr lang="en-US" sz="2400" b="1" baseline="0">
                <a:solidFill>
                  <a:schemeClr val="tx2"/>
                </a:solidFill>
              </a:rPr>
              <a:t>= 20/2.5</a:t>
            </a:r>
          </a:p>
          <a:p>
            <a:pPr algn="ctr"/>
            <a:endParaRPr lang="en-US" sz="2400" b="1" i="1" baseline="0">
              <a:solidFill>
                <a:schemeClr val="tx2"/>
              </a:solidFill>
            </a:endParaRPr>
          </a:p>
          <a:p>
            <a:pPr algn="ctr"/>
            <a:r>
              <a:rPr lang="en-US" sz="2400" b="1" i="1" baseline="0">
                <a:solidFill>
                  <a:schemeClr val="tx2"/>
                </a:solidFill>
              </a:rPr>
              <a:t>t </a:t>
            </a:r>
            <a:r>
              <a:rPr lang="en-US" sz="2400" b="1" baseline="0">
                <a:solidFill>
                  <a:schemeClr val="tx2"/>
                </a:solidFill>
              </a:rPr>
              <a:t>= 5 hr</a:t>
            </a:r>
            <a:endParaRPr lang="en-US" sz="2400" baseline="0">
              <a:solidFill>
                <a:schemeClr val="tx2"/>
              </a:solidFill>
            </a:endParaRPr>
          </a:p>
        </p:txBody>
      </p:sp>
      <p:sp>
        <p:nvSpPr>
          <p:cNvPr id="78851" name="Line 3"/>
          <p:cNvSpPr>
            <a:spLocks noChangeShapeType="1"/>
          </p:cNvSpPr>
          <p:nvPr/>
        </p:nvSpPr>
        <p:spPr bwMode="auto">
          <a:xfrm>
            <a:off x="1752600" y="4876800"/>
            <a:ext cx="0" cy="1752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 rot="-5422014">
            <a:off x="1220788" y="5562600"/>
            <a:ext cx="838200" cy="368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800" b="1" baseline="0"/>
              <a:t>50 km</a:t>
            </a:r>
          </a:p>
        </p:txBody>
      </p:sp>
      <p:pic>
        <p:nvPicPr>
          <p:cNvPr id="78857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2013" y="180975"/>
            <a:ext cx="2922587" cy="6537325"/>
          </a:xfrm>
          <a:prstGeom prst="rect">
            <a:avLst/>
          </a:prstGeom>
          <a:noFill/>
        </p:spPr>
      </p:pic>
      <p:sp>
        <p:nvSpPr>
          <p:cNvPr id="78855" name="Text Box 7"/>
          <p:cNvSpPr txBox="1">
            <a:spLocks noChangeArrowheads="1"/>
          </p:cNvSpPr>
          <p:nvPr/>
        </p:nvSpPr>
        <p:spPr bwMode="auto">
          <a:xfrm>
            <a:off x="4079875" y="241300"/>
            <a:ext cx="936625" cy="644525"/>
          </a:xfrm>
          <a:prstGeom prst="rect">
            <a:avLst/>
          </a:prstGeom>
          <a:solidFill>
            <a:srgbClr val="000000"/>
          </a:solidFill>
          <a:ln w="127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aseline="0">
                <a:solidFill>
                  <a:schemeClr val="tx2"/>
                </a:solidFill>
              </a:rPr>
              <a:t>w, V</a:t>
            </a:r>
          </a:p>
          <a:p>
            <a:r>
              <a:rPr lang="en-US" sz="1800" baseline="0">
                <a:solidFill>
                  <a:schemeClr val="tx2"/>
                </a:solidFill>
              </a:rPr>
              <a:t>z=3 km</a:t>
            </a:r>
            <a:endParaRPr lang="en-US" baseline="0">
              <a:solidFill>
                <a:schemeClr val="tx2"/>
              </a:solidFill>
            </a:endParaRPr>
          </a:p>
        </p:txBody>
      </p:sp>
      <p:pic>
        <p:nvPicPr>
          <p:cNvPr id="78858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152400"/>
            <a:ext cx="2949575" cy="6616700"/>
          </a:xfrm>
          <a:prstGeom prst="rect">
            <a:avLst/>
          </a:prstGeom>
          <a:noFill/>
        </p:spPr>
      </p:pic>
      <p:sp>
        <p:nvSpPr>
          <p:cNvPr id="78856" name="Text Box 8"/>
          <p:cNvSpPr txBox="1">
            <a:spLocks noChangeArrowheads="1"/>
          </p:cNvSpPr>
          <p:nvPr/>
        </p:nvSpPr>
        <p:spPr bwMode="auto">
          <a:xfrm>
            <a:off x="7162800" y="241300"/>
            <a:ext cx="1038225" cy="9207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baseline="0" dirty="0" err="1">
                <a:solidFill>
                  <a:schemeClr val="tx2"/>
                </a:solidFill>
              </a:rPr>
              <a:t>qr</a:t>
            </a:r>
            <a:r>
              <a:rPr lang="en-US" sz="1800" baseline="0" dirty="0">
                <a:solidFill>
                  <a:schemeClr val="tx2"/>
                </a:solidFill>
              </a:rPr>
              <a:t>, V</a:t>
            </a:r>
            <a:endParaRPr lang="en-US" sz="1800" baseline="0" dirty="0" smtClean="0">
              <a:solidFill>
                <a:schemeClr val="tx2"/>
              </a:solidFill>
            </a:endParaRPr>
          </a:p>
          <a:p>
            <a:pPr algn="ctr"/>
            <a:r>
              <a:rPr lang="en-US" sz="1800" baseline="0" dirty="0" err="1" smtClean="0">
                <a:solidFill>
                  <a:schemeClr val="tx2"/>
                </a:solidFill>
              </a:rPr>
              <a:t>θ</a:t>
            </a:r>
            <a:r>
              <a:rPr lang="en-US" sz="1800" baseline="0" dirty="0" smtClean="0">
                <a:solidFill>
                  <a:schemeClr val="tx2"/>
                </a:solidFill>
              </a:rPr>
              <a:t>’</a:t>
            </a:r>
            <a:endParaRPr lang="en-US" sz="1800" baseline="0" dirty="0">
              <a:solidFill>
                <a:schemeClr val="tx2"/>
              </a:solidFill>
              <a:latin typeface="Symbol" pitchFamily="-105" charset="2"/>
            </a:endParaRPr>
          </a:p>
          <a:p>
            <a:pPr algn="ctr"/>
            <a:r>
              <a:rPr lang="en-US" sz="1800" baseline="0" dirty="0" err="1">
                <a:solidFill>
                  <a:schemeClr val="tx2"/>
                </a:solidFill>
              </a:rPr>
              <a:t>z</a:t>
            </a:r>
            <a:r>
              <a:rPr lang="en-US" sz="1800" baseline="0" dirty="0">
                <a:solidFill>
                  <a:schemeClr val="tx2"/>
                </a:solidFill>
              </a:rPr>
              <a:t>=250 </a:t>
            </a:r>
            <a:r>
              <a:rPr lang="en-US" sz="1800" baseline="0" dirty="0" err="1">
                <a:solidFill>
                  <a:schemeClr val="tx2"/>
                </a:solidFill>
              </a:rPr>
              <a:t>m</a:t>
            </a:r>
            <a:endParaRPr lang="en-US" baseline="0" dirty="0"/>
          </a:p>
        </p:txBody>
      </p:sp>
      <p:sp>
        <p:nvSpPr>
          <p:cNvPr id="78859" name="Rectangle 11"/>
          <p:cNvSpPr>
            <a:spLocks noChangeArrowheads="1"/>
          </p:cNvSpPr>
          <p:nvPr/>
        </p:nvSpPr>
        <p:spPr bwMode="auto">
          <a:xfrm>
            <a:off x="7696200" y="3200400"/>
            <a:ext cx="1393825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prstTxWarp prst="textNoShape">
              <a:avLst/>
            </a:prstTxWarp>
            <a:spAutoFit/>
          </a:bodyPr>
          <a:lstStyle/>
          <a:p>
            <a:r>
              <a:rPr lang="en-US" sz="2800" b="1" baseline="0">
                <a:solidFill>
                  <a:schemeClr val="tx2"/>
                </a:solidFill>
              </a:rPr>
              <a:t>&lt; BEV1</a:t>
            </a:r>
            <a:endParaRPr lang="en-US" sz="3600" b="1" baseline="0">
              <a:solidFill>
                <a:schemeClr val="bg1"/>
              </a:solidFill>
            </a:endParaRPr>
          </a:p>
        </p:txBody>
      </p:sp>
      <p:sp>
        <p:nvSpPr>
          <p:cNvPr id="78860" name="Rectangle 12"/>
          <p:cNvSpPr>
            <a:spLocks noChangeArrowheads="1"/>
          </p:cNvSpPr>
          <p:nvPr/>
        </p:nvSpPr>
        <p:spPr bwMode="auto">
          <a:xfrm>
            <a:off x="7391400" y="2362200"/>
            <a:ext cx="1393825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prstTxWarp prst="textNoShape">
              <a:avLst/>
            </a:prstTxWarp>
            <a:spAutoFit/>
          </a:bodyPr>
          <a:lstStyle/>
          <a:p>
            <a:r>
              <a:rPr lang="en-US" sz="2800" b="1" baseline="0">
                <a:solidFill>
                  <a:schemeClr val="tx2"/>
                </a:solidFill>
              </a:rPr>
              <a:t>&lt; BEV2</a:t>
            </a:r>
            <a:endParaRPr lang="en-US" sz="3600" b="1" baseline="0">
              <a:solidFill>
                <a:schemeClr val="bg1"/>
              </a:solidFill>
            </a:endParaRPr>
          </a:p>
        </p:txBody>
      </p:sp>
      <p:sp>
        <p:nvSpPr>
          <p:cNvPr id="78865" name="Text Box 17"/>
          <p:cNvSpPr txBox="1">
            <a:spLocks noChangeArrowheads="1"/>
          </p:cNvSpPr>
          <p:nvPr/>
        </p:nvSpPr>
        <p:spPr bwMode="auto">
          <a:xfrm>
            <a:off x="2057400" y="3944938"/>
            <a:ext cx="2190750" cy="458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 baseline="0">
                <a:solidFill>
                  <a:schemeClr val="tx2"/>
                </a:solidFill>
              </a:rPr>
              <a:t>rear-inflow jet</a:t>
            </a:r>
            <a:endParaRPr lang="en-US" sz="2400" b="1" baseline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914400" y="2286000"/>
            <a:ext cx="7772400" cy="1143000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sz="5400" dirty="0"/>
              <a:t>Aren’t </a:t>
            </a:r>
            <a:r>
              <a:rPr lang="en-US" sz="5400" i="1" dirty="0"/>
              <a:t>these </a:t>
            </a:r>
            <a:r>
              <a:rPr lang="en-US" sz="5400" dirty="0"/>
              <a:t>just</a:t>
            </a:r>
            <a:r>
              <a:rPr lang="en-US" sz="5400" dirty="0" smtClean="0"/>
              <a:t> embedded </a:t>
            </a:r>
            <a:r>
              <a:rPr lang="en-US" sz="5400" dirty="0" err="1" smtClean="0"/>
              <a:t>supercells</a:t>
            </a:r>
            <a:r>
              <a:rPr lang="en-US" sz="5400" dirty="0" smtClean="0"/>
              <a:t>, allowing for the alternative use of embedded?</a:t>
            </a:r>
            <a:endParaRPr lang="en-US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Supercell</a:t>
            </a:r>
            <a:r>
              <a:rPr lang="en-US" dirty="0" smtClean="0"/>
              <a:t> definition:  </a:t>
            </a:r>
            <a:r>
              <a:rPr lang="en-US" i="1" dirty="0" smtClean="0"/>
              <a:t>Kinematics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High spatial correlation between updraft and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mesocyclone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over a deep layer</a:t>
            </a:r>
          </a:p>
          <a:p>
            <a:pPr lvl="1"/>
            <a:r>
              <a:rPr lang="en-US" sz="2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Roebber</a:t>
            </a:r>
            <a:r>
              <a:rPr 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et al. (2002, WAF):  correlation coefficient ≥ 0.5, over 0-12 km depth, for updrafts ≥ 5 </a:t>
            </a:r>
            <a:r>
              <a:rPr lang="en-US" sz="2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</a:t>
            </a:r>
            <a:r>
              <a:rPr lang="en-US" sz="26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-1</a:t>
            </a:r>
          </a:p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 might also add some criteria about the 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mesocyclone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e.g., vertical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vorticity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 0.01 s</a:t>
            </a:r>
            <a:r>
              <a:rPr lang="en-US" sz="28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00600" y="947678"/>
            <a:ext cx="3886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aseline="0" dirty="0" smtClean="0">
                <a:solidFill>
                  <a:srgbClr val="FF0000"/>
                </a:solidFill>
                <a:latin typeface="Arial"/>
                <a:cs typeface="Arial"/>
              </a:rPr>
              <a:t>Vertical structure of a simulated </a:t>
            </a:r>
            <a:r>
              <a:rPr lang="en-US" sz="3600" baseline="0" dirty="0" err="1" smtClean="0">
                <a:solidFill>
                  <a:srgbClr val="FF0000"/>
                </a:solidFill>
                <a:latin typeface="Arial"/>
                <a:cs typeface="Arial"/>
              </a:rPr>
              <a:t>supercell</a:t>
            </a:r>
            <a:r>
              <a:rPr lang="en-US" sz="3600" baseline="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3600" baseline="0" dirty="0" err="1" smtClean="0">
                <a:solidFill>
                  <a:srgbClr val="FF0000"/>
                </a:solidFill>
                <a:latin typeface="Arial"/>
                <a:cs typeface="Arial"/>
              </a:rPr>
              <a:t>mesocyclone</a:t>
            </a:r>
            <a:endParaRPr lang="en-US" sz="3600" baseline="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9" name="Picture 8" descr="WT-fig19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0"/>
            <a:ext cx="4316136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638800" y="3699808"/>
            <a:ext cx="2286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aseline="0" dirty="0" smtClean="0">
                <a:solidFill>
                  <a:schemeClr val="bg1">
                    <a:lumMod val="50000"/>
                  </a:schemeClr>
                </a:solidFill>
              </a:rPr>
              <a:t>deep, vertically erect, and with a higher spatial correlation between vortex and updraft </a:t>
            </a:r>
          </a:p>
          <a:p>
            <a:pPr algn="ctr"/>
            <a:r>
              <a:rPr lang="en-US" baseline="0" dirty="0" smtClean="0">
                <a:solidFill>
                  <a:schemeClr val="bg1">
                    <a:lumMod val="50000"/>
                  </a:schemeClr>
                </a:solidFill>
              </a:rPr>
              <a:t>(cc ~0.5 to 0.6)</a:t>
            </a:r>
            <a:endParaRPr lang="en-US" baseline="-25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6400800"/>
            <a:ext cx="381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aseline="0" dirty="0" smtClean="0">
                <a:solidFill>
                  <a:schemeClr val="bg1"/>
                </a:solidFill>
              </a:rPr>
              <a:t>Weisman and Trapp (2003)</a:t>
            </a:r>
            <a:endParaRPr lang="en-US" sz="1600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T-fig11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462" y="457200"/>
            <a:ext cx="7358138" cy="6400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400" y="-76200"/>
            <a:ext cx="807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aseline="0" dirty="0" smtClean="0">
                <a:solidFill>
                  <a:srgbClr val="FF0000"/>
                </a:solidFill>
                <a:latin typeface="Arial"/>
                <a:cs typeface="Arial"/>
              </a:rPr>
              <a:t>Vertical structure of </a:t>
            </a:r>
            <a:r>
              <a:rPr lang="en-US" sz="4000" baseline="0" dirty="0" err="1" smtClean="0">
                <a:solidFill>
                  <a:srgbClr val="FF0000"/>
                </a:solidFill>
                <a:latin typeface="Arial"/>
                <a:cs typeface="Arial"/>
              </a:rPr>
              <a:t>mesovortex</a:t>
            </a:r>
            <a:endParaRPr lang="en-US" sz="4000" baseline="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10400" y="1066800"/>
            <a:ext cx="1828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aseline="0" dirty="0" smtClean="0">
                <a:solidFill>
                  <a:schemeClr val="bg1">
                    <a:lumMod val="50000"/>
                  </a:schemeClr>
                </a:solidFill>
              </a:rPr>
              <a:t>developing &amp; mature vortex most intense near the surface</a:t>
            </a:r>
            <a:endParaRPr lang="en-US" baseline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71800" y="1962090"/>
            <a:ext cx="182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aseline="0" dirty="0" smtClean="0">
                <a:solidFill>
                  <a:schemeClr val="bg1">
                    <a:lumMod val="50000"/>
                  </a:schemeClr>
                </a:solidFill>
              </a:rPr>
              <a:t>disconnect...</a:t>
            </a:r>
            <a:endParaRPr lang="en-US" baseline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19400" y="4162961"/>
            <a:ext cx="1828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aseline="0" dirty="0" smtClean="0">
                <a:solidFill>
                  <a:schemeClr val="bg1">
                    <a:lumMod val="50000"/>
                  </a:schemeClr>
                </a:solidFill>
              </a:rPr>
              <a:t>vertical tilt, depth, and intensity depend on U</a:t>
            </a:r>
            <a:r>
              <a:rPr lang="en-US" baseline="-25000" dirty="0" smtClean="0">
                <a:solidFill>
                  <a:schemeClr val="bg1">
                    <a:lumMod val="50000"/>
                  </a:schemeClr>
                </a:solidFill>
              </a:rPr>
              <a:t>s</a:t>
            </a:r>
            <a:endParaRPr lang="en-US" baseline="-25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6629400" y="6488668"/>
            <a:ext cx="2286000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aseline="0" dirty="0" smtClean="0">
                <a:solidFill>
                  <a:srgbClr val="FC0128"/>
                </a:solidFill>
                <a:latin typeface="Arial" pitchFamily="-109" charset="0"/>
              </a:rPr>
              <a:t>cc </a:t>
            </a:r>
            <a:r>
              <a:rPr lang="en-US" sz="1800" baseline="0" dirty="0">
                <a:solidFill>
                  <a:srgbClr val="FC0128"/>
                </a:solidFill>
                <a:latin typeface="Arial" pitchFamily="-109" charset="0"/>
              </a:rPr>
              <a:t>~ 0.1 to </a:t>
            </a:r>
            <a:r>
              <a:rPr lang="en-US" sz="1800" baseline="0" dirty="0" smtClean="0">
                <a:solidFill>
                  <a:srgbClr val="FC0128"/>
                </a:solidFill>
                <a:latin typeface="Arial" pitchFamily="-109" charset="0"/>
              </a:rPr>
              <a:t>0.2</a:t>
            </a:r>
            <a:endParaRPr lang="en-US" sz="1800" baseline="0" dirty="0">
              <a:solidFill>
                <a:srgbClr val="FC0128"/>
              </a:solidFill>
              <a:latin typeface="Arial" pitchFamily="-10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4-Browing-Smart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1052" y="0"/>
            <a:ext cx="585294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1161395"/>
            <a:ext cx="2895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aseline="0" dirty="0" smtClean="0">
                <a:solidFill>
                  <a:srgbClr val="800000"/>
                </a:solidFill>
              </a:rPr>
              <a:t>From Smart </a:t>
            </a:r>
            <a:r>
              <a:rPr lang="en-US" baseline="0" dirty="0" smtClean="0">
                <a:solidFill>
                  <a:srgbClr val="800000"/>
                </a:solidFill>
              </a:rPr>
              <a:t>and Browning (2009, </a:t>
            </a:r>
            <a:r>
              <a:rPr lang="en-US" i="1" baseline="0" dirty="0" smtClean="0">
                <a:solidFill>
                  <a:srgbClr val="800000"/>
                </a:solidFill>
              </a:rPr>
              <a:t>QJRMS</a:t>
            </a:r>
            <a:r>
              <a:rPr lang="en-US" baseline="0" dirty="0" smtClean="0">
                <a:solidFill>
                  <a:srgbClr val="800000"/>
                </a:solidFill>
              </a:rPr>
              <a:t>)</a:t>
            </a:r>
          </a:p>
          <a:p>
            <a:pPr algn="ctr"/>
            <a:endParaRPr lang="en-US" baseline="0" dirty="0" smtClean="0">
              <a:solidFill>
                <a:srgbClr val="800000"/>
              </a:solidFill>
            </a:endParaRPr>
          </a:p>
          <a:p>
            <a:pPr algn="ctr"/>
            <a:r>
              <a:rPr lang="en-US" baseline="0" dirty="0" smtClean="0">
                <a:solidFill>
                  <a:srgbClr val="800000"/>
                </a:solidFill>
              </a:rPr>
              <a:t>Damaging “</a:t>
            </a:r>
            <a:r>
              <a:rPr lang="en-US" baseline="0" dirty="0" err="1" smtClean="0">
                <a:solidFill>
                  <a:srgbClr val="800000"/>
                </a:solidFill>
              </a:rPr>
              <a:t>misocyclones</a:t>
            </a:r>
            <a:r>
              <a:rPr lang="en-US" baseline="0" dirty="0" smtClean="0">
                <a:solidFill>
                  <a:srgbClr val="800000"/>
                </a:solidFill>
              </a:rPr>
              <a:t>” in cold-frontal </a:t>
            </a:r>
            <a:r>
              <a:rPr lang="en-US" baseline="0" dirty="0" err="1" smtClean="0">
                <a:solidFill>
                  <a:srgbClr val="800000"/>
                </a:solidFill>
              </a:rPr>
              <a:t>rainband</a:t>
            </a:r>
            <a:r>
              <a:rPr lang="en-US" baseline="0" dirty="0" smtClean="0">
                <a:solidFill>
                  <a:srgbClr val="800000"/>
                </a:solidFill>
              </a:rPr>
              <a:t>, on 24 September 2007</a:t>
            </a:r>
          </a:p>
          <a:p>
            <a:pPr algn="ctr"/>
            <a:endParaRPr lang="en-US" baseline="0" dirty="0" smtClean="0">
              <a:solidFill>
                <a:srgbClr val="800000"/>
              </a:solidFill>
            </a:endParaRPr>
          </a:p>
          <a:p>
            <a:pPr algn="ctr"/>
            <a:endParaRPr lang="en-US" baseline="0" dirty="0" smtClean="0">
              <a:solidFill>
                <a:srgbClr val="800000"/>
              </a:solidFill>
            </a:endParaRPr>
          </a:p>
          <a:p>
            <a:pPr algn="ctr"/>
            <a:r>
              <a:rPr lang="en-US" baseline="0" dirty="0" smtClean="0">
                <a:solidFill>
                  <a:srgbClr val="800000"/>
                </a:solidFill>
              </a:rPr>
              <a:t>WRF simulation:  vortices also due </a:t>
            </a:r>
            <a:r>
              <a:rPr lang="en-US" baseline="0" dirty="0" smtClean="0">
                <a:solidFill>
                  <a:srgbClr val="800000"/>
                </a:solidFill>
              </a:rPr>
              <a:t>to</a:t>
            </a:r>
            <a:r>
              <a:rPr lang="en-US" baseline="0" dirty="0" smtClean="0">
                <a:solidFill>
                  <a:srgbClr val="800000"/>
                </a:solidFill>
              </a:rPr>
              <a:t> horizontal shearing instability</a:t>
            </a:r>
            <a:endParaRPr lang="en-US" baseline="0" dirty="0">
              <a:solidFill>
                <a:srgbClr val="8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152400"/>
            <a:ext cx="335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aseline="0" dirty="0" smtClean="0">
                <a:solidFill>
                  <a:srgbClr val="000000"/>
                </a:solidFill>
                <a:latin typeface="Times"/>
                <a:cs typeface="Times"/>
              </a:rPr>
              <a:t>slightly different kind of event...</a:t>
            </a:r>
            <a:endParaRPr lang="en-US" sz="2400" baseline="0" dirty="0">
              <a:solidFill>
                <a:srgbClr val="000000"/>
              </a:solidFill>
              <a:latin typeface="Times"/>
              <a:cs typeface="Time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9600" y="6488668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aseline="0" dirty="0" err="1" smtClean="0">
                <a:solidFill>
                  <a:srgbClr val="800000"/>
                </a:solidFill>
                <a:latin typeface="Times New Roman"/>
                <a:cs typeface="Times New Roman"/>
              </a:rPr>
              <a:t>Doswell</a:t>
            </a:r>
            <a:r>
              <a:rPr lang="en-US" sz="1800" baseline="0" dirty="0" smtClean="0">
                <a:solidFill>
                  <a:srgbClr val="800000"/>
                </a:solidFill>
                <a:latin typeface="Times New Roman"/>
                <a:cs typeface="Times New Roman"/>
              </a:rPr>
              <a:t> (1984, JAS)</a:t>
            </a:r>
            <a:endParaRPr lang="en-US" sz="1800" baseline="0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575131"/>
            <a:ext cx="3886200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aseline="0" dirty="0" smtClean="0">
                <a:solidFill>
                  <a:srgbClr val="000000"/>
                </a:solidFill>
                <a:latin typeface="Times"/>
                <a:cs typeface="Times"/>
              </a:rPr>
              <a:t>Kinematic definition:  </a:t>
            </a:r>
          </a:p>
          <a:p>
            <a:endParaRPr lang="en-US" sz="2800" baseline="0" dirty="0" smtClean="0">
              <a:solidFill>
                <a:srgbClr val="000000"/>
              </a:solidFill>
              <a:latin typeface="Times"/>
              <a:cs typeface="Times"/>
            </a:endParaRPr>
          </a:p>
          <a:p>
            <a:r>
              <a:rPr lang="en-US" sz="2800" baseline="0" dirty="0" smtClean="0">
                <a:solidFill>
                  <a:srgbClr val="000000"/>
                </a:solidFill>
                <a:latin typeface="Times"/>
                <a:cs typeface="Times"/>
              </a:rPr>
              <a:t>What about occurrence of reflectivity “hooks” or “appendages”?</a:t>
            </a:r>
          </a:p>
          <a:p>
            <a:endParaRPr lang="en-US" sz="2800" baseline="0" dirty="0" smtClean="0">
              <a:solidFill>
                <a:srgbClr val="000000"/>
              </a:solidFill>
              <a:latin typeface="Times"/>
              <a:cs typeface="Times"/>
            </a:endParaRPr>
          </a:p>
          <a:p>
            <a:r>
              <a:rPr lang="en-US" sz="2800" baseline="0" dirty="0" err="1" smtClean="0">
                <a:solidFill>
                  <a:srgbClr val="000000"/>
                </a:solidFill>
                <a:latin typeface="Times"/>
                <a:cs typeface="Times"/>
              </a:rPr>
              <a:t>Doswell</a:t>
            </a:r>
            <a:r>
              <a:rPr lang="en-US" sz="2800" baseline="0" dirty="0" smtClean="0">
                <a:solidFill>
                  <a:srgbClr val="000000"/>
                </a:solidFill>
                <a:latin typeface="Times"/>
                <a:cs typeface="Times"/>
              </a:rPr>
              <a:t> (1984) illustrates the effects of a vortex on a (passive) scalar field:</a:t>
            </a:r>
          </a:p>
          <a:p>
            <a:endParaRPr lang="en-US" sz="2800" baseline="0" dirty="0" smtClean="0">
              <a:solidFill>
                <a:srgbClr val="000000"/>
              </a:solidFill>
              <a:latin typeface="Times"/>
              <a:cs typeface="Times"/>
            </a:endParaRPr>
          </a:p>
          <a:p>
            <a:r>
              <a:rPr lang="en-US" sz="2800" baseline="0" dirty="0" smtClean="0">
                <a:solidFill>
                  <a:srgbClr val="000000"/>
                </a:solidFill>
                <a:latin typeface="Times"/>
                <a:cs typeface="Times"/>
              </a:rPr>
              <a:t>Thus, these can be causes... </a:t>
            </a:r>
            <a:r>
              <a:rPr lang="en-US" baseline="0" dirty="0" smtClean="0">
                <a:solidFill>
                  <a:srgbClr val="000000"/>
                </a:solidFill>
                <a:latin typeface="Times"/>
                <a:cs typeface="Times"/>
              </a:rPr>
              <a:t>(as well as effects, according to R. Davies-Jones)</a:t>
            </a:r>
            <a:endParaRPr lang="en-US" baseline="0" dirty="0">
              <a:solidFill>
                <a:srgbClr val="000000"/>
              </a:solidFill>
              <a:latin typeface="Times"/>
              <a:cs typeface="Times"/>
            </a:endParaRPr>
          </a:p>
        </p:txBody>
      </p:sp>
      <p:pic>
        <p:nvPicPr>
          <p:cNvPr id="5" name="Picture 4" descr="doswell-kinematicFG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4852" y="3483864"/>
            <a:ext cx="3302348" cy="3145536"/>
          </a:xfrm>
          <a:prstGeom prst="rect">
            <a:avLst/>
          </a:prstGeom>
        </p:spPr>
      </p:pic>
      <p:pic>
        <p:nvPicPr>
          <p:cNvPr id="8" name="Picture 7" descr="doswell-fig-kinFG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210312"/>
            <a:ext cx="3246514" cy="3218688"/>
          </a:xfrm>
          <a:prstGeom prst="rect">
            <a:avLst/>
          </a:prstGeom>
        </p:spPr>
      </p:pic>
      <p:sp>
        <p:nvSpPr>
          <p:cNvPr id="7" name="Striped Right Arrow 6"/>
          <p:cNvSpPr/>
          <p:nvPr/>
        </p:nvSpPr>
        <p:spPr>
          <a:xfrm rot="10800000">
            <a:off x="6172200" y="990601"/>
            <a:ext cx="533400" cy="304800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v</a:t>
            </a:r>
            <a:endParaRPr lang="en-US" dirty="0"/>
          </a:p>
        </p:txBody>
      </p:sp>
      <p:sp>
        <p:nvSpPr>
          <p:cNvPr id="6" name="Striped Right Arrow 5"/>
          <p:cNvSpPr/>
          <p:nvPr/>
        </p:nvSpPr>
        <p:spPr>
          <a:xfrm>
            <a:off x="6172200" y="2362200"/>
            <a:ext cx="533400" cy="304800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v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153400" y="1676400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aseline="0" dirty="0" smtClean="0">
                <a:solidFill>
                  <a:srgbClr val="000000"/>
                </a:solidFill>
                <a:latin typeface="Times"/>
                <a:cs typeface="Times"/>
              </a:rPr>
              <a:t>t1</a:t>
            </a:r>
            <a:endParaRPr lang="en-US" baseline="0" dirty="0">
              <a:solidFill>
                <a:srgbClr val="000000"/>
              </a:solidFill>
              <a:latin typeface="Times"/>
              <a:cs typeface="Time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53400" y="4857690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aseline="0" dirty="0" smtClean="0">
                <a:solidFill>
                  <a:srgbClr val="000000"/>
                </a:solidFill>
                <a:latin typeface="Times"/>
                <a:cs typeface="Times"/>
              </a:rPr>
              <a:t>t2</a:t>
            </a:r>
            <a:endParaRPr lang="en-US" baseline="0" dirty="0">
              <a:solidFill>
                <a:srgbClr val="000000"/>
              </a:solidFill>
              <a:latin typeface="Times"/>
              <a:cs typeface="Time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begin with definitions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Embedded:  </a:t>
            </a:r>
            <a:r>
              <a:rPr lang="en-US" sz="3200" dirty="0" smtClean="0">
                <a:effectLst/>
              </a:rPr>
              <a:t>“</a:t>
            </a:r>
            <a:r>
              <a:rPr lang="en-US" sz="3200" dirty="0" smtClean="0"/>
              <a:t>to surround tightly or firmly; envelop or enclose” (</a:t>
            </a:r>
            <a:r>
              <a:rPr lang="en-US" sz="3200" dirty="0" err="1" smtClean="0"/>
              <a:t>Dictionary.com</a:t>
            </a:r>
            <a:r>
              <a:rPr lang="en-US" sz="3200" dirty="0" smtClean="0"/>
              <a:t>)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sz="2800" dirty="0" smtClean="0">
                <a:effectLst/>
              </a:rPr>
              <a:t>my </a:t>
            </a:r>
            <a:r>
              <a:rPr lang="en-US" sz="2800" i="1" dirty="0" smtClean="0">
                <a:effectLst/>
              </a:rPr>
              <a:t>perception</a:t>
            </a:r>
            <a:r>
              <a:rPr lang="en-US" sz="2800" dirty="0" smtClean="0">
                <a:effectLst/>
              </a:rPr>
              <a:t>:  entity of interest is fully within, say, a continuous region of 0.5° radar reflectivity factor &gt; 30 </a:t>
            </a:r>
            <a:r>
              <a:rPr lang="en-US" sz="2800" dirty="0" err="1" smtClean="0">
                <a:effectLst/>
              </a:rPr>
              <a:t>dBZ</a:t>
            </a:r>
            <a:endParaRPr lang="en-US" sz="2800" dirty="0" smtClean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Supercell</a:t>
            </a:r>
            <a:r>
              <a:rPr lang="en-US" dirty="0" smtClean="0"/>
              <a:t> definition:  </a:t>
            </a:r>
            <a:r>
              <a:rPr lang="en-US" i="1" dirty="0" smtClean="0"/>
              <a:t>Kinematics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343399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High spatial correlation between updraft and </a:t>
            </a:r>
            <a:r>
              <a:rPr lang="en-US" dirty="0" err="1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mesocyclone</a:t>
            </a:r>
            <a:r>
              <a:rPr lang="en-US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over a deep layer</a:t>
            </a:r>
          </a:p>
          <a:p>
            <a:r>
              <a:rPr lang="en-US" dirty="0" err="1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Mesocyclone</a:t>
            </a:r>
            <a:r>
              <a:rPr lang="en-US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vertical </a:t>
            </a:r>
            <a:r>
              <a:rPr lang="en-US" dirty="0" err="1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vorticity</a:t>
            </a:r>
            <a:r>
              <a:rPr lang="en-US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 0.01 s</a:t>
            </a:r>
            <a:r>
              <a:rPr lang="en-US" baseline="30000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-1</a:t>
            </a:r>
          </a:p>
          <a:p>
            <a:pPr lvl="1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neither of these are easily applied to standard observational data</a:t>
            </a:r>
          </a:p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Could also add in some time criteria: </a:t>
            </a:r>
          </a:p>
          <a:p>
            <a:pPr lvl="1"/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Roebber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et al.  correlation maintained for at least 1 hr </a:t>
            </a:r>
          </a:p>
          <a:p>
            <a:pPr lvl="1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cases of cell-line merger, whereupon cell loses its identity, and correlation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z10.tiff"/>
          <p:cNvPicPr>
            <a:picLocks noChangeAspect="1"/>
          </p:cNvPicPr>
          <p:nvPr/>
        </p:nvPicPr>
        <p:blipFill>
          <a:blip r:embed="rId2"/>
          <a:srcRect l="3105" t="13333" r="29258" b="3333"/>
          <a:stretch>
            <a:fillRect/>
          </a:stretch>
        </p:blipFill>
        <p:spPr>
          <a:xfrm>
            <a:off x="1752600" y="609600"/>
            <a:ext cx="57150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667000"/>
            <a:ext cx="1752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aseline="0" dirty="0" smtClean="0"/>
              <a:t>3 March 2011</a:t>
            </a:r>
          </a:p>
          <a:p>
            <a:pPr algn="ctr"/>
            <a:r>
              <a:rPr lang="en-US" baseline="0" dirty="0" smtClean="0"/>
              <a:t>LSX</a:t>
            </a:r>
          </a:p>
          <a:p>
            <a:pPr algn="ctr"/>
            <a:r>
              <a:rPr lang="en-US" baseline="0" dirty="0" smtClean="0"/>
              <a:t>22:28 UTC</a:t>
            </a:r>
            <a:endParaRPr lang="en-US" baseline="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v10.tiff"/>
          <p:cNvPicPr>
            <a:picLocks noChangeAspect="1"/>
          </p:cNvPicPr>
          <p:nvPr/>
        </p:nvPicPr>
        <p:blipFill>
          <a:blip r:embed="rId2"/>
          <a:srcRect l="3105" t="13333" r="30160" b="3333"/>
          <a:stretch>
            <a:fillRect/>
          </a:stretch>
        </p:blipFill>
        <p:spPr>
          <a:xfrm>
            <a:off x="1752600" y="609600"/>
            <a:ext cx="5638800" cy="5715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1.tiff"/>
          <p:cNvPicPr>
            <a:picLocks noChangeAspect="1"/>
          </p:cNvPicPr>
          <p:nvPr/>
        </p:nvPicPr>
        <p:blipFill>
          <a:blip r:embed="rId2"/>
          <a:srcRect l="3105" t="13333" r="29258" b="3333"/>
          <a:stretch>
            <a:fillRect/>
          </a:stretch>
        </p:blipFill>
        <p:spPr>
          <a:xfrm>
            <a:off x="1714500" y="571500"/>
            <a:ext cx="5715000" cy="5715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2667000"/>
            <a:ext cx="1752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aseline="0" dirty="0" smtClean="0"/>
              <a:t>3 March 2011</a:t>
            </a:r>
          </a:p>
          <a:p>
            <a:pPr algn="ctr"/>
            <a:r>
              <a:rPr lang="en-US" baseline="0" dirty="0" smtClean="0"/>
              <a:t>LSX</a:t>
            </a:r>
          </a:p>
          <a:p>
            <a:pPr algn="ctr"/>
            <a:r>
              <a:rPr lang="en-US" baseline="0" dirty="0" smtClean="0"/>
              <a:t>21:11 UTC</a:t>
            </a:r>
            <a:endParaRPr lang="en-US" baseline="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Supercell</a:t>
            </a:r>
            <a:r>
              <a:rPr lang="en-US" dirty="0" smtClean="0"/>
              <a:t> definition:  </a:t>
            </a:r>
            <a:r>
              <a:rPr lang="en-US" i="1" dirty="0" smtClean="0"/>
              <a:t>Dynamics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addition to highly correlated vertical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vorticity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velocity is another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supercell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hallmark: deviant or 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off- hodograph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motion</a:t>
            </a:r>
          </a:p>
          <a:p>
            <a:pPr lvl="1"/>
            <a:r>
              <a:rPr 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implies a propagation component in addition to an </a:t>
            </a:r>
            <a:r>
              <a:rPr lang="en-US" sz="2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advective</a:t>
            </a:r>
            <a:r>
              <a:rPr 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component</a:t>
            </a:r>
          </a:p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Means of propagation constitutes a basic dynamical difference between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supercells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MCSs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2800" baseline="30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6" name="Picture 5" descr="klemp-part-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828800"/>
            <a:ext cx="4404732" cy="32004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562600" y="1689080"/>
            <a:ext cx="3200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400" i="1" baseline="0" dirty="0" smtClean="0">
                <a:solidFill>
                  <a:srgbClr val="000090"/>
                </a:solidFill>
                <a:latin typeface="Arial"/>
                <a:cs typeface="Arial"/>
              </a:rPr>
              <a:t>updraft growing in unidirectional shear produces counter-rotating midlevel vortices</a:t>
            </a:r>
          </a:p>
          <a:p>
            <a:pPr>
              <a:buFont typeface="Arial"/>
              <a:buChar char="•"/>
            </a:pPr>
            <a:endParaRPr lang="en-US" sz="2400" i="1" baseline="0" dirty="0" smtClean="0">
              <a:solidFill>
                <a:srgbClr val="000090"/>
              </a:solidFill>
              <a:latin typeface="Arial"/>
              <a:cs typeface="Arial"/>
            </a:endParaRPr>
          </a:p>
          <a:p>
            <a:pPr>
              <a:buFont typeface="Arial"/>
              <a:buChar char="•"/>
            </a:pPr>
            <a:r>
              <a:rPr lang="en-US" sz="2400" i="1" baseline="0" dirty="0" smtClean="0">
                <a:solidFill>
                  <a:srgbClr val="000090"/>
                </a:solidFill>
                <a:latin typeface="Arial"/>
                <a:cs typeface="Arial"/>
              </a:rPr>
              <a:t>rotation induces (“lifting”) vertical pressure gradient </a:t>
            </a:r>
            <a:endParaRPr lang="en-US" sz="2400" i="1" baseline="0" dirty="0">
              <a:solidFill>
                <a:srgbClr val="00009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7" name="Picture 6" descr="klemp-part-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155" y="1828800"/>
            <a:ext cx="4824845" cy="32004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3400" y="909221"/>
            <a:ext cx="35052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400" i="1" baseline="0" dirty="0" smtClean="0">
                <a:solidFill>
                  <a:srgbClr val="000090"/>
                </a:solidFill>
                <a:latin typeface="Arial"/>
                <a:cs typeface="Arial"/>
              </a:rPr>
              <a:t>rotationally induced VPGF leads to new updraft growth on flanks of old updraft</a:t>
            </a:r>
          </a:p>
          <a:p>
            <a:pPr>
              <a:buFont typeface="Arial"/>
              <a:buChar char="•"/>
            </a:pPr>
            <a:endParaRPr lang="en-US" sz="2400" i="1" baseline="0" dirty="0" smtClean="0">
              <a:solidFill>
                <a:srgbClr val="000090"/>
              </a:solidFill>
              <a:latin typeface="Arial"/>
              <a:cs typeface="Arial"/>
            </a:endParaRPr>
          </a:p>
          <a:p>
            <a:pPr>
              <a:buFont typeface="Arial"/>
              <a:buChar char="•"/>
            </a:pPr>
            <a:r>
              <a:rPr lang="en-US" sz="2400" i="1" baseline="0" dirty="0" smtClean="0">
                <a:solidFill>
                  <a:srgbClr val="000090"/>
                </a:solidFill>
                <a:latin typeface="Arial"/>
                <a:cs typeface="Arial"/>
              </a:rPr>
              <a:t> this, in turn, leads to splitting, and, to deviant motion that favors ingestion of </a:t>
            </a:r>
            <a:r>
              <a:rPr lang="en-US" sz="2400" i="1" baseline="0" dirty="0" err="1" smtClean="0">
                <a:solidFill>
                  <a:srgbClr val="000090"/>
                </a:solidFill>
                <a:latin typeface="Arial"/>
                <a:cs typeface="Arial"/>
              </a:rPr>
              <a:t>streamwise</a:t>
            </a:r>
            <a:r>
              <a:rPr lang="en-US" sz="2400" i="1" baseline="0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en-US" sz="2400" i="1" baseline="0" dirty="0" err="1" smtClean="0">
                <a:solidFill>
                  <a:srgbClr val="000090"/>
                </a:solidFill>
                <a:latin typeface="Arial"/>
                <a:cs typeface="Arial"/>
              </a:rPr>
              <a:t>vorticity</a:t>
            </a:r>
            <a:r>
              <a:rPr lang="en-US" sz="2400" i="1" baseline="0" dirty="0" smtClean="0">
                <a:solidFill>
                  <a:srgbClr val="000090"/>
                </a:solidFill>
                <a:latin typeface="Arial"/>
                <a:cs typeface="Arial"/>
              </a:rPr>
              <a:t>   </a:t>
            </a:r>
          </a:p>
          <a:p>
            <a:pPr>
              <a:buFont typeface="Arial"/>
              <a:buChar char="•"/>
            </a:pPr>
            <a:endParaRPr lang="en-US" sz="2400" i="1" baseline="0" dirty="0" smtClean="0">
              <a:solidFill>
                <a:srgbClr val="000090"/>
              </a:solidFill>
              <a:latin typeface="Arial"/>
              <a:cs typeface="Arial"/>
            </a:endParaRPr>
          </a:p>
          <a:p>
            <a:pPr>
              <a:buFont typeface="Arial"/>
              <a:buChar char="•"/>
            </a:pPr>
            <a:r>
              <a:rPr lang="en-US" sz="2400" i="1" baseline="0" dirty="0" smtClean="0">
                <a:solidFill>
                  <a:srgbClr val="000090"/>
                </a:solidFill>
                <a:latin typeface="Arial"/>
                <a:cs typeface="Arial"/>
              </a:rPr>
              <a:t>synergistic relationship between environment, motion, and longevity</a:t>
            </a:r>
            <a:endParaRPr lang="en-US" sz="2400" i="1" baseline="0" dirty="0">
              <a:solidFill>
                <a:srgbClr val="00009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7" name="Picture 6" descr="Klemp-splittingstorms.jpg"/>
          <p:cNvPicPr>
            <a:picLocks noChangeAspect="1"/>
          </p:cNvPicPr>
          <p:nvPr/>
        </p:nvPicPr>
        <p:blipFill>
          <a:blip r:embed="rId2"/>
          <a:srcRect t="2564"/>
          <a:stretch>
            <a:fillRect/>
          </a:stretch>
        </p:blipFill>
        <p:spPr>
          <a:xfrm rot="10800000">
            <a:off x="2900658" y="533398"/>
            <a:ext cx="5328942" cy="579120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81000" y="2590800"/>
            <a:ext cx="2667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aseline="0" dirty="0" smtClean="0">
                <a:solidFill>
                  <a:srgbClr val="000090"/>
                </a:solidFill>
                <a:latin typeface="Arial"/>
                <a:cs typeface="Arial"/>
              </a:rPr>
              <a:t>details depend on the wind shear (speed and direction)</a:t>
            </a:r>
            <a:endParaRPr lang="en-US" sz="2400" baseline="0" dirty="0">
              <a:solidFill>
                <a:srgbClr val="00009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85800" y="4373940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400" i="1" baseline="0" dirty="0" smtClean="0">
                <a:solidFill>
                  <a:srgbClr val="000090"/>
                </a:solidFill>
                <a:latin typeface="Arial"/>
                <a:cs typeface="Arial"/>
              </a:rPr>
              <a:t>contrast this with the squall-line mechanism:  propagation controlled by cold pool-shear interaction</a:t>
            </a:r>
            <a:endParaRPr lang="en-US" sz="2400" i="1" baseline="0" dirty="0">
              <a:solidFill>
                <a:srgbClr val="000090"/>
              </a:solidFill>
              <a:latin typeface="Arial"/>
              <a:cs typeface="Arial"/>
            </a:endParaRPr>
          </a:p>
        </p:txBody>
      </p:sp>
      <p:pic>
        <p:nvPicPr>
          <p:cNvPr id="5" name="Picture 4" descr="RKW-vort-balance.jpg"/>
          <p:cNvPicPr>
            <a:picLocks noChangeAspect="1"/>
          </p:cNvPicPr>
          <p:nvPr/>
        </p:nvPicPr>
        <p:blipFill>
          <a:blip r:embed="rId2"/>
          <a:srcRect l="45341" t="59203"/>
          <a:stretch>
            <a:fillRect/>
          </a:stretch>
        </p:blipFill>
        <p:spPr>
          <a:xfrm>
            <a:off x="1066800" y="685800"/>
            <a:ext cx="7438609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838200"/>
            <a:ext cx="7772400" cy="1143000"/>
          </a:xfrm>
        </p:spPr>
        <p:txBody>
          <a:bodyPr/>
          <a:lstStyle/>
          <a:p>
            <a:r>
              <a:rPr lang="en-US" dirty="0">
                <a:solidFill>
                  <a:srgbClr val="00279F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Vertical momentum forcing</a:t>
            </a:r>
            <a:endParaRPr lang="en-US" dirty="0"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15462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209800"/>
            <a:ext cx="8229600" cy="4114800"/>
          </a:xfrm>
        </p:spPr>
        <p:txBody>
          <a:bodyPr/>
          <a:lstStyle/>
          <a:p>
            <a:pPr marL="0" indent="0">
              <a:buClrTx/>
              <a:buFont typeface="Wingdings" pitchFamily="-109" charset="2"/>
              <a:buChar char="§"/>
            </a:pPr>
            <a:r>
              <a:rPr lang="en-US" sz="2800" dirty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09" charset="0"/>
              </a:rPr>
              <a:t>Following </a:t>
            </a:r>
            <a:r>
              <a:rPr lang="en-US" sz="2800" dirty="0" err="1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09" charset="0"/>
              </a:rPr>
              <a:t>Rotunno</a:t>
            </a:r>
            <a:r>
              <a:rPr lang="en-US" sz="2800" dirty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09" charset="0"/>
              </a:rPr>
              <a:t> and </a:t>
            </a:r>
            <a:r>
              <a:rPr lang="en-US" sz="2800" dirty="0" err="1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09" charset="0"/>
              </a:rPr>
              <a:t>Klemp</a:t>
            </a:r>
            <a:r>
              <a:rPr lang="en-US" sz="2800" dirty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09" charset="0"/>
              </a:rPr>
              <a:t> (1982), consider the following “decomposed” forcing of vertical</a:t>
            </a:r>
            <a:r>
              <a:rPr lang="en-US" sz="2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09" charset="0"/>
              </a:rPr>
              <a:t> accelerations:</a:t>
            </a:r>
            <a:endParaRPr lang="en-US" dirty="0">
              <a:solidFill>
                <a:schemeClr val="bg2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itchFamily="-109" charset="0"/>
            </a:endParaRPr>
          </a:p>
          <a:p>
            <a:pPr marL="0" indent="0">
              <a:lnSpc>
                <a:spcPct val="130000"/>
              </a:lnSpc>
              <a:buFontTx/>
              <a:buNone/>
            </a:pPr>
            <a:r>
              <a:rPr lang="en-US" dirty="0">
                <a:solidFill>
                  <a:srgbClr val="FC0128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09" charset="0"/>
              </a:rPr>
              <a:t>dynamics forcing:</a:t>
            </a:r>
          </a:p>
          <a:p>
            <a:pPr marL="0" indent="0">
              <a:buFontTx/>
              <a:buNone/>
            </a:pPr>
            <a:r>
              <a:rPr lang="en-US" dirty="0">
                <a:solidFill>
                  <a:srgbClr val="FC0128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09" charset="0"/>
              </a:rPr>
              <a:t>buoyancy forcing:</a:t>
            </a:r>
            <a:r>
              <a:rPr lang="en-US" dirty="0">
                <a:solidFill>
                  <a:srgbClr val="0054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09" charset="0"/>
              </a:rPr>
              <a:t>					</a:t>
            </a:r>
          </a:p>
        </p:txBody>
      </p:sp>
      <p:graphicFrame>
        <p:nvGraphicFramePr>
          <p:cNvPr id="154628" name="Object 4"/>
          <p:cNvGraphicFramePr>
            <a:graphicFrameLocks noChangeAspect="1"/>
          </p:cNvGraphicFramePr>
          <p:nvPr/>
        </p:nvGraphicFramePr>
        <p:xfrm>
          <a:off x="4387850" y="3841750"/>
          <a:ext cx="1752600" cy="431800"/>
        </p:xfrm>
        <a:graphic>
          <a:graphicData uri="http://schemas.openxmlformats.org/presentationml/2006/ole">
            <p:oleObj spid="_x0000_s182274" name="Equation" r:id="rId4" imgW="1752600" imgH="431800" progId="Equation.DSMT4">
              <p:embed/>
            </p:oleObj>
          </a:graphicData>
        </a:graphic>
      </p:graphicFrame>
      <p:graphicFrame>
        <p:nvGraphicFramePr>
          <p:cNvPr id="154629" name="Object 5"/>
          <p:cNvGraphicFramePr>
            <a:graphicFrameLocks noChangeAspect="1"/>
          </p:cNvGraphicFramePr>
          <p:nvPr/>
        </p:nvGraphicFramePr>
        <p:xfrm>
          <a:off x="4343400" y="4489450"/>
          <a:ext cx="2082800" cy="431800"/>
        </p:xfrm>
        <a:graphic>
          <a:graphicData uri="http://schemas.openxmlformats.org/presentationml/2006/ole">
            <p:oleObj spid="_x0000_s182275" name="Equation" r:id="rId5" imgW="2082800" imgH="431800" progId="Equation.DSMT4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71513" y="304800"/>
            <a:ext cx="77724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latin typeface="Arial"/>
                <a:cs typeface="Arial"/>
              </a:rPr>
              <a:t>Is this possible?</a:t>
            </a:r>
            <a:endParaRPr lang="en-US" sz="3600" dirty="0">
              <a:latin typeface="Arial"/>
              <a:cs typeface="Arial"/>
            </a:endParaRPr>
          </a:p>
        </p:txBody>
      </p:sp>
      <p:pic>
        <p:nvPicPr>
          <p:cNvPr id="4" name="Picture 3" descr="z10.tiff"/>
          <p:cNvPicPr>
            <a:picLocks noChangeAspect="1"/>
          </p:cNvPicPr>
          <p:nvPr/>
        </p:nvPicPr>
        <p:blipFill>
          <a:blip r:embed="rId3"/>
          <a:srcRect l="3105" t="13333" r="29258" b="3333"/>
          <a:stretch>
            <a:fillRect/>
          </a:stretch>
        </p:blipFill>
        <p:spPr>
          <a:xfrm>
            <a:off x="2286000" y="1752600"/>
            <a:ext cx="4572000" cy="4572000"/>
          </a:xfrm>
          <a:prstGeom prst="rect">
            <a:avLst/>
          </a:prstGeom>
        </p:spPr>
      </p:pic>
      <p:pic>
        <p:nvPicPr>
          <p:cNvPr id="5" name="Picture 4" descr="supercell-crop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457200"/>
            <a:ext cx="1335340" cy="1106424"/>
          </a:xfrm>
          <a:prstGeom prst="rect">
            <a:avLst/>
          </a:prstGeom>
          <a:ln w="82550">
            <a:solidFill>
              <a:schemeClr val="bg1">
                <a:lumMod val="95000"/>
                <a:lumOff val="5000"/>
              </a:schemeClr>
            </a:solidFill>
            <a:prstDash val="sysDot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7362E-19 6.66667E-6 L -0.25833 0.17778 " pathEditMode="relative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2" name="Text Box 4"/>
          <p:cNvSpPr txBox="1">
            <a:spLocks noChangeArrowheads="1"/>
          </p:cNvSpPr>
          <p:nvPr/>
        </p:nvSpPr>
        <p:spPr bwMode="auto">
          <a:xfrm>
            <a:off x="990600" y="152400"/>
            <a:ext cx="7162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baseline="0">
                <a:solidFill>
                  <a:srgbClr val="00279F"/>
                </a:solidFill>
                <a:latin typeface="Arial" pitchFamily="-109" charset="0"/>
              </a:rPr>
              <a:t>Vertical X-section, dynamics forcing</a:t>
            </a:r>
          </a:p>
        </p:txBody>
      </p:sp>
      <p:pic>
        <p:nvPicPr>
          <p:cNvPr id="222214" name="Picture 6" descr="fig20-pzd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638" y="685800"/>
            <a:ext cx="9123362" cy="3846513"/>
          </a:xfrm>
          <a:prstGeom prst="rect">
            <a:avLst/>
          </a:prstGeom>
          <a:noFill/>
        </p:spPr>
      </p:pic>
      <p:sp>
        <p:nvSpPr>
          <p:cNvPr id="222215" name="Text Box 7"/>
          <p:cNvSpPr txBox="1">
            <a:spLocks noChangeArrowheads="1"/>
          </p:cNvSpPr>
          <p:nvPr/>
        </p:nvSpPr>
        <p:spPr bwMode="auto">
          <a:xfrm>
            <a:off x="533400" y="4556125"/>
            <a:ext cx="3581400" cy="161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aseline="0" dirty="0">
                <a:solidFill>
                  <a:srgbClr val="FC0128"/>
                </a:solidFill>
                <a:latin typeface="Arial" pitchFamily="-109" charset="0"/>
              </a:rPr>
              <a:t>Positive dynamics forcing at low levels associated with </a:t>
            </a:r>
            <a:r>
              <a:rPr lang="en-US" i="1" baseline="0" dirty="0">
                <a:solidFill>
                  <a:srgbClr val="FC0128"/>
                </a:solidFill>
                <a:latin typeface="Arial" pitchFamily="-109" charset="0"/>
              </a:rPr>
              <a:t>horizontal convergence</a:t>
            </a:r>
            <a:r>
              <a:rPr lang="en-US" baseline="0" dirty="0">
                <a:solidFill>
                  <a:srgbClr val="FC0128"/>
                </a:solidFill>
                <a:latin typeface="Arial" pitchFamily="-109" charset="0"/>
              </a:rPr>
              <a:t>; </a:t>
            </a:r>
            <a:r>
              <a:rPr lang="en-US" b="1" baseline="0" dirty="0">
                <a:solidFill>
                  <a:srgbClr val="FC0128"/>
                </a:solidFill>
                <a:latin typeface="Arial" pitchFamily="-109" charset="0"/>
              </a:rPr>
              <a:t>motion dominated by cold-pool dynamics</a:t>
            </a:r>
            <a:endParaRPr lang="en-US" baseline="0" dirty="0">
              <a:solidFill>
                <a:srgbClr val="FC0128"/>
              </a:solidFill>
              <a:latin typeface="Arial" pitchFamily="-109" charset="0"/>
            </a:endParaRPr>
          </a:p>
        </p:txBody>
      </p:sp>
      <p:sp>
        <p:nvSpPr>
          <p:cNvPr id="222216" name="Text Box 8"/>
          <p:cNvSpPr txBox="1">
            <a:spLocks noChangeArrowheads="1"/>
          </p:cNvSpPr>
          <p:nvPr/>
        </p:nvSpPr>
        <p:spPr bwMode="auto">
          <a:xfrm>
            <a:off x="5029200" y="4556125"/>
            <a:ext cx="3581400" cy="1920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aseline="0" dirty="0">
                <a:solidFill>
                  <a:srgbClr val="FC0128"/>
                </a:solidFill>
                <a:latin typeface="Arial" pitchFamily="-109" charset="0"/>
              </a:rPr>
              <a:t>Positive dynamics forcing at mid levels associated with </a:t>
            </a:r>
            <a:r>
              <a:rPr lang="en-US" i="1" baseline="0" dirty="0" err="1">
                <a:solidFill>
                  <a:srgbClr val="FC0128"/>
                </a:solidFill>
                <a:latin typeface="Arial" pitchFamily="-109" charset="0"/>
              </a:rPr>
              <a:t>mesocyclone</a:t>
            </a:r>
            <a:r>
              <a:rPr lang="en-US" baseline="0" dirty="0">
                <a:solidFill>
                  <a:srgbClr val="FC0128"/>
                </a:solidFill>
                <a:latin typeface="Arial" pitchFamily="-109" charset="0"/>
              </a:rPr>
              <a:t>; </a:t>
            </a:r>
            <a:r>
              <a:rPr lang="en-US" b="1" baseline="0" dirty="0">
                <a:solidFill>
                  <a:srgbClr val="FC0128"/>
                </a:solidFill>
                <a:latin typeface="Arial" pitchFamily="-109" charset="0"/>
              </a:rPr>
              <a:t>deviant motion, longevity dominated by rotational dynamics</a:t>
            </a:r>
            <a:endParaRPr lang="en-US" baseline="0" dirty="0">
              <a:solidFill>
                <a:srgbClr val="FC0128"/>
              </a:solidFill>
              <a:latin typeface="Arial" pitchFamily="-10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24200" y="697468"/>
            <a:ext cx="15240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800" baseline="0" dirty="0" smtClean="0">
                <a:solidFill>
                  <a:schemeClr val="bg1"/>
                </a:solidFill>
                <a:latin typeface="Times New Roman"/>
                <a:cs typeface="Times New Roman"/>
              </a:rPr>
              <a:t>B</a:t>
            </a:r>
            <a:r>
              <a:rPr lang="en-US" sz="1800" baseline="0" dirty="0" smtClean="0">
                <a:solidFill>
                  <a:schemeClr val="bg1"/>
                </a:solidFill>
                <a:latin typeface="Times New Roman"/>
                <a:cs typeface="Times New Roman"/>
              </a:rPr>
              <a:t>ow echo</a:t>
            </a:r>
            <a:endParaRPr lang="en-US" sz="1800" baseline="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 where does that leave us?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favor a </a:t>
            </a:r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dynamics-based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definition:  a convective entity is a </a:t>
            </a:r>
            <a:r>
              <a:rPr lang="en-US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supercell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only if its dynamics (apparently) are dominated by rotational effects</a:t>
            </a:r>
          </a:p>
          <a:p>
            <a:pPr lvl="1"/>
            <a:r>
              <a:rPr 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rotating updraft core that has a motion dominated by cold-pool dynamics is not a </a:t>
            </a:r>
            <a:r>
              <a:rPr lang="en-US" sz="2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supercell</a:t>
            </a:r>
            <a:endParaRPr lang="en-US" sz="2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should we call them?</a:t>
            </a:r>
          </a:p>
          <a:p>
            <a:pPr lvl="1"/>
            <a:r>
              <a:rPr 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rotating updraft cores?</a:t>
            </a:r>
          </a:p>
          <a:p>
            <a:pPr lvl="1"/>
            <a:r>
              <a:rPr lang="en-US" sz="2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mesocyclones</a:t>
            </a:r>
            <a:r>
              <a:rPr 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or </a:t>
            </a:r>
            <a:r>
              <a:rPr lang="en-US" sz="2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mesovortices</a:t>
            </a:r>
            <a:r>
              <a:rPr 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42</a:t>
            </a:fld>
            <a:endParaRPr lang="en-US"/>
          </a:p>
        </p:txBody>
      </p:sp>
      <p:pic>
        <p:nvPicPr>
          <p:cNvPr id="6" name="Picture 5" descr="MD-embedded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752" y="1578306"/>
            <a:ext cx="7013448" cy="428909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066800" y="2362200"/>
            <a:ext cx="6781800" cy="609600"/>
          </a:xfrm>
          <a:prstGeom prst="rect">
            <a:avLst/>
          </a:prstGeom>
          <a:noFill/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Does it matter?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this simply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 argument of semantics!</a:t>
            </a:r>
          </a:p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bottom line is that the relevant and appropriate information is communicated to other forecasters and the public.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500" name="Rectangle 4"/>
          <p:cNvSpPr>
            <a:spLocks noChangeArrowheads="1"/>
          </p:cNvSpPr>
          <p:nvPr/>
        </p:nvSpPr>
        <p:spPr bwMode="auto">
          <a:xfrm>
            <a:off x="609600" y="152400"/>
            <a:ext cx="7678738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4000" b="1" baseline="0" dirty="0" smtClean="0">
                <a:solidFill>
                  <a:srgbClr val="FFFF00"/>
                </a:solidFill>
                <a:latin typeface="Chalkboard" pitchFamily="-108" charset="0"/>
                <a:ea typeface="ＭＳ Ｐゴシック" pitchFamily="-108" charset="-128"/>
                <a:cs typeface="ＭＳ Ｐゴシック" pitchFamily="-108" charset="-128"/>
              </a:rPr>
              <a:t>Questions, comments?</a:t>
            </a:r>
          </a:p>
          <a:p>
            <a:pPr algn="ctr">
              <a:defRPr/>
            </a:pPr>
            <a:endParaRPr lang="en-US" sz="4000" b="1" baseline="0" dirty="0" smtClean="0">
              <a:solidFill>
                <a:srgbClr val="FFFF00"/>
              </a:solidFill>
              <a:latin typeface="Chalkboard" pitchFamily="-108" charset="0"/>
              <a:ea typeface="ＭＳ Ｐゴシック" pitchFamily="-108" charset="-128"/>
              <a:cs typeface="ＭＳ Ｐゴシック" pitchFamily="-108" charset="-128"/>
            </a:endParaRPr>
          </a:p>
          <a:p>
            <a:pPr algn="ctr">
              <a:defRPr/>
            </a:pPr>
            <a:endParaRPr lang="en-US" sz="4000" b="1" baseline="0" dirty="0" smtClean="0">
              <a:solidFill>
                <a:srgbClr val="FFFF00"/>
              </a:solidFill>
              <a:latin typeface="Chalkboard" pitchFamily="-108" charset="0"/>
              <a:ea typeface="ＭＳ Ｐゴシック" pitchFamily="-108" charset="-128"/>
              <a:cs typeface="ＭＳ Ｐゴシック" pitchFamily="-108" charset="-128"/>
            </a:endParaRPr>
          </a:p>
          <a:p>
            <a:pPr algn="ctr">
              <a:defRPr/>
            </a:pPr>
            <a:r>
              <a:rPr lang="en-US" sz="4000" b="1" baseline="0" dirty="0" smtClean="0">
                <a:solidFill>
                  <a:srgbClr val="FFFF00"/>
                </a:solidFill>
                <a:latin typeface="Chalkboard" pitchFamily="-108" charset="0"/>
                <a:ea typeface="ＭＳ Ｐゴシック" pitchFamily="-108" charset="-128"/>
                <a:cs typeface="ＭＳ Ｐゴシック" pitchFamily="-108" charset="-128"/>
              </a:rPr>
              <a:t>Acknowledgments</a:t>
            </a:r>
            <a:r>
              <a:rPr lang="en-US" sz="4000" b="1" baseline="0" dirty="0">
                <a:solidFill>
                  <a:srgbClr val="FFFF00"/>
                </a:solidFill>
                <a:latin typeface="Chalkboard" pitchFamily="-108" charset="0"/>
                <a:ea typeface="ＭＳ Ｐゴシック" pitchFamily="-108" charset="-128"/>
                <a:cs typeface="ＭＳ Ｐゴシック" pitchFamily="-108" charset="-128"/>
              </a:rPr>
              <a:t>:</a:t>
            </a:r>
            <a:r>
              <a:rPr lang="en-US" sz="4000" b="1" baseline="0" dirty="0" smtClean="0">
                <a:solidFill>
                  <a:srgbClr val="80008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halkboard" pitchFamily="-108" charset="0"/>
                <a:ea typeface="ＭＳ Ｐゴシック" pitchFamily="-108" charset="-128"/>
                <a:cs typeface="ＭＳ Ｐゴシック" pitchFamily="-108" charset="-128"/>
              </a:rPr>
              <a:t/>
            </a:r>
            <a:br>
              <a:rPr lang="en-US" sz="4000" b="1" baseline="0" dirty="0" smtClean="0">
                <a:solidFill>
                  <a:srgbClr val="80008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halkboard" pitchFamily="-108" charset="0"/>
                <a:ea typeface="ＭＳ Ｐゴシック" pitchFamily="-108" charset="-128"/>
                <a:cs typeface="ＭＳ Ｐゴシック" pitchFamily="-108" charset="-128"/>
              </a:rPr>
            </a:br>
            <a:r>
              <a:rPr lang="en-US" sz="2800" b="1" baseline="0" dirty="0" smtClean="0">
                <a:effectLst>
                  <a:outerShdw blurRad="38100" dist="38100" dir="2700000" algn="tl">
                    <a:srgbClr val="666633"/>
                  </a:outerShdw>
                </a:effectLst>
                <a:latin typeface="Chalkboard" pitchFamily="-108" charset="0"/>
                <a:ea typeface="ＭＳ Ｐゴシック" pitchFamily="-108" charset="-128"/>
                <a:cs typeface="ＭＳ Ｐゴシック" pitchFamily="-108" charset="-128"/>
              </a:rPr>
              <a:t>NSF, NCAR</a:t>
            </a:r>
          </a:p>
          <a:p>
            <a:pPr algn="ctr">
              <a:defRPr/>
            </a:pPr>
            <a:endParaRPr lang="en-US" sz="2800" b="1" baseline="0" dirty="0">
              <a:effectLst>
                <a:outerShdw blurRad="38100" dist="38100" dir="2700000" algn="tl">
                  <a:srgbClr val="666633"/>
                </a:outerShdw>
              </a:effectLst>
              <a:latin typeface="Chalkboard" pitchFamily="-108" charset="0"/>
              <a:ea typeface="ＭＳ Ｐゴシック" pitchFamily="-108" charset="-128"/>
              <a:cs typeface="ＭＳ Ｐゴシック" pitchFamily="-108" charset="-128"/>
            </a:endParaRPr>
          </a:p>
          <a:p>
            <a:pPr algn="ctr">
              <a:defRPr/>
            </a:pPr>
            <a:r>
              <a:rPr lang="en-US" sz="2800" b="1" baseline="0" dirty="0">
                <a:effectLst>
                  <a:outerShdw blurRad="38100" dist="38100" dir="2700000" algn="tl">
                    <a:srgbClr val="666633"/>
                  </a:outerShdw>
                </a:effectLst>
                <a:latin typeface="Chalkboard" pitchFamily="-108" charset="0"/>
                <a:ea typeface="ＭＳ Ｐゴシック" pitchFamily="-108" charset="-128"/>
                <a:cs typeface="ＭＳ Ｐゴシック" pitchFamily="-108" charset="-128"/>
              </a:rPr>
              <a:t>This is part of a larger collaborative effort, advancing Purdue’s</a:t>
            </a:r>
            <a:r>
              <a:rPr lang="en-US" sz="2800" b="1" baseline="0" dirty="0" smtClean="0">
                <a:effectLst>
                  <a:outerShdw blurRad="38100" dist="38100" dir="2700000" algn="tl">
                    <a:srgbClr val="666633"/>
                  </a:outerShdw>
                </a:effectLst>
                <a:latin typeface="Chalkboard" pitchFamily="-108" charset="0"/>
                <a:ea typeface="ＭＳ Ｐゴシック" pitchFamily="-108" charset="-128"/>
                <a:cs typeface="ＭＳ Ｐゴシック" pitchFamily="-108" charset="-128"/>
              </a:rPr>
              <a:t> Clouds, Climate </a:t>
            </a:r>
            <a:r>
              <a:rPr lang="en-US" sz="2800" b="1" baseline="0" dirty="0">
                <a:effectLst>
                  <a:outerShdw blurRad="38100" dist="38100" dir="2700000" algn="tl">
                    <a:srgbClr val="666633"/>
                  </a:outerShdw>
                </a:effectLst>
                <a:latin typeface="Chalkboard" pitchFamily="-108" charset="0"/>
                <a:ea typeface="ＭＳ Ｐゴシック" pitchFamily="-108" charset="-128"/>
                <a:cs typeface="ＭＳ Ｐゴシック" pitchFamily="-108" charset="-128"/>
              </a:rPr>
              <a:t>and Extreme Weather (</a:t>
            </a:r>
            <a:r>
              <a:rPr lang="en-US" sz="2800" b="1" baseline="0" dirty="0" smtClean="0">
                <a:effectLst>
                  <a:outerShdw blurRad="38100" dist="38100" dir="2700000" algn="tl">
                    <a:srgbClr val="666633"/>
                  </a:outerShdw>
                </a:effectLst>
                <a:latin typeface="Chalkboard" pitchFamily="-108" charset="0"/>
                <a:ea typeface="ＭＳ Ｐゴシック" pitchFamily="-108" charset="-128"/>
                <a:cs typeface="ＭＳ Ｐゴシック" pitchFamily="-108" charset="-128"/>
              </a:rPr>
              <a:t>C</a:t>
            </a:r>
            <a:r>
              <a:rPr lang="en-US" sz="2800" b="1" dirty="0" smtClean="0">
                <a:effectLst>
                  <a:outerShdw blurRad="38100" dist="38100" dir="2700000" algn="tl">
                    <a:srgbClr val="666633"/>
                  </a:outerShdw>
                </a:effectLst>
                <a:latin typeface="Chalkboard" pitchFamily="-108" charset="0"/>
                <a:ea typeface="ＭＳ Ｐゴシック" pitchFamily="-108" charset="-128"/>
                <a:cs typeface="ＭＳ Ｐゴシック" pitchFamily="-108" charset="-128"/>
              </a:rPr>
              <a:t>2</a:t>
            </a:r>
            <a:r>
              <a:rPr lang="en-US" sz="2800" b="1" baseline="0" dirty="0" smtClean="0">
                <a:effectLst>
                  <a:outerShdw blurRad="38100" dist="38100" dir="2700000" algn="tl">
                    <a:srgbClr val="666633"/>
                  </a:outerShdw>
                </a:effectLst>
                <a:latin typeface="Chalkboard" pitchFamily="-108" charset="0"/>
                <a:ea typeface="ＭＳ Ｐゴシック" pitchFamily="-108" charset="-128"/>
                <a:cs typeface="ＭＳ Ｐゴシック" pitchFamily="-108" charset="-128"/>
              </a:rPr>
              <a:t>LEW</a:t>
            </a:r>
            <a:r>
              <a:rPr lang="en-US" sz="2800" b="1" baseline="0" dirty="0">
                <a:effectLst>
                  <a:outerShdw blurRad="38100" dist="38100" dir="2700000" algn="tl">
                    <a:srgbClr val="666633"/>
                  </a:outerShdw>
                </a:effectLst>
                <a:latin typeface="Chalkboard" pitchFamily="-108" charset="0"/>
                <a:ea typeface="ＭＳ Ｐゴシック" pitchFamily="-108" charset="-128"/>
                <a:cs typeface="ＭＳ Ｐゴシック" pitchFamily="-108" charset="-128"/>
              </a:rPr>
              <a:t>) initiative</a:t>
            </a:r>
            <a:r>
              <a:rPr lang="en-US" sz="4000" b="1" baseline="0" dirty="0">
                <a:solidFill>
                  <a:srgbClr val="80008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halkboard" pitchFamily="-108" charset="0"/>
                <a:ea typeface="ＭＳ Ｐゴシック" pitchFamily="-108" charset="-128"/>
                <a:cs typeface="ＭＳ Ｐゴシック" pitchFamily="-108" charset="-128"/>
              </a:rPr>
              <a:t/>
            </a:r>
            <a:br>
              <a:rPr lang="en-US" sz="4000" b="1" baseline="0" dirty="0">
                <a:solidFill>
                  <a:srgbClr val="80008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halkboard" pitchFamily="-108" charset="0"/>
                <a:ea typeface="ＭＳ Ｐゴシック" pitchFamily="-108" charset="-128"/>
                <a:cs typeface="ＭＳ Ｐゴシック" pitchFamily="-108" charset="-128"/>
              </a:rPr>
            </a:br>
            <a:r>
              <a:rPr lang="en-US" sz="4000" b="1" baseline="0" dirty="0">
                <a:solidFill>
                  <a:srgbClr val="80008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halkboard" pitchFamily="-108" charset="0"/>
                <a:ea typeface="ＭＳ Ｐゴシック" pitchFamily="-108" charset="-128"/>
                <a:cs typeface="ＭＳ Ｐゴシック" pitchFamily="-108" charset="-128"/>
              </a:rPr>
              <a:t/>
            </a:r>
            <a:br>
              <a:rPr lang="en-US" sz="4000" b="1" baseline="0" dirty="0">
                <a:solidFill>
                  <a:srgbClr val="80008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halkboard" pitchFamily="-108" charset="0"/>
                <a:ea typeface="ＭＳ Ｐゴシック" pitchFamily="-108" charset="-128"/>
                <a:cs typeface="ＭＳ Ｐゴシック" pitchFamily="-108" charset="-128"/>
              </a:rPr>
            </a:br>
            <a:r>
              <a:rPr lang="en-US" sz="3600" b="1" baseline="0" dirty="0" err="1">
                <a:effectLst>
                  <a:outerShdw blurRad="38100" dist="38100" dir="2700000" algn="tl">
                    <a:srgbClr val="666633"/>
                  </a:outerShdw>
                </a:effectLst>
                <a:latin typeface="Chalkboard" pitchFamily="-108" charset="0"/>
                <a:ea typeface="ＭＳ Ｐゴシック" pitchFamily="-108" charset="-128"/>
                <a:cs typeface="ＭＳ Ｐゴシック" pitchFamily="-108" charset="-128"/>
              </a:rPr>
              <a:t>jtrapp@purdue</a:t>
            </a:r>
            <a:r>
              <a:rPr lang="en-US" sz="4000" b="1" baseline="0" dirty="0" err="1">
                <a:effectLst>
                  <a:outerShdw blurRad="38100" dist="38100" dir="2700000" algn="tl">
                    <a:srgbClr val="666633"/>
                  </a:outerShdw>
                </a:effectLst>
                <a:latin typeface="Chalkboard" pitchFamily="-108" charset="0"/>
                <a:ea typeface="ＭＳ Ｐゴシック" pitchFamily="-108" charset="-128"/>
                <a:cs typeface="ＭＳ Ｐゴシック" pitchFamily="-108" charset="-128"/>
              </a:rPr>
              <a:t>.edu</a:t>
            </a:r>
            <a:endParaRPr lang="en-US" sz="4000" b="1" baseline="0" dirty="0">
              <a:effectLst>
                <a:outerShdw blurRad="38100" dist="38100" dir="2700000" algn="tl">
                  <a:srgbClr val="666633"/>
                </a:outerShdw>
              </a:effectLst>
              <a:latin typeface="Chalkboard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perception of embedded...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I argue that this is situation would not allow for long-lived, deep cumulus convection</a:t>
            </a:r>
          </a:p>
          <a:p>
            <a:pPr lvl="1"/>
            <a:r>
              <a:rPr lang="en-US" sz="2400" dirty="0" smtClean="0"/>
              <a:t>boundary-layer inflow air would be adversely modified  (buoyancy reduced) as trajectories pass through precipitation and cold pool</a:t>
            </a:r>
          </a:p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Intuitive, but can be tested with simple experiments...</a:t>
            </a:r>
          </a:p>
          <a:p>
            <a:pPr lvl="1"/>
            <a:endParaRPr lang="en-US" sz="2400" dirty="0"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" name="Picture 5" descr="plt_QSS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9836" y="0"/>
            <a:ext cx="5299364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762000"/>
            <a:ext cx="3581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aseline="0" dirty="0" smtClean="0">
                <a:solidFill>
                  <a:schemeClr val="bg1"/>
                </a:solidFill>
                <a:latin typeface="Arial"/>
                <a:cs typeface="Arial"/>
              </a:rPr>
              <a:t>Idealized WRF model:</a:t>
            </a:r>
          </a:p>
          <a:p>
            <a:pPr marL="457200" indent="-457200">
              <a:buFont typeface="Arial"/>
              <a:buChar char="•"/>
            </a:pPr>
            <a:r>
              <a:rPr lang="en-US" baseline="0" dirty="0" smtClean="0">
                <a:solidFill>
                  <a:schemeClr val="bg1"/>
                </a:solidFill>
                <a:latin typeface="Arial"/>
                <a:cs typeface="Arial"/>
              </a:rPr>
              <a:t>Weisman sounding, ¼ circle hodograph</a:t>
            </a:r>
          </a:p>
          <a:p>
            <a:pPr marL="457200" indent="-457200">
              <a:buFont typeface="Arial"/>
              <a:buChar char="•"/>
            </a:pPr>
            <a:endParaRPr lang="en-US" baseline="0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marL="457200" indent="-457200">
              <a:buFont typeface="Arial"/>
              <a:buChar char="•"/>
            </a:pPr>
            <a:r>
              <a:rPr lang="en-US" baseline="0" dirty="0" smtClean="0">
                <a:solidFill>
                  <a:schemeClr val="accent4">
                    <a:lumMod val="75000"/>
                  </a:schemeClr>
                </a:solidFill>
                <a:latin typeface="Arial"/>
                <a:cs typeface="Arial"/>
              </a:rPr>
              <a:t>warm bubble</a:t>
            </a:r>
            <a:r>
              <a:rPr lang="en-US" baseline="0" dirty="0" smtClean="0">
                <a:solidFill>
                  <a:schemeClr val="bg1"/>
                </a:solidFill>
                <a:latin typeface="Arial"/>
                <a:cs typeface="Arial"/>
              </a:rPr>
              <a:t> –</a:t>
            </a:r>
          </a:p>
          <a:p>
            <a:pPr marL="914400" lvl="1" indent="-457200">
              <a:buFont typeface="Arial"/>
              <a:buChar char="•"/>
            </a:pPr>
            <a:r>
              <a:rPr lang="en-US" baseline="0" dirty="0" smtClean="0">
                <a:solidFill>
                  <a:schemeClr val="bg1"/>
                </a:solidFill>
                <a:latin typeface="Arial"/>
                <a:cs typeface="Arial"/>
              </a:rPr>
              <a:t>produces splitting </a:t>
            </a:r>
            <a:r>
              <a:rPr lang="en-US" baseline="0" dirty="0" err="1" smtClean="0">
                <a:solidFill>
                  <a:schemeClr val="bg1"/>
                </a:solidFill>
                <a:latin typeface="Arial"/>
                <a:cs typeface="Arial"/>
              </a:rPr>
              <a:t>supercell</a:t>
            </a:r>
            <a:r>
              <a:rPr lang="en-US" baseline="0" dirty="0" smtClean="0">
                <a:solidFill>
                  <a:schemeClr val="bg1"/>
                </a:solidFill>
                <a:latin typeface="Arial"/>
                <a:cs typeface="Arial"/>
              </a:rPr>
              <a:t>, with dominant RM</a:t>
            </a:r>
          </a:p>
          <a:p>
            <a:pPr marL="914400" lvl="1" indent="-457200">
              <a:buFont typeface="Arial"/>
              <a:buChar char="•"/>
            </a:pPr>
            <a:endParaRPr lang="en-US" baseline="0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marL="457200" indent="-457200">
              <a:buFont typeface="Arial"/>
              <a:buChar char="•"/>
            </a:pPr>
            <a:r>
              <a:rPr lang="en-US" baseline="0" dirty="0" smtClean="0">
                <a:solidFill>
                  <a:srgbClr val="0000FF"/>
                </a:solidFill>
                <a:latin typeface="Arial"/>
                <a:cs typeface="Arial"/>
              </a:rPr>
              <a:t>cold bubble</a:t>
            </a:r>
            <a:r>
              <a:rPr lang="en-US" baseline="0" dirty="0" smtClean="0">
                <a:solidFill>
                  <a:schemeClr val="bg1"/>
                </a:solidFill>
                <a:latin typeface="Arial"/>
                <a:cs typeface="Arial"/>
              </a:rPr>
              <a:t> – </a:t>
            </a:r>
          </a:p>
          <a:p>
            <a:pPr marL="914400" lvl="1" indent="-457200">
              <a:buFont typeface="Arial"/>
              <a:buChar char="•"/>
            </a:pPr>
            <a:r>
              <a:rPr lang="en-US" baseline="0" dirty="0" smtClean="0">
                <a:solidFill>
                  <a:schemeClr val="bg1"/>
                </a:solidFill>
                <a:latin typeface="Arial"/>
                <a:cs typeface="Arial"/>
              </a:rPr>
              <a:t>spreads out laterally, but initiates new storms (some </a:t>
            </a:r>
            <a:r>
              <a:rPr lang="en-US" baseline="0" dirty="0" err="1" smtClean="0">
                <a:solidFill>
                  <a:schemeClr val="bg1"/>
                </a:solidFill>
                <a:latin typeface="Arial"/>
                <a:cs typeface="Arial"/>
              </a:rPr>
              <a:t>supercells</a:t>
            </a:r>
            <a:r>
              <a:rPr lang="en-US" baseline="0" dirty="0" smtClean="0">
                <a:solidFill>
                  <a:schemeClr val="bg1"/>
                </a:solidFill>
                <a:latin typeface="Arial"/>
                <a:cs typeface="Arial"/>
              </a:rPr>
              <a:t>) on downstream edge</a:t>
            </a:r>
          </a:p>
          <a:p>
            <a:pPr marL="914400" lvl="1" indent="-457200">
              <a:buFont typeface="Arial"/>
              <a:buChar char="•"/>
            </a:pPr>
            <a:endParaRPr lang="en-US" baseline="0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marL="457200" indent="-457200">
              <a:buFont typeface="Arial"/>
              <a:buChar char="•"/>
            </a:pPr>
            <a:r>
              <a:rPr lang="en-US" baseline="0" dirty="0" smtClean="0">
                <a:solidFill>
                  <a:schemeClr val="accent4">
                    <a:lumMod val="75000"/>
                  </a:schemeClr>
                </a:solidFill>
                <a:latin typeface="Arial"/>
                <a:cs typeface="Arial"/>
              </a:rPr>
              <a:t>warm </a:t>
            </a:r>
            <a:r>
              <a:rPr lang="en-US" b="1" baseline="0" dirty="0" smtClean="0">
                <a:solidFill>
                  <a:schemeClr val="bg1"/>
                </a:solidFill>
                <a:latin typeface="Arial"/>
                <a:cs typeface="Arial"/>
              </a:rPr>
              <a:t>and </a:t>
            </a:r>
            <a:r>
              <a:rPr lang="en-US" baseline="0" dirty="0" smtClean="0">
                <a:solidFill>
                  <a:srgbClr val="0000FF"/>
                </a:solidFill>
                <a:latin typeface="Arial"/>
                <a:cs typeface="Arial"/>
              </a:rPr>
              <a:t>cold </a:t>
            </a:r>
            <a:r>
              <a:rPr lang="en-US" baseline="0" dirty="0" smtClean="0">
                <a:solidFill>
                  <a:schemeClr val="bg1"/>
                </a:solidFill>
                <a:latin typeface="Arial"/>
                <a:cs typeface="Arial"/>
              </a:rPr>
              <a:t>bubble...</a:t>
            </a:r>
          </a:p>
          <a:p>
            <a:endParaRPr lang="en-US" baseline="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bldLvl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Picture 4" descr="plt_QSS 1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318" y="0"/>
            <a:ext cx="5299364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200" y="762000"/>
            <a:ext cx="23622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aseline="0" dirty="0" smtClean="0">
                <a:solidFill>
                  <a:schemeClr val="bg1"/>
                </a:solidFill>
                <a:latin typeface="Arial"/>
                <a:cs typeface="Arial"/>
              </a:rPr>
              <a:t>Series of images of rain water mixing ratio in horizontal plane. </a:t>
            </a:r>
          </a:p>
          <a:p>
            <a:endParaRPr lang="en-US" baseline="0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en-US" baseline="0" dirty="0" smtClean="0">
                <a:solidFill>
                  <a:schemeClr val="bg1"/>
                </a:solidFill>
                <a:latin typeface="Arial"/>
                <a:cs typeface="Arial"/>
              </a:rPr>
              <a:t>First image is at 0.75 km, remaining at 3.0 km.</a:t>
            </a:r>
          </a:p>
          <a:p>
            <a:endParaRPr lang="en-US" baseline="0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en-US" baseline="0" dirty="0" smtClean="0">
                <a:solidFill>
                  <a:schemeClr val="bg1"/>
                </a:solidFill>
                <a:latin typeface="Arial"/>
                <a:cs typeface="Arial"/>
              </a:rPr>
              <a:t>Note easterly low-level inflow.</a:t>
            </a:r>
            <a:endParaRPr lang="en-US" baseline="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bldLvl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lt_QSS 1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318" y="0"/>
            <a:ext cx="5299364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8BA0-ED44-1540-86D8-3024A9AA67D0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5" name="Picture 4" descr="plt_QSS 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318" y="0"/>
            <a:ext cx="529936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cus">
  <a:themeElements>
    <a:clrScheme name="Focus">
      <a:dk1>
        <a:sysClr val="windowText" lastClr="000000"/>
      </a:dk1>
      <a:lt1>
        <a:sysClr val="window" lastClr="FFFFFF"/>
      </a:lt1>
      <a:dk2>
        <a:srgbClr val="0064E2"/>
      </a:dk2>
      <a:lt2>
        <a:srgbClr val="B5D2F5"/>
      </a:lt2>
      <a:accent1>
        <a:srgbClr val="FFB91D"/>
      </a:accent1>
      <a:accent2>
        <a:srgbClr val="F97817"/>
      </a:accent2>
      <a:accent3>
        <a:srgbClr val="6DE304"/>
      </a:accent3>
      <a:accent4>
        <a:srgbClr val="FF0000"/>
      </a:accent4>
      <a:accent5>
        <a:srgbClr val="732BEA"/>
      </a:accent5>
      <a:accent6>
        <a:srgbClr val="C913AD"/>
      </a:accent6>
      <a:hlink>
        <a:srgbClr val="FFE400"/>
      </a:hlink>
      <a:folHlink>
        <a:srgbClr val="A3EC62"/>
      </a:folHlink>
    </a:clrScheme>
    <a:fontScheme name="Focus">
      <a:majorFont>
        <a:latin typeface="Corbel"/>
        <a:ea typeface=""/>
        <a:cs typeface=""/>
        <a:font script="Jpan" typeface="ＭＳ ゴシック"/>
      </a:majorFont>
      <a:minorFont>
        <a:latin typeface="Corbel"/>
        <a:ea typeface=""/>
        <a:cs typeface=""/>
        <a:font script="Jpan" typeface="ＭＳ ゴシック"/>
      </a:minorFont>
    </a:fontScheme>
    <a:fmtScheme name="Focus">
      <a:fillStyleLst>
        <a:solidFill>
          <a:schemeClr val="phClr"/>
        </a:solidFill>
        <a:solidFill>
          <a:schemeClr val="phClr"/>
        </a:solidFill>
        <a:solidFill>
          <a:schemeClr val="phClr">
            <a:satMod val="150000"/>
          </a:schemeClr>
        </a:solid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101600" dist="63500" dir="4200000" algn="br" rotWithShape="0">
              <a:srgbClr val="000000">
                <a:alpha val="50000"/>
              </a:srgbClr>
            </a:outerShdw>
          </a:effectLst>
        </a:effectStyle>
        <a:effectStyle>
          <a:effectLst>
            <a:glow rad="101600">
              <a:schemeClr val="l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soft" dir="r">
              <a:rot lat="0" lon="0" rev="5400000"/>
            </a:lightRig>
          </a:scene3d>
          <a:sp3d prstMaterial="softmetal">
            <a:bevelT w="31750" h="63500"/>
          </a:sp3d>
        </a:effectStyle>
      </a:effectStyleLst>
      <a:bgFillStyleLst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10000"/>
                <a:satMod val="250000"/>
              </a:schemeClr>
              <a:schemeClr val="phClr">
                <a:tint val="70000"/>
                <a:alpha val="80000"/>
                <a:sat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80000"/>
                <a:shade val="10000"/>
                <a:satMod val="250000"/>
              </a:schemeClr>
              <a:schemeClr val="phClr">
                <a:tint val="70000"/>
                <a:alpha val="80000"/>
                <a:sat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tint val="80000"/>
                <a:shade val="10000"/>
                <a:satMod val="250000"/>
              </a:schemeClr>
              <a:schemeClr val="phClr">
                <a:tint val="70000"/>
                <a:alpha val="80000"/>
                <a:satMod val="2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Focus.thmx</Template>
  <TotalTime>4717</TotalTime>
  <Words>1397</Words>
  <Application>Microsoft Macintosh PowerPoint</Application>
  <PresentationFormat>Letter Paper (8.5x11 in)</PresentationFormat>
  <Paragraphs>206</Paragraphs>
  <Slides>44</Slides>
  <Notes>11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6" baseType="lpstr">
      <vt:lpstr>Focus</vt:lpstr>
      <vt:lpstr>Equation</vt:lpstr>
      <vt:lpstr>Slide 1</vt:lpstr>
      <vt:lpstr>Disclaimer</vt:lpstr>
      <vt:lpstr>Let’s begin with definitions </vt:lpstr>
      <vt:lpstr>Is this possible?</vt:lpstr>
      <vt:lpstr>My perception of embedded...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My perception of embedded...</vt:lpstr>
      <vt:lpstr>Survey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Aren’t these just embedded supercells, allowing for the alternative use of embedded?</vt:lpstr>
      <vt:lpstr>Supercell definition:  Kinematics</vt:lpstr>
      <vt:lpstr>Slide 26</vt:lpstr>
      <vt:lpstr>Slide 27</vt:lpstr>
      <vt:lpstr>Slide 28</vt:lpstr>
      <vt:lpstr>Slide 29</vt:lpstr>
      <vt:lpstr>Supercell definition:  Kinematics</vt:lpstr>
      <vt:lpstr>Slide 31</vt:lpstr>
      <vt:lpstr>Slide 32</vt:lpstr>
      <vt:lpstr>Slide 33</vt:lpstr>
      <vt:lpstr>Supercell definition:  Dynamics</vt:lpstr>
      <vt:lpstr>Slide 35</vt:lpstr>
      <vt:lpstr>Slide 36</vt:lpstr>
      <vt:lpstr>Slide 37</vt:lpstr>
      <vt:lpstr>Slide 38</vt:lpstr>
      <vt:lpstr>Vertical momentum forcing</vt:lpstr>
      <vt:lpstr>Slide 40</vt:lpstr>
      <vt:lpstr>So where does that leave us?</vt:lpstr>
      <vt:lpstr>Slide 42</vt:lpstr>
      <vt:lpstr>Does it matter?</vt:lpstr>
      <vt:lpstr>Slide 44</vt:lpstr>
    </vt:vector>
  </TitlesOfParts>
  <Company>NSSL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Trapp</dc:creator>
  <cp:lastModifiedBy>Jeff Trapp</cp:lastModifiedBy>
  <cp:revision>541</cp:revision>
  <cp:lastPrinted>2001-04-06T16:28:27Z</cp:lastPrinted>
  <dcterms:created xsi:type="dcterms:W3CDTF">2011-03-09T15:16:26Z</dcterms:created>
  <dcterms:modified xsi:type="dcterms:W3CDTF">2011-03-09T16:03:01Z</dcterms:modified>
</cp:coreProperties>
</file>