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rawings/drawing7.xml" ContentType="application/vnd.openxmlformats-officedocument.drawingml.chartshap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rawings/drawing5.xml" ContentType="application/vnd.openxmlformats-officedocument.drawingml.chartshapes+xml"/>
  <Override PartName="/ppt/drawings/drawing6.xml" ContentType="application/vnd.openxmlformats-officedocument.drawingml.chartshape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9" r:id="rId3"/>
    <p:sldId id="262" r:id="rId4"/>
    <p:sldId id="259" r:id="rId5"/>
    <p:sldId id="261" r:id="rId6"/>
    <p:sldId id="263" r:id="rId7"/>
    <p:sldId id="290" r:id="rId8"/>
    <p:sldId id="291" r:id="rId9"/>
    <p:sldId id="298" r:id="rId10"/>
    <p:sldId id="292" r:id="rId11"/>
    <p:sldId id="293" r:id="rId12"/>
    <p:sldId id="301" r:id="rId13"/>
    <p:sldId id="294" r:id="rId14"/>
    <p:sldId id="266" r:id="rId15"/>
    <p:sldId id="299" r:id="rId16"/>
    <p:sldId id="305" r:id="rId17"/>
    <p:sldId id="271" r:id="rId18"/>
    <p:sldId id="296" r:id="rId19"/>
    <p:sldId id="280" r:id="rId20"/>
    <p:sldId id="282" r:id="rId21"/>
    <p:sldId id="283" r:id="rId22"/>
    <p:sldId id="265" r:id="rId23"/>
    <p:sldId id="285" r:id="rId24"/>
    <p:sldId id="286" r:id="rId25"/>
    <p:sldId id="287" r:id="rId26"/>
    <p:sldId id="288" r:id="rId27"/>
    <p:sldId id="302" r:id="rId28"/>
    <p:sldId id="267" r:id="rId29"/>
    <p:sldId id="268" r:id="rId30"/>
    <p:sldId id="303" r:id="rId31"/>
    <p:sldId id="304" r:id="rId32"/>
    <p:sldId id="269" r:id="rId33"/>
    <p:sldId id="272" r:id="rId34"/>
    <p:sldId id="258" r:id="rId35"/>
    <p:sldId id="275" r:id="rId36"/>
    <p:sldId id="273" r:id="rId37"/>
    <p:sldId id="274" r:id="rId38"/>
    <p:sldId id="276" r:id="rId39"/>
    <p:sldId id="277" r:id="rId40"/>
    <p:sldId id="278" r:id="rId41"/>
    <p:sldId id="279" r:id="rId42"/>
  </p:sldIdLst>
  <p:sldSz cx="9144000" cy="6858000" type="screen4x3"/>
  <p:notesSz cx="6985000" cy="9271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32F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17" d="100"/>
          <a:sy n="117" d="100"/>
        </p:scale>
        <p:origin x="-87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Office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6"/>
  <c:chart>
    <c:autoTitleDeleted val="1"/>
    <c:plotArea>
      <c:layout/>
      <c:barChart>
        <c:barDir val="col"/>
        <c:grouping val="clustered"/>
        <c:ser>
          <c:idx val="0"/>
          <c:order val="0"/>
          <c:tx>
            <c:strRef>
              <c:f>Sheet1!$B$1</c:f>
              <c:strCache>
                <c:ptCount val="1"/>
                <c:pt idx="0">
                  <c:v>Lead Time</c:v>
                </c:pt>
              </c:strCache>
            </c:strRef>
          </c:tx>
          <c:cat>
            <c:strRef>
              <c:f>Sheet1!$A$2:$A$13</c:f>
              <c:strCache>
                <c:ptCount val="12"/>
                <c:pt idx="0">
                  <c:v>Crawford EF1</c:v>
                </c:pt>
                <c:pt idx="1">
                  <c:v>Robertsville EF2</c:v>
                </c:pt>
                <c:pt idx="2">
                  <c:v>Washington 1 EF0</c:v>
                </c:pt>
                <c:pt idx="3">
                  <c:v>Washington 2 EF1</c:v>
                </c:pt>
                <c:pt idx="4">
                  <c:v>Augusta EF0</c:v>
                </c:pt>
                <c:pt idx="5">
                  <c:v>Cedar Hill EF1</c:v>
                </c:pt>
                <c:pt idx="6">
                  <c:v>Ballwin EF1</c:v>
                </c:pt>
                <c:pt idx="7">
                  <c:v>Sunset Hills EF3</c:v>
                </c:pt>
                <c:pt idx="8">
                  <c:v>Mozier EF0</c:v>
                </c:pt>
                <c:pt idx="9">
                  <c:v>North St. Louis City EF1</c:v>
                </c:pt>
                <c:pt idx="10">
                  <c:v>Lebanon EF0</c:v>
                </c:pt>
                <c:pt idx="11">
                  <c:v>Greenville EF0</c:v>
                </c:pt>
              </c:strCache>
            </c:strRef>
          </c:cat>
          <c:val>
            <c:numRef>
              <c:f>Sheet1!$B$2:$B$13</c:f>
              <c:numCache>
                <c:formatCode>General</c:formatCode>
                <c:ptCount val="12"/>
                <c:pt idx="0">
                  <c:v>29</c:v>
                </c:pt>
                <c:pt idx="1">
                  <c:v>23</c:v>
                </c:pt>
                <c:pt idx="2">
                  <c:v>24</c:v>
                </c:pt>
                <c:pt idx="3">
                  <c:v>25</c:v>
                </c:pt>
                <c:pt idx="4">
                  <c:v>31</c:v>
                </c:pt>
                <c:pt idx="5">
                  <c:v>31</c:v>
                </c:pt>
                <c:pt idx="6">
                  <c:v>52</c:v>
                </c:pt>
                <c:pt idx="7">
                  <c:v>26</c:v>
                </c:pt>
                <c:pt idx="8">
                  <c:v>36</c:v>
                </c:pt>
                <c:pt idx="9">
                  <c:v>46</c:v>
                </c:pt>
                <c:pt idx="10">
                  <c:v>26</c:v>
                </c:pt>
                <c:pt idx="11">
                  <c:v>27</c:v>
                </c:pt>
              </c:numCache>
            </c:numRef>
          </c:val>
        </c:ser>
        <c:axId val="107935232"/>
        <c:axId val="107936768"/>
      </c:barChart>
      <c:catAx>
        <c:axId val="107935232"/>
        <c:scaling>
          <c:orientation val="minMax"/>
        </c:scaling>
        <c:axPos val="b"/>
        <c:tickLblPos val="nextTo"/>
        <c:crossAx val="107936768"/>
        <c:crosses val="autoZero"/>
        <c:auto val="1"/>
        <c:lblAlgn val="ctr"/>
        <c:lblOffset val="100"/>
      </c:catAx>
      <c:valAx>
        <c:axId val="107936768"/>
        <c:scaling>
          <c:orientation val="minMax"/>
        </c:scaling>
        <c:axPos val="l"/>
        <c:majorGridlines/>
        <c:numFmt formatCode="General" sourceLinked="1"/>
        <c:tickLblPos val="nextTo"/>
        <c:crossAx val="107935232"/>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36"/>
  <c:chart>
    <c:autoTitleDeleted val="1"/>
    <c:plotArea>
      <c:layout/>
      <c:barChart>
        <c:barDir val="col"/>
        <c:grouping val="clustered"/>
        <c:ser>
          <c:idx val="0"/>
          <c:order val="0"/>
          <c:tx>
            <c:strRef>
              <c:f>'Sheet1'!$B$1</c:f>
              <c:strCache>
                <c:ptCount val="1"/>
                <c:pt idx="0">
                  <c:v>Lead Time</c:v>
                </c:pt>
              </c:strCache>
            </c:strRef>
          </c:tx>
          <c:cat>
            <c:strRef>
              <c:f>'Sheet1'!$A$2:$A$13</c:f>
              <c:strCache>
                <c:ptCount val="12"/>
                <c:pt idx="0">
                  <c:v>Crawford EF1</c:v>
                </c:pt>
                <c:pt idx="1">
                  <c:v>Robertsville EF2</c:v>
                </c:pt>
                <c:pt idx="2">
                  <c:v>Washington 1 EF0</c:v>
                </c:pt>
                <c:pt idx="3">
                  <c:v>Washington 2 EF1</c:v>
                </c:pt>
                <c:pt idx="4">
                  <c:v>Augusta EF0</c:v>
                </c:pt>
                <c:pt idx="5">
                  <c:v>Cedar Hill EF1</c:v>
                </c:pt>
                <c:pt idx="6">
                  <c:v>Ballwin EF1</c:v>
                </c:pt>
                <c:pt idx="7">
                  <c:v>Sunset Hills EF3</c:v>
                </c:pt>
                <c:pt idx="8">
                  <c:v>Mozier EF0</c:v>
                </c:pt>
                <c:pt idx="9">
                  <c:v>North St. Louis City EF1</c:v>
                </c:pt>
                <c:pt idx="10">
                  <c:v>Lebanon EF0</c:v>
                </c:pt>
                <c:pt idx="11">
                  <c:v>Greenville EF0</c:v>
                </c:pt>
              </c:strCache>
            </c:strRef>
          </c:cat>
          <c:val>
            <c:numRef>
              <c:f>'Sheet1'!$B$2:$B$13</c:f>
              <c:numCache>
                <c:formatCode>General</c:formatCode>
                <c:ptCount val="12"/>
                <c:pt idx="0">
                  <c:v>29</c:v>
                </c:pt>
                <c:pt idx="1">
                  <c:v>23</c:v>
                </c:pt>
                <c:pt idx="2">
                  <c:v>24</c:v>
                </c:pt>
                <c:pt idx="3">
                  <c:v>25</c:v>
                </c:pt>
                <c:pt idx="4">
                  <c:v>31</c:v>
                </c:pt>
                <c:pt idx="5">
                  <c:v>31</c:v>
                </c:pt>
                <c:pt idx="6">
                  <c:v>52</c:v>
                </c:pt>
                <c:pt idx="7">
                  <c:v>26</c:v>
                </c:pt>
                <c:pt idx="8">
                  <c:v>36</c:v>
                </c:pt>
                <c:pt idx="9">
                  <c:v>46</c:v>
                </c:pt>
                <c:pt idx="10">
                  <c:v>26</c:v>
                </c:pt>
                <c:pt idx="11">
                  <c:v>27</c:v>
                </c:pt>
              </c:numCache>
            </c:numRef>
          </c:val>
        </c:ser>
        <c:axId val="108599936"/>
        <c:axId val="108614016"/>
      </c:barChart>
      <c:catAx>
        <c:axId val="108599936"/>
        <c:scaling>
          <c:orientation val="minMax"/>
        </c:scaling>
        <c:axPos val="b"/>
        <c:tickLblPos val="nextTo"/>
        <c:crossAx val="108614016"/>
        <c:crosses val="autoZero"/>
        <c:auto val="1"/>
        <c:lblAlgn val="ctr"/>
        <c:lblOffset val="100"/>
      </c:catAx>
      <c:valAx>
        <c:axId val="108614016"/>
        <c:scaling>
          <c:orientation val="minMax"/>
        </c:scaling>
        <c:axPos val="l"/>
        <c:majorGridlines/>
        <c:numFmt formatCode="General" sourceLinked="1"/>
        <c:tickLblPos val="nextTo"/>
        <c:crossAx val="108599936"/>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36"/>
  <c:chart>
    <c:autoTitleDeleted val="1"/>
    <c:plotArea>
      <c:layout/>
      <c:barChart>
        <c:barDir val="col"/>
        <c:grouping val="clustered"/>
        <c:ser>
          <c:idx val="0"/>
          <c:order val="0"/>
          <c:tx>
            <c:strRef>
              <c:f>Sheet1!$B$1</c:f>
              <c:strCache>
                <c:ptCount val="1"/>
                <c:pt idx="0">
                  <c:v>Lead Time</c:v>
                </c:pt>
              </c:strCache>
            </c:strRef>
          </c:tx>
          <c:cat>
            <c:strRef>
              <c:f>Sheet1!$A$2:$A$11</c:f>
              <c:strCache>
                <c:ptCount val="10"/>
                <c:pt idx="0">
                  <c:v>Robertsville EF2</c:v>
                </c:pt>
                <c:pt idx="1">
                  <c:v>Washington 1 EF0</c:v>
                </c:pt>
                <c:pt idx="2">
                  <c:v>Washington 2 EF1</c:v>
                </c:pt>
                <c:pt idx="3">
                  <c:v>Augusta EF0</c:v>
                </c:pt>
                <c:pt idx="4">
                  <c:v>Cedar Hill EF1</c:v>
                </c:pt>
                <c:pt idx="5">
                  <c:v>Ballwin EF1</c:v>
                </c:pt>
                <c:pt idx="6">
                  <c:v>Sunset Hills EF3</c:v>
                </c:pt>
                <c:pt idx="7">
                  <c:v>North St. Louis City EF1</c:v>
                </c:pt>
                <c:pt idx="8">
                  <c:v>Lebanon EF0</c:v>
                </c:pt>
                <c:pt idx="9">
                  <c:v>Greenville EF0</c:v>
                </c:pt>
              </c:strCache>
            </c:strRef>
          </c:cat>
          <c:val>
            <c:numRef>
              <c:f>Sheet1!$B$2:$B$11</c:f>
              <c:numCache>
                <c:formatCode>General</c:formatCode>
                <c:ptCount val="10"/>
                <c:pt idx="0">
                  <c:v>23</c:v>
                </c:pt>
                <c:pt idx="1">
                  <c:v>24</c:v>
                </c:pt>
                <c:pt idx="2">
                  <c:v>25</c:v>
                </c:pt>
                <c:pt idx="3">
                  <c:v>31</c:v>
                </c:pt>
                <c:pt idx="4">
                  <c:v>31</c:v>
                </c:pt>
                <c:pt idx="5">
                  <c:v>52</c:v>
                </c:pt>
                <c:pt idx="6">
                  <c:v>26</c:v>
                </c:pt>
                <c:pt idx="7">
                  <c:v>46</c:v>
                </c:pt>
                <c:pt idx="8">
                  <c:v>26</c:v>
                </c:pt>
                <c:pt idx="9">
                  <c:v>27</c:v>
                </c:pt>
              </c:numCache>
            </c:numRef>
          </c:val>
        </c:ser>
        <c:axId val="108765568"/>
        <c:axId val="108767104"/>
      </c:barChart>
      <c:catAx>
        <c:axId val="108765568"/>
        <c:scaling>
          <c:orientation val="minMax"/>
        </c:scaling>
        <c:axPos val="b"/>
        <c:tickLblPos val="nextTo"/>
        <c:crossAx val="108767104"/>
        <c:crosses val="autoZero"/>
        <c:auto val="1"/>
        <c:lblAlgn val="ctr"/>
        <c:lblOffset val="100"/>
      </c:catAx>
      <c:valAx>
        <c:axId val="108767104"/>
        <c:scaling>
          <c:orientation val="minMax"/>
        </c:scaling>
        <c:axPos val="l"/>
        <c:majorGridlines/>
        <c:numFmt formatCode="General" sourceLinked="1"/>
        <c:tickLblPos val="nextTo"/>
        <c:crossAx val="108765568"/>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34"/>
  <c:chart>
    <c:autoTitleDeleted val="1"/>
    <c:plotArea>
      <c:layout/>
      <c:barChart>
        <c:barDir val="col"/>
        <c:grouping val="clustered"/>
        <c:ser>
          <c:idx val="0"/>
          <c:order val="0"/>
          <c:tx>
            <c:strRef>
              <c:f>'Sheet1'!$B$1</c:f>
              <c:strCache>
                <c:ptCount val="1"/>
                <c:pt idx="0">
                  <c:v>WSR-88D</c:v>
                </c:pt>
              </c:strCache>
            </c:strRef>
          </c:tx>
          <c:cat>
            <c:strRef>
              <c:f>'Sheet1'!$A$2:$A$11</c:f>
              <c:strCache>
                <c:ptCount val="10"/>
                <c:pt idx="0">
                  <c:v>Robertsville EF2</c:v>
                </c:pt>
                <c:pt idx="1">
                  <c:v>Washington 1 EF0</c:v>
                </c:pt>
                <c:pt idx="2">
                  <c:v>Washington 2 EF1</c:v>
                </c:pt>
                <c:pt idx="3">
                  <c:v>Augusta EF0</c:v>
                </c:pt>
                <c:pt idx="4">
                  <c:v>Cedar Hill EF1</c:v>
                </c:pt>
                <c:pt idx="5">
                  <c:v>Ballwin EF1</c:v>
                </c:pt>
                <c:pt idx="6">
                  <c:v>Sunset Hills EF3</c:v>
                </c:pt>
                <c:pt idx="7">
                  <c:v>North St. Louis City EF1</c:v>
                </c:pt>
                <c:pt idx="8">
                  <c:v>Lebanon EF0</c:v>
                </c:pt>
                <c:pt idx="9">
                  <c:v>Greenville EF0</c:v>
                </c:pt>
              </c:strCache>
            </c:strRef>
          </c:cat>
          <c:val>
            <c:numRef>
              <c:f>'Sheet1'!$B$2:$B$11</c:f>
              <c:numCache>
                <c:formatCode>General</c:formatCode>
                <c:ptCount val="10"/>
                <c:pt idx="0">
                  <c:v>3</c:v>
                </c:pt>
                <c:pt idx="1">
                  <c:v>3</c:v>
                </c:pt>
                <c:pt idx="2">
                  <c:v>4</c:v>
                </c:pt>
                <c:pt idx="3">
                  <c:v>10</c:v>
                </c:pt>
                <c:pt idx="4">
                  <c:v>-3</c:v>
                </c:pt>
                <c:pt idx="5">
                  <c:v>0</c:v>
                </c:pt>
                <c:pt idx="6">
                  <c:v>1</c:v>
                </c:pt>
                <c:pt idx="7">
                  <c:v>0</c:v>
                </c:pt>
                <c:pt idx="8">
                  <c:v>0</c:v>
                </c:pt>
                <c:pt idx="9">
                  <c:v>0</c:v>
                </c:pt>
              </c:numCache>
            </c:numRef>
          </c:val>
        </c:ser>
        <c:ser>
          <c:idx val="1"/>
          <c:order val="1"/>
          <c:tx>
            <c:strRef>
              <c:f>'Sheet1'!$C$1</c:f>
              <c:strCache>
                <c:ptCount val="1"/>
                <c:pt idx="0">
                  <c:v>TDWR</c:v>
                </c:pt>
              </c:strCache>
            </c:strRef>
          </c:tx>
          <c:cat>
            <c:strRef>
              <c:f>'Sheet1'!$A$2:$A$11</c:f>
              <c:strCache>
                <c:ptCount val="10"/>
                <c:pt idx="0">
                  <c:v>Robertsville EF2</c:v>
                </c:pt>
                <c:pt idx="1">
                  <c:v>Washington 1 EF0</c:v>
                </c:pt>
                <c:pt idx="2">
                  <c:v>Washington 2 EF1</c:v>
                </c:pt>
                <c:pt idx="3">
                  <c:v>Augusta EF0</c:v>
                </c:pt>
                <c:pt idx="4">
                  <c:v>Cedar Hill EF1</c:v>
                </c:pt>
                <c:pt idx="5">
                  <c:v>Ballwin EF1</c:v>
                </c:pt>
                <c:pt idx="6">
                  <c:v>Sunset Hills EF3</c:v>
                </c:pt>
                <c:pt idx="7">
                  <c:v>North St. Louis City EF1</c:v>
                </c:pt>
                <c:pt idx="8">
                  <c:v>Lebanon EF0</c:v>
                </c:pt>
                <c:pt idx="9">
                  <c:v>Greenville EF0</c:v>
                </c:pt>
              </c:strCache>
            </c:strRef>
          </c:cat>
          <c:val>
            <c:numRef>
              <c:f>'Sheet1'!$C$2:$C$11</c:f>
              <c:numCache>
                <c:formatCode>General</c:formatCode>
                <c:ptCount val="10"/>
                <c:pt idx="0">
                  <c:v>5</c:v>
                </c:pt>
                <c:pt idx="1">
                  <c:v>6</c:v>
                </c:pt>
                <c:pt idx="2">
                  <c:v>7</c:v>
                </c:pt>
                <c:pt idx="3">
                  <c:v>13</c:v>
                </c:pt>
                <c:pt idx="4">
                  <c:v>4</c:v>
                </c:pt>
                <c:pt idx="5">
                  <c:v>1.0000000000000005E-2</c:v>
                </c:pt>
                <c:pt idx="6">
                  <c:v>1.0000000000000005E-2</c:v>
                </c:pt>
                <c:pt idx="7">
                  <c:v>-1</c:v>
                </c:pt>
                <c:pt idx="8">
                  <c:v>0</c:v>
                </c:pt>
                <c:pt idx="9">
                  <c:v>0</c:v>
                </c:pt>
              </c:numCache>
            </c:numRef>
          </c:val>
        </c:ser>
        <c:axId val="109778048"/>
        <c:axId val="109779584"/>
      </c:barChart>
      <c:catAx>
        <c:axId val="109778048"/>
        <c:scaling>
          <c:orientation val="minMax"/>
        </c:scaling>
        <c:axPos val="b"/>
        <c:tickLblPos val="nextTo"/>
        <c:crossAx val="109779584"/>
        <c:crosses val="autoZero"/>
        <c:auto val="1"/>
        <c:lblAlgn val="ctr"/>
        <c:lblOffset val="800"/>
      </c:catAx>
      <c:valAx>
        <c:axId val="109779584"/>
        <c:scaling>
          <c:orientation val="minMax"/>
        </c:scaling>
        <c:axPos val="l"/>
        <c:majorGridlines/>
        <c:numFmt formatCode="General" sourceLinked="1"/>
        <c:tickLblPos val="nextTo"/>
        <c:crossAx val="109778048"/>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34"/>
  <c:chart>
    <c:autoTitleDeleted val="1"/>
    <c:plotArea>
      <c:layout/>
      <c:barChart>
        <c:barDir val="col"/>
        <c:grouping val="clustered"/>
        <c:ser>
          <c:idx val="0"/>
          <c:order val="0"/>
          <c:tx>
            <c:strRef>
              <c:f>'Sheet1'!$B$1</c:f>
              <c:strCache>
                <c:ptCount val="1"/>
                <c:pt idx="0">
                  <c:v>WSR-88D</c:v>
                </c:pt>
              </c:strCache>
            </c:strRef>
          </c:tx>
          <c:cat>
            <c:strRef>
              <c:f>'Sheet1'!$A$2:$A$11</c:f>
              <c:strCache>
                <c:ptCount val="10"/>
                <c:pt idx="0">
                  <c:v>Robertsville EF2</c:v>
                </c:pt>
                <c:pt idx="1">
                  <c:v>Washington 1 EF0</c:v>
                </c:pt>
                <c:pt idx="2">
                  <c:v>Washington 2 EF1</c:v>
                </c:pt>
                <c:pt idx="3">
                  <c:v>Augusta EF0</c:v>
                </c:pt>
                <c:pt idx="4">
                  <c:v>Cedar Hill EF1</c:v>
                </c:pt>
                <c:pt idx="5">
                  <c:v>Ballwin EF1</c:v>
                </c:pt>
                <c:pt idx="6">
                  <c:v>Sunset Hills EF3</c:v>
                </c:pt>
                <c:pt idx="7">
                  <c:v>North St. Louis City EF1</c:v>
                </c:pt>
                <c:pt idx="8">
                  <c:v>Lebanon EF0</c:v>
                </c:pt>
                <c:pt idx="9">
                  <c:v>Greenville EF0</c:v>
                </c:pt>
              </c:strCache>
            </c:strRef>
          </c:cat>
          <c:val>
            <c:numRef>
              <c:f>'Sheet1'!$B$2:$B$11</c:f>
              <c:numCache>
                <c:formatCode>General</c:formatCode>
                <c:ptCount val="10"/>
                <c:pt idx="0">
                  <c:v>3</c:v>
                </c:pt>
                <c:pt idx="1">
                  <c:v>3</c:v>
                </c:pt>
                <c:pt idx="2">
                  <c:v>4</c:v>
                </c:pt>
                <c:pt idx="3">
                  <c:v>10</c:v>
                </c:pt>
                <c:pt idx="4">
                  <c:v>-3</c:v>
                </c:pt>
                <c:pt idx="5">
                  <c:v>0</c:v>
                </c:pt>
                <c:pt idx="6">
                  <c:v>1</c:v>
                </c:pt>
                <c:pt idx="7">
                  <c:v>0</c:v>
                </c:pt>
                <c:pt idx="8">
                  <c:v>0</c:v>
                </c:pt>
                <c:pt idx="9">
                  <c:v>0</c:v>
                </c:pt>
              </c:numCache>
            </c:numRef>
          </c:val>
        </c:ser>
        <c:ser>
          <c:idx val="1"/>
          <c:order val="1"/>
          <c:tx>
            <c:strRef>
              <c:f>'Sheet1'!$C$1</c:f>
              <c:strCache>
                <c:ptCount val="1"/>
                <c:pt idx="0">
                  <c:v>TDWR</c:v>
                </c:pt>
              </c:strCache>
            </c:strRef>
          </c:tx>
          <c:cat>
            <c:strRef>
              <c:f>'Sheet1'!$A$2:$A$11</c:f>
              <c:strCache>
                <c:ptCount val="10"/>
                <c:pt idx="0">
                  <c:v>Robertsville EF2</c:v>
                </c:pt>
                <c:pt idx="1">
                  <c:v>Washington 1 EF0</c:v>
                </c:pt>
                <c:pt idx="2">
                  <c:v>Washington 2 EF1</c:v>
                </c:pt>
                <c:pt idx="3">
                  <c:v>Augusta EF0</c:v>
                </c:pt>
                <c:pt idx="4">
                  <c:v>Cedar Hill EF1</c:v>
                </c:pt>
                <c:pt idx="5">
                  <c:v>Ballwin EF1</c:v>
                </c:pt>
                <c:pt idx="6">
                  <c:v>Sunset Hills EF3</c:v>
                </c:pt>
                <c:pt idx="7">
                  <c:v>North St. Louis City EF1</c:v>
                </c:pt>
                <c:pt idx="8">
                  <c:v>Lebanon EF0</c:v>
                </c:pt>
                <c:pt idx="9">
                  <c:v>Greenville EF0</c:v>
                </c:pt>
              </c:strCache>
            </c:strRef>
          </c:cat>
          <c:val>
            <c:numRef>
              <c:f>'Sheet1'!$C$2:$C$11</c:f>
              <c:numCache>
                <c:formatCode>General</c:formatCode>
                <c:ptCount val="10"/>
                <c:pt idx="0">
                  <c:v>5</c:v>
                </c:pt>
                <c:pt idx="1">
                  <c:v>6</c:v>
                </c:pt>
                <c:pt idx="2">
                  <c:v>7</c:v>
                </c:pt>
                <c:pt idx="3">
                  <c:v>13</c:v>
                </c:pt>
                <c:pt idx="4">
                  <c:v>4</c:v>
                </c:pt>
                <c:pt idx="5">
                  <c:v>1.0000000000000005E-2</c:v>
                </c:pt>
                <c:pt idx="6">
                  <c:v>1.0000000000000005E-2</c:v>
                </c:pt>
                <c:pt idx="7">
                  <c:v>-1</c:v>
                </c:pt>
                <c:pt idx="8">
                  <c:v>0</c:v>
                </c:pt>
                <c:pt idx="9">
                  <c:v>0</c:v>
                </c:pt>
              </c:numCache>
            </c:numRef>
          </c:val>
        </c:ser>
        <c:axId val="109935232"/>
        <c:axId val="109949312"/>
      </c:barChart>
      <c:catAx>
        <c:axId val="109935232"/>
        <c:scaling>
          <c:orientation val="minMax"/>
        </c:scaling>
        <c:axPos val="b"/>
        <c:tickLblPos val="nextTo"/>
        <c:crossAx val="109949312"/>
        <c:crosses val="autoZero"/>
        <c:auto val="1"/>
        <c:lblAlgn val="ctr"/>
        <c:lblOffset val="800"/>
      </c:catAx>
      <c:valAx>
        <c:axId val="109949312"/>
        <c:scaling>
          <c:orientation val="minMax"/>
        </c:scaling>
        <c:axPos val="l"/>
        <c:majorGridlines/>
        <c:numFmt formatCode="General" sourceLinked="1"/>
        <c:tickLblPos val="nextTo"/>
        <c:crossAx val="109935232"/>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34"/>
  <c:chart>
    <c:autoTitleDeleted val="1"/>
    <c:plotArea>
      <c:layout/>
      <c:barChart>
        <c:barDir val="col"/>
        <c:grouping val="clustered"/>
        <c:ser>
          <c:idx val="0"/>
          <c:order val="0"/>
          <c:tx>
            <c:strRef>
              <c:f>Sheet1!$B$1</c:f>
              <c:strCache>
                <c:ptCount val="1"/>
                <c:pt idx="0">
                  <c:v>WSR-88D</c:v>
                </c:pt>
              </c:strCache>
            </c:strRef>
          </c:tx>
          <c:cat>
            <c:strRef>
              <c:f>Sheet1!$A$2:$A$4</c:f>
              <c:strCache>
                <c:ptCount val="3"/>
                <c:pt idx="0">
                  <c:v>WSR-88D</c:v>
                </c:pt>
                <c:pt idx="1">
                  <c:v>TDWR</c:v>
                </c:pt>
                <c:pt idx="2">
                  <c:v>Actual Lead Time</c:v>
                </c:pt>
              </c:strCache>
            </c:strRef>
          </c:cat>
          <c:val>
            <c:numRef>
              <c:f>Sheet1!$B$2:$B$4</c:f>
              <c:numCache>
                <c:formatCode>General</c:formatCode>
                <c:ptCount val="3"/>
                <c:pt idx="0">
                  <c:v>2</c:v>
                </c:pt>
                <c:pt idx="1">
                  <c:v>4</c:v>
                </c:pt>
                <c:pt idx="2">
                  <c:v>31</c:v>
                </c:pt>
              </c:numCache>
            </c:numRef>
          </c:val>
        </c:ser>
        <c:axId val="110108032"/>
        <c:axId val="110113920"/>
      </c:barChart>
      <c:catAx>
        <c:axId val="110108032"/>
        <c:scaling>
          <c:orientation val="minMax"/>
        </c:scaling>
        <c:axPos val="b"/>
        <c:tickLblPos val="nextTo"/>
        <c:crossAx val="110113920"/>
        <c:crosses val="autoZero"/>
        <c:auto val="1"/>
        <c:lblAlgn val="ctr"/>
        <c:lblOffset val="200"/>
      </c:catAx>
      <c:valAx>
        <c:axId val="110113920"/>
        <c:scaling>
          <c:orientation val="minMax"/>
        </c:scaling>
        <c:axPos val="l"/>
        <c:majorGridlines/>
        <c:numFmt formatCode="General" sourceLinked="1"/>
        <c:tickLblPos val="nextTo"/>
        <c:crossAx val="110108032"/>
        <c:crosses val="autoZero"/>
        <c:crossBetween val="between"/>
      </c:valAx>
    </c:plotArea>
    <c:plotVisOnly val="1"/>
  </c:chart>
  <c:spPr>
    <a:ln>
      <a:noFill/>
    </a:ln>
  </c:spPr>
  <c:txPr>
    <a:bodyPr/>
    <a:lstStyle/>
    <a:p>
      <a:pPr>
        <a:defRPr sz="1800"/>
      </a:pPr>
      <a:endParaRPr lang="en-US"/>
    </a:p>
  </c:tx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lang val="en-US"/>
  <c:style val="34"/>
  <c:chart>
    <c:autoTitleDeleted val="1"/>
    <c:plotArea>
      <c:layout/>
      <c:barChart>
        <c:barDir val="col"/>
        <c:grouping val="clustered"/>
        <c:ser>
          <c:idx val="0"/>
          <c:order val="0"/>
          <c:tx>
            <c:strRef>
              <c:f>'Sheet1'!$B$1</c:f>
              <c:strCache>
                <c:ptCount val="1"/>
                <c:pt idx="0">
                  <c:v>WSR-88D</c:v>
                </c:pt>
              </c:strCache>
            </c:strRef>
          </c:tx>
          <c:cat>
            <c:strRef>
              <c:f>'Sheet1'!$A$2:$A$4</c:f>
              <c:strCache>
                <c:ptCount val="3"/>
                <c:pt idx="0">
                  <c:v>WSR-88D</c:v>
                </c:pt>
                <c:pt idx="1">
                  <c:v>TDWR</c:v>
                </c:pt>
                <c:pt idx="2">
                  <c:v>Actual Lead Time</c:v>
                </c:pt>
              </c:strCache>
            </c:strRef>
          </c:cat>
          <c:val>
            <c:numRef>
              <c:f>'Sheet1'!$B$2:$B$4</c:f>
              <c:numCache>
                <c:formatCode>General</c:formatCode>
                <c:ptCount val="3"/>
                <c:pt idx="0">
                  <c:v>2</c:v>
                </c:pt>
                <c:pt idx="1">
                  <c:v>4</c:v>
                </c:pt>
                <c:pt idx="2">
                  <c:v>31</c:v>
                </c:pt>
              </c:numCache>
            </c:numRef>
          </c:val>
        </c:ser>
        <c:axId val="110195072"/>
        <c:axId val="110196608"/>
      </c:barChart>
      <c:catAx>
        <c:axId val="110195072"/>
        <c:scaling>
          <c:orientation val="minMax"/>
        </c:scaling>
        <c:axPos val="b"/>
        <c:tickLblPos val="nextTo"/>
        <c:crossAx val="110196608"/>
        <c:crosses val="autoZero"/>
        <c:auto val="1"/>
        <c:lblAlgn val="ctr"/>
        <c:lblOffset val="200"/>
      </c:catAx>
      <c:valAx>
        <c:axId val="110196608"/>
        <c:scaling>
          <c:orientation val="minMax"/>
        </c:scaling>
        <c:axPos val="l"/>
        <c:majorGridlines/>
        <c:numFmt formatCode="General" sourceLinked="1"/>
        <c:tickLblPos val="nextTo"/>
        <c:crossAx val="110195072"/>
        <c:crosses val="autoZero"/>
        <c:crossBetween val="between"/>
      </c:valAx>
    </c:plotArea>
    <c:plotVisOnly val="1"/>
  </c:chart>
  <c:spPr>
    <a:ln>
      <a:noFill/>
    </a:ln>
  </c:spPr>
  <c:txPr>
    <a:bodyPr/>
    <a:lstStyle/>
    <a:p>
      <a:pPr>
        <a:defRPr sz="1800"/>
      </a:pPr>
      <a:endParaRPr lang="en-US"/>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0.08108</cdr:x>
      <cdr:y>0.47761</cdr:y>
    </cdr:from>
    <cdr:to>
      <cdr:x>0.99099</cdr:x>
      <cdr:y>0.47761</cdr:y>
    </cdr:to>
    <cdr:sp macro="" textlink="">
      <cdr:nvSpPr>
        <cdr:cNvPr id="3" name="Straight Connector 2"/>
        <cdr:cNvSpPr/>
      </cdr:nvSpPr>
      <cdr:spPr>
        <a:xfrm xmlns:a="http://schemas.openxmlformats.org/drawingml/2006/main">
          <a:off x="685800" y="2438400"/>
          <a:ext cx="7696200" cy="0"/>
        </a:xfrm>
        <a:prstGeom xmlns:a="http://schemas.openxmlformats.org/drawingml/2006/main" prst="line">
          <a:avLst/>
        </a:prstGeom>
        <a:ln xmlns:a="http://schemas.openxmlformats.org/drawingml/2006/main" w="38100">
          <a:prstDash val="sysDot"/>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0.08108</cdr:x>
      <cdr:y>0.47761</cdr:y>
    </cdr:from>
    <cdr:to>
      <cdr:x>0.99099</cdr:x>
      <cdr:y>0.47761</cdr:y>
    </cdr:to>
    <cdr:sp macro="" textlink="">
      <cdr:nvSpPr>
        <cdr:cNvPr id="3" name="Straight Connector 2"/>
        <cdr:cNvSpPr/>
      </cdr:nvSpPr>
      <cdr:spPr>
        <a:xfrm xmlns:a="http://schemas.openxmlformats.org/drawingml/2006/main">
          <a:off x="685800" y="2438400"/>
          <a:ext cx="7696200" cy="0"/>
        </a:xfrm>
        <a:prstGeom xmlns:a="http://schemas.openxmlformats.org/drawingml/2006/main" prst="line">
          <a:avLst/>
        </a:prstGeom>
        <a:ln xmlns:a="http://schemas.openxmlformats.org/drawingml/2006/main" w="38100">
          <a:prstDash val="sysDot"/>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3.xml><?xml version="1.0" encoding="utf-8"?>
<c:userShapes xmlns:c="http://schemas.openxmlformats.org/drawingml/2006/chart">
  <cdr:relSizeAnchor xmlns:cdr="http://schemas.openxmlformats.org/drawingml/2006/chartDrawing">
    <cdr:from>
      <cdr:x>0.09009</cdr:x>
      <cdr:y>0.47761</cdr:y>
    </cdr:from>
    <cdr:to>
      <cdr:x>0.99099</cdr:x>
      <cdr:y>0.47761</cdr:y>
    </cdr:to>
    <cdr:sp macro="" textlink="">
      <cdr:nvSpPr>
        <cdr:cNvPr id="3" name="Straight Connector 2"/>
        <cdr:cNvSpPr/>
      </cdr:nvSpPr>
      <cdr:spPr>
        <a:xfrm xmlns:a="http://schemas.openxmlformats.org/drawingml/2006/main" flipV="1">
          <a:off x="762000" y="2438390"/>
          <a:ext cx="7619992" cy="10"/>
        </a:xfrm>
        <a:prstGeom xmlns:a="http://schemas.openxmlformats.org/drawingml/2006/main" prst="line">
          <a:avLst/>
        </a:prstGeom>
        <a:ln xmlns:a="http://schemas.openxmlformats.org/drawingml/2006/main" w="38100">
          <a:prstDash val="sysDot"/>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4.xml><?xml version="1.0" encoding="utf-8"?>
<c:userShapes xmlns:c="http://schemas.openxmlformats.org/drawingml/2006/chart">
  <cdr:relSizeAnchor xmlns:cdr="http://schemas.openxmlformats.org/drawingml/2006/chartDrawing">
    <cdr:from>
      <cdr:x>0.09009</cdr:x>
      <cdr:y>0.08955</cdr:y>
    </cdr:from>
    <cdr:to>
      <cdr:x>0.99099</cdr:x>
      <cdr:y>0.08955</cdr:y>
    </cdr:to>
    <cdr:sp macro="" textlink="">
      <cdr:nvSpPr>
        <cdr:cNvPr id="3" name="Straight Connector 2"/>
        <cdr:cNvSpPr/>
      </cdr:nvSpPr>
      <cdr:spPr>
        <a:xfrm xmlns:a="http://schemas.openxmlformats.org/drawingml/2006/main" flipV="1">
          <a:off x="762000" y="457200"/>
          <a:ext cx="7619993" cy="0"/>
        </a:xfrm>
        <a:prstGeom xmlns:a="http://schemas.openxmlformats.org/drawingml/2006/main" prst="line">
          <a:avLst/>
        </a:prstGeom>
        <a:ln xmlns:a="http://schemas.openxmlformats.org/drawingml/2006/main" w="38100">
          <a:solidFill>
            <a:srgbClr val="00B050"/>
          </a:solidFill>
          <a:prstDash val="sysDot"/>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5.xml><?xml version="1.0" encoding="utf-8"?>
<c:userShapes xmlns:c="http://schemas.openxmlformats.org/drawingml/2006/chart">
  <cdr:relSizeAnchor xmlns:cdr="http://schemas.openxmlformats.org/drawingml/2006/chartDrawing">
    <cdr:from>
      <cdr:x>0.09009</cdr:x>
      <cdr:y>0.08955</cdr:y>
    </cdr:from>
    <cdr:to>
      <cdr:x>0.99099</cdr:x>
      <cdr:y>0.08955</cdr:y>
    </cdr:to>
    <cdr:sp macro="" textlink="">
      <cdr:nvSpPr>
        <cdr:cNvPr id="3" name="Straight Connector 2"/>
        <cdr:cNvSpPr/>
      </cdr:nvSpPr>
      <cdr:spPr>
        <a:xfrm xmlns:a="http://schemas.openxmlformats.org/drawingml/2006/main" flipV="1">
          <a:off x="762000" y="457200"/>
          <a:ext cx="7619993" cy="0"/>
        </a:xfrm>
        <a:prstGeom xmlns:a="http://schemas.openxmlformats.org/drawingml/2006/main" prst="line">
          <a:avLst/>
        </a:prstGeom>
        <a:ln xmlns:a="http://schemas.openxmlformats.org/drawingml/2006/main" w="38100">
          <a:solidFill>
            <a:srgbClr val="00B050"/>
          </a:solidFill>
          <a:prstDash val="sysDot"/>
        </a:ln>
      </cdr:spPr>
      <cdr:style>
        <a:lnRef xmlns:a="http://schemas.openxmlformats.org/drawingml/2006/main" idx="1">
          <a:schemeClr val="accent2"/>
        </a:lnRef>
        <a:fillRef xmlns:a="http://schemas.openxmlformats.org/drawingml/2006/main" idx="0">
          <a:schemeClr val="accent2"/>
        </a:fillRef>
        <a:effectRef xmlns:a="http://schemas.openxmlformats.org/drawingml/2006/main" idx="0">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6.xml><?xml version="1.0" encoding="utf-8"?>
<c:userShapes xmlns:c="http://schemas.openxmlformats.org/drawingml/2006/chart">
  <cdr:relSizeAnchor xmlns:cdr="http://schemas.openxmlformats.org/drawingml/2006/chartDrawing">
    <cdr:from>
      <cdr:x>0.45946</cdr:x>
      <cdr:y>0.68657</cdr:y>
    </cdr:from>
    <cdr:to>
      <cdr:x>0.59281</cdr:x>
      <cdr:y>0.75891</cdr:y>
    </cdr:to>
    <cdr:sp macro="" textlink="">
      <cdr:nvSpPr>
        <cdr:cNvPr id="4" name="TextBox 37"/>
        <cdr:cNvSpPr txBox="1"/>
      </cdr:nvSpPr>
      <cdr:spPr>
        <a:xfrm xmlns:a="http://schemas.openxmlformats.org/drawingml/2006/main">
          <a:off x="3886200" y="3505200"/>
          <a:ext cx="1127937"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dirty="0" smtClean="0"/>
            <a:t>4 Minutes</a:t>
          </a:r>
          <a:endParaRPr lang="en-US" dirty="0"/>
        </a:p>
      </cdr:txBody>
    </cdr:sp>
  </cdr:relSizeAnchor>
</c:userShapes>
</file>

<file path=ppt/drawings/drawing7.xml><?xml version="1.0" encoding="utf-8"?>
<c:userShapes xmlns:c="http://schemas.openxmlformats.org/drawingml/2006/chart">
  <cdr:relSizeAnchor xmlns:cdr="http://schemas.openxmlformats.org/drawingml/2006/chartDrawing">
    <cdr:from>
      <cdr:x>0.45946</cdr:x>
      <cdr:y>0.68657</cdr:y>
    </cdr:from>
    <cdr:to>
      <cdr:x>0.59281</cdr:x>
      <cdr:y>0.75891</cdr:y>
    </cdr:to>
    <cdr:sp macro="" textlink="">
      <cdr:nvSpPr>
        <cdr:cNvPr id="4" name="TextBox 37"/>
        <cdr:cNvSpPr txBox="1"/>
      </cdr:nvSpPr>
      <cdr:spPr>
        <a:xfrm xmlns:a="http://schemas.openxmlformats.org/drawingml/2006/main">
          <a:off x="3886200" y="3505200"/>
          <a:ext cx="1127937" cy="369332"/>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US"/>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r>
            <a:rPr lang="en-US" dirty="0" smtClean="0"/>
            <a:t>4 Minutes</a:t>
          </a:r>
          <a:endParaRPr lang="en-US"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EB51F4-DCE1-4D0C-A94F-13164AC22CCD}"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B51F4-DCE1-4D0C-A94F-13164AC22CCD}"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B51F4-DCE1-4D0C-A94F-13164AC22CCD}"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B51F4-DCE1-4D0C-A94F-13164AC22CCD}"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EB51F4-DCE1-4D0C-A94F-13164AC22CCD}" type="datetimeFigureOut">
              <a:rPr lang="en-US" smtClean="0"/>
              <a:pPr/>
              <a:t>3/7/2011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EB51F4-DCE1-4D0C-A94F-13164AC22CCD}" type="datetimeFigureOut">
              <a:rPr lang="en-US" smtClean="0"/>
              <a:pPr/>
              <a:t>3/7/2011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EB51F4-DCE1-4D0C-A94F-13164AC22CCD}" type="datetimeFigureOut">
              <a:rPr lang="en-US" smtClean="0"/>
              <a:pPr/>
              <a:t>3/7/2011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EB51F4-DCE1-4D0C-A94F-13164AC22CCD}" type="datetimeFigureOut">
              <a:rPr lang="en-US" smtClean="0"/>
              <a:pPr/>
              <a:t>3/7/2011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EB51F4-DCE1-4D0C-A94F-13164AC22CCD}" type="datetimeFigureOut">
              <a:rPr lang="en-US" smtClean="0"/>
              <a:pPr/>
              <a:t>3/7/2011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EB51F4-DCE1-4D0C-A94F-13164AC22CCD}" type="datetimeFigureOut">
              <a:rPr lang="en-US" smtClean="0"/>
              <a:pPr/>
              <a:t>3/7/2011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EB51F4-DCE1-4D0C-A94F-13164AC22CCD}" type="datetimeFigureOut">
              <a:rPr lang="en-US" smtClean="0"/>
              <a:pPr/>
              <a:t>3/7/2011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C62A91-176F-471A-A0D5-69D1982D9B0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EB51F4-DCE1-4D0C-A94F-13164AC22CCD}" type="datetimeFigureOut">
              <a:rPr lang="en-US" smtClean="0"/>
              <a:pPr/>
              <a:t>3/7/2011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C62A91-176F-471A-A0D5-69D1982D9B0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2.xml"/><Relationship Id="rId5" Type="http://schemas.openxmlformats.org/officeDocument/2006/relationships/image" Target="../media/image25.gif"/><Relationship Id="rId4" Type="http://schemas.openxmlformats.org/officeDocument/2006/relationships/image" Target="../media/image24.gif"/></Relationships>
</file>

<file path=ppt/slides/_rels/slide1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2.xml"/><Relationship Id="rId5" Type="http://schemas.openxmlformats.org/officeDocument/2006/relationships/image" Target="../media/image27.gif"/><Relationship Id="rId4" Type="http://schemas.openxmlformats.org/officeDocument/2006/relationships/image" Target="../media/image26.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wmf"/><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crh.noaa.gov/lsx/?n=12_31_2010"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gif"/><Relationship Id="rId7" Type="http://schemas.openxmlformats.org/officeDocument/2006/relationships/image" Target="../media/image22.png"/><Relationship Id="rId2"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gif"/><Relationship Id="rId9"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6" name="Picture 5" descr="IMG_3818.jpg"/>
          <p:cNvPicPr>
            <a:picLocks noChangeAspect="1"/>
          </p:cNvPicPr>
          <p:nvPr/>
        </p:nvPicPr>
        <p:blipFill>
          <a:blip r:embed="rId2" cstate="print"/>
          <a:stretch>
            <a:fillRect/>
          </a:stretch>
        </p:blipFill>
        <p:spPr>
          <a:xfrm>
            <a:off x="0" y="0"/>
            <a:ext cx="9144000" cy="6858000"/>
          </a:xfrm>
          <a:prstGeom prst="rect">
            <a:avLst/>
          </a:prstGeom>
        </p:spPr>
      </p:pic>
      <p:sp>
        <p:nvSpPr>
          <p:cNvPr id="7" name="Rectangle 6"/>
          <p:cNvSpPr/>
          <p:nvPr/>
        </p:nvSpPr>
        <p:spPr>
          <a:xfrm>
            <a:off x="0" y="0"/>
            <a:ext cx="9144000" cy="6858000"/>
          </a:xfrm>
          <a:prstGeom prst="rect">
            <a:avLst/>
          </a:prstGeom>
          <a:solidFill>
            <a:schemeClr val="lt1">
              <a:alpha val="1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TextBox 7"/>
          <p:cNvSpPr txBox="1"/>
          <p:nvPr/>
        </p:nvSpPr>
        <p:spPr>
          <a:xfrm>
            <a:off x="199035" y="92578"/>
            <a:ext cx="8801833" cy="1200329"/>
          </a:xfrm>
          <a:prstGeom prst="rect">
            <a:avLst/>
          </a:prstGeom>
          <a:noFill/>
        </p:spPr>
        <p:txBody>
          <a:bodyPr wrap="none" rtlCol="0">
            <a:spAutoFit/>
          </a:bodyPr>
          <a:lstStyle/>
          <a:p>
            <a:pPr algn="ctr"/>
            <a:r>
              <a:rPr lang="en-US" sz="3600" b="1" dirty="0" smtClean="0">
                <a:solidFill>
                  <a:schemeClr val="tx2">
                    <a:lumMod val="50000"/>
                  </a:schemeClr>
                </a:solidFill>
                <a:latin typeface="Cambria" pitchFamily="18" charset="0"/>
              </a:rPr>
              <a:t>Warning Decisions and Event Operations</a:t>
            </a:r>
          </a:p>
          <a:p>
            <a:pPr algn="ctr"/>
            <a:r>
              <a:rPr lang="en-US" sz="3600" b="1" dirty="0" smtClean="0">
                <a:solidFill>
                  <a:schemeClr val="tx2">
                    <a:lumMod val="50000"/>
                  </a:schemeClr>
                </a:solidFill>
                <a:latin typeface="Cambria" pitchFamily="18" charset="0"/>
              </a:rPr>
              <a:t>New Years Eve Tornado Outbreak</a:t>
            </a:r>
          </a:p>
        </p:txBody>
      </p:sp>
      <p:pic>
        <p:nvPicPr>
          <p:cNvPr id="13314" name="Picture 2" descr="http://rds.yahoo.com/_ylt=A0WTbx6MNEJNJhQAqUSjzbkF/SIG=13265ukd2/EXP=1296270860/**http%3a/www.nssl.noaa.gov/debrisflow09/600px-US-NationalWeatherService-Logo.png"/>
          <p:cNvPicPr>
            <a:picLocks noChangeAspect="1" noChangeArrowheads="1"/>
          </p:cNvPicPr>
          <p:nvPr/>
        </p:nvPicPr>
        <p:blipFill>
          <a:blip r:embed="rId3" cstate="print"/>
          <a:srcRect/>
          <a:stretch>
            <a:fillRect/>
          </a:stretch>
        </p:blipFill>
        <p:spPr bwMode="auto">
          <a:xfrm>
            <a:off x="152400" y="5715000"/>
            <a:ext cx="990600" cy="990600"/>
          </a:xfrm>
          <a:prstGeom prst="rect">
            <a:avLst/>
          </a:prstGeom>
          <a:noFill/>
        </p:spPr>
      </p:pic>
      <p:pic>
        <p:nvPicPr>
          <p:cNvPr id="13316" name="Picture 4" descr="http://rds.yahoo.com/_ylt=A0WTb_u4NEJNpTEAvwGjzbkF/SIG=12abcneb0/EXP=1296270904/**http%3a/sos.noaa.gov/download/NOAA-Transparent-Logo.png"/>
          <p:cNvPicPr>
            <a:picLocks noChangeAspect="1" noChangeArrowheads="1"/>
          </p:cNvPicPr>
          <p:nvPr/>
        </p:nvPicPr>
        <p:blipFill>
          <a:blip r:embed="rId4" cstate="print"/>
          <a:srcRect/>
          <a:stretch>
            <a:fillRect/>
          </a:stretch>
        </p:blipFill>
        <p:spPr bwMode="auto">
          <a:xfrm>
            <a:off x="1219200" y="5715000"/>
            <a:ext cx="990600" cy="990600"/>
          </a:xfrm>
          <a:prstGeom prst="rect">
            <a:avLst/>
          </a:prstGeom>
          <a:noFill/>
        </p:spPr>
      </p:pic>
      <p:sp>
        <p:nvSpPr>
          <p:cNvPr id="17" name="TextBox 16"/>
          <p:cNvSpPr txBox="1"/>
          <p:nvPr/>
        </p:nvSpPr>
        <p:spPr>
          <a:xfrm>
            <a:off x="152400" y="4724400"/>
            <a:ext cx="1972463" cy="923330"/>
          </a:xfrm>
          <a:prstGeom prst="rect">
            <a:avLst/>
          </a:prstGeom>
          <a:noFill/>
        </p:spPr>
        <p:txBody>
          <a:bodyPr wrap="none" rtlCol="0">
            <a:spAutoFit/>
          </a:bodyPr>
          <a:lstStyle/>
          <a:p>
            <a:r>
              <a:rPr lang="en-US" b="1" dirty="0" smtClean="0">
                <a:solidFill>
                  <a:schemeClr val="bg1"/>
                </a:solidFill>
                <a:effectLst>
                  <a:outerShdw blurRad="38100" dist="38100" dir="2700000" algn="tl">
                    <a:srgbClr val="000000">
                      <a:alpha val="43137"/>
                    </a:srgbClr>
                  </a:outerShdw>
                </a:effectLst>
              </a:rPr>
              <a:t>Jim Sieveking</a:t>
            </a:r>
          </a:p>
          <a:p>
            <a:r>
              <a:rPr lang="en-US" b="1" dirty="0" smtClean="0">
                <a:solidFill>
                  <a:schemeClr val="bg1"/>
                </a:solidFill>
                <a:effectLst>
                  <a:outerShdw blurRad="38100" dist="38100" dir="2700000" algn="tl">
                    <a:srgbClr val="000000">
                      <a:alpha val="43137"/>
                    </a:srgbClr>
                  </a:outerShdw>
                </a:effectLst>
              </a:rPr>
              <a:t>Senior Forecaster</a:t>
            </a:r>
          </a:p>
          <a:p>
            <a:r>
              <a:rPr lang="en-US" b="1" dirty="0" smtClean="0">
                <a:solidFill>
                  <a:schemeClr val="bg1"/>
                </a:solidFill>
                <a:effectLst>
                  <a:outerShdw blurRad="38100" dist="38100" dir="2700000" algn="tl">
                    <a:srgbClr val="000000">
                      <a:alpha val="43137"/>
                    </a:srgbClr>
                  </a:outerShdw>
                </a:effectLst>
              </a:rPr>
              <a:t>NWS St. Louis, MO</a:t>
            </a:r>
            <a:endParaRPr lang="en-US"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81000" y="685800"/>
            <a:ext cx="8427372"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r>
              <a:rPr lang="en-US" sz="3600" b="1" i="1" dirty="0" smtClean="0">
                <a:solidFill>
                  <a:srgbClr val="C00000"/>
                </a:solidFill>
                <a:effectLst>
                  <a:outerShdw blurRad="38100" dist="38100" dir="2700000" algn="tl">
                    <a:srgbClr val="000000">
                      <a:alpha val="43137"/>
                    </a:srgbClr>
                  </a:outerShdw>
                </a:effectLst>
              </a:rPr>
              <a:t>= Large Tornado Warning Polygon</a:t>
            </a:r>
            <a:endParaRPr lang="en-US" sz="3600" b="1" i="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16:56 UTC</a:t>
            </a:r>
            <a:endParaRPr lang="en-US" sz="2800" b="1" i="1" dirty="0"/>
          </a:p>
        </p:txBody>
      </p:sp>
      <p:pic>
        <p:nvPicPr>
          <p:cNvPr id="3074" name="Picture 2" descr="\\lsx-s-filesvr\BBerry\apps\Users\jim.sieveking\My Documents\CVKING\New Years Eve Tornado Outbreak\1652ref.gif"/>
          <p:cNvPicPr>
            <a:picLocks noChangeAspect="1" noChangeArrowheads="1"/>
          </p:cNvPicPr>
          <p:nvPr/>
        </p:nvPicPr>
        <p:blipFill>
          <a:blip r:embed="rId2" cstate="print"/>
          <a:srcRect l="23214" t="6761" r="5536" b="3785"/>
          <a:stretch>
            <a:fillRect/>
          </a:stretch>
        </p:blipFill>
        <p:spPr bwMode="auto">
          <a:xfrm>
            <a:off x="0" y="1733983"/>
            <a:ext cx="4604353" cy="4285817"/>
          </a:xfrm>
          <a:prstGeom prst="rect">
            <a:avLst/>
          </a:prstGeom>
          <a:noFill/>
        </p:spPr>
      </p:pic>
      <p:pic>
        <p:nvPicPr>
          <p:cNvPr id="3075" name="Picture 3" descr="\\lsx-s-filesvr\BBerry\apps\Users\jim.sieveking\My Documents\CVKING\New Years Eve Tornado Outbreak\1652srm.gif"/>
          <p:cNvPicPr>
            <a:picLocks noChangeAspect="1" noChangeArrowheads="1"/>
          </p:cNvPicPr>
          <p:nvPr/>
        </p:nvPicPr>
        <p:blipFill>
          <a:blip r:embed="rId3" cstate="print"/>
          <a:srcRect l="23748" t="6884" r="6250" b="4051"/>
          <a:stretch>
            <a:fillRect/>
          </a:stretch>
        </p:blipFill>
        <p:spPr bwMode="auto">
          <a:xfrm>
            <a:off x="4604655" y="1676400"/>
            <a:ext cx="4523717" cy="4267200"/>
          </a:xfrm>
          <a:prstGeom prst="rect">
            <a:avLst/>
          </a:prstGeom>
          <a:noFill/>
        </p:spPr>
      </p:pic>
      <p:pic>
        <p:nvPicPr>
          <p:cNvPr id="4098" name="Picture 2" descr="\\lsx-s-filesvr\BBerry\apps\Users\jim.sieveking\My Documents\CVKING\New Years Eve Tornado Outbreak\1656srm.gif"/>
          <p:cNvPicPr>
            <a:picLocks noChangeAspect="1" noChangeArrowheads="1"/>
          </p:cNvPicPr>
          <p:nvPr/>
        </p:nvPicPr>
        <p:blipFill>
          <a:blip r:embed="rId4" cstate="print"/>
          <a:srcRect l="23125" t="6744" r="5625" b="2213"/>
          <a:stretch>
            <a:fillRect/>
          </a:stretch>
        </p:blipFill>
        <p:spPr bwMode="auto">
          <a:xfrm>
            <a:off x="4539342" y="1687286"/>
            <a:ext cx="4572000" cy="4331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9" name="Picture 3" descr="\\lsx-s-filesvr\BBerry\apps\Users\jim.sieveking\My Documents\CVKING\New Years Eve Tornado Outbreak\1656ref.gif"/>
          <p:cNvPicPr>
            <a:picLocks noChangeAspect="1" noChangeArrowheads="1"/>
          </p:cNvPicPr>
          <p:nvPr/>
        </p:nvPicPr>
        <p:blipFill>
          <a:blip r:embed="rId5" cstate="print"/>
          <a:srcRect l="23216" t="6164" r="5534" b="2792"/>
          <a:stretch>
            <a:fillRect/>
          </a:stretch>
        </p:blipFill>
        <p:spPr bwMode="auto">
          <a:xfrm>
            <a:off x="1" y="1688431"/>
            <a:ext cx="4572000" cy="4331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Oval 8"/>
          <p:cNvSpPr/>
          <p:nvPr/>
        </p:nvSpPr>
        <p:spPr>
          <a:xfrm>
            <a:off x="5486400" y="2819400"/>
            <a:ext cx="457200" cy="4572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715000" y="3276600"/>
            <a:ext cx="457200" cy="4572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791200" y="4114800"/>
            <a:ext cx="457200" cy="4572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791200" y="3657600"/>
            <a:ext cx="457200" cy="4572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1004207" y="1698171"/>
            <a:ext cx="3192236" cy="3290208"/>
          </a:xfrm>
          <a:custGeom>
            <a:avLst/>
            <a:gdLst>
              <a:gd name="connsiteX0" fmla="*/ 0 w 3192236"/>
              <a:gd name="connsiteY0" fmla="*/ 1020536 h 3290208"/>
              <a:gd name="connsiteX1" fmla="*/ 1094014 w 3192236"/>
              <a:gd name="connsiteY1" fmla="*/ 0 h 3290208"/>
              <a:gd name="connsiteX2" fmla="*/ 2588079 w 3192236"/>
              <a:gd name="connsiteY2" fmla="*/ 8165 h 3290208"/>
              <a:gd name="connsiteX3" fmla="*/ 3192236 w 3192236"/>
              <a:gd name="connsiteY3" fmla="*/ 1828800 h 3290208"/>
              <a:gd name="connsiteX4" fmla="*/ 204107 w 3192236"/>
              <a:gd name="connsiteY4" fmla="*/ 3290208 h 3290208"/>
              <a:gd name="connsiteX5" fmla="*/ 0 w 3192236"/>
              <a:gd name="connsiteY5" fmla="*/ 1020536 h 329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2236" h="3290208">
                <a:moveTo>
                  <a:pt x="0" y="1020536"/>
                </a:moveTo>
                <a:lnTo>
                  <a:pt x="1094014" y="0"/>
                </a:lnTo>
                <a:lnTo>
                  <a:pt x="2588079" y="8165"/>
                </a:lnTo>
                <a:lnTo>
                  <a:pt x="3192236" y="1828800"/>
                </a:lnTo>
                <a:lnTo>
                  <a:pt x="204107" y="3290208"/>
                </a:lnTo>
                <a:lnTo>
                  <a:pt x="0" y="1020536"/>
                </a:lnTo>
                <a:close/>
              </a:path>
            </a:pathLst>
          </a:custGeom>
          <a:solidFill>
            <a:schemeClr val="bg1">
              <a:alpha val="59000"/>
            </a:schemeClr>
          </a:solidFill>
          <a:ln w="984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5562600" y="1676400"/>
            <a:ext cx="3192236" cy="3290208"/>
          </a:xfrm>
          <a:custGeom>
            <a:avLst/>
            <a:gdLst>
              <a:gd name="connsiteX0" fmla="*/ 0 w 3192236"/>
              <a:gd name="connsiteY0" fmla="*/ 1020536 h 3290208"/>
              <a:gd name="connsiteX1" fmla="*/ 1094014 w 3192236"/>
              <a:gd name="connsiteY1" fmla="*/ 0 h 3290208"/>
              <a:gd name="connsiteX2" fmla="*/ 2588079 w 3192236"/>
              <a:gd name="connsiteY2" fmla="*/ 8165 h 3290208"/>
              <a:gd name="connsiteX3" fmla="*/ 3192236 w 3192236"/>
              <a:gd name="connsiteY3" fmla="*/ 1828800 h 3290208"/>
              <a:gd name="connsiteX4" fmla="*/ 204107 w 3192236"/>
              <a:gd name="connsiteY4" fmla="*/ 3290208 h 3290208"/>
              <a:gd name="connsiteX5" fmla="*/ 0 w 3192236"/>
              <a:gd name="connsiteY5" fmla="*/ 1020536 h 329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2236" h="3290208">
                <a:moveTo>
                  <a:pt x="0" y="1020536"/>
                </a:moveTo>
                <a:lnTo>
                  <a:pt x="1094014" y="0"/>
                </a:lnTo>
                <a:lnTo>
                  <a:pt x="2588079" y="8165"/>
                </a:lnTo>
                <a:lnTo>
                  <a:pt x="3192236" y="1828800"/>
                </a:lnTo>
                <a:lnTo>
                  <a:pt x="204107" y="3290208"/>
                </a:lnTo>
                <a:lnTo>
                  <a:pt x="0" y="1020536"/>
                </a:lnTo>
                <a:close/>
              </a:path>
            </a:pathLst>
          </a:custGeom>
          <a:solidFill>
            <a:schemeClr val="bg1">
              <a:alpha val="59000"/>
            </a:schemeClr>
          </a:solidFill>
          <a:ln w="9842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715000" y="4495800"/>
            <a:ext cx="457200" cy="4572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14"/>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endCondLst>
                                    <p:cond evt="onNext" delay="0">
                                      <p:tgtEl>
                                        <p:sldTgt/>
                                      </p:tgtEl>
                                    </p:cond>
                                  </p:endCondLst>
                                  <p:childTnLst>
                                    <p:anim calcmode="discrete" valueType="str">
                                      <p:cBhvr>
                                        <p:cTn id="8" dur="1000" fill="hold"/>
                                        <p:tgtEl>
                                          <p:spTgt spid="15"/>
                                        </p:tgtEl>
                                        <p:attrNameLst>
                                          <p:attrName>style.visibility</p:attrName>
                                        </p:attrNameLst>
                                      </p:cBhvr>
                                      <p:tavLst>
                                        <p:tav tm="0">
                                          <p:val>
                                            <p:strVal val="hidden"/>
                                          </p:val>
                                        </p:tav>
                                        <p:tav tm="50000">
                                          <p:val>
                                            <p:strVal val="visible"/>
                                          </p:val>
                                        </p:tav>
                                      </p:tavLst>
                                    </p:anim>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6"/>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11"/>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13"/>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10"/>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2514600" y="685800"/>
            <a:ext cx="3939220"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Storm Mode = QLCS</a:t>
            </a:r>
            <a:endParaRPr lang="en-US" sz="3600" b="1" i="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17:17 UTC</a:t>
            </a:r>
            <a:endParaRPr lang="en-US" sz="2800" b="1" i="1" dirty="0"/>
          </a:p>
        </p:txBody>
      </p:sp>
      <p:pic>
        <p:nvPicPr>
          <p:cNvPr id="3074" name="Picture 2" descr="\\lsx-s-filesvr\BBerry\apps\Users\jim.sieveking\My Documents\CVKING\New Years Eve Tornado Outbreak\1652ref.gif"/>
          <p:cNvPicPr>
            <a:picLocks noChangeAspect="1" noChangeArrowheads="1"/>
          </p:cNvPicPr>
          <p:nvPr/>
        </p:nvPicPr>
        <p:blipFill>
          <a:blip r:embed="rId2" cstate="print"/>
          <a:srcRect l="23214" t="6761" r="5536" b="3785"/>
          <a:stretch>
            <a:fillRect/>
          </a:stretch>
        </p:blipFill>
        <p:spPr bwMode="auto">
          <a:xfrm>
            <a:off x="-3939" y="1723097"/>
            <a:ext cx="4604353" cy="42858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lsx-s-filesvr\BBerry\apps\Users\jim.sieveking\My Documents\CVKING\New Years Eve Tornado Outbreak\1652srm.gif"/>
          <p:cNvPicPr>
            <a:picLocks noChangeAspect="1" noChangeArrowheads="1"/>
          </p:cNvPicPr>
          <p:nvPr/>
        </p:nvPicPr>
        <p:blipFill>
          <a:blip r:embed="rId3" cstate="print"/>
          <a:srcRect l="23748" t="6884" r="6250" b="4051"/>
          <a:stretch>
            <a:fillRect/>
          </a:stretch>
        </p:blipFill>
        <p:spPr bwMode="auto">
          <a:xfrm>
            <a:off x="4604655" y="1709056"/>
            <a:ext cx="4523717" cy="4310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2" name="Picture 2" descr="\\lsx-s-filesvr\BBerry\apps\Users\jim.sieveking\My Documents\CVKING\New Years Eve Tornado Outbreak\1717ref.gif"/>
          <p:cNvPicPr>
            <a:picLocks noChangeAspect="1" noChangeArrowheads="1"/>
          </p:cNvPicPr>
          <p:nvPr/>
        </p:nvPicPr>
        <p:blipFill>
          <a:blip r:embed="rId4" cstate="print"/>
          <a:srcRect l="15716" t="6287" b="2669"/>
          <a:stretch>
            <a:fillRect/>
          </a:stretch>
        </p:blipFill>
        <p:spPr bwMode="auto">
          <a:xfrm>
            <a:off x="0" y="1676400"/>
            <a:ext cx="5423386"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3" name="Picture 3" descr="\\lsx-s-filesvr\BBerry\apps\Users\jim.sieveking\My Documents\CVKING\New Years Eve Tornado Outbreak\1717srm.gif"/>
          <p:cNvPicPr>
            <a:picLocks noChangeAspect="1" noChangeArrowheads="1"/>
          </p:cNvPicPr>
          <p:nvPr/>
        </p:nvPicPr>
        <p:blipFill>
          <a:blip r:embed="rId5" cstate="print"/>
          <a:srcRect l="15898" t="6287" b="2669"/>
          <a:stretch>
            <a:fillRect/>
          </a:stretch>
        </p:blipFill>
        <p:spPr bwMode="auto">
          <a:xfrm>
            <a:off x="3732344" y="1676400"/>
            <a:ext cx="5411656"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Oval 8"/>
          <p:cNvSpPr/>
          <p:nvPr/>
        </p:nvSpPr>
        <p:spPr>
          <a:xfrm>
            <a:off x="4495800" y="33528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648200" y="35052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876800" y="35596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953000" y="36576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5105400" y="42454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876800" y="37338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181600" y="46264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181600" y="47788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105400" y="53340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endCondLst>
                                    <p:cond evt="onNext" delay="0">
                                      <p:tgtEl>
                                        <p:sldTgt/>
                                      </p:tgtEl>
                                    </p:cond>
                                  </p:endCondLst>
                                  <p:childTnLst>
                                    <p:animRot by="-21600000">
                                      <p:cBhvr>
                                        <p:cTn id="6" dur="2000" fill="hold"/>
                                        <p:tgtEl>
                                          <p:spTgt spid="9"/>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2000" fill="hold"/>
                                        <p:tgtEl>
                                          <p:spTgt spid="10"/>
                                        </p:tgtEl>
                                        <p:attrNameLst>
                                          <p:attrName>r</p:attrName>
                                        </p:attrNameLst>
                                      </p:cBhvr>
                                    </p:animRot>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4"/>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16"/>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18"/>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17"/>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19"/>
                                        </p:tgtEl>
                                        <p:attrNameLst>
                                          <p:attrName>r</p:attrName>
                                        </p:attrNameLst>
                                      </p:cBhvr>
                                    </p:animRot>
                                  </p:childTnLst>
                                </p:cTn>
                              </p:par>
                              <p:par>
                                <p:cTn id="19" presetID="8" presetClass="emph" presetSubtype="0" repeatCount="indefinite" fill="hold" grpId="0" nodeType="withEffect">
                                  <p:stCondLst>
                                    <p:cond delay="0"/>
                                  </p:stCondLst>
                                  <p:endCondLst>
                                    <p:cond evt="onNext" delay="0">
                                      <p:tgtEl>
                                        <p:sldTgt/>
                                      </p:tgtEl>
                                    </p:cond>
                                  </p:endCondLst>
                                  <p:childTnLst>
                                    <p:animRot by="-21600000">
                                      <p:cBhvr>
                                        <p:cTn id="20" dur="2000" fill="hold"/>
                                        <p:tgtEl>
                                          <p:spTgt spid="20"/>
                                        </p:tgtEl>
                                        <p:attrNameLst>
                                          <p:attrName>r</p:attrName>
                                        </p:attrNameLst>
                                      </p:cBhvr>
                                    </p:animRot>
                                  </p:childTnLst>
                                </p:cTn>
                              </p:par>
                              <p:par>
                                <p:cTn id="21" presetID="8" presetClass="emph" presetSubtype="0" repeatCount="indefinite" fill="hold" grpId="0" nodeType="withEffect">
                                  <p:stCondLst>
                                    <p:cond delay="0"/>
                                  </p:stCondLst>
                                  <p:endCondLst>
                                    <p:cond evt="onNext" delay="0">
                                      <p:tgtEl>
                                        <p:sldTgt/>
                                      </p:tgtEl>
                                    </p:cond>
                                  </p:endCondLst>
                                  <p:childTnLst>
                                    <p:animRot by="-21600000">
                                      <p:cBhvr>
                                        <p:cTn id="22" dur="2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6" grpId="0" animBg="1"/>
      <p:bldP spid="17" grpId="0" animBg="1"/>
      <p:bldP spid="18" grpId="0" animBg="1"/>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2438400" y="685800"/>
            <a:ext cx="4187941"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Warngen</a:t>
            </a:r>
            <a:r>
              <a:rPr lang="en-US" sz="3600" b="1" i="1" dirty="0" smtClean="0">
                <a:solidFill>
                  <a:srgbClr val="C00000"/>
                </a:solidFill>
                <a:effectLst>
                  <a:outerShdw blurRad="38100" dist="38100" dir="2700000" algn="tl">
                    <a:srgbClr val="000000">
                      <a:alpha val="43137"/>
                    </a:srgbClr>
                  </a:outerShdw>
                </a:effectLst>
              </a:rPr>
              <a:t> Limitations</a:t>
            </a:r>
            <a:endParaRPr lang="en-US" sz="3600" b="1" i="1" dirty="0">
              <a:solidFill>
                <a:srgbClr val="C00000"/>
              </a:solidFill>
              <a:effectLst>
                <a:outerShdw blurRad="38100" dist="38100" dir="2700000" algn="tl">
                  <a:srgbClr val="000000">
                    <a:alpha val="43137"/>
                  </a:srgbClr>
                </a:outerShdw>
              </a:effectLst>
            </a:endParaRPr>
          </a:p>
        </p:txBody>
      </p:sp>
      <p:sp>
        <p:nvSpPr>
          <p:cNvPr id="5" name="TextBox 4"/>
          <p:cNvSpPr txBox="1"/>
          <p:nvPr/>
        </p:nvSpPr>
        <p:spPr>
          <a:xfrm>
            <a:off x="685800" y="1524000"/>
            <a:ext cx="7848600" cy="4401205"/>
          </a:xfrm>
          <a:prstGeom prst="rect">
            <a:avLst/>
          </a:prstGeom>
          <a:noFill/>
        </p:spPr>
        <p:txBody>
          <a:bodyPr wrap="square" rtlCol="0">
            <a:spAutoFit/>
          </a:bodyPr>
          <a:lstStyle/>
          <a:p>
            <a:r>
              <a:rPr lang="en-US" sz="4000" b="1" dirty="0" err="1" smtClean="0"/>
              <a:t>Warngen</a:t>
            </a:r>
            <a:r>
              <a:rPr lang="en-US" sz="4000" b="1" dirty="0" smtClean="0"/>
              <a:t> is a great warning tool for </a:t>
            </a:r>
            <a:r>
              <a:rPr lang="en-US" sz="4000" b="1" dirty="0" err="1" smtClean="0"/>
              <a:t>supercells</a:t>
            </a:r>
            <a:r>
              <a:rPr lang="en-US" sz="4000" b="1" dirty="0" smtClean="0"/>
              <a:t> and severe wind producing squall lines.</a:t>
            </a:r>
          </a:p>
          <a:p>
            <a:endParaRPr lang="en-US" sz="4000" b="1" dirty="0" smtClean="0"/>
          </a:p>
          <a:p>
            <a:r>
              <a:rPr lang="en-US" sz="4000" b="1" dirty="0" smtClean="0"/>
              <a:t>Its </a:t>
            </a:r>
            <a:r>
              <a:rPr lang="en-US" sz="4000" b="1" dirty="0" smtClean="0"/>
              <a:t>utility is challenged when facing  a QLCS moving at 60 mph with </a:t>
            </a:r>
            <a:r>
              <a:rPr lang="en-US" sz="4000" b="1" dirty="0" smtClean="0"/>
              <a:t>nine </a:t>
            </a:r>
            <a:r>
              <a:rPr lang="en-US" sz="4000" b="1" dirty="0" smtClean="0"/>
              <a:t>embedded </a:t>
            </a:r>
            <a:r>
              <a:rPr lang="en-US" sz="4000" b="1" dirty="0" err="1" smtClean="0"/>
              <a:t>mesovortices</a:t>
            </a:r>
            <a:r>
              <a:rPr lang="en-US" sz="4000" b="1" dirty="0" smtClean="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lsx-s-filesvr\BBerry\apps\Users\jim.sieveking\My Documents\CVKING\New Years Eve Tornado Outbreak\1722srm.gif"/>
          <p:cNvPicPr>
            <a:picLocks noChangeAspect="1" noChangeArrowheads="1"/>
          </p:cNvPicPr>
          <p:nvPr/>
        </p:nvPicPr>
        <p:blipFill>
          <a:blip r:embed="rId2" cstate="print"/>
          <a:srcRect l="15625" t="6639" r="12702" b="2318"/>
          <a:stretch>
            <a:fillRect/>
          </a:stretch>
        </p:blipFill>
        <p:spPr bwMode="auto">
          <a:xfrm>
            <a:off x="4419600" y="1570495"/>
            <a:ext cx="4724400" cy="4449305"/>
          </a:xfrm>
          <a:prstGeom prst="rect">
            <a:avLst/>
          </a:prstGeom>
          <a:noFill/>
        </p:spPr>
      </p:pic>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81000" y="685800"/>
            <a:ext cx="8427372"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r>
              <a:rPr lang="en-US" sz="3600" b="1" i="1" dirty="0" smtClean="0">
                <a:solidFill>
                  <a:srgbClr val="C00000"/>
                </a:solidFill>
                <a:effectLst>
                  <a:outerShdw blurRad="38100" dist="38100" dir="2700000" algn="tl">
                    <a:srgbClr val="000000">
                      <a:alpha val="43137"/>
                    </a:srgbClr>
                  </a:outerShdw>
                </a:effectLst>
              </a:rPr>
              <a:t>= Large Tornado Warning Polygon</a:t>
            </a:r>
            <a:endParaRPr lang="en-US" sz="3600" b="1" i="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17:22 UTC</a:t>
            </a:r>
            <a:endParaRPr lang="en-US" sz="2800" b="1" i="1" dirty="0"/>
          </a:p>
        </p:txBody>
      </p:sp>
      <p:pic>
        <p:nvPicPr>
          <p:cNvPr id="6146" name="Picture 2" descr="\\lsx-s-filesvr\BBerry\apps\Users\jim.sieveking\My Documents\CVKING\New Years Eve Tornado Outbreak\1722ref.gif"/>
          <p:cNvPicPr>
            <a:picLocks noChangeAspect="1" noChangeArrowheads="1"/>
          </p:cNvPicPr>
          <p:nvPr/>
        </p:nvPicPr>
        <p:blipFill>
          <a:blip r:embed="rId3" cstate="print"/>
          <a:srcRect l="19366" t="6761" r="8960" b="2195"/>
          <a:stretch>
            <a:fillRect/>
          </a:stretch>
        </p:blipFill>
        <p:spPr bwMode="auto">
          <a:xfrm>
            <a:off x="0" y="1570495"/>
            <a:ext cx="4724400" cy="4449305"/>
          </a:xfrm>
          <a:prstGeom prst="rect">
            <a:avLst/>
          </a:prstGeom>
          <a:noFill/>
        </p:spPr>
      </p:pic>
      <p:sp>
        <p:nvSpPr>
          <p:cNvPr id="11" name="Oval 10"/>
          <p:cNvSpPr/>
          <p:nvPr/>
        </p:nvSpPr>
        <p:spPr>
          <a:xfrm>
            <a:off x="5410200" y="30480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638800" y="32766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67400" y="34290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791200" y="35814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019800" y="40168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6096000" y="44196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096000" y="48550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019800" y="51598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943600" y="5388428"/>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a:xfrm>
            <a:off x="1118507" y="1551214"/>
            <a:ext cx="3535136" cy="3820886"/>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5136" h="3820886">
                <a:moveTo>
                  <a:pt x="0" y="1730829"/>
                </a:moveTo>
                <a:lnTo>
                  <a:pt x="8164" y="1110343"/>
                </a:lnTo>
                <a:lnTo>
                  <a:pt x="1249136" y="8165"/>
                </a:lnTo>
                <a:lnTo>
                  <a:pt x="2710543" y="0"/>
                </a:lnTo>
                <a:lnTo>
                  <a:pt x="3535136" y="2432957"/>
                </a:lnTo>
                <a:lnTo>
                  <a:pt x="693964" y="3820886"/>
                </a:lnTo>
                <a:lnTo>
                  <a:pt x="0" y="1730829"/>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5783036" y="1583872"/>
            <a:ext cx="3352800" cy="3826328"/>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2800" h="3826328">
                <a:moveTo>
                  <a:pt x="0" y="1730829"/>
                </a:moveTo>
                <a:lnTo>
                  <a:pt x="8164" y="1110343"/>
                </a:lnTo>
                <a:lnTo>
                  <a:pt x="1249136" y="8165"/>
                </a:lnTo>
                <a:lnTo>
                  <a:pt x="2710543" y="0"/>
                </a:lnTo>
                <a:lnTo>
                  <a:pt x="3352800" y="1981200"/>
                </a:lnTo>
                <a:lnTo>
                  <a:pt x="3352800" y="2514600"/>
                </a:lnTo>
                <a:lnTo>
                  <a:pt x="693964" y="3826328"/>
                </a:lnTo>
                <a:lnTo>
                  <a:pt x="0" y="1730829"/>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endCondLst>
                                    <p:cond evt="onNext" delay="0">
                                      <p:tgtEl>
                                        <p:sldTgt/>
                                      </p:tgtEl>
                                    </p:cond>
                                  </p:endCondLst>
                                  <p:childTnLst>
                                    <p:animRot by="-21600000">
                                      <p:cBhvr>
                                        <p:cTn id="6" dur="2000" fill="hold"/>
                                        <p:tgtEl>
                                          <p:spTgt spid="11"/>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2000" fill="hold"/>
                                        <p:tgtEl>
                                          <p:spTgt spid="18"/>
                                        </p:tgtEl>
                                        <p:attrNameLst>
                                          <p:attrName>r</p:attrName>
                                        </p:attrNameLst>
                                      </p:cBhvr>
                                    </p:animRot>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9"/>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20"/>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21"/>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22"/>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23"/>
                                        </p:tgtEl>
                                        <p:attrNameLst>
                                          <p:attrName>r</p:attrName>
                                        </p:attrNameLst>
                                      </p:cBhvr>
                                    </p:animRot>
                                  </p:childTnLst>
                                </p:cTn>
                              </p:par>
                              <p:par>
                                <p:cTn id="19" presetID="8" presetClass="emph" presetSubtype="0" repeatCount="indefinite" fill="hold" grpId="0" nodeType="withEffect">
                                  <p:stCondLst>
                                    <p:cond delay="0"/>
                                  </p:stCondLst>
                                  <p:endCondLst>
                                    <p:cond evt="onNext" delay="0">
                                      <p:tgtEl>
                                        <p:sldTgt/>
                                      </p:tgtEl>
                                    </p:cond>
                                  </p:endCondLst>
                                  <p:childTnLst>
                                    <p:animRot by="-21600000">
                                      <p:cBhvr>
                                        <p:cTn id="20" dur="2000" fill="hold"/>
                                        <p:tgtEl>
                                          <p:spTgt spid="24"/>
                                        </p:tgtEl>
                                        <p:attrNameLst>
                                          <p:attrName>r</p:attrName>
                                        </p:attrNameLst>
                                      </p:cBhvr>
                                    </p:animRot>
                                  </p:childTnLst>
                                </p:cTn>
                              </p:par>
                              <p:par>
                                <p:cTn id="21" presetID="8" presetClass="emph" presetSubtype="0" repeatCount="indefinite" fill="hold" grpId="0" nodeType="withEffect">
                                  <p:stCondLst>
                                    <p:cond delay="0"/>
                                  </p:stCondLst>
                                  <p:endCondLst>
                                    <p:cond evt="onNext" delay="0">
                                      <p:tgtEl>
                                        <p:sldTgt/>
                                      </p:tgtEl>
                                    </p:cond>
                                  </p:endCondLst>
                                  <p:childTnLst>
                                    <p:animRot by="-21600000">
                                      <p:cBhvr>
                                        <p:cTn id="22" dur="2000" fill="hold"/>
                                        <p:tgtEl>
                                          <p:spTgt spid="25"/>
                                        </p:tgtEl>
                                        <p:attrNameLst>
                                          <p:attrName>r</p:attrName>
                                        </p:attrNameLst>
                                      </p:cBhvr>
                                    </p:animRot>
                                  </p:childTnLst>
                                </p:cTn>
                              </p:par>
                              <p:par>
                                <p:cTn id="23" presetID="35" presetClass="emph" presetSubtype="0" repeatCount="indefinite" fill="hold" grpId="0" nodeType="withEffect">
                                  <p:stCondLst>
                                    <p:cond delay="0"/>
                                  </p:stCondLst>
                                  <p:endCondLst>
                                    <p:cond evt="onNext" delay="0">
                                      <p:tgtEl>
                                        <p:sldTgt/>
                                      </p:tgtEl>
                                    </p:cond>
                                  </p:endCondLst>
                                  <p:childTnLst>
                                    <p:anim calcmode="discrete" valueType="str">
                                      <p:cBhvr>
                                        <p:cTn id="24" dur="1000" fill="hold"/>
                                        <p:tgtEl>
                                          <p:spTgt spid="27"/>
                                        </p:tgtEl>
                                        <p:attrNameLst>
                                          <p:attrName>style.visibility</p:attrName>
                                        </p:attrNameLst>
                                      </p:cBhvr>
                                      <p:tavLst>
                                        <p:tav tm="0">
                                          <p:val>
                                            <p:strVal val="hidden"/>
                                          </p:val>
                                        </p:tav>
                                        <p:tav tm="50000">
                                          <p:val>
                                            <p:strVal val="visible"/>
                                          </p:val>
                                        </p:tav>
                                      </p:tavLst>
                                    </p:anim>
                                  </p:childTnLst>
                                </p:cTn>
                              </p:par>
                              <p:par>
                                <p:cTn id="25" presetID="35" presetClass="emph" presetSubtype="0" repeatCount="indefinite" fill="hold" grpId="0" nodeType="withEffect">
                                  <p:stCondLst>
                                    <p:cond delay="0"/>
                                  </p:stCondLst>
                                  <p:endCondLst>
                                    <p:cond evt="onNext" delay="0">
                                      <p:tgtEl>
                                        <p:sldTgt/>
                                      </p:tgtEl>
                                    </p:cond>
                                  </p:endCondLst>
                                  <p:childTnLst>
                                    <p:anim calcmode="discrete" valueType="str">
                                      <p:cBhvr>
                                        <p:cTn id="26" dur="100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Event Operations</a:t>
            </a:r>
            <a:endParaRPr lang="en-US" sz="5400" b="1" dirty="0"/>
          </a:p>
        </p:txBody>
      </p:sp>
      <p:sp>
        <p:nvSpPr>
          <p:cNvPr id="4" name="TextBox 3"/>
          <p:cNvSpPr txBox="1"/>
          <p:nvPr/>
        </p:nvSpPr>
        <p:spPr>
          <a:xfrm>
            <a:off x="1676400" y="685800"/>
            <a:ext cx="5670848"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Relaying Critical Information</a:t>
            </a:r>
            <a:endParaRPr lang="en-US" sz="3600" b="1" i="1" dirty="0">
              <a:solidFill>
                <a:srgbClr val="C00000"/>
              </a:solidFill>
              <a:effectLst>
                <a:outerShdw blurRad="38100" dist="38100" dir="2700000" algn="tl">
                  <a:srgbClr val="000000">
                    <a:alpha val="43137"/>
                  </a:srgbClr>
                </a:outerShdw>
              </a:effectLst>
            </a:endParaRPr>
          </a:p>
        </p:txBody>
      </p:sp>
      <p:sp>
        <p:nvSpPr>
          <p:cNvPr id="5" name="Rectangle 4"/>
          <p:cNvSpPr/>
          <p:nvPr/>
        </p:nvSpPr>
        <p:spPr>
          <a:xfrm>
            <a:off x="0" y="1702475"/>
            <a:ext cx="9144000" cy="2031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17:33 &lt;NWS St Louis </a:t>
            </a:r>
            <a:r>
              <a:rPr lang="en-US" dirty="0" err="1" smtClean="0"/>
              <a:t>Comms</a:t>
            </a:r>
            <a:r>
              <a:rPr lang="en-US" dirty="0" smtClean="0"/>
              <a:t>&gt; several tight </a:t>
            </a:r>
            <a:r>
              <a:rPr lang="en-US" dirty="0" err="1" smtClean="0"/>
              <a:t>mesos</a:t>
            </a:r>
            <a:r>
              <a:rPr lang="en-US" dirty="0" smtClean="0"/>
              <a:t> embedded in line</a:t>
            </a:r>
          </a:p>
          <a:p>
            <a:r>
              <a:rPr lang="en-US" dirty="0" smtClean="0"/>
              <a:t>17:37 &lt;NWS St Louis </a:t>
            </a:r>
            <a:r>
              <a:rPr lang="en-US" dirty="0" err="1" smtClean="0"/>
              <a:t>Comms</a:t>
            </a:r>
            <a:r>
              <a:rPr lang="en-US" dirty="0" smtClean="0"/>
              <a:t>&gt; damage in </a:t>
            </a:r>
            <a:r>
              <a:rPr lang="en-US" dirty="0" err="1" smtClean="0"/>
              <a:t>robertsvuille</a:t>
            </a:r>
            <a:endParaRPr lang="en-US" dirty="0" smtClean="0"/>
          </a:p>
          <a:p>
            <a:r>
              <a:rPr lang="en-US" dirty="0" smtClean="0"/>
              <a:t>17:37 &lt;NWS St Louis </a:t>
            </a:r>
            <a:r>
              <a:rPr lang="en-US" dirty="0" err="1" smtClean="0"/>
              <a:t>Comms</a:t>
            </a:r>
            <a:r>
              <a:rPr lang="en-US" dirty="0" smtClean="0"/>
              <a:t>&gt; tornado on the ground</a:t>
            </a:r>
          </a:p>
          <a:p>
            <a:r>
              <a:rPr lang="en-US" dirty="0" smtClean="0"/>
              <a:t>17:38 &lt;NWS St Louis </a:t>
            </a:r>
            <a:r>
              <a:rPr lang="en-US" dirty="0" err="1" smtClean="0"/>
              <a:t>Comms</a:t>
            </a:r>
            <a:r>
              <a:rPr lang="en-US" dirty="0" smtClean="0"/>
              <a:t>&gt; tornado just northeast of </a:t>
            </a:r>
            <a:r>
              <a:rPr lang="en-US" dirty="0" err="1" smtClean="0"/>
              <a:t>robertsville</a:t>
            </a:r>
            <a:r>
              <a:rPr lang="en-US" dirty="0" smtClean="0"/>
              <a:t>...damage to homes at 0/N</a:t>
            </a:r>
          </a:p>
          <a:p>
            <a:r>
              <a:rPr lang="en-US" dirty="0" smtClean="0"/>
              <a:t>17:44 &lt;NWS St Louis </a:t>
            </a:r>
            <a:r>
              <a:rPr lang="en-US" dirty="0" err="1" smtClean="0"/>
              <a:t>Comms</a:t>
            </a:r>
            <a:r>
              <a:rPr lang="en-US" dirty="0" smtClean="0"/>
              <a:t>&gt; tornado just ne of pacific]</a:t>
            </a:r>
          </a:p>
          <a:p>
            <a:r>
              <a:rPr lang="en-US" dirty="0" smtClean="0"/>
              <a:t>17:49 &lt;NWS St Louis </a:t>
            </a:r>
            <a:r>
              <a:rPr lang="en-US" dirty="0" err="1" smtClean="0"/>
              <a:t>Comms</a:t>
            </a:r>
            <a:r>
              <a:rPr lang="en-US" dirty="0" smtClean="0"/>
              <a:t>&gt; rotation over </a:t>
            </a:r>
            <a:r>
              <a:rPr lang="en-US" dirty="0" err="1" smtClean="0"/>
              <a:t>ballwin</a:t>
            </a:r>
            <a:endParaRPr lang="en-US" dirty="0" smtClean="0"/>
          </a:p>
          <a:p>
            <a:r>
              <a:rPr lang="en-US" dirty="0" smtClean="0"/>
              <a:t>17:50 &lt;NWS St Louis </a:t>
            </a:r>
            <a:r>
              <a:rPr lang="en-US" dirty="0" err="1" smtClean="0"/>
              <a:t>Comms</a:t>
            </a:r>
            <a:r>
              <a:rPr lang="en-US" dirty="0" smtClean="0"/>
              <a:t>&gt; just north of </a:t>
            </a:r>
            <a:r>
              <a:rPr lang="en-US" dirty="0" err="1" smtClean="0"/>
              <a:t>ballwin</a:t>
            </a:r>
            <a:r>
              <a:rPr lang="en-US" dirty="0" smtClean="0"/>
              <a:t> – intense MESO!!!!!!!!!!!!!!!!</a:t>
            </a:r>
            <a:endParaRPr lang="en-US" dirty="0"/>
          </a:p>
        </p:txBody>
      </p:sp>
      <p:sp>
        <p:nvSpPr>
          <p:cNvPr id="6" name="Rectangle 5"/>
          <p:cNvSpPr/>
          <p:nvPr/>
        </p:nvSpPr>
        <p:spPr>
          <a:xfrm>
            <a:off x="0" y="1397675"/>
            <a:ext cx="9144000" cy="304800"/>
          </a:xfrm>
          <a:prstGeom prst="rect">
            <a:avLst/>
          </a:prstGeom>
          <a:ln w="19050"/>
        </p:spPr>
        <p:style>
          <a:lnRef idx="1">
            <a:schemeClr val="dk1"/>
          </a:lnRef>
          <a:fillRef idx="2">
            <a:schemeClr val="dk1"/>
          </a:fillRef>
          <a:effectRef idx="1">
            <a:schemeClr val="dk1"/>
          </a:effectRef>
          <a:fontRef idx="minor">
            <a:schemeClr val="dk1"/>
          </a:fontRef>
        </p:style>
        <p:txBody>
          <a:bodyPr rtlCol="0" anchor="ctr"/>
          <a:lstStyle/>
          <a:p>
            <a:pPr algn="ctr"/>
            <a:r>
              <a:rPr lang="en-US" b="1" i="1" dirty="0" smtClean="0"/>
              <a:t>NWS CHAT LOG</a:t>
            </a:r>
            <a:endParaRPr lang="en-US" b="1" i="1" dirty="0"/>
          </a:p>
        </p:txBody>
      </p:sp>
      <p:sp>
        <p:nvSpPr>
          <p:cNvPr id="10" name="TextBox 9"/>
          <p:cNvSpPr txBox="1"/>
          <p:nvPr/>
        </p:nvSpPr>
        <p:spPr>
          <a:xfrm>
            <a:off x="1066800" y="4038600"/>
            <a:ext cx="693420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sz="3600" dirty="0" smtClean="0"/>
              <a:t>County sheriffs were also called in advance of the QLCS with locations of the strongest rotation and possible tornadoes. </a:t>
            </a:r>
            <a:endParaRPr lang="en-US"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38400"/>
            <a:ext cx="8229600" cy="1143000"/>
          </a:xfrm>
        </p:spPr>
        <p:txBody>
          <a:bodyPr>
            <a:normAutofit/>
          </a:bodyPr>
          <a:lstStyle/>
          <a:p>
            <a:r>
              <a:rPr lang="en-US" sz="6000" b="1" dirty="0" smtClean="0"/>
              <a:t>What if?</a:t>
            </a:r>
            <a:endParaRPr lang="en-US" sz="60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lsx-s-filesvr\BBerry\apps\Users\jim.sieveking\My Documents\CVKING\New Years Eve Tornado Outbreak\1722srm.gif"/>
          <p:cNvPicPr>
            <a:picLocks noChangeAspect="1" noChangeArrowheads="1"/>
          </p:cNvPicPr>
          <p:nvPr/>
        </p:nvPicPr>
        <p:blipFill>
          <a:blip r:embed="rId2" cstate="print"/>
          <a:srcRect l="15625" t="6639" r="12702" b="2318"/>
          <a:stretch>
            <a:fillRect/>
          </a:stretch>
        </p:blipFill>
        <p:spPr bwMode="auto">
          <a:xfrm>
            <a:off x="1981200" y="1371600"/>
            <a:ext cx="5638800" cy="5310461"/>
          </a:xfrm>
          <a:prstGeom prst="rect">
            <a:avLst/>
          </a:prstGeom>
          <a:noFill/>
        </p:spPr>
      </p:pic>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838200" y="685800"/>
            <a:ext cx="7433510"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r>
              <a:rPr lang="en-US" sz="3600" b="1" i="1" dirty="0" smtClean="0">
                <a:solidFill>
                  <a:srgbClr val="C00000"/>
                </a:solidFill>
                <a:effectLst>
                  <a:outerShdw blurRad="38100" dist="38100" dir="2700000" algn="tl">
                    <a:srgbClr val="000000">
                      <a:alpha val="43137"/>
                    </a:srgbClr>
                  </a:outerShdw>
                </a:effectLst>
              </a:rPr>
              <a:t>= </a:t>
            </a:r>
            <a:r>
              <a:rPr lang="en-US" sz="3600" b="1" i="1" dirty="0" smtClean="0">
                <a:solidFill>
                  <a:srgbClr val="C00000"/>
                </a:solidFill>
                <a:effectLst>
                  <a:outerShdw blurRad="38100" dist="38100" dir="2700000" algn="tl">
                    <a:srgbClr val="000000">
                      <a:alpha val="43137"/>
                    </a:srgbClr>
                  </a:outerShdw>
                </a:effectLst>
              </a:rPr>
              <a:t>Tornado </a:t>
            </a:r>
            <a:r>
              <a:rPr lang="en-US" sz="3600" b="1" i="1" dirty="0" smtClean="0">
                <a:solidFill>
                  <a:srgbClr val="C00000"/>
                </a:solidFill>
                <a:effectLst>
                  <a:outerShdw blurRad="38100" dist="38100" dir="2700000" algn="tl">
                    <a:srgbClr val="000000">
                      <a:alpha val="43137"/>
                    </a:srgbClr>
                  </a:outerShdw>
                </a:effectLst>
              </a:rPr>
              <a:t>Warning </a:t>
            </a:r>
            <a:r>
              <a:rPr lang="en-US" sz="3600" b="1" i="1" dirty="0" smtClean="0">
                <a:solidFill>
                  <a:srgbClr val="C00000"/>
                </a:solidFill>
                <a:effectLst>
                  <a:outerShdw blurRad="38100" dist="38100" dir="2700000" algn="tl">
                    <a:srgbClr val="000000">
                      <a:alpha val="43137"/>
                    </a:srgbClr>
                  </a:outerShdw>
                </a:effectLst>
              </a:rPr>
              <a:t>Polygons</a:t>
            </a:r>
            <a:endParaRPr lang="en-US" sz="3600" b="1" i="1" dirty="0">
              <a:solidFill>
                <a:srgbClr val="C00000"/>
              </a:solidFill>
              <a:effectLst>
                <a:outerShdw blurRad="38100" dist="38100" dir="2700000" algn="tl">
                  <a:srgbClr val="000000">
                    <a:alpha val="43137"/>
                  </a:srgbClr>
                </a:outerShdw>
              </a:effectLst>
            </a:endParaRPr>
          </a:p>
        </p:txBody>
      </p:sp>
      <p:sp>
        <p:nvSpPr>
          <p:cNvPr id="11" name="Oval 10"/>
          <p:cNvSpPr/>
          <p:nvPr/>
        </p:nvSpPr>
        <p:spPr>
          <a:xfrm>
            <a:off x="3200400" y="32004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505200" y="34290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3657600" y="35814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581400" y="38862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886200" y="43434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3962400" y="48006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4038601" y="5219699"/>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962401" y="5524499"/>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886200" y="5791200"/>
            <a:ext cx="228600" cy="250372"/>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2971800" y="1371600"/>
            <a:ext cx="2971800" cy="228600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971800"/>
              <a:gd name="connsiteY0" fmla="*/ 2226130 h 2226130"/>
              <a:gd name="connsiteX1" fmla="*/ 0 w 2971800"/>
              <a:gd name="connsiteY1" fmla="*/ 1921329 h 2226130"/>
              <a:gd name="connsiteX2" fmla="*/ 1676400 w 2971800"/>
              <a:gd name="connsiteY2" fmla="*/ 0 h 2226130"/>
              <a:gd name="connsiteX3" fmla="*/ 2971800 w 2971800"/>
              <a:gd name="connsiteY3" fmla="*/ 762000 h 2226130"/>
              <a:gd name="connsiteX4" fmla="*/ 228601 w 2971800"/>
              <a:gd name="connsiteY4" fmla="*/ 2226130 h 2226130"/>
              <a:gd name="connsiteX0" fmla="*/ 228601 w 2971800"/>
              <a:gd name="connsiteY0" fmla="*/ 2226130 h 2226130"/>
              <a:gd name="connsiteX1" fmla="*/ 0 w 2971800"/>
              <a:gd name="connsiteY1" fmla="*/ 1921329 h 2226130"/>
              <a:gd name="connsiteX2" fmla="*/ 1676400 w 2971800"/>
              <a:gd name="connsiteY2" fmla="*/ 0 h 2226130"/>
              <a:gd name="connsiteX3" fmla="*/ 2971800 w 2971800"/>
              <a:gd name="connsiteY3" fmla="*/ 1143000 h 2226130"/>
              <a:gd name="connsiteX4" fmla="*/ 228601 w 2971800"/>
              <a:gd name="connsiteY4" fmla="*/ 2226130 h 2226130"/>
              <a:gd name="connsiteX0" fmla="*/ 304800 w 2971800"/>
              <a:gd name="connsiteY0" fmla="*/ 2286000 h 2286000"/>
              <a:gd name="connsiteX1" fmla="*/ 0 w 2971800"/>
              <a:gd name="connsiteY1" fmla="*/ 1921329 h 2286000"/>
              <a:gd name="connsiteX2" fmla="*/ 1676400 w 2971800"/>
              <a:gd name="connsiteY2" fmla="*/ 0 h 2286000"/>
              <a:gd name="connsiteX3" fmla="*/ 2971800 w 2971800"/>
              <a:gd name="connsiteY3" fmla="*/ 1143000 h 2286000"/>
              <a:gd name="connsiteX4" fmla="*/ 304800 w 2971800"/>
              <a:gd name="connsiteY4" fmla="*/ 2286000 h 2286000"/>
              <a:gd name="connsiteX0" fmla="*/ 304800 w 2971800"/>
              <a:gd name="connsiteY0" fmla="*/ 2286000 h 2286000"/>
              <a:gd name="connsiteX1" fmla="*/ 0 w 2971800"/>
              <a:gd name="connsiteY1" fmla="*/ 1921329 h 2286000"/>
              <a:gd name="connsiteX2" fmla="*/ 1295400 w 2971800"/>
              <a:gd name="connsiteY2" fmla="*/ 0 h 2286000"/>
              <a:gd name="connsiteX3" fmla="*/ 1676400 w 2971800"/>
              <a:gd name="connsiteY3" fmla="*/ 0 h 2286000"/>
              <a:gd name="connsiteX4" fmla="*/ 2971800 w 2971800"/>
              <a:gd name="connsiteY4" fmla="*/ 1143000 h 2286000"/>
              <a:gd name="connsiteX5" fmla="*/ 304800 w 2971800"/>
              <a:gd name="connsiteY5"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800" h="2286000">
                <a:moveTo>
                  <a:pt x="304800" y="2286000"/>
                </a:moveTo>
                <a:lnTo>
                  <a:pt x="0" y="1921329"/>
                </a:lnTo>
                <a:lnTo>
                  <a:pt x="1295400" y="0"/>
                </a:lnTo>
                <a:lnTo>
                  <a:pt x="1676400" y="0"/>
                </a:lnTo>
                <a:lnTo>
                  <a:pt x="2971800" y="1143000"/>
                </a:lnTo>
                <a:lnTo>
                  <a:pt x="304800" y="228600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p:cNvSpPr/>
          <p:nvPr/>
        </p:nvSpPr>
        <p:spPr>
          <a:xfrm>
            <a:off x="3352800" y="1371600"/>
            <a:ext cx="2971800" cy="237853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971800"/>
              <a:gd name="connsiteY0" fmla="*/ 2378530 h 2378530"/>
              <a:gd name="connsiteX1" fmla="*/ 0 w 2971800"/>
              <a:gd name="connsiteY1" fmla="*/ 2073729 h 2378530"/>
              <a:gd name="connsiteX2" fmla="*/ 1752600 w 2971800"/>
              <a:gd name="connsiteY2" fmla="*/ 0 h 2378530"/>
              <a:gd name="connsiteX3" fmla="*/ 2971800 w 2971800"/>
              <a:gd name="connsiteY3" fmla="*/ 914400 h 2378530"/>
              <a:gd name="connsiteX4" fmla="*/ 228601 w 2971800"/>
              <a:gd name="connsiteY4" fmla="*/ 2378530 h 2378530"/>
              <a:gd name="connsiteX0" fmla="*/ 228601 w 2971800"/>
              <a:gd name="connsiteY0" fmla="*/ 2378530 h 2378530"/>
              <a:gd name="connsiteX1" fmla="*/ 0 w 2971800"/>
              <a:gd name="connsiteY1" fmla="*/ 2073729 h 2378530"/>
              <a:gd name="connsiteX2" fmla="*/ 1752600 w 2971800"/>
              <a:gd name="connsiteY2" fmla="*/ 0 h 2378530"/>
              <a:gd name="connsiteX3" fmla="*/ 2971800 w 2971800"/>
              <a:gd name="connsiteY3" fmla="*/ 1143000 h 2378530"/>
              <a:gd name="connsiteX4" fmla="*/ 228601 w 2971800"/>
              <a:gd name="connsiteY4" fmla="*/ 2378530 h 2378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1800" h="2378530">
                <a:moveTo>
                  <a:pt x="228601" y="2378530"/>
                </a:moveTo>
                <a:lnTo>
                  <a:pt x="0" y="2073729"/>
                </a:lnTo>
                <a:lnTo>
                  <a:pt x="1752600" y="0"/>
                </a:lnTo>
                <a:lnTo>
                  <a:pt x="2971800" y="1143000"/>
                </a:lnTo>
                <a:lnTo>
                  <a:pt x="228601" y="237853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a:off x="3505200" y="1371600"/>
            <a:ext cx="3200400" cy="260713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048000"/>
              <a:gd name="connsiteY0" fmla="*/ 2607130 h 2607130"/>
              <a:gd name="connsiteX1" fmla="*/ 0 w 3048000"/>
              <a:gd name="connsiteY1" fmla="*/ 2302329 h 2607130"/>
              <a:gd name="connsiteX2" fmla="*/ 2057400 w 3048000"/>
              <a:gd name="connsiteY2" fmla="*/ 0 h 2607130"/>
              <a:gd name="connsiteX3" fmla="*/ 3048000 w 3048000"/>
              <a:gd name="connsiteY3" fmla="*/ 1219200 h 2607130"/>
              <a:gd name="connsiteX4" fmla="*/ 228601 w 3048000"/>
              <a:gd name="connsiteY4" fmla="*/ 2607130 h 2607130"/>
              <a:gd name="connsiteX0" fmla="*/ 228601 w 3200400"/>
              <a:gd name="connsiteY0" fmla="*/ 2607130 h 2607130"/>
              <a:gd name="connsiteX1" fmla="*/ 0 w 3200400"/>
              <a:gd name="connsiteY1" fmla="*/ 2302329 h 2607130"/>
              <a:gd name="connsiteX2" fmla="*/ 2057400 w 3200400"/>
              <a:gd name="connsiteY2" fmla="*/ 0 h 2607130"/>
              <a:gd name="connsiteX3" fmla="*/ 3200400 w 3200400"/>
              <a:gd name="connsiteY3" fmla="*/ 1066800 h 2607130"/>
              <a:gd name="connsiteX4" fmla="*/ 228601 w 3200400"/>
              <a:gd name="connsiteY4" fmla="*/ 2607130 h 2607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2607130">
                <a:moveTo>
                  <a:pt x="228601" y="2607130"/>
                </a:moveTo>
                <a:lnTo>
                  <a:pt x="0" y="2302329"/>
                </a:lnTo>
                <a:lnTo>
                  <a:pt x="2057400" y="0"/>
                </a:lnTo>
                <a:lnTo>
                  <a:pt x="3200400" y="1066800"/>
                </a:lnTo>
                <a:lnTo>
                  <a:pt x="228601" y="260713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a:xfrm>
            <a:off x="3505200" y="1524000"/>
            <a:ext cx="3581400" cy="275953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048000"/>
              <a:gd name="connsiteY0" fmla="*/ 2454730 h 2454730"/>
              <a:gd name="connsiteX1" fmla="*/ 0 w 3048000"/>
              <a:gd name="connsiteY1" fmla="*/ 2149929 h 2454730"/>
              <a:gd name="connsiteX2" fmla="*/ 2667000 w 3048000"/>
              <a:gd name="connsiteY2" fmla="*/ 0 h 2454730"/>
              <a:gd name="connsiteX3" fmla="*/ 3048000 w 3048000"/>
              <a:gd name="connsiteY3" fmla="*/ 1066800 h 2454730"/>
              <a:gd name="connsiteX4" fmla="*/ 228601 w 3048000"/>
              <a:gd name="connsiteY4" fmla="*/ 2454730 h 2454730"/>
              <a:gd name="connsiteX0" fmla="*/ 228601 w 3276600"/>
              <a:gd name="connsiteY0" fmla="*/ 2454730 h 2454730"/>
              <a:gd name="connsiteX1" fmla="*/ 0 w 3276600"/>
              <a:gd name="connsiteY1" fmla="*/ 2149929 h 2454730"/>
              <a:gd name="connsiteX2" fmla="*/ 2667000 w 3276600"/>
              <a:gd name="connsiteY2" fmla="*/ 0 h 2454730"/>
              <a:gd name="connsiteX3" fmla="*/ 3276600 w 3276600"/>
              <a:gd name="connsiteY3" fmla="*/ 990600 h 2454730"/>
              <a:gd name="connsiteX4" fmla="*/ 228601 w 3276600"/>
              <a:gd name="connsiteY4" fmla="*/ 2454730 h 2454730"/>
              <a:gd name="connsiteX0" fmla="*/ 228601 w 3276600"/>
              <a:gd name="connsiteY0" fmla="*/ 2683330 h 2683330"/>
              <a:gd name="connsiteX1" fmla="*/ 0 w 3276600"/>
              <a:gd name="connsiteY1" fmla="*/ 2378529 h 2683330"/>
              <a:gd name="connsiteX2" fmla="*/ 2590800 w 3276600"/>
              <a:gd name="connsiteY2" fmla="*/ 0 h 2683330"/>
              <a:gd name="connsiteX3" fmla="*/ 3276600 w 3276600"/>
              <a:gd name="connsiteY3" fmla="*/ 1219200 h 2683330"/>
              <a:gd name="connsiteX4" fmla="*/ 228601 w 3276600"/>
              <a:gd name="connsiteY4" fmla="*/ 2683330 h 2683330"/>
              <a:gd name="connsiteX0" fmla="*/ 228601 w 3505200"/>
              <a:gd name="connsiteY0" fmla="*/ 2683330 h 2683330"/>
              <a:gd name="connsiteX1" fmla="*/ 0 w 3505200"/>
              <a:gd name="connsiteY1" fmla="*/ 2378529 h 2683330"/>
              <a:gd name="connsiteX2" fmla="*/ 2590800 w 3505200"/>
              <a:gd name="connsiteY2" fmla="*/ 0 h 2683330"/>
              <a:gd name="connsiteX3" fmla="*/ 3505200 w 3505200"/>
              <a:gd name="connsiteY3" fmla="*/ 914400 h 2683330"/>
              <a:gd name="connsiteX4" fmla="*/ 228601 w 3505200"/>
              <a:gd name="connsiteY4" fmla="*/ 2683330 h 2683330"/>
              <a:gd name="connsiteX0" fmla="*/ 228601 w 3505200"/>
              <a:gd name="connsiteY0" fmla="*/ 2683330 h 2683330"/>
              <a:gd name="connsiteX1" fmla="*/ 0 w 3505200"/>
              <a:gd name="connsiteY1" fmla="*/ 2378529 h 2683330"/>
              <a:gd name="connsiteX2" fmla="*/ 2438400 w 3505200"/>
              <a:gd name="connsiteY2" fmla="*/ 0 h 2683330"/>
              <a:gd name="connsiteX3" fmla="*/ 3505200 w 3505200"/>
              <a:gd name="connsiteY3" fmla="*/ 914400 h 2683330"/>
              <a:gd name="connsiteX4" fmla="*/ 228601 w 3505200"/>
              <a:gd name="connsiteY4" fmla="*/ 2683330 h 2683330"/>
              <a:gd name="connsiteX0" fmla="*/ 228601 w 3581400"/>
              <a:gd name="connsiteY0" fmla="*/ 2683330 h 2683330"/>
              <a:gd name="connsiteX1" fmla="*/ 0 w 3581400"/>
              <a:gd name="connsiteY1" fmla="*/ 2378529 h 2683330"/>
              <a:gd name="connsiteX2" fmla="*/ 2438400 w 3581400"/>
              <a:gd name="connsiteY2" fmla="*/ 0 h 2683330"/>
              <a:gd name="connsiteX3" fmla="*/ 3581400 w 3581400"/>
              <a:gd name="connsiteY3" fmla="*/ 1143000 h 2683330"/>
              <a:gd name="connsiteX4" fmla="*/ 228601 w 3581400"/>
              <a:gd name="connsiteY4" fmla="*/ 2683330 h 2683330"/>
              <a:gd name="connsiteX0" fmla="*/ 228601 w 3581400"/>
              <a:gd name="connsiteY0" fmla="*/ 2759530 h 2759530"/>
              <a:gd name="connsiteX1" fmla="*/ 0 w 3581400"/>
              <a:gd name="connsiteY1" fmla="*/ 2454729 h 2759530"/>
              <a:gd name="connsiteX2" fmla="*/ 2438400 w 3581400"/>
              <a:gd name="connsiteY2" fmla="*/ 0 h 2759530"/>
              <a:gd name="connsiteX3" fmla="*/ 3581400 w 3581400"/>
              <a:gd name="connsiteY3" fmla="*/ 1219200 h 2759530"/>
              <a:gd name="connsiteX4" fmla="*/ 228601 w 3581400"/>
              <a:gd name="connsiteY4" fmla="*/ 2759530 h 2759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1400" h="2759530">
                <a:moveTo>
                  <a:pt x="228601" y="2759530"/>
                </a:moveTo>
                <a:lnTo>
                  <a:pt x="0" y="2454729"/>
                </a:lnTo>
                <a:lnTo>
                  <a:pt x="2438400" y="0"/>
                </a:lnTo>
                <a:lnTo>
                  <a:pt x="3581400" y="1219200"/>
                </a:lnTo>
                <a:lnTo>
                  <a:pt x="228601" y="275953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a:xfrm>
            <a:off x="3733800" y="1828800"/>
            <a:ext cx="3810000" cy="283573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505200"/>
              <a:gd name="connsiteY0" fmla="*/ 2302330 h 2302330"/>
              <a:gd name="connsiteX1" fmla="*/ 0 w 3505200"/>
              <a:gd name="connsiteY1" fmla="*/ 1997529 h 2302330"/>
              <a:gd name="connsiteX2" fmla="*/ 2362200 w 3505200"/>
              <a:gd name="connsiteY2" fmla="*/ 0 h 2302330"/>
              <a:gd name="connsiteX3" fmla="*/ 3505200 w 3505200"/>
              <a:gd name="connsiteY3" fmla="*/ 990600 h 2302330"/>
              <a:gd name="connsiteX4" fmla="*/ 228601 w 3505200"/>
              <a:gd name="connsiteY4" fmla="*/ 2302330 h 2302330"/>
              <a:gd name="connsiteX0" fmla="*/ 228601 w 3505200"/>
              <a:gd name="connsiteY0" fmla="*/ 2454730 h 2454730"/>
              <a:gd name="connsiteX1" fmla="*/ 0 w 3505200"/>
              <a:gd name="connsiteY1" fmla="*/ 2149929 h 2454730"/>
              <a:gd name="connsiteX2" fmla="*/ 2819400 w 3505200"/>
              <a:gd name="connsiteY2" fmla="*/ 0 h 2454730"/>
              <a:gd name="connsiteX3" fmla="*/ 3505200 w 3505200"/>
              <a:gd name="connsiteY3" fmla="*/ 1143000 h 2454730"/>
              <a:gd name="connsiteX4" fmla="*/ 228601 w 3505200"/>
              <a:gd name="connsiteY4" fmla="*/ 2454730 h 2454730"/>
              <a:gd name="connsiteX0" fmla="*/ 228601 w 3505200"/>
              <a:gd name="connsiteY0" fmla="*/ 2683330 h 2683330"/>
              <a:gd name="connsiteX1" fmla="*/ 0 w 3505200"/>
              <a:gd name="connsiteY1" fmla="*/ 2378529 h 2683330"/>
              <a:gd name="connsiteX2" fmla="*/ 2438400 w 3505200"/>
              <a:gd name="connsiteY2" fmla="*/ 0 h 2683330"/>
              <a:gd name="connsiteX3" fmla="*/ 3505200 w 3505200"/>
              <a:gd name="connsiteY3" fmla="*/ 1371600 h 2683330"/>
              <a:gd name="connsiteX4" fmla="*/ 228601 w 3505200"/>
              <a:gd name="connsiteY4" fmla="*/ 2683330 h 2683330"/>
              <a:gd name="connsiteX0" fmla="*/ 228601 w 3810000"/>
              <a:gd name="connsiteY0" fmla="*/ 2683330 h 2683330"/>
              <a:gd name="connsiteX1" fmla="*/ 0 w 3810000"/>
              <a:gd name="connsiteY1" fmla="*/ 2378529 h 2683330"/>
              <a:gd name="connsiteX2" fmla="*/ 2438400 w 3810000"/>
              <a:gd name="connsiteY2" fmla="*/ 0 h 2683330"/>
              <a:gd name="connsiteX3" fmla="*/ 3810000 w 3810000"/>
              <a:gd name="connsiteY3" fmla="*/ 1219200 h 2683330"/>
              <a:gd name="connsiteX4" fmla="*/ 228601 w 3810000"/>
              <a:gd name="connsiteY4" fmla="*/ 2683330 h 2683330"/>
              <a:gd name="connsiteX0" fmla="*/ 228601 w 3810000"/>
              <a:gd name="connsiteY0" fmla="*/ 2835730 h 2835730"/>
              <a:gd name="connsiteX1" fmla="*/ 0 w 3810000"/>
              <a:gd name="connsiteY1" fmla="*/ 2530929 h 2835730"/>
              <a:gd name="connsiteX2" fmla="*/ 2438400 w 3810000"/>
              <a:gd name="connsiteY2" fmla="*/ 0 h 2835730"/>
              <a:gd name="connsiteX3" fmla="*/ 3810000 w 3810000"/>
              <a:gd name="connsiteY3" fmla="*/ 1371600 h 2835730"/>
              <a:gd name="connsiteX4" fmla="*/ 228601 w 3810000"/>
              <a:gd name="connsiteY4" fmla="*/ 2835730 h 28357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2835730">
                <a:moveTo>
                  <a:pt x="228601" y="2835730"/>
                </a:moveTo>
                <a:lnTo>
                  <a:pt x="0" y="2530929"/>
                </a:lnTo>
                <a:lnTo>
                  <a:pt x="2438400" y="0"/>
                </a:lnTo>
                <a:lnTo>
                  <a:pt x="3810000" y="1371600"/>
                </a:lnTo>
                <a:lnTo>
                  <a:pt x="228601" y="283573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3810000" y="2209800"/>
            <a:ext cx="3810000" cy="297180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124200"/>
              <a:gd name="connsiteY0" fmla="*/ 2667000 h 2667000"/>
              <a:gd name="connsiteX1" fmla="*/ 0 w 3124200"/>
              <a:gd name="connsiteY1" fmla="*/ 2362199 h 2667000"/>
              <a:gd name="connsiteX2" fmla="*/ 3124200 w 3124200"/>
              <a:gd name="connsiteY2" fmla="*/ 0 h 2667000"/>
              <a:gd name="connsiteX3" fmla="*/ 3048000 w 3124200"/>
              <a:gd name="connsiteY3" fmla="*/ 1279070 h 2667000"/>
              <a:gd name="connsiteX4" fmla="*/ 228601 w 3124200"/>
              <a:gd name="connsiteY4" fmla="*/ 2667000 h 2667000"/>
              <a:gd name="connsiteX0" fmla="*/ 228601 w 3505200"/>
              <a:gd name="connsiteY0" fmla="*/ 2667000 h 2667000"/>
              <a:gd name="connsiteX1" fmla="*/ 0 w 3505200"/>
              <a:gd name="connsiteY1" fmla="*/ 2362199 h 2667000"/>
              <a:gd name="connsiteX2" fmla="*/ 3124200 w 3505200"/>
              <a:gd name="connsiteY2" fmla="*/ 0 h 2667000"/>
              <a:gd name="connsiteX3" fmla="*/ 3505200 w 3505200"/>
              <a:gd name="connsiteY3" fmla="*/ 1066800 h 2667000"/>
              <a:gd name="connsiteX4" fmla="*/ 228601 w 3505200"/>
              <a:gd name="connsiteY4" fmla="*/ 2667000 h 2667000"/>
              <a:gd name="connsiteX0" fmla="*/ 228601 w 3505200"/>
              <a:gd name="connsiteY0" fmla="*/ 2743200 h 2743200"/>
              <a:gd name="connsiteX1" fmla="*/ 0 w 3505200"/>
              <a:gd name="connsiteY1" fmla="*/ 2438399 h 2743200"/>
              <a:gd name="connsiteX2" fmla="*/ 2971800 w 3505200"/>
              <a:gd name="connsiteY2" fmla="*/ 0 h 2743200"/>
              <a:gd name="connsiteX3" fmla="*/ 3505200 w 3505200"/>
              <a:gd name="connsiteY3" fmla="*/ 1143000 h 2743200"/>
              <a:gd name="connsiteX4" fmla="*/ 228601 w 3505200"/>
              <a:gd name="connsiteY4" fmla="*/ 2743200 h 2743200"/>
              <a:gd name="connsiteX0" fmla="*/ 228601 w 3810000"/>
              <a:gd name="connsiteY0" fmla="*/ 2743200 h 2743200"/>
              <a:gd name="connsiteX1" fmla="*/ 0 w 3810000"/>
              <a:gd name="connsiteY1" fmla="*/ 2438399 h 2743200"/>
              <a:gd name="connsiteX2" fmla="*/ 2971800 w 3810000"/>
              <a:gd name="connsiteY2" fmla="*/ 0 h 2743200"/>
              <a:gd name="connsiteX3" fmla="*/ 3810000 w 3810000"/>
              <a:gd name="connsiteY3" fmla="*/ 762000 h 2743200"/>
              <a:gd name="connsiteX4" fmla="*/ 228601 w 3810000"/>
              <a:gd name="connsiteY4" fmla="*/ 2743200 h 2743200"/>
              <a:gd name="connsiteX0" fmla="*/ 228601 w 3810000"/>
              <a:gd name="connsiteY0" fmla="*/ 2895600 h 2895600"/>
              <a:gd name="connsiteX1" fmla="*/ 0 w 3810000"/>
              <a:gd name="connsiteY1" fmla="*/ 2590799 h 2895600"/>
              <a:gd name="connsiteX2" fmla="*/ 2819400 w 3810000"/>
              <a:gd name="connsiteY2" fmla="*/ 0 h 2895600"/>
              <a:gd name="connsiteX3" fmla="*/ 3810000 w 3810000"/>
              <a:gd name="connsiteY3" fmla="*/ 914400 h 2895600"/>
              <a:gd name="connsiteX4" fmla="*/ 228601 w 3810000"/>
              <a:gd name="connsiteY4" fmla="*/ 2895600 h 2895600"/>
              <a:gd name="connsiteX0" fmla="*/ 228601 w 3810000"/>
              <a:gd name="connsiteY0" fmla="*/ 2971800 h 2971800"/>
              <a:gd name="connsiteX1" fmla="*/ 0 w 3810000"/>
              <a:gd name="connsiteY1" fmla="*/ 2666999 h 2971800"/>
              <a:gd name="connsiteX2" fmla="*/ 2743200 w 3810000"/>
              <a:gd name="connsiteY2" fmla="*/ 0 h 2971800"/>
              <a:gd name="connsiteX3" fmla="*/ 3810000 w 3810000"/>
              <a:gd name="connsiteY3" fmla="*/ 990600 h 2971800"/>
              <a:gd name="connsiteX4" fmla="*/ 228601 w 3810000"/>
              <a:gd name="connsiteY4" fmla="*/ 2971800 h 2971800"/>
              <a:gd name="connsiteX0" fmla="*/ 228601 w 3810000"/>
              <a:gd name="connsiteY0" fmla="*/ 2971800 h 2971800"/>
              <a:gd name="connsiteX1" fmla="*/ 0 w 3810000"/>
              <a:gd name="connsiteY1" fmla="*/ 2666999 h 2971800"/>
              <a:gd name="connsiteX2" fmla="*/ 2743200 w 3810000"/>
              <a:gd name="connsiteY2" fmla="*/ 0 h 2971800"/>
              <a:gd name="connsiteX3" fmla="*/ 3810000 w 3810000"/>
              <a:gd name="connsiteY3" fmla="*/ 990600 h 2971800"/>
              <a:gd name="connsiteX4" fmla="*/ 3810000 w 3810000"/>
              <a:gd name="connsiteY4" fmla="*/ 1295400 h 2971800"/>
              <a:gd name="connsiteX5" fmla="*/ 228601 w 3810000"/>
              <a:gd name="connsiteY5"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0" h="2971800">
                <a:moveTo>
                  <a:pt x="228601" y="2971800"/>
                </a:moveTo>
                <a:lnTo>
                  <a:pt x="0" y="2666999"/>
                </a:lnTo>
                <a:lnTo>
                  <a:pt x="2743200" y="0"/>
                </a:lnTo>
                <a:lnTo>
                  <a:pt x="3810000" y="990600"/>
                </a:lnTo>
                <a:lnTo>
                  <a:pt x="3810000" y="1295400"/>
                </a:lnTo>
                <a:lnTo>
                  <a:pt x="228601" y="297180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3886200" y="2590800"/>
            <a:ext cx="3733800" cy="298813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352800"/>
              <a:gd name="connsiteY0" fmla="*/ 2683330 h 2683330"/>
              <a:gd name="connsiteX1" fmla="*/ 0 w 3352800"/>
              <a:gd name="connsiteY1" fmla="*/ 2378529 h 2683330"/>
              <a:gd name="connsiteX2" fmla="*/ 3352800 w 3352800"/>
              <a:gd name="connsiteY2" fmla="*/ 0 h 2683330"/>
              <a:gd name="connsiteX3" fmla="*/ 3048000 w 3352800"/>
              <a:gd name="connsiteY3" fmla="*/ 1295400 h 2683330"/>
              <a:gd name="connsiteX4" fmla="*/ 228601 w 3352800"/>
              <a:gd name="connsiteY4" fmla="*/ 2683330 h 2683330"/>
              <a:gd name="connsiteX0" fmla="*/ 228601 w 3581400"/>
              <a:gd name="connsiteY0" fmla="*/ 2683330 h 2683330"/>
              <a:gd name="connsiteX1" fmla="*/ 0 w 3581400"/>
              <a:gd name="connsiteY1" fmla="*/ 2378529 h 2683330"/>
              <a:gd name="connsiteX2" fmla="*/ 3352800 w 3581400"/>
              <a:gd name="connsiteY2" fmla="*/ 0 h 2683330"/>
              <a:gd name="connsiteX3" fmla="*/ 3581400 w 3581400"/>
              <a:gd name="connsiteY3" fmla="*/ 1066800 h 2683330"/>
              <a:gd name="connsiteX4" fmla="*/ 228601 w 3581400"/>
              <a:gd name="connsiteY4" fmla="*/ 2683330 h 2683330"/>
              <a:gd name="connsiteX0" fmla="*/ 228601 w 3581400"/>
              <a:gd name="connsiteY0" fmla="*/ 2988130 h 2988130"/>
              <a:gd name="connsiteX1" fmla="*/ 0 w 3581400"/>
              <a:gd name="connsiteY1" fmla="*/ 2683329 h 2988130"/>
              <a:gd name="connsiteX2" fmla="*/ 3048000 w 3581400"/>
              <a:gd name="connsiteY2" fmla="*/ 0 h 2988130"/>
              <a:gd name="connsiteX3" fmla="*/ 3581400 w 3581400"/>
              <a:gd name="connsiteY3" fmla="*/ 1371600 h 2988130"/>
              <a:gd name="connsiteX4" fmla="*/ 228601 w 3581400"/>
              <a:gd name="connsiteY4" fmla="*/ 2988130 h 2988130"/>
              <a:gd name="connsiteX0" fmla="*/ 228601 w 3733800"/>
              <a:gd name="connsiteY0" fmla="*/ 2988130 h 2988130"/>
              <a:gd name="connsiteX1" fmla="*/ 0 w 3733800"/>
              <a:gd name="connsiteY1" fmla="*/ 2683329 h 2988130"/>
              <a:gd name="connsiteX2" fmla="*/ 3048000 w 3733800"/>
              <a:gd name="connsiteY2" fmla="*/ 0 h 2988130"/>
              <a:gd name="connsiteX3" fmla="*/ 3733800 w 3733800"/>
              <a:gd name="connsiteY3" fmla="*/ 533400 h 2988130"/>
              <a:gd name="connsiteX4" fmla="*/ 3581400 w 3733800"/>
              <a:gd name="connsiteY4" fmla="*/ 1371600 h 2988130"/>
              <a:gd name="connsiteX5" fmla="*/ 228601 w 3733800"/>
              <a:gd name="connsiteY5" fmla="*/ 2988130 h 2988130"/>
              <a:gd name="connsiteX0" fmla="*/ 228601 w 3733800"/>
              <a:gd name="connsiteY0" fmla="*/ 2988130 h 2988130"/>
              <a:gd name="connsiteX1" fmla="*/ 0 w 3733800"/>
              <a:gd name="connsiteY1" fmla="*/ 2683329 h 2988130"/>
              <a:gd name="connsiteX2" fmla="*/ 3048000 w 3733800"/>
              <a:gd name="connsiteY2" fmla="*/ 0 h 2988130"/>
              <a:gd name="connsiteX3" fmla="*/ 3733800 w 3733800"/>
              <a:gd name="connsiteY3" fmla="*/ 533400 h 2988130"/>
              <a:gd name="connsiteX4" fmla="*/ 3733800 w 3733800"/>
              <a:gd name="connsiteY4" fmla="*/ 1371600 h 2988130"/>
              <a:gd name="connsiteX5" fmla="*/ 228601 w 3733800"/>
              <a:gd name="connsiteY5" fmla="*/ 2988130 h 298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3800" h="2988130">
                <a:moveTo>
                  <a:pt x="228601" y="2988130"/>
                </a:moveTo>
                <a:lnTo>
                  <a:pt x="0" y="2683329"/>
                </a:lnTo>
                <a:lnTo>
                  <a:pt x="3048000" y="0"/>
                </a:lnTo>
                <a:lnTo>
                  <a:pt x="3733800" y="533400"/>
                </a:lnTo>
                <a:lnTo>
                  <a:pt x="3733800" y="1371600"/>
                </a:lnTo>
                <a:lnTo>
                  <a:pt x="228601" y="298813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a:off x="3810000" y="2667000"/>
            <a:ext cx="3810000" cy="320040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581400"/>
              <a:gd name="connsiteY0" fmla="*/ 2895600 h 2895600"/>
              <a:gd name="connsiteX1" fmla="*/ 0 w 3581400"/>
              <a:gd name="connsiteY1" fmla="*/ 2590799 h 2895600"/>
              <a:gd name="connsiteX2" fmla="*/ 3581400 w 3581400"/>
              <a:gd name="connsiteY2" fmla="*/ 0 h 2895600"/>
              <a:gd name="connsiteX3" fmla="*/ 3048000 w 3581400"/>
              <a:gd name="connsiteY3" fmla="*/ 1507670 h 2895600"/>
              <a:gd name="connsiteX4" fmla="*/ 228601 w 3581400"/>
              <a:gd name="connsiteY4" fmla="*/ 2895600 h 2895600"/>
              <a:gd name="connsiteX0" fmla="*/ 228601 w 3810000"/>
              <a:gd name="connsiteY0" fmla="*/ 2895600 h 2895600"/>
              <a:gd name="connsiteX1" fmla="*/ 0 w 3810000"/>
              <a:gd name="connsiteY1" fmla="*/ 2590799 h 2895600"/>
              <a:gd name="connsiteX2" fmla="*/ 3581400 w 3810000"/>
              <a:gd name="connsiteY2" fmla="*/ 0 h 2895600"/>
              <a:gd name="connsiteX3" fmla="*/ 3810000 w 3810000"/>
              <a:gd name="connsiteY3" fmla="*/ 685800 h 2895600"/>
              <a:gd name="connsiteX4" fmla="*/ 3048000 w 3810000"/>
              <a:gd name="connsiteY4" fmla="*/ 1507670 h 2895600"/>
              <a:gd name="connsiteX5" fmla="*/ 228601 w 3810000"/>
              <a:gd name="connsiteY5" fmla="*/ 2895600 h 2895600"/>
              <a:gd name="connsiteX0" fmla="*/ 228601 w 3810000"/>
              <a:gd name="connsiteY0" fmla="*/ 2895600 h 2895600"/>
              <a:gd name="connsiteX1" fmla="*/ 0 w 3810000"/>
              <a:gd name="connsiteY1" fmla="*/ 2590799 h 2895600"/>
              <a:gd name="connsiteX2" fmla="*/ 3581400 w 3810000"/>
              <a:gd name="connsiteY2" fmla="*/ 0 h 2895600"/>
              <a:gd name="connsiteX3" fmla="*/ 3810000 w 3810000"/>
              <a:gd name="connsiteY3" fmla="*/ 685800 h 2895600"/>
              <a:gd name="connsiteX4" fmla="*/ 228601 w 3810000"/>
              <a:gd name="connsiteY4" fmla="*/ 2895600 h 2895600"/>
              <a:gd name="connsiteX0" fmla="*/ 228601 w 3810000"/>
              <a:gd name="connsiteY0" fmla="*/ 2895600 h 2895600"/>
              <a:gd name="connsiteX1" fmla="*/ 0 w 3810000"/>
              <a:gd name="connsiteY1" fmla="*/ 2590799 h 2895600"/>
              <a:gd name="connsiteX2" fmla="*/ 3581400 w 3810000"/>
              <a:gd name="connsiteY2" fmla="*/ 0 h 2895600"/>
              <a:gd name="connsiteX3" fmla="*/ 3810000 w 3810000"/>
              <a:gd name="connsiteY3" fmla="*/ 685800 h 2895600"/>
              <a:gd name="connsiteX4" fmla="*/ 3810000 w 3810000"/>
              <a:gd name="connsiteY4" fmla="*/ 990600 h 2895600"/>
              <a:gd name="connsiteX5" fmla="*/ 228601 w 3810000"/>
              <a:gd name="connsiteY5" fmla="*/ 2895600 h 2895600"/>
              <a:gd name="connsiteX0" fmla="*/ 228601 w 3810000"/>
              <a:gd name="connsiteY0" fmla="*/ 3200400 h 3200400"/>
              <a:gd name="connsiteX1" fmla="*/ 0 w 3810000"/>
              <a:gd name="connsiteY1" fmla="*/ 2895599 h 3200400"/>
              <a:gd name="connsiteX2" fmla="*/ 3200400 w 3810000"/>
              <a:gd name="connsiteY2" fmla="*/ 0 h 3200400"/>
              <a:gd name="connsiteX3" fmla="*/ 3810000 w 3810000"/>
              <a:gd name="connsiteY3" fmla="*/ 990600 h 3200400"/>
              <a:gd name="connsiteX4" fmla="*/ 3810000 w 3810000"/>
              <a:gd name="connsiteY4" fmla="*/ 1295400 h 3200400"/>
              <a:gd name="connsiteX5" fmla="*/ 228601 w 3810000"/>
              <a:gd name="connsiteY5" fmla="*/ 3200400 h 3200400"/>
              <a:gd name="connsiteX0" fmla="*/ 228601 w 3810000"/>
              <a:gd name="connsiteY0" fmla="*/ 3200400 h 3200400"/>
              <a:gd name="connsiteX1" fmla="*/ 0 w 3810000"/>
              <a:gd name="connsiteY1" fmla="*/ 2895599 h 3200400"/>
              <a:gd name="connsiteX2" fmla="*/ 3200400 w 3810000"/>
              <a:gd name="connsiteY2" fmla="*/ 0 h 3200400"/>
              <a:gd name="connsiteX3" fmla="*/ 3810000 w 3810000"/>
              <a:gd name="connsiteY3" fmla="*/ 609600 h 3200400"/>
              <a:gd name="connsiteX4" fmla="*/ 3810000 w 3810000"/>
              <a:gd name="connsiteY4" fmla="*/ 1295400 h 3200400"/>
              <a:gd name="connsiteX5" fmla="*/ 228601 w 3810000"/>
              <a:gd name="connsiteY5" fmla="*/ 3200400 h 320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0000" h="3200400">
                <a:moveTo>
                  <a:pt x="228601" y="3200400"/>
                </a:moveTo>
                <a:lnTo>
                  <a:pt x="0" y="2895599"/>
                </a:lnTo>
                <a:lnTo>
                  <a:pt x="3200400" y="0"/>
                </a:lnTo>
                <a:lnTo>
                  <a:pt x="3810000" y="609600"/>
                </a:lnTo>
                <a:lnTo>
                  <a:pt x="3810000" y="1295400"/>
                </a:lnTo>
                <a:lnTo>
                  <a:pt x="228601" y="320040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40"/>
          <p:cNvSpPr/>
          <p:nvPr/>
        </p:nvSpPr>
        <p:spPr>
          <a:xfrm>
            <a:off x="3657600" y="3048000"/>
            <a:ext cx="3962400" cy="3124200"/>
          </a:xfrm>
          <a:custGeom>
            <a:avLst/>
            <a:gdLst>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535136 w 3535136"/>
              <a:gd name="connsiteY4" fmla="*/ 2432957 h 3820886"/>
              <a:gd name="connsiteX5" fmla="*/ 693964 w 3535136"/>
              <a:gd name="connsiteY5" fmla="*/ 3820886 h 3820886"/>
              <a:gd name="connsiteX6" fmla="*/ 0 w 3535136"/>
              <a:gd name="connsiteY6" fmla="*/ 1730829 h 3820886"/>
              <a:gd name="connsiteX0" fmla="*/ 0 w 3535136"/>
              <a:gd name="connsiteY0" fmla="*/ 1730829 h 3820886"/>
              <a:gd name="connsiteX1" fmla="*/ 8164 w 3535136"/>
              <a:gd name="connsiteY1" fmla="*/ 1110343 h 3820886"/>
              <a:gd name="connsiteX2" fmla="*/ 1249136 w 3535136"/>
              <a:gd name="connsiteY2" fmla="*/ 8165 h 3820886"/>
              <a:gd name="connsiteX3" fmla="*/ 2710543 w 3535136"/>
              <a:gd name="connsiteY3" fmla="*/ 0 h 3820886"/>
              <a:gd name="connsiteX4" fmla="*/ 3352800 w 3535136"/>
              <a:gd name="connsiteY4" fmla="*/ 1981200 h 3820886"/>
              <a:gd name="connsiteX5" fmla="*/ 3535136 w 3535136"/>
              <a:gd name="connsiteY5" fmla="*/ 2432957 h 3820886"/>
              <a:gd name="connsiteX6" fmla="*/ 693964 w 3535136"/>
              <a:gd name="connsiteY6" fmla="*/ 3820886 h 3820886"/>
              <a:gd name="connsiteX7" fmla="*/ 0 w 3535136"/>
              <a:gd name="connsiteY7" fmla="*/ 1730829 h 3820886"/>
              <a:gd name="connsiteX0" fmla="*/ 0 w 3352800"/>
              <a:gd name="connsiteY0" fmla="*/ 1730829 h 3820886"/>
              <a:gd name="connsiteX1" fmla="*/ 8164 w 3352800"/>
              <a:gd name="connsiteY1" fmla="*/ 1110343 h 3820886"/>
              <a:gd name="connsiteX2" fmla="*/ 1249136 w 3352800"/>
              <a:gd name="connsiteY2" fmla="*/ 8165 h 3820886"/>
              <a:gd name="connsiteX3" fmla="*/ 2710543 w 3352800"/>
              <a:gd name="connsiteY3" fmla="*/ 0 h 3820886"/>
              <a:gd name="connsiteX4" fmla="*/ 3352800 w 3352800"/>
              <a:gd name="connsiteY4" fmla="*/ 1981200 h 3820886"/>
              <a:gd name="connsiteX5" fmla="*/ 3352800 w 3352800"/>
              <a:gd name="connsiteY5" fmla="*/ 2514600 h 3820886"/>
              <a:gd name="connsiteX6" fmla="*/ 693964 w 3352800"/>
              <a:gd name="connsiteY6" fmla="*/ 3820886 h 3820886"/>
              <a:gd name="connsiteX7" fmla="*/ 0 w 3352800"/>
              <a:gd name="connsiteY7" fmla="*/ 1730829 h 3820886"/>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85800 w 3352800"/>
              <a:gd name="connsiteY6" fmla="*/ 3810000 h 3810000"/>
              <a:gd name="connsiteX7" fmla="*/ 0 w 3352800"/>
              <a:gd name="connsiteY7" fmla="*/ 1730829 h 3810000"/>
              <a:gd name="connsiteX0" fmla="*/ 0 w 3352800"/>
              <a:gd name="connsiteY0" fmla="*/ 1730829 h 3810000"/>
              <a:gd name="connsiteX1" fmla="*/ 8164 w 3352800"/>
              <a:gd name="connsiteY1" fmla="*/ 1110343 h 3810000"/>
              <a:gd name="connsiteX2" fmla="*/ 1249136 w 3352800"/>
              <a:gd name="connsiteY2" fmla="*/ 8165 h 3810000"/>
              <a:gd name="connsiteX3" fmla="*/ 2710543 w 3352800"/>
              <a:gd name="connsiteY3" fmla="*/ 0 h 3810000"/>
              <a:gd name="connsiteX4" fmla="*/ 3352800 w 3352800"/>
              <a:gd name="connsiteY4" fmla="*/ 1981200 h 3810000"/>
              <a:gd name="connsiteX5" fmla="*/ 3352800 w 3352800"/>
              <a:gd name="connsiteY5" fmla="*/ 2514600 h 3810000"/>
              <a:gd name="connsiteX6" fmla="*/ 609600 w 3352800"/>
              <a:gd name="connsiteY6" fmla="*/ 3810000 h 3810000"/>
              <a:gd name="connsiteX7" fmla="*/ 0 w 3352800"/>
              <a:gd name="connsiteY7" fmla="*/ 1730829 h 3810000"/>
              <a:gd name="connsiteX0" fmla="*/ 0 w 3352800"/>
              <a:gd name="connsiteY0" fmla="*/ 1730829 h 3733800"/>
              <a:gd name="connsiteX1" fmla="*/ 8164 w 3352800"/>
              <a:gd name="connsiteY1" fmla="*/ 1110343 h 3733800"/>
              <a:gd name="connsiteX2" fmla="*/ 1249136 w 3352800"/>
              <a:gd name="connsiteY2" fmla="*/ 8165 h 3733800"/>
              <a:gd name="connsiteX3" fmla="*/ 2710543 w 3352800"/>
              <a:gd name="connsiteY3" fmla="*/ 0 h 3733800"/>
              <a:gd name="connsiteX4" fmla="*/ 3352800 w 3352800"/>
              <a:gd name="connsiteY4" fmla="*/ 1981200 h 3733800"/>
              <a:gd name="connsiteX5" fmla="*/ 3352800 w 3352800"/>
              <a:gd name="connsiteY5" fmla="*/ 2514600 h 3733800"/>
              <a:gd name="connsiteX6" fmla="*/ 685800 w 3352800"/>
              <a:gd name="connsiteY6" fmla="*/ 3733800 h 3733800"/>
              <a:gd name="connsiteX7" fmla="*/ 0 w 3352800"/>
              <a:gd name="connsiteY7" fmla="*/ 1730829 h 3733800"/>
              <a:gd name="connsiteX0" fmla="*/ 0 w 3352800"/>
              <a:gd name="connsiteY0" fmla="*/ 1730829 h 3826328"/>
              <a:gd name="connsiteX1" fmla="*/ 8164 w 3352800"/>
              <a:gd name="connsiteY1" fmla="*/ 1110343 h 3826328"/>
              <a:gd name="connsiteX2" fmla="*/ 1249136 w 3352800"/>
              <a:gd name="connsiteY2" fmla="*/ 8165 h 3826328"/>
              <a:gd name="connsiteX3" fmla="*/ 2710543 w 3352800"/>
              <a:gd name="connsiteY3" fmla="*/ 0 h 3826328"/>
              <a:gd name="connsiteX4" fmla="*/ 3352800 w 3352800"/>
              <a:gd name="connsiteY4" fmla="*/ 1981200 h 3826328"/>
              <a:gd name="connsiteX5" fmla="*/ 3352800 w 3352800"/>
              <a:gd name="connsiteY5" fmla="*/ 2514600 h 3826328"/>
              <a:gd name="connsiteX6" fmla="*/ 693964 w 3352800"/>
              <a:gd name="connsiteY6" fmla="*/ 3826328 h 3826328"/>
              <a:gd name="connsiteX7" fmla="*/ 0 w 3352800"/>
              <a:gd name="connsiteY7" fmla="*/ 1730829 h 3826328"/>
              <a:gd name="connsiteX0" fmla="*/ 449036 w 3801836"/>
              <a:gd name="connsiteY0" fmla="*/ 1730829 h 3826328"/>
              <a:gd name="connsiteX1" fmla="*/ 0 w 3801836"/>
              <a:gd name="connsiteY1" fmla="*/ 1464128 h 3826328"/>
              <a:gd name="connsiteX2" fmla="*/ 1698172 w 3801836"/>
              <a:gd name="connsiteY2" fmla="*/ 8165 h 3826328"/>
              <a:gd name="connsiteX3" fmla="*/ 3159579 w 3801836"/>
              <a:gd name="connsiteY3" fmla="*/ 0 h 3826328"/>
              <a:gd name="connsiteX4" fmla="*/ 3801836 w 3801836"/>
              <a:gd name="connsiteY4" fmla="*/ 1981200 h 3826328"/>
              <a:gd name="connsiteX5" fmla="*/ 3801836 w 3801836"/>
              <a:gd name="connsiteY5" fmla="*/ 2514600 h 3826328"/>
              <a:gd name="connsiteX6" fmla="*/ 1143000 w 3801836"/>
              <a:gd name="connsiteY6" fmla="*/ 3826328 h 3826328"/>
              <a:gd name="connsiteX7" fmla="*/ 449036 w 3801836"/>
              <a:gd name="connsiteY7" fmla="*/ 1730829 h 3826328"/>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1600200 w 3801836"/>
              <a:gd name="connsiteY6" fmla="*/ 1464128 h 2514600"/>
              <a:gd name="connsiteX7" fmla="*/ 449036 w 3801836"/>
              <a:gd name="connsiteY7" fmla="*/ 1730829 h 2514600"/>
              <a:gd name="connsiteX0" fmla="*/ 449036 w 3801836"/>
              <a:gd name="connsiteY0" fmla="*/ 1730829 h 2514600"/>
              <a:gd name="connsiteX1" fmla="*/ 0 w 3801836"/>
              <a:gd name="connsiteY1" fmla="*/ 1464128 h 2514600"/>
              <a:gd name="connsiteX2" fmla="*/ 1698172 w 3801836"/>
              <a:gd name="connsiteY2" fmla="*/ 8165 h 2514600"/>
              <a:gd name="connsiteX3" fmla="*/ 3159579 w 3801836"/>
              <a:gd name="connsiteY3" fmla="*/ 0 h 2514600"/>
              <a:gd name="connsiteX4" fmla="*/ 3801836 w 3801836"/>
              <a:gd name="connsiteY4" fmla="*/ 1981200 h 2514600"/>
              <a:gd name="connsiteX5" fmla="*/ 3801836 w 3801836"/>
              <a:gd name="connsiteY5" fmla="*/ 2514600 h 2514600"/>
              <a:gd name="connsiteX6" fmla="*/ 449036 w 3801836"/>
              <a:gd name="connsiteY6" fmla="*/ 1730829 h 2514600"/>
              <a:gd name="connsiteX0" fmla="*/ 449036 w 3801836"/>
              <a:gd name="connsiteY0" fmla="*/ 1730829 h 1981200"/>
              <a:gd name="connsiteX1" fmla="*/ 0 w 3801836"/>
              <a:gd name="connsiteY1" fmla="*/ 1464128 h 1981200"/>
              <a:gd name="connsiteX2" fmla="*/ 1698172 w 3801836"/>
              <a:gd name="connsiteY2" fmla="*/ 8165 h 1981200"/>
              <a:gd name="connsiteX3" fmla="*/ 3159579 w 3801836"/>
              <a:gd name="connsiteY3" fmla="*/ 0 h 1981200"/>
              <a:gd name="connsiteX4" fmla="*/ 3801836 w 3801836"/>
              <a:gd name="connsiteY4" fmla="*/ 1981200 h 1981200"/>
              <a:gd name="connsiteX5" fmla="*/ 449036 w 3801836"/>
              <a:gd name="connsiteY5" fmla="*/ 1730829 h 1981200"/>
              <a:gd name="connsiteX0" fmla="*/ 449036 w 3159579"/>
              <a:gd name="connsiteY0" fmla="*/ 1730829 h 1730829"/>
              <a:gd name="connsiteX1" fmla="*/ 0 w 3159579"/>
              <a:gd name="connsiteY1" fmla="*/ 1464128 h 1730829"/>
              <a:gd name="connsiteX2" fmla="*/ 1698172 w 3159579"/>
              <a:gd name="connsiteY2" fmla="*/ 8165 h 1730829"/>
              <a:gd name="connsiteX3" fmla="*/ 3159579 w 3159579"/>
              <a:gd name="connsiteY3" fmla="*/ 0 h 1730829"/>
              <a:gd name="connsiteX4" fmla="*/ 449036 w 3159579"/>
              <a:gd name="connsiteY4" fmla="*/ 1730829 h 1730829"/>
              <a:gd name="connsiteX0" fmla="*/ 228601 w 3159579"/>
              <a:gd name="connsiteY0" fmla="*/ 1768929 h 1768929"/>
              <a:gd name="connsiteX1" fmla="*/ 0 w 3159579"/>
              <a:gd name="connsiteY1" fmla="*/ 1464128 h 1768929"/>
              <a:gd name="connsiteX2" fmla="*/ 1698172 w 3159579"/>
              <a:gd name="connsiteY2" fmla="*/ 8165 h 1768929"/>
              <a:gd name="connsiteX3" fmla="*/ 3159579 w 3159579"/>
              <a:gd name="connsiteY3" fmla="*/ 0 h 1768929"/>
              <a:gd name="connsiteX4" fmla="*/ 228601 w 3159579"/>
              <a:gd name="connsiteY4" fmla="*/ 1768929 h 1768929"/>
              <a:gd name="connsiteX0" fmla="*/ 228601 w 2362200"/>
              <a:gd name="connsiteY0" fmla="*/ 1760764 h 1760764"/>
              <a:gd name="connsiteX1" fmla="*/ 0 w 2362200"/>
              <a:gd name="connsiteY1" fmla="*/ 1455963 h 1760764"/>
              <a:gd name="connsiteX2" fmla="*/ 1698172 w 2362200"/>
              <a:gd name="connsiteY2" fmla="*/ 0 h 1760764"/>
              <a:gd name="connsiteX3" fmla="*/ 2362200 w 2362200"/>
              <a:gd name="connsiteY3" fmla="*/ 753835 h 1760764"/>
              <a:gd name="connsiteX4" fmla="*/ 228601 w 2362200"/>
              <a:gd name="connsiteY4" fmla="*/ 1760764 h 1760764"/>
              <a:gd name="connsiteX0" fmla="*/ 228601 w 2362200"/>
              <a:gd name="connsiteY0" fmla="*/ 2149930 h 2149930"/>
              <a:gd name="connsiteX1" fmla="*/ 0 w 2362200"/>
              <a:gd name="connsiteY1" fmla="*/ 1845129 h 2149930"/>
              <a:gd name="connsiteX2" fmla="*/ 2133600 w 2362200"/>
              <a:gd name="connsiteY2" fmla="*/ 0 h 2149930"/>
              <a:gd name="connsiteX3" fmla="*/ 2362200 w 2362200"/>
              <a:gd name="connsiteY3" fmla="*/ 1143001 h 2149930"/>
              <a:gd name="connsiteX4" fmla="*/ 228601 w 2362200"/>
              <a:gd name="connsiteY4" fmla="*/ 2149930 h 2149930"/>
              <a:gd name="connsiteX0" fmla="*/ 228601 w 2971800"/>
              <a:gd name="connsiteY0" fmla="*/ 2149930 h 2149930"/>
              <a:gd name="connsiteX1" fmla="*/ 0 w 2971800"/>
              <a:gd name="connsiteY1" fmla="*/ 1845129 h 2149930"/>
              <a:gd name="connsiteX2" fmla="*/ 2133600 w 2971800"/>
              <a:gd name="connsiteY2" fmla="*/ 0 h 2149930"/>
              <a:gd name="connsiteX3" fmla="*/ 2971800 w 2971800"/>
              <a:gd name="connsiteY3" fmla="*/ 685800 h 2149930"/>
              <a:gd name="connsiteX4" fmla="*/ 228601 w 2971800"/>
              <a:gd name="connsiteY4" fmla="*/ 2149930 h 2149930"/>
              <a:gd name="connsiteX0" fmla="*/ 228601 w 2895600"/>
              <a:gd name="connsiteY0" fmla="*/ 2149930 h 2149930"/>
              <a:gd name="connsiteX1" fmla="*/ 0 w 2895600"/>
              <a:gd name="connsiteY1" fmla="*/ 1845129 h 2149930"/>
              <a:gd name="connsiteX2" fmla="*/ 2133600 w 2895600"/>
              <a:gd name="connsiteY2" fmla="*/ 0 h 2149930"/>
              <a:gd name="connsiteX3" fmla="*/ 2895600 w 2895600"/>
              <a:gd name="connsiteY3" fmla="*/ 914400 h 2149930"/>
              <a:gd name="connsiteX4" fmla="*/ 228601 w 2895600"/>
              <a:gd name="connsiteY4" fmla="*/ 2149930 h 2149930"/>
              <a:gd name="connsiteX0" fmla="*/ 228601 w 2895600"/>
              <a:gd name="connsiteY0" fmla="*/ 2226130 h 2226130"/>
              <a:gd name="connsiteX1" fmla="*/ 0 w 2895600"/>
              <a:gd name="connsiteY1" fmla="*/ 1921329 h 2226130"/>
              <a:gd name="connsiteX2" fmla="*/ 2286000 w 2895600"/>
              <a:gd name="connsiteY2" fmla="*/ 0 h 2226130"/>
              <a:gd name="connsiteX3" fmla="*/ 2895600 w 2895600"/>
              <a:gd name="connsiteY3" fmla="*/ 990600 h 2226130"/>
              <a:gd name="connsiteX4" fmla="*/ 228601 w 2895600"/>
              <a:gd name="connsiteY4" fmla="*/ 2226130 h 2226130"/>
              <a:gd name="connsiteX0" fmla="*/ 228601 w 2895600"/>
              <a:gd name="connsiteY0" fmla="*/ 2302330 h 2302330"/>
              <a:gd name="connsiteX1" fmla="*/ 0 w 2895600"/>
              <a:gd name="connsiteY1" fmla="*/ 1997529 h 2302330"/>
              <a:gd name="connsiteX2" fmla="*/ 2362200 w 2895600"/>
              <a:gd name="connsiteY2" fmla="*/ 0 h 2302330"/>
              <a:gd name="connsiteX3" fmla="*/ 2895600 w 2895600"/>
              <a:gd name="connsiteY3" fmla="*/ 1066800 h 2302330"/>
              <a:gd name="connsiteX4" fmla="*/ 228601 w 2895600"/>
              <a:gd name="connsiteY4" fmla="*/ 2302330 h 2302330"/>
              <a:gd name="connsiteX0" fmla="*/ 228601 w 3048000"/>
              <a:gd name="connsiteY0" fmla="*/ 2302330 h 2302330"/>
              <a:gd name="connsiteX1" fmla="*/ 0 w 3048000"/>
              <a:gd name="connsiteY1" fmla="*/ 1997529 h 2302330"/>
              <a:gd name="connsiteX2" fmla="*/ 2362200 w 3048000"/>
              <a:gd name="connsiteY2" fmla="*/ 0 h 2302330"/>
              <a:gd name="connsiteX3" fmla="*/ 3048000 w 3048000"/>
              <a:gd name="connsiteY3" fmla="*/ 914400 h 2302330"/>
              <a:gd name="connsiteX4" fmla="*/ 228601 w 3048000"/>
              <a:gd name="connsiteY4" fmla="*/ 2302330 h 2302330"/>
              <a:gd name="connsiteX0" fmla="*/ 228601 w 3962400"/>
              <a:gd name="connsiteY0" fmla="*/ 2667000 h 2667000"/>
              <a:gd name="connsiteX1" fmla="*/ 0 w 3962400"/>
              <a:gd name="connsiteY1" fmla="*/ 2362199 h 2667000"/>
              <a:gd name="connsiteX2" fmla="*/ 3962400 w 3962400"/>
              <a:gd name="connsiteY2" fmla="*/ 0 h 2667000"/>
              <a:gd name="connsiteX3" fmla="*/ 3048000 w 3962400"/>
              <a:gd name="connsiteY3" fmla="*/ 1279070 h 2667000"/>
              <a:gd name="connsiteX4" fmla="*/ 228601 w 3962400"/>
              <a:gd name="connsiteY4" fmla="*/ 2667000 h 2667000"/>
              <a:gd name="connsiteX0" fmla="*/ 228601 w 3962400"/>
              <a:gd name="connsiteY0" fmla="*/ 2667000 h 2667000"/>
              <a:gd name="connsiteX1" fmla="*/ 0 w 3962400"/>
              <a:gd name="connsiteY1" fmla="*/ 2362199 h 2667000"/>
              <a:gd name="connsiteX2" fmla="*/ 3962400 w 3962400"/>
              <a:gd name="connsiteY2" fmla="*/ 0 h 2667000"/>
              <a:gd name="connsiteX3" fmla="*/ 3962400 w 3962400"/>
              <a:gd name="connsiteY3" fmla="*/ 838200 h 2667000"/>
              <a:gd name="connsiteX4" fmla="*/ 228601 w 3962400"/>
              <a:gd name="connsiteY4" fmla="*/ 2667000 h 2667000"/>
              <a:gd name="connsiteX0" fmla="*/ 228601 w 3962400"/>
              <a:gd name="connsiteY0" fmla="*/ 3124200 h 3124200"/>
              <a:gd name="connsiteX1" fmla="*/ 0 w 3962400"/>
              <a:gd name="connsiteY1" fmla="*/ 2819399 h 3124200"/>
              <a:gd name="connsiteX2" fmla="*/ 3276600 w 3962400"/>
              <a:gd name="connsiteY2" fmla="*/ 0 h 3124200"/>
              <a:gd name="connsiteX3" fmla="*/ 3962400 w 3962400"/>
              <a:gd name="connsiteY3" fmla="*/ 1295400 h 3124200"/>
              <a:gd name="connsiteX4" fmla="*/ 228601 w 3962400"/>
              <a:gd name="connsiteY4" fmla="*/ 3124200 h 3124200"/>
              <a:gd name="connsiteX0" fmla="*/ 228601 w 3962400"/>
              <a:gd name="connsiteY0" fmla="*/ 3124200 h 3124200"/>
              <a:gd name="connsiteX1" fmla="*/ 0 w 3962400"/>
              <a:gd name="connsiteY1" fmla="*/ 2819399 h 3124200"/>
              <a:gd name="connsiteX2" fmla="*/ 3276600 w 3962400"/>
              <a:gd name="connsiteY2" fmla="*/ 0 h 3124200"/>
              <a:gd name="connsiteX3" fmla="*/ 3886200 w 3962400"/>
              <a:gd name="connsiteY3" fmla="*/ 685800 h 3124200"/>
              <a:gd name="connsiteX4" fmla="*/ 3962400 w 3962400"/>
              <a:gd name="connsiteY4" fmla="*/ 1295400 h 3124200"/>
              <a:gd name="connsiteX5" fmla="*/ 228601 w 3962400"/>
              <a:gd name="connsiteY5" fmla="*/ 3124200 h 312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2400" h="3124200">
                <a:moveTo>
                  <a:pt x="228601" y="3124200"/>
                </a:moveTo>
                <a:lnTo>
                  <a:pt x="0" y="2819399"/>
                </a:lnTo>
                <a:lnTo>
                  <a:pt x="3276600" y="0"/>
                </a:lnTo>
                <a:lnTo>
                  <a:pt x="3886200" y="685800"/>
                </a:lnTo>
                <a:lnTo>
                  <a:pt x="3962400" y="1295400"/>
                </a:lnTo>
                <a:lnTo>
                  <a:pt x="228601" y="3124200"/>
                </a:lnTo>
                <a:close/>
              </a:path>
            </a:pathLst>
          </a:custGeom>
          <a:solidFill>
            <a:schemeClr val="bg1">
              <a:alpha val="5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endCondLst>
                                    <p:cond evt="onNext" delay="0">
                                      <p:tgtEl>
                                        <p:sldTgt/>
                                      </p:tgtEl>
                                    </p:cond>
                                  </p:endCondLst>
                                  <p:childTnLst>
                                    <p:animRot by="-21600000">
                                      <p:cBhvr>
                                        <p:cTn id="6" dur="2000" fill="hold"/>
                                        <p:tgtEl>
                                          <p:spTgt spid="11"/>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2000" fill="hold"/>
                                        <p:tgtEl>
                                          <p:spTgt spid="18"/>
                                        </p:tgtEl>
                                        <p:attrNameLst>
                                          <p:attrName>r</p:attrName>
                                        </p:attrNameLst>
                                      </p:cBhvr>
                                    </p:animRot>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9"/>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20"/>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21"/>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22"/>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23"/>
                                        </p:tgtEl>
                                        <p:attrNameLst>
                                          <p:attrName>r</p:attrName>
                                        </p:attrNameLst>
                                      </p:cBhvr>
                                    </p:animRot>
                                  </p:childTnLst>
                                </p:cTn>
                              </p:par>
                              <p:par>
                                <p:cTn id="19" presetID="8" presetClass="emph" presetSubtype="0" repeatCount="indefinite" fill="hold" grpId="0" nodeType="withEffect">
                                  <p:stCondLst>
                                    <p:cond delay="0"/>
                                  </p:stCondLst>
                                  <p:endCondLst>
                                    <p:cond evt="onNext" delay="0">
                                      <p:tgtEl>
                                        <p:sldTgt/>
                                      </p:tgtEl>
                                    </p:cond>
                                  </p:endCondLst>
                                  <p:childTnLst>
                                    <p:animRot by="-21600000">
                                      <p:cBhvr>
                                        <p:cTn id="20" dur="2000" fill="hold"/>
                                        <p:tgtEl>
                                          <p:spTgt spid="24"/>
                                        </p:tgtEl>
                                        <p:attrNameLst>
                                          <p:attrName>r</p:attrName>
                                        </p:attrNameLst>
                                      </p:cBhvr>
                                    </p:animRot>
                                  </p:childTnLst>
                                </p:cTn>
                              </p:par>
                              <p:par>
                                <p:cTn id="21" presetID="8" presetClass="emph" presetSubtype="0" repeatCount="indefinite" fill="hold" grpId="0" nodeType="withEffect">
                                  <p:stCondLst>
                                    <p:cond delay="0"/>
                                  </p:stCondLst>
                                  <p:endCondLst>
                                    <p:cond evt="onNext" delay="0">
                                      <p:tgtEl>
                                        <p:sldTgt/>
                                      </p:tgtEl>
                                    </p:cond>
                                  </p:endCondLst>
                                  <p:childTnLst>
                                    <p:animRot by="-21600000">
                                      <p:cBhvr>
                                        <p:cTn id="22" dur="2000" fill="hold"/>
                                        <p:tgtEl>
                                          <p:spTgt spid="25"/>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endCondLst>
                                    <p:cond evt="onNext" delay="0">
                                      <p:tgtEl>
                                        <p:sldTgt/>
                                      </p:tgtEl>
                                    </p:cond>
                                  </p:endCondLst>
                                  <p:childTnLst>
                                    <p:set>
                                      <p:cBhvr>
                                        <p:cTn id="26" dur="1" fill="hold">
                                          <p:stCondLst>
                                            <p:cond delay="0"/>
                                          </p:stCondLst>
                                        </p:cTn>
                                        <p:tgtEl>
                                          <p:spTgt spid="27"/>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1000"/>
                                  </p:stCondLst>
                                  <p:endCondLst>
                                    <p:cond evt="onNext" delay="0">
                                      <p:tgtEl>
                                        <p:sldTgt/>
                                      </p:tgtEl>
                                    </p:cond>
                                  </p:endCondLst>
                                  <p:childTnLst>
                                    <p:set>
                                      <p:cBhvr>
                                        <p:cTn id="29" dur="1" fill="hold">
                                          <p:stCondLst>
                                            <p:cond delay="0"/>
                                          </p:stCondLst>
                                        </p:cTn>
                                        <p:tgtEl>
                                          <p:spTgt spid="34"/>
                                        </p:tgtEl>
                                        <p:attrNameLst>
                                          <p:attrName>style.visibility</p:attrName>
                                        </p:attrNameLst>
                                      </p:cBhvr>
                                      <p:to>
                                        <p:strVal val="visible"/>
                                      </p:to>
                                    </p:set>
                                  </p:childTnLst>
                                </p:cTn>
                              </p:par>
                            </p:childTnLst>
                          </p:cTn>
                        </p:par>
                        <p:par>
                          <p:cTn id="30" fill="hold">
                            <p:stCondLst>
                              <p:cond delay="1000"/>
                            </p:stCondLst>
                            <p:childTnLst>
                              <p:par>
                                <p:cTn id="31" presetID="1" presetClass="entr" presetSubtype="0" fill="hold" grpId="0" nodeType="afterEffect">
                                  <p:stCondLst>
                                    <p:cond delay="1000"/>
                                  </p:stCondLst>
                                  <p:endCondLst>
                                    <p:cond evt="onNext" delay="0">
                                      <p:tgtEl>
                                        <p:sldTgt/>
                                      </p:tgtEl>
                                    </p:cond>
                                  </p:endCondLst>
                                  <p:childTnLst>
                                    <p:set>
                                      <p:cBhvr>
                                        <p:cTn id="32" dur="1" fill="hold">
                                          <p:stCondLst>
                                            <p:cond delay="0"/>
                                          </p:stCondLst>
                                        </p:cTn>
                                        <p:tgtEl>
                                          <p:spTgt spid="35"/>
                                        </p:tgtEl>
                                        <p:attrNameLst>
                                          <p:attrName>style.visibility</p:attrName>
                                        </p:attrNameLst>
                                      </p:cBhvr>
                                      <p:to>
                                        <p:strVal val="visible"/>
                                      </p:to>
                                    </p:set>
                                  </p:childTnLst>
                                </p:cTn>
                              </p:par>
                            </p:childTnLst>
                          </p:cTn>
                        </p:par>
                        <p:par>
                          <p:cTn id="33" fill="hold">
                            <p:stCondLst>
                              <p:cond delay="2000"/>
                            </p:stCondLst>
                            <p:childTnLst>
                              <p:par>
                                <p:cTn id="34" presetID="1" presetClass="entr" presetSubtype="0" fill="hold" grpId="0" nodeType="afterEffect">
                                  <p:stCondLst>
                                    <p:cond delay="1000"/>
                                  </p:stCondLst>
                                  <p:endCondLst>
                                    <p:cond evt="onNext" delay="0">
                                      <p:tgtEl>
                                        <p:sldTgt/>
                                      </p:tgtEl>
                                    </p:cond>
                                  </p:endCondLst>
                                  <p:childTnLst>
                                    <p:set>
                                      <p:cBhvr>
                                        <p:cTn id="35" dur="1" fill="hold">
                                          <p:stCondLst>
                                            <p:cond delay="0"/>
                                          </p:stCondLst>
                                        </p:cTn>
                                        <p:tgtEl>
                                          <p:spTgt spid="36"/>
                                        </p:tgtEl>
                                        <p:attrNameLst>
                                          <p:attrName>style.visibility</p:attrName>
                                        </p:attrNameLst>
                                      </p:cBhvr>
                                      <p:to>
                                        <p:strVal val="visible"/>
                                      </p:to>
                                    </p:set>
                                  </p:childTnLst>
                                </p:cTn>
                              </p:par>
                            </p:childTnLst>
                          </p:cTn>
                        </p:par>
                        <p:par>
                          <p:cTn id="36" fill="hold">
                            <p:stCondLst>
                              <p:cond delay="3000"/>
                            </p:stCondLst>
                            <p:childTnLst>
                              <p:par>
                                <p:cTn id="37" presetID="1" presetClass="entr" presetSubtype="0" fill="hold" grpId="0" nodeType="afterEffect">
                                  <p:stCondLst>
                                    <p:cond delay="1000"/>
                                  </p:stCondLst>
                                  <p:endCondLst>
                                    <p:cond evt="onNext" delay="0">
                                      <p:tgtEl>
                                        <p:sldTgt/>
                                      </p:tgtEl>
                                    </p:cond>
                                  </p:endCondLst>
                                  <p:childTnLst>
                                    <p:set>
                                      <p:cBhvr>
                                        <p:cTn id="38" dur="1" fill="hold">
                                          <p:stCondLst>
                                            <p:cond delay="0"/>
                                          </p:stCondLst>
                                        </p:cTn>
                                        <p:tgtEl>
                                          <p:spTgt spid="37"/>
                                        </p:tgtEl>
                                        <p:attrNameLst>
                                          <p:attrName>style.visibility</p:attrName>
                                        </p:attrNameLst>
                                      </p:cBhvr>
                                      <p:to>
                                        <p:strVal val="visible"/>
                                      </p:to>
                                    </p:set>
                                  </p:childTnLst>
                                </p:cTn>
                              </p:par>
                            </p:childTnLst>
                          </p:cTn>
                        </p:par>
                        <p:par>
                          <p:cTn id="39" fill="hold">
                            <p:stCondLst>
                              <p:cond delay="4000"/>
                            </p:stCondLst>
                            <p:childTnLst>
                              <p:par>
                                <p:cTn id="40" presetID="1" presetClass="entr" presetSubtype="0" fill="hold" grpId="0" nodeType="afterEffect">
                                  <p:stCondLst>
                                    <p:cond delay="1000"/>
                                  </p:stCondLst>
                                  <p:endCondLst>
                                    <p:cond evt="onNext" delay="0">
                                      <p:tgtEl>
                                        <p:sldTgt/>
                                      </p:tgtEl>
                                    </p:cond>
                                  </p:endCondLst>
                                  <p:childTnLst>
                                    <p:set>
                                      <p:cBhvr>
                                        <p:cTn id="41" dur="1" fill="hold">
                                          <p:stCondLst>
                                            <p:cond delay="0"/>
                                          </p:stCondLst>
                                        </p:cTn>
                                        <p:tgtEl>
                                          <p:spTgt spid="38"/>
                                        </p:tgtEl>
                                        <p:attrNameLst>
                                          <p:attrName>style.visibility</p:attrName>
                                        </p:attrNameLst>
                                      </p:cBhvr>
                                      <p:to>
                                        <p:strVal val="visible"/>
                                      </p:to>
                                    </p:set>
                                  </p:childTnLst>
                                </p:cTn>
                              </p:par>
                            </p:childTnLst>
                          </p:cTn>
                        </p:par>
                        <p:par>
                          <p:cTn id="42" fill="hold">
                            <p:stCondLst>
                              <p:cond delay="5000"/>
                            </p:stCondLst>
                            <p:childTnLst>
                              <p:par>
                                <p:cTn id="43" presetID="1" presetClass="entr" presetSubtype="0" fill="hold" grpId="0" nodeType="afterEffect">
                                  <p:stCondLst>
                                    <p:cond delay="1000"/>
                                  </p:stCondLst>
                                  <p:endCondLst>
                                    <p:cond evt="onNext" delay="0">
                                      <p:tgtEl>
                                        <p:sldTgt/>
                                      </p:tgtEl>
                                    </p:cond>
                                  </p:endCondLst>
                                  <p:childTnLst>
                                    <p:set>
                                      <p:cBhvr>
                                        <p:cTn id="44" dur="1" fill="hold">
                                          <p:stCondLst>
                                            <p:cond delay="0"/>
                                          </p:stCondLst>
                                        </p:cTn>
                                        <p:tgtEl>
                                          <p:spTgt spid="39"/>
                                        </p:tgtEl>
                                        <p:attrNameLst>
                                          <p:attrName>style.visibility</p:attrName>
                                        </p:attrNameLst>
                                      </p:cBhvr>
                                      <p:to>
                                        <p:strVal val="visible"/>
                                      </p:to>
                                    </p:set>
                                  </p:childTnLst>
                                </p:cTn>
                              </p:par>
                            </p:childTnLst>
                          </p:cTn>
                        </p:par>
                        <p:par>
                          <p:cTn id="45" fill="hold">
                            <p:stCondLst>
                              <p:cond delay="6000"/>
                            </p:stCondLst>
                            <p:childTnLst>
                              <p:par>
                                <p:cTn id="46" presetID="1" presetClass="entr" presetSubtype="0" fill="hold" grpId="0" nodeType="afterEffect">
                                  <p:stCondLst>
                                    <p:cond delay="1000"/>
                                  </p:stCondLst>
                                  <p:endCondLst>
                                    <p:cond evt="onNext" delay="0">
                                      <p:tgtEl>
                                        <p:sldTgt/>
                                      </p:tgtEl>
                                    </p:cond>
                                  </p:endCondLst>
                                  <p:childTnLst>
                                    <p:set>
                                      <p:cBhvr>
                                        <p:cTn id="47" dur="1" fill="hold">
                                          <p:stCondLst>
                                            <p:cond delay="0"/>
                                          </p:stCondLst>
                                        </p:cTn>
                                        <p:tgtEl>
                                          <p:spTgt spid="40"/>
                                        </p:tgtEl>
                                        <p:attrNameLst>
                                          <p:attrName>style.visibility</p:attrName>
                                        </p:attrNameLst>
                                      </p:cBhvr>
                                      <p:to>
                                        <p:strVal val="visible"/>
                                      </p:to>
                                    </p:set>
                                  </p:childTnLst>
                                </p:cTn>
                              </p:par>
                            </p:childTnLst>
                          </p:cTn>
                        </p:par>
                        <p:par>
                          <p:cTn id="48" fill="hold">
                            <p:stCondLst>
                              <p:cond delay="7000"/>
                            </p:stCondLst>
                            <p:childTnLst>
                              <p:par>
                                <p:cTn id="49" presetID="1" presetClass="entr" presetSubtype="0" fill="hold" grpId="0" nodeType="afterEffect">
                                  <p:stCondLst>
                                    <p:cond delay="1000"/>
                                  </p:stCondLst>
                                  <p:endCondLst>
                                    <p:cond evt="onNext" delay="0">
                                      <p:tgtEl>
                                        <p:sldTgt/>
                                      </p:tgtEl>
                                    </p:cond>
                                  </p:endCondLst>
                                  <p:childTnLst>
                                    <p:set>
                                      <p:cBhvr>
                                        <p:cTn id="5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animBg="1"/>
      <p:bldP spid="19" grpId="0" animBg="1"/>
      <p:bldP spid="20" grpId="0" animBg="1"/>
      <p:bldP spid="21" grpId="0" animBg="1"/>
      <p:bldP spid="22" grpId="0" animBg="1"/>
      <p:bldP spid="23" grpId="0" animBg="1"/>
      <p:bldP spid="24" grpId="0" animBg="1"/>
      <p:bldP spid="25" grpId="0" animBg="1"/>
      <p:bldP spid="27"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Event Operations</a:t>
            </a:r>
            <a:endParaRPr lang="en-US" sz="5400" b="1" dirty="0"/>
          </a:p>
        </p:txBody>
      </p:sp>
      <p:sp>
        <p:nvSpPr>
          <p:cNvPr id="4" name="TextBox 3"/>
          <p:cNvSpPr txBox="1"/>
          <p:nvPr/>
        </p:nvSpPr>
        <p:spPr>
          <a:xfrm>
            <a:off x="685800" y="685800"/>
            <a:ext cx="772448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Positive Response From Media Partners</a:t>
            </a:r>
            <a:endParaRPr lang="en-US" sz="3600" b="1" i="1" dirty="0">
              <a:solidFill>
                <a:srgbClr val="C00000"/>
              </a:solidFill>
              <a:effectLst>
                <a:outerShdw blurRad="38100" dist="38100" dir="2700000" algn="tl">
                  <a:srgbClr val="000000">
                    <a:alpha val="43137"/>
                  </a:srgbClr>
                </a:outerShdw>
              </a:effectLst>
            </a:endParaRPr>
          </a:p>
        </p:txBody>
      </p:sp>
      <p:sp>
        <p:nvSpPr>
          <p:cNvPr id="6" name="Rectangle 5"/>
          <p:cNvSpPr/>
          <p:nvPr/>
        </p:nvSpPr>
        <p:spPr>
          <a:xfrm>
            <a:off x="685800" y="1600200"/>
            <a:ext cx="7696200" cy="498598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en-US" sz="2400" b="1" dirty="0" smtClean="0"/>
              <a:t>“I think the NWS did the right thing by issuing the blanket tornado warning for the entire area.  There is no way they or anyone else could adequately warn for each of the multiple tornadoes along the leading edge of the storm.” </a:t>
            </a:r>
          </a:p>
          <a:p>
            <a:endParaRPr lang="en-US" sz="2400" dirty="0" smtClean="0"/>
          </a:p>
          <a:p>
            <a:r>
              <a:rPr lang="en-US" sz="2400" b="1" dirty="0" smtClean="0"/>
              <a:t>“It would have been incredibly confusing to the public to have multiple smaller warnings covering small sections of St. Louis County.  Instead... we had the larger warning and then we at Fox 2 worked up and down the line of storms pinpointing the individual rotations and the neighborhoods they were approaching.”</a:t>
            </a:r>
          </a:p>
          <a:p>
            <a:endParaRPr lang="en-US" dirty="0" smtClean="0"/>
          </a:p>
          <a:p>
            <a:pPr algn="r"/>
            <a:r>
              <a:rPr lang="en-US" b="1" i="1" dirty="0" smtClean="0"/>
              <a:t>Chris Higgins </a:t>
            </a:r>
          </a:p>
          <a:p>
            <a:pPr algn="r"/>
            <a:r>
              <a:rPr lang="en-US" b="1" i="1" dirty="0" smtClean="0"/>
              <a:t>Fox 2 St. Louis, Missouri</a:t>
            </a:r>
            <a:endParaRPr lang="en-US" b="1" i="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7" name="Picture 19" descr="http://rds.yahoo.com/_ylt=A0PDoS47GXRNwkkA3dyjzbkF/SIG=136sutlgp/EXP=1299483067/**http%3a/upload.wikimedia.org/wikipedia/commons/2/29/Mathematics_concept_collage.jpg"/>
          <p:cNvPicPr>
            <a:picLocks noChangeAspect="1" noChangeArrowheads="1"/>
          </p:cNvPicPr>
          <p:nvPr/>
        </p:nvPicPr>
        <p:blipFill>
          <a:blip r:embed="rId2" cstate="print"/>
          <a:srcRect l="19000" t="22084" r="23500" b="23776"/>
          <a:stretch>
            <a:fillRect/>
          </a:stretch>
        </p:blipFill>
        <p:spPr bwMode="auto">
          <a:xfrm>
            <a:off x="0" y="1"/>
            <a:ext cx="9144000" cy="6858000"/>
          </a:xfrm>
          <a:prstGeom prst="rect">
            <a:avLst/>
          </a:prstGeom>
          <a:noFill/>
        </p:spPr>
      </p:pic>
      <p:pic>
        <p:nvPicPr>
          <p:cNvPr id="21" name="Picture 3" descr="\\lsx-s-filesvr\BBerry\apps\Users\jim.sieveking\My Documents\CVKING\New Years Eve Tornado Outbreak\1656ref.gif"/>
          <p:cNvPicPr>
            <a:picLocks noChangeAspect="1" noChangeArrowheads="1"/>
          </p:cNvPicPr>
          <p:nvPr/>
        </p:nvPicPr>
        <p:blipFill>
          <a:blip r:embed="rId3" cstate="print"/>
          <a:srcRect l="23216" t="6164" r="5534" b="2792"/>
          <a:stretch>
            <a:fillRect/>
          </a:stretch>
        </p:blipFill>
        <p:spPr bwMode="auto">
          <a:xfrm>
            <a:off x="0" y="0"/>
            <a:ext cx="9144000" cy="68580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Rectangle 19"/>
          <p:cNvSpPr/>
          <p:nvPr/>
        </p:nvSpPr>
        <p:spPr>
          <a:xfrm>
            <a:off x="0" y="0"/>
            <a:ext cx="9144000" cy="6858000"/>
          </a:xfrm>
          <a:prstGeom prst="rect">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676400"/>
            <a:ext cx="8229600" cy="2971800"/>
          </a:xfrm>
          <a:noFill/>
          <a:ln>
            <a:noFill/>
          </a:ln>
        </p:spPr>
        <p:style>
          <a:lnRef idx="2">
            <a:schemeClr val="dk1"/>
          </a:lnRef>
          <a:fillRef idx="1">
            <a:schemeClr val="lt1"/>
          </a:fillRef>
          <a:effectRef idx="0">
            <a:schemeClr val="dk1"/>
          </a:effectRef>
          <a:fontRef idx="minor">
            <a:schemeClr val="dk1"/>
          </a:fontRef>
        </p:style>
        <p:txBody>
          <a:bodyPr>
            <a:noAutofit/>
          </a:bodyPr>
          <a:lstStyle/>
          <a:p>
            <a:r>
              <a:rPr lang="en-US" sz="7200" i="1" dirty="0" smtClean="0">
                <a:solidFill>
                  <a:srgbClr val="FFFF00"/>
                </a:solidFill>
                <a:effectLst>
                  <a:glow rad="228600">
                    <a:schemeClr val="tx1">
                      <a:alpha val="40000"/>
                    </a:schemeClr>
                  </a:glow>
                </a:effectLst>
              </a:rPr>
              <a:t>Maximize Lead Time = Save Lives!</a:t>
            </a:r>
            <a:endParaRPr lang="en-US" sz="7200" dirty="0">
              <a:solidFill>
                <a:srgbClr val="FFFF00"/>
              </a:solidFill>
              <a:effectLst>
                <a:glow rad="228600">
                  <a:schemeClr val="tx1">
                    <a:alpha val="40000"/>
                  </a:schemeClr>
                </a:glo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879764" y="3418609"/>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14" name="Straight Connector 13"/>
          <p:cNvCxnSpPr/>
          <p:nvPr/>
        </p:nvCxnSpPr>
        <p:spPr>
          <a:xfrm>
            <a:off x="1066800" y="2590800"/>
            <a:ext cx="7620000"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 name="5-Point Star 14"/>
          <p:cNvSpPr/>
          <p:nvPr/>
        </p:nvSpPr>
        <p:spPr>
          <a:xfrm>
            <a:off x="838200" y="2514600"/>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7" name="Rectangle 16"/>
          <p:cNvSpPr/>
          <p:nvPr/>
        </p:nvSpPr>
        <p:spPr>
          <a:xfrm>
            <a:off x="838200" y="6412468"/>
            <a:ext cx="6705600" cy="369332"/>
          </a:xfrm>
          <a:prstGeom prst="rect">
            <a:avLst/>
          </a:prstGeom>
        </p:spPr>
        <p:txBody>
          <a:bodyPr wrap="square">
            <a:spAutoFit/>
          </a:bodyPr>
          <a:lstStyle/>
          <a:p>
            <a:pPr lvl="0" algn="r"/>
            <a:r>
              <a:rPr lang="en-US" i="1" dirty="0" smtClean="0"/>
              <a:t>WFO LSX Average Lead Time = 31 Minutes.</a:t>
            </a:r>
            <a:endParaRPr lang="en-US" i="1" dirty="0">
              <a:solidFill>
                <a:srgbClr val="FF0000"/>
              </a:solidFill>
            </a:endParaRPr>
          </a:p>
        </p:txBody>
      </p:sp>
      <p:sp>
        <p:nvSpPr>
          <p:cNvPr id="6" name="Rectangle 5"/>
          <p:cNvSpPr/>
          <p:nvPr/>
        </p:nvSpPr>
        <p:spPr>
          <a:xfrm>
            <a:off x="2438400" y="6092537"/>
            <a:ext cx="6705600" cy="369332"/>
          </a:xfrm>
          <a:prstGeom prst="rect">
            <a:avLst/>
          </a:prstGeom>
        </p:spPr>
        <p:txBody>
          <a:bodyPr wrap="square">
            <a:spAutoFit/>
          </a:bodyPr>
          <a:lstStyle/>
          <a:p>
            <a:pPr lvl="0" algn="r"/>
            <a:r>
              <a:rPr lang="en-US" i="1" dirty="0" smtClean="0">
                <a:solidFill>
                  <a:srgbClr val="FF0000"/>
                </a:solidFill>
              </a:rPr>
              <a:t>National Average Tornado Warning Lead Time = 13 minutes.</a:t>
            </a:r>
            <a:endParaRPr lang="en-US" i="1" dirty="0">
              <a:solidFill>
                <a:srgbClr val="FF0000"/>
              </a:solidFill>
            </a:endParaRPr>
          </a:p>
        </p:txBody>
      </p:sp>
      <p:sp>
        <p:nvSpPr>
          <p:cNvPr id="11" name="5-Point Star 10"/>
          <p:cNvSpPr/>
          <p:nvPr/>
        </p:nvSpPr>
        <p:spPr>
          <a:xfrm>
            <a:off x="3318164" y="6210301"/>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5-Point Star 15"/>
          <p:cNvSpPr/>
          <p:nvPr/>
        </p:nvSpPr>
        <p:spPr>
          <a:xfrm>
            <a:off x="3328555" y="6522027"/>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18" name="TextBox 17"/>
          <p:cNvSpPr txBox="1"/>
          <p:nvPr/>
        </p:nvSpPr>
        <p:spPr>
          <a:xfrm rot="16200000">
            <a:off x="-674942" y="2616914"/>
            <a:ext cx="2024016" cy="338554"/>
          </a:xfrm>
          <a:prstGeom prst="rect">
            <a:avLst/>
          </a:prstGeom>
          <a:noFill/>
        </p:spPr>
        <p:txBody>
          <a:bodyPr wrap="none" rtlCol="0">
            <a:spAutoFit/>
          </a:bodyPr>
          <a:lstStyle/>
          <a:p>
            <a:r>
              <a:rPr lang="en-US" sz="1600" dirty="0" smtClean="0"/>
              <a:t>Minutes of Lead Time</a:t>
            </a:r>
            <a:endParaRPr lang="en-US" sz="1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838200"/>
          </a:xfrm>
        </p:spPr>
        <p:txBody>
          <a:bodyPr>
            <a:noAutofit/>
          </a:bodyPr>
          <a:lstStyle/>
          <a:p>
            <a:r>
              <a:rPr lang="en-US" sz="5400" b="1" dirty="0" smtClean="0"/>
              <a:t>New Years Eve Outbreak</a:t>
            </a:r>
            <a:endParaRPr lang="en-US" sz="5400" b="1" dirty="0"/>
          </a:p>
        </p:txBody>
      </p:sp>
      <p:sp>
        <p:nvSpPr>
          <p:cNvPr id="4" name="TextBox 3"/>
          <p:cNvSpPr txBox="1"/>
          <p:nvPr/>
        </p:nvSpPr>
        <p:spPr>
          <a:xfrm>
            <a:off x="2362200" y="685800"/>
            <a:ext cx="4472699"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Situational Awareness</a:t>
            </a:r>
            <a:endParaRPr lang="en-US" sz="3600" b="1" i="1" dirty="0">
              <a:solidFill>
                <a:srgbClr val="C00000"/>
              </a:solidFill>
              <a:effectLst>
                <a:outerShdw blurRad="38100" dist="38100" dir="2700000" algn="tl">
                  <a:srgbClr val="000000">
                    <a:alpha val="43137"/>
                  </a:srgbClr>
                </a:outerShdw>
              </a:effectLst>
            </a:endParaRPr>
          </a:p>
        </p:txBody>
      </p:sp>
      <p:grpSp>
        <p:nvGrpSpPr>
          <p:cNvPr id="34" name="Group 33"/>
          <p:cNvGrpSpPr/>
          <p:nvPr/>
        </p:nvGrpSpPr>
        <p:grpSpPr>
          <a:xfrm>
            <a:off x="5334000" y="2667000"/>
            <a:ext cx="2151992" cy="2133600"/>
            <a:chOff x="6858000" y="4419599"/>
            <a:chExt cx="2151992" cy="2133600"/>
          </a:xfrm>
        </p:grpSpPr>
        <p:sp>
          <p:nvSpPr>
            <p:cNvPr id="23" name="TextBox 22"/>
            <p:cNvSpPr txBox="1"/>
            <p:nvPr/>
          </p:nvSpPr>
          <p:spPr>
            <a:xfrm>
              <a:off x="6858000" y="4419599"/>
              <a:ext cx="755335" cy="769441"/>
            </a:xfrm>
            <a:prstGeom prst="rect">
              <a:avLst/>
            </a:prstGeom>
            <a:noFill/>
          </p:spPr>
          <p:txBody>
            <a:bodyPr wrap="none" rtlCol="0">
              <a:spAutoFit/>
            </a:bodyPr>
            <a:lstStyle/>
            <a:p>
              <a:r>
                <a:rPr lang="en-US" sz="4400" dirty="0" smtClean="0"/>
                <a:t>61</a:t>
              </a:r>
              <a:endParaRPr lang="en-US" sz="4400" dirty="0"/>
            </a:p>
          </p:txBody>
        </p:sp>
        <p:sp>
          <p:nvSpPr>
            <p:cNvPr id="24" name="TextBox 23"/>
            <p:cNvSpPr txBox="1"/>
            <p:nvPr/>
          </p:nvSpPr>
          <p:spPr>
            <a:xfrm>
              <a:off x="6858000" y="5105399"/>
              <a:ext cx="755335" cy="769441"/>
            </a:xfrm>
            <a:prstGeom prst="rect">
              <a:avLst/>
            </a:prstGeom>
            <a:noFill/>
          </p:spPr>
          <p:txBody>
            <a:bodyPr wrap="none" rtlCol="0">
              <a:spAutoFit/>
            </a:bodyPr>
            <a:lstStyle/>
            <a:p>
              <a:r>
                <a:rPr lang="en-US" sz="4400" dirty="0" smtClean="0"/>
                <a:t>55</a:t>
              </a:r>
              <a:endParaRPr lang="en-US" sz="4400" dirty="0"/>
            </a:p>
          </p:txBody>
        </p:sp>
        <p:sp>
          <p:nvSpPr>
            <p:cNvPr id="25" name="Oval 24"/>
            <p:cNvSpPr/>
            <p:nvPr/>
          </p:nvSpPr>
          <p:spPr>
            <a:xfrm>
              <a:off x="7619998" y="4724398"/>
              <a:ext cx="838201" cy="838201"/>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cxnSp>
          <p:nvCxnSpPr>
            <p:cNvPr id="27" name="Straight Connector 26"/>
            <p:cNvCxnSpPr/>
            <p:nvPr/>
          </p:nvCxnSpPr>
          <p:spPr>
            <a:xfrm rot="16200000" flipH="1">
              <a:off x="7962900" y="5600699"/>
              <a:ext cx="914400" cy="533400"/>
            </a:xfrm>
            <a:prstGeom prst="line">
              <a:avLst/>
            </a:prstGeom>
          </p:spPr>
          <p:style>
            <a:lnRef idx="3">
              <a:schemeClr val="dk1"/>
            </a:lnRef>
            <a:fillRef idx="0">
              <a:schemeClr val="dk1"/>
            </a:fillRef>
            <a:effectRef idx="2">
              <a:schemeClr val="dk1"/>
            </a:effectRef>
            <a:fontRef idx="minor">
              <a:schemeClr val="tx1"/>
            </a:fontRef>
          </p:style>
        </p:cxnSp>
        <p:cxnSp>
          <p:nvCxnSpPr>
            <p:cNvPr id="29" name="Straight Connector 28"/>
            <p:cNvCxnSpPr/>
            <p:nvPr/>
          </p:nvCxnSpPr>
          <p:spPr>
            <a:xfrm rot="10800000" flipV="1">
              <a:off x="8305800" y="6324599"/>
              <a:ext cx="381000" cy="228600"/>
            </a:xfrm>
            <a:prstGeom prst="line">
              <a:avLst/>
            </a:prstGeom>
          </p:spPr>
          <p:style>
            <a:lnRef idx="3">
              <a:schemeClr val="dk1"/>
            </a:lnRef>
            <a:fillRef idx="0">
              <a:schemeClr val="dk1"/>
            </a:fillRef>
            <a:effectRef idx="2">
              <a:schemeClr val="dk1"/>
            </a:effectRef>
            <a:fontRef idx="minor">
              <a:schemeClr val="tx1"/>
            </a:fontRef>
          </p:style>
        </p:cxnSp>
        <p:cxnSp>
          <p:nvCxnSpPr>
            <p:cNvPr id="30" name="Straight Connector 29"/>
            <p:cNvCxnSpPr/>
            <p:nvPr/>
          </p:nvCxnSpPr>
          <p:spPr>
            <a:xfrm rot="10800000" flipV="1">
              <a:off x="8153400" y="6095999"/>
              <a:ext cx="381000" cy="228600"/>
            </a:xfrm>
            <a:prstGeom prst="line">
              <a:avLst/>
            </a:prstGeom>
          </p:spPr>
          <p:style>
            <a:lnRef idx="3">
              <a:schemeClr val="dk1"/>
            </a:lnRef>
            <a:fillRef idx="0">
              <a:schemeClr val="dk1"/>
            </a:fillRef>
            <a:effectRef idx="2">
              <a:schemeClr val="dk1"/>
            </a:effectRef>
            <a:fontRef idx="minor">
              <a:schemeClr val="tx1"/>
            </a:fontRef>
          </p:style>
        </p:cxnSp>
        <p:sp>
          <p:nvSpPr>
            <p:cNvPr id="33" name="TextBox 32"/>
            <p:cNvSpPr txBox="1"/>
            <p:nvPr/>
          </p:nvSpPr>
          <p:spPr>
            <a:xfrm>
              <a:off x="8382000" y="5334000"/>
              <a:ext cx="627992" cy="369332"/>
            </a:xfrm>
            <a:prstGeom prst="rect">
              <a:avLst/>
            </a:prstGeom>
            <a:noFill/>
          </p:spPr>
          <p:txBody>
            <a:bodyPr wrap="none" rtlCol="0">
              <a:spAutoFit/>
            </a:bodyPr>
            <a:lstStyle/>
            <a:p>
              <a:r>
                <a:rPr lang="en-US" b="1" dirty="0" smtClean="0"/>
                <a:t>KSTL</a:t>
              </a:r>
              <a:endParaRPr lang="en-US" b="1" dirty="0"/>
            </a:p>
          </p:txBody>
        </p:sp>
      </p:grpSp>
      <p:pic>
        <p:nvPicPr>
          <p:cNvPr id="1031" name="Picture 7" descr="C:\Documents and Settings\jim.sieveking\Local Settings\Temporary Internet Files\Content.IE5\I5834U7S\MC900439945[1].wmf"/>
          <p:cNvPicPr>
            <a:picLocks noChangeAspect="1" noChangeArrowheads="1"/>
          </p:cNvPicPr>
          <p:nvPr/>
        </p:nvPicPr>
        <p:blipFill>
          <a:blip r:embed="rId2" cstate="print"/>
          <a:srcRect/>
          <a:stretch>
            <a:fillRect/>
          </a:stretch>
        </p:blipFill>
        <p:spPr bwMode="auto">
          <a:xfrm>
            <a:off x="152400" y="1897502"/>
            <a:ext cx="3733800" cy="4853086"/>
          </a:xfrm>
          <a:prstGeom prst="rect">
            <a:avLst/>
          </a:prstGeom>
          <a:noFill/>
        </p:spPr>
      </p:pic>
      <p:pic>
        <p:nvPicPr>
          <p:cNvPr id="1028" name="Picture 4" descr="http://www1.ncdc.noaa.gov/pub/data/nexrad/natcompnew/2010/12/20101231_1200_nowrad.gif"/>
          <p:cNvPicPr>
            <a:picLocks noChangeAspect="1" noChangeArrowheads="1"/>
          </p:cNvPicPr>
          <p:nvPr/>
        </p:nvPicPr>
        <p:blipFill>
          <a:blip r:embed="rId3" cstate="print"/>
          <a:srcRect l="49872" t="27254" r="37171" b="45264"/>
          <a:stretch>
            <a:fillRect/>
          </a:stretch>
        </p:blipFill>
        <p:spPr bwMode="auto">
          <a:xfrm rot="2429910">
            <a:off x="3282767" y="3788008"/>
            <a:ext cx="301557" cy="364907"/>
          </a:xfrm>
          <a:prstGeom prst="rect">
            <a:avLst/>
          </a:prstGeom>
          <a:noFill/>
        </p:spPr>
      </p:pic>
      <p:pic>
        <p:nvPicPr>
          <p:cNvPr id="1034" name="Picture 10" descr="http://www1.ncdc.noaa.gov/pub/data/nexrad/natcompnew/2010/12/20101231_1200_nowrad.gif"/>
          <p:cNvPicPr>
            <a:picLocks noChangeAspect="1" noChangeArrowheads="1"/>
          </p:cNvPicPr>
          <p:nvPr/>
        </p:nvPicPr>
        <p:blipFill>
          <a:blip r:embed="rId3" cstate="print"/>
          <a:srcRect l="35000" t="13289" r="30000" b="22924"/>
          <a:stretch>
            <a:fillRect/>
          </a:stretch>
        </p:blipFill>
        <p:spPr bwMode="auto">
          <a:xfrm>
            <a:off x="4495800" y="2362200"/>
            <a:ext cx="3911600" cy="3352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22" name="Group 21"/>
          <p:cNvGrpSpPr/>
          <p:nvPr/>
        </p:nvGrpSpPr>
        <p:grpSpPr>
          <a:xfrm>
            <a:off x="4267200" y="2057400"/>
            <a:ext cx="4495800" cy="4419600"/>
            <a:chOff x="304800" y="1828800"/>
            <a:chExt cx="4528456" cy="3962400"/>
          </a:xfrm>
        </p:grpSpPr>
        <p:pic>
          <p:nvPicPr>
            <p:cNvPr id="1026" name="Picture 2" descr="http://www.spc.noaa.gov/products/watch/2010/ww0767_overview_big_wou.gif"/>
            <p:cNvPicPr>
              <a:picLocks noChangeAspect="1" noChangeArrowheads="1"/>
            </p:cNvPicPr>
            <p:nvPr/>
          </p:nvPicPr>
          <p:blipFill>
            <a:blip r:embed="rId4" cstate="print"/>
            <a:srcRect/>
            <a:stretch>
              <a:fillRect/>
            </a:stretch>
          </p:blipFill>
          <p:spPr bwMode="auto">
            <a:xfrm>
              <a:off x="304800" y="1828800"/>
              <a:ext cx="4528456" cy="3962400"/>
            </a:xfrm>
            <a:prstGeom prst="rect">
              <a:avLst/>
            </a:prstGeom>
            <a:ln w="88900" cap="sq" cmpd="thickThin">
              <a:solidFill>
                <a:srgbClr val="000000"/>
              </a:solidFill>
              <a:prstDash val="solid"/>
              <a:miter lim="800000"/>
            </a:ln>
            <a:effectLst>
              <a:innerShdw blurRad="76200">
                <a:srgbClr val="000000"/>
              </a:innerShdw>
            </a:effectLst>
          </p:spPr>
        </p:pic>
        <p:sp>
          <p:nvSpPr>
            <p:cNvPr id="16" name="TextBox 15"/>
            <p:cNvSpPr txBox="1"/>
            <p:nvPr/>
          </p:nvSpPr>
          <p:spPr>
            <a:xfrm>
              <a:off x="304800" y="1828800"/>
              <a:ext cx="4506191" cy="49530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dirty="0" smtClean="0"/>
                <a:t>Tornado Watch In Effect</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879764" y="3418609"/>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14" name="Straight Connector 13"/>
          <p:cNvCxnSpPr/>
          <p:nvPr/>
        </p:nvCxnSpPr>
        <p:spPr>
          <a:xfrm>
            <a:off x="1066800" y="2590800"/>
            <a:ext cx="7620000"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 name="5-Point Star 14"/>
          <p:cNvSpPr/>
          <p:nvPr/>
        </p:nvSpPr>
        <p:spPr>
          <a:xfrm>
            <a:off x="838200" y="2514600"/>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7" name="Rectangle 16"/>
          <p:cNvSpPr/>
          <p:nvPr/>
        </p:nvSpPr>
        <p:spPr>
          <a:xfrm>
            <a:off x="838200" y="6412468"/>
            <a:ext cx="6705600" cy="369332"/>
          </a:xfrm>
          <a:prstGeom prst="rect">
            <a:avLst/>
          </a:prstGeom>
        </p:spPr>
        <p:txBody>
          <a:bodyPr wrap="square">
            <a:spAutoFit/>
          </a:bodyPr>
          <a:lstStyle/>
          <a:p>
            <a:pPr lvl="0" algn="r"/>
            <a:r>
              <a:rPr lang="en-US" i="1" dirty="0" smtClean="0"/>
              <a:t>WFO LSX Average Lead Time = 31 Minutes.</a:t>
            </a:r>
            <a:endParaRPr lang="en-US" i="1" dirty="0">
              <a:solidFill>
                <a:srgbClr val="FF0000"/>
              </a:solidFill>
            </a:endParaRPr>
          </a:p>
        </p:txBody>
      </p:sp>
      <p:sp>
        <p:nvSpPr>
          <p:cNvPr id="6" name="Rectangle 5"/>
          <p:cNvSpPr/>
          <p:nvPr/>
        </p:nvSpPr>
        <p:spPr>
          <a:xfrm>
            <a:off x="2438400" y="6092537"/>
            <a:ext cx="6705600" cy="369332"/>
          </a:xfrm>
          <a:prstGeom prst="rect">
            <a:avLst/>
          </a:prstGeom>
        </p:spPr>
        <p:txBody>
          <a:bodyPr wrap="square">
            <a:spAutoFit/>
          </a:bodyPr>
          <a:lstStyle/>
          <a:p>
            <a:pPr lvl="0" algn="r"/>
            <a:r>
              <a:rPr lang="en-US" i="1" dirty="0" smtClean="0">
                <a:solidFill>
                  <a:srgbClr val="FF0000"/>
                </a:solidFill>
              </a:rPr>
              <a:t>National Average Tornado Warning Lead Time = 13 minutes.</a:t>
            </a:r>
            <a:endParaRPr lang="en-US" i="1" dirty="0">
              <a:solidFill>
                <a:srgbClr val="FF0000"/>
              </a:solidFill>
            </a:endParaRPr>
          </a:p>
        </p:txBody>
      </p:sp>
      <p:sp>
        <p:nvSpPr>
          <p:cNvPr id="11" name="5-Point Star 10"/>
          <p:cNvSpPr/>
          <p:nvPr/>
        </p:nvSpPr>
        <p:spPr>
          <a:xfrm>
            <a:off x="3318164" y="6210301"/>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5-Point Star 15"/>
          <p:cNvSpPr/>
          <p:nvPr/>
        </p:nvSpPr>
        <p:spPr>
          <a:xfrm>
            <a:off x="3328555" y="6522027"/>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33" name="Multiply 32"/>
          <p:cNvSpPr/>
          <p:nvPr/>
        </p:nvSpPr>
        <p:spPr>
          <a:xfrm>
            <a:off x="609600" y="4572000"/>
            <a:ext cx="609600" cy="609600"/>
          </a:xfrm>
          <a:prstGeom prst="mathMultiply">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4" name="Multiply 33"/>
          <p:cNvSpPr/>
          <p:nvPr/>
        </p:nvSpPr>
        <p:spPr>
          <a:xfrm>
            <a:off x="5791200" y="4495800"/>
            <a:ext cx="609600" cy="609600"/>
          </a:xfrm>
          <a:prstGeom prst="mathMultiply">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5" name="Multiply 34"/>
          <p:cNvSpPr/>
          <p:nvPr/>
        </p:nvSpPr>
        <p:spPr>
          <a:xfrm>
            <a:off x="0" y="5791200"/>
            <a:ext cx="609600" cy="609600"/>
          </a:xfrm>
          <a:prstGeom prst="mathMultiply">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36" name="Rectangle 35"/>
          <p:cNvSpPr/>
          <p:nvPr/>
        </p:nvSpPr>
        <p:spPr>
          <a:xfrm>
            <a:off x="533400" y="5867400"/>
            <a:ext cx="2743200" cy="923330"/>
          </a:xfrm>
          <a:prstGeom prst="rect">
            <a:avLst/>
          </a:prstGeom>
        </p:spPr>
        <p:txBody>
          <a:bodyPr wrap="square">
            <a:spAutoFit/>
          </a:bodyPr>
          <a:lstStyle/>
          <a:p>
            <a:pPr lvl="0"/>
            <a:r>
              <a:rPr lang="en-US" i="1" dirty="0" smtClean="0"/>
              <a:t>= Traditional tornado warning polygon based on </a:t>
            </a:r>
            <a:r>
              <a:rPr lang="en-US" i="1" dirty="0" err="1" smtClean="0"/>
              <a:t>mesocyclone</a:t>
            </a:r>
            <a:r>
              <a:rPr lang="en-US" i="1" dirty="0" smtClean="0"/>
              <a:t> circulation.</a:t>
            </a:r>
            <a:endParaRPr lang="en-US" i="1" dirty="0">
              <a:solidFill>
                <a:srgbClr val="FF0000"/>
              </a:solidFill>
            </a:endParaRPr>
          </a:p>
        </p:txBody>
      </p:sp>
      <p:sp>
        <p:nvSpPr>
          <p:cNvPr id="37" name="TextBox 36"/>
          <p:cNvSpPr txBox="1"/>
          <p:nvPr/>
        </p:nvSpPr>
        <p:spPr>
          <a:xfrm rot="16200000">
            <a:off x="-674942" y="2616914"/>
            <a:ext cx="2024016" cy="338554"/>
          </a:xfrm>
          <a:prstGeom prst="rect">
            <a:avLst/>
          </a:prstGeom>
          <a:noFill/>
        </p:spPr>
        <p:txBody>
          <a:bodyPr wrap="none" rtlCol="0">
            <a:spAutoFit/>
          </a:bodyPr>
          <a:lstStyle/>
          <a:p>
            <a:r>
              <a:rPr lang="en-US" sz="1600" dirty="0" smtClean="0"/>
              <a:t>Minutes of Lead Time</a:t>
            </a:r>
            <a:endParaRPr lang="en-US"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962892" y="3418609"/>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cxnSp>
        <p:nvCxnSpPr>
          <p:cNvPr id="14" name="Straight Connector 13"/>
          <p:cNvCxnSpPr/>
          <p:nvPr/>
        </p:nvCxnSpPr>
        <p:spPr>
          <a:xfrm>
            <a:off x="1143000" y="2590800"/>
            <a:ext cx="7543800" cy="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 name="5-Point Star 14"/>
          <p:cNvSpPr/>
          <p:nvPr/>
        </p:nvSpPr>
        <p:spPr>
          <a:xfrm>
            <a:off x="952501" y="2514600"/>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7" name="Rectangle 16"/>
          <p:cNvSpPr/>
          <p:nvPr/>
        </p:nvSpPr>
        <p:spPr>
          <a:xfrm>
            <a:off x="838200" y="6412468"/>
            <a:ext cx="6705600" cy="369332"/>
          </a:xfrm>
          <a:prstGeom prst="rect">
            <a:avLst/>
          </a:prstGeom>
        </p:spPr>
        <p:txBody>
          <a:bodyPr wrap="square">
            <a:spAutoFit/>
          </a:bodyPr>
          <a:lstStyle/>
          <a:p>
            <a:pPr lvl="0" algn="r"/>
            <a:r>
              <a:rPr lang="en-US" i="1" dirty="0" smtClean="0"/>
              <a:t>WFO LSX Average Lead Time = 31 Minutes.</a:t>
            </a:r>
            <a:endParaRPr lang="en-US" i="1" dirty="0">
              <a:solidFill>
                <a:srgbClr val="FF0000"/>
              </a:solidFill>
            </a:endParaRPr>
          </a:p>
        </p:txBody>
      </p:sp>
      <p:sp>
        <p:nvSpPr>
          <p:cNvPr id="6" name="Rectangle 5"/>
          <p:cNvSpPr/>
          <p:nvPr/>
        </p:nvSpPr>
        <p:spPr>
          <a:xfrm>
            <a:off x="2438400" y="6092537"/>
            <a:ext cx="6705600" cy="369332"/>
          </a:xfrm>
          <a:prstGeom prst="rect">
            <a:avLst/>
          </a:prstGeom>
        </p:spPr>
        <p:txBody>
          <a:bodyPr wrap="square">
            <a:spAutoFit/>
          </a:bodyPr>
          <a:lstStyle/>
          <a:p>
            <a:pPr lvl="0" algn="r"/>
            <a:r>
              <a:rPr lang="en-US" i="1" dirty="0" smtClean="0">
                <a:solidFill>
                  <a:srgbClr val="FF0000"/>
                </a:solidFill>
              </a:rPr>
              <a:t>National Average Tornado Warning Lead Time = 13 minutes.</a:t>
            </a:r>
            <a:endParaRPr lang="en-US" i="1" dirty="0">
              <a:solidFill>
                <a:srgbClr val="FF0000"/>
              </a:solidFill>
            </a:endParaRPr>
          </a:p>
        </p:txBody>
      </p:sp>
      <p:sp>
        <p:nvSpPr>
          <p:cNvPr id="11" name="5-Point Star 10"/>
          <p:cNvSpPr/>
          <p:nvPr/>
        </p:nvSpPr>
        <p:spPr>
          <a:xfrm>
            <a:off x="3318164" y="6210301"/>
            <a:ext cx="152400" cy="152400"/>
          </a:xfrm>
          <a:prstGeom prst="star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5-Point Star 15"/>
          <p:cNvSpPr/>
          <p:nvPr/>
        </p:nvSpPr>
        <p:spPr>
          <a:xfrm>
            <a:off x="3328555" y="6522027"/>
            <a:ext cx="152400" cy="152400"/>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19" name="TextBox 18"/>
          <p:cNvSpPr txBox="1"/>
          <p:nvPr/>
        </p:nvSpPr>
        <p:spPr>
          <a:xfrm rot="16200000">
            <a:off x="-674942" y="2616914"/>
            <a:ext cx="2024016" cy="338554"/>
          </a:xfrm>
          <a:prstGeom prst="rect">
            <a:avLst/>
          </a:prstGeom>
          <a:noFill/>
        </p:spPr>
        <p:txBody>
          <a:bodyPr wrap="none" rtlCol="0">
            <a:spAutoFit/>
          </a:bodyPr>
          <a:lstStyle/>
          <a:p>
            <a:r>
              <a:rPr lang="en-US" sz="1600" dirty="0" smtClean="0"/>
              <a:t>Minutes of Lead Time</a:t>
            </a:r>
            <a:endParaRPr lang="en-US"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5" name="TextBox 4"/>
          <p:cNvSpPr txBox="1"/>
          <p:nvPr/>
        </p:nvSpPr>
        <p:spPr>
          <a:xfrm>
            <a:off x="457200" y="1447800"/>
            <a:ext cx="8382000" cy="181588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2800" dirty="0" smtClean="0"/>
              <a:t>What would have happened to the lead time if I would have followed traditional WDTB training and waited to issue a tornado warning for each separate </a:t>
            </a:r>
            <a:r>
              <a:rPr lang="en-US" sz="2800" dirty="0" err="1" smtClean="0"/>
              <a:t>mesovortex</a:t>
            </a:r>
            <a:r>
              <a:rPr lang="en-US" sz="2800" dirty="0" smtClean="0"/>
              <a:t> along the QLCS?</a:t>
            </a:r>
          </a:p>
        </p:txBody>
      </p:sp>
      <p:pic>
        <p:nvPicPr>
          <p:cNvPr id="13" name="Picture 2" descr="http://www.crh.noaa.gov/images/lsx/science/QLCS/Bar%20Graphs/mesovortexplotc.jpg"/>
          <p:cNvPicPr>
            <a:picLocks noChangeAspect="1" noChangeArrowheads="1"/>
          </p:cNvPicPr>
          <p:nvPr/>
        </p:nvPicPr>
        <p:blipFill>
          <a:blip r:embed="rId2" cstate="print"/>
          <a:srcRect/>
          <a:stretch>
            <a:fillRect/>
          </a:stretch>
        </p:blipFill>
        <p:spPr bwMode="auto">
          <a:xfrm>
            <a:off x="3276600" y="3048000"/>
            <a:ext cx="5116780" cy="32588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TextBox 13"/>
          <p:cNvSpPr txBox="1"/>
          <p:nvPr/>
        </p:nvSpPr>
        <p:spPr>
          <a:xfrm>
            <a:off x="685800" y="4419600"/>
            <a:ext cx="2971800" cy="2246769"/>
          </a:xfrm>
          <a:prstGeom prst="rect">
            <a:avLst/>
          </a:prstGeom>
          <a:ln w="28575">
            <a:solidFill>
              <a:schemeClr val="tx1"/>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000" dirty="0" smtClean="0"/>
              <a:t>Let us assume that I issued the tornado warning when a rotational velocity of 12.5 ms</a:t>
            </a:r>
            <a:r>
              <a:rPr lang="en-US" sz="2000" baseline="30000" dirty="0" smtClean="0"/>
              <a:t>-1</a:t>
            </a:r>
            <a:r>
              <a:rPr lang="en-US" sz="2000" dirty="0" smtClean="0"/>
              <a:t>  or 25 kts or higher was observed at the lowest elevation angle of the WSR-88D or TDWR.</a:t>
            </a:r>
            <a:endParaRPr lang="en-US" sz="2000" dirty="0"/>
          </a:p>
        </p:txBody>
      </p:sp>
      <p:cxnSp>
        <p:nvCxnSpPr>
          <p:cNvPr id="16" name="Straight Connector 15"/>
          <p:cNvCxnSpPr/>
          <p:nvPr/>
        </p:nvCxnSpPr>
        <p:spPr>
          <a:xfrm rot="5400000" flipH="1" flipV="1">
            <a:off x="4381500" y="4631366"/>
            <a:ext cx="2514600"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4" idx="3"/>
          </p:cNvCxnSpPr>
          <p:nvPr/>
        </p:nvCxnSpPr>
        <p:spPr>
          <a:xfrm flipV="1">
            <a:off x="3657600" y="4495800"/>
            <a:ext cx="1981200" cy="104718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7162800" y="6324600"/>
            <a:ext cx="1276311" cy="369332"/>
          </a:xfrm>
          <a:prstGeom prst="rect">
            <a:avLst/>
          </a:prstGeom>
          <a:noFill/>
        </p:spPr>
        <p:txBody>
          <a:bodyPr wrap="none" rtlCol="0">
            <a:spAutoFit/>
          </a:bodyPr>
          <a:lstStyle/>
          <a:p>
            <a:r>
              <a:rPr lang="en-US" i="1" dirty="0" err="1" smtClean="0"/>
              <a:t>Przybylinski</a:t>
            </a:r>
            <a:endParaRPr lang="en-US" i="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966355" y="1447800"/>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6" name="Rectangle 5"/>
          <p:cNvSpPr/>
          <p:nvPr/>
        </p:nvSpPr>
        <p:spPr>
          <a:xfrm>
            <a:off x="2438400" y="6412468"/>
            <a:ext cx="6705600" cy="369332"/>
          </a:xfrm>
          <a:prstGeom prst="rect">
            <a:avLst/>
          </a:prstGeom>
        </p:spPr>
        <p:txBody>
          <a:bodyPr wrap="square">
            <a:spAutoFit/>
          </a:bodyPr>
          <a:lstStyle/>
          <a:p>
            <a:pPr lvl="0" algn="r"/>
            <a:r>
              <a:rPr lang="en-US" i="1" dirty="0" smtClean="0">
                <a:solidFill>
                  <a:srgbClr val="00B050"/>
                </a:solidFill>
              </a:rPr>
              <a:t>National Average Tornado Warning Lead Time = 13 minutes.</a:t>
            </a:r>
            <a:endParaRPr lang="en-US" i="1" dirty="0">
              <a:solidFill>
                <a:srgbClr val="00B050"/>
              </a:solidFill>
            </a:endParaRPr>
          </a:p>
        </p:txBody>
      </p:sp>
      <p:sp>
        <p:nvSpPr>
          <p:cNvPr id="11" name="5-Point Star 10"/>
          <p:cNvSpPr/>
          <p:nvPr/>
        </p:nvSpPr>
        <p:spPr>
          <a:xfrm>
            <a:off x="3318164" y="6530232"/>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13" name="Multiply 12"/>
          <p:cNvSpPr/>
          <p:nvPr/>
        </p:nvSpPr>
        <p:spPr>
          <a:xfrm>
            <a:off x="4953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8" name="Multiply 17"/>
          <p:cNvSpPr/>
          <p:nvPr/>
        </p:nvSpPr>
        <p:spPr>
          <a:xfrm>
            <a:off x="6477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Multiply 18"/>
          <p:cNvSpPr/>
          <p:nvPr/>
        </p:nvSpPr>
        <p:spPr>
          <a:xfrm>
            <a:off x="7239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0" name="Multiply 19"/>
          <p:cNvSpPr/>
          <p:nvPr/>
        </p:nvSpPr>
        <p:spPr>
          <a:xfrm>
            <a:off x="8001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1" name="Multiply 20"/>
          <p:cNvSpPr/>
          <p:nvPr/>
        </p:nvSpPr>
        <p:spPr>
          <a:xfrm>
            <a:off x="7543800" y="33528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Multiply 21"/>
          <p:cNvSpPr/>
          <p:nvPr/>
        </p:nvSpPr>
        <p:spPr>
          <a:xfrm>
            <a:off x="8305800" y="33528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extBox 13"/>
          <p:cNvSpPr txBox="1"/>
          <p:nvPr/>
        </p:nvSpPr>
        <p:spPr>
          <a:xfrm rot="16200000">
            <a:off x="6990008" y="2458792"/>
            <a:ext cx="1172116" cy="369332"/>
          </a:xfrm>
          <a:prstGeom prst="rect">
            <a:avLst/>
          </a:prstGeom>
          <a:noFill/>
        </p:spPr>
        <p:txBody>
          <a:bodyPr wrap="none" rtlCol="0">
            <a:spAutoFit/>
          </a:bodyPr>
          <a:lstStyle/>
          <a:p>
            <a:r>
              <a:rPr lang="en-US" b="1" dirty="0" smtClean="0">
                <a:latin typeface="Arial Black" pitchFamily="34" charset="0"/>
              </a:rPr>
              <a:t>MISSED</a:t>
            </a:r>
            <a:endParaRPr lang="en-US" b="1" dirty="0">
              <a:latin typeface="Arial Black" pitchFamily="34" charset="0"/>
            </a:endParaRPr>
          </a:p>
        </p:txBody>
      </p:sp>
      <p:sp>
        <p:nvSpPr>
          <p:cNvPr id="15" name="TextBox 14"/>
          <p:cNvSpPr txBox="1"/>
          <p:nvPr/>
        </p:nvSpPr>
        <p:spPr>
          <a:xfrm rot="16200000">
            <a:off x="7675808" y="2458793"/>
            <a:ext cx="1172116" cy="369332"/>
          </a:xfrm>
          <a:prstGeom prst="rect">
            <a:avLst/>
          </a:prstGeom>
          <a:noFill/>
        </p:spPr>
        <p:txBody>
          <a:bodyPr wrap="none" rtlCol="0">
            <a:spAutoFit/>
          </a:bodyPr>
          <a:lstStyle/>
          <a:p>
            <a:r>
              <a:rPr lang="en-US" b="1" dirty="0" smtClean="0">
                <a:latin typeface="Arial Black" pitchFamily="34" charset="0"/>
              </a:rPr>
              <a:t>MISSED</a:t>
            </a:r>
            <a:endParaRPr lang="en-US" b="1" dirty="0">
              <a:latin typeface="Arial Black" pitchFamily="34" charset="0"/>
            </a:endParaRPr>
          </a:p>
        </p:txBody>
      </p:sp>
      <p:grpSp>
        <p:nvGrpSpPr>
          <p:cNvPr id="16" name="Group 15"/>
          <p:cNvGrpSpPr/>
          <p:nvPr/>
        </p:nvGrpSpPr>
        <p:grpSpPr>
          <a:xfrm>
            <a:off x="381000" y="5867400"/>
            <a:ext cx="1387597" cy="762000"/>
            <a:chOff x="381000" y="5867400"/>
            <a:chExt cx="1387597" cy="762000"/>
          </a:xfrm>
        </p:grpSpPr>
        <p:sp>
          <p:nvSpPr>
            <p:cNvPr id="17" name="Rectangle 16"/>
            <p:cNvSpPr/>
            <p:nvPr/>
          </p:nvSpPr>
          <p:spPr>
            <a:xfrm>
              <a:off x="381000" y="5943600"/>
              <a:ext cx="228600" cy="2286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Rectangle 22"/>
            <p:cNvSpPr/>
            <p:nvPr/>
          </p:nvSpPr>
          <p:spPr>
            <a:xfrm>
              <a:off x="381000" y="6324600"/>
              <a:ext cx="228600" cy="2286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4" name="TextBox 23"/>
            <p:cNvSpPr txBox="1"/>
            <p:nvPr/>
          </p:nvSpPr>
          <p:spPr>
            <a:xfrm>
              <a:off x="685800" y="5867400"/>
              <a:ext cx="1082797" cy="369332"/>
            </a:xfrm>
            <a:prstGeom prst="rect">
              <a:avLst/>
            </a:prstGeom>
            <a:noFill/>
          </p:spPr>
          <p:txBody>
            <a:bodyPr wrap="none" rtlCol="0">
              <a:spAutoFit/>
            </a:bodyPr>
            <a:lstStyle/>
            <a:p>
              <a:r>
                <a:rPr lang="en-US" b="1" dirty="0" smtClean="0">
                  <a:solidFill>
                    <a:srgbClr val="00B0F0"/>
                  </a:solidFill>
                </a:rPr>
                <a:t>WSR-88D</a:t>
              </a:r>
              <a:endParaRPr lang="en-US" b="1" dirty="0">
                <a:solidFill>
                  <a:srgbClr val="00B0F0"/>
                </a:solidFill>
              </a:endParaRPr>
            </a:p>
          </p:txBody>
        </p:sp>
        <p:sp>
          <p:nvSpPr>
            <p:cNvPr id="25" name="TextBox 24"/>
            <p:cNvSpPr txBox="1"/>
            <p:nvPr/>
          </p:nvSpPr>
          <p:spPr>
            <a:xfrm>
              <a:off x="685800" y="6260068"/>
              <a:ext cx="781945" cy="369332"/>
            </a:xfrm>
            <a:prstGeom prst="rect">
              <a:avLst/>
            </a:prstGeom>
            <a:noFill/>
          </p:spPr>
          <p:txBody>
            <a:bodyPr wrap="none" rtlCol="0">
              <a:spAutoFit/>
            </a:bodyPr>
            <a:lstStyle/>
            <a:p>
              <a:r>
                <a:rPr lang="en-US" b="1" dirty="0" smtClean="0">
                  <a:solidFill>
                    <a:srgbClr val="FF0000"/>
                  </a:solidFill>
                </a:rPr>
                <a:t>TDWR</a:t>
              </a:r>
              <a:endParaRPr lang="en-US" b="1" dirty="0">
                <a:solidFill>
                  <a:srgbClr val="FF0000"/>
                </a:solidFill>
              </a:endParaRPr>
            </a:p>
          </p:txBody>
        </p:sp>
      </p:grpSp>
      <p:grpSp>
        <p:nvGrpSpPr>
          <p:cNvPr id="30" name="Group 29"/>
          <p:cNvGrpSpPr/>
          <p:nvPr/>
        </p:nvGrpSpPr>
        <p:grpSpPr>
          <a:xfrm>
            <a:off x="6934200" y="5638800"/>
            <a:ext cx="1905000" cy="685800"/>
            <a:chOff x="2438400" y="5638800"/>
            <a:chExt cx="1905000" cy="685800"/>
          </a:xfrm>
        </p:grpSpPr>
        <p:sp>
          <p:nvSpPr>
            <p:cNvPr id="29" name="Rectangle 28"/>
            <p:cNvSpPr/>
            <p:nvPr/>
          </p:nvSpPr>
          <p:spPr>
            <a:xfrm>
              <a:off x="2438400" y="5638800"/>
              <a:ext cx="19050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Multiply 25"/>
            <p:cNvSpPr/>
            <p:nvPr/>
          </p:nvSpPr>
          <p:spPr>
            <a:xfrm>
              <a:off x="2590800" y="5638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Multiply 26"/>
            <p:cNvSpPr/>
            <p:nvPr/>
          </p:nvSpPr>
          <p:spPr>
            <a:xfrm>
              <a:off x="2590800" y="59436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8" name="TextBox 27"/>
            <p:cNvSpPr txBox="1"/>
            <p:nvPr/>
          </p:nvSpPr>
          <p:spPr>
            <a:xfrm>
              <a:off x="2895600" y="5638800"/>
              <a:ext cx="1447800" cy="646331"/>
            </a:xfrm>
            <a:prstGeom prst="rect">
              <a:avLst/>
            </a:prstGeom>
            <a:noFill/>
            <a:ln>
              <a:noFill/>
            </a:ln>
          </p:spPr>
          <p:txBody>
            <a:bodyPr wrap="square" rtlCol="0">
              <a:spAutoFit/>
            </a:bodyPr>
            <a:lstStyle/>
            <a:p>
              <a:r>
                <a:rPr lang="en-US" dirty="0" smtClean="0"/>
                <a:t>Never met </a:t>
              </a:r>
            </a:p>
            <a:p>
              <a:r>
                <a:rPr lang="en-US" dirty="0" err="1" smtClean="0"/>
                <a:t>Vr</a:t>
              </a:r>
              <a:r>
                <a:rPr lang="en-US" dirty="0" smtClean="0"/>
                <a:t> threshold.</a:t>
              </a:r>
              <a:endParaRPr lang="en-US" dirty="0"/>
            </a:p>
          </p:txBody>
        </p:sp>
      </p:grpSp>
      <p:sp>
        <p:nvSpPr>
          <p:cNvPr id="31" name="TextBox 30"/>
          <p:cNvSpPr txBox="1"/>
          <p:nvPr/>
        </p:nvSpPr>
        <p:spPr>
          <a:xfrm rot="16200000">
            <a:off x="-674942" y="2616914"/>
            <a:ext cx="2024016" cy="338554"/>
          </a:xfrm>
          <a:prstGeom prst="rect">
            <a:avLst/>
          </a:prstGeom>
          <a:noFill/>
        </p:spPr>
        <p:txBody>
          <a:bodyPr wrap="none" rtlCol="0">
            <a:spAutoFit/>
          </a:bodyPr>
          <a:lstStyle/>
          <a:p>
            <a:r>
              <a:rPr lang="en-US" sz="1600" dirty="0" smtClean="0"/>
              <a:t>Minutes of Lead Time</a:t>
            </a:r>
            <a:endParaRPr lang="en-US"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966355" y="1447800"/>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6" name="Rectangle 5"/>
          <p:cNvSpPr/>
          <p:nvPr/>
        </p:nvSpPr>
        <p:spPr>
          <a:xfrm>
            <a:off x="2438400" y="6412468"/>
            <a:ext cx="6705600" cy="369332"/>
          </a:xfrm>
          <a:prstGeom prst="rect">
            <a:avLst/>
          </a:prstGeom>
        </p:spPr>
        <p:txBody>
          <a:bodyPr wrap="square">
            <a:spAutoFit/>
          </a:bodyPr>
          <a:lstStyle/>
          <a:p>
            <a:pPr lvl="0" algn="r"/>
            <a:r>
              <a:rPr lang="en-US" i="1" dirty="0" smtClean="0">
                <a:solidFill>
                  <a:srgbClr val="00B050"/>
                </a:solidFill>
              </a:rPr>
              <a:t>National Average Tornado Warning Lead Time = 13 minutes.</a:t>
            </a:r>
            <a:endParaRPr lang="en-US" i="1" dirty="0">
              <a:solidFill>
                <a:srgbClr val="00B050"/>
              </a:solidFill>
            </a:endParaRPr>
          </a:p>
        </p:txBody>
      </p:sp>
      <p:sp>
        <p:nvSpPr>
          <p:cNvPr id="11" name="5-Point Star 10"/>
          <p:cNvSpPr/>
          <p:nvPr/>
        </p:nvSpPr>
        <p:spPr>
          <a:xfrm>
            <a:off x="3318164" y="6530232"/>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13" name="Multiply 12"/>
          <p:cNvSpPr/>
          <p:nvPr/>
        </p:nvSpPr>
        <p:spPr>
          <a:xfrm>
            <a:off x="4953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8" name="Multiply 17"/>
          <p:cNvSpPr/>
          <p:nvPr/>
        </p:nvSpPr>
        <p:spPr>
          <a:xfrm>
            <a:off x="6477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9" name="Multiply 18"/>
          <p:cNvSpPr/>
          <p:nvPr/>
        </p:nvSpPr>
        <p:spPr>
          <a:xfrm>
            <a:off x="7239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0" name="Multiply 19"/>
          <p:cNvSpPr/>
          <p:nvPr/>
        </p:nvSpPr>
        <p:spPr>
          <a:xfrm>
            <a:off x="8001000" y="3352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1" name="Multiply 20"/>
          <p:cNvSpPr/>
          <p:nvPr/>
        </p:nvSpPr>
        <p:spPr>
          <a:xfrm>
            <a:off x="7543800" y="33528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Multiply 21"/>
          <p:cNvSpPr/>
          <p:nvPr/>
        </p:nvSpPr>
        <p:spPr>
          <a:xfrm>
            <a:off x="8305800" y="33528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grpSp>
        <p:nvGrpSpPr>
          <p:cNvPr id="23" name="Group 22"/>
          <p:cNvGrpSpPr/>
          <p:nvPr/>
        </p:nvGrpSpPr>
        <p:grpSpPr>
          <a:xfrm>
            <a:off x="381000" y="5867400"/>
            <a:ext cx="2569907" cy="762000"/>
            <a:chOff x="381000" y="5867400"/>
            <a:chExt cx="2569907" cy="762000"/>
          </a:xfrm>
        </p:grpSpPr>
        <p:sp>
          <p:nvSpPr>
            <p:cNvPr id="24" name="Rectangle 23"/>
            <p:cNvSpPr/>
            <p:nvPr/>
          </p:nvSpPr>
          <p:spPr>
            <a:xfrm>
              <a:off x="381000" y="5943600"/>
              <a:ext cx="228600" cy="2286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Rectangle 24"/>
            <p:cNvSpPr/>
            <p:nvPr/>
          </p:nvSpPr>
          <p:spPr>
            <a:xfrm>
              <a:off x="381000" y="6324600"/>
              <a:ext cx="228600" cy="2286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6" name="TextBox 25"/>
            <p:cNvSpPr txBox="1"/>
            <p:nvPr/>
          </p:nvSpPr>
          <p:spPr>
            <a:xfrm>
              <a:off x="685800" y="5867400"/>
              <a:ext cx="2248564" cy="369332"/>
            </a:xfrm>
            <a:prstGeom prst="rect">
              <a:avLst/>
            </a:prstGeom>
            <a:noFill/>
          </p:spPr>
          <p:txBody>
            <a:bodyPr wrap="none" rtlCol="0">
              <a:spAutoFit/>
            </a:bodyPr>
            <a:lstStyle/>
            <a:p>
              <a:r>
                <a:rPr lang="en-US" b="1" dirty="0" smtClean="0">
                  <a:solidFill>
                    <a:srgbClr val="00B0F0"/>
                  </a:solidFill>
                </a:rPr>
                <a:t>WSR-88D = 3 minutes</a:t>
              </a:r>
              <a:endParaRPr lang="en-US" b="1" dirty="0">
                <a:solidFill>
                  <a:srgbClr val="00B0F0"/>
                </a:solidFill>
              </a:endParaRPr>
            </a:p>
          </p:txBody>
        </p:sp>
        <p:sp>
          <p:nvSpPr>
            <p:cNvPr id="27" name="TextBox 26"/>
            <p:cNvSpPr txBox="1"/>
            <p:nvPr/>
          </p:nvSpPr>
          <p:spPr>
            <a:xfrm>
              <a:off x="685800" y="6260068"/>
              <a:ext cx="2265107" cy="369332"/>
            </a:xfrm>
            <a:prstGeom prst="rect">
              <a:avLst/>
            </a:prstGeom>
            <a:noFill/>
          </p:spPr>
          <p:txBody>
            <a:bodyPr wrap="none" rtlCol="0">
              <a:spAutoFit/>
            </a:bodyPr>
            <a:lstStyle/>
            <a:p>
              <a:r>
                <a:rPr lang="en-US" b="1" dirty="0" smtClean="0">
                  <a:solidFill>
                    <a:srgbClr val="FF0000"/>
                  </a:solidFill>
                </a:rPr>
                <a:t>TDWR       = 4 minutes</a:t>
              </a:r>
              <a:endParaRPr lang="en-US" b="1" dirty="0">
                <a:solidFill>
                  <a:srgbClr val="FF0000"/>
                </a:solidFill>
              </a:endParaRPr>
            </a:p>
          </p:txBody>
        </p:sp>
      </p:grpSp>
      <p:cxnSp>
        <p:nvCxnSpPr>
          <p:cNvPr id="29" name="Straight Connector 28"/>
          <p:cNvCxnSpPr/>
          <p:nvPr/>
        </p:nvCxnSpPr>
        <p:spPr>
          <a:xfrm>
            <a:off x="1143000" y="3124200"/>
            <a:ext cx="7543800" cy="0"/>
          </a:xfrm>
          <a:prstGeom prst="line">
            <a:avLst/>
          </a:prstGeom>
          <a:ln w="57150">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143000" y="2971800"/>
            <a:ext cx="7543800" cy="0"/>
          </a:xfrm>
          <a:prstGeom prst="line">
            <a:avLst/>
          </a:prstGeom>
          <a:ln w="571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6934200" y="5638800"/>
            <a:ext cx="1905000" cy="685800"/>
            <a:chOff x="2438400" y="5638800"/>
            <a:chExt cx="1905000" cy="685800"/>
          </a:xfrm>
        </p:grpSpPr>
        <p:sp>
          <p:nvSpPr>
            <p:cNvPr id="34" name="Rectangle 33"/>
            <p:cNvSpPr/>
            <p:nvPr/>
          </p:nvSpPr>
          <p:spPr>
            <a:xfrm>
              <a:off x="2438400" y="5638800"/>
              <a:ext cx="19050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Multiply 34"/>
            <p:cNvSpPr/>
            <p:nvPr/>
          </p:nvSpPr>
          <p:spPr>
            <a:xfrm>
              <a:off x="2590800" y="5638800"/>
              <a:ext cx="304800" cy="304800"/>
            </a:xfrm>
            <a:prstGeom prst="mathMultiply">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6" name="Multiply 35"/>
            <p:cNvSpPr/>
            <p:nvPr/>
          </p:nvSpPr>
          <p:spPr>
            <a:xfrm>
              <a:off x="2590800" y="5943600"/>
              <a:ext cx="304800" cy="304800"/>
            </a:xfrm>
            <a:prstGeom prst="mathMultipl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7" name="TextBox 36"/>
            <p:cNvSpPr txBox="1"/>
            <p:nvPr/>
          </p:nvSpPr>
          <p:spPr>
            <a:xfrm>
              <a:off x="2895600" y="5638800"/>
              <a:ext cx="1447800" cy="646331"/>
            </a:xfrm>
            <a:prstGeom prst="rect">
              <a:avLst/>
            </a:prstGeom>
            <a:noFill/>
            <a:ln>
              <a:noFill/>
            </a:ln>
          </p:spPr>
          <p:txBody>
            <a:bodyPr wrap="square" rtlCol="0">
              <a:spAutoFit/>
            </a:bodyPr>
            <a:lstStyle/>
            <a:p>
              <a:r>
                <a:rPr lang="en-US" dirty="0" smtClean="0"/>
                <a:t>Never met </a:t>
              </a:r>
            </a:p>
            <a:p>
              <a:r>
                <a:rPr lang="en-US" dirty="0" err="1" smtClean="0"/>
                <a:t>Vr</a:t>
              </a:r>
              <a:r>
                <a:rPr lang="en-US" dirty="0" smtClean="0"/>
                <a:t> threshold.</a:t>
              </a:r>
              <a:endParaRPr lang="en-US" dirty="0"/>
            </a:p>
          </p:txBody>
        </p:sp>
      </p:grpSp>
      <p:sp>
        <p:nvSpPr>
          <p:cNvPr id="38" name="TextBox 37"/>
          <p:cNvSpPr txBox="1"/>
          <p:nvPr/>
        </p:nvSpPr>
        <p:spPr>
          <a:xfrm rot="16200000">
            <a:off x="-674942" y="2616914"/>
            <a:ext cx="2024016" cy="338554"/>
          </a:xfrm>
          <a:prstGeom prst="rect">
            <a:avLst/>
          </a:prstGeom>
          <a:noFill/>
        </p:spPr>
        <p:txBody>
          <a:bodyPr wrap="none" rtlCol="0">
            <a:spAutoFit/>
          </a:bodyPr>
          <a:lstStyle/>
          <a:p>
            <a:r>
              <a:rPr lang="en-US" sz="1600" dirty="0" smtClean="0"/>
              <a:t>Minutes of Lead Time</a:t>
            </a:r>
            <a:endParaRPr lang="en-US"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762000" y="3886200"/>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4" name="TextBox 3"/>
          <p:cNvSpPr txBox="1"/>
          <p:nvPr/>
        </p:nvSpPr>
        <p:spPr>
          <a:xfrm>
            <a:off x="2514600" y="685800"/>
            <a:ext cx="428341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Maximize Lead Times</a:t>
            </a:r>
            <a:endParaRPr lang="en-US" sz="3600" b="1" i="1" dirty="0">
              <a:solidFill>
                <a:srgbClr val="C00000"/>
              </a:solidFill>
              <a:effectLst>
                <a:outerShdw blurRad="38100" dist="38100" dir="2700000" algn="tl">
                  <a:srgbClr val="000000">
                    <a:alpha val="43137"/>
                  </a:srgbClr>
                </a:outerShdw>
              </a:effectLst>
            </a:endParaRPr>
          </a:p>
        </p:txBody>
      </p:sp>
      <p:sp>
        <p:nvSpPr>
          <p:cNvPr id="23" name="Rectangle 22"/>
          <p:cNvSpPr/>
          <p:nvPr/>
        </p:nvSpPr>
        <p:spPr>
          <a:xfrm>
            <a:off x="4308764" y="4987636"/>
            <a:ext cx="1025236" cy="47798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8" name="Rectangle 27"/>
          <p:cNvSpPr/>
          <p:nvPr/>
        </p:nvSpPr>
        <p:spPr>
          <a:xfrm>
            <a:off x="1707573" y="5105400"/>
            <a:ext cx="1066800" cy="3602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2" name="Rectangle 31"/>
          <p:cNvSpPr/>
          <p:nvPr/>
        </p:nvSpPr>
        <p:spPr>
          <a:xfrm>
            <a:off x="6903026" y="1752601"/>
            <a:ext cx="1021773" cy="372340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3" name="Rectangle 32"/>
          <p:cNvSpPr/>
          <p:nvPr/>
        </p:nvSpPr>
        <p:spPr>
          <a:xfrm>
            <a:off x="2438400" y="6412468"/>
            <a:ext cx="6705600" cy="369332"/>
          </a:xfrm>
          <a:prstGeom prst="rect">
            <a:avLst/>
          </a:prstGeom>
        </p:spPr>
        <p:txBody>
          <a:bodyPr wrap="square">
            <a:spAutoFit/>
          </a:bodyPr>
          <a:lstStyle/>
          <a:p>
            <a:pPr lvl="0" algn="r"/>
            <a:r>
              <a:rPr lang="en-US" i="1" dirty="0" smtClean="0">
                <a:solidFill>
                  <a:srgbClr val="00B050"/>
                </a:solidFill>
              </a:rPr>
              <a:t>National Average Tornado Warning Lead Time = 13 minutes.</a:t>
            </a:r>
            <a:endParaRPr lang="en-US" i="1" dirty="0">
              <a:solidFill>
                <a:srgbClr val="00B050"/>
              </a:solidFill>
            </a:endParaRPr>
          </a:p>
        </p:txBody>
      </p:sp>
      <p:sp>
        <p:nvSpPr>
          <p:cNvPr id="34" name="5-Point Star 33"/>
          <p:cNvSpPr/>
          <p:nvPr/>
        </p:nvSpPr>
        <p:spPr>
          <a:xfrm>
            <a:off x="3318164" y="6530232"/>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cxnSp>
        <p:nvCxnSpPr>
          <p:cNvPr id="36" name="Straight Connector 35"/>
          <p:cNvCxnSpPr/>
          <p:nvPr/>
        </p:nvCxnSpPr>
        <p:spPr>
          <a:xfrm>
            <a:off x="990600" y="3962400"/>
            <a:ext cx="7696200" cy="0"/>
          </a:xfrm>
          <a:prstGeom prst="line">
            <a:avLst/>
          </a:prstGeom>
          <a:ln>
            <a:solidFill>
              <a:srgbClr val="92D050"/>
            </a:solidFill>
            <a:prstDash val="sysDot"/>
          </a:ln>
        </p:spPr>
        <p:style>
          <a:lnRef idx="3">
            <a:schemeClr val="accent3"/>
          </a:lnRef>
          <a:fillRef idx="0">
            <a:schemeClr val="accent3"/>
          </a:fillRef>
          <a:effectRef idx="2">
            <a:schemeClr val="accent3"/>
          </a:effectRef>
          <a:fontRef idx="minor">
            <a:schemeClr val="tx1"/>
          </a:fontRef>
        </p:style>
      </p:cxnSp>
      <p:sp>
        <p:nvSpPr>
          <p:cNvPr id="38" name="TextBox 37"/>
          <p:cNvSpPr txBox="1"/>
          <p:nvPr/>
        </p:nvSpPr>
        <p:spPr>
          <a:xfrm>
            <a:off x="1676400" y="4572000"/>
            <a:ext cx="1127937" cy="369332"/>
          </a:xfrm>
          <a:prstGeom prst="rect">
            <a:avLst/>
          </a:prstGeom>
          <a:noFill/>
        </p:spPr>
        <p:txBody>
          <a:bodyPr wrap="none" rtlCol="0">
            <a:spAutoFit/>
          </a:bodyPr>
          <a:lstStyle/>
          <a:p>
            <a:r>
              <a:rPr lang="en-US" dirty="0" smtClean="0"/>
              <a:t>3 Minutes</a:t>
            </a:r>
            <a:endParaRPr lang="en-US" dirty="0"/>
          </a:p>
        </p:txBody>
      </p:sp>
      <p:sp>
        <p:nvSpPr>
          <p:cNvPr id="39" name="TextBox 38"/>
          <p:cNvSpPr txBox="1"/>
          <p:nvPr/>
        </p:nvSpPr>
        <p:spPr>
          <a:xfrm>
            <a:off x="6781800" y="1371600"/>
            <a:ext cx="1244956" cy="369332"/>
          </a:xfrm>
          <a:prstGeom prst="rect">
            <a:avLst/>
          </a:prstGeom>
          <a:noFill/>
        </p:spPr>
        <p:txBody>
          <a:bodyPr wrap="none" rtlCol="0">
            <a:spAutoFit/>
          </a:bodyPr>
          <a:lstStyle/>
          <a:p>
            <a:r>
              <a:rPr lang="en-US" dirty="0" smtClean="0"/>
              <a:t>31 Minutes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graphicFrame>
        <p:nvGraphicFramePr>
          <p:cNvPr id="10" name="Chart 9"/>
          <p:cNvGraphicFramePr/>
          <p:nvPr/>
        </p:nvGraphicFramePr>
        <p:xfrm>
          <a:off x="381000" y="1066800"/>
          <a:ext cx="8458200" cy="5105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5-Point Star 11"/>
          <p:cNvSpPr/>
          <p:nvPr/>
        </p:nvSpPr>
        <p:spPr>
          <a:xfrm>
            <a:off x="762000" y="3886200"/>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4" name="TextBox 3"/>
          <p:cNvSpPr txBox="1"/>
          <p:nvPr/>
        </p:nvSpPr>
        <p:spPr>
          <a:xfrm>
            <a:off x="3429000" y="685800"/>
            <a:ext cx="2273699"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You Decide</a:t>
            </a:r>
            <a:endParaRPr lang="en-US" sz="3600" b="1" i="1" dirty="0">
              <a:solidFill>
                <a:srgbClr val="C00000"/>
              </a:solidFill>
              <a:effectLst>
                <a:outerShdw blurRad="38100" dist="38100" dir="2700000" algn="tl">
                  <a:srgbClr val="000000">
                    <a:alpha val="43137"/>
                  </a:srgbClr>
                </a:outerShdw>
              </a:effectLst>
            </a:endParaRPr>
          </a:p>
        </p:txBody>
      </p:sp>
      <p:sp>
        <p:nvSpPr>
          <p:cNvPr id="23" name="Rectangle 22"/>
          <p:cNvSpPr/>
          <p:nvPr/>
        </p:nvSpPr>
        <p:spPr>
          <a:xfrm>
            <a:off x="4308764" y="4987636"/>
            <a:ext cx="1025236" cy="47798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8" name="Rectangle 27"/>
          <p:cNvSpPr/>
          <p:nvPr/>
        </p:nvSpPr>
        <p:spPr>
          <a:xfrm>
            <a:off x="1707573" y="5105400"/>
            <a:ext cx="1066800" cy="360219"/>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2" name="Rectangle 31"/>
          <p:cNvSpPr/>
          <p:nvPr/>
        </p:nvSpPr>
        <p:spPr>
          <a:xfrm>
            <a:off x="6903026" y="1752601"/>
            <a:ext cx="1021773" cy="3723408"/>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3" name="Rectangle 32"/>
          <p:cNvSpPr/>
          <p:nvPr/>
        </p:nvSpPr>
        <p:spPr>
          <a:xfrm>
            <a:off x="2438400" y="6412468"/>
            <a:ext cx="6705600" cy="369332"/>
          </a:xfrm>
          <a:prstGeom prst="rect">
            <a:avLst/>
          </a:prstGeom>
        </p:spPr>
        <p:txBody>
          <a:bodyPr wrap="square">
            <a:spAutoFit/>
          </a:bodyPr>
          <a:lstStyle/>
          <a:p>
            <a:pPr lvl="0" algn="r"/>
            <a:r>
              <a:rPr lang="en-US" i="1" dirty="0" smtClean="0">
                <a:solidFill>
                  <a:srgbClr val="00B050"/>
                </a:solidFill>
              </a:rPr>
              <a:t>National Average Tornado Warning Lead Time = 13 minutes.</a:t>
            </a:r>
            <a:endParaRPr lang="en-US" i="1" dirty="0">
              <a:solidFill>
                <a:srgbClr val="00B050"/>
              </a:solidFill>
            </a:endParaRPr>
          </a:p>
        </p:txBody>
      </p:sp>
      <p:sp>
        <p:nvSpPr>
          <p:cNvPr id="34" name="5-Point Star 33"/>
          <p:cNvSpPr/>
          <p:nvPr/>
        </p:nvSpPr>
        <p:spPr>
          <a:xfrm>
            <a:off x="3318164" y="6530232"/>
            <a:ext cx="152400" cy="152400"/>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cxnSp>
        <p:nvCxnSpPr>
          <p:cNvPr id="36" name="Straight Connector 35"/>
          <p:cNvCxnSpPr/>
          <p:nvPr/>
        </p:nvCxnSpPr>
        <p:spPr>
          <a:xfrm>
            <a:off x="990600" y="3962400"/>
            <a:ext cx="7696200" cy="0"/>
          </a:xfrm>
          <a:prstGeom prst="line">
            <a:avLst/>
          </a:prstGeom>
          <a:ln>
            <a:solidFill>
              <a:srgbClr val="92D050"/>
            </a:solidFill>
            <a:prstDash val="sysDot"/>
          </a:ln>
        </p:spPr>
        <p:style>
          <a:lnRef idx="3">
            <a:schemeClr val="accent3"/>
          </a:lnRef>
          <a:fillRef idx="0">
            <a:schemeClr val="accent3"/>
          </a:fillRef>
          <a:effectRef idx="2">
            <a:schemeClr val="accent3"/>
          </a:effectRef>
          <a:fontRef idx="minor">
            <a:schemeClr val="tx1"/>
          </a:fontRef>
        </p:style>
      </p:cxnSp>
      <p:sp>
        <p:nvSpPr>
          <p:cNvPr id="38" name="TextBox 37"/>
          <p:cNvSpPr txBox="1"/>
          <p:nvPr/>
        </p:nvSpPr>
        <p:spPr>
          <a:xfrm>
            <a:off x="1676400" y="4572000"/>
            <a:ext cx="1127937" cy="369332"/>
          </a:xfrm>
          <a:prstGeom prst="rect">
            <a:avLst/>
          </a:prstGeom>
          <a:noFill/>
        </p:spPr>
        <p:txBody>
          <a:bodyPr wrap="none" rtlCol="0">
            <a:spAutoFit/>
          </a:bodyPr>
          <a:lstStyle/>
          <a:p>
            <a:r>
              <a:rPr lang="en-US" dirty="0" smtClean="0"/>
              <a:t>3 Minutes</a:t>
            </a:r>
            <a:endParaRPr lang="en-US" dirty="0"/>
          </a:p>
        </p:txBody>
      </p:sp>
      <p:sp>
        <p:nvSpPr>
          <p:cNvPr id="39" name="TextBox 38"/>
          <p:cNvSpPr txBox="1"/>
          <p:nvPr/>
        </p:nvSpPr>
        <p:spPr>
          <a:xfrm>
            <a:off x="6781800" y="1371600"/>
            <a:ext cx="1244956" cy="369332"/>
          </a:xfrm>
          <a:prstGeom prst="rect">
            <a:avLst/>
          </a:prstGeom>
          <a:noFill/>
        </p:spPr>
        <p:txBody>
          <a:bodyPr wrap="none" rtlCol="0">
            <a:spAutoFit/>
          </a:bodyPr>
          <a:lstStyle/>
          <a:p>
            <a:r>
              <a:rPr lang="en-US" dirty="0" smtClean="0"/>
              <a:t>31 Minutes</a:t>
            </a:r>
            <a:endParaRPr lang="en-US" dirty="0"/>
          </a:p>
        </p:txBody>
      </p:sp>
      <p:sp>
        <p:nvSpPr>
          <p:cNvPr id="14" name="TextBox 13"/>
          <p:cNvSpPr txBox="1"/>
          <p:nvPr/>
        </p:nvSpPr>
        <p:spPr>
          <a:xfrm>
            <a:off x="1676400" y="3048000"/>
            <a:ext cx="1159613"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dirty="0" smtClean="0"/>
              <a:t>4 Missed</a:t>
            </a:r>
          </a:p>
          <a:p>
            <a:pPr algn="ctr"/>
            <a:r>
              <a:rPr lang="en-US" dirty="0" smtClean="0"/>
              <a:t>Tornadoes</a:t>
            </a:r>
            <a:endParaRPr lang="en-US" dirty="0"/>
          </a:p>
        </p:txBody>
      </p:sp>
      <p:sp>
        <p:nvSpPr>
          <p:cNvPr id="15" name="TextBox 14"/>
          <p:cNvSpPr txBox="1"/>
          <p:nvPr/>
        </p:nvSpPr>
        <p:spPr>
          <a:xfrm>
            <a:off x="4267200" y="3048000"/>
            <a:ext cx="1159613"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dirty="0" smtClean="0"/>
              <a:t>2 Missed</a:t>
            </a:r>
          </a:p>
          <a:p>
            <a:pPr algn="ctr"/>
            <a:r>
              <a:rPr lang="en-US" dirty="0" smtClean="0"/>
              <a:t>Tornadoes</a:t>
            </a:r>
            <a:endParaRPr lang="en-US" dirty="0"/>
          </a:p>
        </p:txBody>
      </p:sp>
      <p:sp>
        <p:nvSpPr>
          <p:cNvPr id="16" name="TextBox 15"/>
          <p:cNvSpPr txBox="1"/>
          <p:nvPr/>
        </p:nvSpPr>
        <p:spPr>
          <a:xfrm>
            <a:off x="6705600" y="3048000"/>
            <a:ext cx="1504258" cy="646331"/>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pPr algn="ctr"/>
            <a:r>
              <a:rPr lang="en-US" dirty="0" smtClean="0"/>
              <a:t>All Tornadoes </a:t>
            </a:r>
          </a:p>
          <a:p>
            <a:pPr algn="ctr"/>
            <a:r>
              <a:rPr lang="en-US" dirty="0" smtClean="0"/>
              <a:t>Warned </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14600"/>
            <a:ext cx="8229600" cy="1143000"/>
          </a:xfrm>
        </p:spPr>
        <p:txBody>
          <a:bodyPr/>
          <a:lstStyle/>
          <a:p>
            <a:r>
              <a:rPr lang="en-US" b="1" dirty="0" smtClean="0"/>
              <a:t>Post Event Operations</a:t>
            </a:r>
            <a:endParaRPr lang="en-US"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Post Event Operations</a:t>
            </a:r>
            <a:endParaRPr lang="en-US" sz="5400" b="1" dirty="0"/>
          </a:p>
        </p:txBody>
      </p:sp>
      <p:sp>
        <p:nvSpPr>
          <p:cNvPr id="4" name="TextBox 3"/>
          <p:cNvSpPr txBox="1"/>
          <p:nvPr/>
        </p:nvSpPr>
        <p:spPr>
          <a:xfrm>
            <a:off x="1676400" y="685800"/>
            <a:ext cx="5504777"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Preliminary Damage Survey</a:t>
            </a:r>
            <a:endParaRPr lang="en-US" sz="3600" b="1" i="1" dirty="0">
              <a:solidFill>
                <a:srgbClr val="C00000"/>
              </a:solidFill>
              <a:effectLst>
                <a:outerShdw blurRad="38100" dist="38100" dir="2700000" algn="tl">
                  <a:srgbClr val="000000">
                    <a:alpha val="43137"/>
                  </a:srgbClr>
                </a:outerShdw>
              </a:effectLst>
            </a:endParaRPr>
          </a:p>
        </p:txBody>
      </p:sp>
      <p:pic>
        <p:nvPicPr>
          <p:cNvPr id="7169" name="Picture 1"/>
          <p:cNvPicPr>
            <a:picLocks noChangeAspect="1" noChangeArrowheads="1"/>
          </p:cNvPicPr>
          <p:nvPr/>
        </p:nvPicPr>
        <p:blipFill>
          <a:blip r:embed="rId2" cstate="print"/>
          <a:srcRect t="14844" r="44444" b="14844"/>
          <a:stretch>
            <a:fillRect/>
          </a:stretch>
        </p:blipFill>
        <p:spPr bwMode="auto">
          <a:xfrm>
            <a:off x="4699000" y="4343400"/>
            <a:ext cx="4064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0" name="Picture 2"/>
          <p:cNvPicPr>
            <a:picLocks noChangeAspect="1" noChangeArrowheads="1"/>
          </p:cNvPicPr>
          <p:nvPr/>
        </p:nvPicPr>
        <p:blipFill>
          <a:blip r:embed="rId3" cstate="print"/>
          <a:srcRect t="14844" r="44444" b="14844"/>
          <a:stretch>
            <a:fillRect/>
          </a:stretch>
        </p:blipFill>
        <p:spPr bwMode="auto">
          <a:xfrm>
            <a:off x="304800" y="4343400"/>
            <a:ext cx="4038600" cy="22717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2" name="Picture 4" descr="http://hlcdn.datasphere.com/sites/fox2now.com/files/imagecache/story615/tornado_damage2.jpg"/>
          <p:cNvPicPr>
            <a:picLocks noChangeAspect="1" noChangeArrowheads="1"/>
          </p:cNvPicPr>
          <p:nvPr/>
        </p:nvPicPr>
        <p:blipFill>
          <a:blip r:embed="rId4" cstate="print"/>
          <a:srcRect/>
          <a:stretch>
            <a:fillRect/>
          </a:stretch>
        </p:blipFill>
        <p:spPr bwMode="auto">
          <a:xfrm>
            <a:off x="304800" y="1676400"/>
            <a:ext cx="3654380" cy="21621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4" name="Picture 6" descr="http://hlcdn.datasphere.com/sites/fox2now.com/files/imagecache/story615/58654947-07144712_2.jpg"/>
          <p:cNvPicPr>
            <a:picLocks noChangeAspect="1" noChangeArrowheads="1"/>
          </p:cNvPicPr>
          <p:nvPr/>
        </p:nvPicPr>
        <p:blipFill>
          <a:blip r:embed="rId5" cstate="print"/>
          <a:srcRect/>
          <a:stretch>
            <a:fillRect/>
          </a:stretch>
        </p:blipFill>
        <p:spPr bwMode="auto">
          <a:xfrm>
            <a:off x="3276600" y="1447800"/>
            <a:ext cx="1600199" cy="900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9" name="Picture 11"/>
          <p:cNvPicPr>
            <a:picLocks noChangeAspect="1" noChangeArrowheads="1"/>
          </p:cNvPicPr>
          <p:nvPr/>
        </p:nvPicPr>
        <p:blipFill>
          <a:blip r:embed="rId6" cstate="print"/>
          <a:srcRect/>
          <a:stretch>
            <a:fillRect/>
          </a:stretch>
        </p:blipFill>
        <p:spPr bwMode="auto">
          <a:xfrm>
            <a:off x="5711876" y="1371600"/>
            <a:ext cx="3051124" cy="19529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80" name="Picture 12"/>
          <p:cNvPicPr>
            <a:picLocks noChangeAspect="1" noChangeArrowheads="1"/>
          </p:cNvPicPr>
          <p:nvPr/>
        </p:nvPicPr>
        <p:blipFill>
          <a:blip r:embed="rId7" cstate="print"/>
          <a:srcRect l="7639" t="34375" r="67014" b="40857"/>
          <a:stretch>
            <a:fillRect/>
          </a:stretch>
        </p:blipFill>
        <p:spPr bwMode="auto">
          <a:xfrm>
            <a:off x="4648200" y="2743200"/>
            <a:ext cx="1981200" cy="10755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Post Event Operations</a:t>
            </a:r>
            <a:endParaRPr lang="en-US" sz="5400" b="1" dirty="0"/>
          </a:p>
        </p:txBody>
      </p:sp>
      <p:sp>
        <p:nvSpPr>
          <p:cNvPr id="4" name="TextBox 3"/>
          <p:cNvSpPr txBox="1"/>
          <p:nvPr/>
        </p:nvSpPr>
        <p:spPr>
          <a:xfrm>
            <a:off x="1066800" y="685800"/>
            <a:ext cx="6972486"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Decision Support Services Webpage</a:t>
            </a:r>
            <a:endParaRPr lang="en-US" sz="3600" b="1" i="1" dirty="0">
              <a:solidFill>
                <a:srgbClr val="C00000"/>
              </a:solidFill>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2" cstate="print"/>
          <a:srcRect l="24167" t="11111" r="25000" b="25926"/>
          <a:stretch>
            <a:fillRect/>
          </a:stretch>
        </p:blipFill>
        <p:spPr bwMode="auto">
          <a:xfrm>
            <a:off x="1295400" y="1676400"/>
            <a:ext cx="6858000" cy="47781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New Years Eve Mesoanalysis</a:t>
            </a:r>
            <a:endParaRPr lang="en-US" sz="5400" b="1" dirty="0"/>
          </a:p>
        </p:txBody>
      </p:sp>
      <p:sp>
        <p:nvSpPr>
          <p:cNvPr id="4" name="TextBox 3"/>
          <p:cNvSpPr txBox="1"/>
          <p:nvPr/>
        </p:nvSpPr>
        <p:spPr>
          <a:xfrm>
            <a:off x="2895600" y="685800"/>
            <a:ext cx="3282886"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Surface Analysis</a:t>
            </a:r>
            <a:endParaRPr lang="en-US" sz="3600" b="1" i="1" dirty="0">
              <a:solidFill>
                <a:srgbClr val="C00000"/>
              </a:solidFill>
              <a:effectLst>
                <a:outerShdw blurRad="38100" dist="38100" dir="2700000" algn="tl">
                  <a:srgbClr val="000000">
                    <a:alpha val="43137"/>
                  </a:srgbClr>
                </a:outerShdw>
              </a:effectLst>
            </a:endParaRPr>
          </a:p>
        </p:txBody>
      </p:sp>
      <p:pic>
        <p:nvPicPr>
          <p:cNvPr id="18440" name="Picture 8" descr="Surface temperature/dewpoint (F)"/>
          <p:cNvPicPr>
            <a:picLocks noChangeAspect="1" noChangeArrowheads="1"/>
          </p:cNvPicPr>
          <p:nvPr/>
        </p:nvPicPr>
        <p:blipFill>
          <a:blip r:embed="rId2" cstate="print"/>
          <a:srcRect t="2963"/>
          <a:stretch>
            <a:fillRect/>
          </a:stretch>
        </p:blipFill>
        <p:spPr bwMode="auto">
          <a:xfrm>
            <a:off x="1143000" y="1562100"/>
            <a:ext cx="6858000" cy="4991100"/>
          </a:xfrm>
          <a:prstGeom prst="rect">
            <a:avLst/>
          </a:prstGeom>
          <a:ln w="88900" cap="sq" cmpd="thickThin">
            <a:solidFill>
              <a:srgbClr val="000000"/>
            </a:solidFill>
            <a:prstDash val="solid"/>
            <a:miter lim="800000"/>
          </a:ln>
          <a:effectLst>
            <a:innerShdw blurRad="76200">
              <a:srgbClr val="000000"/>
            </a:innerShdw>
          </a:effectLst>
        </p:spPr>
      </p:pic>
      <p:sp>
        <p:nvSpPr>
          <p:cNvPr id="23" name="TextBox 22"/>
          <p:cNvSpPr txBox="1"/>
          <p:nvPr/>
        </p:nvSpPr>
        <p:spPr>
          <a:xfrm>
            <a:off x="3352800" y="3886200"/>
            <a:ext cx="620683" cy="830997"/>
          </a:xfrm>
          <a:prstGeom prst="rect">
            <a:avLst/>
          </a:prstGeom>
          <a:noFill/>
        </p:spPr>
        <p:txBody>
          <a:bodyPr wrap="none" rtlCol="0">
            <a:spAutoFit/>
          </a:bodyPr>
          <a:lstStyle/>
          <a:p>
            <a:r>
              <a:rPr lang="en-US" sz="4800" dirty="0" smtClean="0">
                <a:solidFill>
                  <a:srgbClr val="FF0000"/>
                </a:solidFill>
                <a:latin typeface="Bodoni MT Black" pitchFamily="18" charset="0"/>
              </a:rPr>
              <a:t>L</a:t>
            </a:r>
            <a:endParaRPr lang="en-US" sz="4800" dirty="0">
              <a:solidFill>
                <a:srgbClr val="FF0000"/>
              </a:solidFill>
              <a:latin typeface="Bodoni MT Black" pitchFamily="18" charset="0"/>
            </a:endParaRPr>
          </a:p>
        </p:txBody>
      </p:sp>
      <p:sp>
        <p:nvSpPr>
          <p:cNvPr id="24" name="Freeform 23"/>
          <p:cNvSpPr/>
          <p:nvPr/>
        </p:nvSpPr>
        <p:spPr>
          <a:xfrm>
            <a:off x="3962400" y="3461165"/>
            <a:ext cx="2133600" cy="882235"/>
          </a:xfrm>
          <a:custGeom>
            <a:avLst/>
            <a:gdLst>
              <a:gd name="connsiteX0" fmla="*/ 0 w 1666430"/>
              <a:gd name="connsiteY0" fmla="*/ 680815 h 680815"/>
              <a:gd name="connsiteX1" fmla="*/ 581114 w 1666430"/>
              <a:gd name="connsiteY1" fmla="*/ 578266 h 680815"/>
              <a:gd name="connsiteX2" fmla="*/ 957129 w 1666430"/>
              <a:gd name="connsiteY2" fmla="*/ 176614 h 680815"/>
              <a:gd name="connsiteX3" fmla="*/ 1273324 w 1666430"/>
              <a:gd name="connsiteY3" fmla="*/ 22789 h 680815"/>
              <a:gd name="connsiteX4" fmla="*/ 1666430 w 1666430"/>
              <a:gd name="connsiteY4" fmla="*/ 39881 h 680815"/>
              <a:gd name="connsiteX0" fmla="*/ 0 w 1677824"/>
              <a:gd name="connsiteY0" fmla="*/ 888051 h 888051"/>
              <a:gd name="connsiteX1" fmla="*/ 592508 w 1677824"/>
              <a:gd name="connsiteY1" fmla="*/ 578266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1677824"/>
              <a:gd name="connsiteY0" fmla="*/ 888051 h 888051"/>
              <a:gd name="connsiteX1" fmla="*/ 609600 w 1677824"/>
              <a:gd name="connsiteY1" fmla="*/ 583251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2133600 w 2133600"/>
              <a:gd name="connsiteY4" fmla="*/ 272635 h 882235"/>
              <a:gd name="connsiteX0" fmla="*/ 0 w 2133600"/>
              <a:gd name="connsiteY0" fmla="*/ 869535 h 869535"/>
              <a:gd name="connsiteX1" fmla="*/ 609600 w 2133600"/>
              <a:gd name="connsiteY1" fmla="*/ 564735 h 869535"/>
              <a:gd name="connsiteX2" fmla="*/ 968523 w 2133600"/>
              <a:gd name="connsiteY2" fmla="*/ 158098 h 869535"/>
              <a:gd name="connsiteX3" fmla="*/ 1284718 w 2133600"/>
              <a:gd name="connsiteY3" fmla="*/ 4273 h 869535"/>
              <a:gd name="connsiteX4" fmla="*/ 1524000 w 2133600"/>
              <a:gd name="connsiteY4" fmla="*/ 183735 h 869535"/>
              <a:gd name="connsiteX5" fmla="*/ 2133600 w 2133600"/>
              <a:gd name="connsiteY5" fmla="*/ 259935 h 869535"/>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1600200 w 2133600"/>
              <a:gd name="connsiteY4" fmla="*/ 272635 h 882235"/>
              <a:gd name="connsiteX5" fmla="*/ 2133600 w 2133600"/>
              <a:gd name="connsiteY5" fmla="*/ 272635 h 88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600" h="882235">
                <a:moveTo>
                  <a:pt x="0" y="882235"/>
                </a:moveTo>
                <a:cubicBezTo>
                  <a:pt x="210796" y="872977"/>
                  <a:pt x="448180" y="696008"/>
                  <a:pt x="609600" y="577435"/>
                </a:cubicBezTo>
                <a:cubicBezTo>
                  <a:pt x="771020" y="458862"/>
                  <a:pt x="856004" y="264208"/>
                  <a:pt x="968523" y="170798"/>
                </a:cubicBezTo>
                <a:cubicBezTo>
                  <a:pt x="1081042" y="77388"/>
                  <a:pt x="1179439" y="0"/>
                  <a:pt x="1284718" y="16973"/>
                </a:cubicBezTo>
                <a:cubicBezTo>
                  <a:pt x="1389997" y="33946"/>
                  <a:pt x="1458720" y="230025"/>
                  <a:pt x="1600200" y="272635"/>
                </a:cubicBezTo>
                <a:cubicBezTo>
                  <a:pt x="1741680" y="315245"/>
                  <a:pt x="2040546" y="242843"/>
                  <a:pt x="2133600" y="272635"/>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1219200" y="4495800"/>
            <a:ext cx="2209800" cy="914400"/>
          </a:xfrm>
          <a:custGeom>
            <a:avLst/>
            <a:gdLst>
              <a:gd name="connsiteX0" fmla="*/ 0 w 1666430"/>
              <a:gd name="connsiteY0" fmla="*/ 680815 h 680815"/>
              <a:gd name="connsiteX1" fmla="*/ 581114 w 1666430"/>
              <a:gd name="connsiteY1" fmla="*/ 578266 h 680815"/>
              <a:gd name="connsiteX2" fmla="*/ 957129 w 1666430"/>
              <a:gd name="connsiteY2" fmla="*/ 176614 h 680815"/>
              <a:gd name="connsiteX3" fmla="*/ 1273324 w 1666430"/>
              <a:gd name="connsiteY3" fmla="*/ 22789 h 680815"/>
              <a:gd name="connsiteX4" fmla="*/ 1666430 w 1666430"/>
              <a:gd name="connsiteY4" fmla="*/ 39881 h 680815"/>
              <a:gd name="connsiteX0" fmla="*/ 0 w 1677824"/>
              <a:gd name="connsiteY0" fmla="*/ 888051 h 888051"/>
              <a:gd name="connsiteX1" fmla="*/ 592508 w 1677824"/>
              <a:gd name="connsiteY1" fmla="*/ 578266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1677824"/>
              <a:gd name="connsiteY0" fmla="*/ 888051 h 888051"/>
              <a:gd name="connsiteX1" fmla="*/ 609600 w 1677824"/>
              <a:gd name="connsiteY1" fmla="*/ 583251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2133600 w 2133600"/>
              <a:gd name="connsiteY4" fmla="*/ 272635 h 882235"/>
              <a:gd name="connsiteX0" fmla="*/ 0 w 2133600"/>
              <a:gd name="connsiteY0" fmla="*/ 869535 h 869535"/>
              <a:gd name="connsiteX1" fmla="*/ 609600 w 2133600"/>
              <a:gd name="connsiteY1" fmla="*/ 564735 h 869535"/>
              <a:gd name="connsiteX2" fmla="*/ 968523 w 2133600"/>
              <a:gd name="connsiteY2" fmla="*/ 158098 h 869535"/>
              <a:gd name="connsiteX3" fmla="*/ 1284718 w 2133600"/>
              <a:gd name="connsiteY3" fmla="*/ 4273 h 869535"/>
              <a:gd name="connsiteX4" fmla="*/ 1524000 w 2133600"/>
              <a:gd name="connsiteY4" fmla="*/ 183735 h 869535"/>
              <a:gd name="connsiteX5" fmla="*/ 2133600 w 2133600"/>
              <a:gd name="connsiteY5" fmla="*/ 259935 h 869535"/>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1600200 w 2133600"/>
              <a:gd name="connsiteY4" fmla="*/ 272635 h 882235"/>
              <a:gd name="connsiteX5" fmla="*/ 2133600 w 2133600"/>
              <a:gd name="connsiteY5" fmla="*/ 272635 h 882235"/>
              <a:gd name="connsiteX0" fmla="*/ 0 w 2133600"/>
              <a:gd name="connsiteY0" fmla="*/ 896023 h 896023"/>
              <a:gd name="connsiteX1" fmla="*/ 609600 w 2133600"/>
              <a:gd name="connsiteY1" fmla="*/ 591223 h 896023"/>
              <a:gd name="connsiteX2" fmla="*/ 1295400 w 2133600"/>
              <a:gd name="connsiteY2" fmla="*/ 470988 h 896023"/>
              <a:gd name="connsiteX3" fmla="*/ 1284718 w 2133600"/>
              <a:gd name="connsiteY3" fmla="*/ 30761 h 896023"/>
              <a:gd name="connsiteX4" fmla="*/ 1600200 w 2133600"/>
              <a:gd name="connsiteY4" fmla="*/ 286423 h 896023"/>
              <a:gd name="connsiteX5" fmla="*/ 2133600 w 2133600"/>
              <a:gd name="connsiteY5" fmla="*/ 286423 h 896023"/>
              <a:gd name="connsiteX0" fmla="*/ 0 w 2133600"/>
              <a:gd name="connsiteY0" fmla="*/ 639392 h 639392"/>
              <a:gd name="connsiteX1" fmla="*/ 609600 w 2133600"/>
              <a:gd name="connsiteY1" fmla="*/ 334592 h 639392"/>
              <a:gd name="connsiteX2" fmla="*/ 1295400 w 2133600"/>
              <a:gd name="connsiteY2" fmla="*/ 214357 h 639392"/>
              <a:gd name="connsiteX3" fmla="*/ 1600200 w 2133600"/>
              <a:gd name="connsiteY3" fmla="*/ 29792 h 639392"/>
              <a:gd name="connsiteX4" fmla="*/ 2133600 w 2133600"/>
              <a:gd name="connsiteY4" fmla="*/ 29792 h 639392"/>
              <a:gd name="connsiteX0" fmla="*/ 0 w 2133600"/>
              <a:gd name="connsiteY0" fmla="*/ 609600 h 609600"/>
              <a:gd name="connsiteX1" fmla="*/ 609600 w 2133600"/>
              <a:gd name="connsiteY1" fmla="*/ 304800 h 609600"/>
              <a:gd name="connsiteX2" fmla="*/ 1295400 w 2133600"/>
              <a:gd name="connsiteY2" fmla="*/ 184565 h 609600"/>
              <a:gd name="connsiteX3" fmla="*/ 2133600 w 2133600"/>
              <a:gd name="connsiteY3" fmla="*/ 0 h 609600"/>
              <a:gd name="connsiteX0" fmla="*/ 0 w 2286000"/>
              <a:gd name="connsiteY0" fmla="*/ 729836 h 729836"/>
              <a:gd name="connsiteX1" fmla="*/ 609600 w 2286000"/>
              <a:gd name="connsiteY1" fmla="*/ 425036 h 729836"/>
              <a:gd name="connsiteX2" fmla="*/ 1295400 w 2286000"/>
              <a:gd name="connsiteY2" fmla="*/ 304801 h 729836"/>
              <a:gd name="connsiteX3" fmla="*/ 2286000 w 2286000"/>
              <a:gd name="connsiteY3" fmla="*/ 0 h 729836"/>
              <a:gd name="connsiteX0" fmla="*/ 0 w 2286000"/>
              <a:gd name="connsiteY0" fmla="*/ 729836 h 729836"/>
              <a:gd name="connsiteX1" fmla="*/ 609600 w 2286000"/>
              <a:gd name="connsiteY1" fmla="*/ 425036 h 729836"/>
              <a:gd name="connsiteX2" fmla="*/ 762000 w 2286000"/>
              <a:gd name="connsiteY2" fmla="*/ 685800 h 729836"/>
              <a:gd name="connsiteX3" fmla="*/ 1295400 w 2286000"/>
              <a:gd name="connsiteY3" fmla="*/ 304801 h 729836"/>
              <a:gd name="connsiteX4" fmla="*/ 2286000 w 2286000"/>
              <a:gd name="connsiteY4" fmla="*/ 0 h 729836"/>
              <a:gd name="connsiteX0" fmla="*/ 0 w 2286000"/>
              <a:gd name="connsiteY0" fmla="*/ 729836 h 729836"/>
              <a:gd name="connsiteX1" fmla="*/ 762000 w 2286000"/>
              <a:gd name="connsiteY1" fmla="*/ 685800 h 729836"/>
              <a:gd name="connsiteX2" fmla="*/ 1295400 w 2286000"/>
              <a:gd name="connsiteY2" fmla="*/ 304801 h 729836"/>
              <a:gd name="connsiteX3" fmla="*/ 2286000 w 2286000"/>
              <a:gd name="connsiteY3" fmla="*/ 0 h 729836"/>
              <a:gd name="connsiteX0" fmla="*/ 0 w 2286000"/>
              <a:gd name="connsiteY0" fmla="*/ 729836 h 729836"/>
              <a:gd name="connsiteX1" fmla="*/ 762000 w 2286000"/>
              <a:gd name="connsiteY1" fmla="*/ 685800 h 729836"/>
              <a:gd name="connsiteX2" fmla="*/ 1371600 w 2286000"/>
              <a:gd name="connsiteY2" fmla="*/ 381000 h 729836"/>
              <a:gd name="connsiteX3" fmla="*/ 2286000 w 2286000"/>
              <a:gd name="connsiteY3" fmla="*/ 0 h 729836"/>
              <a:gd name="connsiteX0" fmla="*/ 0 w 2209800"/>
              <a:gd name="connsiteY0" fmla="*/ 882236 h 882236"/>
              <a:gd name="connsiteX1" fmla="*/ 762000 w 2209800"/>
              <a:gd name="connsiteY1" fmla="*/ 838200 h 882236"/>
              <a:gd name="connsiteX2" fmla="*/ 1371600 w 2209800"/>
              <a:gd name="connsiteY2" fmla="*/ 533400 h 882236"/>
              <a:gd name="connsiteX3" fmla="*/ 2209800 w 2209800"/>
              <a:gd name="connsiteY3" fmla="*/ 0 h 882236"/>
              <a:gd name="connsiteX0" fmla="*/ 0 w 2209800"/>
              <a:gd name="connsiteY0" fmla="*/ 882236 h 882236"/>
              <a:gd name="connsiteX1" fmla="*/ 762000 w 2209800"/>
              <a:gd name="connsiteY1" fmla="*/ 838200 h 882236"/>
              <a:gd name="connsiteX2" fmla="*/ 1371600 w 2209800"/>
              <a:gd name="connsiteY2" fmla="*/ 533400 h 882236"/>
              <a:gd name="connsiteX3" fmla="*/ 1905000 w 2209800"/>
              <a:gd name="connsiteY3" fmla="*/ 228600 h 882236"/>
              <a:gd name="connsiteX4" fmla="*/ 2209800 w 2209800"/>
              <a:gd name="connsiteY4" fmla="*/ 0 h 882236"/>
              <a:gd name="connsiteX0" fmla="*/ 0 w 2209800"/>
              <a:gd name="connsiteY0" fmla="*/ 882236 h 882236"/>
              <a:gd name="connsiteX1" fmla="*/ 762000 w 2209800"/>
              <a:gd name="connsiteY1" fmla="*/ 838200 h 882236"/>
              <a:gd name="connsiteX2" fmla="*/ 1371600 w 2209800"/>
              <a:gd name="connsiteY2" fmla="*/ 609600 h 882236"/>
              <a:gd name="connsiteX3" fmla="*/ 1905000 w 2209800"/>
              <a:gd name="connsiteY3" fmla="*/ 228600 h 882236"/>
              <a:gd name="connsiteX4" fmla="*/ 2209800 w 2209800"/>
              <a:gd name="connsiteY4" fmla="*/ 0 h 882236"/>
              <a:gd name="connsiteX0" fmla="*/ 76200 w 2286000"/>
              <a:gd name="connsiteY0" fmla="*/ 882236 h 882236"/>
              <a:gd name="connsiteX1" fmla="*/ 0 w 2286000"/>
              <a:gd name="connsiteY1" fmla="*/ 838200 h 882236"/>
              <a:gd name="connsiteX2" fmla="*/ 838200 w 2286000"/>
              <a:gd name="connsiteY2" fmla="*/ 838200 h 882236"/>
              <a:gd name="connsiteX3" fmla="*/ 1447800 w 2286000"/>
              <a:gd name="connsiteY3" fmla="*/ 609600 h 882236"/>
              <a:gd name="connsiteX4" fmla="*/ 1981200 w 2286000"/>
              <a:gd name="connsiteY4" fmla="*/ 228600 h 882236"/>
              <a:gd name="connsiteX5" fmla="*/ 2286000 w 2286000"/>
              <a:gd name="connsiteY5" fmla="*/ 0 h 882236"/>
              <a:gd name="connsiteX0" fmla="*/ 76200 w 2286000"/>
              <a:gd name="connsiteY0" fmla="*/ 882236 h 914400"/>
              <a:gd name="connsiteX1" fmla="*/ 0 w 2286000"/>
              <a:gd name="connsiteY1" fmla="*/ 838200 h 914400"/>
              <a:gd name="connsiteX2" fmla="*/ 533400 w 2286000"/>
              <a:gd name="connsiteY2" fmla="*/ 914400 h 914400"/>
              <a:gd name="connsiteX3" fmla="*/ 838200 w 2286000"/>
              <a:gd name="connsiteY3" fmla="*/ 838200 h 914400"/>
              <a:gd name="connsiteX4" fmla="*/ 1447800 w 2286000"/>
              <a:gd name="connsiteY4" fmla="*/ 609600 h 914400"/>
              <a:gd name="connsiteX5" fmla="*/ 1981200 w 2286000"/>
              <a:gd name="connsiteY5" fmla="*/ 228600 h 914400"/>
              <a:gd name="connsiteX6" fmla="*/ 2286000 w 2286000"/>
              <a:gd name="connsiteY6" fmla="*/ 0 h 914400"/>
              <a:gd name="connsiteX0" fmla="*/ 0 w 2209800"/>
              <a:gd name="connsiteY0" fmla="*/ 882236 h 914400"/>
              <a:gd name="connsiteX1" fmla="*/ 457200 w 2209800"/>
              <a:gd name="connsiteY1" fmla="*/ 914400 h 914400"/>
              <a:gd name="connsiteX2" fmla="*/ 762000 w 2209800"/>
              <a:gd name="connsiteY2" fmla="*/ 838200 h 914400"/>
              <a:gd name="connsiteX3" fmla="*/ 1371600 w 2209800"/>
              <a:gd name="connsiteY3" fmla="*/ 609600 h 914400"/>
              <a:gd name="connsiteX4" fmla="*/ 1905000 w 2209800"/>
              <a:gd name="connsiteY4" fmla="*/ 228600 h 914400"/>
              <a:gd name="connsiteX5" fmla="*/ 2209800 w 2209800"/>
              <a:gd name="connsiteY5"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09800" h="914400">
                <a:moveTo>
                  <a:pt x="0" y="882236"/>
                </a:moveTo>
                <a:lnTo>
                  <a:pt x="457200" y="914400"/>
                </a:lnTo>
                <a:lnTo>
                  <a:pt x="762000" y="838200"/>
                </a:lnTo>
                <a:cubicBezTo>
                  <a:pt x="977900" y="767361"/>
                  <a:pt x="1130300" y="749300"/>
                  <a:pt x="1371600" y="609600"/>
                </a:cubicBezTo>
                <a:cubicBezTo>
                  <a:pt x="1556996" y="505389"/>
                  <a:pt x="1765300" y="317500"/>
                  <a:pt x="1905000" y="228600"/>
                </a:cubicBezTo>
                <a:lnTo>
                  <a:pt x="2209800" y="0"/>
                </a:lnTo>
              </a:path>
            </a:pathLst>
          </a:custGeom>
          <a:ln w="57150">
            <a:solidFill>
              <a:srgbClr val="2D32F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Freeform 25"/>
          <p:cNvSpPr/>
          <p:nvPr/>
        </p:nvSpPr>
        <p:spPr>
          <a:xfrm>
            <a:off x="3886199" y="1524000"/>
            <a:ext cx="1676401" cy="2743200"/>
          </a:xfrm>
          <a:custGeom>
            <a:avLst/>
            <a:gdLst>
              <a:gd name="connsiteX0" fmla="*/ 0 w 1666430"/>
              <a:gd name="connsiteY0" fmla="*/ 680815 h 680815"/>
              <a:gd name="connsiteX1" fmla="*/ 581114 w 1666430"/>
              <a:gd name="connsiteY1" fmla="*/ 578266 h 680815"/>
              <a:gd name="connsiteX2" fmla="*/ 957129 w 1666430"/>
              <a:gd name="connsiteY2" fmla="*/ 176614 h 680815"/>
              <a:gd name="connsiteX3" fmla="*/ 1273324 w 1666430"/>
              <a:gd name="connsiteY3" fmla="*/ 22789 h 680815"/>
              <a:gd name="connsiteX4" fmla="*/ 1666430 w 1666430"/>
              <a:gd name="connsiteY4" fmla="*/ 39881 h 680815"/>
              <a:gd name="connsiteX0" fmla="*/ 0 w 1677824"/>
              <a:gd name="connsiteY0" fmla="*/ 888051 h 888051"/>
              <a:gd name="connsiteX1" fmla="*/ 592508 w 1677824"/>
              <a:gd name="connsiteY1" fmla="*/ 578266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1677824"/>
              <a:gd name="connsiteY0" fmla="*/ 888051 h 888051"/>
              <a:gd name="connsiteX1" fmla="*/ 609600 w 1677824"/>
              <a:gd name="connsiteY1" fmla="*/ 583251 h 888051"/>
              <a:gd name="connsiteX2" fmla="*/ 968523 w 1677824"/>
              <a:gd name="connsiteY2" fmla="*/ 176614 h 888051"/>
              <a:gd name="connsiteX3" fmla="*/ 1284718 w 1677824"/>
              <a:gd name="connsiteY3" fmla="*/ 22789 h 888051"/>
              <a:gd name="connsiteX4" fmla="*/ 1677824 w 1677824"/>
              <a:gd name="connsiteY4" fmla="*/ 39881 h 888051"/>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2133600 w 2133600"/>
              <a:gd name="connsiteY4" fmla="*/ 272635 h 882235"/>
              <a:gd name="connsiteX0" fmla="*/ 0 w 2133600"/>
              <a:gd name="connsiteY0" fmla="*/ 869535 h 869535"/>
              <a:gd name="connsiteX1" fmla="*/ 609600 w 2133600"/>
              <a:gd name="connsiteY1" fmla="*/ 564735 h 869535"/>
              <a:gd name="connsiteX2" fmla="*/ 968523 w 2133600"/>
              <a:gd name="connsiteY2" fmla="*/ 158098 h 869535"/>
              <a:gd name="connsiteX3" fmla="*/ 1284718 w 2133600"/>
              <a:gd name="connsiteY3" fmla="*/ 4273 h 869535"/>
              <a:gd name="connsiteX4" fmla="*/ 1524000 w 2133600"/>
              <a:gd name="connsiteY4" fmla="*/ 183735 h 869535"/>
              <a:gd name="connsiteX5" fmla="*/ 2133600 w 2133600"/>
              <a:gd name="connsiteY5" fmla="*/ 259935 h 869535"/>
              <a:gd name="connsiteX0" fmla="*/ 0 w 2133600"/>
              <a:gd name="connsiteY0" fmla="*/ 882235 h 882235"/>
              <a:gd name="connsiteX1" fmla="*/ 609600 w 2133600"/>
              <a:gd name="connsiteY1" fmla="*/ 577435 h 882235"/>
              <a:gd name="connsiteX2" fmla="*/ 968523 w 2133600"/>
              <a:gd name="connsiteY2" fmla="*/ 170798 h 882235"/>
              <a:gd name="connsiteX3" fmla="*/ 1284718 w 2133600"/>
              <a:gd name="connsiteY3" fmla="*/ 16973 h 882235"/>
              <a:gd name="connsiteX4" fmla="*/ 1600200 w 2133600"/>
              <a:gd name="connsiteY4" fmla="*/ 272635 h 882235"/>
              <a:gd name="connsiteX5" fmla="*/ 2133600 w 2133600"/>
              <a:gd name="connsiteY5" fmla="*/ 272635 h 882235"/>
              <a:gd name="connsiteX0" fmla="*/ 0 w 2133600"/>
              <a:gd name="connsiteY0" fmla="*/ 762237 h 762237"/>
              <a:gd name="connsiteX1" fmla="*/ 609600 w 2133600"/>
              <a:gd name="connsiteY1" fmla="*/ 457437 h 762237"/>
              <a:gd name="connsiteX2" fmla="*/ 968523 w 2133600"/>
              <a:gd name="connsiteY2" fmla="*/ 50800 h 762237"/>
              <a:gd name="connsiteX3" fmla="*/ 1600200 w 2133600"/>
              <a:gd name="connsiteY3" fmla="*/ 152637 h 762237"/>
              <a:gd name="connsiteX4" fmla="*/ 2133600 w 2133600"/>
              <a:gd name="connsiteY4" fmla="*/ 152637 h 762237"/>
              <a:gd name="connsiteX0" fmla="*/ 0 w 2133600"/>
              <a:gd name="connsiteY0" fmla="*/ 762237 h 762237"/>
              <a:gd name="connsiteX1" fmla="*/ 609600 w 2133600"/>
              <a:gd name="connsiteY1" fmla="*/ 457437 h 762237"/>
              <a:gd name="connsiteX2" fmla="*/ 968523 w 2133600"/>
              <a:gd name="connsiteY2" fmla="*/ 50800 h 762237"/>
              <a:gd name="connsiteX3" fmla="*/ 2133600 w 2133600"/>
              <a:gd name="connsiteY3" fmla="*/ 152637 h 762237"/>
              <a:gd name="connsiteX0" fmla="*/ 0 w 968523"/>
              <a:gd name="connsiteY0" fmla="*/ 711437 h 711437"/>
              <a:gd name="connsiteX1" fmla="*/ 609600 w 968523"/>
              <a:gd name="connsiteY1" fmla="*/ 406637 h 711437"/>
              <a:gd name="connsiteX2" fmla="*/ 968523 w 968523"/>
              <a:gd name="connsiteY2" fmla="*/ 0 h 711437"/>
              <a:gd name="connsiteX0" fmla="*/ 0 w 1905001"/>
              <a:gd name="connsiteY0" fmla="*/ 2177635 h 2235774"/>
              <a:gd name="connsiteX1" fmla="*/ 609600 w 1905001"/>
              <a:gd name="connsiteY1" fmla="*/ 1872835 h 2235774"/>
              <a:gd name="connsiteX2" fmla="*/ 1905001 w 1905001"/>
              <a:gd name="connsiteY2" fmla="*/ 0 h 2235774"/>
              <a:gd name="connsiteX0" fmla="*/ 0 w 1905001"/>
              <a:gd name="connsiteY0" fmla="*/ 2406236 h 2502475"/>
              <a:gd name="connsiteX1" fmla="*/ 609600 w 1905001"/>
              <a:gd name="connsiteY1" fmla="*/ 2101436 h 2502475"/>
              <a:gd name="connsiteX2" fmla="*/ 1905001 w 1905001"/>
              <a:gd name="connsiteY2" fmla="*/ 0 h 2502475"/>
              <a:gd name="connsiteX0" fmla="*/ 0 w 1905001"/>
              <a:gd name="connsiteY0" fmla="*/ 2406236 h 2502475"/>
              <a:gd name="connsiteX1" fmla="*/ 609600 w 1905001"/>
              <a:gd name="connsiteY1" fmla="*/ 2101436 h 2502475"/>
              <a:gd name="connsiteX2" fmla="*/ 1295401 w 1905001"/>
              <a:gd name="connsiteY2" fmla="*/ 1066801 h 2502475"/>
              <a:gd name="connsiteX3" fmla="*/ 1905001 w 1905001"/>
              <a:gd name="connsiteY3" fmla="*/ 0 h 2502475"/>
              <a:gd name="connsiteX0" fmla="*/ 0 w 1752601"/>
              <a:gd name="connsiteY0" fmla="*/ 2482435 h 2578674"/>
              <a:gd name="connsiteX1" fmla="*/ 609600 w 1752601"/>
              <a:gd name="connsiteY1" fmla="*/ 2177635 h 2578674"/>
              <a:gd name="connsiteX2" fmla="*/ 1295401 w 1752601"/>
              <a:gd name="connsiteY2" fmla="*/ 1143000 h 2578674"/>
              <a:gd name="connsiteX3" fmla="*/ 1752601 w 1752601"/>
              <a:gd name="connsiteY3" fmla="*/ 0 h 2578674"/>
              <a:gd name="connsiteX0" fmla="*/ 0 w 1676400"/>
              <a:gd name="connsiteY0" fmla="*/ 2819400 h 2819400"/>
              <a:gd name="connsiteX1" fmla="*/ 533399 w 1676400"/>
              <a:gd name="connsiteY1" fmla="*/ 2177635 h 2819400"/>
              <a:gd name="connsiteX2" fmla="*/ 1219200 w 1676400"/>
              <a:gd name="connsiteY2" fmla="*/ 1143000 h 2819400"/>
              <a:gd name="connsiteX3" fmla="*/ 1676400 w 1676400"/>
              <a:gd name="connsiteY3" fmla="*/ 0 h 2819400"/>
              <a:gd name="connsiteX0" fmla="*/ 12701 w 1689101"/>
              <a:gd name="connsiteY0" fmla="*/ 2819400 h 2820468"/>
              <a:gd name="connsiteX1" fmla="*/ 88900 w 1689101"/>
              <a:gd name="connsiteY1" fmla="*/ 2667000 h 2820468"/>
              <a:gd name="connsiteX2" fmla="*/ 546100 w 1689101"/>
              <a:gd name="connsiteY2" fmla="*/ 2177635 h 2820468"/>
              <a:gd name="connsiteX3" fmla="*/ 1231901 w 1689101"/>
              <a:gd name="connsiteY3" fmla="*/ 1143000 h 2820468"/>
              <a:gd name="connsiteX4" fmla="*/ 1689101 w 1689101"/>
              <a:gd name="connsiteY4" fmla="*/ 0 h 2820468"/>
              <a:gd name="connsiteX0" fmla="*/ 0 w 1676400"/>
              <a:gd name="connsiteY0" fmla="*/ 2819400 h 2819400"/>
              <a:gd name="connsiteX1" fmla="*/ 533399 w 1676400"/>
              <a:gd name="connsiteY1" fmla="*/ 2177635 h 2819400"/>
              <a:gd name="connsiteX2" fmla="*/ 1219200 w 1676400"/>
              <a:gd name="connsiteY2" fmla="*/ 1143000 h 2819400"/>
              <a:gd name="connsiteX3" fmla="*/ 1676400 w 1676400"/>
              <a:gd name="connsiteY3" fmla="*/ 0 h 2819400"/>
              <a:gd name="connsiteX0" fmla="*/ 0 w 1676401"/>
              <a:gd name="connsiteY0" fmla="*/ 2743200 h 2743200"/>
              <a:gd name="connsiteX1" fmla="*/ 533400 w 1676401"/>
              <a:gd name="connsiteY1" fmla="*/ 2177635 h 2743200"/>
              <a:gd name="connsiteX2" fmla="*/ 1219201 w 1676401"/>
              <a:gd name="connsiteY2" fmla="*/ 1143000 h 2743200"/>
              <a:gd name="connsiteX3" fmla="*/ 1676401 w 1676401"/>
              <a:gd name="connsiteY3" fmla="*/ 0 h 2743200"/>
            </a:gdLst>
            <a:ahLst/>
            <a:cxnLst>
              <a:cxn ang="0">
                <a:pos x="connsiteX0" y="connsiteY0"/>
              </a:cxn>
              <a:cxn ang="0">
                <a:pos x="connsiteX1" y="connsiteY1"/>
              </a:cxn>
              <a:cxn ang="0">
                <a:pos x="connsiteX2" y="connsiteY2"/>
              </a:cxn>
              <a:cxn ang="0">
                <a:pos x="connsiteX3" y="connsiteY3"/>
              </a:cxn>
            </a:cxnLst>
            <a:rect l="l" t="t" r="r" b="b"/>
            <a:pathLst>
              <a:path w="1676401" h="2743200">
                <a:moveTo>
                  <a:pt x="0" y="2743200"/>
                </a:moveTo>
                <a:cubicBezTo>
                  <a:pt x="111125" y="2609499"/>
                  <a:pt x="330200" y="2444335"/>
                  <a:pt x="533400" y="2177635"/>
                </a:cubicBezTo>
                <a:cubicBezTo>
                  <a:pt x="736600" y="1910935"/>
                  <a:pt x="1028701" y="1505939"/>
                  <a:pt x="1219201" y="1143000"/>
                </a:cubicBezTo>
                <a:cubicBezTo>
                  <a:pt x="1409701" y="780061"/>
                  <a:pt x="1557116" y="176257"/>
                  <a:pt x="1676401" y="0"/>
                </a:cubicBezTo>
              </a:path>
            </a:pathLst>
          </a:custGeom>
          <a:ln w="57150">
            <a:solidFill>
              <a:srgbClr val="FF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Top News Of The Day</a:t>
            </a:r>
            <a:endParaRPr lang="en-US" b="1" dirty="0"/>
          </a:p>
        </p:txBody>
      </p:sp>
      <p:sp>
        <p:nvSpPr>
          <p:cNvPr id="3" name="Content Placeholder 2"/>
          <p:cNvSpPr>
            <a:spLocks noGrp="1"/>
          </p:cNvSpPr>
          <p:nvPr>
            <p:ph idx="1"/>
          </p:nvPr>
        </p:nvSpPr>
        <p:spPr>
          <a:xfrm>
            <a:off x="457200" y="1600200"/>
            <a:ext cx="8229600" cy="4525963"/>
          </a:xfrm>
        </p:spPr>
        <p:txBody>
          <a:bodyPr/>
          <a:lstStyle/>
          <a:p>
            <a:r>
              <a:rPr lang="en-US" dirty="0" smtClean="0"/>
              <a:t>We placed </a:t>
            </a:r>
            <a:r>
              <a:rPr lang="en-US" dirty="0" smtClean="0"/>
              <a:t>a link on our website asking the public to send us photos, videos of the damage.</a:t>
            </a:r>
          </a:p>
          <a:p>
            <a:endParaRPr lang="en-US" dirty="0" smtClean="0"/>
          </a:p>
          <a:p>
            <a:pPr lvl="1"/>
            <a:r>
              <a:rPr lang="en-US" dirty="0" smtClean="0"/>
              <a:t>We received a wealth of information and pictures.</a:t>
            </a:r>
          </a:p>
          <a:p>
            <a:pPr lvl="1"/>
            <a:r>
              <a:rPr lang="en-US" dirty="0" smtClean="0"/>
              <a:t>It has become a best practice and has proved useful in identifying significant damage that was NOT relayed to us by law enforcement or Emergency Management.</a:t>
            </a:r>
          </a:p>
          <a:p>
            <a:pPr>
              <a:buNone/>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l="31123" t="22526" r="25000" b="3704"/>
          <a:stretch>
            <a:fillRect/>
          </a:stretch>
        </p:blipFill>
        <p:spPr bwMode="auto">
          <a:xfrm>
            <a:off x="1447800" y="152400"/>
            <a:ext cx="6248400" cy="59092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p:cNvSpPr>
            <a:spLocks noGrp="1"/>
          </p:cNvSpPr>
          <p:nvPr>
            <p:ph idx="1"/>
          </p:nvPr>
        </p:nvSpPr>
        <p:spPr>
          <a:xfrm>
            <a:off x="0" y="6096000"/>
            <a:ext cx="9144000" cy="609600"/>
          </a:xfrm>
        </p:spPr>
        <p:txBody>
          <a:bodyPr/>
          <a:lstStyle/>
          <a:p>
            <a:pPr algn="ctr">
              <a:buNone/>
            </a:pPr>
            <a:r>
              <a:rPr lang="en-US" dirty="0" smtClean="0">
                <a:hlinkClick r:id="rId3"/>
              </a:rPr>
              <a:t>http://www.crh.noaa.gov/lsx/?n=12_31_2010</a:t>
            </a:r>
            <a:endParaRPr lang="en-US"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763000" cy="762000"/>
          </a:xfrm>
        </p:spPr>
        <p:txBody>
          <a:bodyPr>
            <a:noAutofit/>
          </a:bodyPr>
          <a:lstStyle/>
          <a:p>
            <a:r>
              <a:rPr lang="en-US" sz="5400" b="1" dirty="0" smtClean="0"/>
              <a:t>Conclusions</a:t>
            </a:r>
            <a:endParaRPr lang="en-US" sz="5400" b="1" dirty="0"/>
          </a:p>
        </p:txBody>
      </p:sp>
      <p:sp>
        <p:nvSpPr>
          <p:cNvPr id="6" name="TextBox 5"/>
          <p:cNvSpPr txBox="1"/>
          <p:nvPr/>
        </p:nvSpPr>
        <p:spPr>
          <a:xfrm>
            <a:off x="838200" y="1219200"/>
            <a:ext cx="7391400" cy="5078313"/>
          </a:xfrm>
          <a:prstGeom prst="rect">
            <a:avLst/>
          </a:prstGeom>
          <a:noFill/>
        </p:spPr>
        <p:txBody>
          <a:bodyPr wrap="square" rtlCol="0">
            <a:spAutoFit/>
          </a:bodyPr>
          <a:lstStyle/>
          <a:p>
            <a:pPr>
              <a:buFont typeface="Arial" pitchFamily="34" charset="0"/>
              <a:buChar char="•"/>
            </a:pPr>
            <a:r>
              <a:rPr lang="en-US" sz="2400" dirty="0" smtClean="0"/>
              <a:t>  Scientific research, training, and experience enabled the use of atypical warning strategies to maximize lead time and provide a simple and consistent message to the public.</a:t>
            </a:r>
          </a:p>
          <a:p>
            <a:endParaRPr lang="en-US" sz="2400" dirty="0" smtClean="0"/>
          </a:p>
          <a:p>
            <a:pPr>
              <a:buFont typeface="Arial" pitchFamily="34" charset="0"/>
              <a:buChar char="•"/>
            </a:pPr>
            <a:r>
              <a:rPr lang="en-US" sz="2400" dirty="0" smtClean="0"/>
              <a:t>  Relationships forged with the local media and Emergency Management Community led to successful communication through </a:t>
            </a:r>
            <a:r>
              <a:rPr lang="en-US" sz="2400" dirty="0" err="1" smtClean="0"/>
              <a:t>NWSChat</a:t>
            </a:r>
            <a:r>
              <a:rPr lang="en-US" sz="2400" dirty="0" smtClean="0"/>
              <a:t> and prompt decision support services after the tornado outbreak.</a:t>
            </a:r>
          </a:p>
          <a:p>
            <a:endParaRPr lang="en-US" sz="2400" dirty="0" smtClean="0"/>
          </a:p>
          <a:p>
            <a:pPr>
              <a:buFont typeface="Arial" pitchFamily="34" charset="0"/>
              <a:buChar char="•"/>
            </a:pPr>
            <a:r>
              <a:rPr lang="en-US" sz="2400" dirty="0" smtClean="0"/>
              <a:t>  The response from the NWS partners was overwhelmingly positive.</a:t>
            </a:r>
          </a:p>
          <a:p>
            <a:pPr>
              <a:buFont typeface="Arial" pitchFamily="34" charset="0"/>
              <a:buChar char="•"/>
            </a:pPr>
            <a:endParaRPr lang="en-US" dirty="0" smtClean="0"/>
          </a:p>
          <a:p>
            <a:pPr>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304800"/>
          <a:ext cx="8839204" cy="6075680"/>
        </p:xfrm>
        <a:graphic>
          <a:graphicData uri="http://schemas.openxmlformats.org/drawingml/2006/table">
            <a:tbl>
              <a:tblPr firstRow="1" bandRow="1">
                <a:tableStyleId>{2D5ABB26-0587-4C30-8999-92F81FD0307C}</a:tableStyleId>
              </a:tblPr>
              <a:tblGrid>
                <a:gridCol w="1600200"/>
                <a:gridCol w="925286"/>
                <a:gridCol w="1262743"/>
                <a:gridCol w="1262743"/>
                <a:gridCol w="631372"/>
                <a:gridCol w="631372"/>
                <a:gridCol w="631372"/>
                <a:gridCol w="631372"/>
                <a:gridCol w="631372"/>
                <a:gridCol w="631372"/>
              </a:tblGrid>
              <a:tr h="370840">
                <a:tc>
                  <a:txBody>
                    <a:bodyPr/>
                    <a:lstStyle/>
                    <a:p>
                      <a:pPr algn="ctr"/>
                      <a:r>
                        <a:rPr lang="en-US" sz="1200" b="1" dirty="0" smtClean="0"/>
                        <a:t>Tornado</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Touchdown</a:t>
                      </a:r>
                      <a:r>
                        <a:rPr lang="en-US" sz="1200" b="1" baseline="0" dirty="0" smtClean="0"/>
                        <a:t> Time</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Tornado Warning</a:t>
                      </a:r>
                      <a:r>
                        <a:rPr lang="en-US" sz="1200" b="1" baseline="0" dirty="0" smtClean="0"/>
                        <a:t> Issue Time</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smtClean="0"/>
                        <a:t>Lead Time</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200" b="1" dirty="0" smtClean="0"/>
                        <a:t>Circulation</a:t>
                      </a:r>
                      <a:r>
                        <a:rPr lang="en-US" sz="1200" b="1" baseline="0" dirty="0" smtClean="0"/>
                        <a:t> Based Warning Issue Time?</a:t>
                      </a:r>
                    </a:p>
                    <a:p>
                      <a:pPr algn="ctr"/>
                      <a:r>
                        <a:rPr lang="en-US" sz="1200" b="1" baseline="0" dirty="0" err="1" smtClean="0"/>
                        <a:t>RotV</a:t>
                      </a:r>
                      <a:r>
                        <a:rPr lang="en-US" sz="1200" b="1" baseline="0" dirty="0" smtClean="0"/>
                        <a:t>&gt;/=25kts</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a:r>
                        <a:rPr lang="en-US" sz="1200" b="1" dirty="0" smtClean="0"/>
                        <a:t>Circulation Based Warning Lead Time</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a:r>
                        <a:rPr lang="en-US" sz="1200" b="1" dirty="0" smtClean="0"/>
                        <a:t>Difference Between Actual and Circulation Based</a:t>
                      </a:r>
                      <a:r>
                        <a:rPr lang="en-US" sz="1200" b="1" baseline="0" dirty="0" smtClean="0"/>
                        <a:t> Warning</a:t>
                      </a:r>
                      <a:endParaRPr lang="en-US" sz="1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70840">
                <a:tc>
                  <a:txBody>
                    <a:bodyPr/>
                    <a:lstStyle/>
                    <a:p>
                      <a:r>
                        <a:rPr lang="en-US" sz="1400" dirty="0" smtClean="0"/>
                        <a:t>Crawford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10:40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10:11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29.0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gridSpan="2">
                  <a:txBody>
                    <a:bodyPr/>
                    <a:lstStyle/>
                    <a:p>
                      <a:pPr algn="ctr"/>
                      <a:r>
                        <a:rPr lang="en-US" sz="1400" dirty="0" smtClean="0"/>
                        <a:t>10:11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c gridSpan="2">
                  <a:txBody>
                    <a:bodyPr/>
                    <a:lstStyle/>
                    <a:p>
                      <a:pPr algn="ctr"/>
                      <a:r>
                        <a:rPr lang="en-US" sz="1400" dirty="0" smtClean="0"/>
                        <a:t>29.0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c gridSpan="2">
                  <a:txBody>
                    <a:bodyPr/>
                    <a:lstStyle/>
                    <a:p>
                      <a:pPr algn="ctr"/>
                      <a:r>
                        <a:rPr lang="en-US" sz="1400" dirty="0" smtClean="0"/>
                        <a:t>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r>
              <a:tr h="370840">
                <a:tc>
                  <a:txBody>
                    <a:bodyPr/>
                    <a:lstStyle/>
                    <a:p>
                      <a:r>
                        <a:rPr lang="en-US" sz="1400" dirty="0" smtClean="0"/>
                        <a:t>Robertsville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11:19</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23.0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11:22</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11:20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3.0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5.0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-20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Washington</a:t>
                      </a:r>
                      <a:r>
                        <a:rPr lang="en-US" sz="1400" baseline="0" dirty="0" smtClean="0"/>
                        <a:t> 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11:20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24.0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11:17</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11:14</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3.0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6.0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-21</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Washington</a:t>
                      </a:r>
                      <a:r>
                        <a:rPr lang="en-US" sz="1400" baseline="0" dirty="0" smtClean="0"/>
                        <a:t> 2</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11:21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25.0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11:17</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11:14</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4.0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7.0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-21</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Augusta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11:27</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31.0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11:17</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11:14</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10.0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13.0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-21</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Cedar Hill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11:27</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31.0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11:30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11:23</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-3.0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4.0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-34</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-28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Ballwin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11:48</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10:56</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52.0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11:48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0.0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-52</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Sunset</a:t>
                      </a:r>
                      <a:r>
                        <a:rPr lang="en-US" sz="1400" baseline="0" dirty="0" smtClean="0"/>
                        <a:t> Hills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11:48</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11:22</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smtClean="0"/>
                        <a:t>26.0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88-D</a:t>
                      </a:r>
                    </a:p>
                    <a:p>
                      <a:pPr algn="ctr"/>
                      <a:r>
                        <a:rPr lang="en-US" sz="1000" dirty="0" smtClean="0"/>
                        <a:t>11:47</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TDWR</a:t>
                      </a:r>
                    </a:p>
                    <a:p>
                      <a:pPr algn="ctr"/>
                      <a:r>
                        <a:rPr lang="en-US" sz="1000" dirty="0" smtClean="0"/>
                        <a:t>11:48</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88-D</a:t>
                      </a:r>
                    </a:p>
                    <a:p>
                      <a:pPr algn="ctr"/>
                      <a:r>
                        <a:rPr lang="en-US" sz="1000" dirty="0" smtClean="0"/>
                        <a:t>1.0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TDWR</a:t>
                      </a:r>
                    </a:p>
                    <a:p>
                      <a:pPr algn="ctr"/>
                      <a:r>
                        <a:rPr lang="en-US" sz="1000" dirty="0" smtClean="0"/>
                        <a:t>0.0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88-D</a:t>
                      </a:r>
                    </a:p>
                    <a:p>
                      <a:pPr algn="ctr"/>
                      <a:r>
                        <a:rPr lang="en-US" sz="1000" dirty="0" smtClean="0"/>
                        <a:t>-25</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000" dirty="0" smtClean="0"/>
                        <a:t>TDWR</a:t>
                      </a:r>
                    </a:p>
                    <a:p>
                      <a:pPr algn="ctr"/>
                      <a:r>
                        <a:rPr lang="en-US" sz="1000" dirty="0" smtClean="0"/>
                        <a:t>-26</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en-US" sz="1400" dirty="0" err="1" smtClean="0"/>
                        <a:t>Mozier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11:51</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11:15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a:r>
                        <a:rPr lang="en-US" sz="1400" dirty="0" smtClean="0"/>
                        <a:t>36.0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gridSpan="2">
                  <a:txBody>
                    <a:bodyPr/>
                    <a:lstStyle/>
                    <a:p>
                      <a:pPr algn="ctr"/>
                      <a:r>
                        <a:rPr lang="en-US" sz="1400" dirty="0" smtClean="0"/>
                        <a:t>11:15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c gridSpan="2">
                  <a:txBody>
                    <a:bodyPr/>
                    <a:lstStyle/>
                    <a:p>
                      <a:pPr algn="ctr"/>
                      <a:r>
                        <a:rPr lang="en-US" sz="1400" dirty="0" smtClean="0"/>
                        <a:t>36.0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c gridSpan="2">
                  <a:txBody>
                    <a:bodyPr/>
                    <a:lstStyle/>
                    <a:p>
                      <a:pPr algn="ctr"/>
                      <a:r>
                        <a:rPr lang="en-US" sz="1400" dirty="0" smtClean="0"/>
                        <a:t>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hMerge="1">
                  <a:txBody>
                    <a:bodyPr/>
                    <a:lstStyle/>
                    <a:p>
                      <a:endParaRPr lang="en-US"/>
                    </a:p>
                  </a:txBody>
                  <a:tcPr/>
                </a:tc>
              </a:tr>
              <a:tr h="370840">
                <a:tc>
                  <a:txBody>
                    <a:bodyPr/>
                    <a:lstStyle/>
                    <a:p>
                      <a:r>
                        <a:rPr lang="en-US" sz="1400" dirty="0" smtClean="0"/>
                        <a:t>North St. Louis</a:t>
                      </a:r>
                      <a:r>
                        <a:rPr lang="en-US" sz="1400" baseline="0" dirty="0" smtClean="0"/>
                        <a:t> City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12:08</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11:22</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46.0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12:09</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-1.0</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-47</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smtClean="0"/>
                        <a:t>Lebanon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12:25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11:59</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26.0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400" dirty="0" smtClean="0"/>
                        <a:t>MISSED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70840">
                <a:tc>
                  <a:txBody>
                    <a:bodyPr/>
                    <a:lstStyle/>
                    <a:p>
                      <a:r>
                        <a:rPr lang="en-US" sz="1400" dirty="0" smtClean="0"/>
                        <a:t>Greenville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1:05</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12:38</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27.0</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X</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400" dirty="0" smtClean="0"/>
                        <a:t>MISSED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r h="370840">
                <a:tc>
                  <a:txBody>
                    <a:bodyPr/>
                    <a:lstStyle/>
                    <a:p>
                      <a:r>
                        <a:rPr lang="en-US" sz="1400" dirty="0" smtClean="0"/>
                        <a:t>Average</a:t>
                      </a:r>
                      <a:r>
                        <a:rPr lang="en-US" sz="1400" baseline="0" dirty="0" smtClean="0"/>
                        <a:t> Lead Time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dirty="0" smtClean="0"/>
                        <a:t>31.0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88-D</a:t>
                      </a:r>
                    </a:p>
                    <a:p>
                      <a:pPr algn="ctr"/>
                      <a:r>
                        <a:rPr lang="en-US" sz="1000" dirty="0" smtClean="0"/>
                        <a:t>3.0</a:t>
                      </a:r>
                    </a:p>
                    <a:p>
                      <a:pPr algn="ctr"/>
                      <a:r>
                        <a:rPr lang="en-US" sz="1000" dirty="0" smtClean="0"/>
                        <a:t>4 MISS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smtClean="0"/>
                        <a:t>TDWR</a:t>
                      </a:r>
                    </a:p>
                    <a:p>
                      <a:pPr algn="ctr"/>
                      <a:r>
                        <a:rPr lang="en-US" sz="1000" dirty="0" smtClean="0"/>
                        <a:t>4.0</a:t>
                      </a:r>
                    </a:p>
                    <a:p>
                      <a:pPr algn="ctr"/>
                      <a:r>
                        <a:rPr lang="en-US" sz="1000" dirty="0" smtClean="0"/>
                        <a:t>2</a:t>
                      </a:r>
                      <a:r>
                        <a:rPr lang="en-US" sz="1000" baseline="0" dirty="0" smtClean="0"/>
                        <a:t> MISS</a:t>
                      </a: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bl>
          </a:graphicData>
        </a:graphic>
      </p:graphicFrame>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74" name="Picture 2" descr="http://www.crh.noaa.gov/images/lsx/science/QLCS/Bar%20Graphs/mesovortexplotc.jpg"/>
          <p:cNvPicPr>
            <a:picLocks noChangeAspect="1" noChangeArrowheads="1"/>
          </p:cNvPicPr>
          <p:nvPr/>
        </p:nvPicPr>
        <p:blipFill>
          <a:blip r:embed="rId2" cstate="print"/>
          <a:srcRect/>
          <a:stretch>
            <a:fillRect/>
          </a:stretch>
        </p:blipFill>
        <p:spPr bwMode="auto">
          <a:xfrm>
            <a:off x="238302" y="304800"/>
            <a:ext cx="8905698" cy="5671947"/>
          </a:xfrm>
          <a:prstGeom prst="rect">
            <a:avLst/>
          </a:prstGeom>
          <a:noFill/>
        </p:spPr>
      </p:pic>
      <p:cxnSp>
        <p:nvCxnSpPr>
          <p:cNvPr id="6" name="Straight Connector 5"/>
          <p:cNvCxnSpPr/>
          <p:nvPr/>
        </p:nvCxnSpPr>
        <p:spPr>
          <a:xfrm rot="5400000" flipH="1" flipV="1">
            <a:off x="2109354" y="3072246"/>
            <a:ext cx="4315692" cy="0"/>
          </a:xfrm>
          <a:prstGeom prst="line">
            <a:avLst/>
          </a:prstGeom>
          <a:ln/>
        </p:spPr>
        <p:style>
          <a:lnRef idx="3">
            <a:schemeClr val="accent2"/>
          </a:lnRef>
          <a:fillRef idx="0">
            <a:schemeClr val="accent2"/>
          </a:fillRef>
          <a:effectRef idx="2">
            <a:schemeClr val="accent2"/>
          </a:effectRef>
          <a:fontRef idx="minor">
            <a:schemeClr val="tx1"/>
          </a:fontRef>
        </p:style>
      </p:cxn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Manual Operation 15"/>
          <p:cNvSpPr/>
          <p:nvPr/>
        </p:nvSpPr>
        <p:spPr>
          <a:xfrm rot="2227207">
            <a:off x="1157347" y="2060915"/>
            <a:ext cx="868811" cy="1601921"/>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Manual Operation 15"/>
          <p:cNvSpPr/>
          <p:nvPr/>
        </p:nvSpPr>
        <p:spPr>
          <a:xfrm rot="2227207">
            <a:off x="1157347" y="2060915"/>
            <a:ext cx="868811" cy="1601921"/>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0" name="Flowchart: Manual Operation 19"/>
          <p:cNvSpPr/>
          <p:nvPr/>
        </p:nvSpPr>
        <p:spPr>
          <a:xfrm rot="2921027">
            <a:off x="1847719" y="2507728"/>
            <a:ext cx="606034" cy="1744910"/>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Manual Operation 15"/>
          <p:cNvSpPr/>
          <p:nvPr/>
        </p:nvSpPr>
        <p:spPr>
          <a:xfrm rot="2227207">
            <a:off x="1157347" y="2060915"/>
            <a:ext cx="868811" cy="1601921"/>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0" name="Flowchart: Manual Operation 19"/>
          <p:cNvSpPr/>
          <p:nvPr/>
        </p:nvSpPr>
        <p:spPr>
          <a:xfrm rot="2921027">
            <a:off x="1847719" y="2507728"/>
            <a:ext cx="606034" cy="1744910"/>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1" name="Flowchart: Manual Operation 20"/>
          <p:cNvSpPr/>
          <p:nvPr/>
        </p:nvSpPr>
        <p:spPr>
          <a:xfrm rot="3099716">
            <a:off x="1984323" y="2730316"/>
            <a:ext cx="606034" cy="1855717"/>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838200"/>
          </a:xfrm>
        </p:spPr>
        <p:txBody>
          <a:bodyPr>
            <a:noAutofit/>
          </a:bodyPr>
          <a:lstStyle/>
          <a:p>
            <a:r>
              <a:rPr lang="en-US" sz="5400" b="1" dirty="0" smtClean="0"/>
              <a:t>New Years Eve Mesoanalysis</a:t>
            </a:r>
            <a:endParaRPr lang="en-US" sz="5400" b="1" dirty="0"/>
          </a:p>
        </p:txBody>
      </p:sp>
      <p:sp>
        <p:nvSpPr>
          <p:cNvPr id="4" name="TextBox 3"/>
          <p:cNvSpPr txBox="1"/>
          <p:nvPr/>
        </p:nvSpPr>
        <p:spPr>
          <a:xfrm>
            <a:off x="1066800" y="762000"/>
            <a:ext cx="7103483"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High Shear – Low Cape Environment</a:t>
            </a:r>
            <a:endParaRPr lang="en-US" sz="3600" b="1" i="1" dirty="0">
              <a:solidFill>
                <a:srgbClr val="C00000"/>
              </a:solidFill>
              <a:effectLst>
                <a:outerShdw blurRad="38100" dist="38100" dir="2700000" algn="tl">
                  <a:srgbClr val="000000">
                    <a:alpha val="43137"/>
                  </a:srgbClr>
                </a:outerShdw>
              </a:effectLst>
            </a:endParaRPr>
          </a:p>
        </p:txBody>
      </p:sp>
      <p:pic>
        <p:nvPicPr>
          <p:cNvPr id="16386" name="Picture 2" descr="Sfc-1km Storm Relative Helicity"/>
          <p:cNvPicPr>
            <a:picLocks noChangeAspect="1" noChangeArrowheads="1"/>
          </p:cNvPicPr>
          <p:nvPr/>
        </p:nvPicPr>
        <p:blipFill>
          <a:blip r:embed="rId2" cstate="print"/>
          <a:srcRect l="28974" t="17706" r="27565" b="21127"/>
          <a:stretch>
            <a:fillRect/>
          </a:stretch>
        </p:blipFill>
        <p:spPr bwMode="auto">
          <a:xfrm>
            <a:off x="4648200" y="1754660"/>
            <a:ext cx="4267200" cy="4495800"/>
          </a:xfrm>
          <a:prstGeom prst="rect">
            <a:avLst/>
          </a:prstGeom>
          <a:ln w="88900" cap="sq" cmpd="thickThin">
            <a:solidFill>
              <a:srgbClr val="000000"/>
            </a:solidFill>
            <a:prstDash val="solid"/>
            <a:miter lim="800000"/>
          </a:ln>
          <a:effectLst>
            <a:innerShdw blurRad="76200">
              <a:srgbClr val="000000"/>
            </a:innerShdw>
          </a:effectLst>
        </p:spPr>
      </p:pic>
      <p:pic>
        <p:nvPicPr>
          <p:cNvPr id="6" name="Picture 2" descr="Sfc-1km Vertical Shear"/>
          <p:cNvPicPr>
            <a:picLocks noChangeAspect="1" noChangeArrowheads="1"/>
          </p:cNvPicPr>
          <p:nvPr/>
        </p:nvPicPr>
        <p:blipFill>
          <a:blip r:embed="rId3" cstate="print"/>
          <a:srcRect l="27823" t="17742" r="27419" b="19355"/>
          <a:stretch>
            <a:fillRect/>
          </a:stretch>
        </p:blipFill>
        <p:spPr bwMode="auto">
          <a:xfrm>
            <a:off x="228600" y="1752600"/>
            <a:ext cx="4267200" cy="4497859"/>
          </a:xfrm>
          <a:prstGeom prst="rect">
            <a:avLst/>
          </a:prstGeom>
          <a:ln w="88900" cap="sq" cmpd="thickThin">
            <a:solidFill>
              <a:srgbClr val="000000"/>
            </a:solidFill>
            <a:prstDash val="solid"/>
            <a:miter lim="800000"/>
          </a:ln>
          <a:effectLst>
            <a:innerShdw blurRad="76200">
              <a:srgbClr val="000000"/>
            </a:innerShdw>
          </a:effectLst>
        </p:spPr>
      </p:pic>
      <p:sp>
        <p:nvSpPr>
          <p:cNvPr id="8" name="Freeform 7"/>
          <p:cNvSpPr/>
          <p:nvPr/>
        </p:nvSpPr>
        <p:spPr>
          <a:xfrm>
            <a:off x="1766131" y="3467378"/>
            <a:ext cx="1862983" cy="1318902"/>
          </a:xfrm>
          <a:custGeom>
            <a:avLst/>
            <a:gdLst>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15" fmla="*/ 276314 w 1862983"/>
              <a:gd name="connsiteY15" fmla="*/ 38313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62669 w 1862983"/>
              <a:gd name="connsiteY14" fmla="*/ 536961 h 13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983" h="1318902">
                <a:moveTo>
                  <a:pt x="62669" y="536961"/>
                </a:moveTo>
                <a:cubicBezTo>
                  <a:pt x="203675" y="440821"/>
                  <a:pt x="344681" y="344681"/>
                  <a:pt x="489959" y="263496"/>
                </a:cubicBezTo>
                <a:cubicBezTo>
                  <a:pt x="635238" y="182311"/>
                  <a:pt x="787637" y="92580"/>
                  <a:pt x="934340" y="49851"/>
                </a:cubicBezTo>
                <a:cubicBezTo>
                  <a:pt x="1081043" y="7122"/>
                  <a:pt x="1240565" y="0"/>
                  <a:pt x="1370176" y="7122"/>
                </a:cubicBezTo>
                <a:cubicBezTo>
                  <a:pt x="1499787" y="14244"/>
                  <a:pt x="1630822" y="38457"/>
                  <a:pt x="1712007" y="92580"/>
                </a:cubicBezTo>
                <a:cubicBezTo>
                  <a:pt x="1793192" y="146703"/>
                  <a:pt x="1851589" y="236434"/>
                  <a:pt x="1857286" y="331862"/>
                </a:cubicBezTo>
                <a:cubicBezTo>
                  <a:pt x="1862983" y="427290"/>
                  <a:pt x="1797465" y="569720"/>
                  <a:pt x="1746190" y="665148"/>
                </a:cubicBezTo>
                <a:cubicBezTo>
                  <a:pt x="1694915" y="760576"/>
                  <a:pt x="1643641" y="818973"/>
                  <a:pt x="1549637" y="904431"/>
                </a:cubicBezTo>
                <a:cubicBezTo>
                  <a:pt x="1455633" y="989889"/>
                  <a:pt x="1287566" y="1119500"/>
                  <a:pt x="1182168" y="1177896"/>
                </a:cubicBezTo>
                <a:cubicBezTo>
                  <a:pt x="1076770" y="1236292"/>
                  <a:pt x="1053981" y="1233443"/>
                  <a:pt x="917248" y="1254808"/>
                </a:cubicBezTo>
                <a:cubicBezTo>
                  <a:pt x="780515" y="1276173"/>
                  <a:pt x="487110" y="1318902"/>
                  <a:pt x="361772" y="1306083"/>
                </a:cubicBezTo>
                <a:cubicBezTo>
                  <a:pt x="236434" y="1293264"/>
                  <a:pt x="220767" y="1256233"/>
                  <a:pt x="165219" y="1177896"/>
                </a:cubicBezTo>
                <a:cubicBezTo>
                  <a:pt x="109671" y="1099560"/>
                  <a:pt x="54123" y="922946"/>
                  <a:pt x="28486" y="836064"/>
                </a:cubicBezTo>
                <a:cubicBezTo>
                  <a:pt x="2849" y="749182"/>
                  <a:pt x="0" y="714998"/>
                  <a:pt x="11394" y="656602"/>
                </a:cubicBezTo>
                <a:lnTo>
                  <a:pt x="62669" y="536961"/>
                </a:lnTo>
                <a:close/>
              </a:path>
            </a:pathLst>
          </a:custGeom>
          <a:solidFill>
            <a:srgbClr val="FF0000">
              <a:alpha val="47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981200" y="3735859"/>
            <a:ext cx="1381212" cy="707886"/>
          </a:xfrm>
          <a:prstGeom prst="rect">
            <a:avLst/>
          </a:prstGeom>
          <a:noFill/>
        </p:spPr>
        <p:txBody>
          <a:bodyPr wrap="none" rtlCol="0">
            <a:spAutoFit/>
          </a:bodyPr>
          <a:lstStyle/>
          <a:p>
            <a:r>
              <a:rPr lang="en-US" sz="4000" b="1" dirty="0" smtClean="0">
                <a:solidFill>
                  <a:schemeClr val="bg1"/>
                </a:solidFill>
                <a:effectLst>
                  <a:outerShdw blurRad="38100" dist="38100" dir="2700000" algn="tl">
                    <a:srgbClr val="000000">
                      <a:alpha val="43137"/>
                    </a:srgbClr>
                  </a:outerShdw>
                </a:effectLst>
              </a:rPr>
              <a:t>+50kt</a:t>
            </a:r>
            <a:endParaRPr lang="en-US" sz="4000" b="1" dirty="0">
              <a:solidFill>
                <a:schemeClr val="bg1"/>
              </a:solidFill>
              <a:effectLst>
                <a:outerShdw blurRad="38100" dist="38100" dir="2700000" algn="tl">
                  <a:srgbClr val="000000">
                    <a:alpha val="43137"/>
                  </a:srgbClr>
                </a:outerShdw>
              </a:effectLst>
            </a:endParaRPr>
          </a:p>
        </p:txBody>
      </p:sp>
      <p:sp>
        <p:nvSpPr>
          <p:cNvPr id="10" name="Freeform 9"/>
          <p:cNvSpPr/>
          <p:nvPr/>
        </p:nvSpPr>
        <p:spPr>
          <a:xfrm>
            <a:off x="6172200" y="3405659"/>
            <a:ext cx="2019300" cy="2184400"/>
          </a:xfrm>
          <a:custGeom>
            <a:avLst/>
            <a:gdLst>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15" fmla="*/ 276314 w 1862983"/>
              <a:gd name="connsiteY15" fmla="*/ 38313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62669 w 1862983"/>
              <a:gd name="connsiteY14" fmla="*/ 536961 h 1318902"/>
              <a:gd name="connsiteX0" fmla="*/ 62669 w 1862983"/>
              <a:gd name="connsiteY0" fmla="*/ 536961 h 1689219"/>
              <a:gd name="connsiteX1" fmla="*/ 489959 w 1862983"/>
              <a:gd name="connsiteY1" fmla="*/ 263496 h 1689219"/>
              <a:gd name="connsiteX2" fmla="*/ 934340 w 1862983"/>
              <a:gd name="connsiteY2" fmla="*/ 49851 h 1689219"/>
              <a:gd name="connsiteX3" fmla="*/ 1370176 w 1862983"/>
              <a:gd name="connsiteY3" fmla="*/ 7122 h 1689219"/>
              <a:gd name="connsiteX4" fmla="*/ 1712007 w 1862983"/>
              <a:gd name="connsiteY4" fmla="*/ 92580 h 1689219"/>
              <a:gd name="connsiteX5" fmla="*/ 1857286 w 1862983"/>
              <a:gd name="connsiteY5" fmla="*/ 331862 h 1689219"/>
              <a:gd name="connsiteX6" fmla="*/ 1746190 w 1862983"/>
              <a:gd name="connsiteY6" fmla="*/ 665148 h 1689219"/>
              <a:gd name="connsiteX7" fmla="*/ 1549637 w 1862983"/>
              <a:gd name="connsiteY7" fmla="*/ 904431 h 1689219"/>
              <a:gd name="connsiteX8" fmla="*/ 1182168 w 1862983"/>
              <a:gd name="connsiteY8" fmla="*/ 1177896 h 1689219"/>
              <a:gd name="connsiteX9" fmla="*/ 917248 w 1862983"/>
              <a:gd name="connsiteY9" fmla="*/ 1254808 h 1689219"/>
              <a:gd name="connsiteX10" fmla="*/ 228600 w 1862983"/>
              <a:gd name="connsiteY10" fmla="*/ 1676400 h 1689219"/>
              <a:gd name="connsiteX11" fmla="*/ 165219 w 1862983"/>
              <a:gd name="connsiteY11" fmla="*/ 1177896 h 1689219"/>
              <a:gd name="connsiteX12" fmla="*/ 28486 w 1862983"/>
              <a:gd name="connsiteY12" fmla="*/ 836064 h 1689219"/>
              <a:gd name="connsiteX13" fmla="*/ 11394 w 1862983"/>
              <a:gd name="connsiteY13" fmla="*/ 656602 h 1689219"/>
              <a:gd name="connsiteX14" fmla="*/ 62669 w 1862983"/>
              <a:gd name="connsiteY14" fmla="*/ 536961 h 1689219"/>
              <a:gd name="connsiteX0" fmla="*/ 62669 w 1862983"/>
              <a:gd name="connsiteY0" fmla="*/ 536961 h 1682335"/>
              <a:gd name="connsiteX1" fmla="*/ 489959 w 1862983"/>
              <a:gd name="connsiteY1" fmla="*/ 263496 h 1682335"/>
              <a:gd name="connsiteX2" fmla="*/ 934340 w 1862983"/>
              <a:gd name="connsiteY2" fmla="*/ 49851 h 1682335"/>
              <a:gd name="connsiteX3" fmla="*/ 1370176 w 1862983"/>
              <a:gd name="connsiteY3" fmla="*/ 7122 h 1682335"/>
              <a:gd name="connsiteX4" fmla="*/ 1712007 w 1862983"/>
              <a:gd name="connsiteY4" fmla="*/ 92580 h 1682335"/>
              <a:gd name="connsiteX5" fmla="*/ 1857286 w 1862983"/>
              <a:gd name="connsiteY5" fmla="*/ 331862 h 1682335"/>
              <a:gd name="connsiteX6" fmla="*/ 1746190 w 1862983"/>
              <a:gd name="connsiteY6" fmla="*/ 665148 h 1682335"/>
              <a:gd name="connsiteX7" fmla="*/ 1549637 w 1862983"/>
              <a:gd name="connsiteY7" fmla="*/ 904431 h 1682335"/>
              <a:gd name="connsiteX8" fmla="*/ 1182168 w 1862983"/>
              <a:gd name="connsiteY8" fmla="*/ 1177896 h 1682335"/>
              <a:gd name="connsiteX9" fmla="*/ 917248 w 1862983"/>
              <a:gd name="connsiteY9" fmla="*/ 1254808 h 1682335"/>
              <a:gd name="connsiteX10" fmla="*/ 228600 w 1862983"/>
              <a:gd name="connsiteY10" fmla="*/ 1676400 h 1682335"/>
              <a:gd name="connsiteX11" fmla="*/ 76200 w 1862983"/>
              <a:gd name="connsiteY11" fmla="*/ 1219200 h 1682335"/>
              <a:gd name="connsiteX12" fmla="*/ 28486 w 1862983"/>
              <a:gd name="connsiteY12" fmla="*/ 836064 h 1682335"/>
              <a:gd name="connsiteX13" fmla="*/ 11394 w 1862983"/>
              <a:gd name="connsiteY13" fmla="*/ 656602 h 1682335"/>
              <a:gd name="connsiteX14" fmla="*/ 62669 w 1862983"/>
              <a:gd name="connsiteY14" fmla="*/ 536961 h 1682335"/>
              <a:gd name="connsiteX0" fmla="*/ 62669 w 1862983"/>
              <a:gd name="connsiteY0" fmla="*/ 541946 h 1687320"/>
              <a:gd name="connsiteX1" fmla="*/ 228600 w 1862983"/>
              <a:gd name="connsiteY1" fmla="*/ 81185 h 1687320"/>
              <a:gd name="connsiteX2" fmla="*/ 934340 w 1862983"/>
              <a:gd name="connsiteY2" fmla="*/ 54836 h 1687320"/>
              <a:gd name="connsiteX3" fmla="*/ 1370176 w 1862983"/>
              <a:gd name="connsiteY3" fmla="*/ 12107 h 1687320"/>
              <a:gd name="connsiteX4" fmla="*/ 1712007 w 1862983"/>
              <a:gd name="connsiteY4" fmla="*/ 97565 h 1687320"/>
              <a:gd name="connsiteX5" fmla="*/ 1857286 w 1862983"/>
              <a:gd name="connsiteY5" fmla="*/ 336847 h 1687320"/>
              <a:gd name="connsiteX6" fmla="*/ 1746190 w 1862983"/>
              <a:gd name="connsiteY6" fmla="*/ 670133 h 1687320"/>
              <a:gd name="connsiteX7" fmla="*/ 1549637 w 1862983"/>
              <a:gd name="connsiteY7" fmla="*/ 909416 h 1687320"/>
              <a:gd name="connsiteX8" fmla="*/ 1182168 w 1862983"/>
              <a:gd name="connsiteY8" fmla="*/ 1182881 h 1687320"/>
              <a:gd name="connsiteX9" fmla="*/ 917248 w 1862983"/>
              <a:gd name="connsiteY9" fmla="*/ 1259793 h 1687320"/>
              <a:gd name="connsiteX10" fmla="*/ 228600 w 1862983"/>
              <a:gd name="connsiteY10" fmla="*/ 1681385 h 1687320"/>
              <a:gd name="connsiteX11" fmla="*/ 76200 w 1862983"/>
              <a:gd name="connsiteY11" fmla="*/ 1224185 h 1687320"/>
              <a:gd name="connsiteX12" fmla="*/ 28486 w 1862983"/>
              <a:gd name="connsiteY12" fmla="*/ 841049 h 1687320"/>
              <a:gd name="connsiteX13" fmla="*/ 11394 w 1862983"/>
              <a:gd name="connsiteY13" fmla="*/ 661587 h 1687320"/>
              <a:gd name="connsiteX14" fmla="*/ 62669 w 1862983"/>
              <a:gd name="connsiteY14" fmla="*/ 541946 h 1687320"/>
              <a:gd name="connsiteX0" fmla="*/ 0 w 1862983"/>
              <a:gd name="connsiteY0" fmla="*/ 381000 h 1682335"/>
              <a:gd name="connsiteX1" fmla="*/ 228600 w 1862983"/>
              <a:gd name="connsiteY1" fmla="*/ 76200 h 1682335"/>
              <a:gd name="connsiteX2" fmla="*/ 934340 w 1862983"/>
              <a:gd name="connsiteY2" fmla="*/ 49851 h 1682335"/>
              <a:gd name="connsiteX3" fmla="*/ 1370176 w 1862983"/>
              <a:gd name="connsiteY3" fmla="*/ 7122 h 1682335"/>
              <a:gd name="connsiteX4" fmla="*/ 1712007 w 1862983"/>
              <a:gd name="connsiteY4" fmla="*/ 92580 h 1682335"/>
              <a:gd name="connsiteX5" fmla="*/ 1857286 w 1862983"/>
              <a:gd name="connsiteY5" fmla="*/ 331862 h 1682335"/>
              <a:gd name="connsiteX6" fmla="*/ 1746190 w 1862983"/>
              <a:gd name="connsiteY6" fmla="*/ 665148 h 1682335"/>
              <a:gd name="connsiteX7" fmla="*/ 1549637 w 1862983"/>
              <a:gd name="connsiteY7" fmla="*/ 904431 h 1682335"/>
              <a:gd name="connsiteX8" fmla="*/ 1182168 w 1862983"/>
              <a:gd name="connsiteY8" fmla="*/ 1177896 h 1682335"/>
              <a:gd name="connsiteX9" fmla="*/ 917248 w 1862983"/>
              <a:gd name="connsiteY9" fmla="*/ 1254808 h 1682335"/>
              <a:gd name="connsiteX10" fmla="*/ 228600 w 1862983"/>
              <a:gd name="connsiteY10" fmla="*/ 1676400 h 1682335"/>
              <a:gd name="connsiteX11" fmla="*/ 76200 w 1862983"/>
              <a:gd name="connsiteY11" fmla="*/ 1219200 h 1682335"/>
              <a:gd name="connsiteX12" fmla="*/ 28486 w 1862983"/>
              <a:gd name="connsiteY12" fmla="*/ 836064 h 1682335"/>
              <a:gd name="connsiteX13" fmla="*/ 11394 w 1862983"/>
              <a:gd name="connsiteY13" fmla="*/ 656602 h 1682335"/>
              <a:gd name="connsiteX14" fmla="*/ 0 w 1862983"/>
              <a:gd name="connsiteY14" fmla="*/ 381000 h 1682335"/>
              <a:gd name="connsiteX0" fmla="*/ 0 w 1862983"/>
              <a:gd name="connsiteY0" fmla="*/ 461591 h 1762926"/>
              <a:gd name="connsiteX1" fmla="*/ 228600 w 1862983"/>
              <a:gd name="connsiteY1" fmla="*/ 156791 h 1762926"/>
              <a:gd name="connsiteX2" fmla="*/ 762000 w 1862983"/>
              <a:gd name="connsiteY2" fmla="*/ 4391 h 1762926"/>
              <a:gd name="connsiteX3" fmla="*/ 934340 w 1862983"/>
              <a:gd name="connsiteY3" fmla="*/ 130442 h 1762926"/>
              <a:gd name="connsiteX4" fmla="*/ 1370176 w 1862983"/>
              <a:gd name="connsiteY4" fmla="*/ 87713 h 1762926"/>
              <a:gd name="connsiteX5" fmla="*/ 1712007 w 1862983"/>
              <a:gd name="connsiteY5" fmla="*/ 173171 h 1762926"/>
              <a:gd name="connsiteX6" fmla="*/ 1857286 w 1862983"/>
              <a:gd name="connsiteY6" fmla="*/ 412453 h 1762926"/>
              <a:gd name="connsiteX7" fmla="*/ 1746190 w 1862983"/>
              <a:gd name="connsiteY7" fmla="*/ 745739 h 1762926"/>
              <a:gd name="connsiteX8" fmla="*/ 1549637 w 1862983"/>
              <a:gd name="connsiteY8" fmla="*/ 985022 h 1762926"/>
              <a:gd name="connsiteX9" fmla="*/ 1182168 w 1862983"/>
              <a:gd name="connsiteY9" fmla="*/ 1258487 h 1762926"/>
              <a:gd name="connsiteX10" fmla="*/ 917248 w 1862983"/>
              <a:gd name="connsiteY10" fmla="*/ 1335399 h 1762926"/>
              <a:gd name="connsiteX11" fmla="*/ 228600 w 1862983"/>
              <a:gd name="connsiteY11" fmla="*/ 1756991 h 1762926"/>
              <a:gd name="connsiteX12" fmla="*/ 76200 w 1862983"/>
              <a:gd name="connsiteY12" fmla="*/ 1299791 h 1762926"/>
              <a:gd name="connsiteX13" fmla="*/ 28486 w 1862983"/>
              <a:gd name="connsiteY13" fmla="*/ 916655 h 1762926"/>
              <a:gd name="connsiteX14" fmla="*/ 11394 w 1862983"/>
              <a:gd name="connsiteY14" fmla="*/ 737193 h 1762926"/>
              <a:gd name="connsiteX15" fmla="*/ 0 w 1862983"/>
              <a:gd name="connsiteY15" fmla="*/ 461591 h 1762926"/>
              <a:gd name="connsiteX0" fmla="*/ 0 w 1862983"/>
              <a:gd name="connsiteY0" fmla="*/ 482600 h 1783935"/>
              <a:gd name="connsiteX1" fmla="*/ 228600 w 1862983"/>
              <a:gd name="connsiteY1" fmla="*/ 177800 h 1783935"/>
              <a:gd name="connsiteX2" fmla="*/ 762000 w 1862983"/>
              <a:gd name="connsiteY2" fmla="*/ 25400 h 1783935"/>
              <a:gd name="connsiteX3" fmla="*/ 990600 w 1862983"/>
              <a:gd name="connsiteY3" fmla="*/ 25400 h 1783935"/>
              <a:gd name="connsiteX4" fmla="*/ 1370176 w 1862983"/>
              <a:gd name="connsiteY4" fmla="*/ 108722 h 1783935"/>
              <a:gd name="connsiteX5" fmla="*/ 1712007 w 1862983"/>
              <a:gd name="connsiteY5" fmla="*/ 194180 h 1783935"/>
              <a:gd name="connsiteX6" fmla="*/ 1857286 w 1862983"/>
              <a:gd name="connsiteY6" fmla="*/ 433462 h 1783935"/>
              <a:gd name="connsiteX7" fmla="*/ 1746190 w 1862983"/>
              <a:gd name="connsiteY7" fmla="*/ 766748 h 1783935"/>
              <a:gd name="connsiteX8" fmla="*/ 1549637 w 1862983"/>
              <a:gd name="connsiteY8" fmla="*/ 1006031 h 1783935"/>
              <a:gd name="connsiteX9" fmla="*/ 1182168 w 1862983"/>
              <a:gd name="connsiteY9" fmla="*/ 1279496 h 1783935"/>
              <a:gd name="connsiteX10" fmla="*/ 917248 w 1862983"/>
              <a:gd name="connsiteY10" fmla="*/ 1356408 h 1783935"/>
              <a:gd name="connsiteX11" fmla="*/ 228600 w 1862983"/>
              <a:gd name="connsiteY11" fmla="*/ 1778000 h 1783935"/>
              <a:gd name="connsiteX12" fmla="*/ 76200 w 1862983"/>
              <a:gd name="connsiteY12" fmla="*/ 1320800 h 1783935"/>
              <a:gd name="connsiteX13" fmla="*/ 28486 w 1862983"/>
              <a:gd name="connsiteY13" fmla="*/ 937664 h 1783935"/>
              <a:gd name="connsiteX14" fmla="*/ 11394 w 1862983"/>
              <a:gd name="connsiteY14" fmla="*/ 758202 h 1783935"/>
              <a:gd name="connsiteX15" fmla="*/ 0 w 1862983"/>
              <a:gd name="connsiteY15" fmla="*/ 482600 h 1783935"/>
              <a:gd name="connsiteX0" fmla="*/ 0 w 1862983"/>
              <a:gd name="connsiteY0" fmla="*/ 482600 h 1783935"/>
              <a:gd name="connsiteX1" fmla="*/ 228600 w 1862983"/>
              <a:gd name="connsiteY1" fmla="*/ 177800 h 1783935"/>
              <a:gd name="connsiteX2" fmla="*/ 762000 w 1862983"/>
              <a:gd name="connsiteY2" fmla="*/ 25400 h 1783935"/>
              <a:gd name="connsiteX3" fmla="*/ 990600 w 1862983"/>
              <a:gd name="connsiteY3" fmla="*/ 25400 h 1783935"/>
              <a:gd name="connsiteX4" fmla="*/ 1066800 w 1862983"/>
              <a:gd name="connsiteY4" fmla="*/ 101601 h 1783935"/>
              <a:gd name="connsiteX5" fmla="*/ 1712007 w 1862983"/>
              <a:gd name="connsiteY5" fmla="*/ 194180 h 1783935"/>
              <a:gd name="connsiteX6" fmla="*/ 1857286 w 1862983"/>
              <a:gd name="connsiteY6" fmla="*/ 433462 h 1783935"/>
              <a:gd name="connsiteX7" fmla="*/ 1746190 w 1862983"/>
              <a:gd name="connsiteY7" fmla="*/ 766748 h 1783935"/>
              <a:gd name="connsiteX8" fmla="*/ 1549637 w 1862983"/>
              <a:gd name="connsiteY8" fmla="*/ 1006031 h 1783935"/>
              <a:gd name="connsiteX9" fmla="*/ 1182168 w 1862983"/>
              <a:gd name="connsiteY9" fmla="*/ 1279496 h 1783935"/>
              <a:gd name="connsiteX10" fmla="*/ 917248 w 1862983"/>
              <a:gd name="connsiteY10" fmla="*/ 1356408 h 1783935"/>
              <a:gd name="connsiteX11" fmla="*/ 228600 w 1862983"/>
              <a:gd name="connsiteY11" fmla="*/ 1778000 h 1783935"/>
              <a:gd name="connsiteX12" fmla="*/ 76200 w 1862983"/>
              <a:gd name="connsiteY12" fmla="*/ 1320800 h 1783935"/>
              <a:gd name="connsiteX13" fmla="*/ 28486 w 1862983"/>
              <a:gd name="connsiteY13" fmla="*/ 937664 h 1783935"/>
              <a:gd name="connsiteX14" fmla="*/ 11394 w 1862983"/>
              <a:gd name="connsiteY14" fmla="*/ 758202 h 1783935"/>
              <a:gd name="connsiteX15" fmla="*/ 0 w 1862983"/>
              <a:gd name="connsiteY15" fmla="*/ 482600 h 1783935"/>
              <a:gd name="connsiteX0" fmla="*/ 0 w 1862983"/>
              <a:gd name="connsiteY0" fmla="*/ 482600 h 1783935"/>
              <a:gd name="connsiteX1" fmla="*/ 228600 w 1862983"/>
              <a:gd name="connsiteY1" fmla="*/ 177800 h 1783935"/>
              <a:gd name="connsiteX2" fmla="*/ 762000 w 1862983"/>
              <a:gd name="connsiteY2" fmla="*/ 25400 h 1783935"/>
              <a:gd name="connsiteX3" fmla="*/ 990600 w 1862983"/>
              <a:gd name="connsiteY3" fmla="*/ 25400 h 1783935"/>
              <a:gd name="connsiteX4" fmla="*/ 1066800 w 1862983"/>
              <a:gd name="connsiteY4" fmla="*/ 101601 h 1783935"/>
              <a:gd name="connsiteX5" fmla="*/ 1295400 w 1862983"/>
              <a:gd name="connsiteY5" fmla="*/ 101601 h 1783935"/>
              <a:gd name="connsiteX6" fmla="*/ 1712007 w 1862983"/>
              <a:gd name="connsiteY6" fmla="*/ 194180 h 1783935"/>
              <a:gd name="connsiteX7" fmla="*/ 1857286 w 1862983"/>
              <a:gd name="connsiteY7" fmla="*/ 433462 h 1783935"/>
              <a:gd name="connsiteX8" fmla="*/ 1746190 w 1862983"/>
              <a:gd name="connsiteY8" fmla="*/ 766748 h 1783935"/>
              <a:gd name="connsiteX9" fmla="*/ 1549637 w 1862983"/>
              <a:gd name="connsiteY9" fmla="*/ 1006031 h 1783935"/>
              <a:gd name="connsiteX10" fmla="*/ 1182168 w 1862983"/>
              <a:gd name="connsiteY10" fmla="*/ 1279496 h 1783935"/>
              <a:gd name="connsiteX11" fmla="*/ 917248 w 1862983"/>
              <a:gd name="connsiteY11" fmla="*/ 1356408 h 1783935"/>
              <a:gd name="connsiteX12" fmla="*/ 228600 w 1862983"/>
              <a:gd name="connsiteY12" fmla="*/ 1778000 h 1783935"/>
              <a:gd name="connsiteX13" fmla="*/ 76200 w 1862983"/>
              <a:gd name="connsiteY13" fmla="*/ 1320800 h 1783935"/>
              <a:gd name="connsiteX14" fmla="*/ 28486 w 1862983"/>
              <a:gd name="connsiteY14" fmla="*/ 937664 h 1783935"/>
              <a:gd name="connsiteX15" fmla="*/ 11394 w 1862983"/>
              <a:gd name="connsiteY15" fmla="*/ 758202 h 1783935"/>
              <a:gd name="connsiteX16" fmla="*/ 0 w 1862983"/>
              <a:gd name="connsiteY16" fmla="*/ 482600 h 1783935"/>
              <a:gd name="connsiteX0" fmla="*/ 0 w 1862983"/>
              <a:gd name="connsiteY0" fmla="*/ 625029 h 1926364"/>
              <a:gd name="connsiteX1" fmla="*/ 228600 w 1862983"/>
              <a:gd name="connsiteY1" fmla="*/ 320229 h 1926364"/>
              <a:gd name="connsiteX2" fmla="*/ 762000 w 1862983"/>
              <a:gd name="connsiteY2" fmla="*/ 167829 h 1926364"/>
              <a:gd name="connsiteX3" fmla="*/ 990600 w 1862983"/>
              <a:gd name="connsiteY3" fmla="*/ 167829 h 1926364"/>
              <a:gd name="connsiteX4" fmla="*/ 1066800 w 1862983"/>
              <a:gd name="connsiteY4" fmla="*/ 244030 h 1926364"/>
              <a:gd name="connsiteX5" fmla="*/ 1295400 w 1862983"/>
              <a:gd name="connsiteY5" fmla="*/ 244030 h 1926364"/>
              <a:gd name="connsiteX6" fmla="*/ 1524000 w 1862983"/>
              <a:gd name="connsiteY6" fmla="*/ 15430 h 1926364"/>
              <a:gd name="connsiteX7" fmla="*/ 1712007 w 1862983"/>
              <a:gd name="connsiteY7" fmla="*/ 336609 h 1926364"/>
              <a:gd name="connsiteX8" fmla="*/ 1857286 w 1862983"/>
              <a:gd name="connsiteY8" fmla="*/ 575891 h 1926364"/>
              <a:gd name="connsiteX9" fmla="*/ 1746190 w 1862983"/>
              <a:gd name="connsiteY9" fmla="*/ 909177 h 1926364"/>
              <a:gd name="connsiteX10" fmla="*/ 1549637 w 1862983"/>
              <a:gd name="connsiteY10" fmla="*/ 1148460 h 1926364"/>
              <a:gd name="connsiteX11" fmla="*/ 1182168 w 1862983"/>
              <a:gd name="connsiteY11" fmla="*/ 1421925 h 1926364"/>
              <a:gd name="connsiteX12" fmla="*/ 917248 w 1862983"/>
              <a:gd name="connsiteY12" fmla="*/ 1498837 h 1926364"/>
              <a:gd name="connsiteX13" fmla="*/ 228600 w 1862983"/>
              <a:gd name="connsiteY13" fmla="*/ 1920429 h 1926364"/>
              <a:gd name="connsiteX14" fmla="*/ 76200 w 1862983"/>
              <a:gd name="connsiteY14" fmla="*/ 1463229 h 1926364"/>
              <a:gd name="connsiteX15" fmla="*/ 28486 w 1862983"/>
              <a:gd name="connsiteY15" fmla="*/ 1080093 h 1926364"/>
              <a:gd name="connsiteX16" fmla="*/ 11394 w 1862983"/>
              <a:gd name="connsiteY16" fmla="*/ 900631 h 1926364"/>
              <a:gd name="connsiteX17" fmla="*/ 0 w 1862983"/>
              <a:gd name="connsiteY17" fmla="*/ 625029 h 1926364"/>
              <a:gd name="connsiteX0" fmla="*/ 0 w 1862983"/>
              <a:gd name="connsiteY0" fmla="*/ 815529 h 2116864"/>
              <a:gd name="connsiteX1" fmla="*/ 228600 w 1862983"/>
              <a:gd name="connsiteY1" fmla="*/ 510729 h 2116864"/>
              <a:gd name="connsiteX2" fmla="*/ 762000 w 1862983"/>
              <a:gd name="connsiteY2" fmla="*/ 358329 h 2116864"/>
              <a:gd name="connsiteX3" fmla="*/ 990600 w 1862983"/>
              <a:gd name="connsiteY3" fmla="*/ 358329 h 2116864"/>
              <a:gd name="connsiteX4" fmla="*/ 1066800 w 1862983"/>
              <a:gd name="connsiteY4" fmla="*/ 434530 h 2116864"/>
              <a:gd name="connsiteX5" fmla="*/ 1295400 w 1862983"/>
              <a:gd name="connsiteY5" fmla="*/ 434530 h 2116864"/>
              <a:gd name="connsiteX6" fmla="*/ 1524000 w 1862983"/>
              <a:gd name="connsiteY6" fmla="*/ 205930 h 2116864"/>
              <a:gd name="connsiteX7" fmla="*/ 1752600 w 1862983"/>
              <a:gd name="connsiteY7" fmla="*/ 53530 h 2116864"/>
              <a:gd name="connsiteX8" fmla="*/ 1712007 w 1862983"/>
              <a:gd name="connsiteY8" fmla="*/ 527109 h 2116864"/>
              <a:gd name="connsiteX9" fmla="*/ 1857286 w 1862983"/>
              <a:gd name="connsiteY9" fmla="*/ 766391 h 2116864"/>
              <a:gd name="connsiteX10" fmla="*/ 1746190 w 1862983"/>
              <a:gd name="connsiteY10" fmla="*/ 1099677 h 2116864"/>
              <a:gd name="connsiteX11" fmla="*/ 1549637 w 1862983"/>
              <a:gd name="connsiteY11" fmla="*/ 1338960 h 2116864"/>
              <a:gd name="connsiteX12" fmla="*/ 1182168 w 1862983"/>
              <a:gd name="connsiteY12" fmla="*/ 1612425 h 2116864"/>
              <a:gd name="connsiteX13" fmla="*/ 917248 w 1862983"/>
              <a:gd name="connsiteY13" fmla="*/ 1689337 h 2116864"/>
              <a:gd name="connsiteX14" fmla="*/ 228600 w 1862983"/>
              <a:gd name="connsiteY14" fmla="*/ 2110929 h 2116864"/>
              <a:gd name="connsiteX15" fmla="*/ 76200 w 1862983"/>
              <a:gd name="connsiteY15" fmla="*/ 1653729 h 2116864"/>
              <a:gd name="connsiteX16" fmla="*/ 28486 w 1862983"/>
              <a:gd name="connsiteY16" fmla="*/ 1270593 h 2116864"/>
              <a:gd name="connsiteX17" fmla="*/ 11394 w 1862983"/>
              <a:gd name="connsiteY17" fmla="*/ 1091131 h 2116864"/>
              <a:gd name="connsiteX18" fmla="*/ 0 w 1862983"/>
              <a:gd name="connsiteY18" fmla="*/ 815529 h 2116864"/>
              <a:gd name="connsiteX0" fmla="*/ 0 w 1862983"/>
              <a:gd name="connsiteY0" fmla="*/ 840929 h 2142264"/>
              <a:gd name="connsiteX1" fmla="*/ 228600 w 1862983"/>
              <a:gd name="connsiteY1" fmla="*/ 536129 h 2142264"/>
              <a:gd name="connsiteX2" fmla="*/ 762000 w 1862983"/>
              <a:gd name="connsiteY2" fmla="*/ 383729 h 2142264"/>
              <a:gd name="connsiteX3" fmla="*/ 990600 w 1862983"/>
              <a:gd name="connsiteY3" fmla="*/ 383729 h 2142264"/>
              <a:gd name="connsiteX4" fmla="*/ 1066800 w 1862983"/>
              <a:gd name="connsiteY4" fmla="*/ 459930 h 2142264"/>
              <a:gd name="connsiteX5" fmla="*/ 1295400 w 1862983"/>
              <a:gd name="connsiteY5" fmla="*/ 459930 h 2142264"/>
              <a:gd name="connsiteX6" fmla="*/ 1524000 w 1862983"/>
              <a:gd name="connsiteY6" fmla="*/ 231330 h 2142264"/>
              <a:gd name="connsiteX7" fmla="*/ 1752600 w 1862983"/>
              <a:gd name="connsiteY7" fmla="*/ 78930 h 2142264"/>
              <a:gd name="connsiteX8" fmla="*/ 1828800 w 1862983"/>
              <a:gd name="connsiteY8" fmla="*/ 78930 h 2142264"/>
              <a:gd name="connsiteX9" fmla="*/ 1712007 w 1862983"/>
              <a:gd name="connsiteY9" fmla="*/ 552509 h 2142264"/>
              <a:gd name="connsiteX10" fmla="*/ 1857286 w 1862983"/>
              <a:gd name="connsiteY10" fmla="*/ 791791 h 2142264"/>
              <a:gd name="connsiteX11" fmla="*/ 1746190 w 1862983"/>
              <a:gd name="connsiteY11" fmla="*/ 1125077 h 2142264"/>
              <a:gd name="connsiteX12" fmla="*/ 1549637 w 1862983"/>
              <a:gd name="connsiteY12" fmla="*/ 1364360 h 2142264"/>
              <a:gd name="connsiteX13" fmla="*/ 1182168 w 1862983"/>
              <a:gd name="connsiteY13" fmla="*/ 1637825 h 2142264"/>
              <a:gd name="connsiteX14" fmla="*/ 917248 w 1862983"/>
              <a:gd name="connsiteY14" fmla="*/ 1714737 h 2142264"/>
              <a:gd name="connsiteX15" fmla="*/ 228600 w 1862983"/>
              <a:gd name="connsiteY15" fmla="*/ 2136329 h 2142264"/>
              <a:gd name="connsiteX16" fmla="*/ 76200 w 1862983"/>
              <a:gd name="connsiteY16" fmla="*/ 1679129 h 2142264"/>
              <a:gd name="connsiteX17" fmla="*/ 28486 w 1862983"/>
              <a:gd name="connsiteY17" fmla="*/ 1295993 h 2142264"/>
              <a:gd name="connsiteX18" fmla="*/ 11394 w 1862983"/>
              <a:gd name="connsiteY18" fmla="*/ 1116531 h 2142264"/>
              <a:gd name="connsiteX19" fmla="*/ 0 w 1862983"/>
              <a:gd name="connsiteY19" fmla="*/ 840929 h 2142264"/>
              <a:gd name="connsiteX0" fmla="*/ 0 w 1924465"/>
              <a:gd name="connsiteY0" fmla="*/ 800099 h 2101434"/>
              <a:gd name="connsiteX1" fmla="*/ 228600 w 1924465"/>
              <a:gd name="connsiteY1" fmla="*/ 495299 h 2101434"/>
              <a:gd name="connsiteX2" fmla="*/ 762000 w 1924465"/>
              <a:gd name="connsiteY2" fmla="*/ 342899 h 2101434"/>
              <a:gd name="connsiteX3" fmla="*/ 990600 w 1924465"/>
              <a:gd name="connsiteY3" fmla="*/ 342899 h 2101434"/>
              <a:gd name="connsiteX4" fmla="*/ 1066800 w 1924465"/>
              <a:gd name="connsiteY4" fmla="*/ 419100 h 2101434"/>
              <a:gd name="connsiteX5" fmla="*/ 1295400 w 1924465"/>
              <a:gd name="connsiteY5" fmla="*/ 419100 h 2101434"/>
              <a:gd name="connsiteX6" fmla="*/ 1524000 w 1924465"/>
              <a:gd name="connsiteY6" fmla="*/ 190500 h 2101434"/>
              <a:gd name="connsiteX7" fmla="*/ 1752600 w 1924465"/>
              <a:gd name="connsiteY7" fmla="*/ 38100 h 2101434"/>
              <a:gd name="connsiteX8" fmla="*/ 1828800 w 1924465"/>
              <a:gd name="connsiteY8" fmla="*/ 38100 h 2101434"/>
              <a:gd name="connsiteX9" fmla="*/ 1905000 w 1924465"/>
              <a:gd name="connsiteY9" fmla="*/ 266700 h 2101434"/>
              <a:gd name="connsiteX10" fmla="*/ 1712007 w 1924465"/>
              <a:gd name="connsiteY10" fmla="*/ 511679 h 2101434"/>
              <a:gd name="connsiteX11" fmla="*/ 1857286 w 1924465"/>
              <a:gd name="connsiteY11" fmla="*/ 750961 h 2101434"/>
              <a:gd name="connsiteX12" fmla="*/ 1746190 w 1924465"/>
              <a:gd name="connsiteY12" fmla="*/ 1084247 h 2101434"/>
              <a:gd name="connsiteX13" fmla="*/ 1549637 w 1924465"/>
              <a:gd name="connsiteY13" fmla="*/ 1323530 h 2101434"/>
              <a:gd name="connsiteX14" fmla="*/ 1182168 w 1924465"/>
              <a:gd name="connsiteY14" fmla="*/ 1596995 h 2101434"/>
              <a:gd name="connsiteX15" fmla="*/ 917248 w 1924465"/>
              <a:gd name="connsiteY15" fmla="*/ 1673907 h 2101434"/>
              <a:gd name="connsiteX16" fmla="*/ 228600 w 1924465"/>
              <a:gd name="connsiteY16" fmla="*/ 2095499 h 2101434"/>
              <a:gd name="connsiteX17" fmla="*/ 76200 w 1924465"/>
              <a:gd name="connsiteY17" fmla="*/ 1638299 h 2101434"/>
              <a:gd name="connsiteX18" fmla="*/ 28486 w 1924465"/>
              <a:gd name="connsiteY18" fmla="*/ 1255163 h 2101434"/>
              <a:gd name="connsiteX19" fmla="*/ 11394 w 1924465"/>
              <a:gd name="connsiteY19" fmla="*/ 1075701 h 2101434"/>
              <a:gd name="connsiteX20" fmla="*/ 0 w 1924465"/>
              <a:gd name="connsiteY20" fmla="*/ 800099 h 2101434"/>
              <a:gd name="connsiteX0" fmla="*/ 0 w 1917700"/>
              <a:gd name="connsiteY0" fmla="*/ 800099 h 2101434"/>
              <a:gd name="connsiteX1" fmla="*/ 228600 w 1917700"/>
              <a:gd name="connsiteY1" fmla="*/ 495299 h 2101434"/>
              <a:gd name="connsiteX2" fmla="*/ 762000 w 1917700"/>
              <a:gd name="connsiteY2" fmla="*/ 342899 h 2101434"/>
              <a:gd name="connsiteX3" fmla="*/ 990600 w 1917700"/>
              <a:gd name="connsiteY3" fmla="*/ 342899 h 2101434"/>
              <a:gd name="connsiteX4" fmla="*/ 1066800 w 1917700"/>
              <a:gd name="connsiteY4" fmla="*/ 419100 h 2101434"/>
              <a:gd name="connsiteX5" fmla="*/ 1295400 w 1917700"/>
              <a:gd name="connsiteY5" fmla="*/ 419100 h 2101434"/>
              <a:gd name="connsiteX6" fmla="*/ 1524000 w 1917700"/>
              <a:gd name="connsiteY6" fmla="*/ 190500 h 2101434"/>
              <a:gd name="connsiteX7" fmla="*/ 1752600 w 1917700"/>
              <a:gd name="connsiteY7" fmla="*/ 38100 h 2101434"/>
              <a:gd name="connsiteX8" fmla="*/ 1828800 w 1917700"/>
              <a:gd name="connsiteY8" fmla="*/ 38100 h 2101434"/>
              <a:gd name="connsiteX9" fmla="*/ 1905000 w 1917700"/>
              <a:gd name="connsiteY9" fmla="*/ 266700 h 2101434"/>
              <a:gd name="connsiteX10" fmla="*/ 1905000 w 1917700"/>
              <a:gd name="connsiteY10" fmla="*/ 571500 h 2101434"/>
              <a:gd name="connsiteX11" fmla="*/ 1857286 w 1917700"/>
              <a:gd name="connsiteY11" fmla="*/ 750961 h 2101434"/>
              <a:gd name="connsiteX12" fmla="*/ 1746190 w 1917700"/>
              <a:gd name="connsiteY12" fmla="*/ 1084247 h 2101434"/>
              <a:gd name="connsiteX13" fmla="*/ 1549637 w 1917700"/>
              <a:gd name="connsiteY13" fmla="*/ 1323530 h 2101434"/>
              <a:gd name="connsiteX14" fmla="*/ 1182168 w 1917700"/>
              <a:gd name="connsiteY14" fmla="*/ 1596995 h 2101434"/>
              <a:gd name="connsiteX15" fmla="*/ 917248 w 1917700"/>
              <a:gd name="connsiteY15" fmla="*/ 1673907 h 2101434"/>
              <a:gd name="connsiteX16" fmla="*/ 228600 w 1917700"/>
              <a:gd name="connsiteY16" fmla="*/ 2095499 h 2101434"/>
              <a:gd name="connsiteX17" fmla="*/ 76200 w 1917700"/>
              <a:gd name="connsiteY17" fmla="*/ 1638299 h 2101434"/>
              <a:gd name="connsiteX18" fmla="*/ 28486 w 1917700"/>
              <a:gd name="connsiteY18" fmla="*/ 1255163 h 2101434"/>
              <a:gd name="connsiteX19" fmla="*/ 11394 w 1917700"/>
              <a:gd name="connsiteY19" fmla="*/ 1075701 h 2101434"/>
              <a:gd name="connsiteX20" fmla="*/ 0 w 1917700"/>
              <a:gd name="connsiteY20" fmla="*/ 800099 h 2101434"/>
              <a:gd name="connsiteX0" fmla="*/ 0 w 1989152"/>
              <a:gd name="connsiteY0" fmla="*/ 800099 h 2101434"/>
              <a:gd name="connsiteX1" fmla="*/ 228600 w 1989152"/>
              <a:gd name="connsiteY1" fmla="*/ 495299 h 2101434"/>
              <a:gd name="connsiteX2" fmla="*/ 762000 w 1989152"/>
              <a:gd name="connsiteY2" fmla="*/ 342899 h 2101434"/>
              <a:gd name="connsiteX3" fmla="*/ 990600 w 1989152"/>
              <a:gd name="connsiteY3" fmla="*/ 342899 h 2101434"/>
              <a:gd name="connsiteX4" fmla="*/ 1066800 w 1989152"/>
              <a:gd name="connsiteY4" fmla="*/ 419100 h 2101434"/>
              <a:gd name="connsiteX5" fmla="*/ 1295400 w 1989152"/>
              <a:gd name="connsiteY5" fmla="*/ 419100 h 2101434"/>
              <a:gd name="connsiteX6" fmla="*/ 1524000 w 1989152"/>
              <a:gd name="connsiteY6" fmla="*/ 190500 h 2101434"/>
              <a:gd name="connsiteX7" fmla="*/ 1752600 w 1989152"/>
              <a:gd name="connsiteY7" fmla="*/ 38100 h 2101434"/>
              <a:gd name="connsiteX8" fmla="*/ 1828800 w 1989152"/>
              <a:gd name="connsiteY8" fmla="*/ 38100 h 2101434"/>
              <a:gd name="connsiteX9" fmla="*/ 1905000 w 1989152"/>
              <a:gd name="connsiteY9" fmla="*/ 266700 h 2101434"/>
              <a:gd name="connsiteX10" fmla="*/ 1981200 w 1989152"/>
              <a:gd name="connsiteY10" fmla="*/ 571500 h 2101434"/>
              <a:gd name="connsiteX11" fmla="*/ 1857286 w 1989152"/>
              <a:gd name="connsiteY11" fmla="*/ 750961 h 2101434"/>
              <a:gd name="connsiteX12" fmla="*/ 1746190 w 1989152"/>
              <a:gd name="connsiteY12" fmla="*/ 1084247 h 2101434"/>
              <a:gd name="connsiteX13" fmla="*/ 1549637 w 1989152"/>
              <a:gd name="connsiteY13" fmla="*/ 1323530 h 2101434"/>
              <a:gd name="connsiteX14" fmla="*/ 1182168 w 1989152"/>
              <a:gd name="connsiteY14" fmla="*/ 1596995 h 2101434"/>
              <a:gd name="connsiteX15" fmla="*/ 917248 w 1989152"/>
              <a:gd name="connsiteY15" fmla="*/ 1673907 h 2101434"/>
              <a:gd name="connsiteX16" fmla="*/ 228600 w 1989152"/>
              <a:gd name="connsiteY16" fmla="*/ 2095499 h 2101434"/>
              <a:gd name="connsiteX17" fmla="*/ 76200 w 1989152"/>
              <a:gd name="connsiteY17" fmla="*/ 1638299 h 2101434"/>
              <a:gd name="connsiteX18" fmla="*/ 28486 w 1989152"/>
              <a:gd name="connsiteY18" fmla="*/ 1255163 h 2101434"/>
              <a:gd name="connsiteX19" fmla="*/ 11394 w 1989152"/>
              <a:gd name="connsiteY19" fmla="*/ 1075701 h 2101434"/>
              <a:gd name="connsiteX20" fmla="*/ 0 w 1989152"/>
              <a:gd name="connsiteY20" fmla="*/ 800099 h 2101434"/>
              <a:gd name="connsiteX0" fmla="*/ 0 w 1993900"/>
              <a:gd name="connsiteY0" fmla="*/ 800099 h 2101434"/>
              <a:gd name="connsiteX1" fmla="*/ 228600 w 1993900"/>
              <a:gd name="connsiteY1" fmla="*/ 495299 h 2101434"/>
              <a:gd name="connsiteX2" fmla="*/ 762000 w 1993900"/>
              <a:gd name="connsiteY2" fmla="*/ 342899 h 2101434"/>
              <a:gd name="connsiteX3" fmla="*/ 990600 w 1993900"/>
              <a:gd name="connsiteY3" fmla="*/ 342899 h 2101434"/>
              <a:gd name="connsiteX4" fmla="*/ 1066800 w 1993900"/>
              <a:gd name="connsiteY4" fmla="*/ 419100 h 2101434"/>
              <a:gd name="connsiteX5" fmla="*/ 1295400 w 1993900"/>
              <a:gd name="connsiteY5" fmla="*/ 419100 h 2101434"/>
              <a:gd name="connsiteX6" fmla="*/ 1524000 w 1993900"/>
              <a:gd name="connsiteY6" fmla="*/ 190500 h 2101434"/>
              <a:gd name="connsiteX7" fmla="*/ 1752600 w 1993900"/>
              <a:gd name="connsiteY7" fmla="*/ 38100 h 2101434"/>
              <a:gd name="connsiteX8" fmla="*/ 1828800 w 1993900"/>
              <a:gd name="connsiteY8" fmla="*/ 38100 h 2101434"/>
              <a:gd name="connsiteX9" fmla="*/ 1905000 w 1993900"/>
              <a:gd name="connsiteY9" fmla="*/ 266700 h 2101434"/>
              <a:gd name="connsiteX10" fmla="*/ 1981200 w 1993900"/>
              <a:gd name="connsiteY10" fmla="*/ 571500 h 2101434"/>
              <a:gd name="connsiteX11" fmla="*/ 1828800 w 1993900"/>
              <a:gd name="connsiteY11" fmla="*/ 647700 h 2101434"/>
              <a:gd name="connsiteX12" fmla="*/ 1746190 w 1993900"/>
              <a:gd name="connsiteY12" fmla="*/ 1084247 h 2101434"/>
              <a:gd name="connsiteX13" fmla="*/ 1549637 w 1993900"/>
              <a:gd name="connsiteY13" fmla="*/ 1323530 h 2101434"/>
              <a:gd name="connsiteX14" fmla="*/ 1182168 w 1993900"/>
              <a:gd name="connsiteY14" fmla="*/ 1596995 h 2101434"/>
              <a:gd name="connsiteX15" fmla="*/ 917248 w 1993900"/>
              <a:gd name="connsiteY15" fmla="*/ 1673907 h 2101434"/>
              <a:gd name="connsiteX16" fmla="*/ 228600 w 1993900"/>
              <a:gd name="connsiteY16" fmla="*/ 2095499 h 2101434"/>
              <a:gd name="connsiteX17" fmla="*/ 76200 w 1993900"/>
              <a:gd name="connsiteY17" fmla="*/ 1638299 h 2101434"/>
              <a:gd name="connsiteX18" fmla="*/ 28486 w 1993900"/>
              <a:gd name="connsiteY18" fmla="*/ 1255163 h 2101434"/>
              <a:gd name="connsiteX19" fmla="*/ 11394 w 1993900"/>
              <a:gd name="connsiteY19" fmla="*/ 1075701 h 2101434"/>
              <a:gd name="connsiteX20" fmla="*/ 0 w 1993900"/>
              <a:gd name="connsiteY20" fmla="*/ 800099 h 2101434"/>
              <a:gd name="connsiteX0" fmla="*/ 0 w 2006600"/>
              <a:gd name="connsiteY0" fmla="*/ 800099 h 2101434"/>
              <a:gd name="connsiteX1" fmla="*/ 228600 w 2006600"/>
              <a:gd name="connsiteY1" fmla="*/ 495299 h 2101434"/>
              <a:gd name="connsiteX2" fmla="*/ 762000 w 2006600"/>
              <a:gd name="connsiteY2" fmla="*/ 342899 h 2101434"/>
              <a:gd name="connsiteX3" fmla="*/ 990600 w 2006600"/>
              <a:gd name="connsiteY3" fmla="*/ 342899 h 2101434"/>
              <a:gd name="connsiteX4" fmla="*/ 1066800 w 2006600"/>
              <a:gd name="connsiteY4" fmla="*/ 419100 h 2101434"/>
              <a:gd name="connsiteX5" fmla="*/ 1295400 w 2006600"/>
              <a:gd name="connsiteY5" fmla="*/ 419100 h 2101434"/>
              <a:gd name="connsiteX6" fmla="*/ 1524000 w 2006600"/>
              <a:gd name="connsiteY6" fmla="*/ 190500 h 2101434"/>
              <a:gd name="connsiteX7" fmla="*/ 1752600 w 2006600"/>
              <a:gd name="connsiteY7" fmla="*/ 38100 h 2101434"/>
              <a:gd name="connsiteX8" fmla="*/ 1828800 w 2006600"/>
              <a:gd name="connsiteY8" fmla="*/ 38100 h 2101434"/>
              <a:gd name="connsiteX9" fmla="*/ 1905000 w 2006600"/>
              <a:gd name="connsiteY9" fmla="*/ 266700 h 2101434"/>
              <a:gd name="connsiteX10" fmla="*/ 1981200 w 2006600"/>
              <a:gd name="connsiteY10" fmla="*/ 571500 h 2101434"/>
              <a:gd name="connsiteX11" fmla="*/ 1752600 w 2006600"/>
              <a:gd name="connsiteY11" fmla="*/ 647700 h 2101434"/>
              <a:gd name="connsiteX12" fmla="*/ 1746190 w 2006600"/>
              <a:gd name="connsiteY12" fmla="*/ 1084247 h 2101434"/>
              <a:gd name="connsiteX13" fmla="*/ 1549637 w 2006600"/>
              <a:gd name="connsiteY13" fmla="*/ 1323530 h 2101434"/>
              <a:gd name="connsiteX14" fmla="*/ 1182168 w 2006600"/>
              <a:gd name="connsiteY14" fmla="*/ 1596995 h 2101434"/>
              <a:gd name="connsiteX15" fmla="*/ 917248 w 2006600"/>
              <a:gd name="connsiteY15" fmla="*/ 1673907 h 2101434"/>
              <a:gd name="connsiteX16" fmla="*/ 228600 w 2006600"/>
              <a:gd name="connsiteY16" fmla="*/ 2095499 h 2101434"/>
              <a:gd name="connsiteX17" fmla="*/ 76200 w 2006600"/>
              <a:gd name="connsiteY17" fmla="*/ 1638299 h 2101434"/>
              <a:gd name="connsiteX18" fmla="*/ 28486 w 2006600"/>
              <a:gd name="connsiteY18" fmla="*/ 1255163 h 2101434"/>
              <a:gd name="connsiteX19" fmla="*/ 11394 w 2006600"/>
              <a:gd name="connsiteY19" fmla="*/ 1075701 h 2101434"/>
              <a:gd name="connsiteX20" fmla="*/ 0 w 2006600"/>
              <a:gd name="connsiteY20" fmla="*/ 800099 h 2101434"/>
              <a:gd name="connsiteX0" fmla="*/ 0 w 2015027"/>
              <a:gd name="connsiteY0" fmla="*/ 800099 h 2101434"/>
              <a:gd name="connsiteX1" fmla="*/ 228600 w 2015027"/>
              <a:gd name="connsiteY1" fmla="*/ 495299 h 2101434"/>
              <a:gd name="connsiteX2" fmla="*/ 762000 w 2015027"/>
              <a:gd name="connsiteY2" fmla="*/ 342899 h 2101434"/>
              <a:gd name="connsiteX3" fmla="*/ 990600 w 2015027"/>
              <a:gd name="connsiteY3" fmla="*/ 342899 h 2101434"/>
              <a:gd name="connsiteX4" fmla="*/ 1066800 w 2015027"/>
              <a:gd name="connsiteY4" fmla="*/ 419100 h 2101434"/>
              <a:gd name="connsiteX5" fmla="*/ 1295400 w 2015027"/>
              <a:gd name="connsiteY5" fmla="*/ 419100 h 2101434"/>
              <a:gd name="connsiteX6" fmla="*/ 1524000 w 2015027"/>
              <a:gd name="connsiteY6" fmla="*/ 190500 h 2101434"/>
              <a:gd name="connsiteX7" fmla="*/ 1752600 w 2015027"/>
              <a:gd name="connsiteY7" fmla="*/ 38100 h 2101434"/>
              <a:gd name="connsiteX8" fmla="*/ 1828800 w 2015027"/>
              <a:gd name="connsiteY8" fmla="*/ 38100 h 2101434"/>
              <a:gd name="connsiteX9" fmla="*/ 1905000 w 2015027"/>
              <a:gd name="connsiteY9" fmla="*/ 266700 h 2101434"/>
              <a:gd name="connsiteX10" fmla="*/ 1981200 w 2015027"/>
              <a:gd name="connsiteY10" fmla="*/ 571500 h 2101434"/>
              <a:gd name="connsiteX11" fmla="*/ 1752600 w 2015027"/>
              <a:gd name="connsiteY11" fmla="*/ 647700 h 2101434"/>
              <a:gd name="connsiteX12" fmla="*/ 1981200 w 2015027"/>
              <a:gd name="connsiteY12" fmla="*/ 1104900 h 2101434"/>
              <a:gd name="connsiteX13" fmla="*/ 1549637 w 2015027"/>
              <a:gd name="connsiteY13" fmla="*/ 1323530 h 2101434"/>
              <a:gd name="connsiteX14" fmla="*/ 1182168 w 2015027"/>
              <a:gd name="connsiteY14" fmla="*/ 1596995 h 2101434"/>
              <a:gd name="connsiteX15" fmla="*/ 917248 w 2015027"/>
              <a:gd name="connsiteY15" fmla="*/ 1673907 h 2101434"/>
              <a:gd name="connsiteX16" fmla="*/ 228600 w 2015027"/>
              <a:gd name="connsiteY16" fmla="*/ 2095499 h 2101434"/>
              <a:gd name="connsiteX17" fmla="*/ 76200 w 2015027"/>
              <a:gd name="connsiteY17" fmla="*/ 1638299 h 2101434"/>
              <a:gd name="connsiteX18" fmla="*/ 28486 w 2015027"/>
              <a:gd name="connsiteY18" fmla="*/ 1255163 h 2101434"/>
              <a:gd name="connsiteX19" fmla="*/ 11394 w 2015027"/>
              <a:gd name="connsiteY19" fmla="*/ 1075701 h 2101434"/>
              <a:gd name="connsiteX20" fmla="*/ 0 w 2015027"/>
              <a:gd name="connsiteY20" fmla="*/ 800099 h 2101434"/>
              <a:gd name="connsiteX0" fmla="*/ 0 w 2006600"/>
              <a:gd name="connsiteY0" fmla="*/ 800099 h 2101434"/>
              <a:gd name="connsiteX1" fmla="*/ 228600 w 2006600"/>
              <a:gd name="connsiteY1" fmla="*/ 495299 h 2101434"/>
              <a:gd name="connsiteX2" fmla="*/ 762000 w 2006600"/>
              <a:gd name="connsiteY2" fmla="*/ 342899 h 2101434"/>
              <a:gd name="connsiteX3" fmla="*/ 990600 w 2006600"/>
              <a:gd name="connsiteY3" fmla="*/ 342899 h 2101434"/>
              <a:gd name="connsiteX4" fmla="*/ 1066800 w 2006600"/>
              <a:gd name="connsiteY4" fmla="*/ 419100 h 2101434"/>
              <a:gd name="connsiteX5" fmla="*/ 1295400 w 2006600"/>
              <a:gd name="connsiteY5" fmla="*/ 419100 h 2101434"/>
              <a:gd name="connsiteX6" fmla="*/ 1524000 w 2006600"/>
              <a:gd name="connsiteY6" fmla="*/ 190500 h 2101434"/>
              <a:gd name="connsiteX7" fmla="*/ 1752600 w 2006600"/>
              <a:gd name="connsiteY7" fmla="*/ 38100 h 2101434"/>
              <a:gd name="connsiteX8" fmla="*/ 1828800 w 2006600"/>
              <a:gd name="connsiteY8" fmla="*/ 38100 h 2101434"/>
              <a:gd name="connsiteX9" fmla="*/ 1905000 w 2006600"/>
              <a:gd name="connsiteY9" fmla="*/ 266700 h 2101434"/>
              <a:gd name="connsiteX10" fmla="*/ 1981200 w 2006600"/>
              <a:gd name="connsiteY10" fmla="*/ 571500 h 2101434"/>
              <a:gd name="connsiteX11" fmla="*/ 1752600 w 2006600"/>
              <a:gd name="connsiteY11" fmla="*/ 647700 h 2101434"/>
              <a:gd name="connsiteX12" fmla="*/ 1981200 w 2006600"/>
              <a:gd name="connsiteY12" fmla="*/ 1104900 h 2101434"/>
              <a:gd name="connsiteX13" fmla="*/ 1600200 w 2006600"/>
              <a:gd name="connsiteY13" fmla="*/ 1409700 h 2101434"/>
              <a:gd name="connsiteX14" fmla="*/ 1182168 w 2006600"/>
              <a:gd name="connsiteY14" fmla="*/ 1596995 h 2101434"/>
              <a:gd name="connsiteX15" fmla="*/ 917248 w 2006600"/>
              <a:gd name="connsiteY15" fmla="*/ 1673907 h 2101434"/>
              <a:gd name="connsiteX16" fmla="*/ 228600 w 2006600"/>
              <a:gd name="connsiteY16" fmla="*/ 2095499 h 2101434"/>
              <a:gd name="connsiteX17" fmla="*/ 76200 w 2006600"/>
              <a:gd name="connsiteY17" fmla="*/ 1638299 h 2101434"/>
              <a:gd name="connsiteX18" fmla="*/ 28486 w 2006600"/>
              <a:gd name="connsiteY18" fmla="*/ 1255163 h 2101434"/>
              <a:gd name="connsiteX19" fmla="*/ 11394 w 2006600"/>
              <a:gd name="connsiteY19" fmla="*/ 1075701 h 2101434"/>
              <a:gd name="connsiteX20" fmla="*/ 0 w 2006600"/>
              <a:gd name="connsiteY20" fmla="*/ 800099 h 2101434"/>
              <a:gd name="connsiteX0" fmla="*/ 0 w 2006600"/>
              <a:gd name="connsiteY0" fmla="*/ 800099 h 2139534"/>
              <a:gd name="connsiteX1" fmla="*/ 228600 w 2006600"/>
              <a:gd name="connsiteY1" fmla="*/ 495299 h 2139534"/>
              <a:gd name="connsiteX2" fmla="*/ 762000 w 2006600"/>
              <a:gd name="connsiteY2" fmla="*/ 342899 h 2139534"/>
              <a:gd name="connsiteX3" fmla="*/ 990600 w 2006600"/>
              <a:gd name="connsiteY3" fmla="*/ 342899 h 2139534"/>
              <a:gd name="connsiteX4" fmla="*/ 1066800 w 2006600"/>
              <a:gd name="connsiteY4" fmla="*/ 419100 h 2139534"/>
              <a:gd name="connsiteX5" fmla="*/ 1295400 w 2006600"/>
              <a:gd name="connsiteY5" fmla="*/ 419100 h 2139534"/>
              <a:gd name="connsiteX6" fmla="*/ 1524000 w 2006600"/>
              <a:gd name="connsiteY6" fmla="*/ 190500 h 2139534"/>
              <a:gd name="connsiteX7" fmla="*/ 1752600 w 2006600"/>
              <a:gd name="connsiteY7" fmla="*/ 38100 h 2139534"/>
              <a:gd name="connsiteX8" fmla="*/ 1828800 w 2006600"/>
              <a:gd name="connsiteY8" fmla="*/ 38100 h 2139534"/>
              <a:gd name="connsiteX9" fmla="*/ 1905000 w 2006600"/>
              <a:gd name="connsiteY9" fmla="*/ 266700 h 2139534"/>
              <a:gd name="connsiteX10" fmla="*/ 1981200 w 2006600"/>
              <a:gd name="connsiteY10" fmla="*/ 571500 h 2139534"/>
              <a:gd name="connsiteX11" fmla="*/ 1752600 w 2006600"/>
              <a:gd name="connsiteY11" fmla="*/ 647700 h 2139534"/>
              <a:gd name="connsiteX12" fmla="*/ 1981200 w 2006600"/>
              <a:gd name="connsiteY12" fmla="*/ 1104900 h 2139534"/>
              <a:gd name="connsiteX13" fmla="*/ 1600200 w 2006600"/>
              <a:gd name="connsiteY13" fmla="*/ 1409700 h 2139534"/>
              <a:gd name="connsiteX14" fmla="*/ 1219200 w 2006600"/>
              <a:gd name="connsiteY14" fmla="*/ 2095500 h 2139534"/>
              <a:gd name="connsiteX15" fmla="*/ 917248 w 2006600"/>
              <a:gd name="connsiteY15" fmla="*/ 1673907 h 2139534"/>
              <a:gd name="connsiteX16" fmla="*/ 228600 w 2006600"/>
              <a:gd name="connsiteY16" fmla="*/ 2095499 h 2139534"/>
              <a:gd name="connsiteX17" fmla="*/ 76200 w 2006600"/>
              <a:gd name="connsiteY17" fmla="*/ 1638299 h 2139534"/>
              <a:gd name="connsiteX18" fmla="*/ 28486 w 2006600"/>
              <a:gd name="connsiteY18" fmla="*/ 1255163 h 2139534"/>
              <a:gd name="connsiteX19" fmla="*/ 11394 w 2006600"/>
              <a:gd name="connsiteY19" fmla="*/ 1075701 h 2139534"/>
              <a:gd name="connsiteX20" fmla="*/ 0 w 2006600"/>
              <a:gd name="connsiteY20" fmla="*/ 800099 h 2139534"/>
              <a:gd name="connsiteX0" fmla="*/ 0 w 2006600"/>
              <a:gd name="connsiteY0" fmla="*/ 800099 h 2222500"/>
              <a:gd name="connsiteX1" fmla="*/ 228600 w 2006600"/>
              <a:gd name="connsiteY1" fmla="*/ 495299 h 2222500"/>
              <a:gd name="connsiteX2" fmla="*/ 762000 w 2006600"/>
              <a:gd name="connsiteY2" fmla="*/ 342899 h 2222500"/>
              <a:gd name="connsiteX3" fmla="*/ 990600 w 2006600"/>
              <a:gd name="connsiteY3" fmla="*/ 342899 h 2222500"/>
              <a:gd name="connsiteX4" fmla="*/ 1066800 w 2006600"/>
              <a:gd name="connsiteY4" fmla="*/ 419100 h 2222500"/>
              <a:gd name="connsiteX5" fmla="*/ 1295400 w 2006600"/>
              <a:gd name="connsiteY5" fmla="*/ 419100 h 2222500"/>
              <a:gd name="connsiteX6" fmla="*/ 1524000 w 2006600"/>
              <a:gd name="connsiteY6" fmla="*/ 190500 h 2222500"/>
              <a:gd name="connsiteX7" fmla="*/ 1752600 w 2006600"/>
              <a:gd name="connsiteY7" fmla="*/ 38100 h 2222500"/>
              <a:gd name="connsiteX8" fmla="*/ 1828800 w 2006600"/>
              <a:gd name="connsiteY8" fmla="*/ 38100 h 2222500"/>
              <a:gd name="connsiteX9" fmla="*/ 1905000 w 2006600"/>
              <a:gd name="connsiteY9" fmla="*/ 266700 h 2222500"/>
              <a:gd name="connsiteX10" fmla="*/ 1981200 w 2006600"/>
              <a:gd name="connsiteY10" fmla="*/ 571500 h 2222500"/>
              <a:gd name="connsiteX11" fmla="*/ 1752600 w 2006600"/>
              <a:gd name="connsiteY11" fmla="*/ 647700 h 2222500"/>
              <a:gd name="connsiteX12" fmla="*/ 1981200 w 2006600"/>
              <a:gd name="connsiteY12" fmla="*/ 1104900 h 2222500"/>
              <a:gd name="connsiteX13" fmla="*/ 1600200 w 2006600"/>
              <a:gd name="connsiteY13" fmla="*/ 1409700 h 2222500"/>
              <a:gd name="connsiteX14" fmla="*/ 1219200 w 2006600"/>
              <a:gd name="connsiteY14" fmla="*/ 2095500 h 2222500"/>
              <a:gd name="connsiteX15" fmla="*/ 990600 w 2006600"/>
              <a:gd name="connsiteY15" fmla="*/ 2171700 h 2222500"/>
              <a:gd name="connsiteX16" fmla="*/ 228600 w 2006600"/>
              <a:gd name="connsiteY16" fmla="*/ 2095499 h 2222500"/>
              <a:gd name="connsiteX17" fmla="*/ 76200 w 2006600"/>
              <a:gd name="connsiteY17" fmla="*/ 1638299 h 2222500"/>
              <a:gd name="connsiteX18" fmla="*/ 28486 w 2006600"/>
              <a:gd name="connsiteY18" fmla="*/ 1255163 h 2222500"/>
              <a:gd name="connsiteX19" fmla="*/ 11394 w 2006600"/>
              <a:gd name="connsiteY19" fmla="*/ 1075701 h 2222500"/>
              <a:gd name="connsiteX20" fmla="*/ 0 w 2006600"/>
              <a:gd name="connsiteY20" fmla="*/ 800099 h 2222500"/>
              <a:gd name="connsiteX0" fmla="*/ 0 w 2006600"/>
              <a:gd name="connsiteY0" fmla="*/ 800099 h 2222500"/>
              <a:gd name="connsiteX1" fmla="*/ 228600 w 2006600"/>
              <a:gd name="connsiteY1" fmla="*/ 495299 h 2222500"/>
              <a:gd name="connsiteX2" fmla="*/ 762000 w 2006600"/>
              <a:gd name="connsiteY2" fmla="*/ 342899 h 2222500"/>
              <a:gd name="connsiteX3" fmla="*/ 990600 w 2006600"/>
              <a:gd name="connsiteY3" fmla="*/ 342899 h 2222500"/>
              <a:gd name="connsiteX4" fmla="*/ 1066800 w 2006600"/>
              <a:gd name="connsiteY4" fmla="*/ 419100 h 2222500"/>
              <a:gd name="connsiteX5" fmla="*/ 1295400 w 2006600"/>
              <a:gd name="connsiteY5" fmla="*/ 419100 h 2222500"/>
              <a:gd name="connsiteX6" fmla="*/ 1524000 w 2006600"/>
              <a:gd name="connsiteY6" fmla="*/ 190500 h 2222500"/>
              <a:gd name="connsiteX7" fmla="*/ 1752600 w 2006600"/>
              <a:gd name="connsiteY7" fmla="*/ 38100 h 2222500"/>
              <a:gd name="connsiteX8" fmla="*/ 1828800 w 2006600"/>
              <a:gd name="connsiteY8" fmla="*/ 38100 h 2222500"/>
              <a:gd name="connsiteX9" fmla="*/ 1905000 w 2006600"/>
              <a:gd name="connsiteY9" fmla="*/ 266700 h 2222500"/>
              <a:gd name="connsiteX10" fmla="*/ 1981200 w 2006600"/>
              <a:gd name="connsiteY10" fmla="*/ 571500 h 2222500"/>
              <a:gd name="connsiteX11" fmla="*/ 1752600 w 2006600"/>
              <a:gd name="connsiteY11" fmla="*/ 647700 h 2222500"/>
              <a:gd name="connsiteX12" fmla="*/ 1981200 w 2006600"/>
              <a:gd name="connsiteY12" fmla="*/ 1104900 h 2222500"/>
              <a:gd name="connsiteX13" fmla="*/ 1600200 w 2006600"/>
              <a:gd name="connsiteY13" fmla="*/ 1409700 h 2222500"/>
              <a:gd name="connsiteX14" fmla="*/ 1219200 w 2006600"/>
              <a:gd name="connsiteY14" fmla="*/ 2095500 h 2222500"/>
              <a:gd name="connsiteX15" fmla="*/ 990600 w 2006600"/>
              <a:gd name="connsiteY15" fmla="*/ 2171700 h 2222500"/>
              <a:gd name="connsiteX16" fmla="*/ 228600 w 2006600"/>
              <a:gd name="connsiteY16" fmla="*/ 1790700 h 2222500"/>
              <a:gd name="connsiteX17" fmla="*/ 76200 w 2006600"/>
              <a:gd name="connsiteY17" fmla="*/ 1638299 h 2222500"/>
              <a:gd name="connsiteX18" fmla="*/ 28486 w 2006600"/>
              <a:gd name="connsiteY18" fmla="*/ 1255163 h 2222500"/>
              <a:gd name="connsiteX19" fmla="*/ 11394 w 2006600"/>
              <a:gd name="connsiteY19" fmla="*/ 1075701 h 2222500"/>
              <a:gd name="connsiteX20" fmla="*/ 0 w 2006600"/>
              <a:gd name="connsiteY20" fmla="*/ 800099 h 2222500"/>
              <a:gd name="connsiteX0" fmla="*/ 0 w 2006600"/>
              <a:gd name="connsiteY0" fmla="*/ 800099 h 2222500"/>
              <a:gd name="connsiteX1" fmla="*/ 228600 w 2006600"/>
              <a:gd name="connsiteY1" fmla="*/ 495299 h 2222500"/>
              <a:gd name="connsiteX2" fmla="*/ 762000 w 2006600"/>
              <a:gd name="connsiteY2" fmla="*/ 342899 h 2222500"/>
              <a:gd name="connsiteX3" fmla="*/ 990600 w 2006600"/>
              <a:gd name="connsiteY3" fmla="*/ 342899 h 2222500"/>
              <a:gd name="connsiteX4" fmla="*/ 1066800 w 2006600"/>
              <a:gd name="connsiteY4" fmla="*/ 419100 h 2222500"/>
              <a:gd name="connsiteX5" fmla="*/ 1295400 w 2006600"/>
              <a:gd name="connsiteY5" fmla="*/ 419100 h 2222500"/>
              <a:gd name="connsiteX6" fmla="*/ 1524000 w 2006600"/>
              <a:gd name="connsiteY6" fmla="*/ 190500 h 2222500"/>
              <a:gd name="connsiteX7" fmla="*/ 1752600 w 2006600"/>
              <a:gd name="connsiteY7" fmla="*/ 38100 h 2222500"/>
              <a:gd name="connsiteX8" fmla="*/ 1828800 w 2006600"/>
              <a:gd name="connsiteY8" fmla="*/ 38100 h 2222500"/>
              <a:gd name="connsiteX9" fmla="*/ 1905000 w 2006600"/>
              <a:gd name="connsiteY9" fmla="*/ 266700 h 2222500"/>
              <a:gd name="connsiteX10" fmla="*/ 1981200 w 2006600"/>
              <a:gd name="connsiteY10" fmla="*/ 571500 h 2222500"/>
              <a:gd name="connsiteX11" fmla="*/ 1752600 w 2006600"/>
              <a:gd name="connsiteY11" fmla="*/ 647700 h 2222500"/>
              <a:gd name="connsiteX12" fmla="*/ 1981200 w 2006600"/>
              <a:gd name="connsiteY12" fmla="*/ 1104900 h 2222500"/>
              <a:gd name="connsiteX13" fmla="*/ 1600200 w 2006600"/>
              <a:gd name="connsiteY13" fmla="*/ 1409700 h 2222500"/>
              <a:gd name="connsiteX14" fmla="*/ 1219200 w 2006600"/>
              <a:gd name="connsiteY14" fmla="*/ 2095500 h 2222500"/>
              <a:gd name="connsiteX15" fmla="*/ 990600 w 2006600"/>
              <a:gd name="connsiteY15" fmla="*/ 2171700 h 2222500"/>
              <a:gd name="connsiteX16" fmla="*/ 228600 w 2006600"/>
              <a:gd name="connsiteY16" fmla="*/ 1790700 h 2222500"/>
              <a:gd name="connsiteX17" fmla="*/ 152400 w 2006600"/>
              <a:gd name="connsiteY17" fmla="*/ 1562100 h 2222500"/>
              <a:gd name="connsiteX18" fmla="*/ 28486 w 2006600"/>
              <a:gd name="connsiteY18" fmla="*/ 1255163 h 2222500"/>
              <a:gd name="connsiteX19" fmla="*/ 11394 w 2006600"/>
              <a:gd name="connsiteY19" fmla="*/ 1075701 h 2222500"/>
              <a:gd name="connsiteX20" fmla="*/ 0 w 2006600"/>
              <a:gd name="connsiteY20" fmla="*/ 800099 h 2222500"/>
              <a:gd name="connsiteX0" fmla="*/ 0 w 2006600"/>
              <a:gd name="connsiteY0" fmla="*/ 800099 h 2222500"/>
              <a:gd name="connsiteX1" fmla="*/ 228600 w 2006600"/>
              <a:gd name="connsiteY1" fmla="*/ 495299 h 2222500"/>
              <a:gd name="connsiteX2" fmla="*/ 762000 w 2006600"/>
              <a:gd name="connsiteY2" fmla="*/ 342899 h 2222500"/>
              <a:gd name="connsiteX3" fmla="*/ 990600 w 2006600"/>
              <a:gd name="connsiteY3" fmla="*/ 342899 h 2222500"/>
              <a:gd name="connsiteX4" fmla="*/ 1066800 w 2006600"/>
              <a:gd name="connsiteY4" fmla="*/ 419100 h 2222500"/>
              <a:gd name="connsiteX5" fmla="*/ 1295400 w 2006600"/>
              <a:gd name="connsiteY5" fmla="*/ 419100 h 2222500"/>
              <a:gd name="connsiteX6" fmla="*/ 1524000 w 2006600"/>
              <a:gd name="connsiteY6" fmla="*/ 190500 h 2222500"/>
              <a:gd name="connsiteX7" fmla="*/ 1752600 w 2006600"/>
              <a:gd name="connsiteY7" fmla="*/ 38100 h 2222500"/>
              <a:gd name="connsiteX8" fmla="*/ 1828800 w 2006600"/>
              <a:gd name="connsiteY8" fmla="*/ 38100 h 2222500"/>
              <a:gd name="connsiteX9" fmla="*/ 1905000 w 2006600"/>
              <a:gd name="connsiteY9" fmla="*/ 266700 h 2222500"/>
              <a:gd name="connsiteX10" fmla="*/ 1981200 w 2006600"/>
              <a:gd name="connsiteY10" fmla="*/ 571500 h 2222500"/>
              <a:gd name="connsiteX11" fmla="*/ 1752600 w 2006600"/>
              <a:gd name="connsiteY11" fmla="*/ 647700 h 2222500"/>
              <a:gd name="connsiteX12" fmla="*/ 1981200 w 2006600"/>
              <a:gd name="connsiteY12" fmla="*/ 1104900 h 2222500"/>
              <a:gd name="connsiteX13" fmla="*/ 1600200 w 2006600"/>
              <a:gd name="connsiteY13" fmla="*/ 1409700 h 2222500"/>
              <a:gd name="connsiteX14" fmla="*/ 1219200 w 2006600"/>
              <a:gd name="connsiteY14" fmla="*/ 2095500 h 2222500"/>
              <a:gd name="connsiteX15" fmla="*/ 990600 w 2006600"/>
              <a:gd name="connsiteY15" fmla="*/ 2171700 h 2222500"/>
              <a:gd name="connsiteX16" fmla="*/ 762000 w 2006600"/>
              <a:gd name="connsiteY16" fmla="*/ 1943100 h 2222500"/>
              <a:gd name="connsiteX17" fmla="*/ 228600 w 2006600"/>
              <a:gd name="connsiteY17" fmla="*/ 1790700 h 2222500"/>
              <a:gd name="connsiteX18" fmla="*/ 152400 w 2006600"/>
              <a:gd name="connsiteY18" fmla="*/ 1562100 h 2222500"/>
              <a:gd name="connsiteX19" fmla="*/ 28486 w 2006600"/>
              <a:gd name="connsiteY19" fmla="*/ 1255163 h 2222500"/>
              <a:gd name="connsiteX20" fmla="*/ 11394 w 2006600"/>
              <a:gd name="connsiteY20" fmla="*/ 1075701 h 2222500"/>
              <a:gd name="connsiteX21" fmla="*/ 0 w 2006600"/>
              <a:gd name="connsiteY21" fmla="*/ 800099 h 2222500"/>
              <a:gd name="connsiteX0" fmla="*/ 0 w 2006600"/>
              <a:gd name="connsiteY0" fmla="*/ 800099 h 2222500"/>
              <a:gd name="connsiteX1" fmla="*/ 228600 w 2006600"/>
              <a:gd name="connsiteY1" fmla="*/ 495299 h 2222500"/>
              <a:gd name="connsiteX2" fmla="*/ 762000 w 2006600"/>
              <a:gd name="connsiteY2" fmla="*/ 342899 h 2222500"/>
              <a:gd name="connsiteX3" fmla="*/ 990600 w 2006600"/>
              <a:gd name="connsiteY3" fmla="*/ 342899 h 2222500"/>
              <a:gd name="connsiteX4" fmla="*/ 1066800 w 2006600"/>
              <a:gd name="connsiteY4" fmla="*/ 419100 h 2222500"/>
              <a:gd name="connsiteX5" fmla="*/ 1295400 w 2006600"/>
              <a:gd name="connsiteY5" fmla="*/ 419100 h 2222500"/>
              <a:gd name="connsiteX6" fmla="*/ 1524000 w 2006600"/>
              <a:gd name="connsiteY6" fmla="*/ 190500 h 2222500"/>
              <a:gd name="connsiteX7" fmla="*/ 1752600 w 2006600"/>
              <a:gd name="connsiteY7" fmla="*/ 38100 h 2222500"/>
              <a:gd name="connsiteX8" fmla="*/ 1828800 w 2006600"/>
              <a:gd name="connsiteY8" fmla="*/ 38100 h 2222500"/>
              <a:gd name="connsiteX9" fmla="*/ 1905000 w 2006600"/>
              <a:gd name="connsiteY9" fmla="*/ 266700 h 2222500"/>
              <a:gd name="connsiteX10" fmla="*/ 1981200 w 2006600"/>
              <a:gd name="connsiteY10" fmla="*/ 571500 h 2222500"/>
              <a:gd name="connsiteX11" fmla="*/ 1752600 w 2006600"/>
              <a:gd name="connsiteY11" fmla="*/ 647700 h 2222500"/>
              <a:gd name="connsiteX12" fmla="*/ 1981200 w 2006600"/>
              <a:gd name="connsiteY12" fmla="*/ 1104900 h 2222500"/>
              <a:gd name="connsiteX13" fmla="*/ 1600200 w 2006600"/>
              <a:gd name="connsiteY13" fmla="*/ 1409700 h 2222500"/>
              <a:gd name="connsiteX14" fmla="*/ 1295400 w 2006600"/>
              <a:gd name="connsiteY14" fmla="*/ 2095500 h 2222500"/>
              <a:gd name="connsiteX15" fmla="*/ 990600 w 2006600"/>
              <a:gd name="connsiteY15" fmla="*/ 2171700 h 2222500"/>
              <a:gd name="connsiteX16" fmla="*/ 762000 w 2006600"/>
              <a:gd name="connsiteY16" fmla="*/ 1943100 h 2222500"/>
              <a:gd name="connsiteX17" fmla="*/ 228600 w 2006600"/>
              <a:gd name="connsiteY17" fmla="*/ 1790700 h 2222500"/>
              <a:gd name="connsiteX18" fmla="*/ 152400 w 2006600"/>
              <a:gd name="connsiteY18" fmla="*/ 1562100 h 2222500"/>
              <a:gd name="connsiteX19" fmla="*/ 28486 w 2006600"/>
              <a:gd name="connsiteY19" fmla="*/ 1255163 h 2222500"/>
              <a:gd name="connsiteX20" fmla="*/ 11394 w 2006600"/>
              <a:gd name="connsiteY20" fmla="*/ 1075701 h 2222500"/>
              <a:gd name="connsiteX21" fmla="*/ 0 w 2006600"/>
              <a:gd name="connsiteY21" fmla="*/ 800099 h 2222500"/>
              <a:gd name="connsiteX0" fmla="*/ 0 w 2006600"/>
              <a:gd name="connsiteY0" fmla="*/ 800099 h 2197100"/>
              <a:gd name="connsiteX1" fmla="*/ 228600 w 2006600"/>
              <a:gd name="connsiteY1" fmla="*/ 495299 h 2197100"/>
              <a:gd name="connsiteX2" fmla="*/ 762000 w 2006600"/>
              <a:gd name="connsiteY2" fmla="*/ 342899 h 2197100"/>
              <a:gd name="connsiteX3" fmla="*/ 990600 w 2006600"/>
              <a:gd name="connsiteY3" fmla="*/ 342899 h 2197100"/>
              <a:gd name="connsiteX4" fmla="*/ 1066800 w 2006600"/>
              <a:gd name="connsiteY4" fmla="*/ 419100 h 2197100"/>
              <a:gd name="connsiteX5" fmla="*/ 1295400 w 2006600"/>
              <a:gd name="connsiteY5" fmla="*/ 419100 h 2197100"/>
              <a:gd name="connsiteX6" fmla="*/ 1524000 w 2006600"/>
              <a:gd name="connsiteY6" fmla="*/ 190500 h 2197100"/>
              <a:gd name="connsiteX7" fmla="*/ 1752600 w 2006600"/>
              <a:gd name="connsiteY7" fmla="*/ 38100 h 2197100"/>
              <a:gd name="connsiteX8" fmla="*/ 1828800 w 2006600"/>
              <a:gd name="connsiteY8" fmla="*/ 38100 h 2197100"/>
              <a:gd name="connsiteX9" fmla="*/ 1905000 w 2006600"/>
              <a:gd name="connsiteY9" fmla="*/ 266700 h 2197100"/>
              <a:gd name="connsiteX10" fmla="*/ 1981200 w 2006600"/>
              <a:gd name="connsiteY10" fmla="*/ 571500 h 2197100"/>
              <a:gd name="connsiteX11" fmla="*/ 1752600 w 2006600"/>
              <a:gd name="connsiteY11" fmla="*/ 647700 h 2197100"/>
              <a:gd name="connsiteX12" fmla="*/ 1981200 w 2006600"/>
              <a:gd name="connsiteY12" fmla="*/ 1104900 h 2197100"/>
              <a:gd name="connsiteX13" fmla="*/ 1600200 w 2006600"/>
              <a:gd name="connsiteY13" fmla="*/ 1409700 h 2197100"/>
              <a:gd name="connsiteX14" fmla="*/ 1447800 w 2006600"/>
              <a:gd name="connsiteY14" fmla="*/ 1714500 h 2197100"/>
              <a:gd name="connsiteX15" fmla="*/ 1295400 w 2006600"/>
              <a:gd name="connsiteY15" fmla="*/ 2095500 h 2197100"/>
              <a:gd name="connsiteX16" fmla="*/ 990600 w 2006600"/>
              <a:gd name="connsiteY16" fmla="*/ 2171700 h 2197100"/>
              <a:gd name="connsiteX17" fmla="*/ 762000 w 2006600"/>
              <a:gd name="connsiteY17" fmla="*/ 1943100 h 2197100"/>
              <a:gd name="connsiteX18" fmla="*/ 228600 w 2006600"/>
              <a:gd name="connsiteY18" fmla="*/ 1790700 h 2197100"/>
              <a:gd name="connsiteX19" fmla="*/ 152400 w 2006600"/>
              <a:gd name="connsiteY19" fmla="*/ 1562100 h 2197100"/>
              <a:gd name="connsiteX20" fmla="*/ 28486 w 2006600"/>
              <a:gd name="connsiteY20" fmla="*/ 1255163 h 2197100"/>
              <a:gd name="connsiteX21" fmla="*/ 11394 w 2006600"/>
              <a:gd name="connsiteY21" fmla="*/ 1075701 h 2197100"/>
              <a:gd name="connsiteX22" fmla="*/ 0 w 2006600"/>
              <a:gd name="connsiteY22" fmla="*/ 800099 h 2197100"/>
              <a:gd name="connsiteX0" fmla="*/ 0 w 2006600"/>
              <a:gd name="connsiteY0" fmla="*/ 800099 h 2197100"/>
              <a:gd name="connsiteX1" fmla="*/ 228600 w 2006600"/>
              <a:gd name="connsiteY1" fmla="*/ 495299 h 2197100"/>
              <a:gd name="connsiteX2" fmla="*/ 762000 w 2006600"/>
              <a:gd name="connsiteY2" fmla="*/ 342899 h 2197100"/>
              <a:gd name="connsiteX3" fmla="*/ 990600 w 2006600"/>
              <a:gd name="connsiteY3" fmla="*/ 342899 h 2197100"/>
              <a:gd name="connsiteX4" fmla="*/ 1066800 w 2006600"/>
              <a:gd name="connsiteY4" fmla="*/ 419100 h 2197100"/>
              <a:gd name="connsiteX5" fmla="*/ 1295400 w 2006600"/>
              <a:gd name="connsiteY5" fmla="*/ 419100 h 2197100"/>
              <a:gd name="connsiteX6" fmla="*/ 1524000 w 2006600"/>
              <a:gd name="connsiteY6" fmla="*/ 190500 h 2197100"/>
              <a:gd name="connsiteX7" fmla="*/ 1752600 w 2006600"/>
              <a:gd name="connsiteY7" fmla="*/ 38100 h 2197100"/>
              <a:gd name="connsiteX8" fmla="*/ 1828800 w 2006600"/>
              <a:gd name="connsiteY8" fmla="*/ 38100 h 2197100"/>
              <a:gd name="connsiteX9" fmla="*/ 1905000 w 2006600"/>
              <a:gd name="connsiteY9" fmla="*/ 266700 h 2197100"/>
              <a:gd name="connsiteX10" fmla="*/ 1981200 w 2006600"/>
              <a:gd name="connsiteY10" fmla="*/ 571500 h 2197100"/>
              <a:gd name="connsiteX11" fmla="*/ 1752600 w 2006600"/>
              <a:gd name="connsiteY11" fmla="*/ 647700 h 2197100"/>
              <a:gd name="connsiteX12" fmla="*/ 1981200 w 2006600"/>
              <a:gd name="connsiteY12" fmla="*/ 1104900 h 2197100"/>
              <a:gd name="connsiteX13" fmla="*/ 1600200 w 2006600"/>
              <a:gd name="connsiteY13" fmla="*/ 1409700 h 2197100"/>
              <a:gd name="connsiteX14" fmla="*/ 1371600 w 2006600"/>
              <a:gd name="connsiteY14" fmla="*/ 1714500 h 2197100"/>
              <a:gd name="connsiteX15" fmla="*/ 1295400 w 2006600"/>
              <a:gd name="connsiteY15" fmla="*/ 2095500 h 2197100"/>
              <a:gd name="connsiteX16" fmla="*/ 990600 w 2006600"/>
              <a:gd name="connsiteY16" fmla="*/ 2171700 h 2197100"/>
              <a:gd name="connsiteX17" fmla="*/ 762000 w 2006600"/>
              <a:gd name="connsiteY17" fmla="*/ 1943100 h 2197100"/>
              <a:gd name="connsiteX18" fmla="*/ 228600 w 2006600"/>
              <a:gd name="connsiteY18" fmla="*/ 1790700 h 2197100"/>
              <a:gd name="connsiteX19" fmla="*/ 152400 w 2006600"/>
              <a:gd name="connsiteY19" fmla="*/ 1562100 h 2197100"/>
              <a:gd name="connsiteX20" fmla="*/ 28486 w 2006600"/>
              <a:gd name="connsiteY20" fmla="*/ 1255163 h 2197100"/>
              <a:gd name="connsiteX21" fmla="*/ 11394 w 2006600"/>
              <a:gd name="connsiteY21" fmla="*/ 1075701 h 2197100"/>
              <a:gd name="connsiteX22" fmla="*/ 0 w 2006600"/>
              <a:gd name="connsiteY22" fmla="*/ 800099 h 2197100"/>
              <a:gd name="connsiteX0" fmla="*/ 0 w 2006600"/>
              <a:gd name="connsiteY0" fmla="*/ 800099 h 2197100"/>
              <a:gd name="connsiteX1" fmla="*/ 228600 w 2006600"/>
              <a:gd name="connsiteY1" fmla="*/ 495299 h 2197100"/>
              <a:gd name="connsiteX2" fmla="*/ 762000 w 2006600"/>
              <a:gd name="connsiteY2" fmla="*/ 342899 h 2197100"/>
              <a:gd name="connsiteX3" fmla="*/ 990600 w 2006600"/>
              <a:gd name="connsiteY3" fmla="*/ 342899 h 2197100"/>
              <a:gd name="connsiteX4" fmla="*/ 1066800 w 2006600"/>
              <a:gd name="connsiteY4" fmla="*/ 419100 h 2197100"/>
              <a:gd name="connsiteX5" fmla="*/ 1295400 w 2006600"/>
              <a:gd name="connsiteY5" fmla="*/ 419100 h 2197100"/>
              <a:gd name="connsiteX6" fmla="*/ 1524000 w 2006600"/>
              <a:gd name="connsiteY6" fmla="*/ 190500 h 2197100"/>
              <a:gd name="connsiteX7" fmla="*/ 1752600 w 2006600"/>
              <a:gd name="connsiteY7" fmla="*/ 38100 h 2197100"/>
              <a:gd name="connsiteX8" fmla="*/ 1828800 w 2006600"/>
              <a:gd name="connsiteY8" fmla="*/ 38100 h 2197100"/>
              <a:gd name="connsiteX9" fmla="*/ 1905000 w 2006600"/>
              <a:gd name="connsiteY9" fmla="*/ 266700 h 2197100"/>
              <a:gd name="connsiteX10" fmla="*/ 1981200 w 2006600"/>
              <a:gd name="connsiteY10" fmla="*/ 571500 h 2197100"/>
              <a:gd name="connsiteX11" fmla="*/ 1752600 w 2006600"/>
              <a:gd name="connsiteY11" fmla="*/ 647700 h 2197100"/>
              <a:gd name="connsiteX12" fmla="*/ 1981200 w 2006600"/>
              <a:gd name="connsiteY12" fmla="*/ 1104900 h 2197100"/>
              <a:gd name="connsiteX13" fmla="*/ 1600200 w 2006600"/>
              <a:gd name="connsiteY13" fmla="*/ 1409700 h 2197100"/>
              <a:gd name="connsiteX14" fmla="*/ 1371600 w 2006600"/>
              <a:gd name="connsiteY14" fmla="*/ 1714500 h 2197100"/>
              <a:gd name="connsiteX15" fmla="*/ 1295400 w 2006600"/>
              <a:gd name="connsiteY15" fmla="*/ 2095500 h 2197100"/>
              <a:gd name="connsiteX16" fmla="*/ 990600 w 2006600"/>
              <a:gd name="connsiteY16" fmla="*/ 2171700 h 2197100"/>
              <a:gd name="connsiteX17" fmla="*/ 762000 w 2006600"/>
              <a:gd name="connsiteY17" fmla="*/ 1943100 h 2197100"/>
              <a:gd name="connsiteX18" fmla="*/ 228600 w 2006600"/>
              <a:gd name="connsiteY18" fmla="*/ 1790700 h 2197100"/>
              <a:gd name="connsiteX19" fmla="*/ 152400 w 2006600"/>
              <a:gd name="connsiteY19" fmla="*/ 1562100 h 2197100"/>
              <a:gd name="connsiteX20" fmla="*/ 28486 w 2006600"/>
              <a:gd name="connsiteY20" fmla="*/ 1255163 h 2197100"/>
              <a:gd name="connsiteX21" fmla="*/ 11394 w 2006600"/>
              <a:gd name="connsiteY21" fmla="*/ 1075701 h 2197100"/>
              <a:gd name="connsiteX22" fmla="*/ 0 w 2006600"/>
              <a:gd name="connsiteY22" fmla="*/ 800099 h 2197100"/>
              <a:gd name="connsiteX0" fmla="*/ 0 w 2006600"/>
              <a:gd name="connsiteY0" fmla="*/ 800099 h 2197100"/>
              <a:gd name="connsiteX1" fmla="*/ 228600 w 2006600"/>
              <a:gd name="connsiteY1" fmla="*/ 495299 h 2197100"/>
              <a:gd name="connsiteX2" fmla="*/ 762000 w 2006600"/>
              <a:gd name="connsiteY2" fmla="*/ 342899 h 2197100"/>
              <a:gd name="connsiteX3" fmla="*/ 990600 w 2006600"/>
              <a:gd name="connsiteY3" fmla="*/ 342899 h 2197100"/>
              <a:gd name="connsiteX4" fmla="*/ 1066800 w 2006600"/>
              <a:gd name="connsiteY4" fmla="*/ 419100 h 2197100"/>
              <a:gd name="connsiteX5" fmla="*/ 1295400 w 2006600"/>
              <a:gd name="connsiteY5" fmla="*/ 419100 h 2197100"/>
              <a:gd name="connsiteX6" fmla="*/ 1524000 w 2006600"/>
              <a:gd name="connsiteY6" fmla="*/ 190500 h 2197100"/>
              <a:gd name="connsiteX7" fmla="*/ 1752600 w 2006600"/>
              <a:gd name="connsiteY7" fmla="*/ 38100 h 2197100"/>
              <a:gd name="connsiteX8" fmla="*/ 1828800 w 2006600"/>
              <a:gd name="connsiteY8" fmla="*/ 38100 h 2197100"/>
              <a:gd name="connsiteX9" fmla="*/ 1905000 w 2006600"/>
              <a:gd name="connsiteY9" fmla="*/ 266700 h 2197100"/>
              <a:gd name="connsiteX10" fmla="*/ 1981200 w 2006600"/>
              <a:gd name="connsiteY10" fmla="*/ 571500 h 2197100"/>
              <a:gd name="connsiteX11" fmla="*/ 1752600 w 2006600"/>
              <a:gd name="connsiteY11" fmla="*/ 647700 h 2197100"/>
              <a:gd name="connsiteX12" fmla="*/ 1981200 w 2006600"/>
              <a:gd name="connsiteY12" fmla="*/ 1104900 h 2197100"/>
              <a:gd name="connsiteX13" fmla="*/ 1600200 w 2006600"/>
              <a:gd name="connsiteY13" fmla="*/ 1409700 h 2197100"/>
              <a:gd name="connsiteX14" fmla="*/ 1371600 w 2006600"/>
              <a:gd name="connsiteY14" fmla="*/ 1790700 h 2197100"/>
              <a:gd name="connsiteX15" fmla="*/ 1295400 w 2006600"/>
              <a:gd name="connsiteY15" fmla="*/ 2095500 h 2197100"/>
              <a:gd name="connsiteX16" fmla="*/ 990600 w 2006600"/>
              <a:gd name="connsiteY16" fmla="*/ 2171700 h 2197100"/>
              <a:gd name="connsiteX17" fmla="*/ 762000 w 2006600"/>
              <a:gd name="connsiteY17" fmla="*/ 1943100 h 2197100"/>
              <a:gd name="connsiteX18" fmla="*/ 228600 w 2006600"/>
              <a:gd name="connsiteY18" fmla="*/ 1790700 h 2197100"/>
              <a:gd name="connsiteX19" fmla="*/ 152400 w 2006600"/>
              <a:gd name="connsiteY19" fmla="*/ 1562100 h 2197100"/>
              <a:gd name="connsiteX20" fmla="*/ 28486 w 2006600"/>
              <a:gd name="connsiteY20" fmla="*/ 1255163 h 2197100"/>
              <a:gd name="connsiteX21" fmla="*/ 11394 w 2006600"/>
              <a:gd name="connsiteY21" fmla="*/ 1075701 h 2197100"/>
              <a:gd name="connsiteX22" fmla="*/ 0 w 2006600"/>
              <a:gd name="connsiteY22" fmla="*/ 800099 h 2197100"/>
              <a:gd name="connsiteX0" fmla="*/ 0 w 2006600"/>
              <a:gd name="connsiteY0" fmla="*/ 800099 h 2197100"/>
              <a:gd name="connsiteX1" fmla="*/ 228600 w 2006600"/>
              <a:gd name="connsiteY1" fmla="*/ 495299 h 2197100"/>
              <a:gd name="connsiteX2" fmla="*/ 762000 w 2006600"/>
              <a:gd name="connsiteY2" fmla="*/ 342899 h 2197100"/>
              <a:gd name="connsiteX3" fmla="*/ 990600 w 2006600"/>
              <a:gd name="connsiteY3" fmla="*/ 342899 h 2197100"/>
              <a:gd name="connsiteX4" fmla="*/ 1066800 w 2006600"/>
              <a:gd name="connsiteY4" fmla="*/ 419100 h 2197100"/>
              <a:gd name="connsiteX5" fmla="*/ 1295400 w 2006600"/>
              <a:gd name="connsiteY5" fmla="*/ 419100 h 2197100"/>
              <a:gd name="connsiteX6" fmla="*/ 1524000 w 2006600"/>
              <a:gd name="connsiteY6" fmla="*/ 190500 h 2197100"/>
              <a:gd name="connsiteX7" fmla="*/ 1752600 w 2006600"/>
              <a:gd name="connsiteY7" fmla="*/ 38100 h 2197100"/>
              <a:gd name="connsiteX8" fmla="*/ 1828800 w 2006600"/>
              <a:gd name="connsiteY8" fmla="*/ 38100 h 2197100"/>
              <a:gd name="connsiteX9" fmla="*/ 1905000 w 2006600"/>
              <a:gd name="connsiteY9" fmla="*/ 266700 h 2197100"/>
              <a:gd name="connsiteX10" fmla="*/ 1981200 w 2006600"/>
              <a:gd name="connsiteY10" fmla="*/ 571500 h 2197100"/>
              <a:gd name="connsiteX11" fmla="*/ 1752600 w 2006600"/>
              <a:gd name="connsiteY11" fmla="*/ 647700 h 2197100"/>
              <a:gd name="connsiteX12" fmla="*/ 1981200 w 2006600"/>
              <a:gd name="connsiteY12" fmla="*/ 1028700 h 2197100"/>
              <a:gd name="connsiteX13" fmla="*/ 1600200 w 2006600"/>
              <a:gd name="connsiteY13" fmla="*/ 1409700 h 2197100"/>
              <a:gd name="connsiteX14" fmla="*/ 1371600 w 2006600"/>
              <a:gd name="connsiteY14" fmla="*/ 1790700 h 2197100"/>
              <a:gd name="connsiteX15" fmla="*/ 1295400 w 2006600"/>
              <a:gd name="connsiteY15" fmla="*/ 2095500 h 2197100"/>
              <a:gd name="connsiteX16" fmla="*/ 990600 w 2006600"/>
              <a:gd name="connsiteY16" fmla="*/ 2171700 h 2197100"/>
              <a:gd name="connsiteX17" fmla="*/ 762000 w 2006600"/>
              <a:gd name="connsiteY17" fmla="*/ 1943100 h 2197100"/>
              <a:gd name="connsiteX18" fmla="*/ 228600 w 2006600"/>
              <a:gd name="connsiteY18" fmla="*/ 1790700 h 2197100"/>
              <a:gd name="connsiteX19" fmla="*/ 152400 w 2006600"/>
              <a:gd name="connsiteY19" fmla="*/ 1562100 h 2197100"/>
              <a:gd name="connsiteX20" fmla="*/ 28486 w 2006600"/>
              <a:gd name="connsiteY20" fmla="*/ 1255163 h 2197100"/>
              <a:gd name="connsiteX21" fmla="*/ 11394 w 2006600"/>
              <a:gd name="connsiteY21" fmla="*/ 1075701 h 2197100"/>
              <a:gd name="connsiteX22" fmla="*/ 0 w 2006600"/>
              <a:gd name="connsiteY22" fmla="*/ 800099 h 2197100"/>
              <a:gd name="connsiteX0" fmla="*/ 0 w 2019300"/>
              <a:gd name="connsiteY0" fmla="*/ 800099 h 2197100"/>
              <a:gd name="connsiteX1" fmla="*/ 228600 w 2019300"/>
              <a:gd name="connsiteY1" fmla="*/ 495299 h 2197100"/>
              <a:gd name="connsiteX2" fmla="*/ 762000 w 2019300"/>
              <a:gd name="connsiteY2" fmla="*/ 342899 h 2197100"/>
              <a:gd name="connsiteX3" fmla="*/ 990600 w 2019300"/>
              <a:gd name="connsiteY3" fmla="*/ 342899 h 2197100"/>
              <a:gd name="connsiteX4" fmla="*/ 1066800 w 2019300"/>
              <a:gd name="connsiteY4" fmla="*/ 419100 h 2197100"/>
              <a:gd name="connsiteX5" fmla="*/ 1295400 w 2019300"/>
              <a:gd name="connsiteY5" fmla="*/ 419100 h 2197100"/>
              <a:gd name="connsiteX6" fmla="*/ 1524000 w 2019300"/>
              <a:gd name="connsiteY6" fmla="*/ 190500 h 2197100"/>
              <a:gd name="connsiteX7" fmla="*/ 1752600 w 2019300"/>
              <a:gd name="connsiteY7" fmla="*/ 38100 h 2197100"/>
              <a:gd name="connsiteX8" fmla="*/ 1828800 w 2019300"/>
              <a:gd name="connsiteY8" fmla="*/ 38100 h 2197100"/>
              <a:gd name="connsiteX9" fmla="*/ 1905000 w 2019300"/>
              <a:gd name="connsiteY9" fmla="*/ 266700 h 2197100"/>
              <a:gd name="connsiteX10" fmla="*/ 1981200 w 2019300"/>
              <a:gd name="connsiteY10" fmla="*/ 571500 h 2197100"/>
              <a:gd name="connsiteX11" fmla="*/ 1752600 w 2019300"/>
              <a:gd name="connsiteY11" fmla="*/ 647700 h 2197100"/>
              <a:gd name="connsiteX12" fmla="*/ 1828800 w 2019300"/>
              <a:gd name="connsiteY12" fmla="*/ 876300 h 2197100"/>
              <a:gd name="connsiteX13" fmla="*/ 1981200 w 2019300"/>
              <a:gd name="connsiteY13" fmla="*/ 1028700 h 2197100"/>
              <a:gd name="connsiteX14" fmla="*/ 1600200 w 2019300"/>
              <a:gd name="connsiteY14" fmla="*/ 1409700 h 2197100"/>
              <a:gd name="connsiteX15" fmla="*/ 1371600 w 2019300"/>
              <a:gd name="connsiteY15" fmla="*/ 1790700 h 2197100"/>
              <a:gd name="connsiteX16" fmla="*/ 1295400 w 2019300"/>
              <a:gd name="connsiteY16" fmla="*/ 2095500 h 2197100"/>
              <a:gd name="connsiteX17" fmla="*/ 990600 w 2019300"/>
              <a:gd name="connsiteY17" fmla="*/ 2171700 h 2197100"/>
              <a:gd name="connsiteX18" fmla="*/ 762000 w 2019300"/>
              <a:gd name="connsiteY18" fmla="*/ 1943100 h 2197100"/>
              <a:gd name="connsiteX19" fmla="*/ 228600 w 2019300"/>
              <a:gd name="connsiteY19" fmla="*/ 1790700 h 2197100"/>
              <a:gd name="connsiteX20" fmla="*/ 152400 w 2019300"/>
              <a:gd name="connsiteY20" fmla="*/ 1562100 h 2197100"/>
              <a:gd name="connsiteX21" fmla="*/ 28486 w 2019300"/>
              <a:gd name="connsiteY21" fmla="*/ 1255163 h 2197100"/>
              <a:gd name="connsiteX22" fmla="*/ 11394 w 2019300"/>
              <a:gd name="connsiteY22" fmla="*/ 1075701 h 2197100"/>
              <a:gd name="connsiteX23" fmla="*/ 0 w 2019300"/>
              <a:gd name="connsiteY23" fmla="*/ 800099 h 2197100"/>
              <a:gd name="connsiteX0" fmla="*/ 0 w 2019300"/>
              <a:gd name="connsiteY0" fmla="*/ 800099 h 2197100"/>
              <a:gd name="connsiteX1" fmla="*/ 228600 w 2019300"/>
              <a:gd name="connsiteY1" fmla="*/ 495299 h 2197100"/>
              <a:gd name="connsiteX2" fmla="*/ 762000 w 2019300"/>
              <a:gd name="connsiteY2" fmla="*/ 342899 h 2197100"/>
              <a:gd name="connsiteX3" fmla="*/ 990600 w 2019300"/>
              <a:gd name="connsiteY3" fmla="*/ 342899 h 2197100"/>
              <a:gd name="connsiteX4" fmla="*/ 1066800 w 2019300"/>
              <a:gd name="connsiteY4" fmla="*/ 419100 h 2197100"/>
              <a:gd name="connsiteX5" fmla="*/ 1295400 w 2019300"/>
              <a:gd name="connsiteY5" fmla="*/ 419100 h 2197100"/>
              <a:gd name="connsiteX6" fmla="*/ 1524000 w 2019300"/>
              <a:gd name="connsiteY6" fmla="*/ 190500 h 2197100"/>
              <a:gd name="connsiteX7" fmla="*/ 1752600 w 2019300"/>
              <a:gd name="connsiteY7" fmla="*/ 38100 h 2197100"/>
              <a:gd name="connsiteX8" fmla="*/ 1828800 w 2019300"/>
              <a:gd name="connsiteY8" fmla="*/ 38100 h 2197100"/>
              <a:gd name="connsiteX9" fmla="*/ 1905000 w 2019300"/>
              <a:gd name="connsiteY9" fmla="*/ 266700 h 2197100"/>
              <a:gd name="connsiteX10" fmla="*/ 1981200 w 2019300"/>
              <a:gd name="connsiteY10" fmla="*/ 571500 h 2197100"/>
              <a:gd name="connsiteX11" fmla="*/ 1752600 w 2019300"/>
              <a:gd name="connsiteY11" fmla="*/ 647700 h 2197100"/>
              <a:gd name="connsiteX12" fmla="*/ 1828800 w 2019300"/>
              <a:gd name="connsiteY12" fmla="*/ 876300 h 2197100"/>
              <a:gd name="connsiteX13" fmla="*/ 1981200 w 2019300"/>
              <a:gd name="connsiteY13" fmla="*/ 1028700 h 2197100"/>
              <a:gd name="connsiteX14" fmla="*/ 1600200 w 2019300"/>
              <a:gd name="connsiteY14" fmla="*/ 1409700 h 2197100"/>
              <a:gd name="connsiteX15" fmla="*/ 1371600 w 2019300"/>
              <a:gd name="connsiteY15" fmla="*/ 1790700 h 2197100"/>
              <a:gd name="connsiteX16" fmla="*/ 1295400 w 2019300"/>
              <a:gd name="connsiteY16" fmla="*/ 2095500 h 2197100"/>
              <a:gd name="connsiteX17" fmla="*/ 990600 w 2019300"/>
              <a:gd name="connsiteY17" fmla="*/ 2171700 h 2197100"/>
              <a:gd name="connsiteX18" fmla="*/ 762000 w 2019300"/>
              <a:gd name="connsiteY18" fmla="*/ 1943100 h 2197100"/>
              <a:gd name="connsiteX19" fmla="*/ 228600 w 2019300"/>
              <a:gd name="connsiteY19" fmla="*/ 1790700 h 2197100"/>
              <a:gd name="connsiteX20" fmla="*/ 152400 w 2019300"/>
              <a:gd name="connsiteY20" fmla="*/ 1562100 h 2197100"/>
              <a:gd name="connsiteX21" fmla="*/ 28486 w 2019300"/>
              <a:gd name="connsiteY21" fmla="*/ 1255163 h 2197100"/>
              <a:gd name="connsiteX22" fmla="*/ 11394 w 2019300"/>
              <a:gd name="connsiteY22" fmla="*/ 1075701 h 2197100"/>
              <a:gd name="connsiteX23" fmla="*/ 0 w 2019300"/>
              <a:gd name="connsiteY23" fmla="*/ 800099 h 2197100"/>
              <a:gd name="connsiteX0" fmla="*/ 0 w 2019300"/>
              <a:gd name="connsiteY0" fmla="*/ 800099 h 2197100"/>
              <a:gd name="connsiteX1" fmla="*/ 228600 w 2019300"/>
              <a:gd name="connsiteY1" fmla="*/ 495299 h 2197100"/>
              <a:gd name="connsiteX2" fmla="*/ 762000 w 2019300"/>
              <a:gd name="connsiteY2" fmla="*/ 342899 h 2197100"/>
              <a:gd name="connsiteX3" fmla="*/ 990600 w 2019300"/>
              <a:gd name="connsiteY3" fmla="*/ 342899 h 2197100"/>
              <a:gd name="connsiteX4" fmla="*/ 1066800 w 2019300"/>
              <a:gd name="connsiteY4" fmla="*/ 419100 h 2197100"/>
              <a:gd name="connsiteX5" fmla="*/ 1295400 w 2019300"/>
              <a:gd name="connsiteY5" fmla="*/ 419100 h 2197100"/>
              <a:gd name="connsiteX6" fmla="*/ 1524000 w 2019300"/>
              <a:gd name="connsiteY6" fmla="*/ 190500 h 2197100"/>
              <a:gd name="connsiteX7" fmla="*/ 1752600 w 2019300"/>
              <a:gd name="connsiteY7" fmla="*/ 38100 h 2197100"/>
              <a:gd name="connsiteX8" fmla="*/ 1828800 w 2019300"/>
              <a:gd name="connsiteY8" fmla="*/ 38100 h 2197100"/>
              <a:gd name="connsiteX9" fmla="*/ 1905000 w 2019300"/>
              <a:gd name="connsiteY9" fmla="*/ 266700 h 2197100"/>
              <a:gd name="connsiteX10" fmla="*/ 1905000 w 2019300"/>
              <a:gd name="connsiteY10" fmla="*/ 419100 h 2197100"/>
              <a:gd name="connsiteX11" fmla="*/ 1981200 w 2019300"/>
              <a:gd name="connsiteY11" fmla="*/ 571500 h 2197100"/>
              <a:gd name="connsiteX12" fmla="*/ 1752600 w 2019300"/>
              <a:gd name="connsiteY12" fmla="*/ 647700 h 2197100"/>
              <a:gd name="connsiteX13" fmla="*/ 1828800 w 2019300"/>
              <a:gd name="connsiteY13" fmla="*/ 876300 h 2197100"/>
              <a:gd name="connsiteX14" fmla="*/ 1981200 w 2019300"/>
              <a:gd name="connsiteY14" fmla="*/ 1028700 h 2197100"/>
              <a:gd name="connsiteX15" fmla="*/ 1600200 w 2019300"/>
              <a:gd name="connsiteY15" fmla="*/ 1409700 h 2197100"/>
              <a:gd name="connsiteX16" fmla="*/ 1371600 w 2019300"/>
              <a:gd name="connsiteY16" fmla="*/ 1790700 h 2197100"/>
              <a:gd name="connsiteX17" fmla="*/ 1295400 w 2019300"/>
              <a:gd name="connsiteY17" fmla="*/ 2095500 h 2197100"/>
              <a:gd name="connsiteX18" fmla="*/ 990600 w 2019300"/>
              <a:gd name="connsiteY18" fmla="*/ 2171700 h 2197100"/>
              <a:gd name="connsiteX19" fmla="*/ 762000 w 2019300"/>
              <a:gd name="connsiteY19" fmla="*/ 1943100 h 2197100"/>
              <a:gd name="connsiteX20" fmla="*/ 228600 w 2019300"/>
              <a:gd name="connsiteY20" fmla="*/ 1790700 h 2197100"/>
              <a:gd name="connsiteX21" fmla="*/ 152400 w 2019300"/>
              <a:gd name="connsiteY21" fmla="*/ 1562100 h 2197100"/>
              <a:gd name="connsiteX22" fmla="*/ 28486 w 2019300"/>
              <a:gd name="connsiteY22" fmla="*/ 1255163 h 2197100"/>
              <a:gd name="connsiteX23" fmla="*/ 11394 w 2019300"/>
              <a:gd name="connsiteY23" fmla="*/ 1075701 h 2197100"/>
              <a:gd name="connsiteX24" fmla="*/ 0 w 2019300"/>
              <a:gd name="connsiteY24" fmla="*/ 800099 h 2197100"/>
              <a:gd name="connsiteX0" fmla="*/ 0 w 2019300"/>
              <a:gd name="connsiteY0" fmla="*/ 787399 h 2184400"/>
              <a:gd name="connsiteX1" fmla="*/ 228600 w 2019300"/>
              <a:gd name="connsiteY1" fmla="*/ 482599 h 2184400"/>
              <a:gd name="connsiteX2" fmla="*/ 762000 w 2019300"/>
              <a:gd name="connsiteY2" fmla="*/ 330199 h 2184400"/>
              <a:gd name="connsiteX3" fmla="*/ 990600 w 2019300"/>
              <a:gd name="connsiteY3" fmla="*/ 330199 h 2184400"/>
              <a:gd name="connsiteX4" fmla="*/ 1066800 w 2019300"/>
              <a:gd name="connsiteY4" fmla="*/ 406400 h 2184400"/>
              <a:gd name="connsiteX5" fmla="*/ 1295400 w 2019300"/>
              <a:gd name="connsiteY5" fmla="*/ 406400 h 2184400"/>
              <a:gd name="connsiteX6" fmla="*/ 1524000 w 2019300"/>
              <a:gd name="connsiteY6" fmla="*/ 177800 h 2184400"/>
              <a:gd name="connsiteX7" fmla="*/ 1752600 w 2019300"/>
              <a:gd name="connsiteY7" fmla="*/ 25400 h 2184400"/>
              <a:gd name="connsiteX8" fmla="*/ 1828800 w 2019300"/>
              <a:gd name="connsiteY8" fmla="*/ 25400 h 2184400"/>
              <a:gd name="connsiteX9" fmla="*/ 1828800 w 2019300"/>
              <a:gd name="connsiteY9" fmla="*/ 101600 h 2184400"/>
              <a:gd name="connsiteX10" fmla="*/ 1905000 w 2019300"/>
              <a:gd name="connsiteY10" fmla="*/ 254000 h 2184400"/>
              <a:gd name="connsiteX11" fmla="*/ 1905000 w 2019300"/>
              <a:gd name="connsiteY11" fmla="*/ 406400 h 2184400"/>
              <a:gd name="connsiteX12" fmla="*/ 1981200 w 2019300"/>
              <a:gd name="connsiteY12" fmla="*/ 558800 h 2184400"/>
              <a:gd name="connsiteX13" fmla="*/ 1752600 w 2019300"/>
              <a:gd name="connsiteY13" fmla="*/ 635000 h 2184400"/>
              <a:gd name="connsiteX14" fmla="*/ 1828800 w 2019300"/>
              <a:gd name="connsiteY14" fmla="*/ 863600 h 2184400"/>
              <a:gd name="connsiteX15" fmla="*/ 1981200 w 2019300"/>
              <a:gd name="connsiteY15" fmla="*/ 1016000 h 2184400"/>
              <a:gd name="connsiteX16" fmla="*/ 1600200 w 2019300"/>
              <a:gd name="connsiteY16" fmla="*/ 1397000 h 2184400"/>
              <a:gd name="connsiteX17" fmla="*/ 1371600 w 2019300"/>
              <a:gd name="connsiteY17" fmla="*/ 1778000 h 2184400"/>
              <a:gd name="connsiteX18" fmla="*/ 1295400 w 2019300"/>
              <a:gd name="connsiteY18" fmla="*/ 2082800 h 2184400"/>
              <a:gd name="connsiteX19" fmla="*/ 990600 w 2019300"/>
              <a:gd name="connsiteY19" fmla="*/ 2159000 h 2184400"/>
              <a:gd name="connsiteX20" fmla="*/ 762000 w 2019300"/>
              <a:gd name="connsiteY20" fmla="*/ 1930400 h 2184400"/>
              <a:gd name="connsiteX21" fmla="*/ 228600 w 2019300"/>
              <a:gd name="connsiteY21" fmla="*/ 1778000 h 2184400"/>
              <a:gd name="connsiteX22" fmla="*/ 152400 w 2019300"/>
              <a:gd name="connsiteY22" fmla="*/ 1549400 h 2184400"/>
              <a:gd name="connsiteX23" fmla="*/ 28486 w 2019300"/>
              <a:gd name="connsiteY23" fmla="*/ 1242463 h 2184400"/>
              <a:gd name="connsiteX24" fmla="*/ 11394 w 2019300"/>
              <a:gd name="connsiteY24" fmla="*/ 1063001 h 2184400"/>
              <a:gd name="connsiteX25" fmla="*/ 0 w 2019300"/>
              <a:gd name="connsiteY25" fmla="*/ 787399 h 2184400"/>
              <a:gd name="connsiteX0" fmla="*/ 0 w 2019300"/>
              <a:gd name="connsiteY0" fmla="*/ 800099 h 2197100"/>
              <a:gd name="connsiteX1" fmla="*/ 228600 w 2019300"/>
              <a:gd name="connsiteY1" fmla="*/ 495299 h 2197100"/>
              <a:gd name="connsiteX2" fmla="*/ 762000 w 2019300"/>
              <a:gd name="connsiteY2" fmla="*/ 342899 h 2197100"/>
              <a:gd name="connsiteX3" fmla="*/ 990600 w 2019300"/>
              <a:gd name="connsiteY3" fmla="*/ 342899 h 2197100"/>
              <a:gd name="connsiteX4" fmla="*/ 1066800 w 2019300"/>
              <a:gd name="connsiteY4" fmla="*/ 419100 h 2197100"/>
              <a:gd name="connsiteX5" fmla="*/ 1295400 w 2019300"/>
              <a:gd name="connsiteY5" fmla="*/ 419100 h 2197100"/>
              <a:gd name="connsiteX6" fmla="*/ 1524000 w 2019300"/>
              <a:gd name="connsiteY6" fmla="*/ 190500 h 2197100"/>
              <a:gd name="connsiteX7" fmla="*/ 1752600 w 2019300"/>
              <a:gd name="connsiteY7" fmla="*/ 38100 h 2197100"/>
              <a:gd name="connsiteX8" fmla="*/ 1828800 w 2019300"/>
              <a:gd name="connsiteY8" fmla="*/ 38100 h 2197100"/>
              <a:gd name="connsiteX9" fmla="*/ 1905000 w 2019300"/>
              <a:gd name="connsiteY9" fmla="*/ 266700 h 2197100"/>
              <a:gd name="connsiteX10" fmla="*/ 1905000 w 2019300"/>
              <a:gd name="connsiteY10" fmla="*/ 419100 h 2197100"/>
              <a:gd name="connsiteX11" fmla="*/ 1981200 w 2019300"/>
              <a:gd name="connsiteY11" fmla="*/ 571500 h 2197100"/>
              <a:gd name="connsiteX12" fmla="*/ 1752600 w 2019300"/>
              <a:gd name="connsiteY12" fmla="*/ 647700 h 2197100"/>
              <a:gd name="connsiteX13" fmla="*/ 1828800 w 2019300"/>
              <a:gd name="connsiteY13" fmla="*/ 876300 h 2197100"/>
              <a:gd name="connsiteX14" fmla="*/ 1981200 w 2019300"/>
              <a:gd name="connsiteY14" fmla="*/ 1028700 h 2197100"/>
              <a:gd name="connsiteX15" fmla="*/ 1600200 w 2019300"/>
              <a:gd name="connsiteY15" fmla="*/ 1409700 h 2197100"/>
              <a:gd name="connsiteX16" fmla="*/ 1371600 w 2019300"/>
              <a:gd name="connsiteY16" fmla="*/ 1790700 h 2197100"/>
              <a:gd name="connsiteX17" fmla="*/ 1295400 w 2019300"/>
              <a:gd name="connsiteY17" fmla="*/ 2095500 h 2197100"/>
              <a:gd name="connsiteX18" fmla="*/ 990600 w 2019300"/>
              <a:gd name="connsiteY18" fmla="*/ 2171700 h 2197100"/>
              <a:gd name="connsiteX19" fmla="*/ 762000 w 2019300"/>
              <a:gd name="connsiteY19" fmla="*/ 1943100 h 2197100"/>
              <a:gd name="connsiteX20" fmla="*/ 228600 w 2019300"/>
              <a:gd name="connsiteY20" fmla="*/ 1790700 h 2197100"/>
              <a:gd name="connsiteX21" fmla="*/ 152400 w 2019300"/>
              <a:gd name="connsiteY21" fmla="*/ 1562100 h 2197100"/>
              <a:gd name="connsiteX22" fmla="*/ 28486 w 2019300"/>
              <a:gd name="connsiteY22" fmla="*/ 1255163 h 2197100"/>
              <a:gd name="connsiteX23" fmla="*/ 11394 w 2019300"/>
              <a:gd name="connsiteY23" fmla="*/ 1075701 h 2197100"/>
              <a:gd name="connsiteX24" fmla="*/ 0 w 2019300"/>
              <a:gd name="connsiteY24" fmla="*/ 800099 h 2197100"/>
              <a:gd name="connsiteX0" fmla="*/ 0 w 2019300"/>
              <a:gd name="connsiteY0" fmla="*/ 787399 h 2184400"/>
              <a:gd name="connsiteX1" fmla="*/ 228600 w 2019300"/>
              <a:gd name="connsiteY1" fmla="*/ 482599 h 2184400"/>
              <a:gd name="connsiteX2" fmla="*/ 762000 w 2019300"/>
              <a:gd name="connsiteY2" fmla="*/ 330199 h 2184400"/>
              <a:gd name="connsiteX3" fmla="*/ 990600 w 2019300"/>
              <a:gd name="connsiteY3" fmla="*/ 330199 h 2184400"/>
              <a:gd name="connsiteX4" fmla="*/ 1066800 w 2019300"/>
              <a:gd name="connsiteY4" fmla="*/ 406400 h 2184400"/>
              <a:gd name="connsiteX5" fmla="*/ 1295400 w 2019300"/>
              <a:gd name="connsiteY5" fmla="*/ 406400 h 2184400"/>
              <a:gd name="connsiteX6" fmla="*/ 1524000 w 2019300"/>
              <a:gd name="connsiteY6" fmla="*/ 177800 h 2184400"/>
              <a:gd name="connsiteX7" fmla="*/ 1752600 w 2019300"/>
              <a:gd name="connsiteY7" fmla="*/ 25400 h 2184400"/>
              <a:gd name="connsiteX8" fmla="*/ 1828800 w 2019300"/>
              <a:gd name="connsiteY8" fmla="*/ 25400 h 2184400"/>
              <a:gd name="connsiteX9" fmla="*/ 1905000 w 2019300"/>
              <a:gd name="connsiteY9" fmla="*/ 177800 h 2184400"/>
              <a:gd name="connsiteX10" fmla="*/ 1905000 w 2019300"/>
              <a:gd name="connsiteY10" fmla="*/ 406400 h 2184400"/>
              <a:gd name="connsiteX11" fmla="*/ 1981200 w 2019300"/>
              <a:gd name="connsiteY11" fmla="*/ 558800 h 2184400"/>
              <a:gd name="connsiteX12" fmla="*/ 1752600 w 2019300"/>
              <a:gd name="connsiteY12" fmla="*/ 635000 h 2184400"/>
              <a:gd name="connsiteX13" fmla="*/ 1828800 w 2019300"/>
              <a:gd name="connsiteY13" fmla="*/ 863600 h 2184400"/>
              <a:gd name="connsiteX14" fmla="*/ 1981200 w 2019300"/>
              <a:gd name="connsiteY14" fmla="*/ 1016000 h 2184400"/>
              <a:gd name="connsiteX15" fmla="*/ 1600200 w 2019300"/>
              <a:gd name="connsiteY15" fmla="*/ 1397000 h 2184400"/>
              <a:gd name="connsiteX16" fmla="*/ 1371600 w 2019300"/>
              <a:gd name="connsiteY16" fmla="*/ 1778000 h 2184400"/>
              <a:gd name="connsiteX17" fmla="*/ 1295400 w 2019300"/>
              <a:gd name="connsiteY17" fmla="*/ 2082800 h 2184400"/>
              <a:gd name="connsiteX18" fmla="*/ 990600 w 2019300"/>
              <a:gd name="connsiteY18" fmla="*/ 2159000 h 2184400"/>
              <a:gd name="connsiteX19" fmla="*/ 762000 w 2019300"/>
              <a:gd name="connsiteY19" fmla="*/ 1930400 h 2184400"/>
              <a:gd name="connsiteX20" fmla="*/ 228600 w 2019300"/>
              <a:gd name="connsiteY20" fmla="*/ 1778000 h 2184400"/>
              <a:gd name="connsiteX21" fmla="*/ 152400 w 2019300"/>
              <a:gd name="connsiteY21" fmla="*/ 1549400 h 2184400"/>
              <a:gd name="connsiteX22" fmla="*/ 28486 w 2019300"/>
              <a:gd name="connsiteY22" fmla="*/ 1242463 h 2184400"/>
              <a:gd name="connsiteX23" fmla="*/ 11394 w 2019300"/>
              <a:gd name="connsiteY23" fmla="*/ 1063001 h 2184400"/>
              <a:gd name="connsiteX24" fmla="*/ 0 w 2019300"/>
              <a:gd name="connsiteY24" fmla="*/ 787399 h 2184400"/>
              <a:gd name="connsiteX0" fmla="*/ 0 w 2019300"/>
              <a:gd name="connsiteY0" fmla="*/ 787399 h 2184400"/>
              <a:gd name="connsiteX1" fmla="*/ 228600 w 2019300"/>
              <a:gd name="connsiteY1" fmla="*/ 482599 h 2184400"/>
              <a:gd name="connsiteX2" fmla="*/ 762000 w 2019300"/>
              <a:gd name="connsiteY2" fmla="*/ 330199 h 2184400"/>
              <a:gd name="connsiteX3" fmla="*/ 990600 w 2019300"/>
              <a:gd name="connsiteY3" fmla="*/ 330199 h 2184400"/>
              <a:gd name="connsiteX4" fmla="*/ 1066800 w 2019300"/>
              <a:gd name="connsiteY4" fmla="*/ 406400 h 2184400"/>
              <a:gd name="connsiteX5" fmla="*/ 1295400 w 2019300"/>
              <a:gd name="connsiteY5" fmla="*/ 406400 h 2184400"/>
              <a:gd name="connsiteX6" fmla="*/ 1524000 w 2019300"/>
              <a:gd name="connsiteY6" fmla="*/ 177800 h 2184400"/>
              <a:gd name="connsiteX7" fmla="*/ 1752600 w 2019300"/>
              <a:gd name="connsiteY7" fmla="*/ 25400 h 2184400"/>
              <a:gd name="connsiteX8" fmla="*/ 1828800 w 2019300"/>
              <a:gd name="connsiteY8" fmla="*/ 25400 h 2184400"/>
              <a:gd name="connsiteX9" fmla="*/ 1905000 w 2019300"/>
              <a:gd name="connsiteY9" fmla="*/ 177800 h 2184400"/>
              <a:gd name="connsiteX10" fmla="*/ 1905000 w 2019300"/>
              <a:gd name="connsiteY10" fmla="*/ 406400 h 2184400"/>
              <a:gd name="connsiteX11" fmla="*/ 1981200 w 2019300"/>
              <a:gd name="connsiteY11" fmla="*/ 558800 h 2184400"/>
              <a:gd name="connsiteX12" fmla="*/ 1752600 w 2019300"/>
              <a:gd name="connsiteY12" fmla="*/ 635000 h 2184400"/>
              <a:gd name="connsiteX13" fmla="*/ 1828800 w 2019300"/>
              <a:gd name="connsiteY13" fmla="*/ 863600 h 2184400"/>
              <a:gd name="connsiteX14" fmla="*/ 1981200 w 2019300"/>
              <a:gd name="connsiteY14" fmla="*/ 1016000 h 2184400"/>
              <a:gd name="connsiteX15" fmla="*/ 1600200 w 2019300"/>
              <a:gd name="connsiteY15" fmla="*/ 1397000 h 2184400"/>
              <a:gd name="connsiteX16" fmla="*/ 1371600 w 2019300"/>
              <a:gd name="connsiteY16" fmla="*/ 1778000 h 2184400"/>
              <a:gd name="connsiteX17" fmla="*/ 1295400 w 2019300"/>
              <a:gd name="connsiteY17" fmla="*/ 2082800 h 2184400"/>
              <a:gd name="connsiteX18" fmla="*/ 990600 w 2019300"/>
              <a:gd name="connsiteY18" fmla="*/ 2159000 h 2184400"/>
              <a:gd name="connsiteX19" fmla="*/ 762000 w 2019300"/>
              <a:gd name="connsiteY19" fmla="*/ 1930400 h 2184400"/>
              <a:gd name="connsiteX20" fmla="*/ 228600 w 2019300"/>
              <a:gd name="connsiteY20" fmla="*/ 1778000 h 2184400"/>
              <a:gd name="connsiteX21" fmla="*/ 152400 w 2019300"/>
              <a:gd name="connsiteY21" fmla="*/ 1549400 h 2184400"/>
              <a:gd name="connsiteX22" fmla="*/ 28486 w 2019300"/>
              <a:gd name="connsiteY22" fmla="*/ 1242463 h 2184400"/>
              <a:gd name="connsiteX23" fmla="*/ 11394 w 2019300"/>
              <a:gd name="connsiteY23" fmla="*/ 1063001 h 2184400"/>
              <a:gd name="connsiteX24" fmla="*/ 0 w 2019300"/>
              <a:gd name="connsiteY24" fmla="*/ 787399 h 2184400"/>
              <a:gd name="connsiteX0" fmla="*/ 0 w 2019300"/>
              <a:gd name="connsiteY0" fmla="*/ 787399 h 2184400"/>
              <a:gd name="connsiteX1" fmla="*/ 228600 w 2019300"/>
              <a:gd name="connsiteY1" fmla="*/ 482599 h 2184400"/>
              <a:gd name="connsiteX2" fmla="*/ 762000 w 2019300"/>
              <a:gd name="connsiteY2" fmla="*/ 330199 h 2184400"/>
              <a:gd name="connsiteX3" fmla="*/ 990600 w 2019300"/>
              <a:gd name="connsiteY3" fmla="*/ 330199 h 2184400"/>
              <a:gd name="connsiteX4" fmla="*/ 1066800 w 2019300"/>
              <a:gd name="connsiteY4" fmla="*/ 406400 h 2184400"/>
              <a:gd name="connsiteX5" fmla="*/ 1295400 w 2019300"/>
              <a:gd name="connsiteY5" fmla="*/ 406400 h 2184400"/>
              <a:gd name="connsiteX6" fmla="*/ 1524000 w 2019300"/>
              <a:gd name="connsiteY6" fmla="*/ 177800 h 2184400"/>
              <a:gd name="connsiteX7" fmla="*/ 1752600 w 2019300"/>
              <a:gd name="connsiteY7" fmla="*/ 25400 h 2184400"/>
              <a:gd name="connsiteX8" fmla="*/ 1828800 w 2019300"/>
              <a:gd name="connsiteY8" fmla="*/ 25400 h 2184400"/>
              <a:gd name="connsiteX9" fmla="*/ 1905000 w 2019300"/>
              <a:gd name="connsiteY9" fmla="*/ 177800 h 2184400"/>
              <a:gd name="connsiteX10" fmla="*/ 1905000 w 2019300"/>
              <a:gd name="connsiteY10" fmla="*/ 406400 h 2184400"/>
              <a:gd name="connsiteX11" fmla="*/ 1981200 w 2019300"/>
              <a:gd name="connsiteY11" fmla="*/ 558800 h 2184400"/>
              <a:gd name="connsiteX12" fmla="*/ 1752600 w 2019300"/>
              <a:gd name="connsiteY12" fmla="*/ 635000 h 2184400"/>
              <a:gd name="connsiteX13" fmla="*/ 1828800 w 2019300"/>
              <a:gd name="connsiteY13" fmla="*/ 863600 h 2184400"/>
              <a:gd name="connsiteX14" fmla="*/ 1981200 w 2019300"/>
              <a:gd name="connsiteY14" fmla="*/ 1016000 h 2184400"/>
              <a:gd name="connsiteX15" fmla="*/ 1600200 w 2019300"/>
              <a:gd name="connsiteY15" fmla="*/ 1397000 h 2184400"/>
              <a:gd name="connsiteX16" fmla="*/ 1371600 w 2019300"/>
              <a:gd name="connsiteY16" fmla="*/ 1778000 h 2184400"/>
              <a:gd name="connsiteX17" fmla="*/ 1295400 w 2019300"/>
              <a:gd name="connsiteY17" fmla="*/ 2082800 h 2184400"/>
              <a:gd name="connsiteX18" fmla="*/ 990600 w 2019300"/>
              <a:gd name="connsiteY18" fmla="*/ 2159000 h 2184400"/>
              <a:gd name="connsiteX19" fmla="*/ 762000 w 2019300"/>
              <a:gd name="connsiteY19" fmla="*/ 1930400 h 2184400"/>
              <a:gd name="connsiteX20" fmla="*/ 228600 w 2019300"/>
              <a:gd name="connsiteY20" fmla="*/ 1778000 h 2184400"/>
              <a:gd name="connsiteX21" fmla="*/ 152400 w 2019300"/>
              <a:gd name="connsiteY21" fmla="*/ 1549400 h 2184400"/>
              <a:gd name="connsiteX22" fmla="*/ 28486 w 2019300"/>
              <a:gd name="connsiteY22" fmla="*/ 1242463 h 2184400"/>
              <a:gd name="connsiteX23" fmla="*/ 11394 w 2019300"/>
              <a:gd name="connsiteY23" fmla="*/ 1063001 h 2184400"/>
              <a:gd name="connsiteX24" fmla="*/ 0 w 2019300"/>
              <a:gd name="connsiteY24" fmla="*/ 787399 h 218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19300" h="2184400">
                <a:moveTo>
                  <a:pt x="0" y="787399"/>
                </a:moveTo>
                <a:cubicBezTo>
                  <a:pt x="141006" y="691259"/>
                  <a:pt x="72877" y="537790"/>
                  <a:pt x="228600" y="482599"/>
                </a:cubicBezTo>
                <a:cubicBezTo>
                  <a:pt x="376371" y="425508"/>
                  <a:pt x="635000" y="355599"/>
                  <a:pt x="762000" y="330199"/>
                </a:cubicBezTo>
                <a:cubicBezTo>
                  <a:pt x="889000" y="304799"/>
                  <a:pt x="939800" y="317499"/>
                  <a:pt x="990600" y="330199"/>
                </a:cubicBezTo>
                <a:cubicBezTo>
                  <a:pt x="1041400" y="342899"/>
                  <a:pt x="1016000" y="393700"/>
                  <a:pt x="1066800" y="406400"/>
                </a:cubicBezTo>
                <a:cubicBezTo>
                  <a:pt x="1117600" y="419100"/>
                  <a:pt x="1219200" y="444500"/>
                  <a:pt x="1295400" y="406400"/>
                </a:cubicBezTo>
                <a:cubicBezTo>
                  <a:pt x="1371600" y="368300"/>
                  <a:pt x="1447800" y="241300"/>
                  <a:pt x="1524000" y="177800"/>
                </a:cubicBezTo>
                <a:cubicBezTo>
                  <a:pt x="1600200" y="114300"/>
                  <a:pt x="1701800" y="50800"/>
                  <a:pt x="1752600" y="25400"/>
                </a:cubicBezTo>
                <a:cubicBezTo>
                  <a:pt x="1803400" y="0"/>
                  <a:pt x="1803400" y="0"/>
                  <a:pt x="1828800" y="25400"/>
                </a:cubicBezTo>
                <a:cubicBezTo>
                  <a:pt x="1854200" y="50800"/>
                  <a:pt x="1892300" y="114300"/>
                  <a:pt x="1905000" y="177800"/>
                </a:cubicBezTo>
                <a:cubicBezTo>
                  <a:pt x="1917700" y="241300"/>
                  <a:pt x="1892300" y="342900"/>
                  <a:pt x="1905000" y="406400"/>
                </a:cubicBezTo>
                <a:cubicBezTo>
                  <a:pt x="1917700" y="469900"/>
                  <a:pt x="2006600" y="520700"/>
                  <a:pt x="1981200" y="558800"/>
                </a:cubicBezTo>
                <a:cubicBezTo>
                  <a:pt x="1955800" y="596900"/>
                  <a:pt x="1778000" y="584200"/>
                  <a:pt x="1752600" y="635000"/>
                </a:cubicBezTo>
                <a:cubicBezTo>
                  <a:pt x="1727200" y="685800"/>
                  <a:pt x="1790700" y="800100"/>
                  <a:pt x="1828800" y="863600"/>
                </a:cubicBezTo>
                <a:cubicBezTo>
                  <a:pt x="1866900" y="927100"/>
                  <a:pt x="2019300" y="927100"/>
                  <a:pt x="1981200" y="1016000"/>
                </a:cubicBezTo>
                <a:cubicBezTo>
                  <a:pt x="1943100" y="1104900"/>
                  <a:pt x="1701800" y="1270000"/>
                  <a:pt x="1600200" y="1397000"/>
                </a:cubicBezTo>
                <a:cubicBezTo>
                  <a:pt x="1498600" y="1524000"/>
                  <a:pt x="1422400" y="1663700"/>
                  <a:pt x="1371600" y="1778000"/>
                </a:cubicBezTo>
                <a:cubicBezTo>
                  <a:pt x="1320800" y="1892300"/>
                  <a:pt x="1358900" y="2019300"/>
                  <a:pt x="1295400" y="2082800"/>
                </a:cubicBezTo>
                <a:cubicBezTo>
                  <a:pt x="1231900" y="2146300"/>
                  <a:pt x="1079500" y="2184400"/>
                  <a:pt x="990600" y="2159000"/>
                </a:cubicBezTo>
                <a:cubicBezTo>
                  <a:pt x="901700" y="2133600"/>
                  <a:pt x="889000" y="1993900"/>
                  <a:pt x="762000" y="1930400"/>
                </a:cubicBezTo>
                <a:cubicBezTo>
                  <a:pt x="635000" y="1866900"/>
                  <a:pt x="330200" y="1841500"/>
                  <a:pt x="228600" y="1778000"/>
                </a:cubicBezTo>
                <a:cubicBezTo>
                  <a:pt x="127000" y="1714500"/>
                  <a:pt x="185752" y="1638656"/>
                  <a:pt x="152400" y="1549400"/>
                </a:cubicBezTo>
                <a:cubicBezTo>
                  <a:pt x="119048" y="1460144"/>
                  <a:pt x="51987" y="1323530"/>
                  <a:pt x="28486" y="1242463"/>
                </a:cubicBezTo>
                <a:cubicBezTo>
                  <a:pt x="4985" y="1161397"/>
                  <a:pt x="0" y="1121397"/>
                  <a:pt x="11394" y="1063001"/>
                </a:cubicBezTo>
                <a:lnTo>
                  <a:pt x="0" y="787399"/>
                </a:lnTo>
                <a:close/>
              </a:path>
            </a:pathLst>
          </a:custGeom>
          <a:solidFill>
            <a:srgbClr val="FF0000">
              <a:alpha val="47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6324600" y="4193059"/>
            <a:ext cx="1518364" cy="461665"/>
          </a:xfrm>
          <a:prstGeom prst="rect">
            <a:avLst/>
          </a:prstGeom>
          <a:noFill/>
        </p:spPr>
        <p:txBody>
          <a:bodyPr wrap="none" rtlCol="0">
            <a:spAutoFit/>
          </a:bodyPr>
          <a:lstStyle/>
          <a:p>
            <a:r>
              <a:rPr lang="en-US" sz="2400" b="1" dirty="0" smtClean="0">
                <a:solidFill>
                  <a:schemeClr val="bg1"/>
                </a:solidFill>
                <a:effectLst>
                  <a:outerShdw blurRad="38100" dist="38100" dir="2700000" algn="tl">
                    <a:srgbClr val="000000">
                      <a:alpha val="43137"/>
                    </a:srgbClr>
                  </a:outerShdw>
                </a:effectLst>
              </a:rPr>
              <a:t>+600 m</a:t>
            </a:r>
            <a:r>
              <a:rPr lang="en-US" sz="2400" b="1" baseline="30000" dirty="0" smtClean="0">
                <a:solidFill>
                  <a:schemeClr val="bg1"/>
                </a:solidFill>
                <a:effectLst>
                  <a:outerShdw blurRad="38100" dist="38100" dir="2700000" algn="tl">
                    <a:srgbClr val="000000">
                      <a:alpha val="43137"/>
                    </a:srgbClr>
                  </a:outerShdw>
                </a:effectLst>
              </a:rPr>
              <a:t>2</a:t>
            </a:r>
            <a:r>
              <a:rPr lang="en-US" sz="2400" b="1" dirty="0" smtClean="0">
                <a:solidFill>
                  <a:schemeClr val="bg1"/>
                </a:solidFill>
                <a:effectLst>
                  <a:outerShdw blurRad="38100" dist="38100" dir="2700000" algn="tl">
                    <a:srgbClr val="000000">
                      <a:alpha val="43137"/>
                    </a:srgbClr>
                  </a:outerShdw>
                </a:effectLst>
              </a:rPr>
              <a:t>s</a:t>
            </a:r>
            <a:r>
              <a:rPr lang="en-US" sz="2400" b="1" baseline="30000" dirty="0" smtClean="0">
                <a:solidFill>
                  <a:schemeClr val="bg1"/>
                </a:solidFill>
                <a:effectLst>
                  <a:outerShdw blurRad="38100" dist="38100" dir="2700000" algn="tl">
                    <a:srgbClr val="000000">
                      <a:alpha val="43137"/>
                    </a:srgbClr>
                  </a:outerShdw>
                </a:effectLst>
              </a:rPr>
              <a:t>-2</a:t>
            </a:r>
            <a:endParaRPr lang="en-US" sz="2400" b="1" baseline="30000" dirty="0">
              <a:solidFill>
                <a:schemeClr val="bg1"/>
              </a:solidFill>
              <a:effectLst>
                <a:outerShdw blurRad="38100" dist="38100" dir="2700000" algn="tl">
                  <a:srgbClr val="000000">
                    <a:alpha val="43137"/>
                  </a:srgbClr>
                </a:outerShdw>
              </a:effectLst>
            </a:endParaRPr>
          </a:p>
        </p:txBody>
      </p:sp>
      <p:sp>
        <p:nvSpPr>
          <p:cNvPr id="12" name="TextBox 11"/>
          <p:cNvSpPr txBox="1"/>
          <p:nvPr/>
        </p:nvSpPr>
        <p:spPr>
          <a:xfrm>
            <a:off x="228600" y="1754659"/>
            <a:ext cx="426720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b="1" dirty="0" smtClean="0">
                <a:solidFill>
                  <a:schemeClr val="bg1"/>
                </a:solidFill>
              </a:rPr>
              <a:t>0-1 km Shear Vector/Magnitude</a:t>
            </a:r>
            <a:endParaRPr lang="en-US" b="1" dirty="0">
              <a:solidFill>
                <a:schemeClr val="bg1"/>
              </a:solidFill>
            </a:endParaRPr>
          </a:p>
        </p:txBody>
      </p:sp>
      <p:sp>
        <p:nvSpPr>
          <p:cNvPr id="13" name="TextBox 12"/>
          <p:cNvSpPr txBox="1"/>
          <p:nvPr/>
        </p:nvSpPr>
        <p:spPr>
          <a:xfrm>
            <a:off x="4648200" y="1754659"/>
            <a:ext cx="4267200" cy="36933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en-US" b="1" dirty="0" smtClean="0">
                <a:solidFill>
                  <a:schemeClr val="bg1"/>
                </a:solidFill>
              </a:rPr>
              <a:t>0-1 km Storm Relative </a:t>
            </a:r>
            <a:r>
              <a:rPr lang="en-US" b="1" dirty="0" err="1" smtClean="0">
                <a:solidFill>
                  <a:schemeClr val="bg1"/>
                </a:solidFill>
              </a:rPr>
              <a:t>Helicity</a:t>
            </a:r>
            <a:endParaRPr lang="en-US" b="1" dirty="0">
              <a:solidFill>
                <a:schemeClr val="bg1"/>
              </a:solidFill>
            </a:endParaRPr>
          </a:p>
        </p:txBody>
      </p:sp>
      <p:sp>
        <p:nvSpPr>
          <p:cNvPr id="14" name="TextBox 13"/>
          <p:cNvSpPr txBox="1"/>
          <p:nvPr/>
        </p:nvSpPr>
        <p:spPr>
          <a:xfrm>
            <a:off x="3352800" y="5869459"/>
            <a:ext cx="1146532"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14:00 UTC</a:t>
            </a:r>
            <a:endParaRPr lang="en-US" b="1" dirty="0"/>
          </a:p>
        </p:txBody>
      </p:sp>
      <p:sp>
        <p:nvSpPr>
          <p:cNvPr id="15" name="TextBox 14"/>
          <p:cNvSpPr txBox="1"/>
          <p:nvPr/>
        </p:nvSpPr>
        <p:spPr>
          <a:xfrm>
            <a:off x="7772400" y="5869459"/>
            <a:ext cx="1146532"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US" b="1" dirty="0" smtClean="0"/>
              <a:t>14:00 UTC</a:t>
            </a:r>
            <a:endParaRPr lang="en-US"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lowchart: Manual Operation 15"/>
          <p:cNvSpPr/>
          <p:nvPr/>
        </p:nvSpPr>
        <p:spPr>
          <a:xfrm rot="2227207">
            <a:off x="1157347" y="2060915"/>
            <a:ext cx="868811" cy="1601921"/>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0" name="Flowchart: Manual Operation 19"/>
          <p:cNvSpPr/>
          <p:nvPr/>
        </p:nvSpPr>
        <p:spPr>
          <a:xfrm rot="2921027">
            <a:off x="1847719" y="2507728"/>
            <a:ext cx="606034" cy="1744910"/>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1" name="Flowchart: Manual Operation 20"/>
          <p:cNvSpPr/>
          <p:nvPr/>
        </p:nvSpPr>
        <p:spPr>
          <a:xfrm rot="3099716">
            <a:off x="1984323" y="2730316"/>
            <a:ext cx="606034" cy="1855717"/>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9" name="Flowchart: Manual Operation 18"/>
          <p:cNvSpPr/>
          <p:nvPr/>
        </p:nvSpPr>
        <p:spPr>
          <a:xfrm rot="3259376">
            <a:off x="2101251" y="2976359"/>
            <a:ext cx="715354" cy="1874806"/>
          </a:xfrm>
          <a:prstGeom prst="flowChartManualOperation">
            <a:avLst/>
          </a:prstGeom>
          <a:solidFill>
            <a:srgbClr val="C00000">
              <a:alpha val="67000"/>
            </a:srgbClr>
          </a:solidFill>
          <a:ln w="28575">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8" name="TextBox 17"/>
          <p:cNvSpPr txBox="1"/>
          <p:nvPr/>
        </p:nvSpPr>
        <p:spPr>
          <a:xfrm>
            <a:off x="0" y="5257800"/>
            <a:ext cx="9144000" cy="1569660"/>
          </a:xfrm>
          <a:prstGeom prst="rect">
            <a:avLst/>
          </a:prstGeom>
          <a:noFill/>
        </p:spPr>
        <p:txBody>
          <a:bodyPr wrap="square" rtlCol="0">
            <a:spAutoFit/>
          </a:bodyPr>
          <a:lstStyle/>
          <a:p>
            <a:r>
              <a:rPr lang="en-US" sz="3200" dirty="0" smtClean="0"/>
              <a:t>Does this serve the public?</a:t>
            </a:r>
          </a:p>
          <a:p>
            <a:r>
              <a:rPr lang="en-US" sz="3200" dirty="0" smtClean="0"/>
              <a:t>How do our media partners convey this information?</a:t>
            </a:r>
          </a:p>
          <a:p>
            <a:r>
              <a:rPr lang="en-US" sz="3200" dirty="0" smtClean="0"/>
              <a:t>Three tornado warnings for St. Louis County??????</a:t>
            </a:r>
            <a:endParaRPr lang="en-US" sz="3200"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429000" y="685800"/>
            <a:ext cx="1940468"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endParaRPr lang="en-US" sz="3600" b="1" i="1" dirty="0">
              <a:solidFill>
                <a:srgbClr val="C00000"/>
              </a:solidFill>
              <a:effectLst>
                <a:outerShdw blurRad="38100" dist="38100" dir="2700000" algn="tl">
                  <a:srgbClr val="000000">
                    <a:alpha val="43137"/>
                  </a:srgbClr>
                </a:outerShdw>
              </a:effectLst>
            </a:endParaRPr>
          </a:p>
        </p:txBody>
      </p:sp>
      <p:pic>
        <p:nvPicPr>
          <p:cNvPr id="5" name="Picture 4" descr="ref1739.gif"/>
          <p:cNvPicPr>
            <a:picLocks noChangeAspect="1"/>
          </p:cNvPicPr>
          <p:nvPr/>
        </p:nvPicPr>
        <p:blipFill>
          <a:blip r:embed="rId2" cstate="print"/>
          <a:srcRect l="20496" t="14444" b="2222"/>
          <a:stretch>
            <a:fillRect/>
          </a:stretch>
        </p:blipFill>
        <p:spPr>
          <a:xfrm>
            <a:off x="762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srm1739.gif"/>
          <p:cNvPicPr>
            <a:picLocks noChangeAspect="1"/>
          </p:cNvPicPr>
          <p:nvPr/>
        </p:nvPicPr>
        <p:blipFill>
          <a:blip r:embed="rId3" cstate="print"/>
          <a:srcRect l="20496" t="14444" b="2222"/>
          <a:stretch>
            <a:fillRect/>
          </a:stretch>
        </p:blipFill>
        <p:spPr>
          <a:xfrm>
            <a:off x="4572000" y="1447800"/>
            <a:ext cx="4468077" cy="3657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Oval 6"/>
          <p:cNvSpPr/>
          <p:nvPr/>
        </p:nvSpPr>
        <p:spPr>
          <a:xfrm>
            <a:off x="9144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5240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6002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7526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5410200" y="2971800"/>
            <a:ext cx="685800" cy="6858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019800" y="38100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096000" y="40386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248400" y="4343400"/>
            <a:ext cx="152400" cy="15240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762000" y="1447800"/>
            <a:ext cx="3200400" cy="3657600"/>
          </a:xfrm>
          <a:custGeom>
            <a:avLst/>
            <a:gdLst>
              <a:gd name="connsiteX0" fmla="*/ 12357 w 2421925"/>
              <a:gd name="connsiteY0" fmla="*/ 1668162 h 3929448"/>
              <a:gd name="connsiteX1" fmla="*/ 0 w 2421925"/>
              <a:gd name="connsiteY1" fmla="*/ 2483708 h 3929448"/>
              <a:gd name="connsiteX2" fmla="*/ 531341 w 2421925"/>
              <a:gd name="connsiteY2" fmla="*/ 3929448 h 3929448"/>
              <a:gd name="connsiteX3" fmla="*/ 2421925 w 2421925"/>
              <a:gd name="connsiteY3" fmla="*/ 2607275 h 3929448"/>
              <a:gd name="connsiteX4" fmla="*/ 1297460 w 2421925"/>
              <a:gd name="connsiteY4" fmla="*/ 0 h 3929448"/>
              <a:gd name="connsiteX5" fmla="*/ 12357 w 2421925"/>
              <a:gd name="connsiteY5" fmla="*/ 1668162 h 3929448"/>
              <a:gd name="connsiteX0" fmla="*/ 12357 w 2421925"/>
              <a:gd name="connsiteY0" fmla="*/ 1591962 h 3853248"/>
              <a:gd name="connsiteX1" fmla="*/ 0 w 2421925"/>
              <a:gd name="connsiteY1" fmla="*/ 2407508 h 3853248"/>
              <a:gd name="connsiteX2" fmla="*/ 531341 w 2421925"/>
              <a:gd name="connsiteY2" fmla="*/ 3853248 h 3853248"/>
              <a:gd name="connsiteX3" fmla="*/ 2421925 w 2421925"/>
              <a:gd name="connsiteY3" fmla="*/ 2531075 h 3853248"/>
              <a:gd name="connsiteX4" fmla="*/ 1828800 w 2421925"/>
              <a:gd name="connsiteY4" fmla="*/ 0 h 3853248"/>
              <a:gd name="connsiteX5" fmla="*/ 12357 w 2421925"/>
              <a:gd name="connsiteY5" fmla="*/ 1591962 h 3853248"/>
              <a:gd name="connsiteX0" fmla="*/ 12357 w 2421925"/>
              <a:gd name="connsiteY0" fmla="*/ 1668162 h 3929448"/>
              <a:gd name="connsiteX1" fmla="*/ 0 w 2421925"/>
              <a:gd name="connsiteY1" fmla="*/ 2483708 h 3929448"/>
              <a:gd name="connsiteX2" fmla="*/ 531341 w 2421925"/>
              <a:gd name="connsiteY2" fmla="*/ 3929448 h 3929448"/>
              <a:gd name="connsiteX3" fmla="*/ 2421925 w 2421925"/>
              <a:gd name="connsiteY3" fmla="*/ 2607275 h 3929448"/>
              <a:gd name="connsiteX4" fmla="*/ 1981200 w 2421925"/>
              <a:gd name="connsiteY4" fmla="*/ 0 h 3929448"/>
              <a:gd name="connsiteX5" fmla="*/ 12357 w 2421925"/>
              <a:gd name="connsiteY5" fmla="*/ 1668162 h 3929448"/>
              <a:gd name="connsiteX0" fmla="*/ 12357 w 3124200"/>
              <a:gd name="connsiteY0" fmla="*/ 1668162 h 3929448"/>
              <a:gd name="connsiteX1" fmla="*/ 0 w 3124200"/>
              <a:gd name="connsiteY1" fmla="*/ 2483708 h 3929448"/>
              <a:gd name="connsiteX2" fmla="*/ 531341 w 3124200"/>
              <a:gd name="connsiteY2" fmla="*/ 3929448 h 3929448"/>
              <a:gd name="connsiteX3" fmla="*/ 3124200 w 3124200"/>
              <a:gd name="connsiteY3" fmla="*/ 2971800 h 3929448"/>
              <a:gd name="connsiteX4" fmla="*/ 1981200 w 3124200"/>
              <a:gd name="connsiteY4" fmla="*/ 0 h 3929448"/>
              <a:gd name="connsiteX5" fmla="*/ 12357 w 3124200"/>
              <a:gd name="connsiteY5" fmla="*/ 1668162 h 3929448"/>
              <a:gd name="connsiteX0" fmla="*/ 12357 w 3200399"/>
              <a:gd name="connsiteY0" fmla="*/ 1668162 h 3929448"/>
              <a:gd name="connsiteX1" fmla="*/ 0 w 3200399"/>
              <a:gd name="connsiteY1" fmla="*/ 2483708 h 3929448"/>
              <a:gd name="connsiteX2" fmla="*/ 531341 w 3200399"/>
              <a:gd name="connsiteY2" fmla="*/ 3929448 h 3929448"/>
              <a:gd name="connsiteX3" fmla="*/ 3200399 w 3200399"/>
              <a:gd name="connsiteY3" fmla="*/ 3124200 h 3929448"/>
              <a:gd name="connsiteX4" fmla="*/ 1981200 w 3200399"/>
              <a:gd name="connsiteY4" fmla="*/ 0 h 3929448"/>
              <a:gd name="connsiteX5" fmla="*/ 12357 w 3200399"/>
              <a:gd name="connsiteY5" fmla="*/ 1668162 h 3929448"/>
              <a:gd name="connsiteX0" fmla="*/ 12357 w 3200399"/>
              <a:gd name="connsiteY0" fmla="*/ 1668162 h 3657600"/>
              <a:gd name="connsiteX1" fmla="*/ 0 w 3200399"/>
              <a:gd name="connsiteY1" fmla="*/ 2483708 h 3657600"/>
              <a:gd name="connsiteX2" fmla="*/ 533399 w 3200399"/>
              <a:gd name="connsiteY2" fmla="*/ 3657600 h 3657600"/>
              <a:gd name="connsiteX3" fmla="*/ 3200399 w 3200399"/>
              <a:gd name="connsiteY3" fmla="*/ 3124200 h 3657600"/>
              <a:gd name="connsiteX4" fmla="*/ 1981200 w 3200399"/>
              <a:gd name="connsiteY4" fmla="*/ 0 h 3657600"/>
              <a:gd name="connsiteX5" fmla="*/ 12357 w 3200399"/>
              <a:gd name="connsiteY5" fmla="*/ 1668162 h 3657600"/>
              <a:gd name="connsiteX0" fmla="*/ 12357 w 3200399"/>
              <a:gd name="connsiteY0" fmla="*/ 1668162 h 3657600"/>
              <a:gd name="connsiteX1" fmla="*/ 0 w 3200399"/>
              <a:gd name="connsiteY1" fmla="*/ 2483708 h 3657600"/>
              <a:gd name="connsiteX2" fmla="*/ 533399 w 3200399"/>
              <a:gd name="connsiteY2" fmla="*/ 3657600 h 3657600"/>
              <a:gd name="connsiteX3" fmla="*/ 1523999 w 3200399"/>
              <a:gd name="connsiteY3" fmla="*/ 3657600 h 3657600"/>
              <a:gd name="connsiteX4" fmla="*/ 3200399 w 3200399"/>
              <a:gd name="connsiteY4" fmla="*/ 3124200 h 3657600"/>
              <a:gd name="connsiteX5" fmla="*/ 1981200 w 3200399"/>
              <a:gd name="connsiteY5" fmla="*/ 0 h 3657600"/>
              <a:gd name="connsiteX6" fmla="*/ 12357 w 3200399"/>
              <a:gd name="connsiteY6" fmla="*/ 1668162 h 3657600"/>
              <a:gd name="connsiteX0" fmla="*/ 12357 w 3200399"/>
              <a:gd name="connsiteY0" fmla="*/ 1668162 h 3657600"/>
              <a:gd name="connsiteX1" fmla="*/ 0 w 3200399"/>
              <a:gd name="connsiteY1" fmla="*/ 2483708 h 3657600"/>
              <a:gd name="connsiteX2" fmla="*/ 533399 w 3200399"/>
              <a:gd name="connsiteY2" fmla="*/ 3657600 h 3657600"/>
              <a:gd name="connsiteX3" fmla="*/ 1523999 w 3200399"/>
              <a:gd name="connsiteY3" fmla="*/ 3657600 h 3657600"/>
              <a:gd name="connsiteX4" fmla="*/ 3200399 w 3200399"/>
              <a:gd name="connsiteY4" fmla="*/ 3276600 h 3657600"/>
              <a:gd name="connsiteX5" fmla="*/ 1981200 w 3200399"/>
              <a:gd name="connsiteY5" fmla="*/ 0 h 3657600"/>
              <a:gd name="connsiteX6" fmla="*/ 12357 w 3200399"/>
              <a:gd name="connsiteY6" fmla="*/ 1668162 h 3657600"/>
              <a:gd name="connsiteX0" fmla="*/ 12357 w 3200399"/>
              <a:gd name="connsiteY0" fmla="*/ 1820562 h 3810000"/>
              <a:gd name="connsiteX1" fmla="*/ 0 w 3200399"/>
              <a:gd name="connsiteY1" fmla="*/ 2636108 h 3810000"/>
              <a:gd name="connsiteX2" fmla="*/ 533399 w 3200399"/>
              <a:gd name="connsiteY2" fmla="*/ 3810000 h 3810000"/>
              <a:gd name="connsiteX3" fmla="*/ 1523999 w 3200399"/>
              <a:gd name="connsiteY3" fmla="*/ 3810000 h 3810000"/>
              <a:gd name="connsiteX4" fmla="*/ 3200399 w 3200399"/>
              <a:gd name="connsiteY4" fmla="*/ 3429000 h 3810000"/>
              <a:gd name="connsiteX5" fmla="*/ 2209799 w 3200399"/>
              <a:gd name="connsiteY5" fmla="*/ 0 h 3810000"/>
              <a:gd name="connsiteX6" fmla="*/ 12357 w 3200399"/>
              <a:gd name="connsiteY6" fmla="*/ 1820562 h 3810000"/>
              <a:gd name="connsiteX0" fmla="*/ 0 w 3200400"/>
              <a:gd name="connsiteY0" fmla="*/ 1981200 h 3810000"/>
              <a:gd name="connsiteX1" fmla="*/ 1 w 3200400"/>
              <a:gd name="connsiteY1" fmla="*/ 2636108 h 3810000"/>
              <a:gd name="connsiteX2" fmla="*/ 533400 w 3200400"/>
              <a:gd name="connsiteY2" fmla="*/ 3810000 h 3810000"/>
              <a:gd name="connsiteX3" fmla="*/ 1524000 w 3200400"/>
              <a:gd name="connsiteY3" fmla="*/ 3810000 h 3810000"/>
              <a:gd name="connsiteX4" fmla="*/ 3200400 w 3200400"/>
              <a:gd name="connsiteY4" fmla="*/ 3429000 h 3810000"/>
              <a:gd name="connsiteX5" fmla="*/ 2209800 w 3200400"/>
              <a:gd name="connsiteY5" fmla="*/ 0 h 3810000"/>
              <a:gd name="connsiteX6" fmla="*/ 0 w 3200400"/>
              <a:gd name="connsiteY6" fmla="*/ 1981200 h 3810000"/>
              <a:gd name="connsiteX0" fmla="*/ 0 w 3200400"/>
              <a:gd name="connsiteY0" fmla="*/ 1981200 h 3810000"/>
              <a:gd name="connsiteX1" fmla="*/ 1 w 3200400"/>
              <a:gd name="connsiteY1" fmla="*/ 2636108 h 3810000"/>
              <a:gd name="connsiteX2" fmla="*/ 381000 w 3200400"/>
              <a:gd name="connsiteY2" fmla="*/ 3810000 h 3810000"/>
              <a:gd name="connsiteX3" fmla="*/ 1524000 w 3200400"/>
              <a:gd name="connsiteY3" fmla="*/ 3810000 h 3810000"/>
              <a:gd name="connsiteX4" fmla="*/ 3200400 w 3200400"/>
              <a:gd name="connsiteY4" fmla="*/ 3429000 h 3810000"/>
              <a:gd name="connsiteX5" fmla="*/ 2209800 w 3200400"/>
              <a:gd name="connsiteY5" fmla="*/ 0 h 3810000"/>
              <a:gd name="connsiteX6" fmla="*/ 0 w 3200400"/>
              <a:gd name="connsiteY6" fmla="*/ 1981200 h 3810000"/>
              <a:gd name="connsiteX0" fmla="*/ 0 w 3200400"/>
              <a:gd name="connsiteY0" fmla="*/ 1981200 h 3810000"/>
              <a:gd name="connsiteX1" fmla="*/ 1 w 3200400"/>
              <a:gd name="connsiteY1" fmla="*/ 2636108 h 3810000"/>
              <a:gd name="connsiteX2" fmla="*/ 381000 w 3200400"/>
              <a:gd name="connsiteY2" fmla="*/ 3810000 h 3810000"/>
              <a:gd name="connsiteX3" fmla="*/ 1524000 w 3200400"/>
              <a:gd name="connsiteY3" fmla="*/ 3810000 h 3810000"/>
              <a:gd name="connsiteX4" fmla="*/ 3200400 w 3200400"/>
              <a:gd name="connsiteY4" fmla="*/ 3429000 h 3810000"/>
              <a:gd name="connsiteX5" fmla="*/ 2286000 w 3200400"/>
              <a:gd name="connsiteY5" fmla="*/ 152400 h 3810000"/>
              <a:gd name="connsiteX6" fmla="*/ 2209800 w 3200400"/>
              <a:gd name="connsiteY6" fmla="*/ 0 h 3810000"/>
              <a:gd name="connsiteX7" fmla="*/ 0 w 3200400"/>
              <a:gd name="connsiteY7" fmla="*/ 1981200 h 3810000"/>
              <a:gd name="connsiteX0" fmla="*/ 0 w 3200400"/>
              <a:gd name="connsiteY0" fmla="*/ 1905000 h 3733800"/>
              <a:gd name="connsiteX1" fmla="*/ 1 w 3200400"/>
              <a:gd name="connsiteY1" fmla="*/ 2559908 h 3733800"/>
              <a:gd name="connsiteX2" fmla="*/ 381000 w 3200400"/>
              <a:gd name="connsiteY2" fmla="*/ 3733800 h 3733800"/>
              <a:gd name="connsiteX3" fmla="*/ 1524000 w 3200400"/>
              <a:gd name="connsiteY3" fmla="*/ 3733800 h 3733800"/>
              <a:gd name="connsiteX4" fmla="*/ 3200400 w 3200400"/>
              <a:gd name="connsiteY4" fmla="*/ 3352800 h 3733800"/>
              <a:gd name="connsiteX5" fmla="*/ 2286000 w 3200400"/>
              <a:gd name="connsiteY5" fmla="*/ 76200 h 3733800"/>
              <a:gd name="connsiteX6" fmla="*/ 2133600 w 3200400"/>
              <a:gd name="connsiteY6" fmla="*/ 0 h 3733800"/>
              <a:gd name="connsiteX7" fmla="*/ 0 w 3200400"/>
              <a:gd name="connsiteY7" fmla="*/ 1905000 h 3733800"/>
              <a:gd name="connsiteX0" fmla="*/ 0 w 3200400"/>
              <a:gd name="connsiteY0" fmla="*/ 1828800 h 3657600"/>
              <a:gd name="connsiteX1" fmla="*/ 1 w 3200400"/>
              <a:gd name="connsiteY1" fmla="*/ 2483708 h 3657600"/>
              <a:gd name="connsiteX2" fmla="*/ 381000 w 3200400"/>
              <a:gd name="connsiteY2" fmla="*/ 3657600 h 3657600"/>
              <a:gd name="connsiteX3" fmla="*/ 1524000 w 3200400"/>
              <a:gd name="connsiteY3" fmla="*/ 3657600 h 3657600"/>
              <a:gd name="connsiteX4" fmla="*/ 3200400 w 3200400"/>
              <a:gd name="connsiteY4" fmla="*/ 3276600 h 3657600"/>
              <a:gd name="connsiteX5" fmla="*/ 2286000 w 3200400"/>
              <a:gd name="connsiteY5" fmla="*/ 0 h 3657600"/>
              <a:gd name="connsiteX6" fmla="*/ 2057400 w 3200400"/>
              <a:gd name="connsiteY6" fmla="*/ 0 h 3657600"/>
              <a:gd name="connsiteX7" fmla="*/ 0 w 3200400"/>
              <a:gd name="connsiteY7" fmla="*/ 1828800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0400" h="3657600">
                <a:moveTo>
                  <a:pt x="0" y="1828800"/>
                </a:moveTo>
                <a:cubicBezTo>
                  <a:pt x="0" y="2047103"/>
                  <a:pt x="1" y="2265405"/>
                  <a:pt x="1" y="2483708"/>
                </a:cubicBezTo>
                <a:lnTo>
                  <a:pt x="381000" y="3657600"/>
                </a:lnTo>
                <a:lnTo>
                  <a:pt x="1524000" y="3657600"/>
                </a:lnTo>
                <a:lnTo>
                  <a:pt x="3200400" y="3276600"/>
                </a:lnTo>
                <a:lnTo>
                  <a:pt x="2286000" y="0"/>
                </a:lnTo>
                <a:lnTo>
                  <a:pt x="2057400" y="0"/>
                </a:lnTo>
                <a:lnTo>
                  <a:pt x="0" y="1828800"/>
                </a:lnTo>
                <a:close/>
              </a:path>
            </a:pathLst>
          </a:custGeom>
          <a:solidFill>
            <a:srgbClr val="C00000">
              <a:alpha val="61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0" y="5257800"/>
            <a:ext cx="9144000" cy="1569660"/>
          </a:xfrm>
          <a:prstGeom prst="rect">
            <a:avLst/>
          </a:prstGeom>
          <a:noFill/>
        </p:spPr>
        <p:txBody>
          <a:bodyPr wrap="square" rtlCol="0">
            <a:spAutoFit/>
          </a:bodyPr>
          <a:lstStyle/>
          <a:p>
            <a:r>
              <a:rPr lang="en-US" sz="3200" dirty="0" smtClean="0"/>
              <a:t>Clear message.</a:t>
            </a:r>
          </a:p>
          <a:p>
            <a:r>
              <a:rPr lang="en-US" sz="3200" dirty="0" smtClean="0"/>
              <a:t>Media partners can easily convey information.</a:t>
            </a:r>
          </a:p>
          <a:p>
            <a:r>
              <a:rPr lang="en-US" sz="3200" dirty="0" smtClean="0"/>
              <a:t>One tornado warning.</a:t>
            </a:r>
            <a:endParaRPr lang="en-US" sz="32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New Years Eve Mesoanalysis</a:t>
            </a:r>
            <a:endParaRPr lang="en-US" sz="5400" b="1" dirty="0"/>
          </a:p>
        </p:txBody>
      </p:sp>
      <p:sp>
        <p:nvSpPr>
          <p:cNvPr id="4" name="TextBox 3"/>
          <p:cNvSpPr txBox="1"/>
          <p:nvPr/>
        </p:nvSpPr>
        <p:spPr>
          <a:xfrm>
            <a:off x="1066800" y="609600"/>
            <a:ext cx="7103483"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High Shear – Low Cape Environment</a:t>
            </a:r>
            <a:endParaRPr lang="en-US" sz="3600" b="1" i="1" dirty="0">
              <a:solidFill>
                <a:srgbClr val="C00000"/>
              </a:solidFill>
              <a:effectLst>
                <a:outerShdw blurRad="38100" dist="38100" dir="2700000" algn="tl">
                  <a:srgbClr val="000000">
                    <a:alpha val="43137"/>
                  </a:srgbClr>
                </a:outerShdw>
              </a:effectLst>
            </a:endParaRPr>
          </a:p>
        </p:txBody>
      </p:sp>
      <p:sp>
        <p:nvSpPr>
          <p:cNvPr id="8" name="Freeform 7"/>
          <p:cNvSpPr/>
          <p:nvPr/>
        </p:nvSpPr>
        <p:spPr>
          <a:xfrm>
            <a:off x="1766131" y="3770119"/>
            <a:ext cx="1862983" cy="1318902"/>
          </a:xfrm>
          <a:custGeom>
            <a:avLst/>
            <a:gdLst>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15" fmla="*/ 276314 w 1862983"/>
              <a:gd name="connsiteY15" fmla="*/ 38313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96852 w 1862983"/>
              <a:gd name="connsiteY14" fmla="*/ 485687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0" fmla="*/ 62669 w 1862983"/>
              <a:gd name="connsiteY0" fmla="*/ 536961 h 1318902"/>
              <a:gd name="connsiteX1" fmla="*/ 489959 w 1862983"/>
              <a:gd name="connsiteY1" fmla="*/ 263496 h 1318902"/>
              <a:gd name="connsiteX2" fmla="*/ 934340 w 1862983"/>
              <a:gd name="connsiteY2" fmla="*/ 49851 h 1318902"/>
              <a:gd name="connsiteX3" fmla="*/ 1370176 w 1862983"/>
              <a:gd name="connsiteY3" fmla="*/ 7122 h 1318902"/>
              <a:gd name="connsiteX4" fmla="*/ 1712007 w 1862983"/>
              <a:gd name="connsiteY4" fmla="*/ 92580 h 1318902"/>
              <a:gd name="connsiteX5" fmla="*/ 1857286 w 1862983"/>
              <a:gd name="connsiteY5" fmla="*/ 331862 h 1318902"/>
              <a:gd name="connsiteX6" fmla="*/ 1746190 w 1862983"/>
              <a:gd name="connsiteY6" fmla="*/ 665148 h 1318902"/>
              <a:gd name="connsiteX7" fmla="*/ 1549637 w 1862983"/>
              <a:gd name="connsiteY7" fmla="*/ 904431 h 1318902"/>
              <a:gd name="connsiteX8" fmla="*/ 1182168 w 1862983"/>
              <a:gd name="connsiteY8" fmla="*/ 1177896 h 1318902"/>
              <a:gd name="connsiteX9" fmla="*/ 917248 w 1862983"/>
              <a:gd name="connsiteY9" fmla="*/ 1254808 h 1318902"/>
              <a:gd name="connsiteX10" fmla="*/ 361772 w 1862983"/>
              <a:gd name="connsiteY10" fmla="*/ 1306083 h 1318902"/>
              <a:gd name="connsiteX11" fmla="*/ 165219 w 1862983"/>
              <a:gd name="connsiteY11" fmla="*/ 1177896 h 1318902"/>
              <a:gd name="connsiteX12" fmla="*/ 28486 w 1862983"/>
              <a:gd name="connsiteY12" fmla="*/ 836064 h 1318902"/>
              <a:gd name="connsiteX13" fmla="*/ 11394 w 1862983"/>
              <a:gd name="connsiteY13" fmla="*/ 656602 h 1318902"/>
              <a:gd name="connsiteX14" fmla="*/ 62669 w 1862983"/>
              <a:gd name="connsiteY14" fmla="*/ 536961 h 13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62983" h="1318902">
                <a:moveTo>
                  <a:pt x="62669" y="536961"/>
                </a:moveTo>
                <a:cubicBezTo>
                  <a:pt x="203675" y="440821"/>
                  <a:pt x="344681" y="344681"/>
                  <a:pt x="489959" y="263496"/>
                </a:cubicBezTo>
                <a:cubicBezTo>
                  <a:pt x="635238" y="182311"/>
                  <a:pt x="787637" y="92580"/>
                  <a:pt x="934340" y="49851"/>
                </a:cubicBezTo>
                <a:cubicBezTo>
                  <a:pt x="1081043" y="7122"/>
                  <a:pt x="1240565" y="0"/>
                  <a:pt x="1370176" y="7122"/>
                </a:cubicBezTo>
                <a:cubicBezTo>
                  <a:pt x="1499787" y="14244"/>
                  <a:pt x="1630822" y="38457"/>
                  <a:pt x="1712007" y="92580"/>
                </a:cubicBezTo>
                <a:cubicBezTo>
                  <a:pt x="1793192" y="146703"/>
                  <a:pt x="1851589" y="236434"/>
                  <a:pt x="1857286" y="331862"/>
                </a:cubicBezTo>
                <a:cubicBezTo>
                  <a:pt x="1862983" y="427290"/>
                  <a:pt x="1797465" y="569720"/>
                  <a:pt x="1746190" y="665148"/>
                </a:cubicBezTo>
                <a:cubicBezTo>
                  <a:pt x="1694915" y="760576"/>
                  <a:pt x="1643641" y="818973"/>
                  <a:pt x="1549637" y="904431"/>
                </a:cubicBezTo>
                <a:cubicBezTo>
                  <a:pt x="1455633" y="989889"/>
                  <a:pt x="1287566" y="1119500"/>
                  <a:pt x="1182168" y="1177896"/>
                </a:cubicBezTo>
                <a:cubicBezTo>
                  <a:pt x="1076770" y="1236292"/>
                  <a:pt x="1053981" y="1233443"/>
                  <a:pt x="917248" y="1254808"/>
                </a:cubicBezTo>
                <a:cubicBezTo>
                  <a:pt x="780515" y="1276173"/>
                  <a:pt x="487110" y="1318902"/>
                  <a:pt x="361772" y="1306083"/>
                </a:cubicBezTo>
                <a:cubicBezTo>
                  <a:pt x="236434" y="1293264"/>
                  <a:pt x="220767" y="1256233"/>
                  <a:pt x="165219" y="1177896"/>
                </a:cubicBezTo>
                <a:cubicBezTo>
                  <a:pt x="109671" y="1099560"/>
                  <a:pt x="54123" y="922946"/>
                  <a:pt x="28486" y="836064"/>
                </a:cubicBezTo>
                <a:cubicBezTo>
                  <a:pt x="2849" y="749182"/>
                  <a:pt x="0" y="714998"/>
                  <a:pt x="11394" y="656602"/>
                </a:cubicBezTo>
                <a:lnTo>
                  <a:pt x="62669" y="536961"/>
                </a:lnTo>
                <a:close/>
              </a:path>
            </a:pathLst>
          </a:custGeom>
          <a:solidFill>
            <a:srgbClr val="FF0000">
              <a:alpha val="47000"/>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TextBox 8"/>
          <p:cNvSpPr txBox="1"/>
          <p:nvPr/>
        </p:nvSpPr>
        <p:spPr>
          <a:xfrm>
            <a:off x="1981200" y="4038600"/>
            <a:ext cx="1381212" cy="707886"/>
          </a:xfrm>
          <a:prstGeom prst="rect">
            <a:avLst/>
          </a:prstGeom>
          <a:noFill/>
        </p:spPr>
        <p:txBody>
          <a:bodyPr wrap="none" rtlCol="0">
            <a:spAutoFit/>
          </a:bodyPr>
          <a:lstStyle/>
          <a:p>
            <a:r>
              <a:rPr lang="en-US" sz="4000" b="1" dirty="0" smtClean="0">
                <a:solidFill>
                  <a:schemeClr val="bg1"/>
                </a:solidFill>
                <a:effectLst>
                  <a:outerShdw blurRad="38100" dist="38100" dir="2700000" algn="tl">
                    <a:srgbClr val="000000">
                      <a:alpha val="43137"/>
                    </a:srgbClr>
                  </a:outerShdw>
                </a:effectLst>
              </a:rPr>
              <a:t>+50kt</a:t>
            </a:r>
            <a:endParaRPr lang="en-US" sz="4000" b="1" dirty="0">
              <a:solidFill>
                <a:schemeClr val="bg1"/>
              </a:solidFill>
              <a:effectLst>
                <a:outerShdw blurRad="38100" dist="38100" dir="2700000" algn="tl">
                  <a:srgbClr val="000000">
                    <a:alpha val="43137"/>
                  </a:srgbClr>
                </a:outerShdw>
              </a:effectLst>
            </a:endParaRPr>
          </a:p>
        </p:txBody>
      </p:sp>
      <p:sp>
        <p:nvSpPr>
          <p:cNvPr id="11" name="TextBox 10"/>
          <p:cNvSpPr txBox="1"/>
          <p:nvPr/>
        </p:nvSpPr>
        <p:spPr>
          <a:xfrm>
            <a:off x="6324600" y="4495800"/>
            <a:ext cx="1518364" cy="461665"/>
          </a:xfrm>
          <a:prstGeom prst="rect">
            <a:avLst/>
          </a:prstGeom>
          <a:noFill/>
        </p:spPr>
        <p:txBody>
          <a:bodyPr wrap="none" rtlCol="0">
            <a:spAutoFit/>
          </a:bodyPr>
          <a:lstStyle/>
          <a:p>
            <a:r>
              <a:rPr lang="en-US" sz="2400" b="1" dirty="0" smtClean="0">
                <a:solidFill>
                  <a:schemeClr val="bg1"/>
                </a:solidFill>
                <a:effectLst>
                  <a:outerShdw blurRad="38100" dist="38100" dir="2700000" algn="tl">
                    <a:srgbClr val="000000">
                      <a:alpha val="43137"/>
                    </a:srgbClr>
                  </a:outerShdw>
                </a:effectLst>
              </a:rPr>
              <a:t>+600 m</a:t>
            </a:r>
            <a:r>
              <a:rPr lang="en-US" sz="2400" b="1" baseline="30000" dirty="0" smtClean="0">
                <a:solidFill>
                  <a:schemeClr val="bg1"/>
                </a:solidFill>
                <a:effectLst>
                  <a:outerShdw blurRad="38100" dist="38100" dir="2700000" algn="tl">
                    <a:srgbClr val="000000">
                      <a:alpha val="43137"/>
                    </a:srgbClr>
                  </a:outerShdw>
                </a:effectLst>
              </a:rPr>
              <a:t>2</a:t>
            </a:r>
            <a:r>
              <a:rPr lang="en-US" sz="2400" b="1" dirty="0" smtClean="0">
                <a:solidFill>
                  <a:schemeClr val="bg1"/>
                </a:solidFill>
                <a:effectLst>
                  <a:outerShdw blurRad="38100" dist="38100" dir="2700000" algn="tl">
                    <a:srgbClr val="000000">
                      <a:alpha val="43137"/>
                    </a:srgbClr>
                  </a:outerShdw>
                </a:effectLst>
              </a:rPr>
              <a:t>s</a:t>
            </a:r>
            <a:r>
              <a:rPr lang="en-US" sz="2400" b="1" baseline="30000" dirty="0" smtClean="0">
                <a:solidFill>
                  <a:schemeClr val="bg1"/>
                </a:solidFill>
                <a:effectLst>
                  <a:outerShdw blurRad="38100" dist="38100" dir="2700000" algn="tl">
                    <a:srgbClr val="000000">
                      <a:alpha val="43137"/>
                    </a:srgbClr>
                  </a:outerShdw>
                </a:effectLst>
              </a:rPr>
              <a:t>-2</a:t>
            </a:r>
            <a:endParaRPr lang="en-US" sz="2400" b="1" baseline="30000" dirty="0">
              <a:solidFill>
                <a:schemeClr val="bg1"/>
              </a:solidFill>
              <a:effectLst>
                <a:outerShdw blurRad="38100" dist="38100" dir="2700000" algn="tl">
                  <a:srgbClr val="000000">
                    <a:alpha val="43137"/>
                  </a:srgbClr>
                </a:outerShdw>
              </a:effectLst>
            </a:endParaRPr>
          </a:p>
        </p:txBody>
      </p:sp>
      <p:pic>
        <p:nvPicPr>
          <p:cNvPr id="16" name="Picture 3"/>
          <p:cNvPicPr>
            <a:picLocks noChangeAspect="1" noChangeArrowheads="1"/>
          </p:cNvPicPr>
          <p:nvPr/>
        </p:nvPicPr>
        <p:blipFill>
          <a:blip r:embed="rId2" cstate="print"/>
          <a:srcRect l="22500" t="17037" r="19583" b="8889"/>
          <a:stretch>
            <a:fillRect/>
          </a:stretch>
        </p:blipFill>
        <p:spPr bwMode="auto">
          <a:xfrm>
            <a:off x="1143000" y="1371600"/>
            <a:ext cx="7010400" cy="5043453"/>
          </a:xfrm>
          <a:prstGeom prst="rect">
            <a:avLst/>
          </a:prstGeom>
          <a:ln w="88900" cap="sq" cmpd="thickThin">
            <a:solidFill>
              <a:srgbClr val="000000"/>
            </a:solidFill>
            <a:prstDash val="solid"/>
            <a:miter lim="800000"/>
          </a:ln>
          <a:effectLst>
            <a:innerShdw blurRad="76200">
              <a:srgbClr val="000000"/>
            </a:innerShdw>
          </a:effectLst>
        </p:spPr>
      </p:pic>
      <p:sp>
        <p:nvSpPr>
          <p:cNvPr id="17" name="Freeform 16"/>
          <p:cNvSpPr/>
          <p:nvPr/>
        </p:nvSpPr>
        <p:spPr>
          <a:xfrm>
            <a:off x="3649529" y="3429001"/>
            <a:ext cx="1197243" cy="2083632"/>
          </a:xfrm>
          <a:custGeom>
            <a:avLst/>
            <a:gdLst>
              <a:gd name="connsiteX0" fmla="*/ 143854 w 1277597"/>
              <a:gd name="connsiteY0" fmla="*/ 195129 h 2263211"/>
              <a:gd name="connsiteX1" fmla="*/ 109671 w 1277597"/>
              <a:gd name="connsiteY1" fmla="*/ 237858 h 2263211"/>
              <a:gd name="connsiteX2" fmla="*/ 118217 w 1277597"/>
              <a:gd name="connsiteY2" fmla="*/ 340407 h 2263211"/>
              <a:gd name="connsiteX3" fmla="*/ 519869 w 1277597"/>
              <a:gd name="connsiteY3" fmla="*/ 921521 h 2263211"/>
              <a:gd name="connsiteX4" fmla="*/ 528415 w 1277597"/>
              <a:gd name="connsiteY4" fmla="*/ 972796 h 2263211"/>
              <a:gd name="connsiteX5" fmla="*/ 562598 w 1277597"/>
              <a:gd name="connsiteY5" fmla="*/ 1049708 h 2263211"/>
              <a:gd name="connsiteX6" fmla="*/ 639510 w 1277597"/>
              <a:gd name="connsiteY6" fmla="*/ 1271899 h 2263211"/>
              <a:gd name="connsiteX7" fmla="*/ 989888 w 1277597"/>
              <a:gd name="connsiteY7" fmla="*/ 1656459 h 2263211"/>
              <a:gd name="connsiteX8" fmla="*/ 912976 w 1277597"/>
              <a:gd name="connsiteY8" fmla="*/ 1699188 h 2263211"/>
              <a:gd name="connsiteX9" fmla="*/ 836064 w 1277597"/>
              <a:gd name="connsiteY9" fmla="*/ 1767555 h 2263211"/>
              <a:gd name="connsiteX10" fmla="*/ 1254808 w 1277597"/>
              <a:gd name="connsiteY10" fmla="*/ 2203390 h 2263211"/>
              <a:gd name="connsiteX11" fmla="*/ 972796 w 1277597"/>
              <a:gd name="connsiteY11" fmla="*/ 1408631 h 2263211"/>
              <a:gd name="connsiteX12" fmla="*/ 143854 w 1277597"/>
              <a:gd name="connsiteY12" fmla="*/ 195129 h 2263211"/>
              <a:gd name="connsiteX0" fmla="*/ 1005555 w 1310356"/>
              <a:gd name="connsiteY0" fmla="*/ 1348810 h 2203390"/>
              <a:gd name="connsiteX1" fmla="*/ 142430 w 1310356"/>
              <a:gd name="connsiteY1" fmla="*/ 178037 h 2203390"/>
              <a:gd name="connsiteX2" fmla="*/ 150976 w 1310356"/>
              <a:gd name="connsiteY2" fmla="*/ 280586 h 2203390"/>
              <a:gd name="connsiteX3" fmla="*/ 552628 w 1310356"/>
              <a:gd name="connsiteY3" fmla="*/ 861700 h 2203390"/>
              <a:gd name="connsiteX4" fmla="*/ 561174 w 1310356"/>
              <a:gd name="connsiteY4" fmla="*/ 912975 h 2203390"/>
              <a:gd name="connsiteX5" fmla="*/ 595357 w 1310356"/>
              <a:gd name="connsiteY5" fmla="*/ 989887 h 2203390"/>
              <a:gd name="connsiteX6" fmla="*/ 672269 w 1310356"/>
              <a:gd name="connsiteY6" fmla="*/ 1212078 h 2203390"/>
              <a:gd name="connsiteX7" fmla="*/ 1022647 w 1310356"/>
              <a:gd name="connsiteY7" fmla="*/ 1596638 h 2203390"/>
              <a:gd name="connsiteX8" fmla="*/ 945735 w 1310356"/>
              <a:gd name="connsiteY8" fmla="*/ 1639367 h 2203390"/>
              <a:gd name="connsiteX9" fmla="*/ 868823 w 1310356"/>
              <a:gd name="connsiteY9" fmla="*/ 1707734 h 2203390"/>
              <a:gd name="connsiteX10" fmla="*/ 1287567 w 1310356"/>
              <a:gd name="connsiteY10" fmla="*/ 2143569 h 2203390"/>
              <a:gd name="connsiteX11" fmla="*/ 1005555 w 1310356"/>
              <a:gd name="connsiteY11" fmla="*/ 1348810 h 2203390"/>
              <a:gd name="connsiteX0" fmla="*/ 963538 w 1268339"/>
              <a:gd name="connsiteY0" fmla="*/ 1389404 h 2243984"/>
              <a:gd name="connsiteX1" fmla="*/ 142430 w 1268339"/>
              <a:gd name="connsiteY1" fmla="*/ 178037 h 2243984"/>
              <a:gd name="connsiteX2" fmla="*/ 108959 w 1268339"/>
              <a:gd name="connsiteY2" fmla="*/ 321180 h 2243984"/>
              <a:gd name="connsiteX3" fmla="*/ 510611 w 1268339"/>
              <a:gd name="connsiteY3" fmla="*/ 902294 h 2243984"/>
              <a:gd name="connsiteX4" fmla="*/ 519157 w 1268339"/>
              <a:gd name="connsiteY4" fmla="*/ 953569 h 2243984"/>
              <a:gd name="connsiteX5" fmla="*/ 553340 w 1268339"/>
              <a:gd name="connsiteY5" fmla="*/ 1030481 h 2243984"/>
              <a:gd name="connsiteX6" fmla="*/ 630252 w 1268339"/>
              <a:gd name="connsiteY6" fmla="*/ 1252672 h 2243984"/>
              <a:gd name="connsiteX7" fmla="*/ 980630 w 1268339"/>
              <a:gd name="connsiteY7" fmla="*/ 1637232 h 2243984"/>
              <a:gd name="connsiteX8" fmla="*/ 903718 w 1268339"/>
              <a:gd name="connsiteY8" fmla="*/ 1679961 h 2243984"/>
              <a:gd name="connsiteX9" fmla="*/ 826806 w 1268339"/>
              <a:gd name="connsiteY9" fmla="*/ 1748328 h 2243984"/>
              <a:gd name="connsiteX10" fmla="*/ 1245550 w 1268339"/>
              <a:gd name="connsiteY10" fmla="*/ 2184163 h 2243984"/>
              <a:gd name="connsiteX11" fmla="*/ 963538 w 1268339"/>
              <a:gd name="connsiteY11" fmla="*/ 1389404 h 2243984"/>
              <a:gd name="connsiteX0" fmla="*/ 915942 w 1220743"/>
              <a:gd name="connsiteY0" fmla="*/ 1211367 h 2065947"/>
              <a:gd name="connsiteX1" fmla="*/ 94834 w 1220743"/>
              <a:gd name="connsiteY1" fmla="*/ 0 h 2065947"/>
              <a:gd name="connsiteX2" fmla="*/ 94834 w 1220743"/>
              <a:gd name="connsiteY2" fmla="*/ 0 h 2065947"/>
              <a:gd name="connsiteX3" fmla="*/ 61363 w 1220743"/>
              <a:gd name="connsiteY3" fmla="*/ 143143 h 2065947"/>
              <a:gd name="connsiteX4" fmla="*/ 463015 w 1220743"/>
              <a:gd name="connsiteY4" fmla="*/ 724257 h 2065947"/>
              <a:gd name="connsiteX5" fmla="*/ 471561 w 1220743"/>
              <a:gd name="connsiteY5" fmla="*/ 775532 h 2065947"/>
              <a:gd name="connsiteX6" fmla="*/ 505744 w 1220743"/>
              <a:gd name="connsiteY6" fmla="*/ 852444 h 2065947"/>
              <a:gd name="connsiteX7" fmla="*/ 582656 w 1220743"/>
              <a:gd name="connsiteY7" fmla="*/ 1074635 h 2065947"/>
              <a:gd name="connsiteX8" fmla="*/ 933034 w 1220743"/>
              <a:gd name="connsiteY8" fmla="*/ 1459195 h 2065947"/>
              <a:gd name="connsiteX9" fmla="*/ 856122 w 1220743"/>
              <a:gd name="connsiteY9" fmla="*/ 1501924 h 2065947"/>
              <a:gd name="connsiteX10" fmla="*/ 779210 w 1220743"/>
              <a:gd name="connsiteY10" fmla="*/ 1570291 h 2065947"/>
              <a:gd name="connsiteX11" fmla="*/ 1197954 w 1220743"/>
              <a:gd name="connsiteY11" fmla="*/ 2006126 h 2065947"/>
              <a:gd name="connsiteX12" fmla="*/ 915942 w 1220743"/>
              <a:gd name="connsiteY12" fmla="*/ 1211367 h 2065947"/>
              <a:gd name="connsiteX0" fmla="*/ 915942 w 1220743"/>
              <a:gd name="connsiteY0" fmla="*/ 1211367 h 2065947"/>
              <a:gd name="connsiteX1" fmla="*/ 94834 w 1220743"/>
              <a:gd name="connsiteY1" fmla="*/ 0 h 2065947"/>
              <a:gd name="connsiteX2" fmla="*/ 94834 w 1220743"/>
              <a:gd name="connsiteY2" fmla="*/ 0 h 2065947"/>
              <a:gd name="connsiteX3" fmla="*/ 61363 w 1220743"/>
              <a:gd name="connsiteY3" fmla="*/ 143143 h 2065947"/>
              <a:gd name="connsiteX4" fmla="*/ 463015 w 1220743"/>
              <a:gd name="connsiteY4" fmla="*/ 724257 h 2065947"/>
              <a:gd name="connsiteX5" fmla="*/ 505744 w 1220743"/>
              <a:gd name="connsiteY5" fmla="*/ 852444 h 2065947"/>
              <a:gd name="connsiteX6" fmla="*/ 582656 w 1220743"/>
              <a:gd name="connsiteY6" fmla="*/ 1074635 h 2065947"/>
              <a:gd name="connsiteX7" fmla="*/ 933034 w 1220743"/>
              <a:gd name="connsiteY7" fmla="*/ 1459195 h 2065947"/>
              <a:gd name="connsiteX8" fmla="*/ 856122 w 1220743"/>
              <a:gd name="connsiteY8" fmla="*/ 1501924 h 2065947"/>
              <a:gd name="connsiteX9" fmla="*/ 779210 w 1220743"/>
              <a:gd name="connsiteY9" fmla="*/ 1570291 h 2065947"/>
              <a:gd name="connsiteX10" fmla="*/ 1197954 w 1220743"/>
              <a:gd name="connsiteY10" fmla="*/ 2006126 h 2065947"/>
              <a:gd name="connsiteX11" fmla="*/ 915942 w 1220743"/>
              <a:gd name="connsiteY11" fmla="*/ 1211367 h 2065947"/>
              <a:gd name="connsiteX0" fmla="*/ 915942 w 1220743"/>
              <a:gd name="connsiteY0" fmla="*/ 1211367 h 2065947"/>
              <a:gd name="connsiteX1" fmla="*/ 94834 w 1220743"/>
              <a:gd name="connsiteY1" fmla="*/ 0 h 2065947"/>
              <a:gd name="connsiteX2" fmla="*/ 94834 w 1220743"/>
              <a:gd name="connsiteY2" fmla="*/ 0 h 2065947"/>
              <a:gd name="connsiteX3" fmla="*/ 61363 w 1220743"/>
              <a:gd name="connsiteY3" fmla="*/ 143143 h 2065947"/>
              <a:gd name="connsiteX4" fmla="*/ 463015 w 1220743"/>
              <a:gd name="connsiteY4" fmla="*/ 724257 h 2065947"/>
              <a:gd name="connsiteX5" fmla="*/ 582656 w 1220743"/>
              <a:gd name="connsiteY5" fmla="*/ 1074635 h 2065947"/>
              <a:gd name="connsiteX6" fmla="*/ 933034 w 1220743"/>
              <a:gd name="connsiteY6" fmla="*/ 1459195 h 2065947"/>
              <a:gd name="connsiteX7" fmla="*/ 856122 w 1220743"/>
              <a:gd name="connsiteY7" fmla="*/ 1501924 h 2065947"/>
              <a:gd name="connsiteX8" fmla="*/ 779210 w 1220743"/>
              <a:gd name="connsiteY8" fmla="*/ 1570291 h 2065947"/>
              <a:gd name="connsiteX9" fmla="*/ 1197954 w 1220743"/>
              <a:gd name="connsiteY9" fmla="*/ 2006126 h 2065947"/>
              <a:gd name="connsiteX10" fmla="*/ 915942 w 1220743"/>
              <a:gd name="connsiteY10" fmla="*/ 1211367 h 2065947"/>
              <a:gd name="connsiteX0" fmla="*/ 915942 w 1220743"/>
              <a:gd name="connsiteY0" fmla="*/ 1211367 h 2065947"/>
              <a:gd name="connsiteX1" fmla="*/ 94834 w 1220743"/>
              <a:gd name="connsiteY1" fmla="*/ 0 h 2065947"/>
              <a:gd name="connsiteX2" fmla="*/ 94834 w 1220743"/>
              <a:gd name="connsiteY2" fmla="*/ 0 h 2065947"/>
              <a:gd name="connsiteX3" fmla="*/ 61363 w 1220743"/>
              <a:gd name="connsiteY3" fmla="*/ 143143 h 2065947"/>
              <a:gd name="connsiteX4" fmla="*/ 463015 w 1220743"/>
              <a:gd name="connsiteY4" fmla="*/ 724257 h 2065947"/>
              <a:gd name="connsiteX5" fmla="*/ 628234 w 1220743"/>
              <a:gd name="connsiteY5" fmla="*/ 1066800 h 2065947"/>
              <a:gd name="connsiteX6" fmla="*/ 933034 w 1220743"/>
              <a:gd name="connsiteY6" fmla="*/ 1459195 h 2065947"/>
              <a:gd name="connsiteX7" fmla="*/ 856122 w 1220743"/>
              <a:gd name="connsiteY7" fmla="*/ 1501924 h 2065947"/>
              <a:gd name="connsiteX8" fmla="*/ 779210 w 1220743"/>
              <a:gd name="connsiteY8" fmla="*/ 1570291 h 2065947"/>
              <a:gd name="connsiteX9" fmla="*/ 1197954 w 1220743"/>
              <a:gd name="connsiteY9" fmla="*/ 2006126 h 2065947"/>
              <a:gd name="connsiteX10" fmla="*/ 915942 w 1220743"/>
              <a:gd name="connsiteY10" fmla="*/ 1211367 h 2065947"/>
              <a:gd name="connsiteX0" fmla="*/ 915942 w 1220743"/>
              <a:gd name="connsiteY0" fmla="*/ 1211367 h 2065947"/>
              <a:gd name="connsiteX1" fmla="*/ 94834 w 1220743"/>
              <a:gd name="connsiteY1" fmla="*/ 0 h 2065947"/>
              <a:gd name="connsiteX2" fmla="*/ 94834 w 1220743"/>
              <a:gd name="connsiteY2" fmla="*/ 0 h 2065947"/>
              <a:gd name="connsiteX3" fmla="*/ 61363 w 1220743"/>
              <a:gd name="connsiteY3" fmla="*/ 143143 h 2065947"/>
              <a:gd name="connsiteX4" fmla="*/ 463015 w 1220743"/>
              <a:gd name="connsiteY4" fmla="*/ 724257 h 2065947"/>
              <a:gd name="connsiteX5" fmla="*/ 475834 w 1220743"/>
              <a:gd name="connsiteY5" fmla="*/ 838200 h 2065947"/>
              <a:gd name="connsiteX6" fmla="*/ 628234 w 1220743"/>
              <a:gd name="connsiteY6" fmla="*/ 1066800 h 2065947"/>
              <a:gd name="connsiteX7" fmla="*/ 933034 w 1220743"/>
              <a:gd name="connsiteY7" fmla="*/ 1459195 h 2065947"/>
              <a:gd name="connsiteX8" fmla="*/ 856122 w 1220743"/>
              <a:gd name="connsiteY8" fmla="*/ 1501924 h 2065947"/>
              <a:gd name="connsiteX9" fmla="*/ 779210 w 1220743"/>
              <a:gd name="connsiteY9" fmla="*/ 1570291 h 2065947"/>
              <a:gd name="connsiteX10" fmla="*/ 1197954 w 1220743"/>
              <a:gd name="connsiteY10" fmla="*/ 2006126 h 2065947"/>
              <a:gd name="connsiteX11" fmla="*/ 915942 w 1220743"/>
              <a:gd name="connsiteY11"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617671 w 1210180"/>
              <a:gd name="connsiteY6" fmla="*/ 1066800 h 2065947"/>
              <a:gd name="connsiteX7" fmla="*/ 922471 w 1210180"/>
              <a:gd name="connsiteY7" fmla="*/ 1459195 h 2065947"/>
              <a:gd name="connsiteX8" fmla="*/ 845559 w 1210180"/>
              <a:gd name="connsiteY8" fmla="*/ 1501924 h 2065947"/>
              <a:gd name="connsiteX9" fmla="*/ 768647 w 1210180"/>
              <a:gd name="connsiteY9" fmla="*/ 1570291 h 2065947"/>
              <a:gd name="connsiteX10" fmla="*/ 1187391 w 1210180"/>
              <a:gd name="connsiteY10" fmla="*/ 2006126 h 2065947"/>
              <a:gd name="connsiteX11" fmla="*/ 905379 w 1210180"/>
              <a:gd name="connsiteY11"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617670 w 1210180"/>
              <a:gd name="connsiteY6" fmla="*/ 1066800 h 2065947"/>
              <a:gd name="connsiteX7" fmla="*/ 922471 w 1210180"/>
              <a:gd name="connsiteY7" fmla="*/ 1459195 h 2065947"/>
              <a:gd name="connsiteX8" fmla="*/ 845559 w 1210180"/>
              <a:gd name="connsiteY8" fmla="*/ 1501924 h 2065947"/>
              <a:gd name="connsiteX9" fmla="*/ 768647 w 1210180"/>
              <a:gd name="connsiteY9" fmla="*/ 1570291 h 2065947"/>
              <a:gd name="connsiteX10" fmla="*/ 1187391 w 1210180"/>
              <a:gd name="connsiteY10" fmla="*/ 2006126 h 2065947"/>
              <a:gd name="connsiteX11" fmla="*/ 905379 w 1210180"/>
              <a:gd name="connsiteY11"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617670 w 1210180"/>
              <a:gd name="connsiteY6" fmla="*/ 1066800 h 2065947"/>
              <a:gd name="connsiteX7" fmla="*/ 922471 w 1210180"/>
              <a:gd name="connsiteY7" fmla="*/ 1459195 h 2065947"/>
              <a:gd name="connsiteX8" fmla="*/ 845559 w 1210180"/>
              <a:gd name="connsiteY8" fmla="*/ 1501924 h 2065947"/>
              <a:gd name="connsiteX9" fmla="*/ 768647 w 1210180"/>
              <a:gd name="connsiteY9" fmla="*/ 1570291 h 2065947"/>
              <a:gd name="connsiteX10" fmla="*/ 1187391 w 1210180"/>
              <a:gd name="connsiteY10" fmla="*/ 2006126 h 2065947"/>
              <a:gd name="connsiteX11" fmla="*/ 905379 w 1210180"/>
              <a:gd name="connsiteY11"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922471 w 1210180"/>
              <a:gd name="connsiteY6" fmla="*/ 1459195 h 2065947"/>
              <a:gd name="connsiteX7" fmla="*/ 845559 w 1210180"/>
              <a:gd name="connsiteY7" fmla="*/ 1501924 h 2065947"/>
              <a:gd name="connsiteX8" fmla="*/ 768647 w 1210180"/>
              <a:gd name="connsiteY8" fmla="*/ 1570291 h 2065947"/>
              <a:gd name="connsiteX9" fmla="*/ 1187391 w 1210180"/>
              <a:gd name="connsiteY9" fmla="*/ 2006126 h 2065947"/>
              <a:gd name="connsiteX10" fmla="*/ 905379 w 1210180"/>
              <a:gd name="connsiteY10"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617670 w 1210180"/>
              <a:gd name="connsiteY6" fmla="*/ 1066800 h 2065947"/>
              <a:gd name="connsiteX7" fmla="*/ 922471 w 1210180"/>
              <a:gd name="connsiteY7" fmla="*/ 1459195 h 2065947"/>
              <a:gd name="connsiteX8" fmla="*/ 845559 w 1210180"/>
              <a:gd name="connsiteY8" fmla="*/ 1501924 h 2065947"/>
              <a:gd name="connsiteX9" fmla="*/ 768647 w 1210180"/>
              <a:gd name="connsiteY9" fmla="*/ 1570291 h 2065947"/>
              <a:gd name="connsiteX10" fmla="*/ 1187391 w 1210180"/>
              <a:gd name="connsiteY10" fmla="*/ 2006126 h 2065947"/>
              <a:gd name="connsiteX11" fmla="*/ 905379 w 1210180"/>
              <a:gd name="connsiteY11" fmla="*/ 1211367 h 2065947"/>
              <a:gd name="connsiteX0" fmla="*/ 905379 w 1210180"/>
              <a:gd name="connsiteY0" fmla="*/ 1211367 h 2065947"/>
              <a:gd name="connsiteX1" fmla="*/ 84271 w 1210180"/>
              <a:gd name="connsiteY1" fmla="*/ 0 h 2065947"/>
              <a:gd name="connsiteX2" fmla="*/ 84271 w 1210180"/>
              <a:gd name="connsiteY2" fmla="*/ 0 h 2065947"/>
              <a:gd name="connsiteX3" fmla="*/ 50800 w 1210180"/>
              <a:gd name="connsiteY3" fmla="*/ 143143 h 2065947"/>
              <a:gd name="connsiteX4" fmla="*/ 389071 w 1210180"/>
              <a:gd name="connsiteY4" fmla="*/ 609600 h 2065947"/>
              <a:gd name="connsiteX5" fmla="*/ 465271 w 1210180"/>
              <a:gd name="connsiteY5" fmla="*/ 838200 h 2065947"/>
              <a:gd name="connsiteX6" fmla="*/ 617670 w 1210180"/>
              <a:gd name="connsiteY6" fmla="*/ 1066800 h 2065947"/>
              <a:gd name="connsiteX7" fmla="*/ 922471 w 1210180"/>
              <a:gd name="connsiteY7" fmla="*/ 1459195 h 2065947"/>
              <a:gd name="connsiteX8" fmla="*/ 768647 w 1210180"/>
              <a:gd name="connsiteY8" fmla="*/ 1570291 h 2065947"/>
              <a:gd name="connsiteX9" fmla="*/ 1187391 w 1210180"/>
              <a:gd name="connsiteY9" fmla="*/ 2006126 h 2065947"/>
              <a:gd name="connsiteX10" fmla="*/ 905379 w 1210180"/>
              <a:gd name="connsiteY10" fmla="*/ 1211367 h 2065947"/>
              <a:gd name="connsiteX0" fmla="*/ 905379 w 1209942"/>
              <a:gd name="connsiteY0" fmla="*/ 1211367 h 2070931"/>
              <a:gd name="connsiteX1" fmla="*/ 84271 w 1209942"/>
              <a:gd name="connsiteY1" fmla="*/ 0 h 2070931"/>
              <a:gd name="connsiteX2" fmla="*/ 84271 w 1209942"/>
              <a:gd name="connsiteY2" fmla="*/ 0 h 2070931"/>
              <a:gd name="connsiteX3" fmla="*/ 50800 w 1209942"/>
              <a:gd name="connsiteY3" fmla="*/ 143143 h 2070931"/>
              <a:gd name="connsiteX4" fmla="*/ 389071 w 1209942"/>
              <a:gd name="connsiteY4" fmla="*/ 609600 h 2070931"/>
              <a:gd name="connsiteX5" fmla="*/ 465271 w 1209942"/>
              <a:gd name="connsiteY5" fmla="*/ 838200 h 2070931"/>
              <a:gd name="connsiteX6" fmla="*/ 617670 w 1209942"/>
              <a:gd name="connsiteY6" fmla="*/ 1066800 h 2070931"/>
              <a:gd name="connsiteX7" fmla="*/ 922471 w 1209942"/>
              <a:gd name="connsiteY7" fmla="*/ 1459195 h 2070931"/>
              <a:gd name="connsiteX8" fmla="*/ 770070 w 1209942"/>
              <a:gd name="connsiteY8" fmla="*/ 1600200 h 2070931"/>
              <a:gd name="connsiteX9" fmla="*/ 1187391 w 1209942"/>
              <a:gd name="connsiteY9" fmla="*/ 2006126 h 2070931"/>
              <a:gd name="connsiteX10" fmla="*/ 905379 w 1209942"/>
              <a:gd name="connsiteY10" fmla="*/ 1211367 h 2070931"/>
              <a:gd name="connsiteX0" fmla="*/ 905379 w 1209942"/>
              <a:gd name="connsiteY0" fmla="*/ 1211367 h 2070931"/>
              <a:gd name="connsiteX1" fmla="*/ 84271 w 1209942"/>
              <a:gd name="connsiteY1" fmla="*/ 0 h 2070931"/>
              <a:gd name="connsiteX2" fmla="*/ 84271 w 1209942"/>
              <a:gd name="connsiteY2" fmla="*/ 0 h 2070931"/>
              <a:gd name="connsiteX3" fmla="*/ 50800 w 1209942"/>
              <a:gd name="connsiteY3" fmla="*/ 143143 h 2070931"/>
              <a:gd name="connsiteX4" fmla="*/ 389071 w 1209942"/>
              <a:gd name="connsiteY4" fmla="*/ 609600 h 2070931"/>
              <a:gd name="connsiteX5" fmla="*/ 465271 w 1209942"/>
              <a:gd name="connsiteY5" fmla="*/ 838200 h 2070931"/>
              <a:gd name="connsiteX6" fmla="*/ 617670 w 1209942"/>
              <a:gd name="connsiteY6" fmla="*/ 1066800 h 2070931"/>
              <a:gd name="connsiteX7" fmla="*/ 922471 w 1209942"/>
              <a:gd name="connsiteY7" fmla="*/ 1459195 h 2070931"/>
              <a:gd name="connsiteX8" fmla="*/ 922470 w 1209942"/>
              <a:gd name="connsiteY8" fmla="*/ 1447800 h 2070931"/>
              <a:gd name="connsiteX9" fmla="*/ 770070 w 1209942"/>
              <a:gd name="connsiteY9" fmla="*/ 1600200 h 2070931"/>
              <a:gd name="connsiteX10" fmla="*/ 1187391 w 1209942"/>
              <a:gd name="connsiteY10" fmla="*/ 2006126 h 2070931"/>
              <a:gd name="connsiteX11" fmla="*/ 905379 w 1209942"/>
              <a:gd name="connsiteY11" fmla="*/ 1211367 h 2070931"/>
              <a:gd name="connsiteX0" fmla="*/ 905379 w 1209942"/>
              <a:gd name="connsiteY0" fmla="*/ 1211367 h 2070931"/>
              <a:gd name="connsiteX1" fmla="*/ 84271 w 1209942"/>
              <a:gd name="connsiteY1" fmla="*/ 0 h 2070931"/>
              <a:gd name="connsiteX2" fmla="*/ 84271 w 1209942"/>
              <a:gd name="connsiteY2" fmla="*/ 0 h 2070931"/>
              <a:gd name="connsiteX3" fmla="*/ 50800 w 1209942"/>
              <a:gd name="connsiteY3" fmla="*/ 143143 h 2070931"/>
              <a:gd name="connsiteX4" fmla="*/ 389071 w 1209942"/>
              <a:gd name="connsiteY4" fmla="*/ 609600 h 2070931"/>
              <a:gd name="connsiteX5" fmla="*/ 465271 w 1209942"/>
              <a:gd name="connsiteY5" fmla="*/ 838200 h 2070931"/>
              <a:gd name="connsiteX6" fmla="*/ 617670 w 1209942"/>
              <a:gd name="connsiteY6" fmla="*/ 1066800 h 2070931"/>
              <a:gd name="connsiteX7" fmla="*/ 922471 w 1209942"/>
              <a:gd name="connsiteY7" fmla="*/ 1459195 h 2070931"/>
              <a:gd name="connsiteX8" fmla="*/ 922470 w 1209942"/>
              <a:gd name="connsiteY8" fmla="*/ 1447800 h 2070931"/>
              <a:gd name="connsiteX9" fmla="*/ 846270 w 1209942"/>
              <a:gd name="connsiteY9" fmla="*/ 1524000 h 2070931"/>
              <a:gd name="connsiteX10" fmla="*/ 770070 w 1209942"/>
              <a:gd name="connsiteY10" fmla="*/ 1600200 h 2070931"/>
              <a:gd name="connsiteX11" fmla="*/ 1187391 w 1209942"/>
              <a:gd name="connsiteY11" fmla="*/ 2006126 h 2070931"/>
              <a:gd name="connsiteX12" fmla="*/ 905379 w 1209942"/>
              <a:gd name="connsiteY12" fmla="*/ 1211367 h 2070931"/>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0 w 1197243"/>
              <a:gd name="connsiteY6" fmla="*/ 1066800 h 2083632"/>
              <a:gd name="connsiteX7" fmla="*/ 922471 w 1197243"/>
              <a:gd name="connsiteY7" fmla="*/ 1459195 h 2083632"/>
              <a:gd name="connsiteX8" fmla="*/ 922470 w 1197243"/>
              <a:gd name="connsiteY8" fmla="*/ 1447800 h 2083632"/>
              <a:gd name="connsiteX9" fmla="*/ 846270 w 1197243"/>
              <a:gd name="connsiteY9" fmla="*/ 1524000 h 2083632"/>
              <a:gd name="connsiteX10" fmla="*/ 846270 w 1197243"/>
              <a:gd name="connsiteY10" fmla="*/ 1676400 h 2083632"/>
              <a:gd name="connsiteX11" fmla="*/ 1187391 w 1197243"/>
              <a:gd name="connsiteY11" fmla="*/ 2006126 h 2083632"/>
              <a:gd name="connsiteX12" fmla="*/ 905379 w 1197243"/>
              <a:gd name="connsiteY12"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0 w 1197243"/>
              <a:gd name="connsiteY6" fmla="*/ 1066800 h 2083632"/>
              <a:gd name="connsiteX7" fmla="*/ 922471 w 1197243"/>
              <a:gd name="connsiteY7" fmla="*/ 1459195 h 2083632"/>
              <a:gd name="connsiteX8" fmla="*/ 922470 w 1197243"/>
              <a:gd name="connsiteY8" fmla="*/ 1447800 h 2083632"/>
              <a:gd name="connsiteX9" fmla="*/ 846270 w 1197243"/>
              <a:gd name="connsiteY9" fmla="*/ 1524000 h 2083632"/>
              <a:gd name="connsiteX10" fmla="*/ 846270 w 1197243"/>
              <a:gd name="connsiteY10" fmla="*/ 1676400 h 2083632"/>
              <a:gd name="connsiteX11" fmla="*/ 1187391 w 1197243"/>
              <a:gd name="connsiteY11" fmla="*/ 2006126 h 2083632"/>
              <a:gd name="connsiteX12" fmla="*/ 905379 w 1197243"/>
              <a:gd name="connsiteY12"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142999 h 2083632"/>
              <a:gd name="connsiteX7" fmla="*/ 617670 w 1197243"/>
              <a:gd name="connsiteY7" fmla="*/ 1066800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142999 h 2083632"/>
              <a:gd name="connsiteX7" fmla="*/ 6938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142999 h 2083632"/>
              <a:gd name="connsiteX7" fmla="*/ 7700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142999 h 2083632"/>
              <a:gd name="connsiteX7" fmla="*/ 7700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142999 h 2083632"/>
              <a:gd name="connsiteX7" fmla="*/ 6938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066799 h 2083632"/>
              <a:gd name="connsiteX7" fmla="*/ 6938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617671 w 1197243"/>
              <a:gd name="connsiteY6" fmla="*/ 1066799 h 2083632"/>
              <a:gd name="connsiteX7" fmla="*/ 6938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 name="connsiteX0" fmla="*/ 905379 w 1197243"/>
              <a:gd name="connsiteY0" fmla="*/ 1211367 h 2083632"/>
              <a:gd name="connsiteX1" fmla="*/ 84271 w 1197243"/>
              <a:gd name="connsiteY1" fmla="*/ 0 h 2083632"/>
              <a:gd name="connsiteX2" fmla="*/ 84271 w 1197243"/>
              <a:gd name="connsiteY2" fmla="*/ 0 h 2083632"/>
              <a:gd name="connsiteX3" fmla="*/ 50800 w 1197243"/>
              <a:gd name="connsiteY3" fmla="*/ 143143 h 2083632"/>
              <a:gd name="connsiteX4" fmla="*/ 389071 w 1197243"/>
              <a:gd name="connsiteY4" fmla="*/ 609600 h 2083632"/>
              <a:gd name="connsiteX5" fmla="*/ 465271 w 1197243"/>
              <a:gd name="connsiteY5" fmla="*/ 838200 h 2083632"/>
              <a:gd name="connsiteX6" fmla="*/ 541471 w 1197243"/>
              <a:gd name="connsiteY6" fmla="*/ 990599 h 2083632"/>
              <a:gd name="connsiteX7" fmla="*/ 693871 w 1197243"/>
              <a:gd name="connsiteY7" fmla="*/ 1219199 h 2083632"/>
              <a:gd name="connsiteX8" fmla="*/ 922471 w 1197243"/>
              <a:gd name="connsiteY8" fmla="*/ 1459195 h 2083632"/>
              <a:gd name="connsiteX9" fmla="*/ 922470 w 1197243"/>
              <a:gd name="connsiteY9" fmla="*/ 1447800 h 2083632"/>
              <a:gd name="connsiteX10" fmla="*/ 846270 w 1197243"/>
              <a:gd name="connsiteY10" fmla="*/ 1524000 h 2083632"/>
              <a:gd name="connsiteX11" fmla="*/ 846270 w 1197243"/>
              <a:gd name="connsiteY11" fmla="*/ 1676400 h 2083632"/>
              <a:gd name="connsiteX12" fmla="*/ 1187391 w 1197243"/>
              <a:gd name="connsiteY12" fmla="*/ 2006126 h 2083632"/>
              <a:gd name="connsiteX13" fmla="*/ 905379 w 1197243"/>
              <a:gd name="connsiteY13" fmla="*/ 1211367 h 208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243" h="2083632">
                <a:moveTo>
                  <a:pt x="905379" y="1211367"/>
                </a:moveTo>
                <a:cubicBezTo>
                  <a:pt x="721526" y="877013"/>
                  <a:pt x="226701" y="178037"/>
                  <a:pt x="84271" y="0"/>
                </a:cubicBezTo>
                <a:lnTo>
                  <a:pt x="84271" y="0"/>
                </a:lnTo>
                <a:cubicBezTo>
                  <a:pt x="78693" y="23857"/>
                  <a:pt x="0" y="41543"/>
                  <a:pt x="50800" y="143143"/>
                </a:cubicBezTo>
                <a:cubicBezTo>
                  <a:pt x="101600" y="244743"/>
                  <a:pt x="319993" y="493757"/>
                  <a:pt x="389071" y="609600"/>
                </a:cubicBezTo>
                <a:cubicBezTo>
                  <a:pt x="458149" y="725443"/>
                  <a:pt x="439871" y="774700"/>
                  <a:pt x="465271" y="838200"/>
                </a:cubicBezTo>
                <a:cubicBezTo>
                  <a:pt x="490671" y="901700"/>
                  <a:pt x="503371" y="927099"/>
                  <a:pt x="541471" y="990599"/>
                </a:cubicBezTo>
                <a:cubicBezTo>
                  <a:pt x="579571" y="1054099"/>
                  <a:pt x="630371" y="1141100"/>
                  <a:pt x="693871" y="1219199"/>
                </a:cubicBezTo>
                <a:cubicBezTo>
                  <a:pt x="757371" y="1297298"/>
                  <a:pt x="884371" y="1421095"/>
                  <a:pt x="922471" y="1459195"/>
                </a:cubicBezTo>
                <a:cubicBezTo>
                  <a:pt x="960571" y="1497295"/>
                  <a:pt x="935170" y="1436999"/>
                  <a:pt x="922470" y="1447800"/>
                </a:cubicBezTo>
                <a:cubicBezTo>
                  <a:pt x="909770" y="1458601"/>
                  <a:pt x="858970" y="1485900"/>
                  <a:pt x="846270" y="1524000"/>
                </a:cubicBezTo>
                <a:cubicBezTo>
                  <a:pt x="833570" y="1562100"/>
                  <a:pt x="727505" y="1591284"/>
                  <a:pt x="846270" y="1676400"/>
                </a:cubicBezTo>
                <a:cubicBezTo>
                  <a:pt x="903123" y="1756754"/>
                  <a:pt x="1177540" y="2083632"/>
                  <a:pt x="1187391" y="2006126"/>
                </a:cubicBezTo>
                <a:cubicBezTo>
                  <a:pt x="1197243" y="1928621"/>
                  <a:pt x="1089232" y="1545721"/>
                  <a:pt x="905379" y="1211367"/>
                </a:cubicBezTo>
                <a:close/>
              </a:path>
            </a:pathLst>
          </a:custGeom>
          <a:solidFill>
            <a:schemeClr val="accent2">
              <a:alpha val="47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8" name="TextBox 17"/>
          <p:cNvSpPr txBox="1"/>
          <p:nvPr/>
        </p:nvSpPr>
        <p:spPr>
          <a:xfrm>
            <a:off x="2590800" y="2057400"/>
            <a:ext cx="3368230" cy="707886"/>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none" rtlCol="0">
            <a:spAutoFit/>
          </a:bodyPr>
          <a:lstStyle/>
          <a:p>
            <a:r>
              <a:rPr lang="en-US" sz="4000" dirty="0" smtClean="0"/>
              <a:t>CAPE=781 JKg</a:t>
            </a:r>
            <a:r>
              <a:rPr lang="en-US" sz="4000" baseline="30000" dirty="0" smtClean="0"/>
              <a:t>-1</a:t>
            </a:r>
            <a:endParaRPr lang="en-US" sz="4000" baseline="30000" dirty="0"/>
          </a:p>
        </p:txBody>
      </p:sp>
      <p:sp>
        <p:nvSpPr>
          <p:cNvPr id="19" name="TextBox 18"/>
          <p:cNvSpPr txBox="1"/>
          <p:nvPr/>
        </p:nvSpPr>
        <p:spPr>
          <a:xfrm>
            <a:off x="6962199" y="5723546"/>
            <a:ext cx="1148471" cy="646331"/>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b="1" dirty="0" smtClean="0">
                <a:solidFill>
                  <a:srgbClr val="FF0000"/>
                </a:solidFill>
              </a:rPr>
              <a:t>12:00 UTC</a:t>
            </a:r>
          </a:p>
          <a:p>
            <a:pPr algn="r"/>
            <a:r>
              <a:rPr lang="en-US" b="1" dirty="0" smtClean="0">
                <a:solidFill>
                  <a:srgbClr val="FF0000"/>
                </a:solidFill>
              </a:rPr>
              <a:t>KSGF</a:t>
            </a:r>
          </a:p>
        </p:txBody>
      </p:sp>
      <p:cxnSp>
        <p:nvCxnSpPr>
          <p:cNvPr id="21" name="Straight Arrow Connector 20"/>
          <p:cNvCxnSpPr>
            <a:stCxn id="18" idx="2"/>
          </p:cNvCxnSpPr>
          <p:nvPr/>
        </p:nvCxnSpPr>
        <p:spPr>
          <a:xfrm rot="16200000" flipH="1">
            <a:off x="3481999" y="3558201"/>
            <a:ext cx="1654316" cy="6848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2133600" y="685800"/>
            <a:ext cx="4901983"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Storm Mode = Supercells</a:t>
            </a:r>
            <a:endParaRPr lang="en-US" sz="3600" b="1" i="1" dirty="0">
              <a:solidFill>
                <a:srgbClr val="C00000"/>
              </a:solidFill>
              <a:effectLst>
                <a:outerShdw blurRad="38100" dist="38100" dir="2700000" algn="tl">
                  <a:srgbClr val="000000">
                    <a:alpha val="43137"/>
                  </a:srgbClr>
                </a:outerShdw>
              </a:effectLst>
            </a:endParaRPr>
          </a:p>
        </p:txBody>
      </p:sp>
      <p:pic>
        <p:nvPicPr>
          <p:cNvPr id="1026" name="Picture 2" descr="\\lsx-s-filesvr\BBerry\apps\Users\jim.sieveking\My Documents\CVKING\New Years Eve Tornado Outbreak\1609ref.gif"/>
          <p:cNvPicPr>
            <a:picLocks noChangeAspect="1" noChangeArrowheads="1"/>
          </p:cNvPicPr>
          <p:nvPr/>
        </p:nvPicPr>
        <p:blipFill>
          <a:blip r:embed="rId2" cstate="print"/>
          <a:srcRect l="5000" t="6428" r="31357" b="2529"/>
          <a:stretch>
            <a:fillRect/>
          </a:stretch>
        </p:blipFill>
        <p:spPr bwMode="auto">
          <a:xfrm>
            <a:off x="0" y="1447800"/>
            <a:ext cx="4572000" cy="4848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descr="\\lsx-s-filesvr\BBerry\apps\Users\jim.sieveking\My Documents\CVKING\New Years Eve Tornado Outbreak\1609srm.gif"/>
          <p:cNvPicPr>
            <a:picLocks noChangeAspect="1" noChangeArrowheads="1"/>
          </p:cNvPicPr>
          <p:nvPr/>
        </p:nvPicPr>
        <p:blipFill>
          <a:blip r:embed="rId3" cstate="print"/>
          <a:srcRect l="5091" t="6164" r="32326" b="2792"/>
          <a:stretch>
            <a:fillRect/>
          </a:stretch>
        </p:blipFill>
        <p:spPr bwMode="auto">
          <a:xfrm>
            <a:off x="4648200" y="1447800"/>
            <a:ext cx="4495800" cy="4848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16:09 UTC</a:t>
            </a:r>
            <a:endParaRPr lang="en-US" sz="2800" b="1" i="1" dirty="0"/>
          </a:p>
        </p:txBody>
      </p:sp>
      <p:sp>
        <p:nvSpPr>
          <p:cNvPr id="13" name="Oval 12"/>
          <p:cNvSpPr/>
          <p:nvPr/>
        </p:nvSpPr>
        <p:spPr>
          <a:xfrm>
            <a:off x="5029200" y="4419600"/>
            <a:ext cx="609600" cy="6096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105400" y="5486400"/>
            <a:ext cx="609600" cy="6096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8" presetClass="emph" presetSubtype="0" repeatCount="indefinite" fill="hold" grpId="1" nodeType="withEffect">
                                  <p:stCondLst>
                                    <p:cond delay="0"/>
                                  </p:stCondLst>
                                  <p:endCondLst>
                                    <p:cond evt="onNext" delay="0">
                                      <p:tgtEl>
                                        <p:sldTgt/>
                                      </p:tgtEl>
                                    </p:cond>
                                  </p:endCondLst>
                                  <p:childTnLst>
                                    <p:animRot by="-21600000">
                                      <p:cBhvr>
                                        <p:cTn id="10" dur="2000" fill="hold"/>
                                        <p:tgtEl>
                                          <p:spTgt spid="13"/>
                                        </p:tgtEl>
                                        <p:attrNameLst>
                                          <p:attrName>r</p:attrName>
                                        </p:attrNameLst>
                                      </p:cBhvr>
                                    </p:animRot>
                                  </p:childTnLst>
                                </p:cTn>
                              </p:par>
                              <p:par>
                                <p:cTn id="11" presetID="8" presetClass="emph" presetSubtype="0" repeatCount="indefinite" fill="hold" grpId="1" nodeType="withEffect">
                                  <p:stCondLst>
                                    <p:cond delay="0"/>
                                  </p:stCondLst>
                                  <p:endCondLst>
                                    <p:cond evt="onNext" delay="0">
                                      <p:tgtEl>
                                        <p:sldTgt/>
                                      </p:tgtEl>
                                    </p:cond>
                                  </p:endCondLst>
                                  <p:childTnLst>
                                    <p:animRot by="-21600000">
                                      <p:cBhvr>
                                        <p:cTn id="12" dur="2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381000" y="609600"/>
            <a:ext cx="8446800" cy="646331"/>
          </a:xfrm>
          <a:prstGeom prst="rect">
            <a:avLst/>
          </a:prstGeom>
          <a:noFill/>
        </p:spPr>
        <p:txBody>
          <a:bodyPr wrap="none" rtlCol="0">
            <a:spAutoFit/>
          </a:bodyPr>
          <a:lstStyle/>
          <a:p>
            <a:r>
              <a:rPr lang="en-US" sz="3600" b="1" i="1" dirty="0" err="1" smtClean="0">
                <a:solidFill>
                  <a:srgbClr val="C00000"/>
                </a:solidFill>
                <a:effectLst>
                  <a:outerShdw blurRad="38100" dist="38100" dir="2700000" algn="tl">
                    <a:srgbClr val="000000">
                      <a:alpha val="43137"/>
                    </a:srgbClr>
                  </a:outerShdw>
                </a:effectLst>
              </a:rPr>
              <a:t>Boxology</a:t>
            </a:r>
            <a:r>
              <a:rPr lang="en-US" sz="3600" b="1" i="1" dirty="0" smtClean="0">
                <a:solidFill>
                  <a:srgbClr val="C00000"/>
                </a:solidFill>
                <a:effectLst>
                  <a:outerShdw blurRad="38100" dist="38100" dir="2700000" algn="tl">
                    <a:srgbClr val="000000">
                      <a:alpha val="43137"/>
                    </a:srgbClr>
                  </a:outerShdw>
                </a:effectLst>
              </a:rPr>
              <a:t> = Two Tornado Warning Polygons</a:t>
            </a:r>
            <a:endParaRPr lang="en-US" sz="3600" b="1" i="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16:13 UTC</a:t>
            </a:r>
            <a:endParaRPr lang="en-US" sz="2800" b="1" i="1" dirty="0"/>
          </a:p>
        </p:txBody>
      </p:sp>
      <p:pic>
        <p:nvPicPr>
          <p:cNvPr id="2050" name="Picture 2" descr="\\lsx-s-filesvr\BBerry\apps\Users\jim.sieveking\My Documents\CVKING\New Years Eve Tornado Outbreak\1613ref.gif"/>
          <p:cNvPicPr>
            <a:picLocks noChangeAspect="1" noChangeArrowheads="1"/>
          </p:cNvPicPr>
          <p:nvPr/>
        </p:nvPicPr>
        <p:blipFill>
          <a:blip r:embed="rId2" cstate="print"/>
          <a:srcRect l="4909" t="6639" r="31810" b="2318"/>
          <a:stretch>
            <a:fillRect/>
          </a:stretch>
        </p:blipFill>
        <p:spPr bwMode="auto">
          <a:xfrm>
            <a:off x="0" y="1447800"/>
            <a:ext cx="4572000"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1" name="Picture 3" descr="\\lsx-s-filesvr\BBerry\apps\Users\jim.sieveking\My Documents\CVKING\New Years Eve Tornado Outbreak\1613srm.gif"/>
          <p:cNvPicPr>
            <a:picLocks noChangeAspect="1" noChangeArrowheads="1"/>
          </p:cNvPicPr>
          <p:nvPr/>
        </p:nvPicPr>
        <p:blipFill>
          <a:blip r:embed="rId3" cstate="print"/>
          <a:srcRect l="4909" t="6762" r="31810" b="2195"/>
          <a:stretch>
            <a:fillRect/>
          </a:stretch>
        </p:blipFill>
        <p:spPr bwMode="auto">
          <a:xfrm>
            <a:off x="4572000" y="1447800"/>
            <a:ext cx="4572000"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Oval 8"/>
          <p:cNvSpPr/>
          <p:nvPr/>
        </p:nvSpPr>
        <p:spPr>
          <a:xfrm>
            <a:off x="5127172" y="4299858"/>
            <a:ext cx="609600" cy="6096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225142" y="5410200"/>
            <a:ext cx="609600" cy="6096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71599" y="2285999"/>
            <a:ext cx="2362201" cy="2209801"/>
          </a:xfrm>
          <a:custGeom>
            <a:avLst/>
            <a:gdLst>
              <a:gd name="connsiteX0" fmla="*/ 0 w 1779814"/>
              <a:gd name="connsiteY0" fmla="*/ 1338943 h 1943100"/>
              <a:gd name="connsiteX1" fmla="*/ 1175657 w 1779814"/>
              <a:gd name="connsiteY1" fmla="*/ 0 h 1943100"/>
              <a:gd name="connsiteX2" fmla="*/ 1779814 w 1779814"/>
              <a:gd name="connsiteY2" fmla="*/ 653143 h 1943100"/>
              <a:gd name="connsiteX3" fmla="*/ 318407 w 1779814"/>
              <a:gd name="connsiteY3" fmla="*/ 1943100 h 1943100"/>
              <a:gd name="connsiteX4" fmla="*/ 310243 w 1779814"/>
              <a:gd name="connsiteY4" fmla="*/ 1338943 h 1943100"/>
              <a:gd name="connsiteX5" fmla="*/ 0 w 1779814"/>
              <a:gd name="connsiteY5" fmla="*/ 1338943 h 1943100"/>
              <a:gd name="connsiteX0" fmla="*/ 0 w 2013857"/>
              <a:gd name="connsiteY0" fmla="*/ 1319893 h 1943100"/>
              <a:gd name="connsiteX1" fmla="*/ 1409700 w 2013857"/>
              <a:gd name="connsiteY1" fmla="*/ 0 h 1943100"/>
              <a:gd name="connsiteX2" fmla="*/ 2013857 w 2013857"/>
              <a:gd name="connsiteY2" fmla="*/ 653143 h 1943100"/>
              <a:gd name="connsiteX3" fmla="*/ 552450 w 2013857"/>
              <a:gd name="connsiteY3" fmla="*/ 1943100 h 1943100"/>
              <a:gd name="connsiteX4" fmla="*/ 544286 w 2013857"/>
              <a:gd name="connsiteY4" fmla="*/ 1338943 h 1943100"/>
              <a:gd name="connsiteX5" fmla="*/ 0 w 2013857"/>
              <a:gd name="connsiteY5" fmla="*/ 1319893 h 1943100"/>
              <a:gd name="connsiteX0" fmla="*/ 0 w 2013857"/>
              <a:gd name="connsiteY0" fmla="*/ 1319893 h 1943100"/>
              <a:gd name="connsiteX1" fmla="*/ 1 w 2013857"/>
              <a:gd name="connsiteY1" fmla="*/ 1015093 h 1943100"/>
              <a:gd name="connsiteX2" fmla="*/ 1409700 w 2013857"/>
              <a:gd name="connsiteY2" fmla="*/ 0 h 1943100"/>
              <a:gd name="connsiteX3" fmla="*/ 2013857 w 2013857"/>
              <a:gd name="connsiteY3" fmla="*/ 653143 h 1943100"/>
              <a:gd name="connsiteX4" fmla="*/ 552450 w 2013857"/>
              <a:gd name="connsiteY4" fmla="*/ 1943100 h 1943100"/>
              <a:gd name="connsiteX5" fmla="*/ 544286 w 2013857"/>
              <a:gd name="connsiteY5" fmla="*/ 1338943 h 1943100"/>
              <a:gd name="connsiteX6" fmla="*/ 0 w 2013857"/>
              <a:gd name="connsiteY6" fmla="*/ 1319893 h 1943100"/>
              <a:gd name="connsiteX0" fmla="*/ 0 w 2013857"/>
              <a:gd name="connsiteY0" fmla="*/ 1524000 h 2147207"/>
              <a:gd name="connsiteX1" fmla="*/ 1 w 2013857"/>
              <a:gd name="connsiteY1" fmla="*/ 1219200 h 2147207"/>
              <a:gd name="connsiteX2" fmla="*/ 1371601 w 2013857"/>
              <a:gd name="connsiteY2" fmla="*/ 0 h 2147207"/>
              <a:gd name="connsiteX3" fmla="*/ 2013857 w 2013857"/>
              <a:gd name="connsiteY3" fmla="*/ 857250 h 2147207"/>
              <a:gd name="connsiteX4" fmla="*/ 552450 w 2013857"/>
              <a:gd name="connsiteY4" fmla="*/ 2147207 h 2147207"/>
              <a:gd name="connsiteX5" fmla="*/ 544286 w 2013857"/>
              <a:gd name="connsiteY5" fmla="*/ 1543050 h 2147207"/>
              <a:gd name="connsiteX6" fmla="*/ 0 w 2013857"/>
              <a:gd name="connsiteY6" fmla="*/ 1524000 h 2147207"/>
              <a:gd name="connsiteX0" fmla="*/ 0 w 2057401"/>
              <a:gd name="connsiteY0" fmla="*/ 1524000 h 2147207"/>
              <a:gd name="connsiteX1" fmla="*/ 1 w 2057401"/>
              <a:gd name="connsiteY1" fmla="*/ 1219200 h 2147207"/>
              <a:gd name="connsiteX2" fmla="*/ 1371601 w 2057401"/>
              <a:gd name="connsiteY2" fmla="*/ 0 h 2147207"/>
              <a:gd name="connsiteX3" fmla="*/ 2057401 w 2057401"/>
              <a:gd name="connsiteY3" fmla="*/ 762001 h 2147207"/>
              <a:gd name="connsiteX4" fmla="*/ 552450 w 2057401"/>
              <a:gd name="connsiteY4" fmla="*/ 2147207 h 2147207"/>
              <a:gd name="connsiteX5" fmla="*/ 544286 w 2057401"/>
              <a:gd name="connsiteY5" fmla="*/ 1543050 h 2147207"/>
              <a:gd name="connsiteX6" fmla="*/ 0 w 2057401"/>
              <a:gd name="connsiteY6" fmla="*/ 1524000 h 2147207"/>
              <a:gd name="connsiteX0" fmla="*/ 0 w 2057401"/>
              <a:gd name="connsiteY0" fmla="*/ 1524000 h 2209801"/>
              <a:gd name="connsiteX1" fmla="*/ 1 w 2057401"/>
              <a:gd name="connsiteY1" fmla="*/ 1219200 h 2209801"/>
              <a:gd name="connsiteX2" fmla="*/ 1371601 w 2057401"/>
              <a:gd name="connsiteY2" fmla="*/ 0 h 2209801"/>
              <a:gd name="connsiteX3" fmla="*/ 2057401 w 2057401"/>
              <a:gd name="connsiteY3" fmla="*/ 762001 h 2209801"/>
              <a:gd name="connsiteX4" fmla="*/ 381001 w 2057401"/>
              <a:gd name="connsiteY4" fmla="*/ 2209801 h 2209801"/>
              <a:gd name="connsiteX5" fmla="*/ 544286 w 2057401"/>
              <a:gd name="connsiteY5" fmla="*/ 1543050 h 2209801"/>
              <a:gd name="connsiteX6" fmla="*/ 0 w 2057401"/>
              <a:gd name="connsiteY6" fmla="*/ 1524000 h 2209801"/>
              <a:gd name="connsiteX0" fmla="*/ 0 w 2057401"/>
              <a:gd name="connsiteY0" fmla="*/ 1524000 h 2209801"/>
              <a:gd name="connsiteX1" fmla="*/ 1 w 2057401"/>
              <a:gd name="connsiteY1" fmla="*/ 1219200 h 2209801"/>
              <a:gd name="connsiteX2" fmla="*/ 1371601 w 2057401"/>
              <a:gd name="connsiteY2" fmla="*/ 0 h 2209801"/>
              <a:gd name="connsiteX3" fmla="*/ 2057401 w 2057401"/>
              <a:gd name="connsiteY3" fmla="*/ 762001 h 2209801"/>
              <a:gd name="connsiteX4" fmla="*/ 381001 w 2057401"/>
              <a:gd name="connsiteY4" fmla="*/ 2209801 h 2209801"/>
              <a:gd name="connsiteX5" fmla="*/ 381001 w 2057401"/>
              <a:gd name="connsiteY5" fmla="*/ 1524001 h 2209801"/>
              <a:gd name="connsiteX6" fmla="*/ 0 w 2057401"/>
              <a:gd name="connsiteY6" fmla="*/ 1524000 h 2209801"/>
              <a:gd name="connsiteX0" fmla="*/ 0 w 2362201"/>
              <a:gd name="connsiteY0" fmla="*/ 1524000 h 2209801"/>
              <a:gd name="connsiteX1" fmla="*/ 1 w 2362201"/>
              <a:gd name="connsiteY1" fmla="*/ 1219200 h 2209801"/>
              <a:gd name="connsiteX2" fmla="*/ 1371601 w 2362201"/>
              <a:gd name="connsiteY2" fmla="*/ 0 h 2209801"/>
              <a:gd name="connsiteX3" fmla="*/ 2362201 w 2362201"/>
              <a:gd name="connsiteY3" fmla="*/ 1143001 h 2209801"/>
              <a:gd name="connsiteX4" fmla="*/ 381001 w 2362201"/>
              <a:gd name="connsiteY4" fmla="*/ 2209801 h 2209801"/>
              <a:gd name="connsiteX5" fmla="*/ 381001 w 2362201"/>
              <a:gd name="connsiteY5" fmla="*/ 1524001 h 2209801"/>
              <a:gd name="connsiteX6" fmla="*/ 0 w 2362201"/>
              <a:gd name="connsiteY6" fmla="*/ 1524000 h 220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201" h="2209801">
                <a:moveTo>
                  <a:pt x="0" y="1524000"/>
                </a:moveTo>
                <a:cubicBezTo>
                  <a:pt x="0" y="1422400"/>
                  <a:pt x="1" y="1320800"/>
                  <a:pt x="1" y="1219200"/>
                </a:cubicBezTo>
                <a:lnTo>
                  <a:pt x="1371601" y="0"/>
                </a:lnTo>
                <a:lnTo>
                  <a:pt x="2362201" y="1143001"/>
                </a:lnTo>
                <a:lnTo>
                  <a:pt x="381001" y="2209801"/>
                </a:lnTo>
                <a:lnTo>
                  <a:pt x="381001" y="1524001"/>
                </a:lnTo>
                <a:lnTo>
                  <a:pt x="0" y="1524000"/>
                </a:lnTo>
                <a:close/>
              </a:path>
            </a:pathLst>
          </a:custGeom>
          <a:solidFill>
            <a:schemeClr val="bg1">
              <a:alpha val="44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76400" y="3048000"/>
            <a:ext cx="2819400" cy="2590800"/>
          </a:xfrm>
          <a:custGeom>
            <a:avLst/>
            <a:gdLst>
              <a:gd name="connsiteX0" fmla="*/ 0 w 1779814"/>
              <a:gd name="connsiteY0" fmla="*/ 1338943 h 1943100"/>
              <a:gd name="connsiteX1" fmla="*/ 1175657 w 1779814"/>
              <a:gd name="connsiteY1" fmla="*/ 0 h 1943100"/>
              <a:gd name="connsiteX2" fmla="*/ 1779814 w 1779814"/>
              <a:gd name="connsiteY2" fmla="*/ 653143 h 1943100"/>
              <a:gd name="connsiteX3" fmla="*/ 318407 w 1779814"/>
              <a:gd name="connsiteY3" fmla="*/ 1943100 h 1943100"/>
              <a:gd name="connsiteX4" fmla="*/ 310243 w 1779814"/>
              <a:gd name="connsiteY4" fmla="*/ 1338943 h 1943100"/>
              <a:gd name="connsiteX5" fmla="*/ 0 w 1779814"/>
              <a:gd name="connsiteY5" fmla="*/ 1338943 h 1943100"/>
              <a:gd name="connsiteX0" fmla="*/ 0 w 2084614"/>
              <a:gd name="connsiteY0" fmla="*/ 990600 h 1943100"/>
              <a:gd name="connsiteX1" fmla="*/ 1480457 w 2084614"/>
              <a:gd name="connsiteY1" fmla="*/ 0 h 1943100"/>
              <a:gd name="connsiteX2" fmla="*/ 2084614 w 2084614"/>
              <a:gd name="connsiteY2" fmla="*/ 653143 h 1943100"/>
              <a:gd name="connsiteX3" fmla="*/ 623207 w 2084614"/>
              <a:gd name="connsiteY3" fmla="*/ 1943100 h 1943100"/>
              <a:gd name="connsiteX4" fmla="*/ 615043 w 2084614"/>
              <a:gd name="connsiteY4" fmla="*/ 1338943 h 1943100"/>
              <a:gd name="connsiteX5" fmla="*/ 0 w 2084614"/>
              <a:gd name="connsiteY5" fmla="*/ 990600 h 1943100"/>
              <a:gd name="connsiteX0" fmla="*/ 0 w 2084614"/>
              <a:gd name="connsiteY0" fmla="*/ 1295400 h 2247900"/>
              <a:gd name="connsiteX1" fmla="*/ 1447800 w 2084614"/>
              <a:gd name="connsiteY1" fmla="*/ 0 h 2247900"/>
              <a:gd name="connsiteX2" fmla="*/ 2084614 w 2084614"/>
              <a:gd name="connsiteY2" fmla="*/ 957943 h 2247900"/>
              <a:gd name="connsiteX3" fmla="*/ 623207 w 2084614"/>
              <a:gd name="connsiteY3" fmla="*/ 2247900 h 2247900"/>
              <a:gd name="connsiteX4" fmla="*/ 615043 w 2084614"/>
              <a:gd name="connsiteY4" fmla="*/ 1643743 h 2247900"/>
              <a:gd name="connsiteX5" fmla="*/ 0 w 2084614"/>
              <a:gd name="connsiteY5" fmla="*/ 1295400 h 2247900"/>
              <a:gd name="connsiteX0" fmla="*/ 0 w 2514600"/>
              <a:gd name="connsiteY0" fmla="*/ 1295400 h 2247900"/>
              <a:gd name="connsiteX1" fmla="*/ 1447800 w 2514600"/>
              <a:gd name="connsiteY1" fmla="*/ 0 h 2247900"/>
              <a:gd name="connsiteX2" fmla="*/ 2514600 w 2514600"/>
              <a:gd name="connsiteY2" fmla="*/ 1066800 h 2247900"/>
              <a:gd name="connsiteX3" fmla="*/ 623207 w 2514600"/>
              <a:gd name="connsiteY3" fmla="*/ 2247900 h 2247900"/>
              <a:gd name="connsiteX4" fmla="*/ 615043 w 2514600"/>
              <a:gd name="connsiteY4" fmla="*/ 1643743 h 2247900"/>
              <a:gd name="connsiteX5" fmla="*/ 0 w 2514600"/>
              <a:gd name="connsiteY5" fmla="*/ 1295400 h 2247900"/>
              <a:gd name="connsiteX0" fmla="*/ 0 w 2514600"/>
              <a:gd name="connsiteY0" fmla="*/ 1295400 h 2362200"/>
              <a:gd name="connsiteX1" fmla="*/ 1447800 w 2514600"/>
              <a:gd name="connsiteY1" fmla="*/ 0 h 2362200"/>
              <a:gd name="connsiteX2" fmla="*/ 2514600 w 2514600"/>
              <a:gd name="connsiteY2" fmla="*/ 1066800 h 2362200"/>
              <a:gd name="connsiteX3" fmla="*/ 0 w 2514600"/>
              <a:gd name="connsiteY3" fmla="*/ 2362200 h 2362200"/>
              <a:gd name="connsiteX4" fmla="*/ 615043 w 2514600"/>
              <a:gd name="connsiteY4" fmla="*/ 1643743 h 2362200"/>
              <a:gd name="connsiteX5" fmla="*/ 0 w 2514600"/>
              <a:gd name="connsiteY5" fmla="*/ 1295400 h 2362200"/>
              <a:gd name="connsiteX0" fmla="*/ 0 w 2514600"/>
              <a:gd name="connsiteY0" fmla="*/ 1295400 h 2362200"/>
              <a:gd name="connsiteX1" fmla="*/ 1447800 w 2514600"/>
              <a:gd name="connsiteY1" fmla="*/ 0 h 2362200"/>
              <a:gd name="connsiteX2" fmla="*/ 2514600 w 2514600"/>
              <a:gd name="connsiteY2" fmla="*/ 1066800 h 2362200"/>
              <a:gd name="connsiteX3" fmla="*/ 0 w 2514600"/>
              <a:gd name="connsiteY3" fmla="*/ 2362200 h 2362200"/>
              <a:gd name="connsiteX4" fmla="*/ 0 w 2514600"/>
              <a:gd name="connsiteY4" fmla="*/ 1295400 h 2362200"/>
              <a:gd name="connsiteX0" fmla="*/ 76200 w 2590800"/>
              <a:gd name="connsiteY0" fmla="*/ 1295400 h 2362200"/>
              <a:gd name="connsiteX1" fmla="*/ 1524000 w 2590800"/>
              <a:gd name="connsiteY1" fmla="*/ 0 h 2362200"/>
              <a:gd name="connsiteX2" fmla="*/ 2590800 w 2590800"/>
              <a:gd name="connsiteY2" fmla="*/ 1066800 h 2362200"/>
              <a:gd name="connsiteX3" fmla="*/ 0 w 2590800"/>
              <a:gd name="connsiteY3" fmla="*/ 2362200 h 2362200"/>
              <a:gd name="connsiteX4" fmla="*/ 76200 w 2590800"/>
              <a:gd name="connsiteY4" fmla="*/ 1295400 h 2362200"/>
              <a:gd name="connsiteX0" fmla="*/ 76200 w 2590800"/>
              <a:gd name="connsiteY0" fmla="*/ 1295400 h 2362200"/>
              <a:gd name="connsiteX1" fmla="*/ 1524000 w 2590800"/>
              <a:gd name="connsiteY1" fmla="*/ 0 h 2362200"/>
              <a:gd name="connsiteX2" fmla="*/ 2590800 w 2590800"/>
              <a:gd name="connsiteY2" fmla="*/ 1066800 h 2362200"/>
              <a:gd name="connsiteX3" fmla="*/ 0 w 2590800"/>
              <a:gd name="connsiteY3" fmla="*/ 2362200 h 2362200"/>
              <a:gd name="connsiteX4" fmla="*/ 76200 w 2590800"/>
              <a:gd name="connsiteY4" fmla="*/ 2286000 h 2362200"/>
              <a:gd name="connsiteX5" fmla="*/ 76200 w 2590800"/>
              <a:gd name="connsiteY5" fmla="*/ 1295400 h 2362200"/>
              <a:gd name="connsiteX0" fmla="*/ 0 w 2667000"/>
              <a:gd name="connsiteY0" fmla="*/ 1371600 h 2362200"/>
              <a:gd name="connsiteX1" fmla="*/ 1600200 w 2667000"/>
              <a:gd name="connsiteY1" fmla="*/ 0 h 2362200"/>
              <a:gd name="connsiteX2" fmla="*/ 2667000 w 2667000"/>
              <a:gd name="connsiteY2" fmla="*/ 1066800 h 2362200"/>
              <a:gd name="connsiteX3" fmla="*/ 76200 w 2667000"/>
              <a:gd name="connsiteY3" fmla="*/ 2362200 h 2362200"/>
              <a:gd name="connsiteX4" fmla="*/ 152400 w 2667000"/>
              <a:gd name="connsiteY4" fmla="*/ 2286000 h 2362200"/>
              <a:gd name="connsiteX5" fmla="*/ 0 w 2667000"/>
              <a:gd name="connsiteY5" fmla="*/ 1371600 h 2362200"/>
              <a:gd name="connsiteX0" fmla="*/ 76200 w 2743200"/>
              <a:gd name="connsiteY0" fmla="*/ 1371600 h 2514600"/>
              <a:gd name="connsiteX1" fmla="*/ 1676400 w 2743200"/>
              <a:gd name="connsiteY1" fmla="*/ 0 h 2514600"/>
              <a:gd name="connsiteX2" fmla="*/ 2743200 w 2743200"/>
              <a:gd name="connsiteY2" fmla="*/ 1066800 h 2514600"/>
              <a:gd name="connsiteX3" fmla="*/ 152400 w 2743200"/>
              <a:gd name="connsiteY3" fmla="*/ 2362200 h 2514600"/>
              <a:gd name="connsiteX4" fmla="*/ 0 w 2743200"/>
              <a:gd name="connsiteY4" fmla="*/ 2514600 h 2514600"/>
              <a:gd name="connsiteX5" fmla="*/ 76200 w 2743200"/>
              <a:gd name="connsiteY5" fmla="*/ 1371600 h 2514600"/>
              <a:gd name="connsiteX0" fmla="*/ 76200 w 2743200"/>
              <a:gd name="connsiteY0" fmla="*/ 1371600 h 2514600"/>
              <a:gd name="connsiteX1" fmla="*/ 1676400 w 2743200"/>
              <a:gd name="connsiteY1" fmla="*/ 0 h 2514600"/>
              <a:gd name="connsiteX2" fmla="*/ 2743200 w 2743200"/>
              <a:gd name="connsiteY2" fmla="*/ 1066800 h 2514600"/>
              <a:gd name="connsiteX3" fmla="*/ 304800 w 2743200"/>
              <a:gd name="connsiteY3" fmla="*/ 2362200 h 2514600"/>
              <a:gd name="connsiteX4" fmla="*/ 0 w 2743200"/>
              <a:gd name="connsiteY4" fmla="*/ 2514600 h 2514600"/>
              <a:gd name="connsiteX5" fmla="*/ 76200 w 2743200"/>
              <a:gd name="connsiteY5" fmla="*/ 1371600 h 2514600"/>
              <a:gd name="connsiteX0" fmla="*/ 76200 w 2819400"/>
              <a:gd name="connsiteY0" fmla="*/ 1371600 h 2514600"/>
              <a:gd name="connsiteX1" fmla="*/ 1676400 w 2819400"/>
              <a:gd name="connsiteY1" fmla="*/ 0 h 2514600"/>
              <a:gd name="connsiteX2" fmla="*/ 2819400 w 2819400"/>
              <a:gd name="connsiteY2" fmla="*/ 1066800 h 2514600"/>
              <a:gd name="connsiteX3" fmla="*/ 304800 w 2819400"/>
              <a:gd name="connsiteY3" fmla="*/ 2362200 h 2514600"/>
              <a:gd name="connsiteX4" fmla="*/ 0 w 2819400"/>
              <a:gd name="connsiteY4" fmla="*/ 2514600 h 2514600"/>
              <a:gd name="connsiteX5" fmla="*/ 76200 w 2819400"/>
              <a:gd name="connsiteY5" fmla="*/ 1371600 h 2514600"/>
              <a:gd name="connsiteX0" fmla="*/ 76200 w 2819400"/>
              <a:gd name="connsiteY0" fmla="*/ 1371600 h 2514600"/>
              <a:gd name="connsiteX1" fmla="*/ 1676400 w 2819400"/>
              <a:gd name="connsiteY1" fmla="*/ 0 h 2514600"/>
              <a:gd name="connsiteX2" fmla="*/ 2819400 w 2819400"/>
              <a:gd name="connsiteY2" fmla="*/ 1066800 h 2514600"/>
              <a:gd name="connsiteX3" fmla="*/ 304800 w 2819400"/>
              <a:gd name="connsiteY3" fmla="*/ 2362200 h 2514600"/>
              <a:gd name="connsiteX4" fmla="*/ 0 w 2819400"/>
              <a:gd name="connsiteY4" fmla="*/ 2514600 h 2514600"/>
              <a:gd name="connsiteX5" fmla="*/ 76200 w 2819400"/>
              <a:gd name="connsiteY5" fmla="*/ 1371600 h 2514600"/>
              <a:gd name="connsiteX0" fmla="*/ 76200 w 2819400"/>
              <a:gd name="connsiteY0" fmla="*/ 1447800 h 2590800"/>
              <a:gd name="connsiteX1" fmla="*/ 16764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 name="connsiteX0" fmla="*/ 76200 w 2819400"/>
              <a:gd name="connsiteY0" fmla="*/ 1524000 h 2667000"/>
              <a:gd name="connsiteX1" fmla="*/ 1676400 w 2819400"/>
              <a:gd name="connsiteY1" fmla="*/ 0 h 2667000"/>
              <a:gd name="connsiteX2" fmla="*/ 2819400 w 2819400"/>
              <a:gd name="connsiteY2" fmla="*/ 1219200 h 2667000"/>
              <a:gd name="connsiteX3" fmla="*/ 304800 w 2819400"/>
              <a:gd name="connsiteY3" fmla="*/ 2514600 h 2667000"/>
              <a:gd name="connsiteX4" fmla="*/ 0 w 2819400"/>
              <a:gd name="connsiteY4" fmla="*/ 2667000 h 2667000"/>
              <a:gd name="connsiteX5" fmla="*/ 76200 w 2819400"/>
              <a:gd name="connsiteY5" fmla="*/ 1524000 h 2667000"/>
              <a:gd name="connsiteX0" fmla="*/ 76200 w 2819400"/>
              <a:gd name="connsiteY0" fmla="*/ 1447800 h 2590800"/>
              <a:gd name="connsiteX1" fmla="*/ 17526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 name="connsiteX0" fmla="*/ 76200 w 2819400"/>
              <a:gd name="connsiteY0" fmla="*/ 1447800 h 2590800"/>
              <a:gd name="connsiteX1" fmla="*/ 16764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9400" h="2590800">
                <a:moveTo>
                  <a:pt x="76200" y="1447800"/>
                </a:moveTo>
                <a:lnTo>
                  <a:pt x="1676400" y="0"/>
                </a:lnTo>
                <a:lnTo>
                  <a:pt x="2819400" y="1143000"/>
                </a:lnTo>
                <a:lnTo>
                  <a:pt x="304800" y="2438400"/>
                </a:lnTo>
                <a:lnTo>
                  <a:pt x="0" y="2590800"/>
                </a:lnTo>
                <a:lnTo>
                  <a:pt x="76200" y="1447800"/>
                </a:lnTo>
                <a:close/>
              </a:path>
            </a:pathLst>
          </a:custGeom>
          <a:solidFill>
            <a:schemeClr val="bg1">
              <a:alpha val="44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5943600" y="2286000"/>
            <a:ext cx="2362201" cy="2209801"/>
          </a:xfrm>
          <a:custGeom>
            <a:avLst/>
            <a:gdLst>
              <a:gd name="connsiteX0" fmla="*/ 0 w 1779814"/>
              <a:gd name="connsiteY0" fmla="*/ 1338943 h 1943100"/>
              <a:gd name="connsiteX1" fmla="*/ 1175657 w 1779814"/>
              <a:gd name="connsiteY1" fmla="*/ 0 h 1943100"/>
              <a:gd name="connsiteX2" fmla="*/ 1779814 w 1779814"/>
              <a:gd name="connsiteY2" fmla="*/ 653143 h 1943100"/>
              <a:gd name="connsiteX3" fmla="*/ 318407 w 1779814"/>
              <a:gd name="connsiteY3" fmla="*/ 1943100 h 1943100"/>
              <a:gd name="connsiteX4" fmla="*/ 310243 w 1779814"/>
              <a:gd name="connsiteY4" fmla="*/ 1338943 h 1943100"/>
              <a:gd name="connsiteX5" fmla="*/ 0 w 1779814"/>
              <a:gd name="connsiteY5" fmla="*/ 1338943 h 1943100"/>
              <a:gd name="connsiteX0" fmla="*/ 0 w 2013857"/>
              <a:gd name="connsiteY0" fmla="*/ 1319893 h 1943100"/>
              <a:gd name="connsiteX1" fmla="*/ 1409700 w 2013857"/>
              <a:gd name="connsiteY1" fmla="*/ 0 h 1943100"/>
              <a:gd name="connsiteX2" fmla="*/ 2013857 w 2013857"/>
              <a:gd name="connsiteY2" fmla="*/ 653143 h 1943100"/>
              <a:gd name="connsiteX3" fmla="*/ 552450 w 2013857"/>
              <a:gd name="connsiteY3" fmla="*/ 1943100 h 1943100"/>
              <a:gd name="connsiteX4" fmla="*/ 544286 w 2013857"/>
              <a:gd name="connsiteY4" fmla="*/ 1338943 h 1943100"/>
              <a:gd name="connsiteX5" fmla="*/ 0 w 2013857"/>
              <a:gd name="connsiteY5" fmla="*/ 1319893 h 1943100"/>
              <a:gd name="connsiteX0" fmla="*/ 0 w 2013857"/>
              <a:gd name="connsiteY0" fmla="*/ 1319893 h 1943100"/>
              <a:gd name="connsiteX1" fmla="*/ 1 w 2013857"/>
              <a:gd name="connsiteY1" fmla="*/ 1015093 h 1943100"/>
              <a:gd name="connsiteX2" fmla="*/ 1409700 w 2013857"/>
              <a:gd name="connsiteY2" fmla="*/ 0 h 1943100"/>
              <a:gd name="connsiteX3" fmla="*/ 2013857 w 2013857"/>
              <a:gd name="connsiteY3" fmla="*/ 653143 h 1943100"/>
              <a:gd name="connsiteX4" fmla="*/ 552450 w 2013857"/>
              <a:gd name="connsiteY4" fmla="*/ 1943100 h 1943100"/>
              <a:gd name="connsiteX5" fmla="*/ 544286 w 2013857"/>
              <a:gd name="connsiteY5" fmla="*/ 1338943 h 1943100"/>
              <a:gd name="connsiteX6" fmla="*/ 0 w 2013857"/>
              <a:gd name="connsiteY6" fmla="*/ 1319893 h 1943100"/>
              <a:gd name="connsiteX0" fmla="*/ 0 w 2013857"/>
              <a:gd name="connsiteY0" fmla="*/ 1524000 h 2147207"/>
              <a:gd name="connsiteX1" fmla="*/ 1 w 2013857"/>
              <a:gd name="connsiteY1" fmla="*/ 1219200 h 2147207"/>
              <a:gd name="connsiteX2" fmla="*/ 1371601 w 2013857"/>
              <a:gd name="connsiteY2" fmla="*/ 0 h 2147207"/>
              <a:gd name="connsiteX3" fmla="*/ 2013857 w 2013857"/>
              <a:gd name="connsiteY3" fmla="*/ 857250 h 2147207"/>
              <a:gd name="connsiteX4" fmla="*/ 552450 w 2013857"/>
              <a:gd name="connsiteY4" fmla="*/ 2147207 h 2147207"/>
              <a:gd name="connsiteX5" fmla="*/ 544286 w 2013857"/>
              <a:gd name="connsiteY5" fmla="*/ 1543050 h 2147207"/>
              <a:gd name="connsiteX6" fmla="*/ 0 w 2013857"/>
              <a:gd name="connsiteY6" fmla="*/ 1524000 h 2147207"/>
              <a:gd name="connsiteX0" fmla="*/ 0 w 2057401"/>
              <a:gd name="connsiteY0" fmla="*/ 1524000 h 2147207"/>
              <a:gd name="connsiteX1" fmla="*/ 1 w 2057401"/>
              <a:gd name="connsiteY1" fmla="*/ 1219200 h 2147207"/>
              <a:gd name="connsiteX2" fmla="*/ 1371601 w 2057401"/>
              <a:gd name="connsiteY2" fmla="*/ 0 h 2147207"/>
              <a:gd name="connsiteX3" fmla="*/ 2057401 w 2057401"/>
              <a:gd name="connsiteY3" fmla="*/ 762001 h 2147207"/>
              <a:gd name="connsiteX4" fmla="*/ 552450 w 2057401"/>
              <a:gd name="connsiteY4" fmla="*/ 2147207 h 2147207"/>
              <a:gd name="connsiteX5" fmla="*/ 544286 w 2057401"/>
              <a:gd name="connsiteY5" fmla="*/ 1543050 h 2147207"/>
              <a:gd name="connsiteX6" fmla="*/ 0 w 2057401"/>
              <a:gd name="connsiteY6" fmla="*/ 1524000 h 2147207"/>
              <a:gd name="connsiteX0" fmla="*/ 0 w 2057401"/>
              <a:gd name="connsiteY0" fmla="*/ 1524000 h 2209801"/>
              <a:gd name="connsiteX1" fmla="*/ 1 w 2057401"/>
              <a:gd name="connsiteY1" fmla="*/ 1219200 h 2209801"/>
              <a:gd name="connsiteX2" fmla="*/ 1371601 w 2057401"/>
              <a:gd name="connsiteY2" fmla="*/ 0 h 2209801"/>
              <a:gd name="connsiteX3" fmla="*/ 2057401 w 2057401"/>
              <a:gd name="connsiteY3" fmla="*/ 762001 h 2209801"/>
              <a:gd name="connsiteX4" fmla="*/ 381001 w 2057401"/>
              <a:gd name="connsiteY4" fmla="*/ 2209801 h 2209801"/>
              <a:gd name="connsiteX5" fmla="*/ 544286 w 2057401"/>
              <a:gd name="connsiteY5" fmla="*/ 1543050 h 2209801"/>
              <a:gd name="connsiteX6" fmla="*/ 0 w 2057401"/>
              <a:gd name="connsiteY6" fmla="*/ 1524000 h 2209801"/>
              <a:gd name="connsiteX0" fmla="*/ 0 w 2057401"/>
              <a:gd name="connsiteY0" fmla="*/ 1524000 h 2209801"/>
              <a:gd name="connsiteX1" fmla="*/ 1 w 2057401"/>
              <a:gd name="connsiteY1" fmla="*/ 1219200 h 2209801"/>
              <a:gd name="connsiteX2" fmla="*/ 1371601 w 2057401"/>
              <a:gd name="connsiteY2" fmla="*/ 0 h 2209801"/>
              <a:gd name="connsiteX3" fmla="*/ 2057401 w 2057401"/>
              <a:gd name="connsiteY3" fmla="*/ 762001 h 2209801"/>
              <a:gd name="connsiteX4" fmla="*/ 381001 w 2057401"/>
              <a:gd name="connsiteY4" fmla="*/ 2209801 h 2209801"/>
              <a:gd name="connsiteX5" fmla="*/ 381001 w 2057401"/>
              <a:gd name="connsiteY5" fmla="*/ 1524001 h 2209801"/>
              <a:gd name="connsiteX6" fmla="*/ 0 w 2057401"/>
              <a:gd name="connsiteY6" fmla="*/ 1524000 h 2209801"/>
              <a:gd name="connsiteX0" fmla="*/ 0 w 2362201"/>
              <a:gd name="connsiteY0" fmla="*/ 1524000 h 2209801"/>
              <a:gd name="connsiteX1" fmla="*/ 1 w 2362201"/>
              <a:gd name="connsiteY1" fmla="*/ 1219200 h 2209801"/>
              <a:gd name="connsiteX2" fmla="*/ 1371601 w 2362201"/>
              <a:gd name="connsiteY2" fmla="*/ 0 h 2209801"/>
              <a:gd name="connsiteX3" fmla="*/ 2362201 w 2362201"/>
              <a:gd name="connsiteY3" fmla="*/ 1143001 h 2209801"/>
              <a:gd name="connsiteX4" fmla="*/ 381001 w 2362201"/>
              <a:gd name="connsiteY4" fmla="*/ 2209801 h 2209801"/>
              <a:gd name="connsiteX5" fmla="*/ 381001 w 2362201"/>
              <a:gd name="connsiteY5" fmla="*/ 1524001 h 2209801"/>
              <a:gd name="connsiteX6" fmla="*/ 0 w 2362201"/>
              <a:gd name="connsiteY6" fmla="*/ 1524000 h 2209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2201" h="2209801">
                <a:moveTo>
                  <a:pt x="0" y="1524000"/>
                </a:moveTo>
                <a:cubicBezTo>
                  <a:pt x="0" y="1422400"/>
                  <a:pt x="1" y="1320800"/>
                  <a:pt x="1" y="1219200"/>
                </a:cubicBezTo>
                <a:lnTo>
                  <a:pt x="1371601" y="0"/>
                </a:lnTo>
                <a:lnTo>
                  <a:pt x="2362201" y="1143001"/>
                </a:lnTo>
                <a:lnTo>
                  <a:pt x="381001" y="2209801"/>
                </a:lnTo>
                <a:lnTo>
                  <a:pt x="381001" y="1524001"/>
                </a:lnTo>
                <a:lnTo>
                  <a:pt x="0" y="1524000"/>
                </a:lnTo>
                <a:close/>
              </a:path>
            </a:pathLst>
          </a:custGeom>
          <a:solidFill>
            <a:schemeClr val="bg1">
              <a:alpha val="44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248401" y="3048001"/>
            <a:ext cx="2819400" cy="2590800"/>
          </a:xfrm>
          <a:custGeom>
            <a:avLst/>
            <a:gdLst>
              <a:gd name="connsiteX0" fmla="*/ 0 w 1779814"/>
              <a:gd name="connsiteY0" fmla="*/ 1338943 h 1943100"/>
              <a:gd name="connsiteX1" fmla="*/ 1175657 w 1779814"/>
              <a:gd name="connsiteY1" fmla="*/ 0 h 1943100"/>
              <a:gd name="connsiteX2" fmla="*/ 1779814 w 1779814"/>
              <a:gd name="connsiteY2" fmla="*/ 653143 h 1943100"/>
              <a:gd name="connsiteX3" fmla="*/ 318407 w 1779814"/>
              <a:gd name="connsiteY3" fmla="*/ 1943100 h 1943100"/>
              <a:gd name="connsiteX4" fmla="*/ 310243 w 1779814"/>
              <a:gd name="connsiteY4" fmla="*/ 1338943 h 1943100"/>
              <a:gd name="connsiteX5" fmla="*/ 0 w 1779814"/>
              <a:gd name="connsiteY5" fmla="*/ 1338943 h 1943100"/>
              <a:gd name="connsiteX0" fmla="*/ 0 w 2084614"/>
              <a:gd name="connsiteY0" fmla="*/ 990600 h 1943100"/>
              <a:gd name="connsiteX1" fmla="*/ 1480457 w 2084614"/>
              <a:gd name="connsiteY1" fmla="*/ 0 h 1943100"/>
              <a:gd name="connsiteX2" fmla="*/ 2084614 w 2084614"/>
              <a:gd name="connsiteY2" fmla="*/ 653143 h 1943100"/>
              <a:gd name="connsiteX3" fmla="*/ 623207 w 2084614"/>
              <a:gd name="connsiteY3" fmla="*/ 1943100 h 1943100"/>
              <a:gd name="connsiteX4" fmla="*/ 615043 w 2084614"/>
              <a:gd name="connsiteY4" fmla="*/ 1338943 h 1943100"/>
              <a:gd name="connsiteX5" fmla="*/ 0 w 2084614"/>
              <a:gd name="connsiteY5" fmla="*/ 990600 h 1943100"/>
              <a:gd name="connsiteX0" fmla="*/ 0 w 2084614"/>
              <a:gd name="connsiteY0" fmla="*/ 1295400 h 2247900"/>
              <a:gd name="connsiteX1" fmla="*/ 1447800 w 2084614"/>
              <a:gd name="connsiteY1" fmla="*/ 0 h 2247900"/>
              <a:gd name="connsiteX2" fmla="*/ 2084614 w 2084614"/>
              <a:gd name="connsiteY2" fmla="*/ 957943 h 2247900"/>
              <a:gd name="connsiteX3" fmla="*/ 623207 w 2084614"/>
              <a:gd name="connsiteY3" fmla="*/ 2247900 h 2247900"/>
              <a:gd name="connsiteX4" fmla="*/ 615043 w 2084614"/>
              <a:gd name="connsiteY4" fmla="*/ 1643743 h 2247900"/>
              <a:gd name="connsiteX5" fmla="*/ 0 w 2084614"/>
              <a:gd name="connsiteY5" fmla="*/ 1295400 h 2247900"/>
              <a:gd name="connsiteX0" fmla="*/ 0 w 2514600"/>
              <a:gd name="connsiteY0" fmla="*/ 1295400 h 2247900"/>
              <a:gd name="connsiteX1" fmla="*/ 1447800 w 2514600"/>
              <a:gd name="connsiteY1" fmla="*/ 0 h 2247900"/>
              <a:gd name="connsiteX2" fmla="*/ 2514600 w 2514600"/>
              <a:gd name="connsiteY2" fmla="*/ 1066800 h 2247900"/>
              <a:gd name="connsiteX3" fmla="*/ 623207 w 2514600"/>
              <a:gd name="connsiteY3" fmla="*/ 2247900 h 2247900"/>
              <a:gd name="connsiteX4" fmla="*/ 615043 w 2514600"/>
              <a:gd name="connsiteY4" fmla="*/ 1643743 h 2247900"/>
              <a:gd name="connsiteX5" fmla="*/ 0 w 2514600"/>
              <a:gd name="connsiteY5" fmla="*/ 1295400 h 2247900"/>
              <a:gd name="connsiteX0" fmla="*/ 0 w 2514600"/>
              <a:gd name="connsiteY0" fmla="*/ 1295400 h 2362200"/>
              <a:gd name="connsiteX1" fmla="*/ 1447800 w 2514600"/>
              <a:gd name="connsiteY1" fmla="*/ 0 h 2362200"/>
              <a:gd name="connsiteX2" fmla="*/ 2514600 w 2514600"/>
              <a:gd name="connsiteY2" fmla="*/ 1066800 h 2362200"/>
              <a:gd name="connsiteX3" fmla="*/ 0 w 2514600"/>
              <a:gd name="connsiteY3" fmla="*/ 2362200 h 2362200"/>
              <a:gd name="connsiteX4" fmla="*/ 615043 w 2514600"/>
              <a:gd name="connsiteY4" fmla="*/ 1643743 h 2362200"/>
              <a:gd name="connsiteX5" fmla="*/ 0 w 2514600"/>
              <a:gd name="connsiteY5" fmla="*/ 1295400 h 2362200"/>
              <a:gd name="connsiteX0" fmla="*/ 0 w 2514600"/>
              <a:gd name="connsiteY0" fmla="*/ 1295400 h 2362200"/>
              <a:gd name="connsiteX1" fmla="*/ 1447800 w 2514600"/>
              <a:gd name="connsiteY1" fmla="*/ 0 h 2362200"/>
              <a:gd name="connsiteX2" fmla="*/ 2514600 w 2514600"/>
              <a:gd name="connsiteY2" fmla="*/ 1066800 h 2362200"/>
              <a:gd name="connsiteX3" fmla="*/ 0 w 2514600"/>
              <a:gd name="connsiteY3" fmla="*/ 2362200 h 2362200"/>
              <a:gd name="connsiteX4" fmla="*/ 0 w 2514600"/>
              <a:gd name="connsiteY4" fmla="*/ 1295400 h 2362200"/>
              <a:gd name="connsiteX0" fmla="*/ 76200 w 2590800"/>
              <a:gd name="connsiteY0" fmla="*/ 1295400 h 2362200"/>
              <a:gd name="connsiteX1" fmla="*/ 1524000 w 2590800"/>
              <a:gd name="connsiteY1" fmla="*/ 0 h 2362200"/>
              <a:gd name="connsiteX2" fmla="*/ 2590800 w 2590800"/>
              <a:gd name="connsiteY2" fmla="*/ 1066800 h 2362200"/>
              <a:gd name="connsiteX3" fmla="*/ 0 w 2590800"/>
              <a:gd name="connsiteY3" fmla="*/ 2362200 h 2362200"/>
              <a:gd name="connsiteX4" fmla="*/ 76200 w 2590800"/>
              <a:gd name="connsiteY4" fmla="*/ 1295400 h 2362200"/>
              <a:gd name="connsiteX0" fmla="*/ 76200 w 2590800"/>
              <a:gd name="connsiteY0" fmla="*/ 1295400 h 2362200"/>
              <a:gd name="connsiteX1" fmla="*/ 1524000 w 2590800"/>
              <a:gd name="connsiteY1" fmla="*/ 0 h 2362200"/>
              <a:gd name="connsiteX2" fmla="*/ 2590800 w 2590800"/>
              <a:gd name="connsiteY2" fmla="*/ 1066800 h 2362200"/>
              <a:gd name="connsiteX3" fmla="*/ 0 w 2590800"/>
              <a:gd name="connsiteY3" fmla="*/ 2362200 h 2362200"/>
              <a:gd name="connsiteX4" fmla="*/ 76200 w 2590800"/>
              <a:gd name="connsiteY4" fmla="*/ 2286000 h 2362200"/>
              <a:gd name="connsiteX5" fmla="*/ 76200 w 2590800"/>
              <a:gd name="connsiteY5" fmla="*/ 1295400 h 2362200"/>
              <a:gd name="connsiteX0" fmla="*/ 0 w 2667000"/>
              <a:gd name="connsiteY0" fmla="*/ 1371600 h 2362200"/>
              <a:gd name="connsiteX1" fmla="*/ 1600200 w 2667000"/>
              <a:gd name="connsiteY1" fmla="*/ 0 h 2362200"/>
              <a:gd name="connsiteX2" fmla="*/ 2667000 w 2667000"/>
              <a:gd name="connsiteY2" fmla="*/ 1066800 h 2362200"/>
              <a:gd name="connsiteX3" fmla="*/ 76200 w 2667000"/>
              <a:gd name="connsiteY3" fmla="*/ 2362200 h 2362200"/>
              <a:gd name="connsiteX4" fmla="*/ 152400 w 2667000"/>
              <a:gd name="connsiteY4" fmla="*/ 2286000 h 2362200"/>
              <a:gd name="connsiteX5" fmla="*/ 0 w 2667000"/>
              <a:gd name="connsiteY5" fmla="*/ 1371600 h 2362200"/>
              <a:gd name="connsiteX0" fmla="*/ 76200 w 2743200"/>
              <a:gd name="connsiteY0" fmla="*/ 1371600 h 2514600"/>
              <a:gd name="connsiteX1" fmla="*/ 1676400 w 2743200"/>
              <a:gd name="connsiteY1" fmla="*/ 0 h 2514600"/>
              <a:gd name="connsiteX2" fmla="*/ 2743200 w 2743200"/>
              <a:gd name="connsiteY2" fmla="*/ 1066800 h 2514600"/>
              <a:gd name="connsiteX3" fmla="*/ 152400 w 2743200"/>
              <a:gd name="connsiteY3" fmla="*/ 2362200 h 2514600"/>
              <a:gd name="connsiteX4" fmla="*/ 0 w 2743200"/>
              <a:gd name="connsiteY4" fmla="*/ 2514600 h 2514600"/>
              <a:gd name="connsiteX5" fmla="*/ 76200 w 2743200"/>
              <a:gd name="connsiteY5" fmla="*/ 1371600 h 2514600"/>
              <a:gd name="connsiteX0" fmla="*/ 76200 w 2743200"/>
              <a:gd name="connsiteY0" fmla="*/ 1371600 h 2514600"/>
              <a:gd name="connsiteX1" fmla="*/ 1676400 w 2743200"/>
              <a:gd name="connsiteY1" fmla="*/ 0 h 2514600"/>
              <a:gd name="connsiteX2" fmla="*/ 2743200 w 2743200"/>
              <a:gd name="connsiteY2" fmla="*/ 1066800 h 2514600"/>
              <a:gd name="connsiteX3" fmla="*/ 304800 w 2743200"/>
              <a:gd name="connsiteY3" fmla="*/ 2362200 h 2514600"/>
              <a:gd name="connsiteX4" fmla="*/ 0 w 2743200"/>
              <a:gd name="connsiteY4" fmla="*/ 2514600 h 2514600"/>
              <a:gd name="connsiteX5" fmla="*/ 76200 w 2743200"/>
              <a:gd name="connsiteY5" fmla="*/ 1371600 h 2514600"/>
              <a:gd name="connsiteX0" fmla="*/ 76200 w 2819400"/>
              <a:gd name="connsiteY0" fmla="*/ 1371600 h 2514600"/>
              <a:gd name="connsiteX1" fmla="*/ 1676400 w 2819400"/>
              <a:gd name="connsiteY1" fmla="*/ 0 h 2514600"/>
              <a:gd name="connsiteX2" fmla="*/ 2819400 w 2819400"/>
              <a:gd name="connsiteY2" fmla="*/ 1066800 h 2514600"/>
              <a:gd name="connsiteX3" fmla="*/ 304800 w 2819400"/>
              <a:gd name="connsiteY3" fmla="*/ 2362200 h 2514600"/>
              <a:gd name="connsiteX4" fmla="*/ 0 w 2819400"/>
              <a:gd name="connsiteY4" fmla="*/ 2514600 h 2514600"/>
              <a:gd name="connsiteX5" fmla="*/ 76200 w 2819400"/>
              <a:gd name="connsiteY5" fmla="*/ 1371600 h 2514600"/>
              <a:gd name="connsiteX0" fmla="*/ 76200 w 2819400"/>
              <a:gd name="connsiteY0" fmla="*/ 1371600 h 2514600"/>
              <a:gd name="connsiteX1" fmla="*/ 1676400 w 2819400"/>
              <a:gd name="connsiteY1" fmla="*/ 0 h 2514600"/>
              <a:gd name="connsiteX2" fmla="*/ 2819400 w 2819400"/>
              <a:gd name="connsiteY2" fmla="*/ 1066800 h 2514600"/>
              <a:gd name="connsiteX3" fmla="*/ 304800 w 2819400"/>
              <a:gd name="connsiteY3" fmla="*/ 2362200 h 2514600"/>
              <a:gd name="connsiteX4" fmla="*/ 0 w 2819400"/>
              <a:gd name="connsiteY4" fmla="*/ 2514600 h 2514600"/>
              <a:gd name="connsiteX5" fmla="*/ 76200 w 2819400"/>
              <a:gd name="connsiteY5" fmla="*/ 1371600 h 2514600"/>
              <a:gd name="connsiteX0" fmla="*/ 76200 w 2819400"/>
              <a:gd name="connsiteY0" fmla="*/ 1447800 h 2590800"/>
              <a:gd name="connsiteX1" fmla="*/ 16764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 name="connsiteX0" fmla="*/ 76200 w 2819400"/>
              <a:gd name="connsiteY0" fmla="*/ 1524000 h 2667000"/>
              <a:gd name="connsiteX1" fmla="*/ 1676400 w 2819400"/>
              <a:gd name="connsiteY1" fmla="*/ 0 h 2667000"/>
              <a:gd name="connsiteX2" fmla="*/ 2819400 w 2819400"/>
              <a:gd name="connsiteY2" fmla="*/ 1219200 h 2667000"/>
              <a:gd name="connsiteX3" fmla="*/ 304800 w 2819400"/>
              <a:gd name="connsiteY3" fmla="*/ 2514600 h 2667000"/>
              <a:gd name="connsiteX4" fmla="*/ 0 w 2819400"/>
              <a:gd name="connsiteY4" fmla="*/ 2667000 h 2667000"/>
              <a:gd name="connsiteX5" fmla="*/ 76200 w 2819400"/>
              <a:gd name="connsiteY5" fmla="*/ 1524000 h 2667000"/>
              <a:gd name="connsiteX0" fmla="*/ 76200 w 2819400"/>
              <a:gd name="connsiteY0" fmla="*/ 1447800 h 2590800"/>
              <a:gd name="connsiteX1" fmla="*/ 17526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 name="connsiteX0" fmla="*/ 76200 w 2819400"/>
              <a:gd name="connsiteY0" fmla="*/ 1447800 h 2590800"/>
              <a:gd name="connsiteX1" fmla="*/ 1676400 w 2819400"/>
              <a:gd name="connsiteY1" fmla="*/ 0 h 2590800"/>
              <a:gd name="connsiteX2" fmla="*/ 2819400 w 2819400"/>
              <a:gd name="connsiteY2" fmla="*/ 1143000 h 2590800"/>
              <a:gd name="connsiteX3" fmla="*/ 304800 w 2819400"/>
              <a:gd name="connsiteY3" fmla="*/ 2438400 h 2590800"/>
              <a:gd name="connsiteX4" fmla="*/ 0 w 2819400"/>
              <a:gd name="connsiteY4" fmla="*/ 2590800 h 2590800"/>
              <a:gd name="connsiteX5" fmla="*/ 76200 w 2819400"/>
              <a:gd name="connsiteY5" fmla="*/ 1447800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9400" h="2590800">
                <a:moveTo>
                  <a:pt x="76200" y="1447800"/>
                </a:moveTo>
                <a:lnTo>
                  <a:pt x="1676400" y="0"/>
                </a:lnTo>
                <a:lnTo>
                  <a:pt x="2819400" y="1143000"/>
                </a:lnTo>
                <a:lnTo>
                  <a:pt x="304800" y="2438400"/>
                </a:lnTo>
                <a:lnTo>
                  <a:pt x="0" y="2590800"/>
                </a:lnTo>
                <a:lnTo>
                  <a:pt x="76200" y="1447800"/>
                </a:lnTo>
                <a:close/>
              </a:path>
            </a:pathLst>
          </a:custGeom>
          <a:solidFill>
            <a:schemeClr val="bg1">
              <a:alpha val="44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withEffect">
                                  <p:stCondLst>
                                    <p:cond delay="0"/>
                                  </p:stCondLst>
                                  <p:endCondLst>
                                    <p:cond evt="onNext" delay="0">
                                      <p:tgtEl>
                                        <p:sldTgt/>
                                      </p:tgtEl>
                                    </p:cond>
                                  </p:endCondLst>
                                  <p:childTnLst>
                                    <p:anim calcmode="discrete" valueType="str">
                                      <p:cBhvr>
                                        <p:cTn id="6" dur="1000" fill="hold"/>
                                        <p:tgtEl>
                                          <p:spTgt spid="14"/>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grpId="0" nodeType="withEffect">
                                  <p:stCondLst>
                                    <p:cond delay="0"/>
                                  </p:stCondLst>
                                  <p:endCondLst>
                                    <p:cond evt="onNext" delay="0">
                                      <p:tgtEl>
                                        <p:sldTgt/>
                                      </p:tgtEl>
                                    </p:cond>
                                  </p:endCondLst>
                                  <p:childTnLst>
                                    <p:anim calcmode="discrete" valueType="str">
                                      <p:cBhvr>
                                        <p:cTn id="8" dur="1000" fill="hold"/>
                                        <p:tgtEl>
                                          <p:spTgt spid="15"/>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grpId="0" nodeType="withEffect">
                                  <p:stCondLst>
                                    <p:cond delay="0"/>
                                  </p:stCondLst>
                                  <p:endCondLst>
                                    <p:cond evt="onNext" delay="0">
                                      <p:tgtEl>
                                        <p:sldTgt/>
                                      </p:tgtEl>
                                    </p:cond>
                                  </p:endCondLst>
                                  <p:childTnLst>
                                    <p:anim calcmode="discrete" valueType="str">
                                      <p:cBhvr>
                                        <p:cTn id="10" dur="1000" fill="hold"/>
                                        <p:tgtEl>
                                          <p:spTgt spid="11"/>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grpId="0" nodeType="withEffect">
                                  <p:stCondLst>
                                    <p:cond delay="0"/>
                                  </p:stCondLst>
                                  <p:endCondLst>
                                    <p:cond evt="onNext" delay="0">
                                      <p:tgtEl>
                                        <p:sldTgt/>
                                      </p:tgtEl>
                                    </p:cond>
                                  </p:endCondLst>
                                  <p:childTnLst>
                                    <p:anim calcmode="discrete" valueType="str">
                                      <p:cBhvr>
                                        <p:cTn id="12" dur="1000" fill="hold"/>
                                        <p:tgtEl>
                                          <p:spTgt spid="13"/>
                                        </p:tgtEl>
                                        <p:attrNameLst>
                                          <p:attrName>style.visibility</p:attrName>
                                        </p:attrNameLst>
                                      </p:cBhvr>
                                      <p:tavLst>
                                        <p:tav tm="0">
                                          <p:val>
                                            <p:strVal val="hidden"/>
                                          </p:val>
                                        </p:tav>
                                        <p:tav tm="50000">
                                          <p:val>
                                            <p:strVal val="visible"/>
                                          </p:val>
                                        </p:tav>
                                      </p:tavLst>
                                    </p:anim>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9"/>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763000" cy="762000"/>
          </a:xfrm>
        </p:spPr>
        <p:txBody>
          <a:bodyPr>
            <a:noAutofit/>
          </a:bodyPr>
          <a:lstStyle/>
          <a:p>
            <a:r>
              <a:rPr lang="en-US" sz="5400" b="1" dirty="0" smtClean="0"/>
              <a:t>Warning Decisions</a:t>
            </a:r>
            <a:endParaRPr lang="en-US" sz="5400" b="1" dirty="0"/>
          </a:p>
        </p:txBody>
      </p:sp>
      <p:sp>
        <p:nvSpPr>
          <p:cNvPr id="4" name="TextBox 3"/>
          <p:cNvSpPr txBox="1"/>
          <p:nvPr/>
        </p:nvSpPr>
        <p:spPr>
          <a:xfrm>
            <a:off x="2514600" y="685800"/>
            <a:ext cx="3939220" cy="646331"/>
          </a:xfrm>
          <a:prstGeom prst="rect">
            <a:avLst/>
          </a:prstGeom>
          <a:noFill/>
        </p:spPr>
        <p:txBody>
          <a:bodyPr wrap="none" rtlCol="0">
            <a:spAutoFit/>
          </a:bodyPr>
          <a:lstStyle/>
          <a:p>
            <a:r>
              <a:rPr lang="en-US" sz="3600" b="1" i="1" dirty="0" smtClean="0">
                <a:solidFill>
                  <a:srgbClr val="C00000"/>
                </a:solidFill>
                <a:effectLst>
                  <a:outerShdw blurRad="38100" dist="38100" dir="2700000" algn="tl">
                    <a:srgbClr val="000000">
                      <a:alpha val="43137"/>
                    </a:srgbClr>
                  </a:outerShdw>
                </a:effectLst>
              </a:rPr>
              <a:t>Storm Mode = QLCS</a:t>
            </a:r>
            <a:endParaRPr lang="en-US" sz="3600" b="1" i="1" dirty="0">
              <a:solidFill>
                <a:srgbClr val="C00000"/>
              </a:solidFill>
              <a:effectLst>
                <a:outerShdw blurRad="38100" dist="38100" dir="2700000" algn="tl">
                  <a:srgbClr val="000000">
                    <a:alpha val="43137"/>
                  </a:srgbClr>
                </a:outerShdw>
              </a:effectLst>
            </a:endParaRPr>
          </a:p>
        </p:txBody>
      </p:sp>
      <p:sp>
        <p:nvSpPr>
          <p:cNvPr id="12" name="TextBox 11"/>
          <p:cNvSpPr txBox="1"/>
          <p:nvPr/>
        </p:nvSpPr>
        <p:spPr>
          <a:xfrm>
            <a:off x="7467600" y="6400800"/>
            <a:ext cx="1689437" cy="523220"/>
          </a:xfrm>
          <a:prstGeom prst="rect">
            <a:avLst/>
          </a:prstGeom>
          <a:noFill/>
        </p:spPr>
        <p:txBody>
          <a:bodyPr wrap="none" rtlCol="0">
            <a:spAutoFit/>
          </a:bodyPr>
          <a:lstStyle/>
          <a:p>
            <a:r>
              <a:rPr lang="en-US" sz="2800" b="1" i="1" dirty="0" smtClean="0"/>
              <a:t>16:52 UTC</a:t>
            </a:r>
            <a:endParaRPr lang="en-US" sz="2800" b="1" i="1" dirty="0"/>
          </a:p>
        </p:txBody>
      </p:sp>
      <p:pic>
        <p:nvPicPr>
          <p:cNvPr id="3074" name="Picture 2" descr="\\lsx-s-filesvr\BBerry\apps\Users\jim.sieveking\My Documents\CVKING\New Years Eve Tornado Outbreak\1652ref.gif"/>
          <p:cNvPicPr>
            <a:picLocks noChangeAspect="1" noChangeArrowheads="1"/>
          </p:cNvPicPr>
          <p:nvPr/>
        </p:nvPicPr>
        <p:blipFill>
          <a:blip r:embed="rId2" cstate="print"/>
          <a:srcRect l="23214" t="6761" r="5536" b="3785"/>
          <a:stretch>
            <a:fillRect/>
          </a:stretch>
        </p:blipFill>
        <p:spPr bwMode="auto">
          <a:xfrm>
            <a:off x="-3939" y="1723097"/>
            <a:ext cx="4604353" cy="42858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descr="\\lsx-s-filesvr\BBerry\apps\Users\jim.sieveking\My Documents\CVKING\New Years Eve Tornado Outbreak\1652srm.gif"/>
          <p:cNvPicPr>
            <a:picLocks noChangeAspect="1" noChangeArrowheads="1"/>
          </p:cNvPicPr>
          <p:nvPr/>
        </p:nvPicPr>
        <p:blipFill>
          <a:blip r:embed="rId3" cstate="print"/>
          <a:srcRect l="23748" t="6884" r="6250" b="4051"/>
          <a:stretch>
            <a:fillRect/>
          </a:stretch>
        </p:blipFill>
        <p:spPr bwMode="auto">
          <a:xfrm>
            <a:off x="4604655" y="1709056"/>
            <a:ext cx="4523717" cy="43107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Oval 10"/>
          <p:cNvSpPr/>
          <p:nvPr/>
        </p:nvSpPr>
        <p:spPr>
          <a:xfrm>
            <a:off x="5562600" y="3276600"/>
            <a:ext cx="304800" cy="3048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715000" y="4495800"/>
            <a:ext cx="304800" cy="3048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791200" y="3886200"/>
            <a:ext cx="304800" cy="3048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410200" y="2895600"/>
            <a:ext cx="304800" cy="3048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562600" y="4953000"/>
            <a:ext cx="304800" cy="304800"/>
          </a:xfrm>
          <a:prstGeom prst="ellipse">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1" nodeType="withEffect">
                                  <p:stCondLst>
                                    <p:cond delay="0"/>
                                  </p:stCondLst>
                                  <p:endCondLst>
                                    <p:cond evt="onNext" delay="0">
                                      <p:tgtEl>
                                        <p:sldTgt/>
                                      </p:tgtEl>
                                    </p:cond>
                                  </p:endCondLst>
                                  <p:childTnLst>
                                    <p:animRot by="-21600000">
                                      <p:cBhvr>
                                        <p:cTn id="6" dur="2000" fill="hold"/>
                                        <p:tgtEl>
                                          <p:spTgt spid="11"/>
                                        </p:tgtEl>
                                        <p:attrNameLst>
                                          <p:attrName>r</p:attrName>
                                        </p:attrNameLst>
                                      </p:cBhvr>
                                    </p:animRot>
                                  </p:childTnLst>
                                </p:cTn>
                              </p:par>
                              <p:par>
                                <p:cTn id="7" presetID="8" presetClass="emph" presetSubtype="0" repeatCount="indefinite" fill="hold" grpId="1" nodeType="withEffect">
                                  <p:stCondLst>
                                    <p:cond delay="0"/>
                                  </p:stCondLst>
                                  <p:endCondLst>
                                    <p:cond evt="onNext" delay="0">
                                      <p:tgtEl>
                                        <p:sldTgt/>
                                      </p:tgtEl>
                                    </p:cond>
                                  </p:endCondLst>
                                  <p:childTnLst>
                                    <p:animRot by="-21600000">
                                      <p:cBhvr>
                                        <p:cTn id="8" dur="2000" fill="hold"/>
                                        <p:tgtEl>
                                          <p:spTgt spid="15"/>
                                        </p:tgtEl>
                                        <p:attrNameLst>
                                          <p:attrName>r</p:attrName>
                                        </p:attrNameLst>
                                      </p:cBhvr>
                                    </p:animRot>
                                  </p:childTnLst>
                                </p:cTn>
                              </p:par>
                              <p:par>
                                <p:cTn id="9" presetID="8" presetClass="emph" presetSubtype="0" repeatCount="indefinite" fill="hold" grpId="1" nodeType="withEffect">
                                  <p:stCondLst>
                                    <p:cond delay="0"/>
                                  </p:stCondLst>
                                  <p:endCondLst>
                                    <p:cond evt="onNext" delay="0">
                                      <p:tgtEl>
                                        <p:sldTgt/>
                                      </p:tgtEl>
                                    </p:cond>
                                  </p:endCondLst>
                                  <p:childTnLst>
                                    <p:animRot by="-21600000">
                                      <p:cBhvr>
                                        <p:cTn id="10" dur="2000" fill="hold"/>
                                        <p:tgtEl>
                                          <p:spTgt spid="14"/>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18"/>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14" grpId="1" animBg="1"/>
      <p:bldP spid="15" grpId="1"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ln>
            <a:noFill/>
          </a:ln>
        </p:spPr>
        <p:style>
          <a:lnRef idx="2">
            <a:schemeClr val="dk1"/>
          </a:lnRef>
          <a:fillRef idx="1">
            <a:schemeClr val="lt1"/>
          </a:fillRef>
          <a:effectRef idx="0">
            <a:schemeClr val="dk1"/>
          </a:effectRef>
          <a:fontRef idx="minor">
            <a:schemeClr val="dk1"/>
          </a:fontRef>
        </p:style>
        <p:txBody>
          <a:bodyPr>
            <a:noAutofit/>
          </a:bodyPr>
          <a:lstStyle/>
          <a:p>
            <a:r>
              <a:rPr lang="en-US" sz="3200" b="1" dirty="0" smtClean="0"/>
              <a:t>Past Experience,  Research, Conceptual Models,</a:t>
            </a:r>
            <a:br>
              <a:rPr lang="en-US" sz="3200" b="1" dirty="0" smtClean="0"/>
            </a:br>
            <a:r>
              <a:rPr lang="en-US" sz="3200" b="1" dirty="0" smtClean="0"/>
              <a:t>Near Storm Environment, Training…</a:t>
            </a:r>
            <a:endParaRPr lang="en-US" sz="3200" b="1" dirty="0"/>
          </a:p>
        </p:txBody>
      </p:sp>
      <p:pic>
        <p:nvPicPr>
          <p:cNvPr id="54274" name="Picture 2" descr="http://www.crh.noaa.gov/Image/lsx/recent_event/04_02_06/2221SRM.gif"/>
          <p:cNvPicPr>
            <a:picLocks noChangeAspect="1" noChangeArrowheads="1"/>
          </p:cNvPicPr>
          <p:nvPr/>
        </p:nvPicPr>
        <p:blipFill>
          <a:blip r:embed="rId2" cstate="print"/>
          <a:srcRect/>
          <a:stretch>
            <a:fillRect/>
          </a:stretch>
        </p:blipFill>
        <p:spPr bwMode="auto">
          <a:xfrm>
            <a:off x="304800" y="2362200"/>
            <a:ext cx="1600200" cy="14798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flipH="1">
            <a:off x="609600" y="3962400"/>
            <a:ext cx="1676400" cy="369332"/>
          </a:xfrm>
          <a:prstGeom prst="rect">
            <a:avLst/>
          </a:prstGeom>
          <a:noFill/>
        </p:spPr>
        <p:txBody>
          <a:bodyPr wrap="square" rtlCol="0">
            <a:spAutoFit/>
          </a:bodyPr>
          <a:lstStyle/>
          <a:p>
            <a:pPr algn="ctr"/>
            <a:r>
              <a:rPr lang="en-US" b="1" dirty="0" smtClean="0"/>
              <a:t>April 2</a:t>
            </a:r>
            <a:r>
              <a:rPr lang="en-US" b="1" baseline="30000" dirty="0" smtClean="0"/>
              <a:t>nd</a:t>
            </a:r>
            <a:r>
              <a:rPr lang="en-US" b="1" dirty="0" smtClean="0"/>
              <a:t> 2006</a:t>
            </a:r>
            <a:endParaRPr lang="en-US" b="1" dirty="0"/>
          </a:p>
        </p:txBody>
      </p:sp>
      <p:pic>
        <p:nvPicPr>
          <p:cNvPr id="54276" name="Picture 4" descr="http://www.crh.noaa.gov/images/lsx/recent_event/05_06_2003/radar4.gif"/>
          <p:cNvPicPr>
            <a:picLocks noChangeAspect="1" noChangeArrowheads="1"/>
          </p:cNvPicPr>
          <p:nvPr/>
        </p:nvPicPr>
        <p:blipFill>
          <a:blip r:embed="rId3" cstate="print"/>
          <a:srcRect l="50833" t="10000" b="30000"/>
          <a:stretch>
            <a:fillRect/>
          </a:stretch>
        </p:blipFill>
        <p:spPr bwMode="auto">
          <a:xfrm>
            <a:off x="6705600" y="4343400"/>
            <a:ext cx="1831622"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flipH="1">
            <a:off x="6629400" y="3962400"/>
            <a:ext cx="1905001" cy="369332"/>
          </a:xfrm>
          <a:prstGeom prst="rect">
            <a:avLst/>
          </a:prstGeom>
          <a:noFill/>
        </p:spPr>
        <p:txBody>
          <a:bodyPr wrap="square" rtlCol="0">
            <a:spAutoFit/>
          </a:bodyPr>
          <a:lstStyle/>
          <a:p>
            <a:pPr algn="ctr"/>
            <a:r>
              <a:rPr lang="en-US" b="1" dirty="0" smtClean="0"/>
              <a:t>May 6</a:t>
            </a:r>
            <a:r>
              <a:rPr lang="en-US" b="1" baseline="30000" dirty="0" smtClean="0"/>
              <a:t>th</a:t>
            </a:r>
            <a:r>
              <a:rPr lang="en-US" b="1" dirty="0" smtClean="0"/>
              <a:t> 2003</a:t>
            </a:r>
            <a:endParaRPr lang="en-US" b="1" dirty="0"/>
          </a:p>
        </p:txBody>
      </p:sp>
      <p:pic>
        <p:nvPicPr>
          <p:cNvPr id="54278" name="Picture 6" descr="http://www.crh.noaa.gov/images/lsx/recent_event/06_10_2003/radar1.gif"/>
          <p:cNvPicPr>
            <a:picLocks noChangeAspect="1" noChangeArrowheads="1"/>
          </p:cNvPicPr>
          <p:nvPr/>
        </p:nvPicPr>
        <p:blipFill>
          <a:blip r:embed="rId4" cstate="print"/>
          <a:srcRect l="50000" b="3665"/>
          <a:stretch>
            <a:fillRect/>
          </a:stretch>
        </p:blipFill>
        <p:spPr bwMode="auto">
          <a:xfrm>
            <a:off x="5562600" y="1447800"/>
            <a:ext cx="1987826" cy="1828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flipH="1">
            <a:off x="5410200" y="1066800"/>
            <a:ext cx="2209801" cy="369332"/>
          </a:xfrm>
          <a:prstGeom prst="rect">
            <a:avLst/>
          </a:prstGeom>
          <a:noFill/>
        </p:spPr>
        <p:txBody>
          <a:bodyPr wrap="square" rtlCol="0">
            <a:spAutoFit/>
          </a:bodyPr>
          <a:lstStyle/>
          <a:p>
            <a:pPr algn="ctr"/>
            <a:r>
              <a:rPr lang="en-US" b="1" dirty="0" smtClean="0"/>
              <a:t>June 10</a:t>
            </a:r>
            <a:r>
              <a:rPr lang="en-US" b="1" baseline="30000" dirty="0" smtClean="0"/>
              <a:t>th</a:t>
            </a:r>
            <a:r>
              <a:rPr lang="en-US" b="1" dirty="0" smtClean="0"/>
              <a:t> 2003</a:t>
            </a:r>
            <a:endParaRPr lang="en-US" b="1" dirty="0"/>
          </a:p>
        </p:txBody>
      </p:sp>
      <p:sp>
        <p:nvSpPr>
          <p:cNvPr id="11" name="TextBox 10"/>
          <p:cNvSpPr txBox="1"/>
          <p:nvPr/>
        </p:nvSpPr>
        <p:spPr>
          <a:xfrm flipH="1">
            <a:off x="228600" y="1981200"/>
            <a:ext cx="1706881" cy="369332"/>
          </a:xfrm>
          <a:prstGeom prst="rect">
            <a:avLst/>
          </a:prstGeom>
          <a:noFill/>
        </p:spPr>
        <p:txBody>
          <a:bodyPr wrap="square" rtlCol="0">
            <a:spAutoFit/>
          </a:bodyPr>
          <a:lstStyle/>
          <a:p>
            <a:pPr algn="ctr"/>
            <a:r>
              <a:rPr lang="en-US" b="1" dirty="0" smtClean="0"/>
              <a:t>July 21</a:t>
            </a:r>
            <a:r>
              <a:rPr lang="en-US" b="1" baseline="30000" dirty="0" smtClean="0"/>
              <a:t>st</a:t>
            </a:r>
            <a:r>
              <a:rPr lang="en-US" b="1" dirty="0" smtClean="0"/>
              <a:t> 2006</a:t>
            </a:r>
            <a:endParaRPr lang="en-US" b="1" dirty="0"/>
          </a:p>
        </p:txBody>
      </p:sp>
      <p:pic>
        <p:nvPicPr>
          <p:cNvPr id="54285" name="Picture 13" descr="\\lsx-s-filesvr\BBerry\apps\Users\jim.sieveking\My Documents\CVKING\Misc_Wxevents\072106\07212006\072106_1651assessment.gif"/>
          <p:cNvPicPr>
            <a:picLocks noChangeAspect="1" noChangeArrowheads="1"/>
          </p:cNvPicPr>
          <p:nvPr/>
        </p:nvPicPr>
        <p:blipFill>
          <a:blip r:embed="rId5" cstate="print"/>
          <a:srcRect l="50889" r="5921" b="4394"/>
          <a:stretch>
            <a:fillRect/>
          </a:stretch>
        </p:blipFill>
        <p:spPr bwMode="auto">
          <a:xfrm>
            <a:off x="609600" y="4419600"/>
            <a:ext cx="1676400" cy="17358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4289" name="Picture 17" descr="http://www.corad.org/images/glossary/lewp.gif"/>
          <p:cNvPicPr>
            <a:picLocks noChangeAspect="1" noChangeArrowheads="1"/>
          </p:cNvPicPr>
          <p:nvPr/>
        </p:nvPicPr>
        <p:blipFill>
          <a:blip r:embed="rId6" cstate="print">
            <a:clrChange>
              <a:clrFrom>
                <a:srgbClr val="FFFFFF"/>
              </a:clrFrom>
              <a:clrTo>
                <a:srgbClr val="FFFFFF">
                  <a:alpha val="0"/>
                </a:srgbClr>
              </a:clrTo>
            </a:clrChange>
          </a:blip>
          <a:srcRect l="18824" r="31765" b="17794"/>
          <a:stretch>
            <a:fillRect/>
          </a:stretch>
        </p:blipFill>
        <p:spPr bwMode="auto">
          <a:xfrm>
            <a:off x="5257800" y="4876800"/>
            <a:ext cx="1447800" cy="1413329"/>
          </a:xfrm>
          <a:prstGeom prst="rect">
            <a:avLst/>
          </a:prstGeom>
          <a:noFill/>
        </p:spPr>
      </p:pic>
      <p:pic>
        <p:nvPicPr>
          <p:cNvPr id="54293" name="Picture 21" descr="http://lh6.ggpht.com/_k5YGEQIJHKw/TMtOMpBE7yI/AAAAAAAAAfg/f1egwcHPd04/542px-Bow_echo_diagram2.pn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2743200" y="5562600"/>
            <a:ext cx="2534815" cy="1143000"/>
          </a:xfrm>
          <a:prstGeom prst="rect">
            <a:avLst/>
          </a:prstGeom>
          <a:noFill/>
        </p:spPr>
      </p:pic>
      <p:pic>
        <p:nvPicPr>
          <p:cNvPr id="54294" name="Picture 22" descr="C:\Documents and Settings\jim.sieveking\Local Settings\Temporary Internet Files\Content.IE5\FTGMNZ3Y\MC900048773[1].wmf"/>
          <p:cNvPicPr>
            <a:picLocks noChangeAspect="1" noChangeArrowheads="1"/>
          </p:cNvPicPr>
          <p:nvPr/>
        </p:nvPicPr>
        <p:blipFill>
          <a:blip r:embed="rId8" cstate="print"/>
          <a:srcRect/>
          <a:stretch>
            <a:fillRect/>
          </a:stretch>
        </p:blipFill>
        <p:spPr bwMode="auto">
          <a:xfrm>
            <a:off x="3733800" y="3429000"/>
            <a:ext cx="1427849" cy="1590142"/>
          </a:xfrm>
          <a:prstGeom prst="rect">
            <a:avLst/>
          </a:prstGeom>
          <a:noFill/>
        </p:spPr>
      </p:pic>
      <p:sp>
        <p:nvSpPr>
          <p:cNvPr id="45" name="TextBox 44"/>
          <p:cNvSpPr txBox="1"/>
          <p:nvPr/>
        </p:nvSpPr>
        <p:spPr>
          <a:xfrm>
            <a:off x="2590800" y="1219200"/>
            <a:ext cx="1505990" cy="307777"/>
          </a:xfrm>
          <a:prstGeom prst="rect">
            <a:avLst/>
          </a:prstGeom>
          <a:noFill/>
        </p:spPr>
        <p:txBody>
          <a:bodyPr wrap="none" rtlCol="0">
            <a:spAutoFit/>
          </a:bodyPr>
          <a:lstStyle/>
          <a:p>
            <a:r>
              <a:rPr lang="en-US" sz="1400" b="1" dirty="0" smtClean="0"/>
              <a:t>SPC Mesoanalysis</a:t>
            </a:r>
            <a:endParaRPr lang="en-US" sz="1400" b="1" dirty="0"/>
          </a:p>
        </p:txBody>
      </p:sp>
      <p:pic>
        <p:nvPicPr>
          <p:cNvPr id="46" name="Picture 2" descr="Sfc-1km Vertical Shear"/>
          <p:cNvPicPr>
            <a:picLocks noChangeAspect="1" noChangeArrowheads="1"/>
          </p:cNvPicPr>
          <p:nvPr/>
        </p:nvPicPr>
        <p:blipFill>
          <a:blip r:embed="rId9" cstate="print"/>
          <a:srcRect l="27823" t="17742" r="27419" b="19355"/>
          <a:stretch>
            <a:fillRect/>
          </a:stretch>
        </p:blipFill>
        <p:spPr bwMode="auto">
          <a:xfrm>
            <a:off x="2667000" y="1524000"/>
            <a:ext cx="1371600" cy="14457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2326</TotalTime>
  <Words>1081</Words>
  <Application>Microsoft Office PowerPoint</Application>
  <PresentationFormat>On-screen Show (4:3)</PresentationFormat>
  <Paragraphs>359</Paragraphs>
  <Slides>41</Slides>
  <Notes>0</Notes>
  <HiddenSlides>9</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Slide 1</vt:lpstr>
      <vt:lpstr>New Years Eve Outbreak</vt:lpstr>
      <vt:lpstr>New Years Eve Mesoanalysis</vt:lpstr>
      <vt:lpstr>New Years Eve Mesoanalysis</vt:lpstr>
      <vt:lpstr>New Years Eve Mesoanalysis</vt:lpstr>
      <vt:lpstr>Warning Decisions</vt:lpstr>
      <vt:lpstr>Warning Decisions</vt:lpstr>
      <vt:lpstr>Warning Decisions</vt:lpstr>
      <vt:lpstr>Past Experience,  Research, Conceptual Models, Near Storm Environment, Training…</vt:lpstr>
      <vt:lpstr>Warning Decisions</vt:lpstr>
      <vt:lpstr>Warning Decisions</vt:lpstr>
      <vt:lpstr>Warning Decisions</vt:lpstr>
      <vt:lpstr>Warning Decisions</vt:lpstr>
      <vt:lpstr>Event Operations</vt:lpstr>
      <vt:lpstr>What if?</vt:lpstr>
      <vt:lpstr>Warning Decisions</vt:lpstr>
      <vt:lpstr>Event Operations</vt:lpstr>
      <vt:lpstr>Maximize Lead Time = Save Lives!</vt:lpstr>
      <vt:lpstr>Warning Decisions</vt:lpstr>
      <vt:lpstr>Warning Decisions</vt:lpstr>
      <vt:lpstr>Warning Decisions</vt:lpstr>
      <vt:lpstr>Warning Decisions</vt:lpstr>
      <vt:lpstr>Warning Decisions</vt:lpstr>
      <vt:lpstr>Warning Decisions</vt:lpstr>
      <vt:lpstr>Warning Decisions</vt:lpstr>
      <vt:lpstr>Warning Decisions</vt:lpstr>
      <vt:lpstr>Post Event Operations</vt:lpstr>
      <vt:lpstr>Post Event Operations</vt:lpstr>
      <vt:lpstr>Post Event Operations</vt:lpstr>
      <vt:lpstr>Top News Of The Day</vt:lpstr>
      <vt:lpstr>Slide 31</vt:lpstr>
      <vt:lpstr>Conclusions</vt:lpstr>
      <vt:lpstr>Slide 33</vt:lpstr>
      <vt:lpstr>Slide 34</vt:lpstr>
      <vt:lpstr>Warning Decisions</vt:lpstr>
      <vt:lpstr>Warning Decisions</vt:lpstr>
      <vt:lpstr>Warning Decisions</vt:lpstr>
      <vt:lpstr>Warning Decisions</vt:lpstr>
      <vt:lpstr>Warning Decisions</vt:lpstr>
      <vt:lpstr>Warning Decisions</vt:lpstr>
      <vt:lpstr>Warning Decisions</vt:lpstr>
    </vt:vector>
  </TitlesOfParts>
  <Company>NWS LSX</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jim.sieveking</dc:creator>
  <cp:lastModifiedBy>jim.sieveking</cp:lastModifiedBy>
  <cp:revision>175</cp:revision>
  <dcterms:created xsi:type="dcterms:W3CDTF">2011-01-28T02:37:54Z</dcterms:created>
  <dcterms:modified xsi:type="dcterms:W3CDTF">2011-03-08T03:32:02Z</dcterms:modified>
</cp:coreProperties>
</file>