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0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9" r:id="rId6"/>
    <p:sldId id="270" r:id="rId7"/>
    <p:sldId id="271" r:id="rId8"/>
    <p:sldId id="272" r:id="rId9"/>
    <p:sldId id="274" r:id="rId10"/>
    <p:sldId id="290" r:id="rId11"/>
    <p:sldId id="275" r:id="rId12"/>
    <p:sldId id="276" r:id="rId13"/>
    <p:sldId id="289" r:id="rId14"/>
    <p:sldId id="286" r:id="rId15"/>
    <p:sldId id="277" r:id="rId16"/>
    <p:sldId id="287" r:id="rId17"/>
    <p:sldId id="288" r:id="rId18"/>
    <p:sldId id="278" r:id="rId19"/>
    <p:sldId id="279" r:id="rId20"/>
    <p:sldId id="280" r:id="rId21"/>
    <p:sldId id="282" r:id="rId22"/>
    <p:sldId id="283" r:id="rId23"/>
    <p:sldId id="284" r:id="rId24"/>
    <p:sldId id="285" r:id="rId25"/>
    <p:sldId id="267" r:id="rId26"/>
    <p:sldId id="26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1887" autoAdjust="0"/>
  </p:normalViewPr>
  <p:slideViewPr>
    <p:cSldViewPr>
      <p:cViewPr>
        <p:scale>
          <a:sx n="100" d="100"/>
          <a:sy n="100" d="100"/>
        </p:scale>
        <p:origin x="-5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9A6B4-27C2-45F2-8B60-456DD56A71BB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E6213-67A0-4212-B4B2-50C9D0484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Lot staff – normal = 3 forecasters</a:t>
            </a:r>
            <a:r>
              <a:rPr lang="en-US" baseline="0" dirty="0" smtClean="0"/>
              <a:t> &amp; 1 HMT during the day. Evening 2 forecasters and 1 HMT</a:t>
            </a:r>
          </a:p>
          <a:p>
            <a:r>
              <a:rPr lang="en-US" baseline="0" dirty="0" smtClean="0"/>
              <a:t>Severe = Day shift stayed over – evening shift came in early. 2 extra people called in and the MIC, WCM &amp; ITO all assisted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1000’s of local</a:t>
            </a:r>
            <a:r>
              <a:rPr lang="en-US" baseline="0" dirty="0" smtClean="0"/>
              <a:t> EM’s – not enough lines on conf. line – reason for simulcast is so all </a:t>
            </a:r>
            <a:r>
              <a:rPr lang="en-US" baseline="0" dirty="0" err="1" smtClean="0"/>
              <a:t>em’s</a:t>
            </a:r>
            <a:r>
              <a:rPr lang="en-US" baseline="0" dirty="0" smtClean="0"/>
              <a:t>, schools, ANYONE can tune in and listen.</a:t>
            </a:r>
          </a:p>
          <a:p>
            <a:r>
              <a:rPr lang="en-US" baseline="0" dirty="0" smtClean="0"/>
              <a:t>Time for the NWR broadcast offset by 2 minutes to go through the EM </a:t>
            </a:r>
            <a:r>
              <a:rPr lang="en-US" baseline="0" dirty="0" err="1" smtClean="0"/>
              <a:t>rollcall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created the Automated</a:t>
            </a:r>
            <a:r>
              <a:rPr lang="en-US" baseline="0" dirty="0" smtClean="0"/>
              <a:t> TDA that went live in April 2010 – NYC and ATL had their own version but done by hand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GDP issued when the air</a:t>
            </a:r>
            <a:r>
              <a:rPr lang="en-US" baseline="0" dirty="0" smtClean="0"/>
              <a:t> traffic volume is projected to exceed the airport’s acceptance rate</a:t>
            </a:r>
          </a:p>
          <a:p>
            <a:r>
              <a:rPr lang="en-US" baseline="0" dirty="0" smtClean="0"/>
              <a:t>Allows better planning and management of aircraft from the private sector. </a:t>
            </a:r>
          </a:p>
          <a:p>
            <a:r>
              <a:rPr lang="en-US" baseline="0" dirty="0" smtClean="0"/>
              <a:t>	$$ Not wasted circling the airport waiting for an arrival – </a:t>
            </a:r>
          </a:p>
          <a:p>
            <a:r>
              <a:rPr lang="en-US" baseline="0" dirty="0" smtClean="0"/>
              <a:t>	$$ Not wasted on costly flight diversions AA quote of average diversion cost could range from 30 to 75,000 due to fuel, aircraft, crew, passenger costs</a:t>
            </a:r>
          </a:p>
          <a:p>
            <a:r>
              <a:rPr lang="en-US" baseline="0" dirty="0" smtClean="0"/>
              <a:t>	flights do not depart original destination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Highlight</a:t>
            </a:r>
            <a:r>
              <a:rPr lang="en-US" baseline="0" dirty="0" smtClean="0"/>
              <a:t> polygon via </a:t>
            </a:r>
            <a:r>
              <a:rPr lang="en-US" baseline="0" dirty="0" err="1" smtClean="0"/>
              <a:t>powerpoint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 calls scheduled</a:t>
            </a:r>
            <a:r>
              <a:rPr lang="en-US" baseline="0" dirty="0" smtClean="0"/>
              <a:t> for 715 – takes 2 minutes for roll call and the time of 717 given for the simulcast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CRS/Phone </a:t>
            </a:r>
            <a:r>
              <a:rPr lang="en-US" dirty="0" err="1" smtClean="0"/>
              <a:t>Simulacasts</a:t>
            </a:r>
            <a:r>
              <a:rPr lang="en-US" dirty="0" smtClean="0"/>
              <a:t> are well received and positive feedback</a:t>
            </a:r>
            <a:r>
              <a:rPr lang="en-US" baseline="0" dirty="0" smtClean="0"/>
              <a:t> all around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E6213-67A0-4212-B4B2-50C9D048438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0765FF-177C-423F-8FB5-231AE88E918E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065312-5E23-4BD5-9011-2A85D7D6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2.png"/><Relationship Id="rId1" Type="http://schemas.openxmlformats.org/officeDocument/2006/relationships/audio" Target="file:///E:\clip.wav" TargetMode="Externa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spc.noaa.gov/products/watch/2010/ww0342_overview_big.gif" TargetMode="External"/><Relationship Id="rId5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8915400" cy="2209800"/>
          </a:xfrm>
        </p:spPr>
        <p:txBody>
          <a:bodyPr>
            <a:noAutofit/>
          </a:bodyPr>
          <a:lstStyle/>
          <a:p>
            <a:pPr algn="ctr"/>
            <a:r>
              <a:rPr sz="4800" dirty="0" smtClean="0"/>
              <a:t>Decision support</a:t>
            </a:r>
            <a:r>
              <a:rPr lang="en-US" sz="4800" dirty="0" smtClean="0"/>
              <a:t> </a:t>
            </a:r>
            <a:r>
              <a:rPr sz="4800" dirty="0" smtClean="0"/>
              <a:t>services </a:t>
            </a:r>
            <a:br>
              <a:rPr sz="4800" dirty="0" smtClean="0"/>
            </a:br>
            <a:r>
              <a:rPr sz="4800" dirty="0" smtClean="0"/>
              <a:t>prior to the 18 </a:t>
            </a:r>
            <a:r>
              <a:rPr sz="4800" dirty="0" err="1" smtClean="0"/>
              <a:t>june</a:t>
            </a:r>
            <a:r>
              <a:rPr sz="4800" dirty="0" smtClean="0"/>
              <a:t> 2010 great lakes </a:t>
            </a:r>
            <a:r>
              <a:rPr sz="4800" dirty="0" err="1" smtClean="0"/>
              <a:t>derecho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480048" cy="68580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en-US" sz="4300" b="1" dirty="0" smtClean="0">
                <a:solidFill>
                  <a:srgbClr val="0070C0"/>
                </a:solidFill>
              </a:rPr>
              <a:t>Samuel Shea and Gino </a:t>
            </a:r>
            <a:r>
              <a:rPr lang="en-US" sz="4300" b="1" dirty="0" err="1" smtClean="0">
                <a:solidFill>
                  <a:srgbClr val="0070C0"/>
                </a:solidFill>
              </a:rPr>
              <a:t>Izzi</a:t>
            </a:r>
            <a:endParaRPr lang="en-US" sz="43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National Weather Service, Chicago IL</a:t>
            </a:r>
          </a:p>
          <a:p>
            <a:pPr algn="ctr"/>
            <a:r>
              <a:rPr lang="en-US" sz="3100" b="1" dirty="0" smtClean="0">
                <a:solidFill>
                  <a:srgbClr val="0070C0"/>
                </a:solidFill>
              </a:rPr>
              <a:t>Midwest Bow Echo Workshop – 8-9 March 2011</a:t>
            </a:r>
          </a:p>
        </p:txBody>
      </p:sp>
      <p:pic>
        <p:nvPicPr>
          <p:cNvPr id="1026" name="Picture 2" descr="C:\Users\Sam\Desktop\bowEcho\nw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096000"/>
            <a:ext cx="567070" cy="609600"/>
          </a:xfrm>
          <a:prstGeom prst="rect">
            <a:avLst/>
          </a:prstGeom>
          <a:noFill/>
        </p:spPr>
      </p:pic>
      <p:pic>
        <p:nvPicPr>
          <p:cNvPr id="1027" name="Picture 3" descr="C:\Users\Sam\Desktop\bowEcho\noa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0"/>
            <a:ext cx="610161" cy="622364"/>
          </a:xfrm>
          <a:prstGeom prst="rect">
            <a:avLst/>
          </a:prstGeom>
          <a:noFill/>
        </p:spPr>
      </p:pic>
      <p:pic>
        <p:nvPicPr>
          <p:cNvPr id="3074" name="Picture 2" descr="M:\Gino\Case Studies\Jun 18 2010 Case\walker_pany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" y="2590800"/>
            <a:ext cx="8305800" cy="3017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9675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5212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1010 AM LOT Issues First Graphical </a:t>
            </a:r>
            <a:r>
              <a:rPr lang="en-US" sz="2200" dirty="0" err="1" smtClean="0"/>
              <a:t>Nowcast</a:t>
            </a:r>
            <a:endParaRPr lang="en-US" sz="2200" dirty="0" smtClean="0"/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b="20079"/>
          <a:stretch>
            <a:fillRect/>
          </a:stretch>
        </p:blipFill>
        <p:spPr bwMode="auto">
          <a:xfrm>
            <a:off x="1828800" y="1295400"/>
            <a:ext cx="7000641" cy="435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0668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1045 AM LOT issues first </a:t>
            </a:r>
            <a:r>
              <a:rPr lang="en-US" sz="2200" dirty="0" err="1" smtClean="0"/>
              <a:t>Mesoscale</a:t>
            </a:r>
            <a:r>
              <a:rPr lang="en-US" sz="2200" dirty="0" smtClean="0"/>
              <a:t> Discussion (AFD)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Highlights volatility of the situation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1047 AM LOT has live briefing on CRS and over the 	phone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All schools in the </a:t>
            </a:r>
            <a:r>
              <a:rPr lang="en-US" sz="2200" dirty="0" err="1" smtClean="0"/>
              <a:t>Chicagoland</a:t>
            </a:r>
            <a:r>
              <a:rPr lang="en-US" sz="2200" dirty="0" smtClean="0"/>
              <a:t> area have NWR and 	were able to hear the forecast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1055 AM CRS Briefing Ends – Q &amp; A With Media 	and EM’s via the phone</a:t>
            </a:r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" name="clip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800600" y="1676400"/>
            <a:ext cx="1742141" cy="1776984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33600" y="5334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200" dirty="0" smtClean="0"/>
              <a:t>1125 AM SPC Expands moderate risk </a:t>
            </a:r>
            <a:r>
              <a:rPr lang="en-US" sz="2200" dirty="0" err="1" smtClean="0">
                <a:sym typeface="Wingdings"/>
              </a:rPr>
              <a:t></a:t>
            </a:r>
            <a:r>
              <a:rPr lang="en-US" sz="2200" dirty="0" smtClean="0">
                <a:sym typeface="Wingdings"/>
              </a:rPr>
              <a:t> more</a:t>
            </a:r>
            <a:r>
              <a:rPr lang="en-US" sz="2200" dirty="0" smtClean="0"/>
              <a:t> LOT CWA</a:t>
            </a:r>
            <a:endParaRPr lang="en-US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295400"/>
            <a:ext cx="6027850" cy="424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478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200" dirty="0" smtClean="0"/>
              <a:t>1159 AM LOT Issues Updated </a:t>
            </a:r>
            <a:r>
              <a:rPr lang="en-US" sz="2200" dirty="0" err="1" smtClean="0"/>
              <a:t>Graphicast</a:t>
            </a:r>
            <a:endParaRPr lang="en-US" sz="22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b="10630"/>
          <a:stretch>
            <a:fillRect/>
          </a:stretch>
        </p:blipFill>
        <p:spPr bwMode="auto">
          <a:xfrm>
            <a:off x="2209800" y="1295400"/>
            <a:ext cx="62103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002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Noon - Aviation</a:t>
            </a:r>
          </a:p>
          <a:p>
            <a:pPr lvl="1"/>
            <a:r>
              <a:rPr lang="en-US" sz="22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667" t="10268" r="53333" b="70403"/>
          <a:stretch>
            <a:fillRect/>
          </a:stretch>
        </p:blipFill>
        <p:spPr bwMode="auto">
          <a:xfrm>
            <a:off x="2819400" y="1066800"/>
            <a:ext cx="4800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3124200" y="1371600"/>
            <a:ext cx="3810000" cy="304800"/>
          </a:xfrm>
          <a:prstGeom prst="roundRect">
            <a:avLst/>
          </a:prstGeom>
          <a:noFill/>
          <a:ln w="73025">
            <a:solidFill>
              <a:srgbClr val="FF0000">
                <a:alpha val="95000"/>
              </a:srgb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 t="31745" r="42500" b="30671"/>
          <a:stretch>
            <a:fillRect/>
          </a:stretch>
        </p:blipFill>
        <p:spPr bwMode="auto">
          <a:xfrm>
            <a:off x="2209800" y="2895600"/>
            <a:ext cx="630936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1230 PM SPC Issues Watch 342 Effective until 7PM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Normal LOT procedures with the new watch</a:t>
            </a:r>
          </a:p>
        </p:txBody>
      </p:sp>
      <p:pic>
        <p:nvPicPr>
          <p:cNvPr id="14338" name="Picture 2" descr="WW0342 SA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371600"/>
            <a:ext cx="5000625" cy="4381501"/>
          </a:xfrm>
          <a:prstGeom prst="rect">
            <a:avLst/>
          </a:prstGeom>
          <a:noFill/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764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1230 Aviation Forecaster assumes short term </a:t>
            </a:r>
            <a:r>
              <a:rPr lang="en-US" sz="1600" dirty="0" err="1" smtClean="0"/>
              <a:t>PoP/Wx</a:t>
            </a:r>
            <a:r>
              <a:rPr lang="en-US" sz="1600" dirty="0" smtClean="0"/>
              <a:t> Grids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1 hour resolution </a:t>
            </a:r>
            <a:r>
              <a:rPr lang="en-US" sz="2200" dirty="0" err="1" smtClean="0"/>
              <a:t>PoP</a:t>
            </a:r>
            <a:r>
              <a:rPr lang="en-US" sz="2200" dirty="0" smtClean="0"/>
              <a:t> and </a:t>
            </a:r>
            <a:r>
              <a:rPr lang="en-US" sz="2200" dirty="0" err="1" smtClean="0"/>
              <a:t>Wx</a:t>
            </a:r>
            <a:r>
              <a:rPr lang="en-US" sz="2200" dirty="0" smtClean="0"/>
              <a:t> grids </a:t>
            </a:r>
          </a:p>
          <a:p>
            <a:pPr lvl="1"/>
            <a:r>
              <a:rPr lang="en-US" sz="22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 lvl="1"/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Calls to CWSU/TRACON/ORD-MDW Towers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" name="Picture 2" descr="C:\Users\Sam\Desktop\bowEcho\ts-tda.jpg"/>
          <p:cNvPicPr>
            <a:picLocks noChangeAspect="1" noChangeArrowheads="1"/>
          </p:cNvPicPr>
          <p:nvPr/>
        </p:nvPicPr>
        <p:blipFill>
          <a:blip r:embed="rId5" cstate="print"/>
          <a:srcRect l="13597" t="15031" r="2598" b="8142"/>
          <a:stretch>
            <a:fillRect/>
          </a:stretch>
        </p:blipFill>
        <p:spPr bwMode="auto">
          <a:xfrm>
            <a:off x="2209800" y="1447800"/>
            <a:ext cx="6520070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3412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751012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317500"/>
            <a:ext cx="6629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104 PM FAA Initiates GDP for ORD effective 20z-05z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Optimal ORD Arrival Rates 96-112/hour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GDP rates:  </a:t>
            </a:r>
          </a:p>
          <a:p>
            <a:pPr lvl="2">
              <a:buFont typeface="Arial" pitchFamily="34" charset="0"/>
              <a:buChar char="•"/>
            </a:pPr>
            <a:r>
              <a:rPr lang="en-US" sz="2200" dirty="0" smtClean="0"/>
              <a:t> 20z</a:t>
            </a:r>
            <a:r>
              <a:rPr lang="en-US" sz="2200" dirty="0" smtClean="0">
                <a:sym typeface="Wingdings"/>
              </a:rPr>
              <a:t>80</a:t>
            </a:r>
            <a:r>
              <a:rPr lang="en-US" sz="2200" dirty="0" smtClean="0"/>
              <a:t>, 21z</a:t>
            </a:r>
            <a:r>
              <a:rPr lang="en-US" sz="2200" dirty="0" smtClean="0">
                <a:sym typeface="Wingdings"/>
              </a:rPr>
              <a:t>30</a:t>
            </a:r>
            <a:r>
              <a:rPr lang="en-US" sz="2200" dirty="0" smtClean="0"/>
              <a:t>, 22z</a:t>
            </a:r>
            <a:r>
              <a:rPr lang="en-US" sz="2200" dirty="0" smtClean="0">
                <a:sym typeface="Wingdings"/>
              </a:rPr>
              <a:t>56</a:t>
            </a:r>
            <a:r>
              <a:rPr lang="en-US" sz="2200" dirty="0" smtClean="0"/>
              <a:t>, 23z</a:t>
            </a:r>
            <a:r>
              <a:rPr lang="en-US" sz="2200" dirty="0" smtClean="0">
                <a:sym typeface="Wingdings"/>
              </a:rPr>
              <a:t>72</a:t>
            </a: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NO ground stop delay program issued    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4687" t="35938" r="75313" b="30441"/>
          <a:stretch>
            <a:fillRect/>
          </a:stretch>
        </p:blipFill>
        <p:spPr bwMode="auto">
          <a:xfrm>
            <a:off x="2514598" y="2209800"/>
            <a:ext cx="640080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>
            <a:off x="4214812" y="4833937"/>
            <a:ext cx="400050" cy="0"/>
          </a:xfrm>
          <a:prstGeom prst="line">
            <a:avLst/>
          </a:prstGeom>
          <a:ln w="63500"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14850" y="5540436"/>
            <a:ext cx="400050" cy="0"/>
          </a:xfrm>
          <a:prstGeom prst="line">
            <a:avLst/>
          </a:prstGeom>
          <a:ln w="63500"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914900" y="5237651"/>
            <a:ext cx="400050" cy="0"/>
          </a:xfrm>
          <a:prstGeom prst="line">
            <a:avLst/>
          </a:prstGeom>
          <a:ln w="63500"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57800" y="4934866"/>
            <a:ext cx="2000251" cy="0"/>
          </a:xfrm>
          <a:prstGeom prst="line">
            <a:avLst/>
          </a:prstGeom>
          <a:ln w="63500"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14687" y="4430224"/>
            <a:ext cx="1000125" cy="0"/>
          </a:xfrm>
          <a:prstGeom prst="line">
            <a:avLst/>
          </a:prstGeom>
          <a:ln w="63500"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104 PM LOT Issues SPS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Highlights the rapid transition for sunny skies to 	severe weather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Estimated time of impact in Chicago between 	4p-5p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117 PM Marine Weather Statement Issued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Highlights timing to Illinois &amp; Indiana Shore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Conditions expected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148 PM LOT issues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n-US" sz="2400" dirty="0" err="1" smtClean="0"/>
              <a:t>Mesoscale</a:t>
            </a:r>
            <a:r>
              <a:rPr lang="en-US" sz="2400" dirty="0" smtClean="0"/>
              <a:t> AFD Discussion </a:t>
            </a:r>
            <a:endParaRPr lang="en-US" sz="24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812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155 PM First Warning issued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Lead time of 30 to 65 minutes</a:t>
            </a:r>
            <a:endParaRPr lang="en-US" sz="2200" dirty="0"/>
          </a:p>
        </p:txBody>
      </p:sp>
      <p:pic>
        <p:nvPicPr>
          <p:cNvPr id="10" name="Picture 9" descr="http://mesonet.agron.iastate.edu/GIS/radmap.php?layers%5b%5d=nexrad&amp;layers%5b%5d=sbw&amp;layers%5b%5d=sbwh&amp;layers%5b%5d=uscounties&amp;ts=201006181855&amp;vtec=2010.O.NEW.KLOT.SV.W.00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1447800"/>
            <a:ext cx="5638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649821" y="2247089"/>
            <a:ext cx="1235413" cy="1653702"/>
          </a:xfrm>
          <a:custGeom>
            <a:avLst/>
            <a:gdLst>
              <a:gd name="connsiteX0" fmla="*/ 0 w 1235413"/>
              <a:gd name="connsiteY0" fmla="*/ 505839 h 1653702"/>
              <a:gd name="connsiteX1" fmla="*/ 19456 w 1235413"/>
              <a:gd name="connsiteY1" fmla="*/ 914400 h 1653702"/>
              <a:gd name="connsiteX2" fmla="*/ 87549 w 1235413"/>
              <a:gd name="connsiteY2" fmla="*/ 943583 h 1653702"/>
              <a:gd name="connsiteX3" fmla="*/ 97277 w 1235413"/>
              <a:gd name="connsiteY3" fmla="*/ 1498060 h 1653702"/>
              <a:gd name="connsiteX4" fmla="*/ 865762 w 1235413"/>
              <a:gd name="connsiteY4" fmla="*/ 1498060 h 1653702"/>
              <a:gd name="connsiteX5" fmla="*/ 865762 w 1235413"/>
              <a:gd name="connsiteY5" fmla="*/ 1643975 h 1653702"/>
              <a:gd name="connsiteX6" fmla="*/ 1040860 w 1235413"/>
              <a:gd name="connsiteY6" fmla="*/ 1653702 h 1653702"/>
              <a:gd name="connsiteX7" fmla="*/ 1235413 w 1235413"/>
              <a:gd name="connsiteY7" fmla="*/ 1167320 h 1653702"/>
              <a:gd name="connsiteX8" fmla="*/ 1235413 w 1235413"/>
              <a:gd name="connsiteY8" fmla="*/ 1011677 h 1653702"/>
              <a:gd name="connsiteX9" fmla="*/ 963039 w 1235413"/>
              <a:gd name="connsiteY9" fmla="*/ 0 h 1653702"/>
              <a:gd name="connsiteX10" fmla="*/ 486383 w 1235413"/>
              <a:gd name="connsiteY10" fmla="*/ 9728 h 1653702"/>
              <a:gd name="connsiteX11" fmla="*/ 476656 w 1235413"/>
              <a:gd name="connsiteY11" fmla="*/ 486383 h 1653702"/>
              <a:gd name="connsiteX12" fmla="*/ 0 w 1235413"/>
              <a:gd name="connsiteY12" fmla="*/ 505839 h 1653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5413" h="1653702">
                <a:moveTo>
                  <a:pt x="0" y="505839"/>
                </a:moveTo>
                <a:lnTo>
                  <a:pt x="19456" y="914400"/>
                </a:lnTo>
                <a:lnTo>
                  <a:pt x="87549" y="943583"/>
                </a:lnTo>
                <a:lnTo>
                  <a:pt x="97277" y="1498060"/>
                </a:lnTo>
                <a:lnTo>
                  <a:pt x="865762" y="1498060"/>
                </a:lnTo>
                <a:lnTo>
                  <a:pt x="865762" y="1643975"/>
                </a:lnTo>
                <a:lnTo>
                  <a:pt x="1040860" y="1653702"/>
                </a:lnTo>
                <a:lnTo>
                  <a:pt x="1235413" y="1167320"/>
                </a:lnTo>
                <a:lnTo>
                  <a:pt x="1235413" y="1011677"/>
                </a:lnTo>
                <a:lnTo>
                  <a:pt x="963039" y="0"/>
                </a:lnTo>
                <a:lnTo>
                  <a:pt x="486383" y="9728"/>
                </a:lnTo>
                <a:lnTo>
                  <a:pt x="476656" y="486383"/>
                </a:lnTo>
                <a:lnTo>
                  <a:pt x="0" y="505839"/>
                </a:lnTo>
                <a:close/>
              </a:path>
            </a:pathLst>
          </a:custGeom>
          <a:solidFill>
            <a:srgbClr val="FFFF00">
              <a:alpha val="44000"/>
            </a:srgb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09800" y="685800"/>
            <a:ext cx="639066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NWS Chicago: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Staffing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Normal Staff = 4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Severe Operations = 12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Aviation Initiative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3 FTE’s Spring 2010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‘Golden Triangle’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Marine Services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Open waters responsibility for Lake Michigan</a:t>
            </a:r>
            <a:endParaRPr lang="en-US" sz="2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233 PM LOT Issues 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</a:t>
            </a:r>
            <a:r>
              <a:rPr lang="en-US" sz="2200" dirty="0" err="1" smtClean="0"/>
              <a:t>Mesoscale</a:t>
            </a:r>
            <a:r>
              <a:rPr lang="en-US" sz="2200" dirty="0" smtClean="0"/>
              <a:t> Discussion 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Highlights 80+ mph winds and trailing flood 	potential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250 PM Warning 2 issued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Lead time of 14 to 42 minutes</a:t>
            </a:r>
            <a:endParaRPr lang="en-US" sz="2200" dirty="0"/>
          </a:p>
        </p:txBody>
      </p:sp>
      <p:pic>
        <p:nvPicPr>
          <p:cNvPr id="11" name="Picture 10" descr="http://mesonet.agron.iastate.edu/GIS/radmap.php?layers%5b%5d=nexrad&amp;layers%5b%5d=sbw&amp;layers%5b%5d=sbwh&amp;layers%5b%5d=uscounties&amp;ts=201006181950&amp;vtec=2010.O.NEW.KLOT.SV.W.004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362200"/>
            <a:ext cx="5867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931923" y="3132306"/>
            <a:ext cx="1634247" cy="1994171"/>
          </a:xfrm>
          <a:custGeom>
            <a:avLst/>
            <a:gdLst>
              <a:gd name="connsiteX0" fmla="*/ 0 w 1634247"/>
              <a:gd name="connsiteY0" fmla="*/ 0 h 1994171"/>
              <a:gd name="connsiteX1" fmla="*/ 301558 w 1634247"/>
              <a:gd name="connsiteY1" fmla="*/ 953311 h 1994171"/>
              <a:gd name="connsiteX2" fmla="*/ 204281 w 1634247"/>
              <a:gd name="connsiteY2" fmla="*/ 1429966 h 1994171"/>
              <a:gd name="connsiteX3" fmla="*/ 116732 w 1634247"/>
              <a:gd name="connsiteY3" fmla="*/ 1682885 h 1994171"/>
              <a:gd name="connsiteX4" fmla="*/ 126460 w 1634247"/>
              <a:gd name="connsiteY4" fmla="*/ 1994171 h 1994171"/>
              <a:gd name="connsiteX5" fmla="*/ 1566154 w 1634247"/>
              <a:gd name="connsiteY5" fmla="*/ 1955260 h 1994171"/>
              <a:gd name="connsiteX6" fmla="*/ 1634247 w 1634247"/>
              <a:gd name="connsiteY6" fmla="*/ 1021405 h 1994171"/>
              <a:gd name="connsiteX7" fmla="*/ 1566154 w 1634247"/>
              <a:gd name="connsiteY7" fmla="*/ 19456 h 1994171"/>
              <a:gd name="connsiteX8" fmla="*/ 0 w 1634247"/>
              <a:gd name="connsiteY8" fmla="*/ 0 h 199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4247" h="1994171">
                <a:moveTo>
                  <a:pt x="0" y="0"/>
                </a:moveTo>
                <a:lnTo>
                  <a:pt x="301558" y="953311"/>
                </a:lnTo>
                <a:lnTo>
                  <a:pt x="204281" y="1429966"/>
                </a:lnTo>
                <a:lnTo>
                  <a:pt x="116732" y="1682885"/>
                </a:lnTo>
                <a:lnTo>
                  <a:pt x="126460" y="1994171"/>
                </a:lnTo>
                <a:lnTo>
                  <a:pt x="1566154" y="1955260"/>
                </a:lnTo>
                <a:lnTo>
                  <a:pt x="1634247" y="1021405"/>
                </a:lnTo>
                <a:lnTo>
                  <a:pt x="1566154" y="19456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44000"/>
            </a:srgb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3622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320 PM LOT issues 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warning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Entire Chicago Metro to be impacted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All aviation terminals impacted 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Lead times 12 to 70 minutes</a:t>
            </a:r>
            <a:endParaRPr lang="en-US" sz="2200" dirty="0"/>
          </a:p>
        </p:txBody>
      </p:sp>
      <p:pic>
        <p:nvPicPr>
          <p:cNvPr id="10" name="Picture 9" descr="http://mesonet.agron.iastate.edu/GIS/radmap.php?layers%5b%5d=nexrad&amp;layers%5b%5d=sbw&amp;layers%5b%5d=sbwh&amp;layers%5b%5d=uscounties&amp;ts=201006182020&amp;vtec=2010.O.NEW.KLOT.SV.W.004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981200"/>
            <a:ext cx="5638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776281" y="2801566"/>
            <a:ext cx="2081719" cy="2071991"/>
          </a:xfrm>
          <a:custGeom>
            <a:avLst/>
            <a:gdLst>
              <a:gd name="connsiteX0" fmla="*/ 321013 w 2081719"/>
              <a:gd name="connsiteY0" fmla="*/ 9728 h 2071991"/>
              <a:gd name="connsiteX1" fmla="*/ 622570 w 2081719"/>
              <a:gd name="connsiteY1" fmla="*/ 1157591 h 2071991"/>
              <a:gd name="connsiteX2" fmla="*/ 0 w 2081719"/>
              <a:gd name="connsiteY2" fmla="*/ 2071991 h 2071991"/>
              <a:gd name="connsiteX3" fmla="*/ 1566153 w 2081719"/>
              <a:gd name="connsiteY3" fmla="*/ 1994170 h 2071991"/>
              <a:gd name="connsiteX4" fmla="*/ 2033081 w 2081719"/>
              <a:gd name="connsiteY4" fmla="*/ 1420238 h 2071991"/>
              <a:gd name="connsiteX5" fmla="*/ 2081719 w 2081719"/>
              <a:gd name="connsiteY5" fmla="*/ 1274323 h 2071991"/>
              <a:gd name="connsiteX6" fmla="*/ 1906621 w 2081719"/>
              <a:gd name="connsiteY6" fmla="*/ 1060315 h 2071991"/>
              <a:gd name="connsiteX7" fmla="*/ 1838528 w 2081719"/>
              <a:gd name="connsiteY7" fmla="*/ 710119 h 2071991"/>
              <a:gd name="connsiteX8" fmla="*/ 1731523 w 2081719"/>
              <a:gd name="connsiteY8" fmla="*/ 661481 h 2071991"/>
              <a:gd name="connsiteX9" fmla="*/ 1595336 w 2081719"/>
              <a:gd name="connsiteY9" fmla="*/ 428017 h 2071991"/>
              <a:gd name="connsiteX10" fmla="*/ 1556425 w 2081719"/>
              <a:gd name="connsiteY10" fmla="*/ 301557 h 2071991"/>
              <a:gd name="connsiteX11" fmla="*/ 1595336 w 2081719"/>
              <a:gd name="connsiteY11" fmla="*/ 116732 h 2071991"/>
              <a:gd name="connsiteX12" fmla="*/ 1614791 w 2081719"/>
              <a:gd name="connsiteY12" fmla="*/ 0 h 2071991"/>
              <a:gd name="connsiteX13" fmla="*/ 321013 w 2081719"/>
              <a:gd name="connsiteY13" fmla="*/ 9728 h 2071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1719" h="2071991">
                <a:moveTo>
                  <a:pt x="321013" y="9728"/>
                </a:moveTo>
                <a:lnTo>
                  <a:pt x="622570" y="1157591"/>
                </a:lnTo>
                <a:lnTo>
                  <a:pt x="0" y="2071991"/>
                </a:lnTo>
                <a:lnTo>
                  <a:pt x="1566153" y="1994170"/>
                </a:lnTo>
                <a:lnTo>
                  <a:pt x="2033081" y="1420238"/>
                </a:lnTo>
                <a:lnTo>
                  <a:pt x="2081719" y="1274323"/>
                </a:lnTo>
                <a:lnTo>
                  <a:pt x="1906621" y="1060315"/>
                </a:lnTo>
                <a:lnTo>
                  <a:pt x="1838528" y="710119"/>
                </a:lnTo>
                <a:lnTo>
                  <a:pt x="1731523" y="661481"/>
                </a:lnTo>
                <a:lnTo>
                  <a:pt x="1595336" y="428017"/>
                </a:lnTo>
                <a:lnTo>
                  <a:pt x="1556425" y="301557"/>
                </a:lnTo>
                <a:lnTo>
                  <a:pt x="1595336" y="116732"/>
                </a:lnTo>
                <a:lnTo>
                  <a:pt x="1614791" y="0"/>
                </a:lnTo>
                <a:lnTo>
                  <a:pt x="321013" y="9728"/>
                </a:lnTo>
                <a:close/>
              </a:path>
            </a:pathLst>
          </a:custGeom>
          <a:solidFill>
            <a:srgbClr val="FFFF00">
              <a:alpha val="43000"/>
            </a:srgb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>
            <a:lum bright="-55000"/>
          </a:blip>
          <a:srcRect/>
          <a:stretch>
            <a:fillRect/>
          </a:stretch>
        </p:blipFill>
        <p:spPr bwMode="auto">
          <a:xfrm>
            <a:off x="0" y="25146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>
            <a:lum bright="-55000"/>
          </a:blip>
          <a:srcRect/>
          <a:stretch>
            <a:fillRect/>
          </a:stretch>
        </p:blipFill>
        <p:spPr bwMode="auto">
          <a:xfrm>
            <a:off x="685800" y="23622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08200" y="330200"/>
            <a:ext cx="67818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4 More SVR’s issued through 5PM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2 SMW issued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445 4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Mesoscale</a:t>
            </a:r>
            <a:r>
              <a:rPr lang="en-US" sz="2400" dirty="0" smtClean="0"/>
              <a:t> Discussion issued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>
            <a:lum bright="-38000"/>
          </a:blip>
          <a:srcRect/>
          <a:stretch>
            <a:fillRect/>
          </a:stretch>
        </p:blipFill>
        <p:spPr bwMode="auto">
          <a:xfrm>
            <a:off x="0" y="2819400"/>
            <a:ext cx="838200" cy="314325"/>
          </a:xfrm>
          <a:prstGeom prst="rect">
            <a:avLst/>
          </a:prstGeom>
          <a:noFill/>
        </p:spPr>
      </p:pic>
      <p:pic>
        <p:nvPicPr>
          <p:cNvPr id="1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>
            <a:lum bright="-38000"/>
          </a:blip>
          <a:srcRect/>
          <a:stretch>
            <a:fillRect/>
          </a:stretch>
        </p:blipFill>
        <p:spPr bwMode="auto">
          <a:xfrm>
            <a:off x="685800" y="2667000"/>
            <a:ext cx="791072" cy="687388"/>
          </a:xfrm>
          <a:prstGeom prst="rect">
            <a:avLst/>
          </a:prstGeom>
          <a:noFill/>
        </p:spPr>
      </p:pic>
      <p:pic>
        <p:nvPicPr>
          <p:cNvPr id="11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838200" cy="314325"/>
          </a:xfrm>
          <a:prstGeom prst="rect">
            <a:avLst/>
          </a:prstGeom>
          <a:noFill/>
        </p:spPr>
      </p:pic>
      <p:pic>
        <p:nvPicPr>
          <p:cNvPr id="13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971800"/>
            <a:ext cx="791072" cy="687388"/>
          </a:xfrm>
          <a:prstGeom prst="rect">
            <a:avLst/>
          </a:prstGeom>
          <a:noFill/>
        </p:spPr>
      </p:pic>
      <p:pic>
        <p:nvPicPr>
          <p:cNvPr id="17" name="Picture 16" descr="http://mesonet.agron.iastate.edu/GIS/radmap.php?layers%5b%5d=nexrad&amp;layers%5b%5d=sbw&amp;layers%5b%5d=sbwh&amp;layers%5b%5d=uscounties&amp;ts=201006182020&amp;vtec=2010.O.NEW.KLOT.SV.W.004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609600"/>
            <a:ext cx="5943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reeform 18"/>
          <p:cNvSpPr/>
          <p:nvPr/>
        </p:nvSpPr>
        <p:spPr>
          <a:xfrm>
            <a:off x="2778167" y="1474668"/>
            <a:ext cx="4819135" cy="3706933"/>
          </a:xfrm>
          <a:custGeom>
            <a:avLst/>
            <a:gdLst>
              <a:gd name="connsiteX0" fmla="*/ 496111 w 4572000"/>
              <a:gd name="connsiteY0" fmla="*/ 0 h 3463047"/>
              <a:gd name="connsiteX1" fmla="*/ 505838 w 4572000"/>
              <a:gd name="connsiteY1" fmla="*/ 515566 h 3463047"/>
              <a:gd name="connsiteX2" fmla="*/ 0 w 4572000"/>
              <a:gd name="connsiteY2" fmla="*/ 515566 h 3463047"/>
              <a:gd name="connsiteX3" fmla="*/ 9728 w 4572000"/>
              <a:gd name="connsiteY3" fmla="*/ 963038 h 3463047"/>
              <a:gd name="connsiteX4" fmla="*/ 107004 w 4572000"/>
              <a:gd name="connsiteY4" fmla="*/ 972766 h 3463047"/>
              <a:gd name="connsiteX5" fmla="*/ 107004 w 4572000"/>
              <a:gd name="connsiteY5" fmla="*/ 1546698 h 3463047"/>
              <a:gd name="connsiteX6" fmla="*/ 875489 w 4572000"/>
              <a:gd name="connsiteY6" fmla="*/ 1527242 h 3463047"/>
              <a:gd name="connsiteX7" fmla="*/ 885217 w 4572000"/>
              <a:gd name="connsiteY7" fmla="*/ 2344366 h 3463047"/>
              <a:gd name="connsiteX8" fmla="*/ 1070043 w 4572000"/>
              <a:gd name="connsiteY8" fmla="*/ 2334638 h 3463047"/>
              <a:gd name="connsiteX9" fmla="*/ 1070043 w 4572000"/>
              <a:gd name="connsiteY9" fmla="*/ 2626468 h 3463047"/>
              <a:gd name="connsiteX10" fmla="*/ 1264596 w 4572000"/>
              <a:gd name="connsiteY10" fmla="*/ 2636195 h 3463047"/>
              <a:gd name="connsiteX11" fmla="*/ 1264596 w 4572000"/>
              <a:gd name="connsiteY11" fmla="*/ 2918298 h 3463047"/>
              <a:gd name="connsiteX12" fmla="*/ 1838528 w 4572000"/>
              <a:gd name="connsiteY12" fmla="*/ 2918298 h 3463047"/>
              <a:gd name="connsiteX13" fmla="*/ 1838528 w 4572000"/>
              <a:gd name="connsiteY13" fmla="*/ 3142034 h 3463047"/>
              <a:gd name="connsiteX14" fmla="*/ 2042809 w 4572000"/>
              <a:gd name="connsiteY14" fmla="*/ 3142034 h 3463047"/>
              <a:gd name="connsiteX15" fmla="*/ 2042809 w 4572000"/>
              <a:gd name="connsiteY15" fmla="*/ 3463047 h 3463047"/>
              <a:gd name="connsiteX16" fmla="*/ 2908570 w 4572000"/>
              <a:gd name="connsiteY16" fmla="*/ 3463047 h 3463047"/>
              <a:gd name="connsiteX17" fmla="*/ 2908570 w 4572000"/>
              <a:gd name="connsiteY17" fmla="*/ 3356042 h 3463047"/>
              <a:gd name="connsiteX18" fmla="*/ 3579779 w 4572000"/>
              <a:gd name="connsiteY18" fmla="*/ 3356042 h 3463047"/>
              <a:gd name="connsiteX19" fmla="*/ 4299626 w 4572000"/>
              <a:gd name="connsiteY19" fmla="*/ 3365770 h 3463047"/>
              <a:gd name="connsiteX20" fmla="*/ 4280170 w 4572000"/>
              <a:gd name="connsiteY20" fmla="*/ 2918298 h 3463047"/>
              <a:gd name="connsiteX21" fmla="*/ 4280170 w 4572000"/>
              <a:gd name="connsiteY21" fmla="*/ 2762655 h 3463047"/>
              <a:gd name="connsiteX22" fmla="*/ 4484451 w 4572000"/>
              <a:gd name="connsiteY22" fmla="*/ 2762655 h 3463047"/>
              <a:gd name="connsiteX23" fmla="*/ 4474724 w 4572000"/>
              <a:gd name="connsiteY23" fmla="*/ 2655651 h 3463047"/>
              <a:gd name="connsiteX24" fmla="*/ 4572000 w 4572000"/>
              <a:gd name="connsiteY24" fmla="*/ 2655651 h 3463047"/>
              <a:gd name="connsiteX25" fmla="*/ 4562272 w 4572000"/>
              <a:gd name="connsiteY25" fmla="*/ 1313234 h 3463047"/>
              <a:gd name="connsiteX26" fmla="*/ 4105072 w 4572000"/>
              <a:gd name="connsiteY26" fmla="*/ 1459149 h 3463047"/>
              <a:gd name="connsiteX27" fmla="*/ 3842426 w 4572000"/>
              <a:gd name="connsiteY27" fmla="*/ 1449421 h 3463047"/>
              <a:gd name="connsiteX28" fmla="*/ 3589507 w 4572000"/>
              <a:gd name="connsiteY28" fmla="*/ 1322961 h 3463047"/>
              <a:gd name="connsiteX29" fmla="*/ 3453319 w 4572000"/>
              <a:gd name="connsiteY29" fmla="*/ 1108953 h 3463047"/>
              <a:gd name="connsiteX30" fmla="*/ 3365770 w 4572000"/>
              <a:gd name="connsiteY30" fmla="*/ 719847 h 3463047"/>
              <a:gd name="connsiteX31" fmla="*/ 3210128 w 4572000"/>
              <a:gd name="connsiteY31" fmla="*/ 661481 h 3463047"/>
              <a:gd name="connsiteX32" fmla="*/ 3064213 w 4572000"/>
              <a:gd name="connsiteY32" fmla="*/ 359923 h 3463047"/>
              <a:gd name="connsiteX33" fmla="*/ 3142034 w 4572000"/>
              <a:gd name="connsiteY33" fmla="*/ 19455 h 3463047"/>
              <a:gd name="connsiteX34" fmla="*/ 496111 w 4572000"/>
              <a:gd name="connsiteY34" fmla="*/ 0 h 346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2000" h="3463047">
                <a:moveTo>
                  <a:pt x="496111" y="0"/>
                </a:moveTo>
                <a:lnTo>
                  <a:pt x="505838" y="515566"/>
                </a:lnTo>
                <a:lnTo>
                  <a:pt x="0" y="515566"/>
                </a:lnTo>
                <a:lnTo>
                  <a:pt x="9728" y="963038"/>
                </a:lnTo>
                <a:lnTo>
                  <a:pt x="107004" y="972766"/>
                </a:lnTo>
                <a:lnTo>
                  <a:pt x="107004" y="1546698"/>
                </a:lnTo>
                <a:lnTo>
                  <a:pt x="875489" y="1527242"/>
                </a:lnTo>
                <a:lnTo>
                  <a:pt x="885217" y="2344366"/>
                </a:lnTo>
                <a:lnTo>
                  <a:pt x="1070043" y="2334638"/>
                </a:lnTo>
                <a:lnTo>
                  <a:pt x="1070043" y="2626468"/>
                </a:lnTo>
                <a:lnTo>
                  <a:pt x="1264596" y="2636195"/>
                </a:lnTo>
                <a:lnTo>
                  <a:pt x="1264596" y="2918298"/>
                </a:lnTo>
                <a:lnTo>
                  <a:pt x="1838528" y="2918298"/>
                </a:lnTo>
                <a:lnTo>
                  <a:pt x="1838528" y="3142034"/>
                </a:lnTo>
                <a:lnTo>
                  <a:pt x="2042809" y="3142034"/>
                </a:lnTo>
                <a:lnTo>
                  <a:pt x="2042809" y="3463047"/>
                </a:lnTo>
                <a:lnTo>
                  <a:pt x="2908570" y="3463047"/>
                </a:lnTo>
                <a:lnTo>
                  <a:pt x="2908570" y="3356042"/>
                </a:lnTo>
                <a:lnTo>
                  <a:pt x="3579779" y="3356042"/>
                </a:lnTo>
                <a:lnTo>
                  <a:pt x="4299626" y="3365770"/>
                </a:lnTo>
                <a:lnTo>
                  <a:pt x="4280170" y="2918298"/>
                </a:lnTo>
                <a:lnTo>
                  <a:pt x="4280170" y="2762655"/>
                </a:lnTo>
                <a:lnTo>
                  <a:pt x="4484451" y="2762655"/>
                </a:lnTo>
                <a:lnTo>
                  <a:pt x="4474724" y="2655651"/>
                </a:lnTo>
                <a:lnTo>
                  <a:pt x="4572000" y="2655651"/>
                </a:lnTo>
                <a:cubicBezTo>
                  <a:pt x="4568757" y="2208179"/>
                  <a:pt x="4565515" y="1760706"/>
                  <a:pt x="4562272" y="1313234"/>
                </a:cubicBezTo>
                <a:lnTo>
                  <a:pt x="4105072" y="1459149"/>
                </a:lnTo>
                <a:lnTo>
                  <a:pt x="3842426" y="1449421"/>
                </a:lnTo>
                <a:lnTo>
                  <a:pt x="3589507" y="1322961"/>
                </a:lnTo>
                <a:lnTo>
                  <a:pt x="3453319" y="1108953"/>
                </a:lnTo>
                <a:lnTo>
                  <a:pt x="3365770" y="719847"/>
                </a:lnTo>
                <a:lnTo>
                  <a:pt x="3210128" y="661481"/>
                </a:lnTo>
                <a:lnTo>
                  <a:pt x="3064213" y="359923"/>
                </a:lnTo>
                <a:lnTo>
                  <a:pt x="3142034" y="19455"/>
                </a:lnTo>
                <a:lnTo>
                  <a:pt x="496111" y="0"/>
                </a:lnTo>
                <a:close/>
              </a:path>
            </a:pathLst>
          </a:custGeom>
          <a:solidFill>
            <a:srgbClr val="FF0000">
              <a:alpha val="42000"/>
            </a:srgb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3730688" y="3602153"/>
            <a:ext cx="3886069" cy="45719"/>
          </a:xfrm>
          <a:custGeom>
            <a:avLst/>
            <a:gdLst>
              <a:gd name="connsiteX0" fmla="*/ 0 w 3686783"/>
              <a:gd name="connsiteY0" fmla="*/ 19455 h 19455"/>
              <a:gd name="connsiteX1" fmla="*/ 3686783 w 3686783"/>
              <a:gd name="connsiteY1" fmla="*/ 0 h 1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86783" h="19455">
                <a:moveTo>
                  <a:pt x="0" y="19455"/>
                </a:moveTo>
                <a:lnTo>
                  <a:pt x="3686783" y="0"/>
                </a:ln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2646" y="2067648"/>
            <a:ext cx="2409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1</a:t>
            </a:r>
            <a:endParaRPr lang="en-US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53246" y="3744048"/>
            <a:ext cx="2409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2</a:t>
            </a:r>
            <a:endParaRPr lang="en-US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0" y="533400"/>
            <a:ext cx="66294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609 PM LOT Extends Watch 342 Until 9PM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Enhancement of activity out west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638 PM LOT Issues PNS 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000" dirty="0" smtClean="0"/>
              <a:t>Emergency Manager / Media Notification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Live Weather Radio Briefing at 717 PM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Question and Answer Period Following Broadcast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717 PM LOT has second Live CRS and phone broadcast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721 PM Q&amp;A From Emergency Managers and Media</a:t>
            </a:r>
            <a:endParaRPr lang="en-US" sz="22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>
            <a:lum bright="-55000"/>
          </a:blip>
          <a:srcRect/>
          <a:stretch>
            <a:fillRect/>
          </a:stretch>
        </p:blipFill>
        <p:spPr bwMode="auto">
          <a:xfrm>
            <a:off x="0" y="2895600"/>
            <a:ext cx="838200" cy="314325"/>
          </a:xfrm>
          <a:prstGeom prst="rect">
            <a:avLst/>
          </a:prstGeom>
          <a:noFill/>
        </p:spPr>
      </p:pic>
      <p:pic>
        <p:nvPicPr>
          <p:cNvPr id="8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>
            <a:lum bright="-55000"/>
          </a:blip>
          <a:srcRect/>
          <a:stretch>
            <a:fillRect/>
          </a:stretch>
        </p:blipFill>
        <p:spPr bwMode="auto">
          <a:xfrm>
            <a:off x="685800" y="2743200"/>
            <a:ext cx="791072" cy="687388"/>
          </a:xfrm>
          <a:prstGeom prst="rect">
            <a:avLst/>
          </a:prstGeom>
          <a:noFill/>
        </p:spPr>
      </p:pic>
      <p:pic>
        <p:nvPicPr>
          <p:cNvPr id="14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>
            <a:lum bright="-38000"/>
          </a:blip>
          <a:srcRect/>
          <a:stretch>
            <a:fillRect/>
          </a:stretch>
        </p:blipFill>
        <p:spPr bwMode="auto">
          <a:xfrm>
            <a:off x="0" y="3200400"/>
            <a:ext cx="838200" cy="314325"/>
          </a:xfrm>
          <a:prstGeom prst="rect">
            <a:avLst/>
          </a:prstGeom>
          <a:noFill/>
        </p:spPr>
      </p:pic>
      <p:pic>
        <p:nvPicPr>
          <p:cNvPr id="15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>
            <a:lum bright="-38000"/>
          </a:blip>
          <a:srcRect/>
          <a:stretch>
            <a:fillRect/>
          </a:stretch>
        </p:blipFill>
        <p:spPr bwMode="auto">
          <a:xfrm>
            <a:off x="685800" y="3048000"/>
            <a:ext cx="791072" cy="687388"/>
          </a:xfrm>
          <a:prstGeom prst="rect">
            <a:avLst/>
          </a:prstGeom>
          <a:noFill/>
        </p:spPr>
      </p:pic>
      <p:pic>
        <p:nvPicPr>
          <p:cNvPr id="11" name="Picture 2" descr="C:\Users\Sam\Desktop\bowEcho\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2800"/>
            <a:ext cx="838200" cy="314325"/>
          </a:xfrm>
          <a:prstGeom prst="rect">
            <a:avLst/>
          </a:prstGeom>
          <a:noFill/>
        </p:spPr>
      </p:pic>
      <p:pic>
        <p:nvPicPr>
          <p:cNvPr id="13" name="Picture 3" descr="C:\Users\Sam\Desktop\bowEcho\arro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200400"/>
            <a:ext cx="791072" cy="68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0" y="533400"/>
            <a:ext cx="6629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FF0000"/>
                </a:solidFill>
              </a:rPr>
              <a:t>Round Two….. GO!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738 PM LOT issues Severe # 8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3 More Land based warning issued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 Marine Based Warning issued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Last warning expired at 10 PM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1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838200" cy="314325"/>
          </a:xfrm>
          <a:prstGeom prst="rect">
            <a:avLst/>
          </a:prstGeom>
          <a:noFill/>
        </p:spPr>
      </p:pic>
      <p:pic>
        <p:nvPicPr>
          <p:cNvPr id="10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>
            <a:lum bright="-55000"/>
          </a:blip>
          <a:srcRect/>
          <a:stretch>
            <a:fillRect/>
          </a:stretch>
        </p:blipFill>
        <p:spPr bwMode="auto">
          <a:xfrm>
            <a:off x="0" y="3505200"/>
            <a:ext cx="838200" cy="314325"/>
          </a:xfrm>
          <a:prstGeom prst="rect">
            <a:avLst/>
          </a:prstGeom>
          <a:noFill/>
        </p:spPr>
      </p:pic>
      <p:pic>
        <p:nvPicPr>
          <p:cNvPr id="14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>
            <a:lum bright="-55000"/>
          </a:blip>
          <a:srcRect/>
          <a:stretch>
            <a:fillRect/>
          </a:stretch>
        </p:blipFill>
        <p:spPr bwMode="auto">
          <a:xfrm>
            <a:off x="685800" y="3352800"/>
            <a:ext cx="791072" cy="687388"/>
          </a:xfrm>
          <a:prstGeom prst="rect">
            <a:avLst/>
          </a:prstGeom>
          <a:noFill/>
        </p:spPr>
      </p:pic>
      <p:pic>
        <p:nvPicPr>
          <p:cNvPr id="15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>
            <a:lum bright="-38000"/>
          </a:blip>
          <a:srcRect/>
          <a:stretch>
            <a:fillRect/>
          </a:stretch>
        </p:blipFill>
        <p:spPr bwMode="auto">
          <a:xfrm>
            <a:off x="0" y="3810000"/>
            <a:ext cx="838200" cy="314325"/>
          </a:xfrm>
          <a:prstGeom prst="rect">
            <a:avLst/>
          </a:prstGeom>
          <a:noFill/>
        </p:spPr>
      </p:pic>
      <p:pic>
        <p:nvPicPr>
          <p:cNvPr id="16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>
            <a:lum bright="-38000"/>
          </a:blip>
          <a:srcRect/>
          <a:stretch>
            <a:fillRect/>
          </a:stretch>
        </p:blipFill>
        <p:spPr bwMode="auto">
          <a:xfrm>
            <a:off x="685800" y="3657600"/>
            <a:ext cx="791072" cy="687388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791072" cy="68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915400" cy="9144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9906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Enhanced Decision Support Services provided invaluable information to all users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75260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76400"/>
            <a:ext cx="8915400" cy="22098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0"/>
            <a:ext cx="8915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How The event unfolded</a:t>
            </a:r>
            <a:endParaRPr lang="en-US" sz="4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1240AM – SPC Issues the Day 1 Outlook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LOT CWA included within the slight risk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524000"/>
            <a:ext cx="4953000" cy="348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540 AM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LOT issues morning HWO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Highlights likelihood of TS with damaging wind</a:t>
            </a:r>
          </a:p>
          <a:p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96000"/>
            <a:ext cx="6480048" cy="609600"/>
          </a:xfrm>
        </p:spPr>
        <p:txBody>
          <a:bodyPr>
            <a:normAutofit/>
          </a:bodyPr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759 AM SPC Upgrades SWODY1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Extreme western LOT CWA included in moderate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Highlights increased </a:t>
            </a:r>
            <a:r>
              <a:rPr lang="en-US" sz="2200" dirty="0" err="1" smtClean="0"/>
              <a:t>supercell</a:t>
            </a:r>
            <a:r>
              <a:rPr lang="en-US" sz="2200" dirty="0" smtClean="0"/>
              <a:t> activity with a setup 	that should eventually lead to broken line 	segments or QLCS structures. 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819400"/>
            <a:ext cx="4684260" cy="329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858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836 AM LOT Issues PNS / Page All EM’s Media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Live Weather Radio Briefing at 1047 AM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Question and Answer Period Following Broadcast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845 AM LOT Calls the city of Chicago via the </a:t>
            </a:r>
          </a:p>
          <a:p>
            <a:pPr lvl="1"/>
            <a:r>
              <a:rPr lang="en-US" sz="2200" dirty="0" smtClean="0"/>
              <a:t>  ‘bat phone’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Notification of upcoming conference call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Highlight potential severity of weather to essential 	city managers  </a:t>
            </a:r>
            <a:endParaRPr lang="en-US" sz="22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86000" y="533400"/>
            <a:ext cx="6629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The </a:t>
            </a:r>
            <a:r>
              <a:rPr lang="en-US" sz="2200" dirty="0" smtClean="0"/>
              <a:t>Forecast: 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Morning Temperatures in the lower/middle 70’s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Heat Index already </a:t>
            </a:r>
            <a:r>
              <a:rPr lang="en-US" sz="2200" dirty="0" smtClean="0">
                <a:solidFill>
                  <a:srgbClr val="FFC000"/>
                </a:solidFill>
              </a:rPr>
              <a:t>80</a:t>
            </a:r>
            <a:r>
              <a:rPr lang="en-US" sz="2200" dirty="0" smtClean="0"/>
              <a:t> at 9am – forecast near 	</a:t>
            </a:r>
            <a:r>
              <a:rPr lang="en-US" sz="2200" dirty="0" smtClean="0">
                <a:solidFill>
                  <a:srgbClr val="FF0000"/>
                </a:solidFill>
              </a:rPr>
              <a:t>100</a:t>
            </a:r>
            <a:r>
              <a:rPr lang="en-US" sz="2200" dirty="0" smtClean="0"/>
              <a:t> by the afternoon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Friday afternoon + heat = beach relief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Chicago Beaches can see tens if not hundreds 	of thousands of people on any given summer 	day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Heavy boat traffic up and down the shore</a:t>
            </a:r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074" name="Picture 2" descr="C:\Users\Sam\Desktop\bowEcho\Panorama_of_North_Avenue_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19600"/>
            <a:ext cx="8534400" cy="141645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62800" y="5562600"/>
            <a:ext cx="1649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Photo Credit: David </a:t>
            </a:r>
            <a:r>
              <a:rPr lang="en-US" sz="1000" dirty="0" err="1" smtClean="0"/>
              <a:t>Herholz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304800"/>
            <a:ext cx="3810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Sam\Desktop\bowEcho\b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838200" cy="314325"/>
          </a:xfrm>
          <a:prstGeom prst="rect">
            <a:avLst/>
          </a:prstGeom>
          <a:noFill/>
        </p:spPr>
      </p:pic>
      <p:pic>
        <p:nvPicPr>
          <p:cNvPr id="5" name="Picture 3" descr="C:\Users\Sam\Desktop\bowEcho\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91072" cy="68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0" y="533400"/>
            <a:ext cx="6629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923 AM LOT Updates the morning HWO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Utilizes bulleted format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Details: </a:t>
            </a:r>
          </a:p>
          <a:p>
            <a:pPr lvl="3">
              <a:buFont typeface="Arial" pitchFamily="34" charset="0"/>
              <a:buChar char="•"/>
            </a:pPr>
            <a:r>
              <a:rPr lang="en-US" sz="2200" dirty="0" smtClean="0"/>
              <a:t> 70+ winds</a:t>
            </a:r>
          </a:p>
          <a:p>
            <a:pPr lvl="3">
              <a:buFont typeface="Arial" pitchFamily="34" charset="0"/>
              <a:buChar char="•"/>
            </a:pPr>
            <a:r>
              <a:rPr lang="en-US" sz="2200" dirty="0" smtClean="0"/>
              <a:t> Half Dollar Sized Hail</a:t>
            </a:r>
          </a:p>
          <a:p>
            <a:pPr lvl="3">
              <a:buFont typeface="Arial" pitchFamily="34" charset="0"/>
              <a:buChar char="•"/>
            </a:pPr>
            <a:r>
              <a:rPr lang="en-US" sz="2200" dirty="0" smtClean="0"/>
              <a:t> First timing of MCS across the region listed</a:t>
            </a:r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2977</TotalTime>
  <Words>1006</Words>
  <Application>Microsoft Macintosh PowerPoint</Application>
  <PresentationFormat>On-screen Show (4:3)</PresentationFormat>
  <Paragraphs>180</Paragraphs>
  <Slides>26</Slides>
  <Notes>7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Decision support services  prior to the 18 june 2010 great lakes derecho</vt:lpstr>
      <vt:lpstr>Slide 2</vt:lpstr>
      <vt:lpstr>How The event unfolded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Summary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</dc:creator>
  <cp:lastModifiedBy>Eugene Izzi</cp:lastModifiedBy>
  <cp:revision>60</cp:revision>
  <dcterms:created xsi:type="dcterms:W3CDTF">2011-03-09T17:38:16Z</dcterms:created>
  <dcterms:modified xsi:type="dcterms:W3CDTF">2011-03-09T17:39:27Z</dcterms:modified>
</cp:coreProperties>
</file>