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embeddings/oleObject1.bin" ContentType="application/vnd.openxmlformats-officedocument.oleObject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0"/>
  </p:notesMasterIdLst>
  <p:handoutMasterIdLst>
    <p:handoutMasterId r:id="rId71"/>
  </p:handoutMasterIdLst>
  <p:sldIdLst>
    <p:sldId id="256" r:id="rId2"/>
    <p:sldId id="261" r:id="rId3"/>
    <p:sldId id="260" r:id="rId4"/>
    <p:sldId id="259" r:id="rId5"/>
    <p:sldId id="258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319" r:id="rId33"/>
    <p:sldId id="320" r:id="rId34"/>
    <p:sldId id="288" r:id="rId35"/>
    <p:sldId id="297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298" r:id="rId53"/>
    <p:sldId id="308" r:id="rId54"/>
    <p:sldId id="315" r:id="rId55"/>
    <p:sldId id="309" r:id="rId56"/>
    <p:sldId id="310" r:id="rId57"/>
    <p:sldId id="311" r:id="rId58"/>
    <p:sldId id="312" r:id="rId59"/>
    <p:sldId id="313" r:id="rId60"/>
    <p:sldId id="314" r:id="rId61"/>
    <p:sldId id="325" r:id="rId62"/>
    <p:sldId id="318" r:id="rId63"/>
    <p:sldId id="328" r:id="rId64"/>
    <p:sldId id="329" r:id="rId65"/>
    <p:sldId id="323" r:id="rId66"/>
    <p:sldId id="326" r:id="rId67"/>
    <p:sldId id="327" r:id="rId68"/>
    <p:sldId id="330" r:id="rId6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01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539" autoAdjust="0"/>
  </p:normalViewPr>
  <p:slideViewPr>
    <p:cSldViewPr snapToGrid="0">
      <p:cViewPr varScale="1">
        <p:scale>
          <a:sx n="93" d="100"/>
          <a:sy n="93" d="100"/>
        </p:scale>
        <p:origin x="-94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notesMaster" Target="notesMasters/notesMaster1.xml"/><Relationship Id="rId71" Type="http://schemas.openxmlformats.org/officeDocument/2006/relationships/handoutMaster" Target="handoutMasters/handoutMaster1.xml"/><Relationship Id="rId72" Type="http://schemas.openxmlformats.org/officeDocument/2006/relationships/printerSettings" Target="printerSettings/printerSettings1.bin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presProps" Target="presProps.xml"/><Relationship Id="rId74" Type="http://schemas.openxmlformats.org/officeDocument/2006/relationships/viewProps" Target="viewProps.xml"/><Relationship Id="rId75" Type="http://schemas.openxmlformats.org/officeDocument/2006/relationships/theme" Target="theme/theme1.xml"/><Relationship Id="rId76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6F1879-9302-4955-8236-F2F4DBB1D7BF}" type="datetimeFigureOut">
              <a:rPr lang="en-US" smtClean="0"/>
              <a:t>3/7/11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FBBFE9-6A2C-4DEA-9C08-99B4A8BC7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5363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D5F9E80-1A7F-4F34-BBED-19F4CFE423B9}" type="datetimeFigureOut">
              <a:rPr lang="en-US" smtClean="0"/>
              <a:pPr/>
              <a:t>3/7/11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E5EDBBEE-43D9-40FB-9423-CFD36DBCF6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65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Observations</a:t>
            </a:r>
            <a:r>
              <a:rPr lang="en-US" baseline="0" dirty="0" smtClean="0"/>
              <a:t> </a:t>
            </a:r>
            <a:r>
              <a:rPr lang="en-US" baseline="0" dirty="0" smtClean="0"/>
              <a:t>= composite reflectivity mosaic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DBBEE-43D9-40FB-9423-CFD36DBCF6AB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Not only, “what are these waves”, but also, “how do they play into the formation of the bow echo?”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DBBEE-43D9-40FB-9423-CFD36DBCF6AB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N=1</a:t>
            </a:r>
            <a:r>
              <a:rPr lang="en-US" baseline="0" dirty="0" smtClean="0"/>
              <a:t> heating mode – heating throughout the troposphere.  Similar to initial stages of squall line.</a:t>
            </a:r>
          </a:p>
          <a:p>
            <a:r>
              <a:rPr lang="en-US" baseline="0" dirty="0" smtClean="0"/>
              <a:t>Higher mode = slower moving wave</a:t>
            </a:r>
          </a:p>
          <a:p>
            <a:r>
              <a:rPr lang="en-US" baseline="0" dirty="0" smtClean="0"/>
              <a:t>Frequently difficult for n=1 wave to show up in observations because of so many other things going on in pre-storm environment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DBBEE-43D9-40FB-9423-CFD36DBCF6AB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Note extreme</a:t>
            </a:r>
            <a:r>
              <a:rPr lang="en-US" baseline="0" dirty="0" smtClean="0"/>
              <a:t> similarity to observed </a:t>
            </a:r>
            <a:r>
              <a:rPr lang="en-US" baseline="0" dirty="0" err="1" smtClean="0"/>
              <a:t>timeseries</a:t>
            </a:r>
            <a:r>
              <a:rPr lang="en-US" baseline="0" dirty="0" smtClean="0"/>
              <a:t>!</a:t>
            </a:r>
            <a:endParaRPr lang="en-US" dirty="0" smtClean="0"/>
          </a:p>
          <a:p>
            <a:r>
              <a:rPr lang="en-US" dirty="0" smtClean="0"/>
              <a:t>Wind speed falls off after</a:t>
            </a:r>
            <a:r>
              <a:rPr lang="en-US" baseline="0" dirty="0" smtClean="0"/>
              <a:t> pressure starts to rise.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DBBEE-43D9-40FB-9423-CFD36DBCF6AB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ground relative takes into account mean </a:t>
            </a:r>
            <a:r>
              <a:rPr lang="en-US" dirty="0" err="1" smtClean="0"/>
              <a:t>tropospheric</a:t>
            </a:r>
            <a:r>
              <a:rPr lang="en-US" dirty="0" smtClean="0"/>
              <a:t> wind in direction of wave motion (18.1</a:t>
            </a:r>
            <a:r>
              <a:rPr lang="en-US" baseline="0" dirty="0" smtClean="0"/>
              <a:t> m/s)</a:t>
            </a:r>
            <a:r>
              <a:rPr lang="en-US" dirty="0" smtClean="0"/>
              <a:t>, and the 15 m/s motion of the domain.</a:t>
            </a:r>
          </a:p>
          <a:p>
            <a:r>
              <a:rPr lang="en-US" dirty="0" smtClean="0"/>
              <a:t>observed was tracked using</a:t>
            </a:r>
            <a:r>
              <a:rPr lang="en-US" baseline="0" dirty="0" smtClean="0"/>
              <a:t> dips in pressure in </a:t>
            </a:r>
            <a:r>
              <a:rPr lang="en-US" baseline="0" dirty="0" err="1" smtClean="0"/>
              <a:t>timeseries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DBBEE-43D9-40FB-9423-CFD36DBCF6AB}" type="slidenum">
              <a:rPr lang="en-US" smtClean="0"/>
              <a:pPr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Wind speed falls off after</a:t>
            </a:r>
            <a:r>
              <a:rPr lang="en-US" baseline="0" dirty="0" smtClean="0"/>
              <a:t> pressure starts to rise.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DBBEE-43D9-40FB-9423-CFD36DBCF6AB}" type="slidenum">
              <a:rPr lang="en-US" smtClean="0"/>
              <a:pPr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plot</a:t>
            </a:r>
            <a:r>
              <a:rPr lang="en-US" baseline="0" dirty="0" smtClean="0"/>
              <a:t> some heights on skew-t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DBBEE-43D9-40FB-9423-CFD36DBCF6AB}" type="slidenum">
              <a:rPr lang="en-US" smtClean="0"/>
              <a:pPr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Radiation</a:t>
            </a:r>
            <a:r>
              <a:rPr lang="en-US" baseline="0" dirty="0" smtClean="0"/>
              <a:t> scheme assumes simulation starts at 00UTC; sun sets at 0030 UTC (630 local) in OK in March.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DBBEE-43D9-40FB-9423-CFD36DBCF6AB}" type="slidenum">
              <a:rPr lang="en-US" smtClean="0"/>
              <a:pPr/>
              <a:t>65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E7660EB-6612-4EAC-A018-56A477663F7C}" type="datetimeFigureOut">
              <a:rPr lang="en-US" smtClean="0"/>
              <a:pPr/>
              <a:t>3/7/11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485E242-53AC-4668-9115-0341602457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7660EB-6612-4EAC-A018-56A477663F7C}" type="datetimeFigureOut">
              <a:rPr lang="en-US" smtClean="0"/>
              <a:pPr/>
              <a:t>3/7/11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85E242-53AC-4668-9115-0341602457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7660EB-6612-4EAC-A018-56A477663F7C}" type="datetimeFigureOut">
              <a:rPr lang="en-US" smtClean="0"/>
              <a:pPr/>
              <a:t>3/7/11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85E242-53AC-4668-9115-0341602457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pc="-60" baseline="0"/>
            </a:lvl1pPr>
            <a:lvl2pPr>
              <a:defRPr spc="-60" baseline="0"/>
            </a:lvl2pPr>
            <a:lvl3pPr>
              <a:defRPr spc="-60" baseline="0"/>
            </a:lvl3pPr>
            <a:lvl4pPr>
              <a:defRPr spc="-60" baseline="0"/>
            </a:lvl4pPr>
            <a:lvl5pPr>
              <a:defRPr spc="-60" baseline="0"/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7660EB-6612-4EAC-A018-56A477663F7C}" type="datetimeFigureOut">
              <a:rPr lang="en-US" smtClean="0"/>
              <a:pPr/>
              <a:t>3/7/11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85E242-53AC-4668-9115-0341602457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 spc="-6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7660EB-6612-4EAC-A018-56A477663F7C}" type="datetimeFigureOut">
              <a:rPr lang="en-US" smtClean="0"/>
              <a:pPr/>
              <a:t>3/7/11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85E242-53AC-4668-9115-0341602457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7660EB-6612-4EAC-A018-56A477663F7C}" type="datetimeFigureOut">
              <a:rPr lang="en-US" smtClean="0"/>
              <a:pPr/>
              <a:t>3/7/11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85E242-53AC-4668-9115-0341602457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7660EB-6612-4EAC-A018-56A477663F7C}" type="datetimeFigureOut">
              <a:rPr lang="en-US" smtClean="0"/>
              <a:pPr/>
              <a:t>3/7/11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85E242-53AC-4668-9115-0341602457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7660EB-6612-4EAC-A018-56A477663F7C}" type="datetimeFigureOut">
              <a:rPr lang="en-US" smtClean="0"/>
              <a:pPr/>
              <a:t>3/7/11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85E242-53AC-4668-9115-0341602457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7660EB-6612-4EAC-A018-56A477663F7C}" type="datetimeFigureOut">
              <a:rPr lang="en-US" smtClean="0"/>
              <a:pPr/>
              <a:t>3/7/11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85E242-53AC-4668-9115-0341602457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E7660EB-6612-4EAC-A018-56A477663F7C}" type="datetimeFigureOut">
              <a:rPr lang="en-US" smtClean="0"/>
              <a:pPr/>
              <a:t>3/7/11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85E242-53AC-4668-9115-0341602457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E7660EB-6612-4EAC-A018-56A477663F7C}" type="datetimeFigureOut">
              <a:rPr lang="en-US" smtClean="0"/>
              <a:pPr/>
              <a:t>3/7/11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485E242-53AC-4668-9115-0341602457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E7660EB-6612-4EAC-A018-56A477663F7C}" type="datetimeFigureOut">
              <a:rPr lang="en-US" smtClean="0"/>
              <a:pPr/>
              <a:t>3/7/11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485E242-53AC-4668-9115-0341602457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gi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gi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gi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gi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gi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gi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gi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gi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gi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image" Target="../media/image36.png"/><Relationship Id="rId7" Type="http://schemas.openxmlformats.org/officeDocument/2006/relationships/image" Target="../media/image37.png"/><Relationship Id="rId8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gi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3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3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Relationship Id="rId3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gi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3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3" Type="http://schemas.openxmlformats.org/officeDocument/2006/relationships/image" Target="../media/image43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Relationship Id="rId3" Type="http://schemas.openxmlformats.org/officeDocument/2006/relationships/image" Target="../media/image4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Relationship Id="rId3" Type="http://schemas.openxmlformats.org/officeDocument/2006/relationships/image" Target="../media/image4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Relationship Id="rId3" Type="http://schemas.openxmlformats.org/officeDocument/2006/relationships/image" Target="../media/image43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Relationship Id="rId3" Type="http://schemas.openxmlformats.org/officeDocument/2006/relationships/image" Target="../media/image43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Relationship Id="rId3" Type="http://schemas.openxmlformats.org/officeDocument/2006/relationships/image" Target="../media/image43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3" Type="http://schemas.openxmlformats.org/officeDocument/2006/relationships/image" Target="../media/image43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Relationship Id="rId3" Type="http://schemas.openxmlformats.org/officeDocument/2006/relationships/image" Target="../media/image43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Relationship Id="rId3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Relationship Id="rId3" Type="http://schemas.openxmlformats.org/officeDocument/2006/relationships/image" Target="../media/image43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Relationship Id="rId3" Type="http://schemas.openxmlformats.org/officeDocument/2006/relationships/image" Target="../media/image43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Relationship Id="rId3" Type="http://schemas.openxmlformats.org/officeDocument/2006/relationships/image" Target="../media/image35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Relationship Id="rId3" Type="http://schemas.openxmlformats.org/officeDocument/2006/relationships/image" Target="../media/image33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5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gi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9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image" Target="../media/image71.png"/><Relationship Id="rId5" Type="http://schemas.openxmlformats.org/officeDocument/2006/relationships/image" Target="../media/image41.gif"/><Relationship Id="rId6" Type="http://schemas.openxmlformats.org/officeDocument/2006/relationships/oleObject" Target="../embeddings/oleObject1.bin"/><Relationship Id="rId7" Type="http://schemas.openxmlformats.org/officeDocument/2006/relationships/image" Target="../media/image70.emf"/><Relationship Id="rId8" Type="http://schemas.openxmlformats.org/officeDocument/2006/relationships/image" Target="../media/image72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3" Type="http://schemas.openxmlformats.org/officeDocument/2006/relationships/image" Target="../media/image73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5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100" kern="0" spc="-70" dirty="0" smtClean="0"/>
              <a:t>Examination of Atmospheric Waves Associated with 13 March 2003 Bow Echo</a:t>
            </a:r>
            <a:endParaRPr lang="en-US" sz="4100" kern="0" spc="-7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611606"/>
            <a:ext cx="7772400" cy="1569993"/>
          </a:xfrm>
        </p:spPr>
        <p:txBody>
          <a:bodyPr>
            <a:normAutofit/>
          </a:bodyPr>
          <a:lstStyle/>
          <a:p>
            <a:r>
              <a:rPr lang="en-US" sz="2500" spc="-70" dirty="0" smtClean="0"/>
              <a:t>Rebecca Adams-Selin</a:t>
            </a:r>
          </a:p>
          <a:p>
            <a:r>
              <a:rPr lang="en-US" sz="2500" spc="-70" dirty="0" smtClean="0"/>
              <a:t>Colorado State University</a:t>
            </a:r>
          </a:p>
          <a:p>
            <a:r>
              <a:rPr lang="en-US" sz="2500" spc="-70" dirty="0" smtClean="0"/>
              <a:t>Atmospheric and Environmental Research, Inc.</a:t>
            </a:r>
            <a:endParaRPr lang="en-US" sz="2500" spc="-7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okp.20030313.040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0400 UTC  13 March 2003</a:t>
            </a:r>
            <a:endParaRPr lang="en-US" spc="-60" dirty="0"/>
          </a:p>
        </p:txBody>
      </p:sp>
      <p:cxnSp>
        <p:nvCxnSpPr>
          <p:cNvPr id="6" name="Straight Arrow Connector 5"/>
          <p:cNvCxnSpPr/>
          <p:nvPr/>
        </p:nvCxnSpPr>
        <p:spPr>
          <a:xfrm rot="5400000" flipH="1" flipV="1">
            <a:off x="5143500" y="1943100"/>
            <a:ext cx="533400" cy="457200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6019800" y="3962400"/>
            <a:ext cx="762000" cy="303212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638800" y="990600"/>
            <a:ext cx="27432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Low pressure regions moving swiftly away from convection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898574" y="2375572"/>
            <a:ext cx="361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97288" y="4128174"/>
            <a:ext cx="361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okp.20030313.0415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0415 UTC  13 March 2003</a:t>
            </a:r>
            <a:endParaRPr lang="en-US" spc="-60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5105400" y="2133600"/>
            <a:ext cx="609600" cy="304800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6172200" y="4191000"/>
            <a:ext cx="762000" cy="303212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638800" y="990600"/>
            <a:ext cx="27432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Low pressure regions moving swiftly away from convection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767944" y="2397343"/>
            <a:ext cx="361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47659" y="4291458"/>
            <a:ext cx="361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okp.20030313.043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0430 UTC  13 March 2003</a:t>
            </a:r>
            <a:endParaRPr lang="en-US" spc="-60" dirty="0"/>
          </a:p>
        </p:txBody>
      </p:sp>
      <p:sp>
        <p:nvSpPr>
          <p:cNvPr id="6" name="TextBox 5"/>
          <p:cNvSpPr txBox="1"/>
          <p:nvPr/>
        </p:nvSpPr>
        <p:spPr>
          <a:xfrm>
            <a:off x="5122986" y="3339507"/>
            <a:ext cx="361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okp.20030313.0445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0445 UTC  13 March 2003</a:t>
            </a:r>
            <a:endParaRPr lang="en-US" spc="-60" dirty="0"/>
          </a:p>
        </p:txBody>
      </p:sp>
      <p:sp>
        <p:nvSpPr>
          <p:cNvPr id="6" name="TextBox 5"/>
          <p:cNvSpPr txBox="1"/>
          <p:nvPr/>
        </p:nvSpPr>
        <p:spPr>
          <a:xfrm>
            <a:off x="5191261" y="3325852"/>
            <a:ext cx="361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okp.20030313.050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0500 UTC  13 March 2003</a:t>
            </a:r>
            <a:endParaRPr lang="en-US" spc="-60" dirty="0"/>
          </a:p>
        </p:txBody>
      </p:sp>
      <p:sp>
        <p:nvSpPr>
          <p:cNvPr id="8" name="TextBox 7"/>
          <p:cNvSpPr txBox="1"/>
          <p:nvPr/>
        </p:nvSpPr>
        <p:spPr>
          <a:xfrm>
            <a:off x="5122691" y="3365532"/>
            <a:ext cx="361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okp.20030313.0515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0515 UTC  13 March 2003</a:t>
            </a:r>
            <a:endParaRPr lang="en-US" spc="-60" dirty="0"/>
          </a:p>
        </p:txBody>
      </p:sp>
      <p:sp>
        <p:nvSpPr>
          <p:cNvPr id="6" name="TextBox 5"/>
          <p:cNvSpPr txBox="1"/>
          <p:nvPr/>
        </p:nvSpPr>
        <p:spPr>
          <a:xfrm>
            <a:off x="5068903" y="3446214"/>
            <a:ext cx="361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okp.20030313.053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0530 UTC  13 March 2003</a:t>
            </a:r>
            <a:endParaRPr lang="en-US" spc="-60" dirty="0"/>
          </a:p>
        </p:txBody>
      </p:sp>
      <p:sp>
        <p:nvSpPr>
          <p:cNvPr id="6" name="TextBox 5"/>
          <p:cNvSpPr txBox="1"/>
          <p:nvPr/>
        </p:nvSpPr>
        <p:spPr>
          <a:xfrm>
            <a:off x="4920986" y="3742050"/>
            <a:ext cx="361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okp.20030313.0545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0545 UTC  13 March 2003</a:t>
            </a:r>
            <a:endParaRPr lang="en-US" spc="-60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5867400" y="4343400"/>
            <a:ext cx="914400" cy="304800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638800" y="990600"/>
            <a:ext cx="28956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High pressure surge ahead of convective line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310950" y="3863073"/>
            <a:ext cx="361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okp.20030313.060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0600 UTC  13 March 2003</a:t>
            </a:r>
            <a:endParaRPr lang="en-US" spc="-60" dirty="0"/>
          </a:p>
        </p:txBody>
      </p:sp>
      <p:sp>
        <p:nvSpPr>
          <p:cNvPr id="6" name="TextBox 5"/>
          <p:cNvSpPr txBox="1"/>
          <p:nvPr/>
        </p:nvSpPr>
        <p:spPr>
          <a:xfrm>
            <a:off x="5472315" y="3930308"/>
            <a:ext cx="471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okp.20030313.0615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0615 UTC  13 March 2003</a:t>
            </a:r>
            <a:endParaRPr lang="en-US" spc="-60" dirty="0"/>
          </a:p>
        </p:txBody>
      </p:sp>
      <p:sp>
        <p:nvSpPr>
          <p:cNvPr id="6" name="TextBox 5"/>
          <p:cNvSpPr txBox="1"/>
          <p:nvPr/>
        </p:nvSpPr>
        <p:spPr>
          <a:xfrm>
            <a:off x="5566444" y="3984097"/>
            <a:ext cx="361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okp.20030313.020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pc="-70" dirty="0" smtClean="0"/>
              <a:t>Observations</a:t>
            </a:r>
            <a:endParaRPr lang="en-US" spc="-70" dirty="0"/>
          </a:p>
        </p:txBody>
      </p:sp>
      <p:sp>
        <p:nvSpPr>
          <p:cNvPr id="5" name="TextBox 4"/>
          <p:cNvSpPr txBox="1"/>
          <p:nvPr/>
        </p:nvSpPr>
        <p:spPr>
          <a:xfrm>
            <a:off x="5181600" y="873204"/>
            <a:ext cx="3657600" cy="11079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Oklahoma </a:t>
            </a:r>
            <a:r>
              <a:rPr lang="en-US" dirty="0" err="1" smtClean="0"/>
              <a:t>Mesonet</a:t>
            </a:r>
            <a:r>
              <a:rPr lang="en-US" dirty="0" smtClean="0"/>
              <a:t> data</a:t>
            </a:r>
          </a:p>
          <a:p>
            <a:pPr marL="282575" indent="-169863">
              <a:buFont typeface="Lucida Sans Unicode" pitchFamily="34" charset="0"/>
              <a:buChar char="⁻"/>
            </a:pPr>
            <a:r>
              <a:rPr lang="en-US" sz="1600" dirty="0" err="1" smtClean="0"/>
              <a:t>Lanczos</a:t>
            </a:r>
            <a:r>
              <a:rPr lang="en-US" sz="1600" dirty="0" smtClean="0"/>
              <a:t> high-pass Fourier filter</a:t>
            </a:r>
          </a:p>
          <a:p>
            <a:pPr marL="282575" indent="-169863">
              <a:buFont typeface="Lucida Sans Unicode" pitchFamily="34" charset="0"/>
              <a:buChar char="⁻"/>
            </a:pPr>
            <a:r>
              <a:rPr lang="en-US" sz="1600" dirty="0" smtClean="0"/>
              <a:t>time-to-space transformation (Fujita 1955)</a:t>
            </a:r>
            <a:endParaRPr lang="en-US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0200 UTC  13 March 2003</a:t>
            </a:r>
            <a:endParaRPr lang="en-US" spc="-6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high-okp.20030313.063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0630 UTC  13 March 2003</a:t>
            </a:r>
            <a:endParaRPr lang="en-US" spc="-60" dirty="0"/>
          </a:p>
        </p:txBody>
      </p:sp>
      <p:sp>
        <p:nvSpPr>
          <p:cNvPr id="7" name="TextBox 6"/>
          <p:cNvSpPr txBox="1"/>
          <p:nvPr/>
        </p:nvSpPr>
        <p:spPr>
          <a:xfrm>
            <a:off x="5714361" y="4037885"/>
            <a:ext cx="361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okp.20030313.0645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0645 UTC  13 March 2003</a:t>
            </a:r>
            <a:endParaRPr lang="en-US" spc="-60" dirty="0"/>
          </a:p>
        </p:txBody>
      </p:sp>
      <p:sp>
        <p:nvSpPr>
          <p:cNvPr id="6" name="TextBox 5"/>
          <p:cNvSpPr txBox="1"/>
          <p:nvPr/>
        </p:nvSpPr>
        <p:spPr>
          <a:xfrm>
            <a:off x="5741256" y="4064779"/>
            <a:ext cx="361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okp.20030313.070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0700 UTC  13 March 2003</a:t>
            </a:r>
            <a:endParaRPr lang="en-US" spc="-60" dirty="0"/>
          </a:p>
        </p:txBody>
      </p:sp>
      <p:sp>
        <p:nvSpPr>
          <p:cNvPr id="6" name="TextBox 5"/>
          <p:cNvSpPr txBox="1"/>
          <p:nvPr/>
        </p:nvSpPr>
        <p:spPr>
          <a:xfrm>
            <a:off x="5862279" y="4212696"/>
            <a:ext cx="361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okp.20030313.0715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0715 UTC  13 March 2003</a:t>
            </a:r>
            <a:endParaRPr lang="en-US" spc="-60" dirty="0"/>
          </a:p>
        </p:txBody>
      </p:sp>
      <p:sp>
        <p:nvSpPr>
          <p:cNvPr id="6" name="TextBox 5"/>
          <p:cNvSpPr txBox="1"/>
          <p:nvPr/>
        </p:nvSpPr>
        <p:spPr>
          <a:xfrm>
            <a:off x="5956408" y="4266484"/>
            <a:ext cx="361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okp.20030313.073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0730 UTC  13 March 2003</a:t>
            </a:r>
            <a:endParaRPr lang="en-US" spc="-60" dirty="0"/>
          </a:p>
        </p:txBody>
      </p:sp>
      <p:sp>
        <p:nvSpPr>
          <p:cNvPr id="6" name="TextBox 5"/>
          <p:cNvSpPr txBox="1"/>
          <p:nvPr/>
        </p:nvSpPr>
        <p:spPr>
          <a:xfrm>
            <a:off x="6010197" y="4347167"/>
            <a:ext cx="361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okp.20030313.0745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0745 UTC  13 March 2003</a:t>
            </a:r>
            <a:endParaRPr lang="en-US" spc="-6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okp.20030313.080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0800 UTC  13 March 2003</a:t>
            </a:r>
            <a:endParaRPr lang="en-US" spc="-6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okp.20030313.0815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0815 UTC  13 March 2003</a:t>
            </a:r>
            <a:endParaRPr lang="en-US" spc="-6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okp.20030313.083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0830 UTC  13 March 2003</a:t>
            </a:r>
            <a:endParaRPr lang="en-US" spc="-6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okp.20030313.0845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0845 UTC  13 March 2003</a:t>
            </a:r>
            <a:endParaRPr lang="en-US" spc="-6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okp.20030313.0215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0215 UTC  13 March 2003</a:t>
            </a:r>
            <a:endParaRPr lang="en-US" spc="-6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okp.20030313.090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0900 UTC  13 March 2003</a:t>
            </a:r>
            <a:endParaRPr lang="en-US" spc="-6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0"/>
            <a:ext cx="3352800" cy="206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14400"/>
            <a:ext cx="645432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Oval 10"/>
          <p:cNvSpPr/>
          <p:nvPr/>
        </p:nvSpPr>
        <p:spPr>
          <a:xfrm flipV="1">
            <a:off x="7684911" y="1333782"/>
            <a:ext cx="91440" cy="914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329961" y="5185501"/>
            <a:ext cx="1790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13 March 2003</a:t>
            </a:r>
            <a:endParaRPr lang="en-US" spc="-60" dirty="0"/>
          </a:p>
        </p:txBody>
      </p:sp>
      <p:sp>
        <p:nvSpPr>
          <p:cNvPr id="13" name="TextBox 12"/>
          <p:cNvSpPr txBox="1"/>
          <p:nvPr/>
        </p:nvSpPr>
        <p:spPr>
          <a:xfrm>
            <a:off x="6502401" y="2296481"/>
            <a:ext cx="2404533" cy="31393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pc="-60" dirty="0" smtClean="0"/>
              <a:t>[a]: pressure dip; no change in temperature</a:t>
            </a:r>
          </a:p>
          <a:p>
            <a:endParaRPr lang="en-US" spc="-60" dirty="0"/>
          </a:p>
          <a:p>
            <a:r>
              <a:rPr lang="en-US" spc="-60" dirty="0" smtClean="0"/>
              <a:t>[b]: rise in pressure</a:t>
            </a:r>
          </a:p>
          <a:p>
            <a:endParaRPr lang="en-US" spc="-60" dirty="0"/>
          </a:p>
          <a:p>
            <a:r>
              <a:rPr lang="en-US" spc="-60" dirty="0" smtClean="0"/>
              <a:t>[c]: wind shift</a:t>
            </a:r>
          </a:p>
          <a:p>
            <a:endParaRPr lang="en-US" spc="-60" dirty="0"/>
          </a:p>
          <a:p>
            <a:r>
              <a:rPr lang="en-US" spc="-60" dirty="0" smtClean="0"/>
              <a:t>[d], [e]: temperature drop, precipitation onset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77309" y="5581469"/>
            <a:ext cx="4250266" cy="120032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spc="-60" dirty="0" smtClean="0"/>
              <a:t>[a]: Gravity wave?</a:t>
            </a:r>
          </a:p>
          <a:p>
            <a:r>
              <a:rPr lang="en-US" sz="2400" spc="-60" dirty="0" smtClean="0"/>
              <a:t>[b],[c]: Bore or gravity wave?</a:t>
            </a:r>
          </a:p>
          <a:p>
            <a:r>
              <a:rPr lang="en-US" sz="2400" spc="-60" dirty="0" smtClean="0"/>
              <a:t>[d],[e]: Gravity current?</a:t>
            </a:r>
            <a:endParaRPr lang="en-US" sz="2400" spc="-60" dirty="0"/>
          </a:p>
        </p:txBody>
      </p:sp>
      <p:sp>
        <p:nvSpPr>
          <p:cNvPr id="8" name="TextBox 7"/>
          <p:cNvSpPr txBox="1"/>
          <p:nvPr/>
        </p:nvSpPr>
        <p:spPr>
          <a:xfrm>
            <a:off x="5562817" y="5108451"/>
            <a:ext cx="56938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500" spc="-60" dirty="0" smtClean="0"/>
              <a:t>time</a:t>
            </a:r>
            <a:endParaRPr lang="en-US" sz="1500" spc="-60" dirty="0"/>
          </a:p>
        </p:txBody>
      </p:sp>
      <p:cxnSp>
        <p:nvCxnSpPr>
          <p:cNvPr id="3" name="Straight Connector 2"/>
          <p:cNvCxnSpPr/>
          <p:nvPr/>
        </p:nvCxnSpPr>
        <p:spPr>
          <a:xfrm flipH="1" flipV="1">
            <a:off x="5283307" y="5260568"/>
            <a:ext cx="343655" cy="522"/>
          </a:xfrm>
          <a:prstGeom prst="line">
            <a:avLst/>
          </a:prstGeom>
          <a:ln w="38100" cmpd="sng">
            <a:solidFill>
              <a:srgbClr val="000000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nicholls_etal_1991_p4_uwn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110" y="744617"/>
            <a:ext cx="4023662" cy="1514642"/>
          </a:xfrm>
          <a:prstGeom prst="rect">
            <a:avLst/>
          </a:prstGeom>
        </p:spPr>
      </p:pic>
      <p:pic>
        <p:nvPicPr>
          <p:cNvPr id="9" name="Picture 8" descr="nicholls_etal_1991_p4_w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433" y="2267945"/>
            <a:ext cx="3995875" cy="1488577"/>
          </a:xfrm>
          <a:prstGeom prst="rect">
            <a:avLst/>
          </a:prstGeom>
        </p:spPr>
      </p:pic>
      <p:pic>
        <p:nvPicPr>
          <p:cNvPr id="10" name="Picture 9" descr="nicholls_etal_1991_p4_prs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917" y="3765210"/>
            <a:ext cx="3987129" cy="1485809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Gravity Waves</a:t>
            </a:r>
            <a:endParaRPr lang="en-US" dirty="0"/>
          </a:p>
        </p:txBody>
      </p:sp>
      <p:pic>
        <p:nvPicPr>
          <p:cNvPr id="2" name="Picture 1" descr="coleman_knupp_2009_p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68" y="3033250"/>
            <a:ext cx="4952172" cy="31508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7475" y="1204421"/>
            <a:ext cx="4335367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Buoyancy as restoring force</a:t>
            </a:r>
          </a:p>
          <a:p>
            <a:pPr marL="285750" indent="-285750">
              <a:spcBef>
                <a:spcPts val="600"/>
              </a:spcBef>
              <a:buFont typeface="Arial"/>
              <a:buChar char="•"/>
            </a:pPr>
            <a:r>
              <a:rPr lang="en-US" dirty="0" smtClean="0"/>
              <a:t>Method to transmit density disequilibria – typically generated by heat sources, sinks</a:t>
            </a:r>
          </a:p>
          <a:p>
            <a:pPr marL="285750" indent="-285750">
              <a:spcBef>
                <a:spcPts val="600"/>
              </a:spcBef>
              <a:buFont typeface="Arial"/>
              <a:buChar char="•"/>
            </a:pPr>
            <a:r>
              <a:rPr lang="en-US" dirty="0" smtClean="0"/>
              <a:t>Pressure, temperature changes transitory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492010" y="5307544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pc="-60" dirty="0" smtClean="0"/>
              <a:t>Nicholls et al. (1991)</a:t>
            </a:r>
            <a:endParaRPr lang="en-US" spc="-60" dirty="0"/>
          </a:p>
        </p:txBody>
      </p:sp>
      <p:sp>
        <p:nvSpPr>
          <p:cNvPr id="11" name="TextBox 10"/>
          <p:cNvSpPr txBox="1"/>
          <p:nvPr/>
        </p:nvSpPr>
        <p:spPr>
          <a:xfrm>
            <a:off x="7339260" y="4585370"/>
            <a:ext cx="3487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L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04507" y="3882192"/>
            <a:ext cx="410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</a:rPr>
              <a:t>H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7713580" y="2753895"/>
            <a:ext cx="13367" cy="508000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6898105" y="1863558"/>
            <a:ext cx="647033" cy="8021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6908802" y="1016000"/>
            <a:ext cx="671093" cy="10695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853241" y="5971173"/>
            <a:ext cx="2133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pc="-60" dirty="0" smtClean="0"/>
              <a:t>Coleman and </a:t>
            </a:r>
            <a:r>
              <a:rPr lang="en-US" spc="-60" dirty="0" err="1" smtClean="0"/>
              <a:t>Knupp</a:t>
            </a:r>
            <a:r>
              <a:rPr lang="en-US" spc="-60" dirty="0" smtClean="0"/>
              <a:t> (2009)</a:t>
            </a:r>
            <a:endParaRPr lang="en-US" spc="-60" dirty="0"/>
          </a:p>
        </p:txBody>
      </p:sp>
      <p:pic>
        <p:nvPicPr>
          <p:cNvPr id="16" name="Picture 15" descr="neq1mode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5488" y="3093862"/>
            <a:ext cx="2078428" cy="3204244"/>
          </a:xfrm>
          <a:prstGeom prst="rect">
            <a:avLst/>
          </a:prstGeom>
        </p:spPr>
      </p:pic>
      <p:pic>
        <p:nvPicPr>
          <p:cNvPr id="17" name="Picture 16" descr="neq2mode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834783" y="3087714"/>
            <a:ext cx="2033052" cy="3223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Bores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71457" y="5769429"/>
            <a:ext cx="3256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60" dirty="0" err="1" smtClean="0"/>
              <a:t>Rottman</a:t>
            </a:r>
            <a:r>
              <a:rPr lang="en-US" spc="-60" dirty="0" smtClean="0"/>
              <a:t> and Simpson (1989)</a:t>
            </a:r>
            <a:endParaRPr lang="en-US" spc="-60" dirty="0"/>
          </a:p>
        </p:txBody>
      </p:sp>
      <p:sp>
        <p:nvSpPr>
          <p:cNvPr id="6" name="TextBox 5"/>
          <p:cNvSpPr txBox="1"/>
          <p:nvPr/>
        </p:nvSpPr>
        <p:spPr>
          <a:xfrm>
            <a:off x="1420289" y="3520289"/>
            <a:ext cx="2231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Knupp</a:t>
            </a:r>
            <a:r>
              <a:rPr lang="en-US" dirty="0" smtClean="0"/>
              <a:t> (2006)</a:t>
            </a:r>
            <a:endParaRPr lang="en-US" dirty="0"/>
          </a:p>
        </p:txBody>
      </p:sp>
      <p:pic>
        <p:nvPicPr>
          <p:cNvPr id="4" name="Picture 3" descr="knupp_2006_p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15" y="1376945"/>
            <a:ext cx="4490649" cy="2032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293884" y="1605460"/>
            <a:ext cx="4037265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/>
              <a:buChar char="•"/>
            </a:pPr>
            <a:r>
              <a:rPr lang="en-US" dirty="0" smtClean="0"/>
              <a:t>Gravity current (cold storm outflow) propagates into a stable layer</a:t>
            </a:r>
          </a:p>
          <a:p>
            <a:pPr marL="285750" indent="-285750">
              <a:spcBef>
                <a:spcPts val="600"/>
              </a:spcBef>
              <a:buFont typeface="Arial"/>
              <a:buChar char="•"/>
            </a:pPr>
            <a:r>
              <a:rPr lang="en-US" dirty="0" smtClean="0"/>
              <a:t>Pressure changes more permanent</a:t>
            </a:r>
            <a:endParaRPr lang="en-US" dirty="0"/>
          </a:p>
        </p:txBody>
      </p:sp>
      <p:pic>
        <p:nvPicPr>
          <p:cNvPr id="7" name="Picture 6" descr="rottman_simpson_1989_p9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143" y="4066672"/>
            <a:ext cx="5620752" cy="17653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53947"/>
            <a:ext cx="8229600" cy="4525963"/>
          </a:xfrm>
        </p:spPr>
        <p:txBody>
          <a:bodyPr/>
          <a:lstStyle/>
          <a:p>
            <a:r>
              <a:rPr lang="en-US" dirty="0" smtClean="0"/>
              <a:t>Cloud Model 1 v. 15 (Bryan and Fritsch 2002)</a:t>
            </a:r>
          </a:p>
          <a:p>
            <a:pPr lvl="1">
              <a:spcBef>
                <a:spcPts val="600"/>
              </a:spcBef>
            </a:pPr>
            <a:r>
              <a:rPr lang="en-US" dirty="0" smtClean="0"/>
              <a:t>1 km horizontal resolution</a:t>
            </a:r>
          </a:p>
          <a:p>
            <a:pPr lvl="1">
              <a:spcBef>
                <a:spcPts val="0"/>
              </a:spcBef>
              <a:buNone/>
            </a:pPr>
            <a:r>
              <a:rPr lang="en-US" dirty="0" smtClean="0"/>
              <a:t>	250 m vertical resolution</a:t>
            </a:r>
          </a:p>
          <a:p>
            <a:pPr lvl="1">
              <a:spcBef>
                <a:spcPts val="600"/>
              </a:spcBef>
            </a:pPr>
            <a:r>
              <a:rPr lang="en-US" dirty="0" smtClean="0"/>
              <a:t>600 km x 400 km x 18 km domain</a:t>
            </a:r>
          </a:p>
          <a:p>
            <a:pPr lvl="1">
              <a:spcBef>
                <a:spcPts val="600"/>
              </a:spcBef>
            </a:pPr>
            <a:r>
              <a:rPr lang="en-US" dirty="0" smtClean="0"/>
              <a:t>open-radiative boundaries</a:t>
            </a:r>
          </a:p>
          <a:p>
            <a:pPr lvl="1">
              <a:spcBef>
                <a:spcPts val="600"/>
              </a:spcBef>
            </a:pPr>
            <a:r>
              <a:rPr lang="en-US" dirty="0" smtClean="0"/>
              <a:t>Thompson microphysics</a:t>
            </a:r>
          </a:p>
          <a:p>
            <a:pPr lvl="1">
              <a:spcBef>
                <a:spcPts val="600"/>
              </a:spcBef>
            </a:pPr>
            <a:r>
              <a:rPr lang="en-US" dirty="0" smtClean="0"/>
              <a:t>no radiation parameterizations</a:t>
            </a:r>
          </a:p>
          <a:p>
            <a:pPr lvl="1">
              <a:spcBef>
                <a:spcPts val="600"/>
              </a:spcBef>
            </a:pPr>
            <a:r>
              <a:rPr lang="en-US" dirty="0" smtClean="0"/>
              <a:t>Cold pool/dam break initialization</a:t>
            </a:r>
          </a:p>
          <a:p>
            <a:pPr lvl="1">
              <a:spcBef>
                <a:spcPts val="600"/>
              </a:spcBef>
            </a:pPr>
            <a:r>
              <a:rPr lang="en-US" dirty="0" smtClean="0"/>
              <a:t>00 UTC 13 March 2003 KOUN sounding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Idealized Simulation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4459112" y="6268535"/>
            <a:ext cx="39849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4459113" y="5120105"/>
            <a:ext cx="5940" cy="11484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435474" y="5106740"/>
            <a:ext cx="2973" cy="11448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4459111" y="5681579"/>
            <a:ext cx="1286933" cy="575667"/>
          </a:xfrm>
          <a:prstGeom prst="rect">
            <a:avLst/>
          </a:prstGeom>
          <a:solidFill>
            <a:srgbClr val="230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pc="-60" dirty="0" smtClean="0"/>
              <a:t>-6K</a:t>
            </a:r>
            <a:endParaRPr lang="en-US" spc="-60" dirty="0"/>
          </a:p>
        </p:txBody>
      </p:sp>
      <p:cxnSp>
        <p:nvCxnSpPr>
          <p:cNvPr id="15" name="Straight Arrow Connector 14"/>
          <p:cNvCxnSpPr/>
          <p:nvPr/>
        </p:nvCxnSpPr>
        <p:spPr>
          <a:xfrm rot="10800000">
            <a:off x="4075290" y="5690428"/>
            <a:ext cx="293511" cy="1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093156" y="5521095"/>
            <a:ext cx="101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60" dirty="0" smtClean="0"/>
              <a:t>2500 m</a:t>
            </a:r>
            <a:endParaRPr lang="en-US" spc="-60" dirty="0"/>
          </a:p>
        </p:txBody>
      </p:sp>
      <p:cxnSp>
        <p:nvCxnSpPr>
          <p:cNvPr id="19" name="Straight Arrow Connector 18"/>
          <p:cNvCxnSpPr/>
          <p:nvPr/>
        </p:nvCxnSpPr>
        <p:spPr>
          <a:xfrm rot="5400000" flipH="1" flipV="1">
            <a:off x="5645241" y="6415292"/>
            <a:ext cx="202403" cy="79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221112" y="6488669"/>
            <a:ext cx="999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60" dirty="0" smtClean="0"/>
              <a:t>200 km</a:t>
            </a:r>
            <a:endParaRPr lang="en-US" spc="-60" dirty="0"/>
          </a:p>
        </p:txBody>
      </p:sp>
      <p:sp>
        <p:nvSpPr>
          <p:cNvPr id="14" name="TextBox 13"/>
          <p:cNvSpPr txBox="1"/>
          <p:nvPr/>
        </p:nvSpPr>
        <p:spPr>
          <a:xfrm>
            <a:off x="8489244" y="5525319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z</a:t>
            </a:r>
            <a:endParaRPr lang="en-US" dirty="0"/>
          </a:p>
        </p:txBody>
      </p:sp>
      <p:cxnSp>
        <p:nvCxnSpPr>
          <p:cNvPr id="18" name="Straight Arrow Connector 17"/>
          <p:cNvCxnSpPr/>
          <p:nvPr/>
        </p:nvCxnSpPr>
        <p:spPr>
          <a:xfrm rot="5400000" flipH="1" flipV="1">
            <a:off x="8387645" y="6095999"/>
            <a:ext cx="519290" cy="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46489" y="0"/>
            <a:ext cx="4978400" cy="6872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9" name="Straight Arrow Connector 8"/>
          <p:cNvCxnSpPr/>
          <p:nvPr/>
        </p:nvCxnSpPr>
        <p:spPr>
          <a:xfrm>
            <a:off x="2122311" y="5746044"/>
            <a:ext cx="519289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140179" y="5576711"/>
            <a:ext cx="111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pc="-60" dirty="0" smtClean="0"/>
              <a:t>2500 m</a:t>
            </a:r>
            <a:endParaRPr lang="en-US" spc="-6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CM1 – Idealized Simulation</a:t>
            </a:r>
            <a:endParaRPr lang="en-US" dirty="0"/>
          </a:p>
        </p:txBody>
      </p:sp>
      <p:pic>
        <p:nvPicPr>
          <p:cNvPr id="6" name="Content Placeholder 5" descr="dbzprs_001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43000"/>
            <a:ext cx="9144000" cy="4572001"/>
          </a:xfrm>
        </p:spPr>
      </p:pic>
      <p:sp>
        <p:nvSpPr>
          <p:cNvPr id="7" name="TextBox 6"/>
          <p:cNvSpPr txBox="1"/>
          <p:nvPr/>
        </p:nvSpPr>
        <p:spPr>
          <a:xfrm>
            <a:off x="4267200" y="5565422"/>
            <a:ext cx="803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60" dirty="0" smtClean="0"/>
              <a:t>01:00</a:t>
            </a:r>
            <a:endParaRPr lang="en-US" spc="-60" dirty="0"/>
          </a:p>
        </p:txBody>
      </p:sp>
      <p:cxnSp>
        <p:nvCxnSpPr>
          <p:cNvPr id="9" name="Straight Arrow Connector 8"/>
          <p:cNvCxnSpPr/>
          <p:nvPr/>
        </p:nvCxnSpPr>
        <p:spPr>
          <a:xfrm rot="5400000" flipH="1" flipV="1">
            <a:off x="4092223" y="2252132"/>
            <a:ext cx="801512" cy="406404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626578" y="5655733"/>
            <a:ext cx="2118529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pc="-60" dirty="0" smtClean="0"/>
              <a:t>Motion of domain:</a:t>
            </a:r>
          </a:p>
          <a:p>
            <a:r>
              <a:rPr lang="en-US" spc="-60" dirty="0" smtClean="0"/>
              <a:t>u: 15 m/s</a:t>
            </a:r>
          </a:p>
          <a:p>
            <a:r>
              <a:rPr lang="en-US" spc="-60" dirty="0" smtClean="0"/>
              <a:t>v: 7.7 m/s</a:t>
            </a:r>
            <a:endParaRPr lang="en-US" spc="-60" dirty="0"/>
          </a:p>
        </p:txBody>
      </p:sp>
      <p:sp>
        <p:nvSpPr>
          <p:cNvPr id="12" name="TextBox 11"/>
          <p:cNvSpPr txBox="1"/>
          <p:nvPr/>
        </p:nvSpPr>
        <p:spPr>
          <a:xfrm>
            <a:off x="1890890" y="1281291"/>
            <a:ext cx="562141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pc="-60" dirty="0" smtClean="0"/>
              <a:t>Composite Reflectivity    Pressure perturbation (</a:t>
            </a:r>
            <a:r>
              <a:rPr lang="en-US" spc="-60" dirty="0" err="1" smtClean="0"/>
              <a:t>hPa</a:t>
            </a:r>
            <a:r>
              <a:rPr lang="en-US" spc="-60" dirty="0" smtClean="0"/>
              <a:t>)</a:t>
            </a:r>
            <a:endParaRPr lang="en-US" spc="-6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0445" y="1591733"/>
            <a:ext cx="446486" cy="3952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4033479" y="3365532"/>
            <a:ext cx="361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bzprs_0017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43000"/>
            <a:ext cx="9144000" cy="457200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CM1 – Idealized Simulation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67200" y="5565422"/>
            <a:ext cx="803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60" dirty="0" smtClean="0"/>
              <a:t>01:15</a:t>
            </a:r>
            <a:endParaRPr lang="en-US" spc="-60" dirty="0"/>
          </a:p>
        </p:txBody>
      </p:sp>
      <p:cxnSp>
        <p:nvCxnSpPr>
          <p:cNvPr id="8" name="Straight Arrow Connector 7"/>
          <p:cNvCxnSpPr/>
          <p:nvPr/>
        </p:nvCxnSpPr>
        <p:spPr>
          <a:xfrm rot="5400000" flipH="1" flipV="1">
            <a:off x="4216402" y="2444043"/>
            <a:ext cx="869244" cy="90314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890890" y="1281291"/>
            <a:ext cx="562141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pc="-60" dirty="0" smtClean="0"/>
              <a:t>Composite Reflectivity    Pressure perturbation (</a:t>
            </a:r>
            <a:r>
              <a:rPr lang="en-US" spc="-60" dirty="0" err="1" smtClean="0"/>
              <a:t>hPa</a:t>
            </a:r>
            <a:r>
              <a:rPr lang="en-US" spc="-60" dirty="0" smtClean="0"/>
              <a:t>)</a:t>
            </a:r>
            <a:endParaRPr lang="en-US" spc="-60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0445" y="1591733"/>
            <a:ext cx="446486" cy="3952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4342761" y="3473109"/>
            <a:ext cx="361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bzprs_002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43000"/>
            <a:ext cx="9144000" cy="457200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CM1 – Idealized Simulation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67200" y="5565422"/>
            <a:ext cx="803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60" dirty="0" smtClean="0"/>
              <a:t>01:30</a:t>
            </a:r>
            <a:endParaRPr lang="en-US" spc="-60" dirty="0"/>
          </a:p>
        </p:txBody>
      </p:sp>
      <p:cxnSp>
        <p:nvCxnSpPr>
          <p:cNvPr id="8" name="Straight Arrow Connector 7"/>
          <p:cNvCxnSpPr/>
          <p:nvPr/>
        </p:nvCxnSpPr>
        <p:spPr>
          <a:xfrm rot="16200000" flipV="1">
            <a:off x="4312359" y="2438403"/>
            <a:ext cx="959554" cy="191906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890890" y="1281291"/>
            <a:ext cx="562141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pc="-60" dirty="0" smtClean="0"/>
              <a:t>Composite Reflectivity    Pressure perturbation (</a:t>
            </a:r>
            <a:r>
              <a:rPr lang="en-US" spc="-60" dirty="0" err="1" smtClean="0"/>
              <a:t>hPa</a:t>
            </a:r>
            <a:r>
              <a:rPr lang="en-US" spc="-60" dirty="0" smtClean="0"/>
              <a:t>)</a:t>
            </a:r>
            <a:endParaRPr lang="en-US" spc="-60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0445" y="1591733"/>
            <a:ext cx="446486" cy="3952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4746173" y="3513450"/>
            <a:ext cx="361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bzprs_002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43000"/>
            <a:ext cx="9144000" cy="457200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CM1 – Idealized Simulation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67200" y="5565422"/>
            <a:ext cx="803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60" dirty="0" smtClean="0"/>
              <a:t>01:45</a:t>
            </a:r>
            <a:endParaRPr lang="en-US" spc="-60" dirty="0"/>
          </a:p>
        </p:txBody>
      </p:sp>
      <p:cxnSp>
        <p:nvCxnSpPr>
          <p:cNvPr id="8" name="Straight Arrow Connector 7"/>
          <p:cNvCxnSpPr/>
          <p:nvPr/>
        </p:nvCxnSpPr>
        <p:spPr>
          <a:xfrm rot="16200000" flipV="1">
            <a:off x="4645380" y="2105379"/>
            <a:ext cx="790222" cy="688619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890890" y="1281291"/>
            <a:ext cx="562141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pc="-60" dirty="0" smtClean="0"/>
              <a:t>Composite Reflectivity    Pressure perturbation (</a:t>
            </a:r>
            <a:r>
              <a:rPr lang="en-US" spc="-60" dirty="0" err="1" smtClean="0"/>
              <a:t>hPa</a:t>
            </a:r>
            <a:r>
              <a:rPr lang="en-US" spc="-60" dirty="0" smtClean="0"/>
              <a:t>)</a:t>
            </a:r>
            <a:endParaRPr lang="en-US" spc="-60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0445" y="1591733"/>
            <a:ext cx="446486" cy="3952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okp.20030313.023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0230 UTC  13 March 2003</a:t>
            </a:r>
            <a:endParaRPr lang="en-US" spc="-6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bzprs_0026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43000"/>
            <a:ext cx="9144000" cy="457200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CM1 – Idealized Simulation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67200" y="5565422"/>
            <a:ext cx="803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60" dirty="0" smtClean="0"/>
              <a:t>02:00</a:t>
            </a:r>
            <a:endParaRPr lang="en-US" spc="-60" dirty="0"/>
          </a:p>
        </p:txBody>
      </p:sp>
      <p:sp>
        <p:nvSpPr>
          <p:cNvPr id="9" name="TextBox 8"/>
          <p:cNvSpPr txBox="1"/>
          <p:nvPr/>
        </p:nvSpPr>
        <p:spPr>
          <a:xfrm>
            <a:off x="1890890" y="1281291"/>
            <a:ext cx="562141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pc="-60" dirty="0" smtClean="0"/>
              <a:t>Composite Reflectivity    Pressure perturbation (</a:t>
            </a:r>
            <a:r>
              <a:rPr lang="en-US" spc="-60" dirty="0" err="1" smtClean="0"/>
              <a:t>hPa</a:t>
            </a:r>
            <a:r>
              <a:rPr lang="en-US" spc="-60" dirty="0" smtClean="0"/>
              <a:t>)</a:t>
            </a:r>
            <a:endParaRPr lang="en-US" spc="-60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0445" y="1591733"/>
            <a:ext cx="446486" cy="3952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Straight Arrow Connector 6"/>
          <p:cNvCxnSpPr/>
          <p:nvPr/>
        </p:nvCxnSpPr>
        <p:spPr>
          <a:xfrm flipV="1">
            <a:off x="3748453" y="3289799"/>
            <a:ext cx="508000" cy="349956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CM1 – Idealized Simulation</a:t>
            </a:r>
            <a:endParaRPr lang="en-US" dirty="0"/>
          </a:p>
        </p:txBody>
      </p:sp>
      <p:pic>
        <p:nvPicPr>
          <p:cNvPr id="6" name="Content Placeholder 5" descr="dbzprs_0027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43000"/>
            <a:ext cx="9144000" cy="4572001"/>
          </a:xfrm>
        </p:spPr>
      </p:pic>
      <p:sp>
        <p:nvSpPr>
          <p:cNvPr id="7" name="TextBox 6"/>
          <p:cNvSpPr txBox="1"/>
          <p:nvPr/>
        </p:nvSpPr>
        <p:spPr>
          <a:xfrm>
            <a:off x="4267200" y="5565422"/>
            <a:ext cx="803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60" dirty="0" smtClean="0"/>
              <a:t>02:05</a:t>
            </a:r>
            <a:endParaRPr lang="en-US" spc="-60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680178" y="3262489"/>
            <a:ext cx="508000" cy="349956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890890" y="1281291"/>
            <a:ext cx="562141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pc="-60" dirty="0" smtClean="0"/>
              <a:t>Composite Reflectivity    Pressure perturbation (</a:t>
            </a:r>
            <a:r>
              <a:rPr lang="en-US" spc="-60" dirty="0" err="1" smtClean="0"/>
              <a:t>hPa</a:t>
            </a:r>
            <a:r>
              <a:rPr lang="en-US" spc="-60" dirty="0" smtClean="0"/>
              <a:t>)</a:t>
            </a:r>
            <a:endParaRPr lang="en-US" spc="-60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0445" y="1591733"/>
            <a:ext cx="446486" cy="3952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bzprs_0028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43000"/>
            <a:ext cx="9144000" cy="457200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CM1 – Idealized Simulation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67200" y="5565422"/>
            <a:ext cx="803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60" dirty="0" smtClean="0"/>
              <a:t>02:10</a:t>
            </a:r>
            <a:endParaRPr lang="en-US" spc="-60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3668889" y="3883378"/>
            <a:ext cx="508000" cy="349956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3680178" y="3262489"/>
            <a:ext cx="508000" cy="349956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890890" y="1281291"/>
            <a:ext cx="562141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pc="-60" dirty="0" smtClean="0"/>
              <a:t>Composite Reflectivity    Pressure perturbation (</a:t>
            </a:r>
            <a:r>
              <a:rPr lang="en-US" spc="-60" dirty="0" err="1" smtClean="0"/>
              <a:t>hPa</a:t>
            </a:r>
            <a:r>
              <a:rPr lang="en-US" spc="-60" dirty="0" smtClean="0"/>
              <a:t>)</a:t>
            </a:r>
            <a:endParaRPr lang="en-US" spc="-60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0445" y="1591733"/>
            <a:ext cx="446486" cy="3952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bzprs_002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43000"/>
            <a:ext cx="9144000" cy="457200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CM1 – Idealized Simulation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67200" y="5565422"/>
            <a:ext cx="803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60" dirty="0" smtClean="0"/>
              <a:t>02:15</a:t>
            </a:r>
            <a:endParaRPr lang="en-US" spc="-60" dirty="0"/>
          </a:p>
        </p:txBody>
      </p:sp>
      <p:sp>
        <p:nvSpPr>
          <p:cNvPr id="8" name="TextBox 7"/>
          <p:cNvSpPr txBox="1"/>
          <p:nvPr/>
        </p:nvSpPr>
        <p:spPr>
          <a:xfrm>
            <a:off x="1890890" y="1281291"/>
            <a:ext cx="562141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pc="-60" dirty="0" smtClean="0"/>
              <a:t>Composite Reflectivity    Pressure perturbation (</a:t>
            </a:r>
            <a:r>
              <a:rPr lang="en-US" spc="-60" dirty="0" err="1" smtClean="0"/>
              <a:t>hPa</a:t>
            </a:r>
            <a:r>
              <a:rPr lang="en-US" spc="-60" dirty="0" smtClean="0"/>
              <a:t>)</a:t>
            </a:r>
            <a:endParaRPr lang="en-US" spc="-60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0445" y="1591733"/>
            <a:ext cx="446486" cy="3952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bzprs_003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43000"/>
            <a:ext cx="9144000" cy="457200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CM1 – Idealized Simulation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67200" y="5565422"/>
            <a:ext cx="803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60" dirty="0" smtClean="0"/>
              <a:t>02:20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90890" y="1281291"/>
            <a:ext cx="562141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pc="-60" dirty="0" smtClean="0"/>
              <a:t>Composite Reflectivity    Pressure perturbation (</a:t>
            </a:r>
            <a:r>
              <a:rPr lang="en-US" spc="-60" dirty="0" err="1" smtClean="0"/>
              <a:t>hPa</a:t>
            </a:r>
            <a:r>
              <a:rPr lang="en-US" spc="-60" dirty="0" smtClean="0"/>
              <a:t>)</a:t>
            </a:r>
            <a:endParaRPr lang="en-US" spc="-6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0445" y="1591733"/>
            <a:ext cx="446486" cy="3952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bzprs_003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43000"/>
            <a:ext cx="9144000" cy="457200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CM1 – Idealized Simulation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67200" y="5565422"/>
            <a:ext cx="803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60" dirty="0" smtClean="0"/>
              <a:t>02:25</a:t>
            </a:r>
            <a:endParaRPr lang="en-US" spc="-60" dirty="0"/>
          </a:p>
        </p:txBody>
      </p:sp>
      <p:sp>
        <p:nvSpPr>
          <p:cNvPr id="6" name="TextBox 5"/>
          <p:cNvSpPr txBox="1"/>
          <p:nvPr/>
        </p:nvSpPr>
        <p:spPr>
          <a:xfrm>
            <a:off x="1890890" y="1281291"/>
            <a:ext cx="562141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pc="-60" dirty="0" smtClean="0"/>
              <a:t>Composite Reflectivity    Pressure perturbation (</a:t>
            </a:r>
            <a:r>
              <a:rPr lang="en-US" spc="-60" dirty="0" err="1" smtClean="0"/>
              <a:t>hPa</a:t>
            </a:r>
            <a:r>
              <a:rPr lang="en-US" spc="-60" dirty="0" smtClean="0"/>
              <a:t>)</a:t>
            </a:r>
            <a:endParaRPr lang="en-US" spc="-6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0445" y="1591733"/>
            <a:ext cx="446486" cy="3952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CM1 – Idealized Simulation</a:t>
            </a:r>
            <a:endParaRPr lang="en-US" dirty="0"/>
          </a:p>
        </p:txBody>
      </p:sp>
      <p:pic>
        <p:nvPicPr>
          <p:cNvPr id="6" name="Content Placeholder 5" descr="dbzprs_003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43000"/>
            <a:ext cx="9144000" cy="4572001"/>
          </a:xfrm>
        </p:spPr>
      </p:pic>
      <p:sp>
        <p:nvSpPr>
          <p:cNvPr id="7" name="TextBox 6"/>
          <p:cNvSpPr txBox="1"/>
          <p:nvPr/>
        </p:nvSpPr>
        <p:spPr>
          <a:xfrm>
            <a:off x="4267200" y="5565422"/>
            <a:ext cx="803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60" dirty="0" smtClean="0"/>
              <a:t>02:30</a:t>
            </a:r>
            <a:endParaRPr lang="en-US" spc="-60" dirty="0"/>
          </a:p>
        </p:txBody>
      </p:sp>
      <p:sp>
        <p:nvSpPr>
          <p:cNvPr id="8" name="TextBox 7"/>
          <p:cNvSpPr txBox="1"/>
          <p:nvPr/>
        </p:nvSpPr>
        <p:spPr>
          <a:xfrm>
            <a:off x="1890890" y="1281291"/>
            <a:ext cx="562141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pc="-60" dirty="0" smtClean="0"/>
              <a:t>Composite Reflectivity    Pressure perturbation (</a:t>
            </a:r>
            <a:r>
              <a:rPr lang="en-US" spc="-60" dirty="0" err="1" smtClean="0"/>
              <a:t>hPa</a:t>
            </a:r>
            <a:r>
              <a:rPr lang="en-US" spc="-60" dirty="0" smtClean="0"/>
              <a:t>)</a:t>
            </a:r>
            <a:endParaRPr lang="en-US" spc="-60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0445" y="1591733"/>
            <a:ext cx="446486" cy="3952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bzprs_003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43000"/>
            <a:ext cx="9144000" cy="457200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CM1 – Idealized Simulation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3668889" y="3883378"/>
            <a:ext cx="508000" cy="349956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3680178" y="3262489"/>
            <a:ext cx="508000" cy="349956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267200" y="5565422"/>
            <a:ext cx="803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60" dirty="0" smtClean="0"/>
              <a:t>02:35</a:t>
            </a:r>
            <a:endParaRPr lang="en-US" spc="-60" dirty="0"/>
          </a:p>
        </p:txBody>
      </p:sp>
      <p:sp>
        <p:nvSpPr>
          <p:cNvPr id="8" name="TextBox 7"/>
          <p:cNvSpPr txBox="1"/>
          <p:nvPr/>
        </p:nvSpPr>
        <p:spPr>
          <a:xfrm>
            <a:off x="1890890" y="1281291"/>
            <a:ext cx="562141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pc="-60" dirty="0" smtClean="0"/>
              <a:t>Composite Reflectivity    Pressure perturbation (</a:t>
            </a:r>
            <a:r>
              <a:rPr lang="en-US" spc="-60" dirty="0" err="1" smtClean="0"/>
              <a:t>hPa</a:t>
            </a:r>
            <a:r>
              <a:rPr lang="en-US" spc="-60" dirty="0" smtClean="0"/>
              <a:t>)</a:t>
            </a:r>
            <a:endParaRPr lang="en-US" spc="-60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0445" y="1591733"/>
            <a:ext cx="446486" cy="3952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bzprs_0035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43000"/>
            <a:ext cx="9144000" cy="457200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CM1 – Idealized Simulation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67200" y="5565422"/>
            <a:ext cx="803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60" dirty="0" smtClean="0"/>
              <a:t>02:45</a:t>
            </a:r>
            <a:endParaRPr lang="en-US" spc="-60" dirty="0"/>
          </a:p>
        </p:txBody>
      </p:sp>
      <p:sp>
        <p:nvSpPr>
          <p:cNvPr id="6" name="TextBox 5"/>
          <p:cNvSpPr txBox="1"/>
          <p:nvPr/>
        </p:nvSpPr>
        <p:spPr>
          <a:xfrm>
            <a:off x="1890890" y="1281291"/>
            <a:ext cx="562141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pc="-60" dirty="0" smtClean="0"/>
              <a:t>Composite Reflectivity    Pressure perturbation (</a:t>
            </a:r>
            <a:r>
              <a:rPr lang="en-US" spc="-60" dirty="0" err="1" smtClean="0"/>
              <a:t>hPa</a:t>
            </a:r>
            <a:r>
              <a:rPr lang="en-US" spc="-60" dirty="0" smtClean="0"/>
              <a:t>)</a:t>
            </a:r>
            <a:endParaRPr lang="en-US" spc="-6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0445" y="1591733"/>
            <a:ext cx="446486" cy="3952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bzprs_0038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43000"/>
            <a:ext cx="9144000" cy="457200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CM1 – Idealized Simulation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67200" y="5565422"/>
            <a:ext cx="803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60" dirty="0" smtClean="0"/>
              <a:t>03:00</a:t>
            </a:r>
            <a:endParaRPr lang="en-US" spc="-60" dirty="0"/>
          </a:p>
        </p:txBody>
      </p:sp>
      <p:sp>
        <p:nvSpPr>
          <p:cNvPr id="6" name="TextBox 5"/>
          <p:cNvSpPr txBox="1"/>
          <p:nvPr/>
        </p:nvSpPr>
        <p:spPr>
          <a:xfrm>
            <a:off x="1890890" y="1281291"/>
            <a:ext cx="562141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pc="-60" dirty="0" smtClean="0"/>
              <a:t>Composite Reflectivity    Pressure perturbation (</a:t>
            </a:r>
            <a:r>
              <a:rPr lang="en-US" spc="-60" dirty="0" err="1" smtClean="0"/>
              <a:t>hPa</a:t>
            </a:r>
            <a:r>
              <a:rPr lang="en-US" spc="-60" dirty="0" smtClean="0"/>
              <a:t>)</a:t>
            </a:r>
            <a:endParaRPr lang="en-US" spc="-6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0445" y="1591733"/>
            <a:ext cx="446486" cy="3952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okp.20030313.0245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0245 UTC  13 March 2003</a:t>
            </a:r>
            <a:endParaRPr lang="en-US" spc="-6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bzprs_00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43000"/>
            <a:ext cx="9144000" cy="457200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CM1 – Idealized Simulation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67200" y="5565422"/>
            <a:ext cx="803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60" dirty="0" smtClean="0"/>
              <a:t>03:30</a:t>
            </a:r>
            <a:endParaRPr lang="en-US" spc="-60" dirty="0"/>
          </a:p>
        </p:txBody>
      </p:sp>
      <p:sp>
        <p:nvSpPr>
          <p:cNvPr id="6" name="TextBox 5"/>
          <p:cNvSpPr txBox="1"/>
          <p:nvPr/>
        </p:nvSpPr>
        <p:spPr>
          <a:xfrm>
            <a:off x="1890890" y="1281291"/>
            <a:ext cx="562141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pc="-60" dirty="0" smtClean="0"/>
              <a:t>Composite Reflectivity    Pressure perturbation (</a:t>
            </a:r>
            <a:r>
              <a:rPr lang="en-US" spc="-60" dirty="0" err="1" smtClean="0"/>
              <a:t>hPa</a:t>
            </a:r>
            <a:r>
              <a:rPr lang="en-US" spc="-60" dirty="0" smtClean="0"/>
              <a:t>)</a:t>
            </a:r>
            <a:endParaRPr lang="en-US" spc="-6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0445" y="1591733"/>
            <a:ext cx="446486" cy="3952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bzprs_00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43000"/>
            <a:ext cx="9144000" cy="457200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CM1 – Idealized Simulation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67200" y="5565422"/>
            <a:ext cx="803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60" dirty="0" smtClean="0"/>
              <a:t>04:00</a:t>
            </a:r>
            <a:endParaRPr lang="en-US" spc="-60" dirty="0"/>
          </a:p>
        </p:txBody>
      </p:sp>
      <p:sp>
        <p:nvSpPr>
          <p:cNvPr id="6" name="TextBox 5"/>
          <p:cNvSpPr txBox="1"/>
          <p:nvPr/>
        </p:nvSpPr>
        <p:spPr>
          <a:xfrm>
            <a:off x="1890890" y="1281291"/>
            <a:ext cx="562141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pc="-60" dirty="0" smtClean="0"/>
              <a:t>Composite Reflectivity    Pressure perturbation (</a:t>
            </a:r>
            <a:r>
              <a:rPr lang="en-US" spc="-60" dirty="0" err="1" smtClean="0"/>
              <a:t>hPa</a:t>
            </a:r>
            <a:r>
              <a:rPr lang="en-US" spc="-60" dirty="0" smtClean="0"/>
              <a:t>)</a:t>
            </a:r>
            <a:endParaRPr lang="en-US" spc="-6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0445" y="1591733"/>
            <a:ext cx="446486" cy="3952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0" name="Straight Connector 9"/>
          <p:cNvCxnSpPr/>
          <p:nvPr/>
        </p:nvCxnSpPr>
        <p:spPr>
          <a:xfrm>
            <a:off x="1143000" y="4267200"/>
            <a:ext cx="7086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3733800" y="4191000"/>
            <a:ext cx="137160" cy="137160"/>
          </a:xfrm>
          <a:prstGeom prst="ellipse">
            <a:avLst/>
          </a:prstGeom>
          <a:solidFill>
            <a:srgbClr val="FFFF00"/>
          </a:solidFill>
          <a:ln cmpd="sng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imeseries_213_110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112" y="1055072"/>
            <a:ext cx="8385087" cy="503105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CM1 - </a:t>
            </a:r>
            <a:r>
              <a:rPr lang="en-US" dirty="0" err="1" smtClean="0"/>
              <a:t>Timeseries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rot="5400000">
            <a:off x="1885244" y="2133600"/>
            <a:ext cx="677334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5400000">
            <a:off x="4126088" y="2015067"/>
            <a:ext cx="677334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5400000">
            <a:off x="4464755" y="1619956"/>
            <a:ext cx="677334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5400000">
            <a:off x="4464755" y="4318001"/>
            <a:ext cx="677334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998134" y="1512712"/>
            <a:ext cx="4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[a]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227689" y="1292578"/>
            <a:ext cx="481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[b]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566357" y="999068"/>
            <a:ext cx="4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[c]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555067" y="3697112"/>
            <a:ext cx="481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[d]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3962400" y="5715000"/>
            <a:ext cx="1458686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xsect_thetaprs_nopert_001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539240"/>
            <a:ext cx="10058400" cy="402336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CM1 – Idealized Simulation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57072" y="1281291"/>
            <a:ext cx="6029856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pc="-60" dirty="0" smtClean="0"/>
              <a:t>Potential Temperature (K)     Pressure perturbation (</a:t>
            </a:r>
            <a:r>
              <a:rPr lang="en-US" spc="-60" dirty="0" err="1" smtClean="0"/>
              <a:t>hPa</a:t>
            </a:r>
            <a:r>
              <a:rPr lang="en-US" spc="-60" dirty="0" smtClean="0"/>
              <a:t>)</a:t>
            </a:r>
            <a:endParaRPr lang="en-US" spc="-60" dirty="0"/>
          </a:p>
        </p:txBody>
      </p:sp>
      <p:sp>
        <p:nvSpPr>
          <p:cNvPr id="6" name="TextBox 5"/>
          <p:cNvSpPr txBox="1"/>
          <p:nvPr/>
        </p:nvSpPr>
        <p:spPr>
          <a:xfrm>
            <a:off x="4267200" y="5565422"/>
            <a:ext cx="803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60" dirty="0" smtClean="0"/>
              <a:t>01:00</a:t>
            </a:r>
            <a:endParaRPr lang="en-US" spc="-60" dirty="0"/>
          </a:p>
        </p:txBody>
      </p:sp>
      <p:cxnSp>
        <p:nvCxnSpPr>
          <p:cNvPr id="8" name="Straight Arrow Connector 7"/>
          <p:cNvCxnSpPr/>
          <p:nvPr/>
        </p:nvCxnSpPr>
        <p:spPr>
          <a:xfrm rot="5400000" flipH="1" flipV="1">
            <a:off x="3302331" y="1416343"/>
            <a:ext cx="838200" cy="1588"/>
          </a:xfrm>
          <a:prstGeom prst="straightConnector1">
            <a:avLst/>
          </a:prstGeom>
          <a:ln w="38100"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6200000" flipH="1">
            <a:off x="3210045" y="5752283"/>
            <a:ext cx="950089" cy="8681"/>
          </a:xfrm>
          <a:prstGeom prst="straightConnector1">
            <a:avLst/>
          </a:prstGeom>
          <a:ln w="38100"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296628" y="5903089"/>
            <a:ext cx="2303361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pc="-60" dirty="0" smtClean="0"/>
              <a:t>Nicholls et al., 1991</a:t>
            </a:r>
            <a:endParaRPr lang="en-US" spc="-60" dirty="0"/>
          </a:p>
        </p:txBody>
      </p:sp>
      <p:pic>
        <p:nvPicPr>
          <p:cNvPr id="10" name="Picture 9" descr="nicholls_etal_1991_p4_pr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811" y="2495210"/>
            <a:ext cx="4460920" cy="166236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960119" y="3526001"/>
            <a:ext cx="3487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L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25366" y="2644407"/>
            <a:ext cx="410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</a:rPr>
              <a:t>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09376" y="1782048"/>
            <a:ext cx="410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</a:rPr>
              <a:t>H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21827" y="4960791"/>
            <a:ext cx="3487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L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11" grpId="0"/>
      <p:bldP spid="1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xsect_upert_dbz_001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539240"/>
            <a:ext cx="10058400" cy="402336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CM1 – Idealized Simulation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76500" y="1281291"/>
            <a:ext cx="459100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Reflectivity     U wind perturbation (m s</a:t>
            </a:r>
            <a:r>
              <a:rPr lang="en-US" spc="-60" baseline="30000" dirty="0" smtClean="0"/>
              <a:t>-1</a:t>
            </a:r>
            <a:r>
              <a:rPr lang="en-US" spc="-60" dirty="0" smtClean="0"/>
              <a:t>)</a:t>
            </a:r>
            <a:endParaRPr lang="en-US" spc="-60" dirty="0"/>
          </a:p>
        </p:txBody>
      </p:sp>
      <p:cxnSp>
        <p:nvCxnSpPr>
          <p:cNvPr id="6" name="Straight Arrow Connector 5"/>
          <p:cNvCxnSpPr/>
          <p:nvPr/>
        </p:nvCxnSpPr>
        <p:spPr>
          <a:xfrm rot="10800000">
            <a:off x="3217763" y="2002421"/>
            <a:ext cx="502875" cy="7093"/>
          </a:xfrm>
          <a:prstGeom prst="straightConnector1">
            <a:avLst/>
          </a:prstGeom>
          <a:ln w="38100"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3715473" y="4398380"/>
            <a:ext cx="544010" cy="1588"/>
          </a:xfrm>
          <a:prstGeom prst="straightConnector1">
            <a:avLst/>
          </a:prstGeom>
          <a:ln w="38100"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296628" y="5903089"/>
            <a:ext cx="2303361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pc="-60" dirty="0" smtClean="0"/>
              <a:t>Nicholls et al., 1991</a:t>
            </a:r>
            <a:endParaRPr lang="en-US" spc="-60" dirty="0"/>
          </a:p>
        </p:txBody>
      </p:sp>
      <p:pic>
        <p:nvPicPr>
          <p:cNvPr id="11" name="Picture 10" descr="nicholls_etal_1991_p4_uwn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763" y="2027984"/>
            <a:ext cx="4520862" cy="1701805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>
          <a:xfrm rot="10800000">
            <a:off x="7212959" y="2340017"/>
            <a:ext cx="502875" cy="7093"/>
          </a:xfrm>
          <a:prstGeom prst="straightConnector1">
            <a:avLst/>
          </a:prstGeom>
          <a:ln w="38100"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7247681" y="3323864"/>
            <a:ext cx="544010" cy="1588"/>
          </a:xfrm>
          <a:prstGeom prst="straightConnector1">
            <a:avLst/>
          </a:prstGeom>
          <a:ln w="38100"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CM1 – Idealized Simulation</a:t>
            </a:r>
            <a:endParaRPr lang="en-US" dirty="0"/>
          </a:p>
        </p:txBody>
      </p:sp>
      <p:pic>
        <p:nvPicPr>
          <p:cNvPr id="8" name="Content Placeholder 7" descr="xsect_thetaprs_nopert_0017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539240"/>
            <a:ext cx="10058400" cy="4023360"/>
          </a:xfrm>
        </p:spPr>
      </p:pic>
      <p:sp>
        <p:nvSpPr>
          <p:cNvPr id="9" name="TextBox 8"/>
          <p:cNvSpPr txBox="1"/>
          <p:nvPr/>
        </p:nvSpPr>
        <p:spPr>
          <a:xfrm>
            <a:off x="4267200" y="5565422"/>
            <a:ext cx="803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60" dirty="0" smtClean="0"/>
              <a:t>01:15</a:t>
            </a:r>
            <a:endParaRPr lang="en-US" spc="-60" dirty="0"/>
          </a:p>
        </p:txBody>
      </p:sp>
      <p:sp>
        <p:nvSpPr>
          <p:cNvPr id="10" name="TextBox 9"/>
          <p:cNvSpPr txBox="1"/>
          <p:nvPr/>
        </p:nvSpPr>
        <p:spPr>
          <a:xfrm>
            <a:off x="1557072" y="1281291"/>
            <a:ext cx="6029856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pc="-60" dirty="0" smtClean="0"/>
              <a:t>Potential Temperature (K)     Pressure perturbation (</a:t>
            </a:r>
            <a:r>
              <a:rPr lang="en-US" spc="-60" dirty="0" err="1" smtClean="0"/>
              <a:t>hPa</a:t>
            </a:r>
            <a:r>
              <a:rPr lang="en-US" spc="-60" dirty="0" smtClean="0"/>
              <a:t>)</a:t>
            </a:r>
            <a:endParaRPr lang="en-US" spc="-60" dirty="0"/>
          </a:p>
        </p:txBody>
      </p:sp>
      <p:cxnSp>
        <p:nvCxnSpPr>
          <p:cNvPr id="11" name="Straight Arrow Connector 10"/>
          <p:cNvCxnSpPr/>
          <p:nvPr/>
        </p:nvCxnSpPr>
        <p:spPr>
          <a:xfrm rot="5400000" flipH="1" flipV="1">
            <a:off x="3672731" y="1561306"/>
            <a:ext cx="838200" cy="1588"/>
          </a:xfrm>
          <a:prstGeom prst="straightConnector1">
            <a:avLst/>
          </a:prstGeom>
          <a:ln w="38100"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6200000" flipH="1">
            <a:off x="3580445" y="5540414"/>
            <a:ext cx="950089" cy="8681"/>
          </a:xfrm>
          <a:prstGeom prst="straightConnector1">
            <a:avLst/>
          </a:prstGeom>
          <a:ln w="38100"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xsect_thetaprs_nopert_002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539240"/>
            <a:ext cx="10058400" cy="402336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CM1 – Idealized Simulation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67200" y="5565422"/>
            <a:ext cx="803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60" dirty="0" smtClean="0"/>
              <a:t>01:30</a:t>
            </a:r>
            <a:endParaRPr lang="en-US" spc="-60" dirty="0"/>
          </a:p>
        </p:txBody>
      </p:sp>
      <p:sp>
        <p:nvSpPr>
          <p:cNvPr id="6" name="TextBox 5"/>
          <p:cNvSpPr txBox="1"/>
          <p:nvPr/>
        </p:nvSpPr>
        <p:spPr>
          <a:xfrm>
            <a:off x="1557072" y="1281291"/>
            <a:ext cx="6029856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pc="-60" dirty="0" smtClean="0"/>
              <a:t>Potential Temperature (K)     Pressure perturbation (</a:t>
            </a:r>
            <a:r>
              <a:rPr lang="en-US" spc="-60" dirty="0" err="1" smtClean="0"/>
              <a:t>hPa</a:t>
            </a:r>
            <a:r>
              <a:rPr lang="en-US" spc="-60" dirty="0" smtClean="0"/>
              <a:t>)</a:t>
            </a:r>
            <a:endParaRPr lang="en-US" spc="-60" dirty="0"/>
          </a:p>
        </p:txBody>
      </p:sp>
      <p:cxnSp>
        <p:nvCxnSpPr>
          <p:cNvPr id="7" name="Straight Arrow Connector 6"/>
          <p:cNvCxnSpPr/>
          <p:nvPr/>
        </p:nvCxnSpPr>
        <p:spPr>
          <a:xfrm rot="5400000" flipH="1" flipV="1">
            <a:off x="4112581" y="1561306"/>
            <a:ext cx="838200" cy="1588"/>
          </a:xfrm>
          <a:prstGeom prst="straightConnector1">
            <a:avLst/>
          </a:prstGeom>
          <a:ln w="38100"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6200000" flipH="1">
            <a:off x="4020295" y="5540414"/>
            <a:ext cx="950089" cy="8681"/>
          </a:xfrm>
          <a:prstGeom prst="straightConnector1">
            <a:avLst/>
          </a:prstGeom>
          <a:ln w="38100"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xsect_thetaprs_nopert_002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539240"/>
            <a:ext cx="10058400" cy="402336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CM1 – Idealized Simulation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67200" y="5565422"/>
            <a:ext cx="803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60" dirty="0" smtClean="0"/>
              <a:t>01:45</a:t>
            </a:r>
            <a:endParaRPr lang="en-US" spc="-60" dirty="0"/>
          </a:p>
        </p:txBody>
      </p:sp>
      <p:sp>
        <p:nvSpPr>
          <p:cNvPr id="6" name="TextBox 5"/>
          <p:cNvSpPr txBox="1"/>
          <p:nvPr/>
        </p:nvSpPr>
        <p:spPr>
          <a:xfrm>
            <a:off x="1557072" y="1281291"/>
            <a:ext cx="6029856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pc="-60" dirty="0" smtClean="0"/>
              <a:t>Potential Temperature (K)     Pressure perturbation (</a:t>
            </a:r>
            <a:r>
              <a:rPr lang="en-US" spc="-60" dirty="0" err="1" smtClean="0"/>
              <a:t>hPa</a:t>
            </a:r>
            <a:r>
              <a:rPr lang="en-US" spc="-60" dirty="0" smtClean="0"/>
              <a:t>)</a:t>
            </a:r>
            <a:endParaRPr lang="en-US" spc="-60" dirty="0"/>
          </a:p>
        </p:txBody>
      </p:sp>
      <p:cxnSp>
        <p:nvCxnSpPr>
          <p:cNvPr id="7" name="Straight Arrow Connector 6"/>
          <p:cNvCxnSpPr/>
          <p:nvPr/>
        </p:nvCxnSpPr>
        <p:spPr>
          <a:xfrm rot="5400000" flipH="1" flipV="1">
            <a:off x="4494524" y="1549731"/>
            <a:ext cx="838200" cy="1588"/>
          </a:xfrm>
          <a:prstGeom prst="straightConnector1">
            <a:avLst/>
          </a:prstGeom>
          <a:ln w="38100"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6200000" flipH="1">
            <a:off x="4402238" y="5528839"/>
            <a:ext cx="950089" cy="8681"/>
          </a:xfrm>
          <a:prstGeom prst="straightConnector1">
            <a:avLst/>
          </a:prstGeom>
          <a:ln w="38100"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0800000" flipV="1">
            <a:off x="3159890" y="4224759"/>
            <a:ext cx="428263" cy="39354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xsect_thetaprs_nopert_0026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539240"/>
            <a:ext cx="10058400" cy="402336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CM1 – Idealized Simulation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67200" y="5565422"/>
            <a:ext cx="803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60" dirty="0" smtClean="0"/>
              <a:t>02:00</a:t>
            </a:r>
            <a:endParaRPr lang="en-US" spc="-60" dirty="0"/>
          </a:p>
        </p:txBody>
      </p:sp>
      <p:sp>
        <p:nvSpPr>
          <p:cNvPr id="6" name="TextBox 5"/>
          <p:cNvSpPr txBox="1"/>
          <p:nvPr/>
        </p:nvSpPr>
        <p:spPr>
          <a:xfrm>
            <a:off x="1557072" y="1281291"/>
            <a:ext cx="6029856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pc="-60" dirty="0" smtClean="0"/>
              <a:t>Potential Temperature (K)     Pressure perturbation (</a:t>
            </a:r>
            <a:r>
              <a:rPr lang="en-US" spc="-60" dirty="0" err="1" smtClean="0"/>
              <a:t>hPa</a:t>
            </a:r>
            <a:r>
              <a:rPr lang="en-US" spc="-60" dirty="0" smtClean="0"/>
              <a:t>)</a:t>
            </a:r>
            <a:endParaRPr lang="en-US" spc="-60" dirty="0"/>
          </a:p>
        </p:txBody>
      </p:sp>
      <p:cxnSp>
        <p:nvCxnSpPr>
          <p:cNvPr id="7" name="Straight Arrow Connector 6"/>
          <p:cNvCxnSpPr/>
          <p:nvPr/>
        </p:nvCxnSpPr>
        <p:spPr>
          <a:xfrm rot="5400000" flipH="1" flipV="1">
            <a:off x="4888063" y="1572881"/>
            <a:ext cx="838200" cy="1588"/>
          </a:xfrm>
          <a:prstGeom prst="straightConnector1">
            <a:avLst/>
          </a:prstGeom>
          <a:ln w="38100"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6200000" flipH="1">
            <a:off x="4795777" y="5551989"/>
            <a:ext cx="950089" cy="8681"/>
          </a:xfrm>
          <a:prstGeom prst="straightConnector1">
            <a:avLst/>
          </a:prstGeom>
          <a:ln w="38100"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0800000" flipV="1">
            <a:off x="3159890" y="4224759"/>
            <a:ext cx="428263" cy="39354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692326" y="6107494"/>
            <a:ext cx="5578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ground-relative gravity wave speed:  29.9 m s</a:t>
            </a:r>
            <a:r>
              <a:rPr lang="en-US" baseline="30000" dirty="0" smtClean="0"/>
              <a:t>-1</a:t>
            </a:r>
          </a:p>
          <a:p>
            <a:r>
              <a:rPr lang="en-US" dirty="0" smtClean="0"/>
              <a:t>observed wave speed:  32.5 m s</a:t>
            </a:r>
            <a:r>
              <a:rPr lang="en-US" baseline="30000" dirty="0" smtClean="0"/>
              <a:t>-1</a:t>
            </a:r>
            <a:endParaRPr lang="en-US" baseline="30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xsect_thetaprs_nopert_0027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539240"/>
            <a:ext cx="10058400" cy="402336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CM1 – Idealized Simulation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67200" y="5565422"/>
            <a:ext cx="803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60" dirty="0" smtClean="0"/>
              <a:t>02:05</a:t>
            </a:r>
            <a:endParaRPr lang="en-US" spc="-60" dirty="0"/>
          </a:p>
        </p:txBody>
      </p:sp>
      <p:sp>
        <p:nvSpPr>
          <p:cNvPr id="6" name="TextBox 5"/>
          <p:cNvSpPr txBox="1"/>
          <p:nvPr/>
        </p:nvSpPr>
        <p:spPr>
          <a:xfrm>
            <a:off x="1557072" y="1281291"/>
            <a:ext cx="6029856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pc="-60" dirty="0" smtClean="0"/>
              <a:t>Potential Temperature (K)     Pressure perturbation (</a:t>
            </a:r>
            <a:r>
              <a:rPr lang="en-US" spc="-60" dirty="0" err="1" smtClean="0"/>
              <a:t>hPa</a:t>
            </a:r>
            <a:r>
              <a:rPr lang="en-US" spc="-60" dirty="0" smtClean="0"/>
              <a:t>)</a:t>
            </a:r>
            <a:endParaRPr lang="en-US" spc="-60" dirty="0"/>
          </a:p>
        </p:txBody>
      </p:sp>
      <p:cxnSp>
        <p:nvCxnSpPr>
          <p:cNvPr id="7" name="Straight Arrow Connector 6"/>
          <p:cNvCxnSpPr/>
          <p:nvPr/>
        </p:nvCxnSpPr>
        <p:spPr>
          <a:xfrm rot="5400000">
            <a:off x="3217764" y="4271057"/>
            <a:ext cx="416689" cy="32409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3235158" y="5440950"/>
            <a:ext cx="0" cy="601579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994524" y="6029159"/>
            <a:ext cx="4085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time-height cross-section location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okp.20030313.030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0300 UTC  13 March 2003</a:t>
            </a:r>
            <a:endParaRPr lang="en-US" spc="-6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949158" y="-193842"/>
            <a:ext cx="7245684" cy="7065210"/>
            <a:chOff x="1898316" y="-193842"/>
            <a:chExt cx="7245684" cy="7065210"/>
          </a:xfrm>
        </p:grpSpPr>
        <p:pic>
          <p:nvPicPr>
            <p:cNvPr id="5" name="Picture 4" descr="timeheight_thetapw_213_110_nocb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8316" y="-193842"/>
              <a:ext cx="7065210" cy="706521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760002" y="40108"/>
              <a:ext cx="383998" cy="2173705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829067" y="4478420"/>
              <a:ext cx="314933" cy="2232526"/>
            </a:xfrm>
            <a:prstGeom prst="rect">
              <a:avLst/>
            </a:prstGeom>
          </p:spPr>
        </p:pic>
        <p:cxnSp>
          <p:nvCxnSpPr>
            <p:cNvPr id="10" name="Straight Connector 9"/>
            <p:cNvCxnSpPr/>
            <p:nvPr/>
          </p:nvCxnSpPr>
          <p:spPr>
            <a:xfrm>
              <a:off x="5962316" y="0"/>
              <a:ext cx="0" cy="6670842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5989051" y="5320633"/>
              <a:ext cx="1229895" cy="641684"/>
            </a:xfrm>
            <a:prstGeom prst="rect">
              <a:avLst/>
            </a:prstGeom>
            <a:noFill/>
            <a:ln w="28575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994398" y="3053349"/>
              <a:ext cx="1229895" cy="641684"/>
            </a:xfrm>
            <a:prstGeom prst="rect">
              <a:avLst/>
            </a:prstGeom>
            <a:noFill/>
            <a:ln w="28575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986377" y="799433"/>
              <a:ext cx="1229895" cy="641684"/>
            </a:xfrm>
            <a:prstGeom prst="rect">
              <a:avLst/>
            </a:prstGeom>
            <a:noFill/>
            <a:ln w="28575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8448839" y="3970420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time</a:t>
            </a:r>
            <a:endParaRPr lang="en-US" dirty="0"/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8114631" y="4181822"/>
            <a:ext cx="360944" cy="2493"/>
          </a:xfrm>
          <a:prstGeom prst="straightConnector1">
            <a:avLst/>
          </a:prstGeom>
          <a:ln w="28575" cmpd="sng">
            <a:solidFill>
              <a:srgbClr val="000000"/>
            </a:solidFill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imeseries_213_110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5112" y="1202120"/>
            <a:ext cx="8385087" cy="5031052"/>
          </a:xfrm>
        </p:spPr>
      </p:pic>
      <p:sp>
        <p:nvSpPr>
          <p:cNvPr id="28" name="Right Bracket 27"/>
          <p:cNvSpPr/>
          <p:nvPr/>
        </p:nvSpPr>
        <p:spPr>
          <a:xfrm>
            <a:off x="4959684" y="2299367"/>
            <a:ext cx="147053" cy="401053"/>
          </a:xfrm>
          <a:prstGeom prst="rightBracket">
            <a:avLst/>
          </a:prstGeom>
          <a:ln w="38100" cmpd="sng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5347367" y="668421"/>
            <a:ext cx="26335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Pressure oscillates, but overall has a “permanent” rise</a:t>
            </a:r>
            <a:endParaRPr lang="en-US" dirty="0"/>
          </a:p>
        </p:txBody>
      </p:sp>
      <p:cxnSp>
        <p:nvCxnSpPr>
          <p:cNvPr id="31" name="Straight Arrow Connector 30"/>
          <p:cNvCxnSpPr/>
          <p:nvPr/>
        </p:nvCxnSpPr>
        <p:spPr>
          <a:xfrm flipH="1" flipV="1">
            <a:off x="4906211" y="5267158"/>
            <a:ext cx="641685" cy="681789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080001" y="6038152"/>
            <a:ext cx="39069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Wind speed less than bore speed (no rear-to-front flow)</a:t>
            </a:r>
            <a:endParaRPr lang="en-US" dirty="0"/>
          </a:p>
        </p:txBody>
      </p:sp>
      <p:cxnSp>
        <p:nvCxnSpPr>
          <p:cNvPr id="34" name="Straight Arrow Connector 33"/>
          <p:cNvCxnSpPr/>
          <p:nvPr/>
        </p:nvCxnSpPr>
        <p:spPr>
          <a:xfrm flipH="1" flipV="1">
            <a:off x="4465053" y="1617579"/>
            <a:ext cx="2" cy="882317"/>
          </a:xfrm>
          <a:prstGeom prst="straightConnector1">
            <a:avLst/>
          </a:prstGeom>
          <a:ln w="38100" cmpd="sng">
            <a:headEnd type="arrow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2941041" y="441159"/>
            <a:ext cx="2299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 temperature drop associated with initial pressure rise</a:t>
            </a:r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>
            <a:off x="3943684" y="5868737"/>
            <a:ext cx="1470527" cy="147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6527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32" grpId="0"/>
      <p:bldP spid="3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50633" y="1928391"/>
            <a:ext cx="4152900" cy="494030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109579"/>
            <a:ext cx="4174632" cy="5762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152" y="128933"/>
            <a:ext cx="8229600" cy="1143000"/>
          </a:xfrm>
        </p:spPr>
        <p:txBody>
          <a:bodyPr/>
          <a:lstStyle/>
          <a:p>
            <a:r>
              <a:rPr lang="en-US" dirty="0" smtClean="0"/>
              <a:t>Wave Trapping</a:t>
            </a:r>
            <a:endParaRPr lang="en-US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421219"/>
              </p:ext>
            </p:extLst>
          </p:nvPr>
        </p:nvGraphicFramePr>
        <p:xfrm>
          <a:off x="5542582" y="470237"/>
          <a:ext cx="2235868" cy="95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Equation" r:id="rId6" imgW="1380240" imgH="585000" progId="Equation.3">
                  <p:embed/>
                </p:oleObj>
              </mc:Choice>
              <mc:Fallback>
                <p:oleObj name="Equation" r:id="rId6" imgW="1380240" imgH="58500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2582" y="470237"/>
                        <a:ext cx="2235868" cy="955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606382" y="120317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Scorer parameter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272505" y="1382297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stability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149436" y="1227228"/>
            <a:ext cx="15133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curvature of the wind profile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685" y="1943763"/>
            <a:ext cx="4165600" cy="4927600"/>
          </a:xfrm>
          <a:prstGeom prst="rect">
            <a:avLst/>
          </a:prstGeom>
        </p:spPr>
      </p:pic>
      <p:cxnSp>
        <p:nvCxnSpPr>
          <p:cNvPr id="17" name="Straight Connector 16"/>
          <p:cNvCxnSpPr/>
          <p:nvPr/>
        </p:nvCxnSpPr>
        <p:spPr>
          <a:xfrm>
            <a:off x="0" y="5809130"/>
            <a:ext cx="9144000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Bore Type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577878" y="6344271"/>
            <a:ext cx="3256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60" dirty="0" err="1" smtClean="0"/>
              <a:t>Rottman</a:t>
            </a:r>
            <a:r>
              <a:rPr lang="en-US" spc="-60" dirty="0" smtClean="0"/>
              <a:t> and Simpson (1989)</a:t>
            </a:r>
            <a:endParaRPr lang="en-US" spc="-60" dirty="0"/>
          </a:p>
        </p:txBody>
      </p:sp>
      <p:pic>
        <p:nvPicPr>
          <p:cNvPr id="7" name="Picture 6" descr="rottman_simpson_1989_p9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42" y="4612104"/>
            <a:ext cx="5533205" cy="1737894"/>
          </a:xfrm>
          <a:prstGeom prst="rect">
            <a:avLst/>
          </a:prstGeom>
        </p:spPr>
      </p:pic>
      <p:pic>
        <p:nvPicPr>
          <p:cNvPr id="8" name="Picture 7" descr="rottman_simpson_1989_p6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152" y="315495"/>
            <a:ext cx="5239687" cy="409664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34737" y="1203159"/>
            <a:ext cx="302126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7013" indent="-227013">
              <a:spcBef>
                <a:spcPts val="600"/>
              </a:spcBef>
              <a:buFont typeface="Arial"/>
              <a:buChar char="•"/>
            </a:pPr>
            <a:r>
              <a:rPr lang="en-US" dirty="0" smtClean="0"/>
              <a:t>Type A: 1 &lt; h</a:t>
            </a:r>
            <a:r>
              <a:rPr lang="en-US" baseline="-25000" dirty="0" smtClean="0"/>
              <a:t>1</a:t>
            </a:r>
            <a:r>
              <a:rPr lang="en-US" dirty="0" smtClean="0"/>
              <a:t>/h</a:t>
            </a:r>
            <a:r>
              <a:rPr lang="en-US" baseline="-25000" dirty="0" smtClean="0"/>
              <a:t>0</a:t>
            </a:r>
            <a:r>
              <a:rPr lang="en-US" dirty="0" smtClean="0"/>
              <a:t> &lt; 2 smooth, </a:t>
            </a:r>
            <a:r>
              <a:rPr lang="en-US" dirty="0" err="1" smtClean="0"/>
              <a:t>undular</a:t>
            </a:r>
            <a:endParaRPr lang="en-US" dirty="0" smtClean="0"/>
          </a:p>
          <a:p>
            <a:pPr marL="227013" indent="-227013">
              <a:spcBef>
                <a:spcPts val="600"/>
              </a:spcBef>
              <a:buFont typeface="Arial"/>
              <a:buChar char="•"/>
            </a:pPr>
            <a:r>
              <a:rPr lang="en-US" dirty="0" smtClean="0"/>
              <a:t>Type B: 2 </a:t>
            </a:r>
            <a:r>
              <a:rPr lang="en-US" dirty="0"/>
              <a:t>&lt; h</a:t>
            </a:r>
            <a:r>
              <a:rPr lang="en-US" baseline="-25000" dirty="0"/>
              <a:t>1</a:t>
            </a:r>
            <a:r>
              <a:rPr lang="en-US" dirty="0"/>
              <a:t>/h</a:t>
            </a:r>
            <a:r>
              <a:rPr lang="en-US" baseline="-25000" dirty="0"/>
              <a:t>0</a:t>
            </a:r>
            <a:r>
              <a:rPr lang="en-US" dirty="0"/>
              <a:t> &lt; </a:t>
            </a:r>
            <a:r>
              <a:rPr lang="en-US" dirty="0" smtClean="0"/>
              <a:t>4 </a:t>
            </a:r>
            <a:r>
              <a:rPr lang="en-US" dirty="0" err="1" smtClean="0"/>
              <a:t>undular</a:t>
            </a:r>
            <a:r>
              <a:rPr lang="en-US" dirty="0" smtClean="0"/>
              <a:t> with mixing</a:t>
            </a:r>
          </a:p>
          <a:p>
            <a:pPr marL="227013" indent="-227013">
              <a:spcBef>
                <a:spcPts val="600"/>
              </a:spcBef>
              <a:buFont typeface="Arial"/>
              <a:buChar char="•"/>
            </a:pPr>
            <a:r>
              <a:rPr lang="en-US" dirty="0" smtClean="0"/>
              <a:t>Type C: </a:t>
            </a:r>
            <a:r>
              <a:rPr lang="en-US" dirty="0"/>
              <a:t>h</a:t>
            </a:r>
            <a:r>
              <a:rPr lang="en-US" baseline="-25000" dirty="0"/>
              <a:t>1</a:t>
            </a:r>
            <a:r>
              <a:rPr lang="en-US" dirty="0"/>
              <a:t>/h</a:t>
            </a:r>
            <a:r>
              <a:rPr lang="en-US" baseline="-25000" dirty="0"/>
              <a:t>0</a:t>
            </a:r>
            <a:r>
              <a:rPr lang="en-US" dirty="0"/>
              <a:t> </a:t>
            </a:r>
            <a:r>
              <a:rPr lang="en-US" dirty="0" smtClean="0"/>
              <a:t>&gt; </a:t>
            </a:r>
            <a:r>
              <a:rPr lang="en-US" dirty="0"/>
              <a:t>4</a:t>
            </a:r>
            <a:r>
              <a:rPr lang="en-US" dirty="0" smtClean="0"/>
              <a:t> mixing eliminates undulations</a:t>
            </a:r>
          </a:p>
          <a:p>
            <a:pPr marL="227013" indent="-227013">
              <a:spcBef>
                <a:spcPts val="600"/>
              </a:spcBef>
              <a:buFont typeface="Arial"/>
              <a:buChar char="•"/>
            </a:pPr>
            <a:endParaRPr lang="en-US" dirty="0"/>
          </a:p>
          <a:p>
            <a:pPr marL="227013" indent="-227013">
              <a:spcBef>
                <a:spcPts val="600"/>
              </a:spcBef>
              <a:buFont typeface="Arial"/>
              <a:buChar char="•"/>
            </a:pPr>
            <a:r>
              <a:rPr lang="en-US" dirty="0"/>
              <a:t>h</a:t>
            </a:r>
            <a:r>
              <a:rPr lang="en-US" baseline="-25000" dirty="0"/>
              <a:t>1</a:t>
            </a:r>
            <a:r>
              <a:rPr lang="en-US" dirty="0"/>
              <a:t>/h</a:t>
            </a:r>
            <a:r>
              <a:rPr lang="en-US" baseline="-25000" dirty="0"/>
              <a:t>0</a:t>
            </a:r>
            <a:r>
              <a:rPr lang="en-US" dirty="0"/>
              <a:t> </a:t>
            </a:r>
            <a:r>
              <a:rPr lang="en-US" dirty="0" smtClean="0"/>
              <a:t>= 2.4/1.9 = 1.26 Type A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Bore Generation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8214" y="1441407"/>
            <a:ext cx="8227573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pc="-60" dirty="0" smtClean="0"/>
              <a:t>Change in Potential Temperature (K (5 min)</a:t>
            </a:r>
            <a:r>
              <a:rPr lang="en-US" spc="-60" baseline="30000" dirty="0" smtClean="0"/>
              <a:t>-1</a:t>
            </a:r>
            <a:r>
              <a:rPr lang="en-US" spc="-60" dirty="0" smtClean="0"/>
              <a:t>)     Pressure perturbation (</a:t>
            </a:r>
            <a:r>
              <a:rPr lang="en-US" spc="-60" dirty="0" err="1" smtClean="0"/>
              <a:t>hPa</a:t>
            </a:r>
            <a:r>
              <a:rPr lang="en-US" spc="-60" dirty="0" smtClean="0"/>
              <a:t>)</a:t>
            </a:r>
            <a:endParaRPr lang="en-US" spc="-60" dirty="0"/>
          </a:p>
        </p:txBody>
      </p:sp>
      <p:pic>
        <p:nvPicPr>
          <p:cNvPr id="7" name="Content Placeholder 6" descr="thetatend_zoom_002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73668" y="1802363"/>
            <a:ext cx="10453943" cy="4181577"/>
          </a:xfrm>
        </p:spPr>
      </p:pic>
      <p:cxnSp>
        <p:nvCxnSpPr>
          <p:cNvPr id="9" name="Straight Arrow Connector 8"/>
          <p:cNvCxnSpPr/>
          <p:nvPr/>
        </p:nvCxnSpPr>
        <p:spPr>
          <a:xfrm rot="16200000" flipH="1">
            <a:off x="4087908" y="5943601"/>
            <a:ext cx="645459" cy="376518"/>
          </a:xfrm>
          <a:prstGeom prst="straightConnector1">
            <a:avLst/>
          </a:prstGeom>
          <a:ln w="38100"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504764" y="6400800"/>
            <a:ext cx="2755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2K cooling since 01:35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866529" y="6010835"/>
            <a:ext cx="841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01:40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Longwave</a:t>
            </a:r>
            <a:r>
              <a:rPr lang="en-US" dirty="0" smtClean="0"/>
              <a:t> </a:t>
            </a:r>
            <a:r>
              <a:rPr lang="en-US" dirty="0" smtClean="0"/>
              <a:t>Radiation</a:t>
            </a:r>
            <a:endParaRPr lang="en-US" dirty="0"/>
          </a:p>
        </p:txBody>
      </p:sp>
      <p:pic>
        <p:nvPicPr>
          <p:cNvPr id="4" name="Picture 3" descr="timeseries_213_110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7063"/>
            <a:ext cx="9144000" cy="5486400"/>
          </a:xfrm>
          <a:prstGeom prst="rect">
            <a:avLst/>
          </a:prstGeom>
        </p:spPr>
      </p:pic>
      <p:sp>
        <p:nvSpPr>
          <p:cNvPr id="5" name="Right Bracket 4"/>
          <p:cNvSpPr/>
          <p:nvPr/>
        </p:nvSpPr>
        <p:spPr>
          <a:xfrm rot="16200000">
            <a:off x="5527843" y="688473"/>
            <a:ext cx="240635" cy="2366211"/>
          </a:xfrm>
          <a:prstGeom prst="rightBracket">
            <a:avLst/>
          </a:prstGeom>
          <a:ln w="57150" cmpd="sng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037263" y="1323474"/>
            <a:ext cx="3908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longer time for pressure increase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698141" y="-153737"/>
            <a:ext cx="7011737" cy="7011737"/>
            <a:chOff x="2132263" y="-140369"/>
            <a:chExt cx="7011737" cy="7011737"/>
          </a:xfrm>
        </p:grpSpPr>
        <p:pic>
          <p:nvPicPr>
            <p:cNvPr id="6" name="Picture 5" descr="timeheight_thetapw_213_110_zoom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2263" y="-140369"/>
              <a:ext cx="7011737" cy="7011737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>
            <a:xfrm>
              <a:off x="5450973" y="66843"/>
              <a:ext cx="0" cy="6592820"/>
            </a:xfrm>
            <a:prstGeom prst="line">
              <a:avLst/>
            </a:prstGeom>
            <a:ln w="28575" cmpd="sng">
              <a:solidFill>
                <a:srgbClr val="00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>
            <a:xfrm>
              <a:off x="5464342" y="2847475"/>
              <a:ext cx="2352842" cy="975894"/>
            </a:xfrm>
            <a:prstGeom prst="rect">
              <a:avLst/>
            </a:prstGeom>
            <a:noFill/>
            <a:ln w="28575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5469690" y="5085349"/>
              <a:ext cx="2352842" cy="975894"/>
            </a:xfrm>
            <a:prstGeom prst="rect">
              <a:avLst/>
            </a:prstGeom>
            <a:noFill/>
            <a:ln w="28575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475037" y="692486"/>
              <a:ext cx="2352842" cy="975894"/>
            </a:xfrm>
            <a:prstGeom prst="rect">
              <a:avLst/>
            </a:prstGeom>
            <a:noFill/>
            <a:ln w="28575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107576" y="285980"/>
            <a:ext cx="1963271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7013" indent="-227013">
              <a:spcBef>
                <a:spcPts val="600"/>
              </a:spcBef>
              <a:buFont typeface="Arial"/>
              <a:buChar char="•"/>
            </a:pPr>
            <a:r>
              <a:rPr lang="en-US" dirty="0" smtClean="0"/>
              <a:t>h</a:t>
            </a:r>
            <a:r>
              <a:rPr lang="en-US" baseline="-25000" dirty="0" smtClean="0"/>
              <a:t>1</a:t>
            </a:r>
            <a:r>
              <a:rPr lang="en-US" dirty="0" smtClean="0"/>
              <a:t>/h</a:t>
            </a:r>
            <a:r>
              <a:rPr lang="en-US" baseline="-25000" dirty="0" smtClean="0"/>
              <a:t>0</a:t>
            </a:r>
            <a:r>
              <a:rPr lang="en-US" dirty="0" smtClean="0"/>
              <a:t> = 2.5/1.9 = 1.32 </a:t>
            </a:r>
          </a:p>
          <a:p>
            <a:pPr marL="227013" indent="-227013">
              <a:spcBef>
                <a:spcPts val="600"/>
              </a:spcBef>
              <a:buFont typeface="Arial"/>
              <a:buChar char="•"/>
            </a:pPr>
            <a:r>
              <a:rPr lang="en-US" dirty="0" smtClean="0"/>
              <a:t>Type A, slightly stronger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32301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373752"/>
            <a:ext cx="8350624" cy="486504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Gravity wave, bore, and gravity current all evident in 13 March </a:t>
            </a:r>
            <a:r>
              <a:rPr lang="en-US" dirty="0" smtClean="0"/>
              <a:t>2003 bow echo </a:t>
            </a:r>
            <a:r>
              <a:rPr lang="en-US" dirty="0" smtClean="0"/>
              <a:t>observations and idealized simulation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Surface </a:t>
            </a:r>
            <a:r>
              <a:rPr lang="en-US" dirty="0" err="1" smtClean="0"/>
              <a:t>mesohigh</a:t>
            </a:r>
            <a:r>
              <a:rPr lang="en-US" dirty="0" smtClean="0"/>
              <a:t> </a:t>
            </a:r>
            <a:r>
              <a:rPr lang="en-US" dirty="0" smtClean="0"/>
              <a:t>surge pattern prior to </a:t>
            </a:r>
            <a:r>
              <a:rPr lang="en-US" dirty="0" smtClean="0"/>
              <a:t>bowing caused by bore</a:t>
            </a:r>
            <a:endParaRPr lang="en-US" dirty="0" smtClean="0"/>
          </a:p>
          <a:p>
            <a:pPr lvl="1"/>
            <a:r>
              <a:rPr lang="en-US" dirty="0" smtClean="0"/>
              <a:t>How does this bore affect bowing initiation?  Cause or effect?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Cooling by longwave radiation acts to further stabilize the boundary layer, allowing bore to last for a longer time</a:t>
            </a:r>
          </a:p>
          <a:p>
            <a:pPr lvl="1"/>
            <a:r>
              <a:rPr lang="en-US" dirty="0" smtClean="0"/>
              <a:t>Does the bore ever transition to a gravity wave? (Parker 2008)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 and Future 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55681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Advisor Richard Johnson</a:t>
            </a:r>
          </a:p>
          <a:p>
            <a:r>
              <a:rPr lang="en-US" dirty="0" smtClean="0"/>
              <a:t>Sue van den </a:t>
            </a:r>
            <a:r>
              <a:rPr lang="en-US" dirty="0" err="1" smtClean="0"/>
              <a:t>Heever</a:t>
            </a:r>
            <a:r>
              <a:rPr lang="en-US" dirty="0" smtClean="0"/>
              <a:t> and Steven Rutledge of CSU</a:t>
            </a:r>
          </a:p>
          <a:p>
            <a:r>
              <a:rPr lang="en-US" dirty="0" smtClean="0"/>
              <a:t>Morris Weisman, George Bryan, and Kevin Manning of UCAR</a:t>
            </a:r>
          </a:p>
          <a:p>
            <a:r>
              <a:rPr lang="en-US" dirty="0">
                <a:cs typeface="Arial" charset="0"/>
              </a:rPr>
              <a:t>Computing resources provided by Navy DSRC and ARL DSRC, under the HPCMP</a:t>
            </a:r>
          </a:p>
          <a:p>
            <a:r>
              <a:rPr lang="en-US" dirty="0">
                <a:cs typeface="Arial" charset="0"/>
              </a:rPr>
              <a:t>Research conducted under </a:t>
            </a:r>
          </a:p>
          <a:p>
            <a:pPr lvl="1"/>
            <a:r>
              <a:rPr lang="en-US" dirty="0">
                <a:cs typeface="Arial" charset="0"/>
              </a:rPr>
              <a:t>NSF grant # ATM-0500061</a:t>
            </a:r>
          </a:p>
          <a:p>
            <a:pPr lvl="1"/>
            <a:r>
              <a:rPr lang="en-US" dirty="0">
                <a:cs typeface="Arial" charset="0"/>
              </a:rPr>
              <a:t>Cooperative Research Data Agreement between Air Force Weather Agency and AER, Inc</a:t>
            </a:r>
            <a:r>
              <a:rPr lang="en-US" dirty="0" smtClean="0">
                <a:cs typeface="Arial" charset="0"/>
              </a:rPr>
              <a:t>.</a:t>
            </a:r>
            <a:endParaRPr lang="en-US" dirty="0">
              <a:cs typeface="Arial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Acknowledgements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0872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okp.20030313.0315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0315 UTC  13 March 2003</a:t>
            </a:r>
            <a:endParaRPr lang="en-US" spc="-60" dirty="0"/>
          </a:p>
        </p:txBody>
      </p:sp>
      <p:sp>
        <p:nvSpPr>
          <p:cNvPr id="6" name="TextBox 5"/>
          <p:cNvSpPr txBox="1"/>
          <p:nvPr/>
        </p:nvSpPr>
        <p:spPr>
          <a:xfrm>
            <a:off x="5111328" y="3431561"/>
            <a:ext cx="361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pic>
        <p:nvPicPr>
          <p:cNvPr id="8" name="Content Placeholder 7" descr="high-okp.20030313.0330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9" name="TextBox 8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0330 UTC  13 March 2003</a:t>
            </a:r>
            <a:endParaRPr lang="en-US" spc="-60" dirty="0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5410200" y="2590800"/>
            <a:ext cx="533400" cy="228600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5638800" y="4038600"/>
            <a:ext cx="609600" cy="228600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638800" y="990600"/>
            <a:ext cx="27432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Low pressure regions moving swiftly away from convection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974773" y="2625943"/>
            <a:ext cx="361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81601" y="3801601"/>
            <a:ext cx="361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gh-okp.20030313.0345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5791200"/>
            <a:ext cx="298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-60" dirty="0" smtClean="0"/>
              <a:t>0345 UTC  13 March 2003</a:t>
            </a:r>
            <a:endParaRPr lang="en-US" spc="-60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5257800" y="2514600"/>
            <a:ext cx="685800" cy="228600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5791200" y="3886200"/>
            <a:ext cx="762000" cy="303212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638800" y="990600"/>
            <a:ext cx="27432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Low pressure regions moving swiftly away from convection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822375" y="2680372"/>
            <a:ext cx="361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86403" y="4019315"/>
            <a:ext cx="361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1056</TotalTime>
  <Words>1340</Words>
  <Application>Microsoft Macintosh PowerPoint</Application>
  <PresentationFormat>On-screen Show (4:3)</PresentationFormat>
  <Paragraphs>279</Paragraphs>
  <Slides>68</Slides>
  <Notes>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70" baseType="lpstr">
      <vt:lpstr>Concourse</vt:lpstr>
      <vt:lpstr>Equation</vt:lpstr>
      <vt:lpstr>Examination of Atmospheric Waves Associated with 13 March 2003 Bow Echo</vt:lpstr>
      <vt:lpstr>Observations</vt:lpstr>
      <vt:lpstr>Observations</vt:lpstr>
      <vt:lpstr>Observations</vt:lpstr>
      <vt:lpstr>Observations</vt:lpstr>
      <vt:lpstr>Observations</vt:lpstr>
      <vt:lpstr>Observations</vt:lpstr>
      <vt:lpstr>Observations</vt:lpstr>
      <vt:lpstr>Observations</vt:lpstr>
      <vt:lpstr>Observations</vt:lpstr>
      <vt:lpstr>Observations</vt:lpstr>
      <vt:lpstr>Observations</vt:lpstr>
      <vt:lpstr>Observations</vt:lpstr>
      <vt:lpstr>Observations</vt:lpstr>
      <vt:lpstr>Observations</vt:lpstr>
      <vt:lpstr>Observations</vt:lpstr>
      <vt:lpstr>Observations</vt:lpstr>
      <vt:lpstr>Observations</vt:lpstr>
      <vt:lpstr>Observations</vt:lpstr>
      <vt:lpstr>Observations</vt:lpstr>
      <vt:lpstr>Observations</vt:lpstr>
      <vt:lpstr>Observations</vt:lpstr>
      <vt:lpstr>Observations</vt:lpstr>
      <vt:lpstr>Observations</vt:lpstr>
      <vt:lpstr>Observations</vt:lpstr>
      <vt:lpstr>Observations</vt:lpstr>
      <vt:lpstr>Observations</vt:lpstr>
      <vt:lpstr>Observations</vt:lpstr>
      <vt:lpstr>Observations</vt:lpstr>
      <vt:lpstr>Observations</vt:lpstr>
      <vt:lpstr>PowerPoint Presentation</vt:lpstr>
      <vt:lpstr>Gravity Waves</vt:lpstr>
      <vt:lpstr>Bores</vt:lpstr>
      <vt:lpstr>Idealized Simulation</vt:lpstr>
      <vt:lpstr>PowerPoint Presentation</vt:lpstr>
      <vt:lpstr>CM1 – Idealized Simulation</vt:lpstr>
      <vt:lpstr>CM1 – Idealized Simulation</vt:lpstr>
      <vt:lpstr>CM1 – Idealized Simulation</vt:lpstr>
      <vt:lpstr>CM1 – Idealized Simulation</vt:lpstr>
      <vt:lpstr>CM1 – Idealized Simulation</vt:lpstr>
      <vt:lpstr>CM1 – Idealized Simulation</vt:lpstr>
      <vt:lpstr>CM1 – Idealized Simulation</vt:lpstr>
      <vt:lpstr>CM1 – Idealized Simulation</vt:lpstr>
      <vt:lpstr>CM1 – Idealized Simulation</vt:lpstr>
      <vt:lpstr>CM1 – Idealized Simulation</vt:lpstr>
      <vt:lpstr>CM1 – Idealized Simulation</vt:lpstr>
      <vt:lpstr>CM1 – Idealized Simulation</vt:lpstr>
      <vt:lpstr>CM1 – Idealized Simulation</vt:lpstr>
      <vt:lpstr>CM1 – Idealized Simulation</vt:lpstr>
      <vt:lpstr>CM1 – Idealized Simulation</vt:lpstr>
      <vt:lpstr>CM1 – Idealized Simulation</vt:lpstr>
      <vt:lpstr>CM1 - Timeseries</vt:lpstr>
      <vt:lpstr>CM1 – Idealized Simulation</vt:lpstr>
      <vt:lpstr>CM1 – Idealized Simulation</vt:lpstr>
      <vt:lpstr>CM1 – Idealized Simulation</vt:lpstr>
      <vt:lpstr>CM1 – Idealized Simulation</vt:lpstr>
      <vt:lpstr>CM1 – Idealized Simulation</vt:lpstr>
      <vt:lpstr>CM1 – Idealized Simulation</vt:lpstr>
      <vt:lpstr>CM1 – Idealized Simulation</vt:lpstr>
      <vt:lpstr>PowerPoint Presentation</vt:lpstr>
      <vt:lpstr>PowerPoint Presentation</vt:lpstr>
      <vt:lpstr>Wave Trapping</vt:lpstr>
      <vt:lpstr>Bore Type</vt:lpstr>
      <vt:lpstr>Bore Generation</vt:lpstr>
      <vt:lpstr>Longwave Radiation</vt:lpstr>
      <vt:lpstr>PowerPoint Presentation</vt:lpstr>
      <vt:lpstr>Conclusions and Future Work</vt:lpstr>
      <vt:lpstr>Acknowledgements</vt:lpstr>
    </vt:vector>
  </TitlesOfParts>
  <Company>U.S. Air Force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Examination of Internal Waves Associated with 13 Marc</dc:title>
  <dc:creator>Rebecca.Selin</dc:creator>
  <cp:lastModifiedBy>Becky Selin</cp:lastModifiedBy>
  <cp:revision>110</cp:revision>
  <dcterms:created xsi:type="dcterms:W3CDTF">2011-02-24T15:44:32Z</dcterms:created>
  <dcterms:modified xsi:type="dcterms:W3CDTF">2011-03-08T03:34:40Z</dcterms:modified>
</cp:coreProperties>
</file>