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4"/>
  </p:notesMasterIdLst>
  <p:sldIdLst>
    <p:sldId id="256" r:id="rId2"/>
    <p:sldId id="364" r:id="rId3"/>
    <p:sldId id="257" r:id="rId4"/>
    <p:sldId id="258" r:id="rId5"/>
    <p:sldId id="260" r:id="rId6"/>
    <p:sldId id="268" r:id="rId7"/>
    <p:sldId id="261" r:id="rId8"/>
    <p:sldId id="359" r:id="rId9"/>
    <p:sldId id="264" r:id="rId10"/>
    <p:sldId id="266" r:id="rId11"/>
    <p:sldId id="267" r:id="rId12"/>
    <p:sldId id="269" r:id="rId13"/>
    <p:sldId id="270" r:id="rId14"/>
    <p:sldId id="271" r:id="rId15"/>
    <p:sldId id="272" r:id="rId16"/>
    <p:sldId id="273" r:id="rId17"/>
    <p:sldId id="274" r:id="rId18"/>
    <p:sldId id="361" r:id="rId19"/>
    <p:sldId id="275" r:id="rId20"/>
    <p:sldId id="276" r:id="rId21"/>
    <p:sldId id="277" r:id="rId22"/>
    <p:sldId id="278" r:id="rId23"/>
    <p:sldId id="362" r:id="rId24"/>
    <p:sldId id="279" r:id="rId25"/>
    <p:sldId id="363" r:id="rId26"/>
    <p:sldId id="280" r:id="rId27"/>
    <p:sldId id="285" r:id="rId28"/>
    <p:sldId id="286" r:id="rId29"/>
    <p:sldId id="287" r:id="rId30"/>
    <p:sldId id="281" r:id="rId31"/>
    <p:sldId id="288" r:id="rId32"/>
    <p:sldId id="289" r:id="rId33"/>
    <p:sldId id="291" r:id="rId34"/>
    <p:sldId id="292" r:id="rId35"/>
    <p:sldId id="293" r:id="rId36"/>
    <p:sldId id="294" r:id="rId37"/>
    <p:sldId id="295" r:id="rId38"/>
    <p:sldId id="282" r:id="rId39"/>
    <p:sldId id="296" r:id="rId40"/>
    <p:sldId id="297" r:id="rId41"/>
    <p:sldId id="298" r:id="rId42"/>
    <p:sldId id="299" r:id="rId43"/>
    <p:sldId id="300" r:id="rId44"/>
    <p:sldId id="301" r:id="rId45"/>
    <p:sldId id="302" r:id="rId46"/>
    <p:sldId id="283" r:id="rId47"/>
    <p:sldId id="304" r:id="rId48"/>
    <p:sldId id="305" r:id="rId49"/>
    <p:sldId id="306" r:id="rId50"/>
    <p:sldId id="307" r:id="rId51"/>
    <p:sldId id="308" r:id="rId52"/>
    <p:sldId id="309" r:id="rId53"/>
    <p:sldId id="310" r:id="rId54"/>
    <p:sldId id="284" r:id="rId55"/>
    <p:sldId id="311" r:id="rId56"/>
    <p:sldId id="312" r:id="rId57"/>
    <p:sldId id="313" r:id="rId58"/>
    <p:sldId id="314" r:id="rId59"/>
    <p:sldId id="315" r:id="rId60"/>
    <p:sldId id="316" r:id="rId61"/>
    <p:sldId id="318" r:id="rId62"/>
    <p:sldId id="317" r:id="rId63"/>
    <p:sldId id="319" r:id="rId64"/>
    <p:sldId id="320" r:id="rId65"/>
    <p:sldId id="321" r:id="rId66"/>
    <p:sldId id="323" r:id="rId67"/>
    <p:sldId id="324" r:id="rId68"/>
    <p:sldId id="322"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8" r:id="rId101"/>
    <p:sldId id="356" r:id="rId102"/>
    <p:sldId id="357" r:id="rId10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84792" autoAdjust="0"/>
  </p:normalViewPr>
  <p:slideViewPr>
    <p:cSldViewPr>
      <p:cViewPr varScale="1">
        <p:scale>
          <a:sx n="56" d="100"/>
          <a:sy n="56" d="100"/>
        </p:scale>
        <p:origin x="-1416" y="-102"/>
      </p:cViewPr>
      <p:guideLst>
        <p:guide orient="horz" pos="2160"/>
        <p:guide pos="2880"/>
      </p:guideLst>
    </p:cSldViewPr>
  </p:slideViewPr>
  <p:outlineViewPr>
    <p:cViewPr>
      <p:scale>
        <a:sx n="33" d="100"/>
        <a:sy n="33" d="100"/>
      </p:scale>
      <p:origin x="48" y="5094"/>
    </p:cViewPr>
  </p:outlineViewPr>
  <p:notesTextViewPr>
    <p:cViewPr>
      <p:scale>
        <a:sx n="100" d="100"/>
        <a:sy n="100" d="100"/>
      </p:scale>
      <p:origin x="0" y="0"/>
    </p:cViewPr>
  </p:notesTextViewPr>
  <p:sorterViewPr>
    <p:cViewPr>
      <p:scale>
        <a:sx n="66" d="100"/>
        <a:sy n="66" d="100"/>
      </p:scale>
      <p:origin x="0" y="43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heme" Target="theme/theme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32FCA7-8BD6-4532-A607-7D66D5504863}" type="datetimeFigureOut">
              <a:rPr lang="en-US" smtClean="0"/>
              <a:pPr/>
              <a:t>3/3/2011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8790B4-160B-43B2-B49C-DC47F0134B08}" type="slidenum">
              <a:rPr lang="en-US" smtClean="0"/>
              <a:pPr/>
              <a:t>‹#›</a:t>
            </a:fld>
            <a:endParaRPr lang="en-US"/>
          </a:p>
        </p:txBody>
      </p:sp>
    </p:spTree>
    <p:extLst>
      <p:ext uri="{BB962C8B-B14F-4D97-AF65-F5344CB8AC3E}">
        <p14:creationId xmlns:p14="http://schemas.microsoft.com/office/powerpoint/2010/main" val="4344406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a:t>
            </a:r>
            <a:r>
              <a:rPr lang="en-US" baseline="0" dirty="0" smtClean="0"/>
              <a:t> more recent years, radar has been mounted to aircrafts which then can fly along a storm and get data. </a:t>
            </a:r>
          </a:p>
          <a:p>
            <a:r>
              <a:rPr lang="en-US" baseline="0" dirty="0" smtClean="0"/>
              <a:t>Explain solo and the hand editing involved-going through slide by slide</a:t>
            </a:r>
          </a:p>
          <a:p>
            <a:r>
              <a:rPr lang="en-US" baseline="0" dirty="0" smtClean="0"/>
              <a:t>Reason for percentage levels -</a:t>
            </a:r>
            <a:r>
              <a:rPr lang="en-US" sz="1200" kern="1200" baseline="0" dirty="0" smtClean="0">
                <a:solidFill>
                  <a:schemeClr val="tx1"/>
                </a:solidFill>
                <a:latin typeface="+mn-lt"/>
                <a:ea typeface="+mn-ea"/>
                <a:cs typeface="+mn-cs"/>
              </a:rPr>
              <a:t>values of the percentages were used to be able to give a noticeable difference between edits</a:t>
            </a:r>
            <a:endParaRPr lang="en-US" baseline="0" dirty="0" smtClean="0"/>
          </a:p>
          <a:p>
            <a:r>
              <a:rPr lang="en-US" baseline="0" dirty="0" smtClean="0"/>
              <a:t>Also look for features</a:t>
            </a:r>
          </a:p>
        </p:txBody>
      </p:sp>
      <p:sp>
        <p:nvSpPr>
          <p:cNvPr id="4" name="Slide Number Placeholder 3"/>
          <p:cNvSpPr>
            <a:spLocks noGrp="1"/>
          </p:cNvSpPr>
          <p:nvPr>
            <p:ph type="sldNum" sz="quarter" idx="10"/>
          </p:nvPr>
        </p:nvSpPr>
        <p:spPr/>
        <p:txBody>
          <a:bodyPr/>
          <a:lstStyle/>
          <a:p>
            <a:fld id="{D38790B4-160B-43B2-B49C-DC47F0134B08}" type="slidenum">
              <a:rPr lang="en-US" smtClean="0"/>
              <a:pPr/>
              <a:t>5</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Dynamic retrievals are used to obtain information such as pressure and</a:t>
            </a:r>
          </a:p>
          <a:p>
            <a:r>
              <a:rPr lang="en-US" sz="1200" kern="1200" baseline="0" dirty="0" smtClean="0">
                <a:solidFill>
                  <a:schemeClr val="tx1"/>
                </a:solidFill>
                <a:latin typeface="+mn-lt"/>
                <a:ea typeface="+mn-ea"/>
                <a:cs typeface="+mn-cs"/>
              </a:rPr>
              <a:t>buoyancy from input from Doppler radar.</a:t>
            </a:r>
          </a:p>
          <a:p>
            <a:r>
              <a:rPr lang="en-US" sz="1200" kern="1200" baseline="0" dirty="0" smtClean="0">
                <a:solidFill>
                  <a:schemeClr val="tx1"/>
                </a:solidFill>
                <a:latin typeface="+mn-lt"/>
                <a:ea typeface="+mn-ea"/>
                <a:cs typeface="+mn-cs"/>
              </a:rPr>
              <a:t>In order to get these values, the three</a:t>
            </a:r>
          </a:p>
          <a:p>
            <a:r>
              <a:rPr lang="en-US" sz="1200" kern="1200" baseline="0" dirty="0" smtClean="0">
                <a:solidFill>
                  <a:schemeClr val="tx1"/>
                </a:solidFill>
                <a:latin typeface="+mn-lt"/>
                <a:ea typeface="+mn-ea"/>
                <a:cs typeface="+mn-cs"/>
              </a:rPr>
              <a:t>Cartesian components of the wind have to be known</a:t>
            </a:r>
          </a:p>
          <a:p>
            <a:r>
              <a:rPr lang="en-US" sz="1200" kern="1200" baseline="0" dirty="0" smtClean="0">
                <a:solidFill>
                  <a:schemeClr val="tx1"/>
                </a:solidFill>
                <a:latin typeface="+mn-lt"/>
                <a:ea typeface="+mn-ea"/>
                <a:cs typeface="+mn-cs"/>
              </a:rPr>
              <a:t>W is used here and it is defined as w plus the</a:t>
            </a:r>
          </a:p>
          <a:p>
            <a:r>
              <a:rPr lang="en-US" sz="1200" kern="1200" baseline="0" dirty="0" smtClean="0">
                <a:solidFill>
                  <a:schemeClr val="tx1"/>
                </a:solidFill>
                <a:latin typeface="+mn-lt"/>
                <a:ea typeface="+mn-ea"/>
                <a:cs typeface="+mn-cs"/>
              </a:rPr>
              <a:t>particle fall speed. The variables xi, </a:t>
            </a:r>
            <a:r>
              <a:rPr lang="en-US" sz="1200" kern="1200" baseline="0" dirty="0" err="1" smtClean="0">
                <a:solidFill>
                  <a:schemeClr val="tx1"/>
                </a:solidFill>
                <a:latin typeface="+mn-lt"/>
                <a:ea typeface="+mn-ea"/>
                <a:cs typeface="+mn-cs"/>
              </a:rPr>
              <a:t>yi</a:t>
            </a:r>
            <a:r>
              <a:rPr lang="en-US" sz="1200" kern="1200" baseline="0" dirty="0" smtClean="0">
                <a:solidFill>
                  <a:schemeClr val="tx1"/>
                </a:solidFill>
                <a:latin typeface="+mn-lt"/>
                <a:ea typeface="+mn-ea"/>
                <a:cs typeface="+mn-cs"/>
              </a:rPr>
              <a:t> and </a:t>
            </a:r>
            <a:r>
              <a:rPr lang="en-US" sz="1200" kern="1200" baseline="0" dirty="0" err="1" smtClean="0">
                <a:solidFill>
                  <a:schemeClr val="tx1"/>
                </a:solidFill>
                <a:latin typeface="+mn-lt"/>
                <a:ea typeface="+mn-ea"/>
                <a:cs typeface="+mn-cs"/>
              </a:rPr>
              <a:t>zi</a:t>
            </a:r>
            <a:r>
              <a:rPr lang="en-US" sz="1200" kern="1200" baseline="0" dirty="0" smtClean="0">
                <a:solidFill>
                  <a:schemeClr val="tx1"/>
                </a:solidFill>
                <a:latin typeface="+mn-lt"/>
                <a:ea typeface="+mn-ea"/>
                <a:cs typeface="+mn-cs"/>
              </a:rPr>
              <a:t> are the outer most </a:t>
            </a:r>
            <a:r>
              <a:rPr lang="en-US" sz="1200" kern="1200" baseline="0" dirty="0" err="1" smtClean="0">
                <a:solidFill>
                  <a:schemeClr val="tx1"/>
                </a:solidFill>
                <a:latin typeface="+mn-lt"/>
                <a:ea typeface="+mn-ea"/>
                <a:cs typeface="+mn-cs"/>
              </a:rPr>
              <a:t>x,y</a:t>
            </a:r>
            <a:r>
              <a:rPr lang="en-US" sz="1200" kern="1200" baseline="0" dirty="0" smtClean="0">
                <a:solidFill>
                  <a:schemeClr val="tx1"/>
                </a:solidFill>
                <a:latin typeface="+mn-lt"/>
                <a:ea typeface="+mn-ea"/>
                <a:cs typeface="+mn-cs"/>
              </a:rPr>
              <a:t> and z ranges</a:t>
            </a:r>
          </a:p>
          <a:p>
            <a:r>
              <a:rPr lang="en-US" sz="1200" kern="1200" baseline="0" dirty="0" smtClean="0">
                <a:solidFill>
                  <a:schemeClr val="tx1"/>
                </a:solidFill>
                <a:latin typeface="+mn-lt"/>
                <a:ea typeface="+mn-ea"/>
                <a:cs typeface="+mn-cs"/>
              </a:rPr>
              <a:t>of the radar. </a:t>
            </a:r>
            <a:r>
              <a:rPr lang="en-US" sz="1200" kern="1200" baseline="0" dirty="0" err="1" smtClean="0">
                <a:solidFill>
                  <a:schemeClr val="tx1"/>
                </a:solidFill>
                <a:latin typeface="+mn-lt"/>
                <a:ea typeface="+mn-ea"/>
                <a:cs typeface="+mn-cs"/>
              </a:rPr>
              <a:t>Ri</a:t>
            </a:r>
            <a:r>
              <a:rPr lang="en-US" sz="1200" kern="1200" baseline="0" dirty="0" smtClean="0">
                <a:solidFill>
                  <a:schemeClr val="tx1"/>
                </a:solidFill>
                <a:latin typeface="+mn-lt"/>
                <a:ea typeface="+mn-ea"/>
                <a:cs typeface="+mn-cs"/>
              </a:rPr>
              <a:t> is the radar range.</a:t>
            </a:r>
            <a:endParaRPr lang="en-US" dirty="0"/>
          </a:p>
        </p:txBody>
      </p:sp>
      <p:sp>
        <p:nvSpPr>
          <p:cNvPr id="4" name="Slide Number Placeholder 3"/>
          <p:cNvSpPr>
            <a:spLocks noGrp="1"/>
          </p:cNvSpPr>
          <p:nvPr>
            <p:ph type="sldNum" sz="quarter" idx="10"/>
          </p:nvPr>
        </p:nvSpPr>
        <p:spPr/>
        <p:txBody>
          <a:bodyPr/>
          <a:lstStyle/>
          <a:p>
            <a:fld id="{D38790B4-160B-43B2-B49C-DC47F0134B08}" type="slidenum">
              <a:rPr lang="en-US" smtClean="0"/>
              <a:pPr/>
              <a:t>20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t>By making the u, v and w components the velocity vectors in the x, y and z direction and defining p’ as the pressure </a:t>
            </a:r>
            <a:r>
              <a:rPr lang="en-US" sz="1200" dirty="0" err="1" smtClean="0"/>
              <a:t>perturbating</a:t>
            </a:r>
            <a:r>
              <a:rPr lang="en-US" sz="1200" dirty="0" smtClean="0"/>
              <a:t> from the reference state</a:t>
            </a:r>
          </a:p>
          <a:p>
            <a:r>
              <a:rPr lang="en-US" sz="1200" kern="1200" baseline="0" dirty="0" smtClean="0">
                <a:solidFill>
                  <a:schemeClr val="tx1"/>
                </a:solidFill>
                <a:latin typeface="+mn-lt"/>
                <a:ea typeface="+mn-ea"/>
                <a:cs typeface="+mn-cs"/>
              </a:rPr>
              <a:t>The solution to the</a:t>
            </a:r>
          </a:p>
          <a:p>
            <a:r>
              <a:rPr lang="en-US" sz="1200" kern="1200" baseline="0" dirty="0" smtClean="0">
                <a:solidFill>
                  <a:schemeClr val="tx1"/>
                </a:solidFill>
                <a:latin typeface="+mn-lt"/>
                <a:ea typeface="+mn-ea"/>
                <a:cs typeface="+mn-cs"/>
              </a:rPr>
              <a:t>Poisson equation is not a unique one and there are routines that ”solve” the</a:t>
            </a:r>
          </a:p>
          <a:p>
            <a:r>
              <a:rPr lang="en-US" sz="1200" kern="1200" baseline="0" dirty="0" smtClean="0">
                <a:solidFill>
                  <a:schemeClr val="tx1"/>
                </a:solidFill>
                <a:latin typeface="+mn-lt"/>
                <a:ea typeface="+mn-ea"/>
                <a:cs typeface="+mn-cs"/>
              </a:rPr>
              <a:t>equation with Neumann boundary conditions</a:t>
            </a:r>
          </a:p>
          <a:p>
            <a:r>
              <a:rPr lang="en-US" sz="1200" kern="1200" baseline="0" dirty="0" smtClean="0">
                <a:solidFill>
                  <a:schemeClr val="tx1"/>
                </a:solidFill>
                <a:latin typeface="+mn-lt"/>
                <a:ea typeface="+mn-ea"/>
                <a:cs typeface="+mn-cs"/>
              </a:rPr>
              <a:t>different solvers can give different</a:t>
            </a:r>
          </a:p>
          <a:p>
            <a:r>
              <a:rPr lang="en-US" sz="1200" kern="1200" baseline="0" dirty="0" smtClean="0">
                <a:solidFill>
                  <a:schemeClr val="tx1"/>
                </a:solidFill>
                <a:latin typeface="+mn-lt"/>
                <a:ea typeface="+mn-ea"/>
                <a:cs typeface="+mn-cs"/>
              </a:rPr>
              <a:t>solutions. Gal-Chen and Parsons (1993) suggested that a new perturbation</a:t>
            </a:r>
          </a:p>
          <a:p>
            <a:r>
              <a:rPr lang="en-US" sz="1200" kern="1200" baseline="0" dirty="0" smtClean="0">
                <a:solidFill>
                  <a:schemeClr val="tx1"/>
                </a:solidFill>
                <a:latin typeface="+mn-lt"/>
                <a:ea typeface="+mn-ea"/>
                <a:cs typeface="+mn-cs"/>
              </a:rPr>
              <a:t>pressure p” is defined. This pressure perturbation will be unique.</a:t>
            </a:r>
            <a:endParaRPr lang="en-US" dirty="0"/>
          </a:p>
        </p:txBody>
      </p:sp>
      <p:sp>
        <p:nvSpPr>
          <p:cNvPr id="4" name="Slide Number Placeholder 3"/>
          <p:cNvSpPr>
            <a:spLocks noGrp="1"/>
          </p:cNvSpPr>
          <p:nvPr>
            <p:ph type="sldNum" sz="quarter" idx="10"/>
          </p:nvPr>
        </p:nvSpPr>
        <p:spPr/>
        <p:txBody>
          <a:bodyPr/>
          <a:lstStyle/>
          <a:p>
            <a:fld id="{D38790B4-160B-43B2-B49C-DC47F0134B08}" type="slidenum">
              <a:rPr lang="en-US" smtClean="0"/>
              <a:pPr/>
              <a:t>21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equation is using the least squares approach</a:t>
            </a:r>
            <a:endParaRPr lang="en-US" dirty="0"/>
          </a:p>
        </p:txBody>
      </p:sp>
      <p:sp>
        <p:nvSpPr>
          <p:cNvPr id="4" name="Slide Number Placeholder 3"/>
          <p:cNvSpPr>
            <a:spLocks noGrp="1"/>
          </p:cNvSpPr>
          <p:nvPr>
            <p:ph type="sldNum" sz="quarter" idx="10"/>
          </p:nvPr>
        </p:nvSpPr>
        <p:spPr/>
        <p:txBody>
          <a:bodyPr/>
          <a:lstStyle/>
          <a:p>
            <a:fld id="{D38790B4-160B-43B2-B49C-DC47F0134B08}" type="slidenum">
              <a:rPr lang="en-US" smtClean="0"/>
              <a:pPr/>
              <a:t>22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Allowed for user input</a:t>
            </a:r>
            <a:r>
              <a:rPr lang="en-US" baseline="0" dirty="0" smtClean="0"/>
              <a:t> to change things such as storm motion and latitude and longitude</a:t>
            </a:r>
          </a:p>
          <a:p>
            <a:r>
              <a:rPr lang="en-US" baseline="0" dirty="0" smtClean="0"/>
              <a:t>Solved for levels 1-24, which are all 0.5 km apart</a:t>
            </a:r>
            <a:endParaRPr lang="en-US" dirty="0"/>
          </a:p>
        </p:txBody>
      </p:sp>
      <p:sp>
        <p:nvSpPr>
          <p:cNvPr id="4" name="Slide Number Placeholder 3"/>
          <p:cNvSpPr>
            <a:spLocks noGrp="1"/>
          </p:cNvSpPr>
          <p:nvPr>
            <p:ph type="sldNum" sz="quarter" idx="10"/>
          </p:nvPr>
        </p:nvSpPr>
        <p:spPr/>
        <p:txBody>
          <a:bodyPr/>
          <a:lstStyle/>
          <a:p>
            <a:fld id="{D38790B4-160B-43B2-B49C-DC47F0134B08}" type="slidenum">
              <a:rPr lang="en-US" smtClean="0"/>
              <a:pPr/>
              <a:t>23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weak RIJ of around 30 -- 35 ~m/s is occurring at this time \</a:t>
            </a:r>
            <a:r>
              <a:rPr lang="en-US" dirty="0" err="1" smtClean="0"/>
              <a:t>citep</a:t>
            </a:r>
            <a:r>
              <a:rPr lang="en-US" dirty="0" smtClean="0"/>
              <a:t>{Wakimoto2006a}. This RIJ can be viewed in level 6 with the wind vectors behind the apex of the bow pointing toward the front of the storm. The weak bowing in the convective line can be seen in every level but more clearly in levels 6 and 8.</a:t>
            </a:r>
          </a:p>
          <a:p>
            <a:r>
              <a:rPr lang="en-US" dirty="0" smtClean="0"/>
              <a:t>weak rotation on the northern end of the convective line that is slightly cyclonic</a:t>
            </a:r>
            <a:endParaRPr lang="en-US" dirty="0"/>
          </a:p>
        </p:txBody>
      </p:sp>
      <p:sp>
        <p:nvSpPr>
          <p:cNvPr id="4" name="Slide Number Placeholder 3"/>
          <p:cNvSpPr>
            <a:spLocks noGrp="1"/>
          </p:cNvSpPr>
          <p:nvPr>
            <p:ph type="sldNum" sz="quarter" idx="10"/>
          </p:nvPr>
        </p:nvSpPr>
        <p:spPr/>
        <p:txBody>
          <a:bodyPr/>
          <a:lstStyle/>
          <a:p>
            <a:fld id="{D38790B4-160B-43B2-B49C-DC47F0134B08}" type="slidenum">
              <a:rPr lang="en-US" smtClean="0"/>
              <a:pPr/>
              <a:t>27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aircraft placement at the start time of this period was at the southern end of the storm. The idea behind choosing this time period was to capture the whole path of the aircraft along the storm at this particular stage of storm evolution. During this time the storm was approaching the western suburbs of Omaha </a:t>
            </a:r>
          </a:p>
          <a:p>
            <a:endParaRPr lang="en-US" dirty="0"/>
          </a:p>
        </p:txBody>
      </p:sp>
      <p:sp>
        <p:nvSpPr>
          <p:cNvPr id="4" name="Slide Number Placeholder 3"/>
          <p:cNvSpPr>
            <a:spLocks noGrp="1"/>
          </p:cNvSpPr>
          <p:nvPr>
            <p:ph type="sldNum" sz="quarter" idx="10"/>
          </p:nvPr>
        </p:nvSpPr>
        <p:spPr/>
        <p:txBody>
          <a:bodyPr/>
          <a:lstStyle/>
          <a:p>
            <a:fld id="{D38790B4-160B-43B2-B49C-DC47F0134B08}" type="slidenum">
              <a:rPr lang="en-US" smtClean="0"/>
              <a:pPr/>
              <a:t>30</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just prior to bow echo formation and could be considered quasi-linear and had a slight bowing starting to form</a:t>
            </a:r>
            <a:endParaRPr lang="en-US" dirty="0"/>
          </a:p>
        </p:txBody>
      </p:sp>
      <p:sp>
        <p:nvSpPr>
          <p:cNvPr id="4" name="Slide Number Placeholder 3"/>
          <p:cNvSpPr>
            <a:spLocks noGrp="1"/>
          </p:cNvSpPr>
          <p:nvPr>
            <p:ph type="sldNum" sz="quarter" idx="10"/>
          </p:nvPr>
        </p:nvSpPr>
        <p:spPr/>
        <p:txBody>
          <a:bodyPr/>
          <a:lstStyle/>
          <a:p>
            <a:fld id="{D38790B4-160B-43B2-B49C-DC47F0134B08}" type="slidenum">
              <a:rPr lang="en-US" smtClean="0"/>
              <a:pPr/>
              <a:t>33</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the beginning of the time period chosen, the aircraft was at the northern end of the storm and right next to a developing rotational couplet. During this time, F0 and F1 damage was occurring in northeast Omaha and a region of cyclonic </a:t>
            </a:r>
            <a:r>
              <a:rPr lang="en-US" dirty="0" err="1" smtClean="0"/>
              <a:t>vorticity</a:t>
            </a:r>
            <a:r>
              <a:rPr lang="en-US" dirty="0" smtClean="0"/>
              <a:t> is located east of this damage</a:t>
            </a:r>
            <a:endParaRPr lang="en-US" dirty="0"/>
          </a:p>
        </p:txBody>
      </p:sp>
      <p:sp>
        <p:nvSpPr>
          <p:cNvPr id="4" name="Slide Number Placeholder 3"/>
          <p:cNvSpPr>
            <a:spLocks noGrp="1"/>
          </p:cNvSpPr>
          <p:nvPr>
            <p:ph type="sldNum" sz="quarter" idx="10"/>
          </p:nvPr>
        </p:nvSpPr>
        <p:spPr/>
        <p:txBody>
          <a:bodyPr/>
          <a:lstStyle/>
          <a:p>
            <a:fld id="{D38790B4-160B-43B2-B49C-DC47F0134B08}" type="slidenum">
              <a:rPr lang="en-US" smtClean="0"/>
              <a:pPr/>
              <a:t>38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overall convective line has begun to bow out at this time</a:t>
            </a:r>
          </a:p>
          <a:p>
            <a:r>
              <a:rPr lang="en-US" dirty="0" smtClean="0"/>
              <a:t>start of cyclonic rotation has developed to the north along with </a:t>
            </a:r>
            <a:r>
              <a:rPr lang="en-US" dirty="0" err="1" smtClean="0"/>
              <a:t>anticyclonic</a:t>
            </a:r>
            <a:r>
              <a:rPr lang="en-US" dirty="0" smtClean="0"/>
              <a:t> rotation to the south.</a:t>
            </a:r>
          </a:p>
          <a:p>
            <a:r>
              <a:rPr lang="en-US" dirty="0" smtClean="0"/>
              <a:t>The northern bookend is stronger than the southern at this point. This does not fit the hypothesis</a:t>
            </a:r>
          </a:p>
          <a:p>
            <a:r>
              <a:rPr lang="en-US" dirty="0" err="1" smtClean="0"/>
              <a:t>Hooklike</a:t>
            </a:r>
            <a:r>
              <a:rPr lang="en-US" dirty="0" smtClean="0"/>
              <a:t> feature</a:t>
            </a:r>
            <a:endParaRPr lang="en-US" dirty="0"/>
          </a:p>
        </p:txBody>
      </p:sp>
      <p:sp>
        <p:nvSpPr>
          <p:cNvPr id="4" name="Slide Number Placeholder 3"/>
          <p:cNvSpPr>
            <a:spLocks noGrp="1"/>
          </p:cNvSpPr>
          <p:nvPr>
            <p:ph type="sldNum" sz="quarter" idx="10"/>
          </p:nvPr>
        </p:nvSpPr>
        <p:spPr/>
        <p:txBody>
          <a:bodyPr/>
          <a:lstStyle/>
          <a:p>
            <a:fld id="{D38790B4-160B-43B2-B49C-DC47F0134B08}" type="slidenum">
              <a:rPr lang="en-US" smtClean="0"/>
              <a:pPr/>
              <a:t>41</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finally reaches it mature stage at the time of 5:40</a:t>
            </a:r>
          </a:p>
          <a:p>
            <a:r>
              <a:rPr lang="en-US" dirty="0" smtClean="0"/>
              <a:t>At the start of the time period studied, the aircraft is at the southern end of the convective line with it traversing the whole bow echo by the end of the time period. Also during this time greater than F1 damage was occurring in western Iowa with a </a:t>
            </a:r>
            <a:r>
              <a:rPr lang="en-US" dirty="0" err="1" smtClean="0"/>
              <a:t>mesovortex</a:t>
            </a:r>
            <a:r>
              <a:rPr lang="en-US" dirty="0" smtClean="0"/>
              <a:t> located north of this damage</a:t>
            </a:r>
            <a:endParaRPr lang="en-US" dirty="0"/>
          </a:p>
        </p:txBody>
      </p:sp>
      <p:sp>
        <p:nvSpPr>
          <p:cNvPr id="4" name="Slide Number Placeholder 3"/>
          <p:cNvSpPr>
            <a:spLocks noGrp="1"/>
          </p:cNvSpPr>
          <p:nvPr>
            <p:ph type="sldNum" sz="quarter" idx="10"/>
          </p:nvPr>
        </p:nvSpPr>
        <p:spPr/>
        <p:txBody>
          <a:bodyPr/>
          <a:lstStyle/>
          <a:p>
            <a:fld id="{D38790B4-160B-43B2-B49C-DC47F0134B08}" type="slidenum">
              <a:rPr lang="en-US" smtClean="0"/>
              <a:pPr/>
              <a:t>46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Vertical view, stay within close proximity</a:t>
            </a:r>
            <a:r>
              <a:rPr lang="en-US" baseline="0" dirty="0" smtClean="0"/>
              <a:t> to storm, follow through whole storm evolution, can retrieve data over areas where not possible for ground radar, BAMEX</a:t>
            </a:r>
            <a:endParaRPr lang="en-US" dirty="0"/>
          </a:p>
        </p:txBody>
      </p:sp>
      <p:sp>
        <p:nvSpPr>
          <p:cNvPr id="4" name="Slide Number Placeholder 3"/>
          <p:cNvSpPr>
            <a:spLocks noGrp="1"/>
          </p:cNvSpPr>
          <p:nvPr>
            <p:ph type="sldNum" sz="quarter" idx="10"/>
          </p:nvPr>
        </p:nvSpPr>
        <p:spPr/>
        <p:txBody>
          <a:bodyPr/>
          <a:lstStyle/>
          <a:p>
            <a:fld id="{D38790B4-160B-43B2-B49C-DC47F0134B08}" type="slidenum">
              <a:rPr lang="en-US" smtClean="0"/>
              <a:pPr/>
              <a:t>7</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bowing of the convective line with a small bulge slightly north can be seen in all levels</a:t>
            </a:r>
          </a:p>
          <a:p>
            <a:r>
              <a:rPr lang="en-US" dirty="0" smtClean="0"/>
              <a:t>hook like feature at the apex that was collated with the </a:t>
            </a:r>
            <a:r>
              <a:rPr lang="en-US" dirty="0" err="1" smtClean="0"/>
              <a:t>mesovortex</a:t>
            </a:r>
            <a:endParaRPr lang="en-US" dirty="0" smtClean="0"/>
          </a:p>
          <a:p>
            <a:r>
              <a:rPr lang="en-US" dirty="0" smtClean="0"/>
              <a:t>vectors right behind the apex pointing straight to the front of the storm</a:t>
            </a:r>
          </a:p>
          <a:p>
            <a:r>
              <a:rPr lang="en-US" dirty="0" smtClean="0"/>
              <a:t>the </a:t>
            </a:r>
            <a:r>
              <a:rPr lang="en-US" dirty="0" err="1" smtClean="0"/>
              <a:t>coriolis</a:t>
            </a:r>
            <a:r>
              <a:rPr lang="en-US" dirty="0" smtClean="0"/>
              <a:t> force could have acted to further intensify the northern bookend </a:t>
            </a:r>
            <a:endParaRPr lang="en-US" dirty="0"/>
          </a:p>
        </p:txBody>
      </p:sp>
      <p:sp>
        <p:nvSpPr>
          <p:cNvPr id="4" name="Slide Number Placeholder 3"/>
          <p:cNvSpPr>
            <a:spLocks noGrp="1"/>
          </p:cNvSpPr>
          <p:nvPr>
            <p:ph type="sldNum" sz="quarter" idx="10"/>
          </p:nvPr>
        </p:nvSpPr>
        <p:spPr/>
        <p:txBody>
          <a:bodyPr/>
          <a:lstStyle/>
          <a:p>
            <a:fld id="{D38790B4-160B-43B2-B49C-DC47F0134B08}" type="slidenum">
              <a:rPr lang="en-US" smtClean="0"/>
              <a:pPr/>
              <a:t>49</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aircraft is located at the northern end of the convective line at the start of the period and travels south along the storm</a:t>
            </a:r>
          </a:p>
          <a:p>
            <a:endParaRPr lang="en-US" dirty="0"/>
          </a:p>
        </p:txBody>
      </p:sp>
      <p:sp>
        <p:nvSpPr>
          <p:cNvPr id="4" name="Slide Number Placeholder 3"/>
          <p:cNvSpPr>
            <a:spLocks noGrp="1"/>
          </p:cNvSpPr>
          <p:nvPr>
            <p:ph type="sldNum" sz="quarter" idx="10"/>
          </p:nvPr>
        </p:nvSpPr>
        <p:spPr/>
        <p:txBody>
          <a:bodyPr/>
          <a:lstStyle/>
          <a:p>
            <a:fld id="{D38790B4-160B-43B2-B49C-DC47F0134B08}" type="slidenum">
              <a:rPr lang="en-US" smtClean="0"/>
              <a:pPr/>
              <a:t>54</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still a presence of cyclonic motion although it is more spread out and not </a:t>
            </a:r>
            <a:r>
              <a:rPr lang="en-US" dirty="0" err="1" smtClean="0"/>
              <a:t>representated</a:t>
            </a:r>
            <a:r>
              <a:rPr lang="en-US" dirty="0" smtClean="0"/>
              <a:t> by as strong vectors.</a:t>
            </a:r>
            <a:endParaRPr lang="en-US" dirty="0"/>
          </a:p>
        </p:txBody>
      </p:sp>
      <p:sp>
        <p:nvSpPr>
          <p:cNvPr id="4" name="Slide Number Placeholder 3"/>
          <p:cNvSpPr>
            <a:spLocks noGrp="1"/>
          </p:cNvSpPr>
          <p:nvPr>
            <p:ph type="sldNum" sz="quarter" idx="10"/>
          </p:nvPr>
        </p:nvSpPr>
        <p:spPr/>
        <p:txBody>
          <a:bodyPr/>
          <a:lstStyle/>
          <a:p>
            <a:fld id="{D38790B4-160B-43B2-B49C-DC47F0134B08}" type="slidenum">
              <a:rPr lang="en-US" smtClean="0"/>
              <a:pPr/>
              <a:t>57</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38790B4-160B-43B2-B49C-DC47F0134B08}" type="slidenum">
              <a:rPr lang="en-US" smtClean="0"/>
              <a:pPr/>
              <a:t>61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Since</a:t>
            </a:r>
            <a:r>
              <a:rPr lang="en-US" baseline="0" dirty="0" smtClean="0"/>
              <a:t> we will be looking at the evolution of a particular bow, it’s a good idea to review the stages</a:t>
            </a:r>
            <a:endParaRPr lang="en-US" dirty="0"/>
          </a:p>
        </p:txBody>
      </p:sp>
      <p:sp>
        <p:nvSpPr>
          <p:cNvPr id="4" name="Slide Number Placeholder 3"/>
          <p:cNvSpPr>
            <a:spLocks noGrp="1"/>
          </p:cNvSpPr>
          <p:nvPr>
            <p:ph type="sldNum" sz="quarter" idx="10"/>
          </p:nvPr>
        </p:nvSpPr>
        <p:spPr/>
        <p:txBody>
          <a:bodyPr/>
          <a:lstStyle/>
          <a:p>
            <a:fld id="{D38790B4-160B-43B2-B49C-DC47F0134B08}" type="slidenum">
              <a:rPr lang="en-US" smtClean="0"/>
              <a:pPr/>
              <a:t>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Another</a:t>
            </a:r>
            <a:r>
              <a:rPr lang="en-US" baseline="0" dirty="0" smtClean="0"/>
              <a:t> important feature of a bow echo</a:t>
            </a:r>
          </a:p>
          <a:p>
            <a:r>
              <a:rPr lang="en-US" baseline="0" dirty="0" smtClean="0"/>
              <a:t>Causes convective line to bow out</a:t>
            </a:r>
            <a:endParaRPr lang="en-US" dirty="0"/>
          </a:p>
        </p:txBody>
      </p:sp>
      <p:sp>
        <p:nvSpPr>
          <p:cNvPr id="4" name="Slide Number Placeholder 3"/>
          <p:cNvSpPr>
            <a:spLocks noGrp="1"/>
          </p:cNvSpPr>
          <p:nvPr>
            <p:ph type="sldNum" sz="quarter" idx="10"/>
          </p:nvPr>
        </p:nvSpPr>
        <p:spPr/>
        <p:txBody>
          <a:bodyPr/>
          <a:lstStyle/>
          <a:p>
            <a:fld id="{D38790B4-160B-43B2-B49C-DC47F0134B08}" type="slidenum">
              <a:rPr lang="en-US" smtClean="0"/>
              <a:pPr/>
              <a:t>10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Explain diagram: </a:t>
            </a:r>
            <a:r>
              <a:rPr lang="en-US" dirty="0" err="1" smtClean="0"/>
              <a:t>Fig.a</a:t>
            </a:r>
            <a:r>
              <a:rPr lang="en-US" dirty="0" smtClean="0"/>
              <a:t> represents the first stage of formation where an isolated updraft growing in a vertically sheared environment will deform the horizontal vortex lines inherent in the ambient shear upward, producing cyclonic and </a:t>
            </a:r>
            <a:r>
              <a:rPr lang="en-US" dirty="0" err="1" smtClean="0"/>
              <a:t>anticyclonic</a:t>
            </a:r>
            <a:r>
              <a:rPr lang="en-US" dirty="0" smtClean="0"/>
              <a:t> vortices on the flanks of the cell</a:t>
            </a:r>
          </a:p>
          <a:p>
            <a:r>
              <a:rPr lang="en-US" dirty="0" err="1" smtClean="0"/>
              <a:t>Fig.b</a:t>
            </a:r>
            <a:r>
              <a:rPr lang="en-US" dirty="0" smtClean="0"/>
              <a:t> represents the stage where cell splitting occurs which results in two mirror image storms with the right member consisting of a cyclonic updraft and </a:t>
            </a:r>
            <a:r>
              <a:rPr lang="en-US" dirty="0" err="1" smtClean="0"/>
              <a:t>anticyclonic</a:t>
            </a:r>
            <a:r>
              <a:rPr lang="en-US" dirty="0" smtClean="0"/>
              <a:t> downdraft and the left member consisting of an </a:t>
            </a:r>
            <a:r>
              <a:rPr lang="en-US" dirty="0" err="1" smtClean="0"/>
              <a:t>anticyclonic</a:t>
            </a:r>
            <a:r>
              <a:rPr lang="en-US" dirty="0" smtClean="0"/>
              <a:t> updraft and cyclonic downdraft</a:t>
            </a:r>
            <a:endParaRPr lang="en-US" dirty="0"/>
          </a:p>
        </p:txBody>
      </p:sp>
      <p:sp>
        <p:nvSpPr>
          <p:cNvPr id="4" name="Slide Number Placeholder 3"/>
          <p:cNvSpPr>
            <a:spLocks noGrp="1"/>
          </p:cNvSpPr>
          <p:nvPr>
            <p:ph type="sldNum" sz="quarter" idx="10"/>
          </p:nvPr>
        </p:nvSpPr>
        <p:spPr/>
        <p:txBody>
          <a:bodyPr/>
          <a:lstStyle/>
          <a:p>
            <a:fld id="{D38790B4-160B-43B2-B49C-DC47F0134B08}" type="slidenum">
              <a:rPr lang="en-US" smtClean="0"/>
              <a:pPr/>
              <a:t>12</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a:t>
            </a:r>
            <a:r>
              <a:rPr lang="en-US" baseline="30000" dirty="0" smtClean="0"/>
              <a:t>st</a:t>
            </a:r>
            <a:r>
              <a:rPr lang="en-US" dirty="0" smtClean="0"/>
              <a:t> to compare hand and auto</a:t>
            </a:r>
          </a:p>
          <a:p>
            <a:r>
              <a:rPr lang="en-US" dirty="0" smtClean="0"/>
              <a:t>Other 4 to compare percentage levels</a:t>
            </a:r>
            <a:endParaRPr lang="en-US" dirty="0"/>
          </a:p>
        </p:txBody>
      </p:sp>
      <p:sp>
        <p:nvSpPr>
          <p:cNvPr id="4" name="Slide Number Placeholder 3"/>
          <p:cNvSpPr>
            <a:spLocks noGrp="1"/>
          </p:cNvSpPr>
          <p:nvPr>
            <p:ph type="sldNum" sz="quarter" idx="10"/>
          </p:nvPr>
        </p:nvSpPr>
        <p:spPr/>
        <p:txBody>
          <a:bodyPr/>
          <a:lstStyle/>
          <a:p>
            <a:fld id="{D38790B4-160B-43B2-B49C-DC47F0134B08}" type="slidenum">
              <a:rPr lang="en-US" smtClean="0"/>
              <a:pPr/>
              <a:t>16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NRL P-3</a:t>
            </a:r>
            <a:r>
              <a:rPr lang="en-US" baseline="0" dirty="0" smtClean="0"/>
              <a:t> : fly straight level racetrack patterns at low levels 1.6 km AGL for first time and 400 m for rest</a:t>
            </a:r>
          </a:p>
          <a:p>
            <a:r>
              <a:rPr lang="en-US" baseline="0" dirty="0" smtClean="0"/>
              <a:t>Flown around 10-15 km ahead of leading edge of convective line</a:t>
            </a:r>
          </a:p>
          <a:p>
            <a:r>
              <a:rPr lang="en-US" baseline="0" dirty="0" smtClean="0"/>
              <a:t>Fly along and parallel to gust front (2-3 km away)</a:t>
            </a:r>
            <a:endParaRPr lang="en-US" dirty="0"/>
          </a:p>
        </p:txBody>
      </p:sp>
      <p:sp>
        <p:nvSpPr>
          <p:cNvPr id="4" name="Slide Number Placeholder 3"/>
          <p:cNvSpPr>
            <a:spLocks noGrp="1"/>
          </p:cNvSpPr>
          <p:nvPr>
            <p:ph type="sldNum" sz="quarter" idx="10"/>
          </p:nvPr>
        </p:nvSpPr>
        <p:spPr/>
        <p:txBody>
          <a:bodyPr/>
          <a:lstStyle/>
          <a:p>
            <a:fld id="{D38790B4-160B-43B2-B49C-DC47F0134B08}" type="slidenum">
              <a:rPr lang="en-US" smtClean="0"/>
              <a:pPr/>
              <a:t>17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Way to quantify</a:t>
            </a:r>
            <a:r>
              <a:rPr lang="en-US" baseline="0" dirty="0" smtClean="0"/>
              <a:t> what is best edit</a:t>
            </a:r>
            <a:endParaRPr lang="en-US" dirty="0"/>
          </a:p>
        </p:txBody>
      </p:sp>
      <p:sp>
        <p:nvSpPr>
          <p:cNvPr id="4" name="Slide Number Placeholder 3"/>
          <p:cNvSpPr>
            <a:spLocks noGrp="1"/>
          </p:cNvSpPr>
          <p:nvPr>
            <p:ph type="sldNum" sz="quarter" idx="10"/>
          </p:nvPr>
        </p:nvSpPr>
        <p:spPr/>
        <p:txBody>
          <a:bodyPr/>
          <a:lstStyle/>
          <a:p>
            <a:fld id="{D38790B4-160B-43B2-B49C-DC47F0134B08}" type="slidenum">
              <a:rPr lang="en-US" smtClean="0"/>
              <a:pPr/>
              <a:t>18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Hand editing</a:t>
            </a:r>
            <a:r>
              <a:rPr lang="en-US" baseline="0" dirty="0" smtClean="0"/>
              <a:t> is tedious</a:t>
            </a:r>
          </a:p>
          <a:p>
            <a:r>
              <a:rPr lang="en-US" baseline="0" dirty="0" smtClean="0"/>
              <a:t>Goal of editing is to maintain structure of the storm while eliminating unusable data</a:t>
            </a:r>
          </a:p>
          <a:p>
            <a:r>
              <a:rPr lang="en-US" baseline="0" dirty="0" smtClean="0"/>
              <a:t>Automated scripts</a:t>
            </a:r>
          </a:p>
          <a:p>
            <a:r>
              <a:rPr lang="en-US" baseline="0" dirty="0" smtClean="0"/>
              <a:t>Files received at tar.gz</a:t>
            </a:r>
          </a:p>
          <a:p>
            <a:r>
              <a:rPr lang="en-US" baseline="0" dirty="0" err="1" smtClean="0"/>
              <a:t>Untarred</a:t>
            </a:r>
            <a:r>
              <a:rPr lang="en-US" baseline="0" dirty="0" smtClean="0"/>
              <a:t> one at a time</a:t>
            </a:r>
          </a:p>
          <a:p>
            <a:r>
              <a:rPr lang="en-US" baseline="0" dirty="0" smtClean="0"/>
              <a:t>Copied to 3 different folders for editing</a:t>
            </a:r>
          </a:p>
          <a:p>
            <a:r>
              <a:rPr lang="en-US" baseline="0" dirty="0" smtClean="0"/>
              <a:t>Both fore and aft edited</a:t>
            </a:r>
          </a:p>
          <a:p>
            <a:r>
              <a:rPr lang="en-US" baseline="0" dirty="0" smtClean="0"/>
              <a:t>Point out what has to be eliminated</a:t>
            </a:r>
            <a:endParaRPr lang="en-US" dirty="0"/>
          </a:p>
        </p:txBody>
      </p:sp>
      <p:sp>
        <p:nvSpPr>
          <p:cNvPr id="4" name="Slide Number Placeholder 3"/>
          <p:cNvSpPr>
            <a:spLocks noGrp="1"/>
          </p:cNvSpPr>
          <p:nvPr>
            <p:ph type="sldNum" sz="quarter" idx="10"/>
          </p:nvPr>
        </p:nvSpPr>
        <p:spPr/>
        <p:txBody>
          <a:bodyPr/>
          <a:lstStyle/>
          <a:p>
            <a:fld id="{D38790B4-160B-43B2-B49C-DC47F0134B08}" type="slidenum">
              <a:rPr lang="en-US" smtClean="0"/>
              <a:pPr/>
              <a:t>19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E51F34E7-5029-4731-8D62-F39D9FE77EFE}" type="datetimeFigureOut">
              <a:rPr lang="en-US" smtClean="0"/>
              <a:pPr/>
              <a:t>3/3/2011</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5F531D41-B699-4606-9490-D66012D895DF}"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51F34E7-5029-4731-8D62-F39D9FE77EFE}" type="datetimeFigureOut">
              <a:rPr lang="en-US" smtClean="0"/>
              <a:pPr/>
              <a:t>3/3/2011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31D41-B699-4606-9490-D66012D895D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51F34E7-5029-4731-8D62-F39D9FE77EFE}" type="datetimeFigureOut">
              <a:rPr lang="en-US" smtClean="0"/>
              <a:pPr/>
              <a:t>3/3/2011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31D41-B699-4606-9490-D66012D895D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51F34E7-5029-4731-8D62-F39D9FE77EFE}" type="datetimeFigureOut">
              <a:rPr lang="en-US" smtClean="0"/>
              <a:pPr/>
              <a:t>3/3/2011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31D41-B699-4606-9490-D66012D895D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51F34E7-5029-4731-8D62-F39D9FE77EFE}" type="datetimeFigureOut">
              <a:rPr lang="en-US" smtClean="0"/>
              <a:pPr/>
              <a:t>3/3/2011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5F531D41-B699-4606-9490-D66012D895DF}"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51F34E7-5029-4731-8D62-F39D9FE77EFE}" type="datetimeFigureOut">
              <a:rPr lang="en-US" smtClean="0"/>
              <a:pPr/>
              <a:t>3/3/2011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31D41-B699-4606-9490-D66012D895D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E51F34E7-5029-4731-8D62-F39D9FE77EFE}" type="datetimeFigureOut">
              <a:rPr lang="en-US" smtClean="0"/>
              <a:pPr/>
              <a:t>3/3/2011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531D41-B699-4606-9490-D66012D895D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51F34E7-5029-4731-8D62-F39D9FE77EFE}" type="datetimeFigureOut">
              <a:rPr lang="en-US" smtClean="0"/>
              <a:pPr/>
              <a:t>3/3/2011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531D41-B699-4606-9490-D66012D895D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1F34E7-5029-4731-8D62-F39D9FE77EFE}" type="datetimeFigureOut">
              <a:rPr lang="en-US" smtClean="0"/>
              <a:pPr/>
              <a:t>3/3/2011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531D41-B699-4606-9490-D66012D895D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51F34E7-5029-4731-8D62-F39D9FE77EFE}" type="datetimeFigureOut">
              <a:rPr lang="en-US" smtClean="0"/>
              <a:pPr/>
              <a:t>3/3/2011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31D41-B699-4606-9490-D66012D895D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51F34E7-5029-4731-8D62-F39D9FE77EFE}" type="datetimeFigureOut">
              <a:rPr lang="en-US" smtClean="0"/>
              <a:pPr/>
              <a:t>3/3/2011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31D41-B699-4606-9490-D66012D895D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E51F34E7-5029-4731-8D62-F39D9FE77EFE}" type="datetimeFigureOut">
              <a:rPr lang="en-US" smtClean="0"/>
              <a:pPr/>
              <a:t>3/3/2011</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5F531D41-B699-4606-9490-D66012D895DF}"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solidFill>
                  <a:schemeClr val="bg1"/>
                </a:solidFill>
              </a:rPr>
              <a:t>An investigation to assess the robustness of aircraft radar data</a:t>
            </a:r>
            <a:endParaRPr lang="en-US" dirty="0">
              <a:solidFill>
                <a:schemeClr val="bg1"/>
              </a:solidFill>
            </a:endParaRPr>
          </a:p>
        </p:txBody>
      </p:sp>
      <p:sp>
        <p:nvSpPr>
          <p:cNvPr id="3" name="Subtitle 2"/>
          <p:cNvSpPr>
            <a:spLocks noGrp="1"/>
          </p:cNvSpPr>
          <p:nvPr>
            <p:ph type="subTitle" idx="1"/>
          </p:nvPr>
        </p:nvSpPr>
        <p:spPr>
          <a:xfrm>
            <a:off x="1371600" y="4343400"/>
            <a:ext cx="6400800" cy="1371600"/>
          </a:xfrm>
        </p:spPr>
        <p:txBody>
          <a:bodyPr>
            <a:normAutofit fontScale="92500" lnSpcReduction="10000"/>
          </a:bodyPr>
          <a:lstStyle/>
          <a:p>
            <a:r>
              <a:rPr lang="en-US" dirty="0" smtClean="0"/>
              <a:t>Allison Schmitz</a:t>
            </a:r>
          </a:p>
          <a:p>
            <a:r>
              <a:rPr lang="en-US" dirty="0" smtClean="0"/>
              <a:t>Midwest Bow Echo Workshop </a:t>
            </a:r>
          </a:p>
          <a:p>
            <a:r>
              <a:rPr lang="en-US" dirty="0" smtClean="0"/>
              <a:t>March 8</a:t>
            </a:r>
            <a:r>
              <a:rPr lang="en-US" baseline="30000" dirty="0" smtClean="0"/>
              <a:t>th</a:t>
            </a:r>
            <a:r>
              <a:rPr lang="en-US" dirty="0" smtClean="0"/>
              <a:t>, 2011</a:t>
            </a:r>
          </a:p>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66800"/>
          </a:xfrm>
        </p:spPr>
        <p:txBody>
          <a:bodyPr>
            <a:normAutofit fontScale="90000"/>
          </a:bodyPr>
          <a:lstStyle/>
          <a:p>
            <a:r>
              <a:rPr lang="en-US" u="sng" dirty="0" smtClean="0"/>
              <a:t>Literature Review:</a:t>
            </a:r>
            <a:br>
              <a:rPr lang="en-US" u="sng" dirty="0" smtClean="0"/>
            </a:br>
            <a:r>
              <a:rPr lang="en-US" sz="3100" u="sng" dirty="0" smtClean="0"/>
              <a:t>Rear inflow jet</a:t>
            </a:r>
            <a:endParaRPr lang="en-US" sz="3100" u="sng" dirty="0"/>
          </a:p>
        </p:txBody>
      </p:sp>
      <p:sp>
        <p:nvSpPr>
          <p:cNvPr id="4" name="Content Placeholder 3"/>
          <p:cNvSpPr>
            <a:spLocks noGrp="1"/>
          </p:cNvSpPr>
          <p:nvPr>
            <p:ph sz="half" idx="1"/>
          </p:nvPr>
        </p:nvSpPr>
        <p:spPr>
          <a:xfrm>
            <a:off x="457200" y="1447800"/>
            <a:ext cx="5181600" cy="5181600"/>
          </a:xfrm>
        </p:spPr>
        <p:txBody>
          <a:bodyPr>
            <a:normAutofit lnSpcReduction="10000"/>
          </a:bodyPr>
          <a:lstStyle/>
          <a:p>
            <a:r>
              <a:rPr lang="en-US" sz="2000" dirty="0" smtClean="0">
                <a:solidFill>
                  <a:schemeClr val="bg1"/>
                </a:solidFill>
              </a:rPr>
              <a:t>The convective cell is at first tilted </a:t>
            </a:r>
            <a:r>
              <a:rPr lang="en-US" sz="2000" dirty="0" err="1" smtClean="0">
                <a:solidFill>
                  <a:schemeClr val="bg1"/>
                </a:solidFill>
              </a:rPr>
              <a:t>downshear</a:t>
            </a:r>
            <a:r>
              <a:rPr lang="en-US" sz="2000" dirty="0" smtClean="0">
                <a:solidFill>
                  <a:schemeClr val="bg1"/>
                </a:solidFill>
              </a:rPr>
              <a:t> </a:t>
            </a:r>
          </a:p>
          <a:p>
            <a:r>
              <a:rPr lang="en-US" sz="2000" dirty="0" smtClean="0">
                <a:solidFill>
                  <a:schemeClr val="bg1"/>
                </a:solidFill>
              </a:rPr>
              <a:t>As the cold pool develops, the horizontal buoyancy gradients create a mid-level circulation (cold pool circulation) that is opposed to a circulation created by the ambient shear(Weisman 1993)</a:t>
            </a:r>
          </a:p>
          <a:p>
            <a:r>
              <a:rPr lang="en-US" sz="2000" dirty="0" smtClean="0">
                <a:solidFill>
                  <a:schemeClr val="bg1"/>
                </a:solidFill>
              </a:rPr>
              <a:t>The cold pool circulation strengthens and overtakes the ambient shear and the convective system begins to tilt rearward (Weisman 1993)</a:t>
            </a:r>
          </a:p>
          <a:p>
            <a:r>
              <a:rPr lang="en-US" sz="2000" dirty="0" smtClean="0">
                <a:solidFill>
                  <a:schemeClr val="bg1"/>
                </a:solidFill>
              </a:rPr>
              <a:t>Horizontal </a:t>
            </a:r>
            <a:r>
              <a:rPr lang="en-US" sz="2000" dirty="0" err="1" smtClean="0">
                <a:solidFill>
                  <a:schemeClr val="bg1"/>
                </a:solidFill>
              </a:rPr>
              <a:t>vorticity</a:t>
            </a:r>
            <a:r>
              <a:rPr lang="en-US" sz="2000" dirty="0" smtClean="0">
                <a:solidFill>
                  <a:schemeClr val="bg1"/>
                </a:solidFill>
              </a:rPr>
              <a:t> is generated and draws in dryer, cooler air. </a:t>
            </a:r>
          </a:p>
          <a:p>
            <a:r>
              <a:rPr lang="en-US" sz="2000" dirty="0" smtClean="0">
                <a:solidFill>
                  <a:schemeClr val="bg1"/>
                </a:solidFill>
              </a:rPr>
              <a:t>The updraft of the thunderstorm acts as a roadblock so the only place for the air to go is up, down and to the sides.</a:t>
            </a:r>
          </a:p>
          <a:p>
            <a:endParaRPr lang="en-US" sz="2000" dirty="0">
              <a:solidFill>
                <a:schemeClr val="bg1"/>
              </a:solidFill>
            </a:endParaRPr>
          </a:p>
        </p:txBody>
      </p:sp>
      <p:pic>
        <p:nvPicPr>
          <p:cNvPr id="6" name="Content Placeholder 5" descr="RIJ_1.png"/>
          <p:cNvPicPr>
            <a:picLocks noGrp="1" noChangeAspect="1"/>
          </p:cNvPicPr>
          <p:nvPr>
            <p:ph sz="half" idx="2"/>
          </p:nvPr>
        </p:nvPicPr>
        <p:blipFill>
          <a:blip r:embed="rId3" cstate="print"/>
          <a:stretch>
            <a:fillRect/>
          </a:stretch>
        </p:blipFill>
        <p:spPr>
          <a:xfrm>
            <a:off x="6172200" y="1295400"/>
            <a:ext cx="2286000" cy="5062353"/>
          </a:xfrm>
        </p:spPr>
      </p:pic>
      <p:sp>
        <p:nvSpPr>
          <p:cNvPr id="7" name="Footer Placeholder 6"/>
          <p:cNvSpPr>
            <a:spLocks noGrp="1"/>
          </p:cNvSpPr>
          <p:nvPr>
            <p:ph type="ftr" sz="quarter" idx="11"/>
          </p:nvPr>
        </p:nvSpPr>
        <p:spPr>
          <a:xfrm>
            <a:off x="5943600" y="6324600"/>
            <a:ext cx="2895600" cy="365125"/>
          </a:xfrm>
        </p:spPr>
        <p:txBody>
          <a:bodyPr/>
          <a:lstStyle/>
          <a:p>
            <a:r>
              <a:rPr lang="en-US" sz="1400" dirty="0" smtClean="0"/>
              <a:t>Weisman 1993</a:t>
            </a:r>
            <a:endParaRPr lang="en-US" sz="14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t>Future work</a:t>
            </a:r>
            <a:endParaRPr lang="en-US" u="sng" dirty="0"/>
          </a:p>
        </p:txBody>
      </p:sp>
      <p:sp>
        <p:nvSpPr>
          <p:cNvPr id="3" name="Content Placeholder 2"/>
          <p:cNvSpPr>
            <a:spLocks noGrp="1"/>
          </p:cNvSpPr>
          <p:nvPr>
            <p:ph idx="1"/>
          </p:nvPr>
        </p:nvSpPr>
        <p:spPr/>
        <p:txBody>
          <a:bodyPr/>
          <a:lstStyle/>
          <a:p>
            <a:r>
              <a:rPr lang="en-US" dirty="0" smtClean="0">
                <a:solidFill>
                  <a:schemeClr val="bg1"/>
                </a:solidFill>
              </a:rPr>
              <a:t>hand editing could be applied to another time period, as the bow echo storm matures and then be compared to the automated editing</a:t>
            </a:r>
          </a:p>
          <a:p>
            <a:endParaRPr lang="en-US" dirty="0" smtClean="0">
              <a:solidFill>
                <a:schemeClr val="bg1"/>
              </a:solidFill>
            </a:endParaRPr>
          </a:p>
          <a:p>
            <a:r>
              <a:rPr lang="en-US" dirty="0" smtClean="0">
                <a:solidFill>
                  <a:schemeClr val="bg1"/>
                </a:solidFill>
              </a:rPr>
              <a:t>other bow echo cases could be studied to see if results are consistent with this case study</a:t>
            </a:r>
            <a:endParaRPr lang="en-US" dirty="0">
              <a:solidFill>
                <a:schemeClr val="bg1"/>
              </a:solidFill>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t>Acknowledgements</a:t>
            </a:r>
            <a:endParaRPr lang="en-US" u="sng" dirty="0"/>
          </a:p>
        </p:txBody>
      </p:sp>
      <p:sp>
        <p:nvSpPr>
          <p:cNvPr id="3" name="Content Placeholder 2"/>
          <p:cNvSpPr>
            <a:spLocks noGrp="1"/>
          </p:cNvSpPr>
          <p:nvPr>
            <p:ph idx="1"/>
          </p:nvPr>
        </p:nvSpPr>
        <p:spPr/>
        <p:txBody>
          <a:bodyPr/>
          <a:lstStyle/>
          <a:p>
            <a:pPr>
              <a:buNone/>
            </a:pP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81000" y="0"/>
            <a:ext cx="8229600" cy="1828800"/>
          </a:xfrm>
        </p:spPr>
        <p:txBody>
          <a:bodyPr/>
          <a:lstStyle/>
          <a:p>
            <a:r>
              <a:rPr lang="en-US" u="sng" dirty="0" smtClean="0"/>
              <a:t>Questions?</a:t>
            </a:r>
            <a:endParaRPr lang="en-US" u="sng" dirty="0"/>
          </a:p>
        </p:txBody>
      </p:sp>
      <p:sp>
        <p:nvSpPr>
          <p:cNvPr id="5" name="Subtitle 4"/>
          <p:cNvSpPr>
            <a:spLocks noGrp="1"/>
          </p:cNvSpPr>
          <p:nvPr>
            <p:ph type="subTitle" idx="1"/>
          </p:nvPr>
        </p:nvSpPr>
        <p:spPr/>
        <p:txBody>
          <a:bodyPr/>
          <a:lstStyle/>
          <a:p>
            <a:endParaRPr lang="en-US" dirty="0"/>
          </a:p>
        </p:txBody>
      </p:sp>
      <p:pic>
        <p:nvPicPr>
          <p:cNvPr id="6" name="Picture 5" descr="finalbow.jpg"/>
          <p:cNvPicPr>
            <a:picLocks noChangeAspect="1"/>
          </p:cNvPicPr>
          <p:nvPr/>
        </p:nvPicPr>
        <p:blipFill>
          <a:blip r:embed="rId2" cstate="print"/>
          <a:stretch>
            <a:fillRect/>
          </a:stretch>
        </p:blipFill>
        <p:spPr>
          <a:xfrm>
            <a:off x="1600200" y="1981200"/>
            <a:ext cx="5905627" cy="411480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0"/>
            <a:ext cx="8229600" cy="1143000"/>
          </a:xfrm>
        </p:spPr>
        <p:txBody>
          <a:bodyPr>
            <a:normAutofit fontScale="90000"/>
          </a:bodyPr>
          <a:lstStyle/>
          <a:p>
            <a:r>
              <a:rPr lang="en-US" u="sng" dirty="0" smtClean="0"/>
              <a:t>Literature Review:</a:t>
            </a:r>
            <a:br>
              <a:rPr lang="en-US" u="sng" dirty="0" smtClean="0"/>
            </a:br>
            <a:r>
              <a:rPr lang="en-US" sz="3100" u="sng" dirty="0" smtClean="0"/>
              <a:t>Rear inflow jet</a:t>
            </a:r>
            <a:endParaRPr lang="en-US" sz="3100" u="sng" dirty="0"/>
          </a:p>
        </p:txBody>
      </p:sp>
      <p:sp>
        <p:nvSpPr>
          <p:cNvPr id="6" name="Content Placeholder 5"/>
          <p:cNvSpPr>
            <a:spLocks noGrp="1"/>
          </p:cNvSpPr>
          <p:nvPr>
            <p:ph sz="half" idx="1"/>
          </p:nvPr>
        </p:nvSpPr>
        <p:spPr>
          <a:xfrm>
            <a:off x="457200" y="1447800"/>
            <a:ext cx="4724400" cy="5410200"/>
          </a:xfrm>
        </p:spPr>
        <p:txBody>
          <a:bodyPr>
            <a:normAutofit/>
          </a:bodyPr>
          <a:lstStyle/>
          <a:p>
            <a:r>
              <a:rPr lang="en-US" sz="2000" dirty="0" smtClean="0">
                <a:solidFill>
                  <a:schemeClr val="bg1"/>
                </a:solidFill>
              </a:rPr>
              <a:t>Horizontal </a:t>
            </a:r>
            <a:r>
              <a:rPr lang="en-US" sz="2000" dirty="0" err="1" smtClean="0">
                <a:solidFill>
                  <a:schemeClr val="bg1"/>
                </a:solidFill>
              </a:rPr>
              <a:t>vorticity</a:t>
            </a:r>
            <a:r>
              <a:rPr lang="en-US" sz="2000" dirty="0" smtClean="0">
                <a:solidFill>
                  <a:schemeClr val="bg1"/>
                </a:solidFill>
              </a:rPr>
              <a:t> is generated and draws in dryer, cooler air. </a:t>
            </a:r>
          </a:p>
          <a:p>
            <a:endParaRPr lang="en-US" sz="2000" dirty="0" smtClean="0">
              <a:solidFill>
                <a:schemeClr val="bg1"/>
              </a:solidFill>
            </a:endParaRPr>
          </a:p>
          <a:p>
            <a:r>
              <a:rPr lang="en-US" sz="2000" dirty="0" smtClean="0">
                <a:solidFill>
                  <a:schemeClr val="bg1"/>
                </a:solidFill>
              </a:rPr>
              <a:t>The updraft of the thunderstorm acts as a roadblock so the only place for the air to go is up, down and to the sides.</a:t>
            </a:r>
          </a:p>
          <a:p>
            <a:endParaRPr lang="en-US" sz="2000" dirty="0" smtClean="0">
              <a:solidFill>
                <a:schemeClr val="bg1"/>
              </a:solidFill>
            </a:endParaRPr>
          </a:p>
          <a:p>
            <a:r>
              <a:rPr lang="en-US" sz="2000" dirty="0" smtClean="0">
                <a:solidFill>
                  <a:schemeClr val="bg1"/>
                </a:solidFill>
              </a:rPr>
              <a:t>The RIN is a consequence of the rear flank downdraft where dryer, cooler air is channeled toward the leading edge (</a:t>
            </a:r>
            <a:r>
              <a:rPr lang="en-US" sz="2000" dirty="0" err="1" smtClean="0">
                <a:solidFill>
                  <a:schemeClr val="bg1"/>
                </a:solidFill>
              </a:rPr>
              <a:t>Przybylinski</a:t>
            </a:r>
            <a:r>
              <a:rPr lang="en-US" sz="2000" dirty="0" smtClean="0">
                <a:solidFill>
                  <a:schemeClr val="bg1"/>
                </a:solidFill>
              </a:rPr>
              <a:t> 1995).</a:t>
            </a:r>
          </a:p>
          <a:p>
            <a:pPr>
              <a:buNone/>
            </a:pPr>
            <a:r>
              <a:rPr lang="en-US" sz="2000" dirty="0" smtClean="0">
                <a:solidFill>
                  <a:schemeClr val="bg1"/>
                </a:solidFill>
              </a:rPr>
              <a:t> </a:t>
            </a:r>
          </a:p>
          <a:p>
            <a:r>
              <a:rPr lang="en-US" sz="2000" dirty="0" smtClean="0">
                <a:solidFill>
                  <a:schemeClr val="bg1"/>
                </a:solidFill>
              </a:rPr>
              <a:t>The air surges forward causing the reflectivity to bow outward</a:t>
            </a:r>
            <a:endParaRPr lang="en-US" sz="2000" dirty="0">
              <a:solidFill>
                <a:schemeClr val="bg1"/>
              </a:solidFill>
            </a:endParaRPr>
          </a:p>
        </p:txBody>
      </p:sp>
      <p:pic>
        <p:nvPicPr>
          <p:cNvPr id="7" name="Content Placeholder 6" descr="RIJ_2.png"/>
          <p:cNvPicPr>
            <a:picLocks noGrp="1" noChangeAspect="1"/>
          </p:cNvPicPr>
          <p:nvPr>
            <p:ph sz="half" idx="2"/>
          </p:nvPr>
        </p:nvPicPr>
        <p:blipFill>
          <a:blip r:embed="rId2" cstate="print"/>
          <a:stretch>
            <a:fillRect/>
          </a:stretch>
        </p:blipFill>
        <p:spPr>
          <a:xfrm>
            <a:off x="5410200" y="1676400"/>
            <a:ext cx="3338835" cy="3581400"/>
          </a:xfrm>
        </p:spPr>
      </p:pic>
      <p:sp>
        <p:nvSpPr>
          <p:cNvPr id="8" name="Footer Placeholder 7"/>
          <p:cNvSpPr>
            <a:spLocks noGrp="1"/>
          </p:cNvSpPr>
          <p:nvPr>
            <p:ph type="ftr" sz="quarter" idx="11"/>
          </p:nvPr>
        </p:nvSpPr>
        <p:spPr>
          <a:xfrm>
            <a:off x="5638800" y="5334000"/>
            <a:ext cx="2895600" cy="365125"/>
          </a:xfrm>
        </p:spPr>
        <p:txBody>
          <a:bodyPr/>
          <a:lstStyle/>
          <a:p>
            <a:r>
              <a:rPr lang="en-US" sz="1400" dirty="0" smtClean="0"/>
              <a:t>Weisman 1993</a:t>
            </a:r>
            <a:endParaRPr lang="en-US" sz="1400"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fontScale="90000"/>
          </a:bodyPr>
          <a:lstStyle/>
          <a:p>
            <a:r>
              <a:rPr lang="en-US" sz="3600" u="sng" dirty="0" smtClean="0"/>
              <a:t>Literature Review:</a:t>
            </a:r>
            <a:br>
              <a:rPr lang="en-US" sz="3600" u="sng" dirty="0" smtClean="0"/>
            </a:br>
            <a:r>
              <a:rPr lang="en-US" sz="2800" u="sng" dirty="0" smtClean="0"/>
              <a:t>Bookend Vortices</a:t>
            </a:r>
            <a:endParaRPr lang="en-US" sz="2800" u="sng" dirty="0"/>
          </a:p>
        </p:txBody>
      </p:sp>
      <p:sp>
        <p:nvSpPr>
          <p:cNvPr id="4" name="Content Placeholder 3"/>
          <p:cNvSpPr>
            <a:spLocks noGrp="1"/>
          </p:cNvSpPr>
          <p:nvPr>
            <p:ph sz="half" idx="1"/>
          </p:nvPr>
        </p:nvSpPr>
        <p:spPr>
          <a:xfrm>
            <a:off x="0" y="990600"/>
            <a:ext cx="4495800" cy="5867400"/>
          </a:xfrm>
        </p:spPr>
        <p:txBody>
          <a:bodyPr>
            <a:normAutofit fontScale="77500" lnSpcReduction="20000"/>
          </a:bodyPr>
          <a:lstStyle/>
          <a:p>
            <a:r>
              <a:rPr lang="en-US" dirty="0" smtClean="0">
                <a:solidFill>
                  <a:schemeClr val="bg1"/>
                </a:solidFill>
              </a:rPr>
              <a:t>The genesis of these vortices are from the vertical tilting of </a:t>
            </a:r>
            <a:r>
              <a:rPr lang="en-US" dirty="0" err="1" smtClean="0">
                <a:solidFill>
                  <a:schemeClr val="bg1"/>
                </a:solidFill>
              </a:rPr>
              <a:t>baroclinically</a:t>
            </a:r>
            <a:r>
              <a:rPr lang="en-US" dirty="0" smtClean="0">
                <a:solidFill>
                  <a:schemeClr val="bg1"/>
                </a:solidFill>
              </a:rPr>
              <a:t> generated horizontal </a:t>
            </a:r>
            <a:r>
              <a:rPr lang="en-US" dirty="0" err="1" smtClean="0">
                <a:solidFill>
                  <a:schemeClr val="bg1"/>
                </a:solidFill>
              </a:rPr>
              <a:t>vorticity</a:t>
            </a:r>
            <a:r>
              <a:rPr lang="en-US" dirty="0" smtClean="0">
                <a:solidFill>
                  <a:schemeClr val="bg1"/>
                </a:solidFill>
              </a:rPr>
              <a:t> by the system-scale updraft along the gust front (Weisman and Davis 1998)</a:t>
            </a:r>
          </a:p>
          <a:p>
            <a:endParaRPr lang="en-US" dirty="0" smtClean="0">
              <a:solidFill>
                <a:schemeClr val="bg1"/>
              </a:solidFill>
            </a:endParaRPr>
          </a:p>
          <a:p>
            <a:r>
              <a:rPr lang="en-US" dirty="0" smtClean="0">
                <a:solidFill>
                  <a:schemeClr val="bg1"/>
                </a:solidFill>
              </a:rPr>
              <a:t>The horizontal </a:t>
            </a:r>
            <a:r>
              <a:rPr lang="en-US" dirty="0" err="1" smtClean="0">
                <a:solidFill>
                  <a:schemeClr val="bg1"/>
                </a:solidFill>
              </a:rPr>
              <a:t>vorticity</a:t>
            </a:r>
            <a:r>
              <a:rPr lang="en-US" dirty="0" smtClean="0">
                <a:solidFill>
                  <a:schemeClr val="bg1"/>
                </a:solidFill>
              </a:rPr>
              <a:t> is tilted vertically on the sides  producing a cyclonic vortex to the north and </a:t>
            </a:r>
            <a:r>
              <a:rPr lang="en-US" dirty="0" err="1" smtClean="0">
                <a:solidFill>
                  <a:schemeClr val="bg1"/>
                </a:solidFill>
              </a:rPr>
              <a:t>anticyclonic</a:t>
            </a:r>
            <a:r>
              <a:rPr lang="en-US" dirty="0" smtClean="0">
                <a:solidFill>
                  <a:schemeClr val="bg1"/>
                </a:solidFill>
              </a:rPr>
              <a:t> vortex to the south</a:t>
            </a:r>
          </a:p>
          <a:p>
            <a:pPr>
              <a:buNone/>
            </a:pPr>
            <a:endParaRPr lang="en-US" dirty="0" smtClean="0">
              <a:solidFill>
                <a:schemeClr val="bg1"/>
              </a:solidFill>
            </a:endParaRPr>
          </a:p>
          <a:p>
            <a:r>
              <a:rPr lang="en-US" dirty="0" smtClean="0">
                <a:solidFill>
                  <a:schemeClr val="bg1"/>
                </a:solidFill>
              </a:rPr>
              <a:t>They are seen during the most intense phase of bow echo formation when the bow echo center forms a spearhead with cyclonic and </a:t>
            </a:r>
            <a:r>
              <a:rPr lang="en-US" dirty="0" err="1" smtClean="0">
                <a:solidFill>
                  <a:schemeClr val="bg1"/>
                </a:solidFill>
              </a:rPr>
              <a:t>anticyclonic</a:t>
            </a:r>
            <a:r>
              <a:rPr lang="en-US" dirty="0" smtClean="0">
                <a:solidFill>
                  <a:schemeClr val="bg1"/>
                </a:solidFill>
              </a:rPr>
              <a:t> rotation at the ends (</a:t>
            </a:r>
            <a:r>
              <a:rPr lang="en-US" dirty="0" err="1" smtClean="0">
                <a:solidFill>
                  <a:schemeClr val="bg1"/>
                </a:solidFill>
              </a:rPr>
              <a:t>Przybylinski</a:t>
            </a:r>
            <a:r>
              <a:rPr lang="en-US" dirty="0" smtClean="0">
                <a:solidFill>
                  <a:schemeClr val="bg1"/>
                </a:solidFill>
              </a:rPr>
              <a:t> 1995).</a:t>
            </a:r>
          </a:p>
          <a:p>
            <a:endParaRPr lang="en-US" sz="2400" dirty="0"/>
          </a:p>
        </p:txBody>
      </p:sp>
      <p:pic>
        <p:nvPicPr>
          <p:cNvPr id="6" name="Content Placeholder 5" descr="bookendmodel.PNG"/>
          <p:cNvPicPr>
            <a:picLocks noGrp="1" noChangeAspect="1"/>
          </p:cNvPicPr>
          <p:nvPr>
            <p:ph sz="half" idx="2"/>
          </p:nvPr>
        </p:nvPicPr>
        <p:blipFill>
          <a:blip r:embed="rId3" cstate="print"/>
          <a:stretch>
            <a:fillRect/>
          </a:stretch>
        </p:blipFill>
        <p:spPr>
          <a:xfrm>
            <a:off x="4876800" y="1066800"/>
            <a:ext cx="4027279" cy="4953000"/>
          </a:xfrm>
        </p:spPr>
      </p:pic>
      <p:sp>
        <p:nvSpPr>
          <p:cNvPr id="5" name="Footer Placeholder 4"/>
          <p:cNvSpPr>
            <a:spLocks noGrp="1"/>
          </p:cNvSpPr>
          <p:nvPr>
            <p:ph type="ftr" sz="quarter" idx="11"/>
          </p:nvPr>
        </p:nvSpPr>
        <p:spPr>
          <a:xfrm>
            <a:off x="5486400" y="6324600"/>
            <a:ext cx="2895600" cy="365125"/>
          </a:xfrm>
        </p:spPr>
        <p:txBody>
          <a:bodyPr/>
          <a:lstStyle/>
          <a:p>
            <a:r>
              <a:rPr lang="en-US" sz="1400" dirty="0" smtClean="0"/>
              <a:t>Weisman  1993</a:t>
            </a:r>
            <a:endParaRPr lang="en-US" sz="14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0"/>
            <a:ext cx="8229600" cy="1143000"/>
          </a:xfrm>
        </p:spPr>
        <p:txBody>
          <a:bodyPr>
            <a:normAutofit fontScale="90000"/>
          </a:bodyPr>
          <a:lstStyle/>
          <a:p>
            <a:r>
              <a:rPr lang="en-US" u="sng" dirty="0" smtClean="0"/>
              <a:t>Literature Review:</a:t>
            </a:r>
            <a:br>
              <a:rPr lang="en-US" u="sng" dirty="0" smtClean="0"/>
            </a:br>
            <a:r>
              <a:rPr lang="en-US" sz="3100" u="sng" dirty="0" smtClean="0"/>
              <a:t>Bow echo damage</a:t>
            </a:r>
            <a:endParaRPr lang="en-US" sz="3100" u="sng" dirty="0"/>
          </a:p>
        </p:txBody>
      </p:sp>
      <p:sp>
        <p:nvSpPr>
          <p:cNvPr id="6" name="Content Placeholder 5"/>
          <p:cNvSpPr>
            <a:spLocks noGrp="1"/>
          </p:cNvSpPr>
          <p:nvPr>
            <p:ph idx="1"/>
          </p:nvPr>
        </p:nvSpPr>
        <p:spPr>
          <a:xfrm>
            <a:off x="457200" y="1371600"/>
            <a:ext cx="8229600" cy="5257800"/>
          </a:xfrm>
        </p:spPr>
        <p:txBody>
          <a:bodyPr>
            <a:normAutofit lnSpcReduction="10000"/>
          </a:bodyPr>
          <a:lstStyle/>
          <a:p>
            <a:r>
              <a:rPr lang="en-US" dirty="0" smtClean="0">
                <a:solidFill>
                  <a:schemeClr val="bg1"/>
                </a:solidFill>
              </a:rPr>
              <a:t>Areas of damage can be hundreds of km wide and contain damage relative to F0 – F2 strength</a:t>
            </a:r>
          </a:p>
          <a:p>
            <a:pPr>
              <a:buNone/>
            </a:pPr>
            <a:endParaRPr lang="en-US" dirty="0" smtClean="0">
              <a:solidFill>
                <a:schemeClr val="bg1"/>
              </a:solidFill>
            </a:endParaRPr>
          </a:p>
          <a:p>
            <a:r>
              <a:rPr lang="en-US" dirty="0" smtClean="0">
                <a:solidFill>
                  <a:schemeClr val="bg1"/>
                </a:solidFill>
              </a:rPr>
              <a:t>The descent of the RIJ is what causes surface damage (</a:t>
            </a:r>
            <a:r>
              <a:rPr lang="en-US" dirty="0" err="1" smtClean="0">
                <a:solidFill>
                  <a:schemeClr val="bg1"/>
                </a:solidFill>
              </a:rPr>
              <a:t>Wakimoto</a:t>
            </a:r>
            <a:r>
              <a:rPr lang="en-US" dirty="0" smtClean="0">
                <a:solidFill>
                  <a:schemeClr val="bg1"/>
                </a:solidFill>
              </a:rPr>
              <a:t> 2006, </a:t>
            </a:r>
            <a:r>
              <a:rPr lang="en-US" dirty="0" err="1" smtClean="0">
                <a:solidFill>
                  <a:schemeClr val="bg1"/>
                </a:solidFill>
              </a:rPr>
              <a:t>Przybylinski</a:t>
            </a:r>
            <a:r>
              <a:rPr lang="en-US" dirty="0" smtClean="0">
                <a:solidFill>
                  <a:schemeClr val="bg1"/>
                </a:solidFill>
              </a:rPr>
              <a:t> 1995, Weisman 1993)</a:t>
            </a:r>
          </a:p>
          <a:p>
            <a:endParaRPr lang="en-US" dirty="0" smtClean="0">
              <a:solidFill>
                <a:schemeClr val="bg1"/>
              </a:solidFill>
            </a:endParaRPr>
          </a:p>
          <a:p>
            <a:r>
              <a:rPr lang="en-US" dirty="0" smtClean="0">
                <a:solidFill>
                  <a:schemeClr val="bg1"/>
                </a:solidFill>
              </a:rPr>
              <a:t>There are also pockets of higher damage caused by low level </a:t>
            </a:r>
            <a:r>
              <a:rPr lang="en-US" dirty="0" err="1" smtClean="0">
                <a:solidFill>
                  <a:schemeClr val="bg1"/>
                </a:solidFill>
              </a:rPr>
              <a:t>mesovortices</a:t>
            </a:r>
            <a:endParaRPr lang="en-US" dirty="0" smtClean="0">
              <a:solidFill>
                <a:schemeClr val="bg1"/>
              </a:solidFill>
            </a:endParaRPr>
          </a:p>
          <a:p>
            <a:pPr>
              <a:buNone/>
            </a:pPr>
            <a:endParaRPr lang="en-US" dirty="0" smtClean="0">
              <a:solidFill>
                <a:schemeClr val="bg1"/>
              </a:solidFill>
            </a:endParaRPr>
          </a:p>
          <a:p>
            <a:r>
              <a:rPr lang="en-US" dirty="0" smtClean="0">
                <a:solidFill>
                  <a:schemeClr val="bg1"/>
                </a:solidFill>
              </a:rPr>
              <a:t>Some of these </a:t>
            </a:r>
            <a:r>
              <a:rPr lang="en-US" dirty="0" err="1" smtClean="0">
                <a:solidFill>
                  <a:schemeClr val="bg1"/>
                </a:solidFill>
              </a:rPr>
              <a:t>mesovortices</a:t>
            </a:r>
            <a:r>
              <a:rPr lang="en-US" dirty="0" smtClean="0">
                <a:solidFill>
                  <a:schemeClr val="bg1"/>
                </a:solidFill>
              </a:rPr>
              <a:t> produce tornadoes (Atkins et al. 2004)</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u="sng" dirty="0" smtClean="0"/>
              <a:t>Methodology</a:t>
            </a:r>
            <a:endParaRPr lang="en-US" u="sng" dirty="0"/>
          </a:p>
        </p:txBody>
      </p:sp>
      <p:sp>
        <p:nvSpPr>
          <p:cNvPr id="7" name="Subtitle 6"/>
          <p:cNvSpPr>
            <a:spLocks noGrp="1"/>
          </p:cNvSpPr>
          <p:nvPr>
            <p:ph type="subTitle" idx="1"/>
          </p:nvPr>
        </p:nvSpPr>
        <p:spPr>
          <a:xfrm>
            <a:off x="1371600" y="3581400"/>
            <a:ext cx="6400800" cy="2895600"/>
          </a:xfrm>
        </p:spPr>
        <p:txBody>
          <a:bodyPr>
            <a:normAutofit/>
          </a:bodyPr>
          <a:lstStyle/>
          <a:p>
            <a:pPr algn="l"/>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u="sng" dirty="0" smtClean="0"/>
              <a:t>Methodology:</a:t>
            </a:r>
            <a:br>
              <a:rPr lang="en-US" u="sng" dirty="0" smtClean="0"/>
            </a:br>
            <a:r>
              <a:rPr lang="en-US" sz="3100" u="sng" dirty="0" smtClean="0"/>
              <a:t>Case study</a:t>
            </a:r>
            <a:r>
              <a:rPr lang="en-US" sz="3100" dirty="0" smtClean="0"/>
              <a:t> : July 5 – 6, 2003</a:t>
            </a:r>
            <a:endParaRPr lang="en-US" sz="3100" dirty="0"/>
          </a:p>
        </p:txBody>
      </p:sp>
      <p:sp>
        <p:nvSpPr>
          <p:cNvPr id="4" name="Content Placeholder 3"/>
          <p:cNvSpPr>
            <a:spLocks noGrp="1"/>
          </p:cNvSpPr>
          <p:nvPr>
            <p:ph sz="half" idx="1"/>
          </p:nvPr>
        </p:nvSpPr>
        <p:spPr>
          <a:xfrm>
            <a:off x="304800" y="1447800"/>
            <a:ext cx="4876800" cy="5181600"/>
          </a:xfrm>
        </p:spPr>
        <p:txBody>
          <a:bodyPr/>
          <a:lstStyle/>
          <a:p>
            <a:r>
              <a:rPr lang="en-US" u="sng" dirty="0" smtClean="0">
                <a:solidFill>
                  <a:schemeClr val="bg1"/>
                </a:solidFill>
              </a:rPr>
              <a:t>BAMEX</a:t>
            </a:r>
            <a:r>
              <a:rPr lang="en-US" dirty="0" smtClean="0">
                <a:solidFill>
                  <a:schemeClr val="bg1"/>
                </a:solidFill>
              </a:rPr>
              <a:t>: Bow echo And MCV Experiment</a:t>
            </a:r>
          </a:p>
          <a:p>
            <a:pPr lvl="1"/>
            <a:r>
              <a:rPr lang="en-US" dirty="0" smtClean="0">
                <a:solidFill>
                  <a:schemeClr val="bg1"/>
                </a:solidFill>
              </a:rPr>
              <a:t>Conducted between 20 May and 6 July 2003</a:t>
            </a:r>
          </a:p>
          <a:p>
            <a:pPr lvl="1"/>
            <a:r>
              <a:rPr lang="en-US" dirty="0" err="1" smtClean="0">
                <a:solidFill>
                  <a:schemeClr val="bg1"/>
                </a:solidFill>
              </a:rPr>
              <a:t>MidAmerica</a:t>
            </a:r>
            <a:r>
              <a:rPr lang="en-US" dirty="0" smtClean="0">
                <a:solidFill>
                  <a:schemeClr val="bg1"/>
                </a:solidFill>
              </a:rPr>
              <a:t> St. Louis Airport</a:t>
            </a:r>
          </a:p>
          <a:p>
            <a:pPr lvl="1"/>
            <a:r>
              <a:rPr lang="en-US" dirty="0" smtClean="0">
                <a:solidFill>
                  <a:schemeClr val="bg1"/>
                </a:solidFill>
              </a:rPr>
              <a:t>Studied life cycles of bow echoes and MCVs</a:t>
            </a:r>
          </a:p>
          <a:p>
            <a:pPr lvl="1"/>
            <a:r>
              <a:rPr lang="en-US" dirty="0" smtClean="0">
                <a:solidFill>
                  <a:schemeClr val="bg1"/>
                </a:solidFill>
              </a:rPr>
              <a:t>Area chosen because of </a:t>
            </a:r>
            <a:r>
              <a:rPr lang="en-US" dirty="0" err="1" smtClean="0">
                <a:solidFill>
                  <a:schemeClr val="bg1"/>
                </a:solidFill>
              </a:rPr>
              <a:t>climatological</a:t>
            </a:r>
            <a:r>
              <a:rPr lang="en-US" dirty="0" smtClean="0">
                <a:solidFill>
                  <a:schemeClr val="bg1"/>
                </a:solidFill>
              </a:rPr>
              <a:t> frequency of bow echoes (Davis and Coauthors 2004)</a:t>
            </a:r>
          </a:p>
        </p:txBody>
      </p:sp>
      <p:pic>
        <p:nvPicPr>
          <p:cNvPr id="6" name="Content Placeholder 5" descr="aircraftschematics.PNG"/>
          <p:cNvPicPr>
            <a:picLocks noGrp="1" noChangeAspect="1"/>
          </p:cNvPicPr>
          <p:nvPr>
            <p:ph sz="half" idx="2"/>
          </p:nvPr>
        </p:nvPicPr>
        <p:blipFill>
          <a:blip r:embed="rId2" cstate="print"/>
          <a:stretch>
            <a:fillRect/>
          </a:stretch>
        </p:blipFill>
        <p:spPr>
          <a:xfrm>
            <a:off x="5562599" y="1524000"/>
            <a:ext cx="3362139" cy="4572000"/>
          </a:xfrm>
        </p:spPr>
      </p:pic>
      <p:sp>
        <p:nvSpPr>
          <p:cNvPr id="7" name="Footer Placeholder 6"/>
          <p:cNvSpPr>
            <a:spLocks noGrp="1"/>
          </p:cNvSpPr>
          <p:nvPr>
            <p:ph type="ftr" sz="quarter" idx="11"/>
          </p:nvPr>
        </p:nvSpPr>
        <p:spPr>
          <a:xfrm>
            <a:off x="5867400" y="6248400"/>
            <a:ext cx="2895600" cy="365125"/>
          </a:xfrm>
        </p:spPr>
        <p:txBody>
          <a:bodyPr/>
          <a:lstStyle/>
          <a:p>
            <a:r>
              <a:rPr lang="en-US" sz="1400" dirty="0" smtClean="0"/>
              <a:t>Davis and Coauthors 2004</a:t>
            </a:r>
            <a:endParaRPr lang="en-US" sz="1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u="sng" smtClean="0"/>
              <a:t>Methodology:</a:t>
            </a:r>
            <a:br>
              <a:rPr lang="en-US" u="sng" smtClean="0"/>
            </a:br>
            <a:r>
              <a:rPr lang="en-US" sz="3100" u="sng" smtClean="0"/>
              <a:t>Time Cases</a:t>
            </a:r>
            <a:endParaRPr lang="en-US" sz="3100" u="sng" dirty="0"/>
          </a:p>
        </p:txBody>
      </p:sp>
      <p:sp>
        <p:nvSpPr>
          <p:cNvPr id="6" name="Content Placeholder 5"/>
          <p:cNvSpPr>
            <a:spLocks noGrp="1"/>
          </p:cNvSpPr>
          <p:nvPr>
            <p:ph idx="1"/>
          </p:nvPr>
        </p:nvSpPr>
        <p:spPr>
          <a:xfrm>
            <a:off x="457200" y="1600200"/>
            <a:ext cx="8229600" cy="5257800"/>
          </a:xfrm>
        </p:spPr>
        <p:txBody>
          <a:bodyPr>
            <a:normAutofit/>
          </a:bodyPr>
          <a:lstStyle/>
          <a:p>
            <a:r>
              <a:rPr lang="en-US" sz="2400" dirty="0" smtClean="0">
                <a:solidFill>
                  <a:schemeClr val="bg1"/>
                </a:solidFill>
              </a:rPr>
              <a:t>Five time periods were focused on for examination</a:t>
            </a:r>
          </a:p>
          <a:p>
            <a:r>
              <a:rPr lang="en-US" sz="2400" dirty="0" smtClean="0">
                <a:solidFill>
                  <a:schemeClr val="bg1"/>
                </a:solidFill>
              </a:rPr>
              <a:t>These time periods were chosen due to the location of the aircraft relative to the storm and the development of the bow echo using </a:t>
            </a:r>
            <a:r>
              <a:rPr lang="en-US" sz="2400" dirty="0" err="1" smtClean="0">
                <a:solidFill>
                  <a:schemeClr val="bg1"/>
                </a:solidFill>
              </a:rPr>
              <a:t>Wakimoto</a:t>
            </a:r>
            <a:r>
              <a:rPr lang="en-US" sz="2400" dirty="0" smtClean="0">
                <a:solidFill>
                  <a:schemeClr val="bg1"/>
                </a:solidFill>
              </a:rPr>
              <a:t> et al. (2006) as a reference.</a:t>
            </a:r>
          </a:p>
          <a:p>
            <a:r>
              <a:rPr lang="en-US" sz="2400" dirty="0" smtClean="0">
                <a:solidFill>
                  <a:schemeClr val="bg1"/>
                </a:solidFill>
              </a:rPr>
              <a:t>Time periods:</a:t>
            </a:r>
          </a:p>
          <a:p>
            <a:pPr lvl="1"/>
            <a:r>
              <a:rPr lang="en-US" sz="2000" dirty="0" smtClean="0">
                <a:solidFill>
                  <a:schemeClr val="bg1"/>
                </a:solidFill>
              </a:rPr>
              <a:t>4:57 – 5:10 UTC  : used to compare hand and automated edits</a:t>
            </a:r>
          </a:p>
          <a:p>
            <a:pPr lvl="1"/>
            <a:r>
              <a:rPr lang="en-US" sz="2000" dirty="0" smtClean="0">
                <a:solidFill>
                  <a:schemeClr val="bg1"/>
                </a:solidFill>
              </a:rPr>
              <a:t>5:14 – 5:20 UTC</a:t>
            </a:r>
          </a:p>
          <a:p>
            <a:pPr lvl="1"/>
            <a:r>
              <a:rPr lang="en-US" sz="2000" dirty="0" smtClean="0">
                <a:solidFill>
                  <a:schemeClr val="bg1"/>
                </a:solidFill>
              </a:rPr>
              <a:t>5:28 – 5:36 UTC</a:t>
            </a:r>
          </a:p>
          <a:p>
            <a:pPr lvl="1"/>
            <a:r>
              <a:rPr lang="en-US" sz="2000" dirty="0" smtClean="0">
                <a:solidFill>
                  <a:schemeClr val="bg1"/>
                </a:solidFill>
              </a:rPr>
              <a:t>5:40 – 5:48 UTC</a:t>
            </a:r>
          </a:p>
          <a:p>
            <a:pPr lvl="1"/>
            <a:r>
              <a:rPr lang="en-US" sz="2000" dirty="0" smtClean="0">
                <a:solidFill>
                  <a:schemeClr val="bg1"/>
                </a:solidFill>
              </a:rPr>
              <a:t>5:54 – 6:04 UTC</a:t>
            </a:r>
          </a:p>
          <a:p>
            <a:pPr lvl="1"/>
            <a:endParaRPr lang="en-US" sz="2000" dirty="0" smtClean="0">
              <a:solidFill>
                <a:schemeClr val="bg1"/>
              </a:solidFill>
            </a:endParaRPr>
          </a:p>
          <a:p>
            <a:pPr lvl="1"/>
            <a:r>
              <a:rPr lang="en-US" sz="2000" dirty="0" smtClean="0">
                <a:solidFill>
                  <a:schemeClr val="bg1"/>
                </a:solidFill>
              </a:rPr>
              <a:t>Last period changed due to missing wind vectors in recovery</a:t>
            </a:r>
          </a:p>
          <a:p>
            <a:pPr lvl="1"/>
            <a:endParaRPr lang="en-US" sz="2000" dirty="0" smtClean="0"/>
          </a:p>
          <a:p>
            <a:pPr lvl="1">
              <a:buNone/>
            </a:pPr>
            <a:endParaRPr lang="en-US" sz="2000"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0"/>
            <a:ext cx="8229600" cy="1143000"/>
          </a:xfrm>
        </p:spPr>
        <p:txBody>
          <a:bodyPr>
            <a:normAutofit fontScale="90000"/>
          </a:bodyPr>
          <a:lstStyle/>
          <a:p>
            <a:r>
              <a:rPr lang="en-US" u="sng" dirty="0" smtClean="0"/>
              <a:t>Methodology:</a:t>
            </a:r>
            <a:br>
              <a:rPr lang="en-US" u="sng" dirty="0" smtClean="0"/>
            </a:br>
            <a:r>
              <a:rPr lang="en-US" sz="3100" u="sng" dirty="0" smtClean="0"/>
              <a:t>ELDORA Radar</a:t>
            </a:r>
            <a:endParaRPr lang="en-US" sz="3100" u="sng" dirty="0"/>
          </a:p>
        </p:txBody>
      </p:sp>
      <p:sp>
        <p:nvSpPr>
          <p:cNvPr id="12" name="Content Placeholder 11"/>
          <p:cNvSpPr>
            <a:spLocks noGrp="1"/>
          </p:cNvSpPr>
          <p:nvPr>
            <p:ph sz="half" idx="1"/>
          </p:nvPr>
        </p:nvSpPr>
        <p:spPr>
          <a:xfrm>
            <a:off x="457200" y="1219200"/>
            <a:ext cx="4038600" cy="5638800"/>
          </a:xfrm>
        </p:spPr>
        <p:txBody>
          <a:bodyPr>
            <a:noAutofit/>
          </a:bodyPr>
          <a:lstStyle/>
          <a:p>
            <a:r>
              <a:rPr lang="en-US" sz="2000" dirty="0" smtClean="0">
                <a:solidFill>
                  <a:schemeClr val="bg1"/>
                </a:solidFill>
              </a:rPr>
              <a:t>3 cm radar with two back to back antennas at tail</a:t>
            </a:r>
          </a:p>
          <a:p>
            <a:r>
              <a:rPr lang="en-US" sz="2000" dirty="0" smtClean="0">
                <a:solidFill>
                  <a:schemeClr val="bg1"/>
                </a:solidFill>
              </a:rPr>
              <a:t>Scan vertically and the beams are slightly fore and aft of normal</a:t>
            </a:r>
          </a:p>
          <a:p>
            <a:r>
              <a:rPr lang="en-US" sz="2000" dirty="0" smtClean="0">
                <a:solidFill>
                  <a:schemeClr val="bg1"/>
                </a:solidFill>
              </a:rPr>
              <a:t>Fore/Aft Scanning Technique covers 25 degrees fore and aft</a:t>
            </a:r>
          </a:p>
          <a:p>
            <a:r>
              <a:rPr lang="en-US" sz="2000" dirty="0" smtClean="0">
                <a:solidFill>
                  <a:schemeClr val="bg1"/>
                </a:solidFill>
              </a:rPr>
              <a:t>Location of both beams gives an estimate of horizontal wind velocity (Davis and Coauthors 2004)</a:t>
            </a:r>
          </a:p>
          <a:p>
            <a:r>
              <a:rPr lang="en-US" sz="2000" dirty="0" smtClean="0">
                <a:solidFill>
                  <a:schemeClr val="bg1"/>
                </a:solidFill>
              </a:rPr>
              <a:t>Job was to scan convective regions of MCS’s</a:t>
            </a:r>
            <a:endParaRPr lang="en-US" sz="2000" dirty="0">
              <a:solidFill>
                <a:schemeClr val="bg1"/>
              </a:solidFill>
            </a:endParaRPr>
          </a:p>
        </p:txBody>
      </p:sp>
      <p:pic>
        <p:nvPicPr>
          <p:cNvPr id="9" name="Content Placeholder 8" descr="flighttrack.PNG"/>
          <p:cNvPicPr>
            <a:picLocks noGrp="1" noChangeAspect="1"/>
          </p:cNvPicPr>
          <p:nvPr>
            <p:ph sz="half" idx="2"/>
          </p:nvPr>
        </p:nvPicPr>
        <p:blipFill>
          <a:blip r:embed="rId3" cstate="print"/>
          <a:stretch>
            <a:fillRect/>
          </a:stretch>
        </p:blipFill>
        <p:spPr>
          <a:xfrm>
            <a:off x="4419600" y="1371600"/>
            <a:ext cx="4476404" cy="2743200"/>
          </a:xfrm>
        </p:spPr>
      </p:pic>
      <p:sp>
        <p:nvSpPr>
          <p:cNvPr id="13" name="Footer Placeholder 12"/>
          <p:cNvSpPr>
            <a:spLocks noGrp="1"/>
          </p:cNvSpPr>
          <p:nvPr>
            <p:ph type="ftr" sz="quarter" idx="11"/>
          </p:nvPr>
        </p:nvSpPr>
        <p:spPr>
          <a:xfrm>
            <a:off x="5257800" y="4419600"/>
            <a:ext cx="2895600" cy="365125"/>
          </a:xfrm>
        </p:spPr>
        <p:txBody>
          <a:bodyPr/>
          <a:lstStyle/>
          <a:p>
            <a:r>
              <a:rPr lang="en-US" sz="1400" dirty="0" err="1" smtClean="0"/>
              <a:t>Wakimoto</a:t>
            </a:r>
            <a:r>
              <a:rPr lang="en-US" sz="1400" dirty="0" smtClean="0"/>
              <a:t> et al. 2006</a:t>
            </a:r>
            <a:endParaRPr lang="en-US" sz="1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t>Methodology steps</a:t>
            </a:r>
            <a:endParaRPr lang="en-US" u="sng" dirty="0"/>
          </a:p>
        </p:txBody>
      </p:sp>
      <p:sp>
        <p:nvSpPr>
          <p:cNvPr id="3" name="Content Placeholder 2"/>
          <p:cNvSpPr>
            <a:spLocks noGrp="1"/>
          </p:cNvSpPr>
          <p:nvPr>
            <p:ph idx="1"/>
          </p:nvPr>
        </p:nvSpPr>
        <p:spPr/>
        <p:txBody>
          <a:bodyPr/>
          <a:lstStyle/>
          <a:p>
            <a:pPr>
              <a:buNone/>
            </a:pPr>
            <a:endParaRPr lang="en-US" sz="3500" u="sng" dirty="0" smtClean="0"/>
          </a:p>
          <a:p>
            <a:pPr>
              <a:buFont typeface="Arial" pitchFamily="34" charset="0"/>
              <a:buChar char="•"/>
            </a:pPr>
            <a:r>
              <a:rPr lang="en-US" dirty="0" smtClean="0">
                <a:solidFill>
                  <a:schemeClr val="bg1"/>
                </a:solidFill>
              </a:rPr>
              <a:t>Edit in solo</a:t>
            </a:r>
          </a:p>
          <a:p>
            <a:pPr>
              <a:buFont typeface="Arial" pitchFamily="34" charset="0"/>
              <a:buChar char="•"/>
            </a:pPr>
            <a:endParaRPr lang="en-US" dirty="0" smtClean="0">
              <a:solidFill>
                <a:schemeClr val="bg1"/>
              </a:solidFill>
            </a:endParaRPr>
          </a:p>
          <a:p>
            <a:pPr>
              <a:buFont typeface="Arial" pitchFamily="34" charset="0"/>
              <a:buChar char="•"/>
            </a:pPr>
            <a:r>
              <a:rPr lang="en-US" dirty="0" smtClean="0">
                <a:solidFill>
                  <a:schemeClr val="bg1"/>
                </a:solidFill>
              </a:rPr>
              <a:t>Wind recovery</a:t>
            </a:r>
          </a:p>
          <a:p>
            <a:pPr>
              <a:buFont typeface="Arial" pitchFamily="34" charset="0"/>
              <a:buChar char="•"/>
            </a:pPr>
            <a:endParaRPr lang="en-US" dirty="0" smtClean="0">
              <a:solidFill>
                <a:schemeClr val="bg1"/>
              </a:solidFill>
            </a:endParaRPr>
          </a:p>
          <a:p>
            <a:pPr>
              <a:buFont typeface="Arial" pitchFamily="34" charset="0"/>
              <a:buChar char="•"/>
            </a:pPr>
            <a:r>
              <a:rPr lang="en-US" dirty="0" smtClean="0">
                <a:solidFill>
                  <a:schemeClr val="bg1"/>
                </a:solidFill>
              </a:rPr>
              <a:t>Pressure recovery</a:t>
            </a:r>
          </a:p>
          <a:p>
            <a:pPr>
              <a:buFont typeface="Arial" pitchFamily="34" charset="0"/>
              <a:buChar char="•"/>
            </a:pPr>
            <a:endParaRPr lang="en-US" dirty="0" smtClean="0">
              <a:solidFill>
                <a:schemeClr val="bg1"/>
              </a:solidFill>
            </a:endParaRPr>
          </a:p>
          <a:p>
            <a:pPr>
              <a:buFont typeface="Arial" pitchFamily="34" charset="0"/>
              <a:buChar char="•"/>
            </a:pPr>
            <a:r>
              <a:rPr lang="en-US" dirty="0" smtClean="0">
                <a:solidFill>
                  <a:schemeClr val="bg1"/>
                </a:solidFill>
              </a:rPr>
              <a:t>Momentum check</a:t>
            </a:r>
          </a:p>
          <a:p>
            <a:endParaRPr lang="en-US" dirty="0">
              <a:solidFill>
                <a:schemeClr val="bg1"/>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0"/>
            <a:ext cx="8229600" cy="1143000"/>
          </a:xfrm>
        </p:spPr>
        <p:txBody>
          <a:bodyPr>
            <a:normAutofit fontScale="90000"/>
          </a:bodyPr>
          <a:lstStyle/>
          <a:p>
            <a:r>
              <a:rPr lang="en-US" u="sng" dirty="0" smtClean="0"/>
              <a:t>Methodology:</a:t>
            </a:r>
            <a:br>
              <a:rPr lang="en-US" u="sng" dirty="0" smtClean="0"/>
            </a:br>
            <a:r>
              <a:rPr lang="en-US" sz="3100" u="sng" dirty="0" err="1" smtClean="0"/>
              <a:t>SOLOii</a:t>
            </a:r>
            <a:endParaRPr lang="en-US" sz="3100" u="sng" dirty="0"/>
          </a:p>
        </p:txBody>
      </p:sp>
      <p:pic>
        <p:nvPicPr>
          <p:cNvPr id="9" name="Content Placeholder 8" descr="540_unedit.png"/>
          <p:cNvPicPr>
            <a:picLocks noGrp="1" noChangeAspect="1"/>
          </p:cNvPicPr>
          <p:nvPr>
            <p:ph sz="half" idx="1"/>
          </p:nvPr>
        </p:nvPicPr>
        <p:blipFill>
          <a:blip r:embed="rId3" cstate="print"/>
          <a:stretch>
            <a:fillRect/>
          </a:stretch>
        </p:blipFill>
        <p:spPr>
          <a:xfrm>
            <a:off x="228600" y="1524000"/>
            <a:ext cx="4038600" cy="2446822"/>
          </a:xfrm>
        </p:spPr>
      </p:pic>
      <p:pic>
        <p:nvPicPr>
          <p:cNvPr id="10" name="Content Placeholder 9" descr="540_80_edit.png"/>
          <p:cNvPicPr>
            <a:picLocks noGrp="1" noChangeAspect="1"/>
          </p:cNvPicPr>
          <p:nvPr>
            <p:ph sz="half" idx="2"/>
          </p:nvPr>
        </p:nvPicPr>
        <p:blipFill>
          <a:blip r:embed="rId4" cstate="print"/>
          <a:stretch>
            <a:fillRect/>
          </a:stretch>
        </p:blipFill>
        <p:spPr>
          <a:xfrm>
            <a:off x="4495800" y="1524000"/>
            <a:ext cx="4364678" cy="2438400"/>
          </a:xfrm>
        </p:spPr>
      </p:pic>
      <p:sp>
        <p:nvSpPr>
          <p:cNvPr id="15" name="TextBox 14"/>
          <p:cNvSpPr txBox="1"/>
          <p:nvPr/>
        </p:nvSpPr>
        <p:spPr>
          <a:xfrm>
            <a:off x="381000" y="4419600"/>
            <a:ext cx="8305800" cy="2523768"/>
          </a:xfrm>
          <a:prstGeom prst="rect">
            <a:avLst/>
          </a:prstGeom>
          <a:noFill/>
        </p:spPr>
        <p:txBody>
          <a:bodyPr wrap="square" rtlCol="0">
            <a:spAutoFit/>
          </a:bodyPr>
          <a:lstStyle/>
          <a:p>
            <a:pPr>
              <a:buFont typeface="Arial" pitchFamily="34" charset="0"/>
              <a:buChar char="•"/>
            </a:pPr>
            <a:r>
              <a:rPr lang="en-US" sz="2000" dirty="0" smtClean="0">
                <a:solidFill>
                  <a:schemeClr val="bg1"/>
                </a:solidFill>
              </a:rPr>
              <a:t>Use program to look at reflectivity and ground velocity</a:t>
            </a:r>
          </a:p>
          <a:p>
            <a:pPr>
              <a:buFont typeface="Arial" pitchFamily="34" charset="0"/>
              <a:buChar char="•"/>
            </a:pPr>
            <a:endParaRPr lang="en-US" sz="2000" dirty="0" smtClean="0">
              <a:solidFill>
                <a:schemeClr val="bg1"/>
              </a:solidFill>
            </a:endParaRPr>
          </a:p>
          <a:p>
            <a:pPr>
              <a:buFont typeface="Arial" pitchFamily="34" charset="0"/>
              <a:buChar char="•"/>
            </a:pPr>
            <a:r>
              <a:rPr lang="en-US" sz="2000" dirty="0" smtClean="0">
                <a:solidFill>
                  <a:schemeClr val="bg1"/>
                </a:solidFill>
              </a:rPr>
              <a:t>Distance gate to gate is 250 m</a:t>
            </a:r>
          </a:p>
          <a:p>
            <a:pPr>
              <a:buFont typeface="Arial" pitchFamily="34" charset="0"/>
              <a:buChar char="•"/>
            </a:pPr>
            <a:endParaRPr lang="en-US" sz="2000" dirty="0" smtClean="0">
              <a:solidFill>
                <a:schemeClr val="bg1"/>
              </a:solidFill>
            </a:endParaRPr>
          </a:p>
          <a:p>
            <a:pPr>
              <a:buFont typeface="Arial" pitchFamily="34" charset="0"/>
              <a:buChar char="•"/>
            </a:pPr>
            <a:r>
              <a:rPr lang="en-US" sz="2000" dirty="0" smtClean="0">
                <a:solidFill>
                  <a:schemeClr val="bg1"/>
                </a:solidFill>
              </a:rPr>
              <a:t>Edits can be made to data which is needed to filter out errors due to reflections of the earth’s surface, velocity folding and data containing unrealistic values</a:t>
            </a:r>
          </a:p>
          <a:p>
            <a:pPr>
              <a:buFont typeface="Arial" pitchFamily="34" charset="0"/>
              <a:buChar char="•"/>
            </a:pP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Acknowledgements</a:t>
            </a:r>
            <a:endParaRPr lang="en-US" dirty="0"/>
          </a:p>
        </p:txBody>
      </p:sp>
      <p:sp>
        <p:nvSpPr>
          <p:cNvPr id="3" name="Content Placeholder 2"/>
          <p:cNvSpPr>
            <a:spLocks noGrp="1"/>
          </p:cNvSpPr>
          <p:nvPr>
            <p:ph idx="1"/>
          </p:nvPr>
        </p:nvSpPr>
        <p:spPr/>
        <p:txBody>
          <a:bodyPr/>
          <a:lstStyle/>
          <a:p>
            <a:r>
              <a:rPr lang="en-US" dirty="0" smtClean="0"/>
              <a:t>Dr. Timothy </a:t>
            </a:r>
            <a:r>
              <a:rPr lang="en-US" dirty="0" err="1" smtClean="0"/>
              <a:t>Eichler</a:t>
            </a:r>
            <a:r>
              <a:rPr lang="en-US" dirty="0" smtClean="0"/>
              <a:t>, my advisor</a:t>
            </a:r>
          </a:p>
          <a:p>
            <a:r>
              <a:rPr lang="en-US" dirty="0" smtClean="0"/>
              <a:t>Dr. Robert </a:t>
            </a:r>
            <a:r>
              <a:rPr lang="en-US" dirty="0" err="1" smtClean="0"/>
              <a:t>Pasken</a:t>
            </a:r>
            <a:endParaRPr lang="en-US" dirty="0" smtClean="0"/>
          </a:p>
          <a:p>
            <a:r>
              <a:rPr lang="en-US" dirty="0" smtClean="0"/>
              <a:t>Dr. Charles Graves</a:t>
            </a:r>
          </a:p>
          <a:p>
            <a:r>
              <a:rPr lang="en-US" dirty="0" smtClean="0"/>
              <a:t>Dr. Wen </a:t>
            </a:r>
            <a:r>
              <a:rPr lang="en-US" dirty="0" err="1" smtClean="0"/>
              <a:t>Chau</a:t>
            </a:r>
            <a:r>
              <a:rPr lang="en-US" dirty="0" smtClean="0"/>
              <a:t> Lee</a:t>
            </a:r>
          </a:p>
          <a:p>
            <a:r>
              <a:rPr lang="en-US" dirty="0" smtClean="0"/>
              <a:t>My fellow classmates and friends at SLU</a:t>
            </a:r>
            <a:endParaRPr lang="en-US" dirty="0"/>
          </a:p>
        </p:txBody>
      </p:sp>
    </p:spTree>
    <p:extLst>
      <p:ext uri="{BB962C8B-B14F-4D97-AF65-F5344CB8AC3E}">
        <p14:creationId xmlns:p14="http://schemas.microsoft.com/office/powerpoint/2010/main" val="6161962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u="sng" dirty="0" smtClean="0"/>
              <a:t>Methodology:</a:t>
            </a:r>
            <a:br>
              <a:rPr lang="en-US" u="sng" dirty="0" smtClean="0"/>
            </a:br>
            <a:r>
              <a:rPr lang="en-US" sz="3100" u="sng" dirty="0" smtClean="0"/>
              <a:t>Wind component retrievals</a:t>
            </a:r>
            <a:endParaRPr lang="en-US" sz="3100" u="sng" dirty="0"/>
          </a:p>
        </p:txBody>
      </p:sp>
      <p:pic>
        <p:nvPicPr>
          <p:cNvPr id="1026" name="Picture 2"/>
          <p:cNvPicPr>
            <a:picLocks noGrp="1" noChangeAspect="1" noChangeArrowheads="1"/>
          </p:cNvPicPr>
          <p:nvPr>
            <p:ph idx="1"/>
          </p:nvPr>
        </p:nvPicPr>
        <p:blipFill>
          <a:blip r:embed="rId3" cstate="print"/>
          <a:srcRect/>
          <a:stretch>
            <a:fillRect/>
          </a:stretch>
        </p:blipFill>
        <p:spPr bwMode="auto">
          <a:xfrm>
            <a:off x="1752600" y="5181600"/>
            <a:ext cx="5556647" cy="990600"/>
          </a:xfrm>
          <a:prstGeom prst="rect">
            <a:avLst/>
          </a:prstGeom>
          <a:noFill/>
          <a:ln w="9525">
            <a:noFill/>
            <a:miter lim="800000"/>
            <a:headEnd/>
            <a:tailEnd/>
          </a:ln>
        </p:spPr>
      </p:pic>
      <p:sp>
        <p:nvSpPr>
          <p:cNvPr id="8" name="Footer Placeholder 7"/>
          <p:cNvSpPr>
            <a:spLocks noGrp="1"/>
          </p:cNvSpPr>
          <p:nvPr>
            <p:ph type="ftr" sz="quarter" idx="11"/>
          </p:nvPr>
        </p:nvSpPr>
        <p:spPr>
          <a:xfrm>
            <a:off x="3124200" y="6248400"/>
            <a:ext cx="2895600" cy="365125"/>
          </a:xfrm>
        </p:spPr>
        <p:txBody>
          <a:bodyPr/>
          <a:lstStyle/>
          <a:p>
            <a:r>
              <a:rPr lang="en-US" sz="1400" dirty="0" smtClean="0"/>
              <a:t>Gal-Chen and Parsons 1993</a:t>
            </a:r>
            <a:endParaRPr lang="en-US" sz="1400" dirty="0"/>
          </a:p>
        </p:txBody>
      </p:sp>
      <p:sp>
        <p:nvSpPr>
          <p:cNvPr id="9" name="TextBox 8"/>
          <p:cNvSpPr txBox="1"/>
          <p:nvPr/>
        </p:nvSpPr>
        <p:spPr>
          <a:xfrm>
            <a:off x="381000" y="1295400"/>
            <a:ext cx="8382000" cy="4062651"/>
          </a:xfrm>
          <a:prstGeom prst="rect">
            <a:avLst/>
          </a:prstGeom>
          <a:noFill/>
        </p:spPr>
        <p:txBody>
          <a:bodyPr wrap="square" rtlCol="0">
            <a:spAutoFit/>
          </a:bodyPr>
          <a:lstStyle/>
          <a:p>
            <a:pPr>
              <a:buFont typeface="Arial" pitchFamily="34" charset="0"/>
              <a:buChar char="•"/>
            </a:pPr>
            <a:r>
              <a:rPr lang="en-US" sz="2000" dirty="0" smtClean="0">
                <a:solidFill>
                  <a:schemeClr val="bg1"/>
                </a:solidFill>
              </a:rPr>
              <a:t>Doppler radars only measure the radial component of the wind (Lin and </a:t>
            </a:r>
            <a:r>
              <a:rPr lang="en-US" sz="2000" dirty="0" err="1" smtClean="0">
                <a:solidFill>
                  <a:schemeClr val="bg1"/>
                </a:solidFill>
              </a:rPr>
              <a:t>Pasken</a:t>
            </a:r>
            <a:r>
              <a:rPr lang="en-US" sz="2000" dirty="0" smtClean="0">
                <a:solidFill>
                  <a:schemeClr val="bg1"/>
                </a:solidFill>
              </a:rPr>
              <a:t> 1981,Gal-Chen and Parsons 1993)</a:t>
            </a:r>
          </a:p>
          <a:p>
            <a:endParaRPr lang="en-US" sz="2000" dirty="0" smtClean="0">
              <a:solidFill>
                <a:schemeClr val="bg1"/>
              </a:solidFill>
            </a:endParaRPr>
          </a:p>
          <a:p>
            <a:pPr>
              <a:buFont typeface="Arial" pitchFamily="34" charset="0"/>
              <a:buChar char="•"/>
            </a:pPr>
            <a:r>
              <a:rPr lang="en-US" sz="2000" dirty="0" smtClean="0">
                <a:solidFill>
                  <a:schemeClr val="bg1"/>
                </a:solidFill>
              </a:rPr>
              <a:t>They came up with a relationship between the radial wind, </a:t>
            </a:r>
            <a:r>
              <a:rPr lang="en-US" sz="2000" dirty="0" err="1" smtClean="0">
                <a:solidFill>
                  <a:schemeClr val="bg1"/>
                </a:solidFill>
              </a:rPr>
              <a:t>Vr</a:t>
            </a:r>
            <a:r>
              <a:rPr lang="en-US" sz="2000" dirty="0" smtClean="0">
                <a:solidFill>
                  <a:schemeClr val="bg1"/>
                </a:solidFill>
              </a:rPr>
              <a:t> and the horizontal (</a:t>
            </a:r>
            <a:r>
              <a:rPr lang="en-US" sz="2000" dirty="0" err="1" smtClean="0">
                <a:solidFill>
                  <a:schemeClr val="bg1"/>
                </a:solidFill>
              </a:rPr>
              <a:t>u,v</a:t>
            </a:r>
            <a:r>
              <a:rPr lang="en-US" sz="2000" dirty="0" smtClean="0">
                <a:solidFill>
                  <a:schemeClr val="bg1"/>
                </a:solidFill>
              </a:rPr>
              <a:t>) and vertical (w) components</a:t>
            </a:r>
          </a:p>
          <a:p>
            <a:pPr>
              <a:buFont typeface="Arial" pitchFamily="34" charset="0"/>
              <a:buChar char="•"/>
            </a:pPr>
            <a:endParaRPr lang="en-US" sz="2000" dirty="0" smtClean="0">
              <a:solidFill>
                <a:schemeClr val="bg1"/>
              </a:solidFill>
            </a:endParaRPr>
          </a:p>
          <a:p>
            <a:pPr>
              <a:buFont typeface="Arial" pitchFamily="34" charset="0"/>
              <a:buChar char="•"/>
            </a:pPr>
            <a:r>
              <a:rPr lang="en-US" sz="2000" dirty="0" smtClean="0">
                <a:solidFill>
                  <a:schemeClr val="bg1"/>
                </a:solidFill>
              </a:rPr>
              <a:t>We have two Doppler radars that can solve for the horizontal components, u and v. The fore and aft radars on the aircraft give two radial velocities, Vr1and Vr2.</a:t>
            </a:r>
          </a:p>
          <a:p>
            <a:pPr>
              <a:buFont typeface="Arial" pitchFamily="34" charset="0"/>
              <a:buChar char="•"/>
            </a:pPr>
            <a:endParaRPr lang="en-US" sz="2000" dirty="0" smtClean="0">
              <a:solidFill>
                <a:schemeClr val="bg1"/>
              </a:solidFill>
            </a:endParaRPr>
          </a:p>
          <a:p>
            <a:pPr>
              <a:buFont typeface="Arial" pitchFamily="34" charset="0"/>
              <a:buChar char="•"/>
            </a:pPr>
            <a:r>
              <a:rPr lang="en-US" sz="2000" dirty="0" smtClean="0">
                <a:solidFill>
                  <a:schemeClr val="bg1"/>
                </a:solidFill>
              </a:rPr>
              <a:t>The vertical velocity can be estimated from the</a:t>
            </a:r>
          </a:p>
          <a:p>
            <a:r>
              <a:rPr lang="en-US" sz="2000" dirty="0" smtClean="0">
                <a:solidFill>
                  <a:schemeClr val="bg1"/>
                </a:solidFill>
              </a:rPr>
              <a:t>integration of the continuity equation</a:t>
            </a:r>
          </a:p>
          <a:p>
            <a:pPr>
              <a:buFont typeface="Arial" pitchFamily="34" charset="0"/>
              <a:buChar char="•"/>
            </a:pP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u="sng" dirty="0" smtClean="0"/>
              <a:t>Methodology:</a:t>
            </a:r>
            <a:br>
              <a:rPr lang="en-US" u="sng" dirty="0" smtClean="0"/>
            </a:br>
            <a:r>
              <a:rPr lang="en-US" sz="3100" u="sng" dirty="0" smtClean="0"/>
              <a:t>Pressure Retrieval</a:t>
            </a:r>
            <a:endParaRPr lang="en-US" sz="3100" u="sng" dirty="0"/>
          </a:p>
        </p:txBody>
      </p:sp>
      <p:sp>
        <p:nvSpPr>
          <p:cNvPr id="4" name="Content Placeholder 3"/>
          <p:cNvSpPr>
            <a:spLocks noGrp="1"/>
          </p:cNvSpPr>
          <p:nvPr>
            <p:ph sz="half" idx="1"/>
          </p:nvPr>
        </p:nvSpPr>
        <p:spPr>
          <a:xfrm>
            <a:off x="457200" y="1143000"/>
            <a:ext cx="4038600" cy="5715000"/>
          </a:xfrm>
        </p:spPr>
        <p:txBody>
          <a:bodyPr>
            <a:normAutofit/>
          </a:bodyPr>
          <a:lstStyle/>
          <a:p>
            <a:r>
              <a:rPr lang="en-US" sz="2000" dirty="0" smtClean="0">
                <a:solidFill>
                  <a:schemeClr val="bg1"/>
                </a:solidFill>
              </a:rPr>
              <a:t>Newton’s second law could be rewritten for the horizontal and vertical motions (</a:t>
            </a:r>
            <a:r>
              <a:rPr lang="en-US" sz="1600" dirty="0" err="1" smtClean="0">
                <a:solidFill>
                  <a:schemeClr val="bg1"/>
                </a:solidFill>
              </a:rPr>
              <a:t>Pasken</a:t>
            </a:r>
            <a:r>
              <a:rPr lang="en-US" sz="1600" dirty="0" smtClean="0">
                <a:solidFill>
                  <a:schemeClr val="bg1"/>
                </a:solidFill>
              </a:rPr>
              <a:t> and Lin 1981</a:t>
            </a:r>
            <a:r>
              <a:rPr lang="en-US" sz="2000" dirty="0" smtClean="0">
                <a:solidFill>
                  <a:schemeClr val="bg1"/>
                </a:solidFill>
              </a:rPr>
              <a:t>)</a:t>
            </a:r>
          </a:p>
          <a:p>
            <a:r>
              <a:rPr lang="en-US" sz="2000" dirty="0" smtClean="0">
                <a:solidFill>
                  <a:schemeClr val="bg1"/>
                </a:solidFill>
              </a:rPr>
              <a:t>The left hand side of these equations have components of the pressure which can’t be calculated from the input Doppler velocities</a:t>
            </a:r>
          </a:p>
          <a:p>
            <a:r>
              <a:rPr lang="en-US" sz="2000" dirty="0" smtClean="0">
                <a:solidFill>
                  <a:schemeClr val="bg1"/>
                </a:solidFill>
              </a:rPr>
              <a:t>When using real data, a numerical method, such as least squares by minimizing, has to be used to solve for the pressure</a:t>
            </a:r>
          </a:p>
          <a:p>
            <a:r>
              <a:rPr lang="en-US" sz="2000" dirty="0" smtClean="0">
                <a:solidFill>
                  <a:schemeClr val="bg1"/>
                </a:solidFill>
              </a:rPr>
              <a:t>The solution to this is a Poisson equation for the pressure (</a:t>
            </a:r>
            <a:r>
              <a:rPr lang="en-US" sz="1600" dirty="0" err="1" smtClean="0">
                <a:solidFill>
                  <a:schemeClr val="bg1"/>
                </a:solidFill>
              </a:rPr>
              <a:t>Pasken</a:t>
            </a:r>
            <a:r>
              <a:rPr lang="en-US" sz="1600" dirty="0" smtClean="0">
                <a:solidFill>
                  <a:schemeClr val="bg1"/>
                </a:solidFill>
              </a:rPr>
              <a:t> and Lin 1981, Gal-Chen and Parsons 1993)</a:t>
            </a:r>
            <a:endParaRPr lang="en-US" sz="1600" dirty="0">
              <a:solidFill>
                <a:schemeClr val="bg1"/>
              </a:solidFill>
            </a:endParaRPr>
          </a:p>
        </p:txBody>
      </p:sp>
      <p:pic>
        <p:nvPicPr>
          <p:cNvPr id="2050" name="Picture 2"/>
          <p:cNvPicPr>
            <a:picLocks noGrp="1" noChangeAspect="1" noChangeArrowheads="1"/>
          </p:cNvPicPr>
          <p:nvPr>
            <p:ph sz="half" idx="2"/>
          </p:nvPr>
        </p:nvPicPr>
        <p:blipFill>
          <a:blip r:embed="rId3" cstate="print"/>
          <a:srcRect/>
          <a:stretch>
            <a:fillRect/>
          </a:stretch>
        </p:blipFill>
        <p:spPr bwMode="auto">
          <a:xfrm>
            <a:off x="4648199" y="1371600"/>
            <a:ext cx="4415633" cy="2743200"/>
          </a:xfrm>
          <a:prstGeom prst="rect">
            <a:avLst/>
          </a:prstGeom>
          <a:noFill/>
          <a:ln w="9525">
            <a:noFill/>
            <a:miter lim="800000"/>
            <a:headEnd/>
            <a:tailEnd/>
          </a:ln>
        </p:spPr>
      </p:pic>
      <p:pic>
        <p:nvPicPr>
          <p:cNvPr id="2051" name="Picture 3"/>
          <p:cNvPicPr>
            <a:picLocks noChangeAspect="1" noChangeArrowheads="1"/>
          </p:cNvPicPr>
          <p:nvPr/>
        </p:nvPicPr>
        <p:blipFill>
          <a:blip r:embed="rId4" cstate="print"/>
          <a:srcRect/>
          <a:stretch>
            <a:fillRect/>
          </a:stretch>
        </p:blipFill>
        <p:spPr bwMode="auto">
          <a:xfrm>
            <a:off x="6096000" y="4267200"/>
            <a:ext cx="1324708" cy="1676400"/>
          </a:xfrm>
          <a:prstGeom prst="rect">
            <a:avLst/>
          </a:prstGeom>
          <a:noFill/>
          <a:ln w="9525">
            <a:noFill/>
            <a:miter lim="800000"/>
            <a:headEnd/>
            <a:tailEnd/>
          </a:ln>
        </p:spPr>
      </p:pic>
      <p:sp>
        <p:nvSpPr>
          <p:cNvPr id="8" name="Footer Placeholder 7"/>
          <p:cNvSpPr>
            <a:spLocks noGrp="1"/>
          </p:cNvSpPr>
          <p:nvPr>
            <p:ph type="ftr" sz="quarter" idx="11"/>
          </p:nvPr>
        </p:nvSpPr>
        <p:spPr>
          <a:xfrm>
            <a:off x="5334000" y="6019800"/>
            <a:ext cx="2895600" cy="609600"/>
          </a:xfrm>
        </p:spPr>
        <p:txBody>
          <a:bodyPr/>
          <a:lstStyle/>
          <a:p>
            <a:r>
              <a:rPr lang="en-US" sz="1400" dirty="0" err="1" smtClean="0"/>
              <a:t>Pasken</a:t>
            </a:r>
            <a:r>
              <a:rPr lang="en-US" sz="1400" dirty="0" smtClean="0"/>
              <a:t> and Lin 1981, Gal-Chen and Parsons 1993</a:t>
            </a:r>
            <a:endParaRPr lang="en-US" sz="1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u="sng" dirty="0" smtClean="0"/>
              <a:t>Methodology:</a:t>
            </a:r>
            <a:br>
              <a:rPr lang="en-US" u="sng" dirty="0" smtClean="0"/>
            </a:br>
            <a:r>
              <a:rPr lang="en-US" sz="3100" u="sng" dirty="0" smtClean="0"/>
              <a:t>Momentum check</a:t>
            </a:r>
            <a:endParaRPr lang="en-US" sz="3100" u="sng" dirty="0"/>
          </a:p>
        </p:txBody>
      </p:sp>
      <p:pic>
        <p:nvPicPr>
          <p:cNvPr id="3074" name="Picture 2"/>
          <p:cNvPicPr>
            <a:picLocks noGrp="1" noChangeAspect="1" noChangeArrowheads="1"/>
          </p:cNvPicPr>
          <p:nvPr>
            <p:ph idx="1"/>
          </p:nvPr>
        </p:nvPicPr>
        <p:blipFill>
          <a:blip r:embed="rId3" cstate="print"/>
          <a:srcRect/>
          <a:stretch>
            <a:fillRect/>
          </a:stretch>
        </p:blipFill>
        <p:spPr bwMode="auto">
          <a:xfrm>
            <a:off x="2286000" y="5029200"/>
            <a:ext cx="4397326" cy="838200"/>
          </a:xfrm>
          <a:prstGeom prst="rect">
            <a:avLst/>
          </a:prstGeom>
          <a:noFill/>
          <a:ln w="9525">
            <a:noFill/>
            <a:miter lim="800000"/>
            <a:headEnd/>
            <a:tailEnd/>
          </a:ln>
        </p:spPr>
      </p:pic>
      <p:sp>
        <p:nvSpPr>
          <p:cNvPr id="8" name="Footer Placeholder 7"/>
          <p:cNvSpPr>
            <a:spLocks noGrp="1"/>
          </p:cNvSpPr>
          <p:nvPr>
            <p:ph type="ftr" sz="quarter" idx="11"/>
          </p:nvPr>
        </p:nvSpPr>
        <p:spPr>
          <a:xfrm>
            <a:off x="3124200" y="5867400"/>
            <a:ext cx="2895600" cy="365125"/>
          </a:xfrm>
        </p:spPr>
        <p:txBody>
          <a:bodyPr/>
          <a:lstStyle/>
          <a:p>
            <a:r>
              <a:rPr lang="en-US" sz="1400" dirty="0" smtClean="0"/>
              <a:t>Gal-Chen and Parsons 1993</a:t>
            </a:r>
            <a:endParaRPr lang="en-US" sz="1400" dirty="0"/>
          </a:p>
        </p:txBody>
      </p:sp>
      <p:sp>
        <p:nvSpPr>
          <p:cNvPr id="9" name="TextBox 8"/>
          <p:cNvSpPr txBox="1"/>
          <p:nvPr/>
        </p:nvSpPr>
        <p:spPr>
          <a:xfrm>
            <a:off x="304800" y="1752600"/>
            <a:ext cx="8534400" cy="3139321"/>
          </a:xfrm>
          <a:prstGeom prst="rect">
            <a:avLst/>
          </a:prstGeom>
          <a:noFill/>
        </p:spPr>
        <p:txBody>
          <a:bodyPr wrap="square" rtlCol="0">
            <a:spAutoFit/>
          </a:bodyPr>
          <a:lstStyle/>
          <a:p>
            <a:pPr>
              <a:buFont typeface="Arial" pitchFamily="34" charset="0"/>
              <a:buChar char="•"/>
            </a:pPr>
            <a:r>
              <a:rPr lang="en-US" dirty="0" smtClean="0">
                <a:solidFill>
                  <a:schemeClr val="bg1"/>
                </a:solidFill>
              </a:rPr>
              <a:t>The issue of accuracy is important when doing dynamic retrievals</a:t>
            </a:r>
          </a:p>
          <a:p>
            <a:pPr>
              <a:buFont typeface="Arial" pitchFamily="34" charset="0"/>
              <a:buChar char="•"/>
            </a:pPr>
            <a:endParaRPr lang="en-US" dirty="0" smtClean="0">
              <a:solidFill>
                <a:schemeClr val="bg1"/>
              </a:solidFill>
            </a:endParaRPr>
          </a:p>
          <a:p>
            <a:pPr>
              <a:buFont typeface="Arial" pitchFamily="34" charset="0"/>
              <a:buChar char="•"/>
            </a:pPr>
            <a:r>
              <a:rPr lang="en-US" dirty="0" smtClean="0">
                <a:solidFill>
                  <a:schemeClr val="bg1"/>
                </a:solidFill>
              </a:rPr>
              <a:t>A way to check the reliability of a pressure fluctuation is to derive a consistency check  (Gal-Chen and Parsons 1993)</a:t>
            </a:r>
          </a:p>
          <a:p>
            <a:pPr>
              <a:buFont typeface="Arial" pitchFamily="34" charset="0"/>
              <a:buChar char="•"/>
            </a:pPr>
            <a:endParaRPr lang="en-US" dirty="0" smtClean="0">
              <a:solidFill>
                <a:schemeClr val="bg1"/>
              </a:solidFill>
            </a:endParaRPr>
          </a:p>
          <a:p>
            <a:pPr>
              <a:buFont typeface="Arial" pitchFamily="34" charset="0"/>
              <a:buChar char="•"/>
            </a:pPr>
            <a:r>
              <a:rPr lang="en-US" dirty="0" smtClean="0">
                <a:solidFill>
                  <a:schemeClr val="bg1"/>
                </a:solidFill>
              </a:rPr>
              <a:t>This consistency check is called the </a:t>
            </a:r>
            <a:r>
              <a:rPr lang="en-US" dirty="0" err="1" smtClean="0">
                <a:solidFill>
                  <a:schemeClr val="bg1"/>
                </a:solidFill>
              </a:rPr>
              <a:t>Er</a:t>
            </a:r>
            <a:r>
              <a:rPr lang="en-US" dirty="0" smtClean="0">
                <a:solidFill>
                  <a:schemeClr val="bg1"/>
                </a:solidFill>
              </a:rPr>
              <a:t> value</a:t>
            </a:r>
          </a:p>
          <a:p>
            <a:endParaRPr lang="en-US" dirty="0" smtClean="0">
              <a:solidFill>
                <a:schemeClr val="bg1"/>
              </a:solidFill>
            </a:endParaRPr>
          </a:p>
          <a:p>
            <a:pPr>
              <a:buFont typeface="Arial" pitchFamily="34" charset="0"/>
              <a:buChar char="•"/>
            </a:pPr>
            <a:r>
              <a:rPr lang="en-US" dirty="0" smtClean="0">
                <a:solidFill>
                  <a:schemeClr val="bg1"/>
                </a:solidFill>
              </a:rPr>
              <a:t>If automated edited data gives a good value comparable to the hand edit, it can be determined that automated editing is a useful</a:t>
            </a:r>
          </a:p>
          <a:p>
            <a:pPr>
              <a:buFont typeface="Arial" pitchFamily="34" charset="0"/>
              <a:buChar char="•"/>
            </a:pPr>
            <a:endParaRPr lang="en-US" dirty="0" smtClean="0">
              <a:solidFill>
                <a:schemeClr val="bg1"/>
              </a:solidFill>
            </a:endParaRPr>
          </a:p>
          <a:p>
            <a:pPr>
              <a:buFont typeface="Arial" pitchFamily="34" charset="0"/>
              <a:buChar char="•"/>
            </a:pPr>
            <a:r>
              <a:rPr lang="en-US" dirty="0" smtClean="0">
                <a:solidFill>
                  <a:schemeClr val="bg1"/>
                </a:solidFill>
              </a:rPr>
              <a:t>A good value ranges from 0.1 to 0.5</a:t>
            </a:r>
            <a:endParaRPr lang="en-US" dirty="0">
              <a:solidFill>
                <a:schemeClr val="bg1"/>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t>Dynamic retrieval</a:t>
            </a:r>
            <a:endParaRPr lang="en-US" u="sng" dirty="0"/>
          </a:p>
        </p:txBody>
      </p:sp>
      <p:sp>
        <p:nvSpPr>
          <p:cNvPr id="3" name="Content Placeholder 2"/>
          <p:cNvSpPr>
            <a:spLocks noGrp="1"/>
          </p:cNvSpPr>
          <p:nvPr>
            <p:ph idx="1"/>
          </p:nvPr>
        </p:nvSpPr>
        <p:spPr/>
        <p:txBody>
          <a:bodyPr>
            <a:normAutofit lnSpcReduction="10000"/>
          </a:bodyPr>
          <a:lstStyle/>
          <a:p>
            <a:r>
              <a:rPr lang="en-US" u="sng" dirty="0" smtClean="0">
                <a:solidFill>
                  <a:schemeClr val="bg1"/>
                </a:solidFill>
              </a:rPr>
              <a:t>Used three different programs:</a:t>
            </a:r>
          </a:p>
          <a:p>
            <a:endParaRPr lang="en-US" dirty="0" smtClean="0">
              <a:solidFill>
                <a:schemeClr val="bg1"/>
              </a:solidFill>
            </a:endParaRPr>
          </a:p>
          <a:p>
            <a:r>
              <a:rPr lang="en-US" dirty="0" smtClean="0">
                <a:solidFill>
                  <a:schemeClr val="bg1"/>
                </a:solidFill>
              </a:rPr>
              <a:t>The </a:t>
            </a:r>
            <a:r>
              <a:rPr lang="en-US" dirty="0" err="1" smtClean="0">
                <a:solidFill>
                  <a:schemeClr val="bg1"/>
                </a:solidFill>
              </a:rPr>
              <a:t>Gamache</a:t>
            </a:r>
            <a:r>
              <a:rPr lang="en-US" dirty="0" smtClean="0">
                <a:solidFill>
                  <a:schemeClr val="bg1"/>
                </a:solidFill>
              </a:rPr>
              <a:t> wind program is what is used to solve for the u, v and w velocity components</a:t>
            </a:r>
          </a:p>
          <a:p>
            <a:endParaRPr lang="en-US" dirty="0" smtClean="0">
              <a:solidFill>
                <a:schemeClr val="bg1"/>
              </a:solidFill>
            </a:endParaRPr>
          </a:p>
          <a:p>
            <a:r>
              <a:rPr lang="en-US" dirty="0" smtClean="0">
                <a:solidFill>
                  <a:schemeClr val="bg1"/>
                </a:solidFill>
              </a:rPr>
              <a:t>Pressure program used recovered wind components to solve for pressure</a:t>
            </a:r>
          </a:p>
          <a:p>
            <a:endParaRPr lang="en-US" dirty="0" smtClean="0">
              <a:solidFill>
                <a:schemeClr val="bg1"/>
              </a:solidFill>
            </a:endParaRPr>
          </a:p>
          <a:p>
            <a:r>
              <a:rPr lang="en-US" dirty="0" smtClean="0">
                <a:solidFill>
                  <a:schemeClr val="bg1"/>
                </a:solidFill>
              </a:rPr>
              <a:t>Momentum check program gave a value for every level in the data</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u="sng" dirty="0" smtClean="0"/>
              <a:t>Results</a:t>
            </a:r>
            <a:endParaRPr lang="en-US" u="sng" dirty="0"/>
          </a:p>
        </p:txBody>
      </p:sp>
      <p:sp>
        <p:nvSpPr>
          <p:cNvPr id="5" name="Subtitle 4"/>
          <p:cNvSpPr>
            <a:spLocks noGrp="1"/>
          </p:cNvSpPr>
          <p:nvPr>
            <p:ph type="subTitle" idx="1"/>
          </p:nvPr>
        </p:nvSpPr>
        <p:spPr/>
        <p:txBody>
          <a:bodyPr/>
          <a:lstStyle/>
          <a:p>
            <a:r>
              <a:rPr lang="en-US" dirty="0" smtClean="0"/>
              <a:t>Wind and </a:t>
            </a:r>
            <a:r>
              <a:rPr lang="en-US" dirty="0" err="1" smtClean="0"/>
              <a:t>dBZ</a:t>
            </a:r>
            <a:r>
              <a:rPr lang="en-US" dirty="0" smtClean="0"/>
              <a:t> reflectivity</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 Images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Grid spacing:</a:t>
            </a:r>
          </a:p>
          <a:p>
            <a:pPr lvl="1"/>
            <a:r>
              <a:rPr lang="en-US" dirty="0" smtClean="0"/>
              <a:t>1 km for every time period to give an overall view of bow echo</a:t>
            </a:r>
          </a:p>
          <a:p>
            <a:pPr lvl="1"/>
            <a:r>
              <a:rPr lang="en-US" dirty="0" smtClean="0"/>
              <a:t>Altitude started at 300 meters off the ground</a:t>
            </a:r>
          </a:p>
          <a:p>
            <a:pPr lvl="1"/>
            <a:r>
              <a:rPr lang="en-US" dirty="0" smtClean="0"/>
              <a:t>Wind program run to cover 24  vertical layers, each 0.5 km apart</a:t>
            </a:r>
          </a:p>
          <a:p>
            <a:pPr lvl="1"/>
            <a:r>
              <a:rPr lang="en-US" dirty="0" smtClean="0"/>
              <a:t>Will focus on mid layers: 4, 6, 8 or 10</a:t>
            </a:r>
          </a:p>
          <a:p>
            <a:pPr lvl="2"/>
            <a:r>
              <a:rPr lang="en-US" dirty="0" smtClean="0"/>
              <a:t>Corresponding to roughly 3000 m,  4000 m, 5000 m and </a:t>
            </a:r>
          </a:p>
          <a:p>
            <a:pPr marL="905256" lvl="2" indent="0">
              <a:buNone/>
            </a:pPr>
            <a:r>
              <a:rPr lang="en-US" dirty="0" smtClean="0"/>
              <a:t>5500 m</a:t>
            </a:r>
            <a:endParaRPr lang="en-US" dirty="0"/>
          </a:p>
          <a:p>
            <a:pPr lvl="1"/>
            <a:endParaRPr lang="en-US" dirty="0" smtClean="0"/>
          </a:p>
          <a:p>
            <a:r>
              <a:rPr lang="en-US" dirty="0" smtClean="0"/>
              <a:t>Resolution : </a:t>
            </a:r>
          </a:p>
          <a:p>
            <a:pPr lvl="1"/>
            <a:r>
              <a:rPr lang="en-US" dirty="0" smtClean="0"/>
              <a:t>30 x 25 x 24 for 4:57 UTC</a:t>
            </a:r>
          </a:p>
          <a:p>
            <a:pPr lvl="1"/>
            <a:r>
              <a:rPr lang="en-US" dirty="0" smtClean="0"/>
              <a:t>20 x 30 x 24 for other periods</a:t>
            </a:r>
          </a:p>
          <a:p>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u="sng" dirty="0" smtClean="0"/>
              <a:t>Results:</a:t>
            </a:r>
            <a:br>
              <a:rPr lang="en-US" u="sng" dirty="0" smtClean="0"/>
            </a:br>
            <a:r>
              <a:rPr lang="en-US" sz="3100" u="sng" dirty="0" smtClean="0"/>
              <a:t>4:57 – 5:10 UTC</a:t>
            </a:r>
            <a:endParaRPr lang="en-US" sz="3100" u="sng" dirty="0"/>
          </a:p>
        </p:txBody>
      </p:sp>
      <p:sp>
        <p:nvSpPr>
          <p:cNvPr id="13" name="TextBox 12"/>
          <p:cNvSpPr txBox="1"/>
          <p:nvPr/>
        </p:nvSpPr>
        <p:spPr>
          <a:xfrm>
            <a:off x="609600" y="6172200"/>
            <a:ext cx="8001000" cy="369332"/>
          </a:xfrm>
          <a:prstGeom prst="rect">
            <a:avLst/>
          </a:prstGeom>
          <a:noFill/>
        </p:spPr>
        <p:txBody>
          <a:bodyPr wrap="square" rtlCol="0">
            <a:spAutoFit/>
          </a:bodyPr>
          <a:lstStyle/>
          <a:p>
            <a:pPr algn="ctr"/>
            <a:r>
              <a:rPr lang="en-US" dirty="0" smtClean="0"/>
              <a:t>Hand Edit vs. 80 % Automated Edit at Level 4</a:t>
            </a:r>
            <a:endParaRPr lang="en-US" dirty="0"/>
          </a:p>
        </p:txBody>
      </p:sp>
      <p:pic>
        <p:nvPicPr>
          <p:cNvPr id="15" name="Content Placeholder 14" descr="winds_457_80_4.png"/>
          <p:cNvPicPr>
            <a:picLocks noGrp="1" noChangeAspect="1"/>
          </p:cNvPicPr>
          <p:nvPr>
            <p:ph sz="half" idx="2"/>
          </p:nvPr>
        </p:nvPicPr>
        <p:blipFill>
          <a:blip r:embed="rId2" cstate="print"/>
          <a:stretch>
            <a:fillRect/>
          </a:stretch>
        </p:blipFill>
        <p:spPr>
          <a:xfrm>
            <a:off x="4800600" y="1219200"/>
            <a:ext cx="3768436" cy="4876800"/>
          </a:xfrm>
        </p:spPr>
      </p:pic>
      <p:pic>
        <p:nvPicPr>
          <p:cNvPr id="17" name="Content Placeholder 16" descr="winds_handedit_4.png"/>
          <p:cNvPicPr>
            <a:picLocks noGrp="1" noChangeAspect="1"/>
          </p:cNvPicPr>
          <p:nvPr>
            <p:ph sz="half" idx="1"/>
          </p:nvPr>
        </p:nvPicPr>
        <p:blipFill>
          <a:blip r:embed="rId3" cstate="print"/>
          <a:stretch>
            <a:fillRect/>
          </a:stretch>
        </p:blipFill>
        <p:spPr>
          <a:xfrm>
            <a:off x="533400" y="1219200"/>
            <a:ext cx="3768436" cy="4876800"/>
          </a:xfrm>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sz="4400" u="sng" dirty="0" smtClean="0"/>
              <a:t/>
            </a:r>
            <a:br>
              <a:rPr lang="en-US" sz="4400" u="sng" dirty="0" smtClean="0"/>
            </a:br>
            <a:r>
              <a:rPr lang="en-US" sz="3600" u="sng" dirty="0" smtClean="0"/>
              <a:t>4:57 – 5:10 UTC</a:t>
            </a:r>
            <a:r>
              <a:rPr lang="en-US" sz="4000" u="sng" dirty="0" smtClean="0"/>
              <a:t/>
            </a:r>
            <a:br>
              <a:rPr lang="en-US" sz="4000" u="sng" dirty="0" smtClean="0"/>
            </a:br>
            <a:endParaRPr lang="en-US" sz="4000" u="sng" dirty="0"/>
          </a:p>
        </p:txBody>
      </p:sp>
      <p:sp>
        <p:nvSpPr>
          <p:cNvPr id="7" name="Rectangle 6"/>
          <p:cNvSpPr/>
          <p:nvPr/>
        </p:nvSpPr>
        <p:spPr>
          <a:xfrm>
            <a:off x="1676400" y="6211669"/>
            <a:ext cx="5715000" cy="369332"/>
          </a:xfrm>
          <a:prstGeom prst="rect">
            <a:avLst/>
          </a:prstGeom>
        </p:spPr>
        <p:txBody>
          <a:bodyPr wrap="square">
            <a:spAutoFit/>
          </a:bodyPr>
          <a:lstStyle/>
          <a:p>
            <a:pPr algn="ctr"/>
            <a:r>
              <a:rPr lang="en-US" dirty="0" smtClean="0"/>
              <a:t>Hand Edit vs. </a:t>
            </a:r>
            <a:r>
              <a:rPr lang="en-US" dirty="0"/>
              <a:t>L</a:t>
            </a:r>
            <a:r>
              <a:rPr lang="en-US" dirty="0" smtClean="0"/>
              <a:t>ow </a:t>
            </a:r>
            <a:r>
              <a:rPr lang="en-US" dirty="0"/>
              <a:t>L</a:t>
            </a:r>
            <a:r>
              <a:rPr lang="en-US" dirty="0" smtClean="0"/>
              <a:t>evel Automated Edit at ~4000 m</a:t>
            </a:r>
            <a:endParaRPr lang="en-US" dirty="0"/>
          </a:p>
        </p:txBody>
      </p:sp>
      <p:pic>
        <p:nvPicPr>
          <p:cNvPr id="4" name="Content Placeholder 3"/>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457200" y="1734160"/>
            <a:ext cx="4038600" cy="4258043"/>
          </a:xfrm>
        </p:spPr>
      </p:pic>
      <p:pic>
        <p:nvPicPr>
          <p:cNvPr id="9" name="Content Placeholder 8"/>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4648200" y="1743751"/>
            <a:ext cx="4038600" cy="4238861"/>
          </a:xfr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68362"/>
          </a:xfrm>
        </p:spPr>
        <p:txBody>
          <a:bodyPr>
            <a:normAutofit/>
          </a:bodyPr>
          <a:lstStyle/>
          <a:p>
            <a:r>
              <a:rPr lang="en-US" sz="3200" u="sng" dirty="0" smtClean="0"/>
              <a:t>4:57 – 5:10 UTC</a:t>
            </a:r>
            <a:endParaRPr lang="en-US" sz="3200" u="sng" dirty="0"/>
          </a:p>
        </p:txBody>
      </p:sp>
      <p:pic>
        <p:nvPicPr>
          <p:cNvPr id="5" name="Content Placeholder 4" descr="winds_handedit_8.png"/>
          <p:cNvPicPr>
            <a:picLocks noGrp="1" noChangeAspect="1"/>
          </p:cNvPicPr>
          <p:nvPr>
            <p:ph sz="half" idx="1"/>
          </p:nvPr>
        </p:nvPicPr>
        <p:blipFill>
          <a:blip r:embed="rId2" cstate="print"/>
          <a:stretch>
            <a:fillRect/>
          </a:stretch>
        </p:blipFill>
        <p:spPr>
          <a:xfrm>
            <a:off x="457200" y="914400"/>
            <a:ext cx="3945082" cy="5105400"/>
          </a:xfrm>
        </p:spPr>
      </p:pic>
      <p:pic>
        <p:nvPicPr>
          <p:cNvPr id="6" name="Content Placeholder 5" descr="winds_457_80_8.png"/>
          <p:cNvPicPr>
            <a:picLocks noGrp="1" noChangeAspect="1"/>
          </p:cNvPicPr>
          <p:nvPr>
            <p:ph sz="half" idx="2"/>
          </p:nvPr>
        </p:nvPicPr>
        <p:blipFill>
          <a:blip r:embed="rId3" cstate="print"/>
          <a:stretch>
            <a:fillRect/>
          </a:stretch>
        </p:blipFill>
        <p:spPr>
          <a:xfrm>
            <a:off x="4800600" y="914400"/>
            <a:ext cx="3945082" cy="5105400"/>
          </a:xfrm>
        </p:spPr>
      </p:pic>
      <p:sp>
        <p:nvSpPr>
          <p:cNvPr id="7" name="Rectangle 6"/>
          <p:cNvSpPr/>
          <p:nvPr/>
        </p:nvSpPr>
        <p:spPr>
          <a:xfrm>
            <a:off x="1600200" y="6211669"/>
            <a:ext cx="5715000" cy="369332"/>
          </a:xfrm>
          <a:prstGeom prst="rect">
            <a:avLst/>
          </a:prstGeom>
        </p:spPr>
        <p:txBody>
          <a:bodyPr wrap="square">
            <a:spAutoFit/>
          </a:bodyPr>
          <a:lstStyle/>
          <a:p>
            <a:pPr algn="ctr"/>
            <a:r>
              <a:rPr lang="en-US" dirty="0" smtClean="0"/>
              <a:t>Hand Edit vs. 80 % Automated Edit at Level 8</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sng" dirty="0" smtClean="0"/>
              <a:t>Results:</a:t>
            </a:r>
            <a:br>
              <a:rPr lang="en-US" u="sng" dirty="0" smtClean="0"/>
            </a:br>
            <a:r>
              <a:rPr lang="en-US" sz="3100" u="sng" dirty="0" smtClean="0"/>
              <a:t>4:57 – 5:10 UTC</a:t>
            </a:r>
            <a:endParaRPr lang="en-US" sz="3100" u="sng" dirty="0"/>
          </a:p>
        </p:txBody>
      </p:sp>
      <p:sp>
        <p:nvSpPr>
          <p:cNvPr id="5" name="Content Placeholder 4"/>
          <p:cNvSpPr>
            <a:spLocks noGrp="1"/>
          </p:cNvSpPr>
          <p:nvPr>
            <p:ph idx="1"/>
          </p:nvPr>
        </p:nvSpPr>
        <p:spPr/>
        <p:txBody>
          <a:bodyPr/>
          <a:lstStyle/>
          <a:p>
            <a:r>
              <a:rPr lang="en-US" dirty="0" smtClean="0">
                <a:solidFill>
                  <a:schemeClr val="bg1"/>
                </a:solidFill>
              </a:rPr>
              <a:t>Automated editing levels: medium and high are consistent with the low method</a:t>
            </a:r>
          </a:p>
          <a:p>
            <a:pPr>
              <a:buNone/>
            </a:pPr>
            <a:endParaRPr lang="en-US" dirty="0" smtClean="0">
              <a:solidFill>
                <a:schemeClr val="bg1"/>
              </a:solidFill>
            </a:endParaRPr>
          </a:p>
          <a:p>
            <a:r>
              <a:rPr lang="en-US" dirty="0" smtClean="0">
                <a:solidFill>
                  <a:schemeClr val="bg1"/>
                </a:solidFill>
              </a:rPr>
              <a:t>Hand edited and automated edited data at other layers are consistent with each other </a:t>
            </a:r>
            <a:endParaRPr lang="en-US" dirty="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t>Overview</a:t>
            </a:r>
            <a:endParaRPr lang="en-US" u="sng" dirty="0"/>
          </a:p>
        </p:txBody>
      </p:sp>
      <p:sp>
        <p:nvSpPr>
          <p:cNvPr id="3" name="Content Placeholder 2"/>
          <p:cNvSpPr>
            <a:spLocks noGrp="1"/>
          </p:cNvSpPr>
          <p:nvPr>
            <p:ph idx="1"/>
          </p:nvPr>
        </p:nvSpPr>
        <p:spPr/>
        <p:txBody>
          <a:bodyPr>
            <a:normAutofit fontScale="92500" lnSpcReduction="20000"/>
          </a:bodyPr>
          <a:lstStyle/>
          <a:p>
            <a:r>
              <a:rPr lang="en-US" sz="4000" dirty="0" smtClean="0">
                <a:solidFill>
                  <a:schemeClr val="bg1"/>
                </a:solidFill>
              </a:rPr>
              <a:t>Introduction</a:t>
            </a:r>
          </a:p>
          <a:p>
            <a:pPr lvl="1"/>
            <a:r>
              <a:rPr lang="en-US" sz="3200" dirty="0" smtClean="0">
                <a:solidFill>
                  <a:schemeClr val="bg1"/>
                </a:solidFill>
              </a:rPr>
              <a:t>Statement of Problem</a:t>
            </a:r>
          </a:p>
          <a:p>
            <a:r>
              <a:rPr lang="en-US" sz="4000" dirty="0" smtClean="0">
                <a:solidFill>
                  <a:schemeClr val="bg1"/>
                </a:solidFill>
              </a:rPr>
              <a:t>Literature review</a:t>
            </a:r>
          </a:p>
          <a:p>
            <a:r>
              <a:rPr lang="en-US" sz="4000" dirty="0" smtClean="0">
                <a:solidFill>
                  <a:schemeClr val="bg1"/>
                </a:solidFill>
              </a:rPr>
              <a:t>Methodology</a:t>
            </a:r>
          </a:p>
          <a:p>
            <a:r>
              <a:rPr lang="en-US" sz="4000" dirty="0" smtClean="0">
                <a:solidFill>
                  <a:schemeClr val="bg1"/>
                </a:solidFill>
              </a:rPr>
              <a:t>Results</a:t>
            </a:r>
          </a:p>
          <a:p>
            <a:pPr lvl="1"/>
            <a:r>
              <a:rPr lang="en-US" sz="3300" dirty="0" smtClean="0">
                <a:solidFill>
                  <a:schemeClr val="bg1"/>
                </a:solidFill>
              </a:rPr>
              <a:t>Wind and reflectivity</a:t>
            </a:r>
          </a:p>
          <a:p>
            <a:pPr lvl="1"/>
            <a:r>
              <a:rPr lang="en-US" sz="3300" dirty="0" smtClean="0">
                <a:solidFill>
                  <a:schemeClr val="bg1"/>
                </a:solidFill>
              </a:rPr>
              <a:t>Pressure retrieval</a:t>
            </a:r>
          </a:p>
          <a:p>
            <a:pPr lvl="1"/>
            <a:r>
              <a:rPr lang="en-US" sz="3300" dirty="0" smtClean="0">
                <a:solidFill>
                  <a:schemeClr val="bg1"/>
                </a:solidFill>
              </a:rPr>
              <a:t>Momentum check</a:t>
            </a:r>
          </a:p>
          <a:p>
            <a:r>
              <a:rPr lang="en-US" sz="4000" dirty="0" smtClean="0">
                <a:solidFill>
                  <a:schemeClr val="bg1"/>
                </a:solidFill>
              </a:rPr>
              <a:t>Conclusions</a:t>
            </a:r>
            <a:endParaRPr lang="en-US" sz="40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sng" dirty="0" smtClean="0"/>
              <a:t>Results:</a:t>
            </a:r>
            <a:br>
              <a:rPr lang="en-US" u="sng" dirty="0" smtClean="0"/>
            </a:br>
            <a:r>
              <a:rPr lang="en-US" sz="3100" u="sng" dirty="0" smtClean="0"/>
              <a:t>5:14 – 5:20 UTC</a:t>
            </a:r>
            <a:endParaRPr lang="en-US" sz="3100" u="sng" dirty="0"/>
          </a:p>
        </p:txBody>
      </p:sp>
      <p:pic>
        <p:nvPicPr>
          <p:cNvPr id="4" name="Content Placeholder 3" descr="510-522.PNG"/>
          <p:cNvPicPr>
            <a:picLocks noGrp="1" noChangeAspect="1"/>
          </p:cNvPicPr>
          <p:nvPr>
            <p:ph idx="1"/>
          </p:nvPr>
        </p:nvPicPr>
        <p:blipFill>
          <a:blip r:embed="rId3" cstate="print"/>
          <a:stretch>
            <a:fillRect/>
          </a:stretch>
        </p:blipFill>
        <p:spPr>
          <a:xfrm>
            <a:off x="1371600" y="1524000"/>
            <a:ext cx="6591935" cy="4708525"/>
          </a:xfrm>
        </p:spPr>
      </p:pic>
      <p:sp>
        <p:nvSpPr>
          <p:cNvPr id="5" name="Footer Placeholder 4"/>
          <p:cNvSpPr>
            <a:spLocks noGrp="1"/>
          </p:cNvSpPr>
          <p:nvPr>
            <p:ph type="ftr" sz="quarter" idx="11"/>
          </p:nvPr>
        </p:nvSpPr>
        <p:spPr/>
        <p:txBody>
          <a:bodyPr/>
          <a:lstStyle/>
          <a:p>
            <a:r>
              <a:rPr lang="en-US" sz="1400" dirty="0" err="1" smtClean="0"/>
              <a:t>Wakimoto</a:t>
            </a:r>
            <a:r>
              <a:rPr lang="en-US" sz="1400" dirty="0" smtClean="0"/>
              <a:t> et al. 2006</a:t>
            </a:r>
            <a:endParaRPr lang="en-US" sz="14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a:bodyPr>
          <a:lstStyle/>
          <a:p>
            <a:r>
              <a:rPr lang="en-US" sz="3100" u="sng" dirty="0" smtClean="0"/>
              <a:t>5:14 – 5:20 UTC: Level 4</a:t>
            </a:r>
            <a:endParaRPr lang="en-US" sz="3100" u="sng" dirty="0"/>
          </a:p>
        </p:txBody>
      </p:sp>
      <p:pic>
        <p:nvPicPr>
          <p:cNvPr id="4" name="Content Placeholder 3" descr="winds_514_80_4.png"/>
          <p:cNvPicPr>
            <a:picLocks noGrp="1" noChangeAspect="1"/>
          </p:cNvPicPr>
          <p:nvPr>
            <p:ph idx="1"/>
          </p:nvPr>
        </p:nvPicPr>
        <p:blipFill>
          <a:blip r:embed="rId2" cstate="print"/>
          <a:stretch>
            <a:fillRect/>
          </a:stretch>
        </p:blipFill>
        <p:spPr>
          <a:xfrm>
            <a:off x="2400300" y="762000"/>
            <a:ext cx="4343400" cy="5620871"/>
          </a:xfrm>
        </p:spPr>
      </p:pic>
      <p:sp>
        <p:nvSpPr>
          <p:cNvPr id="5" name="Footer Placeholder 4"/>
          <p:cNvSpPr>
            <a:spLocks noGrp="1"/>
          </p:cNvSpPr>
          <p:nvPr>
            <p:ph type="ftr" sz="quarter" idx="11"/>
          </p:nvPr>
        </p:nvSpPr>
        <p:spPr>
          <a:xfrm>
            <a:off x="2819400" y="6492875"/>
            <a:ext cx="3657600" cy="365125"/>
          </a:xfrm>
        </p:spPr>
        <p:txBody>
          <a:bodyPr/>
          <a:lstStyle/>
          <a:p>
            <a:r>
              <a:rPr lang="en-US" sz="1800" dirty="0" smtClean="0">
                <a:solidFill>
                  <a:schemeClr val="tx1"/>
                </a:solidFill>
              </a:rPr>
              <a:t>80% Automated Edit </a:t>
            </a:r>
            <a:endParaRPr lang="en-US" sz="1800" dirty="0">
              <a:solidFill>
                <a:schemeClr val="tx1"/>
              </a:solidFill>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3200" u="sng" dirty="0" smtClean="0"/>
              <a:t>5:14 – 5:20 UTC : Level 4</a:t>
            </a:r>
            <a:endParaRPr lang="en-US" sz="3200" u="sng" dirty="0"/>
          </a:p>
        </p:txBody>
      </p:sp>
      <p:pic>
        <p:nvPicPr>
          <p:cNvPr id="6" name="Content Placeholder 5" descr="winds_514_90_4.png"/>
          <p:cNvPicPr>
            <a:picLocks noGrp="1" noChangeAspect="1"/>
          </p:cNvPicPr>
          <p:nvPr>
            <p:ph sz="half" idx="1"/>
          </p:nvPr>
        </p:nvPicPr>
        <p:blipFill>
          <a:blip r:embed="rId2" cstate="print"/>
          <a:stretch>
            <a:fillRect/>
          </a:stretch>
        </p:blipFill>
        <p:spPr>
          <a:xfrm>
            <a:off x="533400" y="838200"/>
            <a:ext cx="4003964" cy="5181600"/>
          </a:xfrm>
        </p:spPr>
      </p:pic>
      <p:pic>
        <p:nvPicPr>
          <p:cNvPr id="7" name="Content Placeholder 6" descr="winds_514_99_4.png"/>
          <p:cNvPicPr>
            <a:picLocks noGrp="1" noChangeAspect="1"/>
          </p:cNvPicPr>
          <p:nvPr>
            <p:ph sz="half" idx="2"/>
          </p:nvPr>
        </p:nvPicPr>
        <p:blipFill>
          <a:blip r:embed="rId2" cstate="print"/>
          <a:stretch>
            <a:fillRect/>
          </a:stretch>
        </p:blipFill>
        <p:spPr>
          <a:xfrm>
            <a:off x="4800600" y="838200"/>
            <a:ext cx="4003964" cy="5181600"/>
          </a:xfrm>
        </p:spPr>
      </p:pic>
      <p:sp>
        <p:nvSpPr>
          <p:cNvPr id="8" name="TextBox 7"/>
          <p:cNvSpPr txBox="1"/>
          <p:nvPr/>
        </p:nvSpPr>
        <p:spPr>
          <a:xfrm>
            <a:off x="381000" y="6096000"/>
            <a:ext cx="4191000" cy="369332"/>
          </a:xfrm>
          <a:prstGeom prst="rect">
            <a:avLst/>
          </a:prstGeom>
          <a:noFill/>
        </p:spPr>
        <p:txBody>
          <a:bodyPr wrap="square" rtlCol="0">
            <a:spAutoFit/>
          </a:bodyPr>
          <a:lstStyle/>
          <a:p>
            <a:pPr algn="ctr"/>
            <a:r>
              <a:rPr lang="en-US" dirty="0" smtClean="0"/>
              <a:t>90 % Automated Edit</a:t>
            </a:r>
            <a:endParaRPr lang="en-US" dirty="0"/>
          </a:p>
        </p:txBody>
      </p:sp>
      <p:sp>
        <p:nvSpPr>
          <p:cNvPr id="9" name="TextBox 8"/>
          <p:cNvSpPr txBox="1"/>
          <p:nvPr/>
        </p:nvSpPr>
        <p:spPr>
          <a:xfrm>
            <a:off x="4800600" y="6096000"/>
            <a:ext cx="3962400" cy="369332"/>
          </a:xfrm>
          <a:prstGeom prst="rect">
            <a:avLst/>
          </a:prstGeom>
          <a:noFill/>
        </p:spPr>
        <p:txBody>
          <a:bodyPr wrap="square" rtlCol="0">
            <a:spAutoFit/>
          </a:bodyPr>
          <a:lstStyle/>
          <a:p>
            <a:pPr algn="ctr"/>
            <a:r>
              <a:rPr lang="en-US" dirty="0" smtClean="0"/>
              <a:t>99 % Automated Edit</a:t>
            </a:r>
            <a:endParaRPr lang="en-US" dirty="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8229600" cy="990600"/>
          </a:xfrm>
        </p:spPr>
        <p:txBody>
          <a:bodyPr>
            <a:normAutofit/>
          </a:bodyPr>
          <a:lstStyle/>
          <a:p>
            <a:r>
              <a:rPr lang="en-US" sz="3100" u="sng" dirty="0" smtClean="0"/>
              <a:t>5:14 – 5:20 UTC: 4000 m</a:t>
            </a:r>
            <a:endParaRPr lang="en-US" sz="3100" u="sng" dirty="0"/>
          </a:p>
        </p:txBody>
      </p:sp>
      <p:sp>
        <p:nvSpPr>
          <p:cNvPr id="5" name="Footer Placeholder 4"/>
          <p:cNvSpPr>
            <a:spLocks noGrp="1"/>
          </p:cNvSpPr>
          <p:nvPr>
            <p:ph type="ftr" sz="quarter" idx="11"/>
          </p:nvPr>
        </p:nvSpPr>
        <p:spPr>
          <a:xfrm>
            <a:off x="2819400" y="6492875"/>
            <a:ext cx="3657600" cy="365125"/>
          </a:xfrm>
        </p:spPr>
        <p:txBody>
          <a:bodyPr/>
          <a:lstStyle/>
          <a:p>
            <a:r>
              <a:rPr lang="en-US" sz="1800" dirty="0" smtClean="0">
                <a:solidFill>
                  <a:schemeClr val="tx1"/>
                </a:solidFill>
              </a:rPr>
              <a:t>Low Level Automated Edit </a:t>
            </a:r>
            <a:endParaRPr lang="en-US" sz="1800" dirty="0">
              <a:solidFill>
                <a:schemeClr val="tx1"/>
              </a:solidFill>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33600" y="990600"/>
            <a:ext cx="5029095" cy="5318125"/>
          </a:xfr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3200" u="sng" dirty="0" smtClean="0"/>
              <a:t>5:14 – 5:20 UTC : Level 6</a:t>
            </a:r>
            <a:endParaRPr lang="en-US" sz="3200" u="sng" dirty="0"/>
          </a:p>
        </p:txBody>
      </p:sp>
      <p:pic>
        <p:nvPicPr>
          <p:cNvPr id="6" name="Content Placeholder 5" descr="winds_514_90_4.png"/>
          <p:cNvPicPr>
            <a:picLocks noGrp="1" noChangeAspect="1"/>
          </p:cNvPicPr>
          <p:nvPr>
            <p:ph sz="half" idx="1"/>
          </p:nvPr>
        </p:nvPicPr>
        <p:blipFill>
          <a:blip r:embed="rId2" cstate="print"/>
          <a:stretch>
            <a:fillRect/>
          </a:stretch>
        </p:blipFill>
        <p:spPr>
          <a:xfrm>
            <a:off x="533400" y="838200"/>
            <a:ext cx="4003963" cy="5181600"/>
          </a:xfrm>
        </p:spPr>
      </p:pic>
      <p:pic>
        <p:nvPicPr>
          <p:cNvPr id="7" name="Content Placeholder 6" descr="winds_514_99_4.png"/>
          <p:cNvPicPr>
            <a:picLocks noGrp="1" noChangeAspect="1"/>
          </p:cNvPicPr>
          <p:nvPr>
            <p:ph sz="half" idx="2"/>
          </p:nvPr>
        </p:nvPicPr>
        <p:blipFill>
          <a:blip r:embed="rId2" cstate="print"/>
          <a:stretch>
            <a:fillRect/>
          </a:stretch>
        </p:blipFill>
        <p:spPr>
          <a:xfrm>
            <a:off x="4800600" y="838200"/>
            <a:ext cx="4003963" cy="5181600"/>
          </a:xfrm>
        </p:spPr>
      </p:pic>
      <p:sp>
        <p:nvSpPr>
          <p:cNvPr id="8" name="TextBox 7"/>
          <p:cNvSpPr txBox="1"/>
          <p:nvPr/>
        </p:nvSpPr>
        <p:spPr>
          <a:xfrm>
            <a:off x="381000" y="6096000"/>
            <a:ext cx="4191000" cy="369332"/>
          </a:xfrm>
          <a:prstGeom prst="rect">
            <a:avLst/>
          </a:prstGeom>
          <a:noFill/>
        </p:spPr>
        <p:txBody>
          <a:bodyPr wrap="square" rtlCol="0">
            <a:spAutoFit/>
          </a:bodyPr>
          <a:lstStyle/>
          <a:p>
            <a:pPr algn="ctr"/>
            <a:r>
              <a:rPr lang="en-US" dirty="0" smtClean="0"/>
              <a:t>90 % Automated Edit</a:t>
            </a:r>
            <a:endParaRPr lang="en-US" dirty="0"/>
          </a:p>
        </p:txBody>
      </p:sp>
      <p:sp>
        <p:nvSpPr>
          <p:cNvPr id="9" name="TextBox 8"/>
          <p:cNvSpPr txBox="1"/>
          <p:nvPr/>
        </p:nvSpPr>
        <p:spPr>
          <a:xfrm>
            <a:off x="4800600" y="6096000"/>
            <a:ext cx="3962400" cy="369332"/>
          </a:xfrm>
          <a:prstGeom prst="rect">
            <a:avLst/>
          </a:prstGeom>
          <a:noFill/>
        </p:spPr>
        <p:txBody>
          <a:bodyPr wrap="square" rtlCol="0">
            <a:spAutoFit/>
          </a:bodyPr>
          <a:lstStyle/>
          <a:p>
            <a:pPr algn="ctr"/>
            <a:r>
              <a:rPr lang="en-US" dirty="0" smtClean="0"/>
              <a:t>99 % Automated Edit</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8229600" cy="990600"/>
          </a:xfrm>
        </p:spPr>
        <p:txBody>
          <a:bodyPr>
            <a:normAutofit/>
          </a:bodyPr>
          <a:lstStyle/>
          <a:p>
            <a:r>
              <a:rPr lang="en-US" sz="3100" u="sng" dirty="0" smtClean="0"/>
              <a:t>5:14 – 5:20 UTC: Level 8</a:t>
            </a:r>
            <a:endParaRPr lang="en-US" sz="3100" u="sng" dirty="0"/>
          </a:p>
        </p:txBody>
      </p:sp>
      <p:sp>
        <p:nvSpPr>
          <p:cNvPr id="5" name="Footer Placeholder 4"/>
          <p:cNvSpPr>
            <a:spLocks noGrp="1"/>
          </p:cNvSpPr>
          <p:nvPr>
            <p:ph type="ftr" sz="quarter" idx="11"/>
          </p:nvPr>
        </p:nvSpPr>
        <p:spPr>
          <a:xfrm>
            <a:off x="2819400" y="6492875"/>
            <a:ext cx="3657600" cy="365125"/>
          </a:xfrm>
        </p:spPr>
        <p:txBody>
          <a:bodyPr/>
          <a:lstStyle/>
          <a:p>
            <a:r>
              <a:rPr lang="en-US" sz="1800" dirty="0" smtClean="0">
                <a:solidFill>
                  <a:schemeClr val="tx1"/>
                </a:solidFill>
              </a:rPr>
              <a:t>80% Automated Edit </a:t>
            </a:r>
            <a:endParaRPr lang="en-US" sz="1800" dirty="0">
              <a:solidFill>
                <a:schemeClr val="tx1"/>
              </a:solidFill>
            </a:endParaRPr>
          </a:p>
        </p:txBody>
      </p:sp>
      <p:pic>
        <p:nvPicPr>
          <p:cNvPr id="7" name="Content Placeholder 6" descr="winds_514_80_6.png"/>
          <p:cNvPicPr>
            <a:picLocks noGrp="1" noChangeAspect="1"/>
          </p:cNvPicPr>
          <p:nvPr>
            <p:ph idx="1"/>
          </p:nvPr>
        </p:nvPicPr>
        <p:blipFill>
          <a:blip r:embed="rId2" cstate="print"/>
          <a:stretch>
            <a:fillRect/>
          </a:stretch>
        </p:blipFill>
        <p:spPr>
          <a:xfrm>
            <a:off x="2400300" y="838200"/>
            <a:ext cx="4343399" cy="5620870"/>
          </a:xfr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3200" u="sng" dirty="0" smtClean="0"/>
              <a:t>5:14 – 5:20 UTC : Level 8</a:t>
            </a:r>
            <a:endParaRPr lang="en-US" sz="3200" u="sng" dirty="0"/>
          </a:p>
        </p:txBody>
      </p:sp>
      <p:pic>
        <p:nvPicPr>
          <p:cNvPr id="6" name="Content Placeholder 5" descr="winds_514_90_4.png"/>
          <p:cNvPicPr>
            <a:picLocks noGrp="1" noChangeAspect="1"/>
          </p:cNvPicPr>
          <p:nvPr>
            <p:ph sz="half" idx="1"/>
          </p:nvPr>
        </p:nvPicPr>
        <p:blipFill>
          <a:blip r:embed="rId2" cstate="print"/>
          <a:stretch>
            <a:fillRect/>
          </a:stretch>
        </p:blipFill>
        <p:spPr>
          <a:xfrm>
            <a:off x="533400" y="838200"/>
            <a:ext cx="4003963" cy="5181599"/>
          </a:xfrm>
        </p:spPr>
      </p:pic>
      <p:pic>
        <p:nvPicPr>
          <p:cNvPr id="7" name="Content Placeholder 6" descr="winds_514_99_4.png"/>
          <p:cNvPicPr>
            <a:picLocks noGrp="1" noChangeAspect="1"/>
          </p:cNvPicPr>
          <p:nvPr>
            <p:ph sz="half" idx="2"/>
          </p:nvPr>
        </p:nvPicPr>
        <p:blipFill>
          <a:blip r:embed="rId2" cstate="print"/>
          <a:stretch>
            <a:fillRect/>
          </a:stretch>
        </p:blipFill>
        <p:spPr>
          <a:xfrm>
            <a:off x="4800600" y="838200"/>
            <a:ext cx="4003963" cy="5181599"/>
          </a:xfrm>
        </p:spPr>
      </p:pic>
      <p:sp>
        <p:nvSpPr>
          <p:cNvPr id="8" name="TextBox 7"/>
          <p:cNvSpPr txBox="1"/>
          <p:nvPr/>
        </p:nvSpPr>
        <p:spPr>
          <a:xfrm>
            <a:off x="381000" y="6096000"/>
            <a:ext cx="4191000" cy="369332"/>
          </a:xfrm>
          <a:prstGeom prst="rect">
            <a:avLst/>
          </a:prstGeom>
          <a:noFill/>
        </p:spPr>
        <p:txBody>
          <a:bodyPr wrap="square" rtlCol="0">
            <a:spAutoFit/>
          </a:bodyPr>
          <a:lstStyle/>
          <a:p>
            <a:pPr algn="ctr"/>
            <a:r>
              <a:rPr lang="en-US" dirty="0" smtClean="0"/>
              <a:t>90 % Automated Edit</a:t>
            </a:r>
            <a:endParaRPr lang="en-US" dirty="0"/>
          </a:p>
        </p:txBody>
      </p:sp>
      <p:sp>
        <p:nvSpPr>
          <p:cNvPr id="9" name="TextBox 8"/>
          <p:cNvSpPr txBox="1"/>
          <p:nvPr/>
        </p:nvSpPr>
        <p:spPr>
          <a:xfrm>
            <a:off x="4800600" y="6096000"/>
            <a:ext cx="3962400" cy="369332"/>
          </a:xfrm>
          <a:prstGeom prst="rect">
            <a:avLst/>
          </a:prstGeom>
          <a:noFill/>
        </p:spPr>
        <p:txBody>
          <a:bodyPr wrap="square" rtlCol="0">
            <a:spAutoFit/>
          </a:bodyPr>
          <a:lstStyle/>
          <a:p>
            <a:pPr algn="ctr"/>
            <a:r>
              <a:rPr lang="en-US" dirty="0" smtClean="0"/>
              <a:t>99 % Automated Edit</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sng" dirty="0" smtClean="0"/>
              <a:t>Results: </a:t>
            </a:r>
            <a:br>
              <a:rPr lang="en-US" u="sng" dirty="0" smtClean="0"/>
            </a:br>
            <a:r>
              <a:rPr lang="en-US" sz="3100" u="sng" dirty="0" smtClean="0"/>
              <a:t>5:14 – 5:20 UTC</a:t>
            </a:r>
            <a:endParaRPr lang="en-US" sz="3100" u="sng" dirty="0"/>
          </a:p>
        </p:txBody>
      </p:sp>
      <p:sp>
        <p:nvSpPr>
          <p:cNvPr id="5" name="Content Placeholder 4"/>
          <p:cNvSpPr>
            <a:spLocks noGrp="1"/>
          </p:cNvSpPr>
          <p:nvPr>
            <p:ph idx="1"/>
          </p:nvPr>
        </p:nvSpPr>
        <p:spPr/>
        <p:txBody>
          <a:bodyPr/>
          <a:lstStyle/>
          <a:p>
            <a:r>
              <a:rPr lang="en-US" dirty="0" smtClean="0">
                <a:solidFill>
                  <a:schemeClr val="bg1"/>
                </a:solidFill>
              </a:rPr>
              <a:t>Strong inflow heading into storm</a:t>
            </a:r>
          </a:p>
          <a:p>
            <a:endParaRPr lang="en-US" dirty="0" smtClean="0">
              <a:solidFill>
                <a:schemeClr val="bg1"/>
              </a:solidFill>
            </a:endParaRPr>
          </a:p>
          <a:p>
            <a:r>
              <a:rPr lang="en-US" dirty="0" smtClean="0">
                <a:solidFill>
                  <a:schemeClr val="bg1"/>
                </a:solidFill>
              </a:rPr>
              <a:t>Beginning stages of bowing</a:t>
            </a:r>
          </a:p>
          <a:p>
            <a:endParaRPr lang="en-US" dirty="0" smtClean="0">
              <a:solidFill>
                <a:schemeClr val="bg1"/>
              </a:solidFill>
            </a:endParaRPr>
          </a:p>
          <a:p>
            <a:r>
              <a:rPr lang="en-US" dirty="0" smtClean="0">
                <a:solidFill>
                  <a:schemeClr val="bg1"/>
                </a:solidFill>
              </a:rPr>
              <a:t>Beginning stages of bookend vortices</a:t>
            </a:r>
          </a:p>
          <a:p>
            <a:endParaRPr lang="en-US" dirty="0" smtClean="0">
              <a:solidFill>
                <a:schemeClr val="bg1"/>
              </a:solidFill>
            </a:endParaRPr>
          </a:p>
          <a:p>
            <a:r>
              <a:rPr lang="en-US" dirty="0" smtClean="0">
                <a:solidFill>
                  <a:schemeClr val="bg1"/>
                </a:solidFill>
              </a:rPr>
              <a:t>Strong wind vectors pointing into storm from behind represent RIJ</a:t>
            </a:r>
            <a:endParaRPr lang="en-US" dirty="0">
              <a:solidFill>
                <a:schemeClr val="bg1"/>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sng" dirty="0" smtClean="0"/>
              <a:t>Results:</a:t>
            </a:r>
            <a:br>
              <a:rPr lang="en-US" u="sng" dirty="0" smtClean="0"/>
            </a:br>
            <a:r>
              <a:rPr lang="en-US" sz="3100" u="sng" dirty="0" smtClean="0"/>
              <a:t>5:28 – 5:36 UTC</a:t>
            </a:r>
            <a:endParaRPr lang="en-US" sz="3100" u="sng" dirty="0"/>
          </a:p>
        </p:txBody>
      </p:sp>
      <p:pic>
        <p:nvPicPr>
          <p:cNvPr id="4" name="Content Placeholder 3" descr="524-536.PNG"/>
          <p:cNvPicPr>
            <a:picLocks noGrp="1" noChangeAspect="1"/>
          </p:cNvPicPr>
          <p:nvPr>
            <p:ph idx="1"/>
          </p:nvPr>
        </p:nvPicPr>
        <p:blipFill>
          <a:blip r:embed="rId3" cstate="print"/>
          <a:stretch>
            <a:fillRect/>
          </a:stretch>
        </p:blipFill>
        <p:spPr>
          <a:xfrm>
            <a:off x="1278059" y="1600200"/>
            <a:ext cx="6587881" cy="4708525"/>
          </a:xfrm>
        </p:spPr>
      </p:pic>
      <p:sp>
        <p:nvSpPr>
          <p:cNvPr id="5" name="Footer Placeholder 4"/>
          <p:cNvSpPr>
            <a:spLocks noGrp="1"/>
          </p:cNvSpPr>
          <p:nvPr>
            <p:ph type="ftr" sz="quarter" idx="11"/>
          </p:nvPr>
        </p:nvSpPr>
        <p:spPr/>
        <p:txBody>
          <a:bodyPr/>
          <a:lstStyle/>
          <a:p>
            <a:r>
              <a:rPr lang="en-US" sz="1400" dirty="0" err="1" smtClean="0"/>
              <a:t>Wakimoto</a:t>
            </a:r>
            <a:r>
              <a:rPr lang="en-US" sz="1400" dirty="0" smtClean="0"/>
              <a:t> et al. 2006</a:t>
            </a:r>
            <a:endParaRPr lang="en-US" sz="14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a:bodyPr>
          <a:lstStyle/>
          <a:p>
            <a:r>
              <a:rPr lang="en-US" sz="3100" u="sng" dirty="0" smtClean="0"/>
              <a:t>5:28 – 5:36 UTC: Level 4</a:t>
            </a:r>
            <a:endParaRPr lang="en-US" sz="3100" u="sng" dirty="0"/>
          </a:p>
        </p:txBody>
      </p:sp>
      <p:pic>
        <p:nvPicPr>
          <p:cNvPr id="4" name="Content Placeholder 3" descr="winds_514_80_4.png"/>
          <p:cNvPicPr>
            <a:picLocks noGrp="1" noChangeAspect="1"/>
          </p:cNvPicPr>
          <p:nvPr>
            <p:ph idx="1"/>
          </p:nvPr>
        </p:nvPicPr>
        <p:blipFill>
          <a:blip r:embed="rId2" cstate="print"/>
          <a:stretch>
            <a:fillRect/>
          </a:stretch>
        </p:blipFill>
        <p:spPr>
          <a:xfrm>
            <a:off x="2400300" y="762000"/>
            <a:ext cx="4343400" cy="5620870"/>
          </a:xfrm>
        </p:spPr>
      </p:pic>
      <p:sp>
        <p:nvSpPr>
          <p:cNvPr id="5" name="Footer Placeholder 4"/>
          <p:cNvSpPr>
            <a:spLocks noGrp="1"/>
          </p:cNvSpPr>
          <p:nvPr>
            <p:ph type="ftr" sz="quarter" idx="11"/>
          </p:nvPr>
        </p:nvSpPr>
        <p:spPr>
          <a:xfrm>
            <a:off x="2819400" y="6492875"/>
            <a:ext cx="3657600" cy="365125"/>
          </a:xfrm>
        </p:spPr>
        <p:txBody>
          <a:bodyPr/>
          <a:lstStyle/>
          <a:p>
            <a:r>
              <a:rPr lang="en-US" sz="1800" dirty="0" smtClean="0">
                <a:solidFill>
                  <a:schemeClr val="tx1"/>
                </a:solidFill>
              </a:rPr>
              <a:t>80% Automated Edit </a:t>
            </a:r>
            <a:endParaRPr lang="en-US" sz="1800" dirty="0">
              <a:solidFill>
                <a:schemeClr val="tx1"/>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t>Introduction</a:t>
            </a:r>
            <a:endParaRPr lang="en-US" u="sng" dirty="0"/>
          </a:p>
        </p:txBody>
      </p:sp>
      <p:sp>
        <p:nvSpPr>
          <p:cNvPr id="3" name="Content Placeholder 2"/>
          <p:cNvSpPr>
            <a:spLocks noGrp="1"/>
          </p:cNvSpPr>
          <p:nvPr>
            <p:ph sz="half" idx="1"/>
          </p:nvPr>
        </p:nvSpPr>
        <p:spPr>
          <a:xfrm>
            <a:off x="228600" y="1219200"/>
            <a:ext cx="4343400" cy="5410200"/>
          </a:xfrm>
        </p:spPr>
        <p:txBody>
          <a:bodyPr>
            <a:noAutofit/>
          </a:bodyPr>
          <a:lstStyle/>
          <a:p>
            <a:r>
              <a:rPr lang="en-US" sz="2400" dirty="0" smtClean="0">
                <a:solidFill>
                  <a:schemeClr val="bg1"/>
                </a:solidFill>
              </a:rPr>
              <a:t>Bow echoes are a widely studied feature of convective systems due to the fact that they bring severe weather, high winds and intense damage to an area.</a:t>
            </a:r>
          </a:p>
          <a:p>
            <a:r>
              <a:rPr lang="en-US" sz="2400" dirty="0" smtClean="0">
                <a:solidFill>
                  <a:schemeClr val="bg1"/>
                </a:solidFill>
              </a:rPr>
              <a:t>Since damage can be costly, it is important to gain an understanding  of the conditions during bow echo evolution.</a:t>
            </a:r>
            <a:endParaRPr lang="en-US" sz="2400" dirty="0">
              <a:solidFill>
                <a:schemeClr val="bg1"/>
              </a:solidFill>
            </a:endParaRPr>
          </a:p>
        </p:txBody>
      </p:sp>
      <p:pic>
        <p:nvPicPr>
          <p:cNvPr id="6" name="Content Placeholder 5" descr="bowecho.jpg"/>
          <p:cNvPicPr>
            <a:picLocks noGrp="1" noChangeAspect="1"/>
          </p:cNvPicPr>
          <p:nvPr>
            <p:ph sz="half" idx="2"/>
          </p:nvPr>
        </p:nvPicPr>
        <p:blipFill>
          <a:blip r:embed="rId2" cstate="print"/>
          <a:stretch>
            <a:fillRect/>
          </a:stretch>
        </p:blipFill>
        <p:spPr>
          <a:xfrm>
            <a:off x="4851400" y="2396331"/>
            <a:ext cx="3632200" cy="2933700"/>
          </a:xfr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3200" u="sng" dirty="0" smtClean="0"/>
              <a:t>5:28 – 5:36 UTC : Level 4</a:t>
            </a:r>
            <a:endParaRPr lang="en-US" sz="3200" u="sng" dirty="0"/>
          </a:p>
        </p:txBody>
      </p:sp>
      <p:pic>
        <p:nvPicPr>
          <p:cNvPr id="6" name="Content Placeholder 5" descr="winds_514_90_4.png"/>
          <p:cNvPicPr>
            <a:picLocks noGrp="1" noChangeAspect="1"/>
          </p:cNvPicPr>
          <p:nvPr>
            <p:ph sz="half" idx="1"/>
          </p:nvPr>
        </p:nvPicPr>
        <p:blipFill>
          <a:blip r:embed="rId2" cstate="print"/>
          <a:stretch>
            <a:fillRect/>
          </a:stretch>
        </p:blipFill>
        <p:spPr>
          <a:xfrm>
            <a:off x="533400" y="838200"/>
            <a:ext cx="4003963" cy="5181600"/>
          </a:xfrm>
        </p:spPr>
      </p:pic>
      <p:pic>
        <p:nvPicPr>
          <p:cNvPr id="7" name="Content Placeholder 6" descr="winds_514_99_4.png"/>
          <p:cNvPicPr>
            <a:picLocks noGrp="1" noChangeAspect="1"/>
          </p:cNvPicPr>
          <p:nvPr>
            <p:ph sz="half" idx="2"/>
          </p:nvPr>
        </p:nvPicPr>
        <p:blipFill>
          <a:blip r:embed="rId2" cstate="print"/>
          <a:stretch>
            <a:fillRect/>
          </a:stretch>
        </p:blipFill>
        <p:spPr>
          <a:xfrm>
            <a:off x="4800600" y="838200"/>
            <a:ext cx="4003963" cy="5181600"/>
          </a:xfrm>
        </p:spPr>
      </p:pic>
      <p:sp>
        <p:nvSpPr>
          <p:cNvPr id="8" name="TextBox 7"/>
          <p:cNvSpPr txBox="1"/>
          <p:nvPr/>
        </p:nvSpPr>
        <p:spPr>
          <a:xfrm>
            <a:off x="381000" y="6096000"/>
            <a:ext cx="4191000" cy="369332"/>
          </a:xfrm>
          <a:prstGeom prst="rect">
            <a:avLst/>
          </a:prstGeom>
          <a:noFill/>
        </p:spPr>
        <p:txBody>
          <a:bodyPr wrap="square" rtlCol="0">
            <a:spAutoFit/>
          </a:bodyPr>
          <a:lstStyle/>
          <a:p>
            <a:pPr algn="ctr"/>
            <a:r>
              <a:rPr lang="en-US" dirty="0" smtClean="0"/>
              <a:t>90 % Automated Edit</a:t>
            </a:r>
            <a:endParaRPr lang="en-US" dirty="0"/>
          </a:p>
        </p:txBody>
      </p:sp>
      <p:sp>
        <p:nvSpPr>
          <p:cNvPr id="9" name="TextBox 8"/>
          <p:cNvSpPr txBox="1"/>
          <p:nvPr/>
        </p:nvSpPr>
        <p:spPr>
          <a:xfrm>
            <a:off x="4800600" y="6096000"/>
            <a:ext cx="3962400" cy="369332"/>
          </a:xfrm>
          <a:prstGeom prst="rect">
            <a:avLst/>
          </a:prstGeom>
          <a:noFill/>
        </p:spPr>
        <p:txBody>
          <a:bodyPr wrap="square" rtlCol="0">
            <a:spAutoFit/>
          </a:bodyPr>
          <a:lstStyle/>
          <a:p>
            <a:pPr algn="ctr"/>
            <a:r>
              <a:rPr lang="en-US" dirty="0" smtClean="0"/>
              <a:t>99 % Automated Edit</a:t>
            </a:r>
            <a:endParaRPr lang="en-US" dirty="0"/>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a:bodyPr>
          <a:lstStyle/>
          <a:p>
            <a:r>
              <a:rPr lang="en-US" sz="3100" u="sng" dirty="0" smtClean="0"/>
              <a:t>5:28 – 5:36 UTC: 4000 m</a:t>
            </a:r>
            <a:endParaRPr lang="en-US" sz="3100" u="sng" dirty="0"/>
          </a:p>
        </p:txBody>
      </p:sp>
      <p:sp>
        <p:nvSpPr>
          <p:cNvPr id="5" name="Footer Placeholder 4"/>
          <p:cNvSpPr>
            <a:spLocks noGrp="1"/>
          </p:cNvSpPr>
          <p:nvPr>
            <p:ph type="ftr" sz="quarter" idx="11"/>
          </p:nvPr>
        </p:nvSpPr>
        <p:spPr>
          <a:xfrm>
            <a:off x="2819400" y="6492875"/>
            <a:ext cx="3657600" cy="365125"/>
          </a:xfrm>
        </p:spPr>
        <p:txBody>
          <a:bodyPr/>
          <a:lstStyle/>
          <a:p>
            <a:r>
              <a:rPr lang="en-US" sz="1800" dirty="0" smtClean="0">
                <a:solidFill>
                  <a:schemeClr val="tx1"/>
                </a:solidFill>
              </a:rPr>
              <a:t>Low Level Automated Edit </a:t>
            </a:r>
            <a:endParaRPr lang="en-US" sz="1800" dirty="0">
              <a:solidFill>
                <a:schemeClr val="tx1"/>
              </a:solidFill>
            </a:endParaRPr>
          </a:p>
        </p:txBody>
      </p:sp>
      <p:pic>
        <p:nvPicPr>
          <p:cNvPr id="8"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33600" y="990600"/>
            <a:ext cx="5044049" cy="5318125"/>
          </a:xfr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3200" u="sng" dirty="0" smtClean="0"/>
              <a:t>5:28 – 5:36 UTC : Level 6</a:t>
            </a:r>
            <a:endParaRPr lang="en-US" sz="3200" u="sng" dirty="0"/>
          </a:p>
        </p:txBody>
      </p:sp>
      <p:pic>
        <p:nvPicPr>
          <p:cNvPr id="6" name="Content Placeholder 5" descr="winds_514_90_4.png"/>
          <p:cNvPicPr>
            <a:picLocks noGrp="1" noChangeAspect="1"/>
          </p:cNvPicPr>
          <p:nvPr>
            <p:ph sz="half" idx="1"/>
          </p:nvPr>
        </p:nvPicPr>
        <p:blipFill>
          <a:blip r:embed="rId2" cstate="print"/>
          <a:stretch>
            <a:fillRect/>
          </a:stretch>
        </p:blipFill>
        <p:spPr>
          <a:xfrm>
            <a:off x="533400" y="838200"/>
            <a:ext cx="4003963" cy="5181599"/>
          </a:xfrm>
        </p:spPr>
      </p:pic>
      <p:pic>
        <p:nvPicPr>
          <p:cNvPr id="7" name="Content Placeholder 6" descr="winds_514_99_4.png"/>
          <p:cNvPicPr>
            <a:picLocks noGrp="1" noChangeAspect="1"/>
          </p:cNvPicPr>
          <p:nvPr>
            <p:ph sz="half" idx="2"/>
          </p:nvPr>
        </p:nvPicPr>
        <p:blipFill>
          <a:blip r:embed="rId2" cstate="print"/>
          <a:stretch>
            <a:fillRect/>
          </a:stretch>
        </p:blipFill>
        <p:spPr>
          <a:xfrm>
            <a:off x="4800600" y="838200"/>
            <a:ext cx="4003963" cy="5181599"/>
          </a:xfrm>
        </p:spPr>
      </p:pic>
      <p:sp>
        <p:nvSpPr>
          <p:cNvPr id="8" name="TextBox 7"/>
          <p:cNvSpPr txBox="1"/>
          <p:nvPr/>
        </p:nvSpPr>
        <p:spPr>
          <a:xfrm>
            <a:off x="381000" y="6096000"/>
            <a:ext cx="4191000" cy="369332"/>
          </a:xfrm>
          <a:prstGeom prst="rect">
            <a:avLst/>
          </a:prstGeom>
          <a:noFill/>
        </p:spPr>
        <p:txBody>
          <a:bodyPr wrap="square" rtlCol="0">
            <a:spAutoFit/>
          </a:bodyPr>
          <a:lstStyle/>
          <a:p>
            <a:pPr algn="ctr"/>
            <a:r>
              <a:rPr lang="en-US" dirty="0" smtClean="0"/>
              <a:t>90 % Automated Edit</a:t>
            </a:r>
            <a:endParaRPr lang="en-US" dirty="0"/>
          </a:p>
        </p:txBody>
      </p:sp>
      <p:sp>
        <p:nvSpPr>
          <p:cNvPr id="9" name="TextBox 8"/>
          <p:cNvSpPr txBox="1"/>
          <p:nvPr/>
        </p:nvSpPr>
        <p:spPr>
          <a:xfrm>
            <a:off x="4800600" y="6096000"/>
            <a:ext cx="3962400" cy="369332"/>
          </a:xfrm>
          <a:prstGeom prst="rect">
            <a:avLst/>
          </a:prstGeom>
          <a:noFill/>
        </p:spPr>
        <p:txBody>
          <a:bodyPr wrap="square" rtlCol="0">
            <a:spAutoFit/>
          </a:bodyPr>
          <a:lstStyle/>
          <a:p>
            <a:pPr algn="ctr"/>
            <a:r>
              <a:rPr lang="en-US" dirty="0" smtClean="0"/>
              <a:t>99 % Automated Edit</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a:bodyPr>
          <a:lstStyle/>
          <a:p>
            <a:r>
              <a:rPr lang="en-US" sz="3100" u="sng" dirty="0" smtClean="0"/>
              <a:t>5:28 – 5:36 UTC: Level 8</a:t>
            </a:r>
            <a:endParaRPr lang="en-US" sz="3100" u="sng" dirty="0"/>
          </a:p>
        </p:txBody>
      </p:sp>
      <p:pic>
        <p:nvPicPr>
          <p:cNvPr id="4" name="Content Placeholder 3" descr="winds_514_80_4.png"/>
          <p:cNvPicPr>
            <a:picLocks noGrp="1" noChangeAspect="1"/>
          </p:cNvPicPr>
          <p:nvPr>
            <p:ph idx="1"/>
          </p:nvPr>
        </p:nvPicPr>
        <p:blipFill>
          <a:blip r:embed="rId2" cstate="print"/>
          <a:stretch>
            <a:fillRect/>
          </a:stretch>
        </p:blipFill>
        <p:spPr>
          <a:xfrm>
            <a:off x="2400300" y="762000"/>
            <a:ext cx="4343399" cy="5620869"/>
          </a:xfrm>
        </p:spPr>
      </p:pic>
      <p:sp>
        <p:nvSpPr>
          <p:cNvPr id="5" name="Footer Placeholder 4"/>
          <p:cNvSpPr>
            <a:spLocks noGrp="1"/>
          </p:cNvSpPr>
          <p:nvPr>
            <p:ph type="ftr" sz="quarter" idx="11"/>
          </p:nvPr>
        </p:nvSpPr>
        <p:spPr>
          <a:xfrm>
            <a:off x="2819400" y="6492875"/>
            <a:ext cx="3657600" cy="365125"/>
          </a:xfrm>
        </p:spPr>
        <p:txBody>
          <a:bodyPr/>
          <a:lstStyle/>
          <a:p>
            <a:r>
              <a:rPr lang="en-US" sz="1800" dirty="0" smtClean="0">
                <a:solidFill>
                  <a:schemeClr val="tx1"/>
                </a:solidFill>
              </a:rPr>
              <a:t>80% Automated Edit </a:t>
            </a:r>
            <a:endParaRPr lang="en-US" sz="18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3200" u="sng" dirty="0" smtClean="0"/>
              <a:t>5:28 – 5:36 UTC : Level 8</a:t>
            </a:r>
            <a:endParaRPr lang="en-US" sz="3200" u="sng" dirty="0"/>
          </a:p>
        </p:txBody>
      </p:sp>
      <p:pic>
        <p:nvPicPr>
          <p:cNvPr id="6" name="Content Placeholder 5" descr="winds_514_90_4.png"/>
          <p:cNvPicPr>
            <a:picLocks noGrp="1" noChangeAspect="1"/>
          </p:cNvPicPr>
          <p:nvPr>
            <p:ph sz="half" idx="1"/>
          </p:nvPr>
        </p:nvPicPr>
        <p:blipFill>
          <a:blip r:embed="rId2" cstate="print"/>
          <a:stretch>
            <a:fillRect/>
          </a:stretch>
        </p:blipFill>
        <p:spPr>
          <a:xfrm>
            <a:off x="533400" y="838200"/>
            <a:ext cx="4003962" cy="5181599"/>
          </a:xfrm>
        </p:spPr>
      </p:pic>
      <p:pic>
        <p:nvPicPr>
          <p:cNvPr id="7" name="Content Placeholder 6" descr="winds_514_99_4.png"/>
          <p:cNvPicPr>
            <a:picLocks noGrp="1" noChangeAspect="1"/>
          </p:cNvPicPr>
          <p:nvPr>
            <p:ph sz="half" idx="2"/>
          </p:nvPr>
        </p:nvPicPr>
        <p:blipFill>
          <a:blip r:embed="rId2" cstate="print"/>
          <a:stretch>
            <a:fillRect/>
          </a:stretch>
        </p:blipFill>
        <p:spPr>
          <a:xfrm>
            <a:off x="4800600" y="838200"/>
            <a:ext cx="4003962" cy="5181599"/>
          </a:xfrm>
        </p:spPr>
      </p:pic>
      <p:sp>
        <p:nvSpPr>
          <p:cNvPr id="8" name="TextBox 7"/>
          <p:cNvSpPr txBox="1"/>
          <p:nvPr/>
        </p:nvSpPr>
        <p:spPr>
          <a:xfrm>
            <a:off x="381000" y="6096000"/>
            <a:ext cx="4191000" cy="369332"/>
          </a:xfrm>
          <a:prstGeom prst="rect">
            <a:avLst/>
          </a:prstGeom>
          <a:noFill/>
        </p:spPr>
        <p:txBody>
          <a:bodyPr wrap="square" rtlCol="0">
            <a:spAutoFit/>
          </a:bodyPr>
          <a:lstStyle/>
          <a:p>
            <a:pPr algn="ctr"/>
            <a:r>
              <a:rPr lang="en-US" dirty="0" smtClean="0"/>
              <a:t>90 % Automated Edit</a:t>
            </a:r>
            <a:endParaRPr lang="en-US" dirty="0"/>
          </a:p>
        </p:txBody>
      </p:sp>
      <p:sp>
        <p:nvSpPr>
          <p:cNvPr id="9" name="TextBox 8"/>
          <p:cNvSpPr txBox="1"/>
          <p:nvPr/>
        </p:nvSpPr>
        <p:spPr>
          <a:xfrm>
            <a:off x="4800600" y="6096000"/>
            <a:ext cx="3962400" cy="369332"/>
          </a:xfrm>
          <a:prstGeom prst="rect">
            <a:avLst/>
          </a:prstGeom>
          <a:noFill/>
        </p:spPr>
        <p:txBody>
          <a:bodyPr wrap="square" rtlCol="0">
            <a:spAutoFit/>
          </a:bodyPr>
          <a:lstStyle/>
          <a:p>
            <a:pPr algn="ctr"/>
            <a:r>
              <a:rPr lang="en-US" dirty="0" smtClean="0"/>
              <a:t>99 % Automated Edit</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sng" dirty="0" smtClean="0"/>
              <a:t>Results:</a:t>
            </a:r>
            <a:br>
              <a:rPr lang="en-US" u="sng" dirty="0" smtClean="0"/>
            </a:br>
            <a:r>
              <a:rPr lang="en-US" sz="3100" u="sng" dirty="0" smtClean="0"/>
              <a:t>5:28 – 5:36 UTC</a:t>
            </a:r>
            <a:endParaRPr lang="en-US" sz="3100" u="sng" dirty="0"/>
          </a:p>
        </p:txBody>
      </p:sp>
      <p:sp>
        <p:nvSpPr>
          <p:cNvPr id="5" name="Content Placeholder 4"/>
          <p:cNvSpPr>
            <a:spLocks noGrp="1"/>
          </p:cNvSpPr>
          <p:nvPr>
            <p:ph idx="1"/>
          </p:nvPr>
        </p:nvSpPr>
        <p:spPr/>
        <p:txBody>
          <a:bodyPr/>
          <a:lstStyle/>
          <a:p>
            <a:r>
              <a:rPr lang="en-US" dirty="0" smtClean="0">
                <a:solidFill>
                  <a:schemeClr val="bg1"/>
                </a:solidFill>
              </a:rPr>
              <a:t>Convective line has begun to bow out</a:t>
            </a:r>
          </a:p>
          <a:p>
            <a:endParaRPr lang="en-US" dirty="0" smtClean="0">
              <a:solidFill>
                <a:schemeClr val="bg1"/>
              </a:solidFill>
            </a:endParaRPr>
          </a:p>
          <a:p>
            <a:r>
              <a:rPr lang="en-US" dirty="0" smtClean="0">
                <a:solidFill>
                  <a:schemeClr val="bg1"/>
                </a:solidFill>
              </a:rPr>
              <a:t>Cyclonic rotation has developed to the north and </a:t>
            </a:r>
            <a:r>
              <a:rPr lang="en-US" dirty="0" err="1" smtClean="0">
                <a:solidFill>
                  <a:schemeClr val="bg1"/>
                </a:solidFill>
              </a:rPr>
              <a:t>anticyclonic</a:t>
            </a:r>
            <a:r>
              <a:rPr lang="en-US" dirty="0" smtClean="0">
                <a:solidFill>
                  <a:schemeClr val="bg1"/>
                </a:solidFill>
              </a:rPr>
              <a:t> to the south</a:t>
            </a:r>
          </a:p>
          <a:p>
            <a:endParaRPr lang="en-US" dirty="0" smtClean="0">
              <a:solidFill>
                <a:schemeClr val="bg1"/>
              </a:solidFill>
            </a:endParaRPr>
          </a:p>
          <a:p>
            <a:r>
              <a:rPr lang="en-US" dirty="0" smtClean="0">
                <a:solidFill>
                  <a:schemeClr val="bg1"/>
                </a:solidFill>
              </a:rPr>
              <a:t>Northern bookend is stronger</a:t>
            </a:r>
          </a:p>
          <a:p>
            <a:endParaRPr lang="en-US" dirty="0" smtClean="0">
              <a:solidFill>
                <a:schemeClr val="bg1"/>
              </a:solidFill>
            </a:endParaRPr>
          </a:p>
          <a:p>
            <a:r>
              <a:rPr lang="en-US" dirty="0" smtClean="0">
                <a:solidFill>
                  <a:schemeClr val="bg1"/>
                </a:solidFill>
              </a:rPr>
              <a:t>Hook-like feature near southern end</a:t>
            </a:r>
            <a:endParaRPr lang="en-US" dirty="0">
              <a:solidFill>
                <a:schemeClr val="bg1"/>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sng" dirty="0" smtClean="0"/>
              <a:t>Results:</a:t>
            </a:r>
            <a:br>
              <a:rPr lang="en-US" u="sng" dirty="0" smtClean="0"/>
            </a:br>
            <a:r>
              <a:rPr lang="en-US" sz="3100" u="sng" dirty="0" smtClean="0"/>
              <a:t>5:40 – 5:48 UTC</a:t>
            </a:r>
            <a:endParaRPr lang="en-US" sz="3100" u="sng" dirty="0"/>
          </a:p>
        </p:txBody>
      </p:sp>
      <p:pic>
        <p:nvPicPr>
          <p:cNvPr id="4" name="Content Placeholder 3" descr="538-548.PNG"/>
          <p:cNvPicPr>
            <a:picLocks noGrp="1" noChangeAspect="1"/>
          </p:cNvPicPr>
          <p:nvPr>
            <p:ph idx="1"/>
          </p:nvPr>
        </p:nvPicPr>
        <p:blipFill>
          <a:blip r:embed="rId3" cstate="print"/>
          <a:stretch>
            <a:fillRect/>
          </a:stretch>
        </p:blipFill>
        <p:spPr>
          <a:xfrm>
            <a:off x="1278059" y="1600200"/>
            <a:ext cx="6587881" cy="4708525"/>
          </a:xfrm>
        </p:spPr>
      </p:pic>
      <p:sp>
        <p:nvSpPr>
          <p:cNvPr id="5" name="Footer Placeholder 4"/>
          <p:cNvSpPr>
            <a:spLocks noGrp="1"/>
          </p:cNvSpPr>
          <p:nvPr>
            <p:ph type="ftr" sz="quarter" idx="11"/>
          </p:nvPr>
        </p:nvSpPr>
        <p:spPr/>
        <p:txBody>
          <a:bodyPr/>
          <a:lstStyle/>
          <a:p>
            <a:r>
              <a:rPr lang="en-US" sz="1400" dirty="0" err="1" smtClean="0"/>
              <a:t>Wakimoto</a:t>
            </a:r>
            <a:r>
              <a:rPr lang="en-US" sz="1400" dirty="0" smtClean="0"/>
              <a:t> et al. 2006</a:t>
            </a:r>
            <a:endParaRPr lang="en-US" sz="1400"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a:bodyPr>
          <a:lstStyle/>
          <a:p>
            <a:r>
              <a:rPr lang="en-US" sz="3100" u="sng" dirty="0" smtClean="0"/>
              <a:t>5:40 – 5:48 UTC: Level 4</a:t>
            </a:r>
            <a:endParaRPr lang="en-US" sz="3100" u="sng" dirty="0"/>
          </a:p>
        </p:txBody>
      </p:sp>
      <p:pic>
        <p:nvPicPr>
          <p:cNvPr id="4" name="Content Placeholder 3" descr="winds_514_80_4.png"/>
          <p:cNvPicPr>
            <a:picLocks noGrp="1" noChangeAspect="1"/>
          </p:cNvPicPr>
          <p:nvPr>
            <p:ph idx="1"/>
          </p:nvPr>
        </p:nvPicPr>
        <p:blipFill>
          <a:blip r:embed="rId2" cstate="print"/>
          <a:stretch>
            <a:fillRect/>
          </a:stretch>
        </p:blipFill>
        <p:spPr>
          <a:xfrm>
            <a:off x="2400300" y="762000"/>
            <a:ext cx="4343399" cy="5620870"/>
          </a:xfrm>
        </p:spPr>
      </p:pic>
      <p:sp>
        <p:nvSpPr>
          <p:cNvPr id="5" name="Footer Placeholder 4"/>
          <p:cNvSpPr>
            <a:spLocks noGrp="1"/>
          </p:cNvSpPr>
          <p:nvPr>
            <p:ph type="ftr" sz="quarter" idx="11"/>
          </p:nvPr>
        </p:nvSpPr>
        <p:spPr>
          <a:xfrm>
            <a:off x="2819400" y="6492875"/>
            <a:ext cx="3657600" cy="365125"/>
          </a:xfrm>
        </p:spPr>
        <p:txBody>
          <a:bodyPr/>
          <a:lstStyle/>
          <a:p>
            <a:r>
              <a:rPr lang="en-US" sz="1800" dirty="0" smtClean="0">
                <a:solidFill>
                  <a:schemeClr val="tx1"/>
                </a:solidFill>
              </a:rPr>
              <a:t>80% Automated Edit </a:t>
            </a:r>
            <a:endParaRPr lang="en-US" sz="1800" dirty="0">
              <a:solidFill>
                <a:schemeClr val="tx1"/>
              </a:solidFill>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3200" u="sng" dirty="0" smtClean="0"/>
              <a:t>5:40 – 5:48 UTC : Level 4</a:t>
            </a:r>
            <a:endParaRPr lang="en-US" sz="3200" u="sng" dirty="0"/>
          </a:p>
        </p:txBody>
      </p:sp>
      <p:pic>
        <p:nvPicPr>
          <p:cNvPr id="6" name="Content Placeholder 5" descr="winds_514_90_4.png"/>
          <p:cNvPicPr>
            <a:picLocks noGrp="1" noChangeAspect="1"/>
          </p:cNvPicPr>
          <p:nvPr>
            <p:ph sz="half" idx="1"/>
          </p:nvPr>
        </p:nvPicPr>
        <p:blipFill>
          <a:blip r:embed="rId2" cstate="print"/>
          <a:stretch>
            <a:fillRect/>
          </a:stretch>
        </p:blipFill>
        <p:spPr>
          <a:xfrm>
            <a:off x="533400" y="838200"/>
            <a:ext cx="4003963" cy="5181599"/>
          </a:xfrm>
        </p:spPr>
      </p:pic>
      <p:pic>
        <p:nvPicPr>
          <p:cNvPr id="7" name="Content Placeholder 6" descr="winds_514_99_4.png"/>
          <p:cNvPicPr>
            <a:picLocks noGrp="1" noChangeAspect="1"/>
          </p:cNvPicPr>
          <p:nvPr>
            <p:ph sz="half" idx="2"/>
          </p:nvPr>
        </p:nvPicPr>
        <p:blipFill>
          <a:blip r:embed="rId3" cstate="print"/>
          <a:stretch>
            <a:fillRect/>
          </a:stretch>
        </p:blipFill>
        <p:spPr>
          <a:xfrm>
            <a:off x="4800600" y="838200"/>
            <a:ext cx="4003963" cy="5181599"/>
          </a:xfrm>
        </p:spPr>
      </p:pic>
      <p:sp>
        <p:nvSpPr>
          <p:cNvPr id="8" name="TextBox 7"/>
          <p:cNvSpPr txBox="1"/>
          <p:nvPr/>
        </p:nvSpPr>
        <p:spPr>
          <a:xfrm>
            <a:off x="381000" y="6096000"/>
            <a:ext cx="4191000" cy="369332"/>
          </a:xfrm>
          <a:prstGeom prst="rect">
            <a:avLst/>
          </a:prstGeom>
          <a:noFill/>
        </p:spPr>
        <p:txBody>
          <a:bodyPr wrap="square" rtlCol="0">
            <a:spAutoFit/>
          </a:bodyPr>
          <a:lstStyle/>
          <a:p>
            <a:pPr algn="ctr"/>
            <a:r>
              <a:rPr lang="en-US" dirty="0" smtClean="0"/>
              <a:t>90 % Automated Edit</a:t>
            </a:r>
            <a:endParaRPr lang="en-US" dirty="0"/>
          </a:p>
        </p:txBody>
      </p:sp>
      <p:sp>
        <p:nvSpPr>
          <p:cNvPr id="9" name="TextBox 8"/>
          <p:cNvSpPr txBox="1"/>
          <p:nvPr/>
        </p:nvSpPr>
        <p:spPr>
          <a:xfrm>
            <a:off x="4800600" y="6096000"/>
            <a:ext cx="3962400" cy="369332"/>
          </a:xfrm>
          <a:prstGeom prst="rect">
            <a:avLst/>
          </a:prstGeom>
          <a:noFill/>
        </p:spPr>
        <p:txBody>
          <a:bodyPr wrap="square" rtlCol="0">
            <a:spAutoFit/>
          </a:bodyPr>
          <a:lstStyle/>
          <a:p>
            <a:pPr algn="ctr"/>
            <a:r>
              <a:rPr lang="en-US" dirty="0" smtClean="0"/>
              <a:t>99 % Automated Edit</a:t>
            </a:r>
            <a:endParaRPr lang="en-US" dirty="0"/>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a:bodyPr>
          <a:lstStyle/>
          <a:p>
            <a:r>
              <a:rPr lang="en-US" sz="3100" u="sng" dirty="0" smtClean="0"/>
              <a:t>5:40 – 5:48 UTC: 4000 m</a:t>
            </a:r>
            <a:endParaRPr lang="en-US" sz="3100" u="sng" dirty="0"/>
          </a:p>
        </p:txBody>
      </p:sp>
      <p:sp>
        <p:nvSpPr>
          <p:cNvPr id="5" name="Footer Placeholder 4"/>
          <p:cNvSpPr>
            <a:spLocks noGrp="1"/>
          </p:cNvSpPr>
          <p:nvPr>
            <p:ph type="ftr" sz="quarter" idx="11"/>
          </p:nvPr>
        </p:nvSpPr>
        <p:spPr>
          <a:xfrm>
            <a:off x="2819400" y="6492875"/>
            <a:ext cx="3657600" cy="365125"/>
          </a:xfrm>
        </p:spPr>
        <p:txBody>
          <a:bodyPr/>
          <a:lstStyle/>
          <a:p>
            <a:r>
              <a:rPr lang="en-US" sz="1800" dirty="0" smtClean="0">
                <a:solidFill>
                  <a:schemeClr val="tx1"/>
                </a:solidFill>
              </a:rPr>
              <a:t>Low Level Automated Edit </a:t>
            </a:r>
            <a:endParaRPr lang="en-US" sz="1800" dirty="0">
              <a:solidFill>
                <a:schemeClr val="tx1"/>
              </a:solidFill>
            </a:endParaRPr>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209800" y="990600"/>
            <a:ext cx="4922145" cy="5318180"/>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u="sng" dirty="0" smtClean="0"/>
              <a:t>Statement of Problem</a:t>
            </a:r>
            <a:endParaRPr lang="en-US" u="sng" dirty="0"/>
          </a:p>
        </p:txBody>
      </p:sp>
      <p:sp>
        <p:nvSpPr>
          <p:cNvPr id="6" name="Content Placeholder 5"/>
          <p:cNvSpPr>
            <a:spLocks noGrp="1"/>
          </p:cNvSpPr>
          <p:nvPr>
            <p:ph idx="1"/>
          </p:nvPr>
        </p:nvSpPr>
        <p:spPr>
          <a:xfrm>
            <a:off x="457200" y="1295400"/>
            <a:ext cx="8229600" cy="5410200"/>
          </a:xfrm>
        </p:spPr>
        <p:txBody>
          <a:bodyPr>
            <a:normAutofit fontScale="92500" lnSpcReduction="10000"/>
          </a:bodyPr>
          <a:lstStyle/>
          <a:p>
            <a:r>
              <a:rPr lang="en-US" dirty="0" smtClean="0">
                <a:solidFill>
                  <a:schemeClr val="bg1"/>
                </a:solidFill>
              </a:rPr>
              <a:t>Aircraft radar data received is in raw form and contains bad data</a:t>
            </a:r>
          </a:p>
          <a:p>
            <a:r>
              <a:rPr lang="en-US" dirty="0" smtClean="0">
                <a:solidFill>
                  <a:schemeClr val="bg1"/>
                </a:solidFill>
              </a:rPr>
              <a:t>Data can be viewed and edited in </a:t>
            </a:r>
            <a:r>
              <a:rPr lang="en-US" dirty="0" err="1" smtClean="0">
                <a:solidFill>
                  <a:schemeClr val="bg1"/>
                </a:solidFill>
              </a:rPr>
              <a:t>Soloii</a:t>
            </a:r>
            <a:endParaRPr lang="en-US" dirty="0" smtClean="0">
              <a:solidFill>
                <a:schemeClr val="bg1"/>
              </a:solidFill>
            </a:endParaRPr>
          </a:p>
          <a:p>
            <a:r>
              <a:rPr lang="en-US" dirty="0" smtClean="0">
                <a:solidFill>
                  <a:schemeClr val="bg1"/>
                </a:solidFill>
              </a:rPr>
              <a:t>Hand editing data is time-intense and tedious process</a:t>
            </a:r>
          </a:p>
          <a:p>
            <a:r>
              <a:rPr lang="en-US" dirty="0" smtClean="0">
                <a:solidFill>
                  <a:schemeClr val="bg1"/>
                </a:solidFill>
              </a:rPr>
              <a:t>Automated scripts eliminate hand editing</a:t>
            </a:r>
          </a:p>
          <a:p>
            <a:pPr lvl="1"/>
            <a:r>
              <a:rPr lang="en-US" dirty="0" smtClean="0">
                <a:solidFill>
                  <a:schemeClr val="bg1"/>
                </a:solidFill>
              </a:rPr>
              <a:t>Can set editing levels </a:t>
            </a:r>
          </a:p>
          <a:p>
            <a:pPr lvl="1"/>
            <a:r>
              <a:rPr lang="en-US" dirty="0" smtClean="0">
                <a:solidFill>
                  <a:schemeClr val="bg1"/>
                </a:solidFill>
              </a:rPr>
              <a:t>Low, medium and high </a:t>
            </a:r>
          </a:p>
          <a:p>
            <a:pPr lvl="2"/>
            <a:r>
              <a:rPr lang="en-US" dirty="0" smtClean="0">
                <a:solidFill>
                  <a:schemeClr val="bg1"/>
                </a:solidFill>
              </a:rPr>
              <a:t>Low meaning lower level of data edited out, high meaning higher level of data edited out</a:t>
            </a:r>
          </a:p>
          <a:p>
            <a:r>
              <a:rPr lang="en-US" b="1" dirty="0" smtClean="0">
                <a:solidFill>
                  <a:schemeClr val="bg1"/>
                </a:solidFill>
              </a:rPr>
              <a:t>Can automated editing replace hand editing and still produce a quality representation of storm?</a:t>
            </a:r>
          </a:p>
          <a:p>
            <a:pPr lvl="1"/>
            <a:r>
              <a:rPr lang="en-US" b="1" dirty="0" smtClean="0">
                <a:solidFill>
                  <a:schemeClr val="bg1"/>
                </a:solidFill>
              </a:rPr>
              <a:t>What editing level is best?</a:t>
            </a:r>
          </a:p>
          <a:p>
            <a:pPr lvl="1">
              <a:buNone/>
            </a:pPr>
            <a:endParaRPr lang="en-US" dirty="0"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3200" u="sng" dirty="0" smtClean="0"/>
              <a:t>5:40 – 5:48 UTC : Level 6</a:t>
            </a:r>
            <a:endParaRPr lang="en-US" sz="3200" u="sng" dirty="0"/>
          </a:p>
        </p:txBody>
      </p:sp>
      <p:pic>
        <p:nvPicPr>
          <p:cNvPr id="6" name="Content Placeholder 5" descr="winds_514_90_4.png"/>
          <p:cNvPicPr>
            <a:picLocks noGrp="1" noChangeAspect="1"/>
          </p:cNvPicPr>
          <p:nvPr>
            <p:ph sz="half" idx="1"/>
          </p:nvPr>
        </p:nvPicPr>
        <p:blipFill>
          <a:blip r:embed="rId2" cstate="print"/>
          <a:stretch>
            <a:fillRect/>
          </a:stretch>
        </p:blipFill>
        <p:spPr>
          <a:xfrm>
            <a:off x="533400" y="838200"/>
            <a:ext cx="4003962" cy="5181599"/>
          </a:xfrm>
        </p:spPr>
      </p:pic>
      <p:pic>
        <p:nvPicPr>
          <p:cNvPr id="7" name="Content Placeholder 6" descr="winds_514_99_4.png"/>
          <p:cNvPicPr>
            <a:picLocks noGrp="1" noChangeAspect="1"/>
          </p:cNvPicPr>
          <p:nvPr>
            <p:ph sz="half" idx="2"/>
          </p:nvPr>
        </p:nvPicPr>
        <p:blipFill>
          <a:blip r:embed="rId2" cstate="print"/>
          <a:stretch>
            <a:fillRect/>
          </a:stretch>
        </p:blipFill>
        <p:spPr>
          <a:xfrm>
            <a:off x="4800600" y="838201"/>
            <a:ext cx="4003962" cy="5181599"/>
          </a:xfrm>
        </p:spPr>
      </p:pic>
      <p:sp>
        <p:nvSpPr>
          <p:cNvPr id="8" name="TextBox 7"/>
          <p:cNvSpPr txBox="1"/>
          <p:nvPr/>
        </p:nvSpPr>
        <p:spPr>
          <a:xfrm>
            <a:off x="381000" y="6096000"/>
            <a:ext cx="4191000" cy="369332"/>
          </a:xfrm>
          <a:prstGeom prst="rect">
            <a:avLst/>
          </a:prstGeom>
          <a:noFill/>
        </p:spPr>
        <p:txBody>
          <a:bodyPr wrap="square" rtlCol="0">
            <a:spAutoFit/>
          </a:bodyPr>
          <a:lstStyle/>
          <a:p>
            <a:pPr algn="ctr"/>
            <a:r>
              <a:rPr lang="en-US" dirty="0" smtClean="0"/>
              <a:t>90 % Automated Edit</a:t>
            </a:r>
            <a:endParaRPr lang="en-US" dirty="0"/>
          </a:p>
        </p:txBody>
      </p:sp>
      <p:sp>
        <p:nvSpPr>
          <p:cNvPr id="9" name="TextBox 8"/>
          <p:cNvSpPr txBox="1"/>
          <p:nvPr/>
        </p:nvSpPr>
        <p:spPr>
          <a:xfrm>
            <a:off x="4800600" y="6096000"/>
            <a:ext cx="3962400" cy="369332"/>
          </a:xfrm>
          <a:prstGeom prst="rect">
            <a:avLst/>
          </a:prstGeom>
          <a:noFill/>
        </p:spPr>
        <p:txBody>
          <a:bodyPr wrap="square" rtlCol="0">
            <a:spAutoFit/>
          </a:bodyPr>
          <a:lstStyle/>
          <a:p>
            <a:pPr algn="ctr"/>
            <a:r>
              <a:rPr lang="en-US" dirty="0" smtClean="0"/>
              <a:t>99 % Automated Edit</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a:bodyPr>
          <a:lstStyle/>
          <a:p>
            <a:r>
              <a:rPr lang="en-US" sz="3100" u="sng" dirty="0" smtClean="0"/>
              <a:t>5:40 – 5:48 UTC: Level 8</a:t>
            </a:r>
            <a:endParaRPr lang="en-US" sz="3100" u="sng" dirty="0"/>
          </a:p>
        </p:txBody>
      </p:sp>
      <p:pic>
        <p:nvPicPr>
          <p:cNvPr id="4" name="Content Placeholder 3" descr="winds_514_80_4.png"/>
          <p:cNvPicPr>
            <a:picLocks noGrp="1" noChangeAspect="1"/>
          </p:cNvPicPr>
          <p:nvPr>
            <p:ph idx="1"/>
          </p:nvPr>
        </p:nvPicPr>
        <p:blipFill>
          <a:blip r:embed="rId2" cstate="print"/>
          <a:stretch>
            <a:fillRect/>
          </a:stretch>
        </p:blipFill>
        <p:spPr>
          <a:xfrm>
            <a:off x="2400300" y="762000"/>
            <a:ext cx="4343398" cy="5620869"/>
          </a:xfrm>
        </p:spPr>
      </p:pic>
      <p:sp>
        <p:nvSpPr>
          <p:cNvPr id="5" name="Footer Placeholder 4"/>
          <p:cNvSpPr>
            <a:spLocks noGrp="1"/>
          </p:cNvSpPr>
          <p:nvPr>
            <p:ph type="ftr" sz="quarter" idx="11"/>
          </p:nvPr>
        </p:nvSpPr>
        <p:spPr>
          <a:xfrm>
            <a:off x="2819400" y="6492875"/>
            <a:ext cx="3657600" cy="365125"/>
          </a:xfrm>
        </p:spPr>
        <p:txBody>
          <a:bodyPr/>
          <a:lstStyle/>
          <a:p>
            <a:r>
              <a:rPr lang="en-US" sz="1800" dirty="0" smtClean="0">
                <a:solidFill>
                  <a:schemeClr val="tx1"/>
                </a:solidFill>
              </a:rPr>
              <a:t>80% Automated Edit </a:t>
            </a:r>
            <a:endParaRPr lang="en-US" sz="18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3200" u="sng" dirty="0" smtClean="0"/>
              <a:t>5:40 – 5:48 UTC : Level 8</a:t>
            </a:r>
            <a:endParaRPr lang="en-US" sz="3200" u="sng" dirty="0"/>
          </a:p>
        </p:txBody>
      </p:sp>
      <p:pic>
        <p:nvPicPr>
          <p:cNvPr id="6" name="Content Placeholder 5" descr="winds_514_90_4.png"/>
          <p:cNvPicPr>
            <a:picLocks noGrp="1" noChangeAspect="1"/>
          </p:cNvPicPr>
          <p:nvPr>
            <p:ph sz="half" idx="1"/>
          </p:nvPr>
        </p:nvPicPr>
        <p:blipFill>
          <a:blip r:embed="rId2" cstate="print"/>
          <a:stretch>
            <a:fillRect/>
          </a:stretch>
        </p:blipFill>
        <p:spPr>
          <a:xfrm>
            <a:off x="533400" y="838201"/>
            <a:ext cx="4003962" cy="5181597"/>
          </a:xfrm>
        </p:spPr>
      </p:pic>
      <p:pic>
        <p:nvPicPr>
          <p:cNvPr id="7" name="Content Placeholder 6" descr="winds_514_99_4.png"/>
          <p:cNvPicPr>
            <a:picLocks noGrp="1" noChangeAspect="1"/>
          </p:cNvPicPr>
          <p:nvPr>
            <p:ph sz="half" idx="2"/>
          </p:nvPr>
        </p:nvPicPr>
        <p:blipFill>
          <a:blip r:embed="rId2" cstate="print"/>
          <a:stretch>
            <a:fillRect/>
          </a:stretch>
        </p:blipFill>
        <p:spPr>
          <a:xfrm>
            <a:off x="4800600" y="838202"/>
            <a:ext cx="4003962" cy="5181597"/>
          </a:xfrm>
        </p:spPr>
      </p:pic>
      <p:sp>
        <p:nvSpPr>
          <p:cNvPr id="8" name="TextBox 7"/>
          <p:cNvSpPr txBox="1"/>
          <p:nvPr/>
        </p:nvSpPr>
        <p:spPr>
          <a:xfrm>
            <a:off x="381000" y="6096000"/>
            <a:ext cx="4191000" cy="369332"/>
          </a:xfrm>
          <a:prstGeom prst="rect">
            <a:avLst/>
          </a:prstGeom>
          <a:noFill/>
        </p:spPr>
        <p:txBody>
          <a:bodyPr wrap="square" rtlCol="0">
            <a:spAutoFit/>
          </a:bodyPr>
          <a:lstStyle/>
          <a:p>
            <a:pPr algn="ctr"/>
            <a:r>
              <a:rPr lang="en-US" dirty="0" smtClean="0"/>
              <a:t>90 % Automated Edit</a:t>
            </a:r>
            <a:endParaRPr lang="en-US" dirty="0"/>
          </a:p>
        </p:txBody>
      </p:sp>
      <p:sp>
        <p:nvSpPr>
          <p:cNvPr id="9" name="TextBox 8"/>
          <p:cNvSpPr txBox="1"/>
          <p:nvPr/>
        </p:nvSpPr>
        <p:spPr>
          <a:xfrm>
            <a:off x="4800600" y="6096000"/>
            <a:ext cx="3962400" cy="369332"/>
          </a:xfrm>
          <a:prstGeom prst="rect">
            <a:avLst/>
          </a:prstGeom>
          <a:noFill/>
        </p:spPr>
        <p:txBody>
          <a:bodyPr wrap="square" rtlCol="0">
            <a:spAutoFit/>
          </a:bodyPr>
          <a:lstStyle/>
          <a:p>
            <a:pPr algn="ctr"/>
            <a:r>
              <a:rPr lang="en-US" dirty="0" smtClean="0"/>
              <a:t>99 % Automated Edit</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sng" dirty="0" smtClean="0"/>
              <a:t>Results:</a:t>
            </a:r>
            <a:br>
              <a:rPr lang="en-US" u="sng" dirty="0" smtClean="0"/>
            </a:br>
            <a:r>
              <a:rPr lang="en-US" sz="3100" u="sng" dirty="0" smtClean="0"/>
              <a:t>5:40 – 5:48 UTC</a:t>
            </a:r>
            <a:endParaRPr lang="en-US" sz="3100" u="sng" dirty="0"/>
          </a:p>
        </p:txBody>
      </p:sp>
      <p:sp>
        <p:nvSpPr>
          <p:cNvPr id="5" name="Content Placeholder 4"/>
          <p:cNvSpPr>
            <a:spLocks noGrp="1"/>
          </p:cNvSpPr>
          <p:nvPr>
            <p:ph idx="1"/>
          </p:nvPr>
        </p:nvSpPr>
        <p:spPr/>
        <p:txBody>
          <a:bodyPr/>
          <a:lstStyle/>
          <a:p>
            <a:r>
              <a:rPr lang="en-US" dirty="0" smtClean="0">
                <a:solidFill>
                  <a:schemeClr val="bg1"/>
                </a:solidFill>
              </a:rPr>
              <a:t>Overall bowing of convective line with a smaller bulge slightly north</a:t>
            </a:r>
          </a:p>
          <a:p>
            <a:endParaRPr lang="en-US" dirty="0" smtClean="0">
              <a:solidFill>
                <a:schemeClr val="bg1"/>
              </a:solidFill>
            </a:endParaRPr>
          </a:p>
          <a:p>
            <a:r>
              <a:rPr lang="en-US" dirty="0" smtClean="0">
                <a:solidFill>
                  <a:schemeClr val="bg1"/>
                </a:solidFill>
              </a:rPr>
              <a:t>Hook-like feature at apex collocated with </a:t>
            </a:r>
            <a:r>
              <a:rPr lang="en-US" dirty="0" err="1" smtClean="0">
                <a:solidFill>
                  <a:schemeClr val="bg1"/>
                </a:solidFill>
              </a:rPr>
              <a:t>mesovortex</a:t>
            </a:r>
            <a:endParaRPr lang="en-US" dirty="0" smtClean="0">
              <a:solidFill>
                <a:schemeClr val="bg1"/>
              </a:solidFill>
            </a:endParaRPr>
          </a:p>
          <a:p>
            <a:endParaRPr lang="en-US" dirty="0" smtClean="0">
              <a:solidFill>
                <a:schemeClr val="bg1"/>
              </a:solidFill>
            </a:endParaRPr>
          </a:p>
          <a:p>
            <a:r>
              <a:rPr lang="en-US" dirty="0" smtClean="0">
                <a:solidFill>
                  <a:schemeClr val="bg1"/>
                </a:solidFill>
              </a:rPr>
              <a:t>RIJ still represented by wind vectors</a:t>
            </a:r>
          </a:p>
          <a:p>
            <a:endParaRPr lang="en-US" dirty="0" smtClean="0">
              <a:solidFill>
                <a:schemeClr val="bg1"/>
              </a:solidFill>
            </a:endParaRPr>
          </a:p>
          <a:p>
            <a:r>
              <a:rPr lang="en-US" dirty="0" smtClean="0">
                <a:solidFill>
                  <a:schemeClr val="bg1"/>
                </a:solidFill>
              </a:rPr>
              <a:t>Only northern bookend present</a:t>
            </a:r>
            <a:endParaRPr lang="en-US" dirty="0">
              <a:solidFill>
                <a:schemeClr val="bg1"/>
              </a:solidFill>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sng" dirty="0" smtClean="0"/>
              <a:t>Results:</a:t>
            </a:r>
            <a:br>
              <a:rPr lang="en-US" u="sng" dirty="0" smtClean="0"/>
            </a:br>
            <a:r>
              <a:rPr lang="en-US" sz="3100" u="sng" dirty="0" smtClean="0"/>
              <a:t>5:54 – 6:04 UTC</a:t>
            </a:r>
            <a:endParaRPr lang="en-US" sz="3100" u="sng" dirty="0"/>
          </a:p>
        </p:txBody>
      </p:sp>
      <p:pic>
        <p:nvPicPr>
          <p:cNvPr id="4" name="Content Placeholder 3" descr="549-602.PNG"/>
          <p:cNvPicPr>
            <a:picLocks noGrp="1" noChangeAspect="1"/>
          </p:cNvPicPr>
          <p:nvPr>
            <p:ph idx="1"/>
          </p:nvPr>
        </p:nvPicPr>
        <p:blipFill>
          <a:blip r:embed="rId3" cstate="print"/>
          <a:stretch>
            <a:fillRect/>
          </a:stretch>
        </p:blipFill>
        <p:spPr>
          <a:xfrm>
            <a:off x="1271971" y="1600200"/>
            <a:ext cx="6600058" cy="4708525"/>
          </a:xfrm>
        </p:spPr>
      </p:pic>
      <p:sp>
        <p:nvSpPr>
          <p:cNvPr id="6" name="Footer Placeholder 5"/>
          <p:cNvSpPr>
            <a:spLocks noGrp="1"/>
          </p:cNvSpPr>
          <p:nvPr>
            <p:ph type="ftr" sz="quarter" idx="11"/>
          </p:nvPr>
        </p:nvSpPr>
        <p:spPr/>
        <p:txBody>
          <a:bodyPr/>
          <a:lstStyle/>
          <a:p>
            <a:r>
              <a:rPr lang="en-US" sz="1400" dirty="0" err="1" smtClean="0"/>
              <a:t>Wakimoto</a:t>
            </a:r>
            <a:r>
              <a:rPr lang="en-US" sz="1400" dirty="0" smtClean="0"/>
              <a:t> et al. 2006</a:t>
            </a:r>
            <a:endParaRPr lang="en-US" sz="1400"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a:bodyPr>
          <a:lstStyle/>
          <a:p>
            <a:r>
              <a:rPr lang="en-US" sz="3100" u="sng" dirty="0" smtClean="0"/>
              <a:t>5:54 – 6:04 UTC: Level 4</a:t>
            </a:r>
            <a:endParaRPr lang="en-US" sz="3100" u="sng" dirty="0"/>
          </a:p>
        </p:txBody>
      </p:sp>
      <p:pic>
        <p:nvPicPr>
          <p:cNvPr id="4" name="Content Placeholder 3" descr="winds_514_80_4.png"/>
          <p:cNvPicPr>
            <a:picLocks noGrp="1" noChangeAspect="1"/>
          </p:cNvPicPr>
          <p:nvPr>
            <p:ph idx="1"/>
          </p:nvPr>
        </p:nvPicPr>
        <p:blipFill>
          <a:blip r:embed="rId2" cstate="print"/>
          <a:stretch>
            <a:fillRect/>
          </a:stretch>
        </p:blipFill>
        <p:spPr>
          <a:xfrm>
            <a:off x="2400300" y="762000"/>
            <a:ext cx="4343399" cy="5620869"/>
          </a:xfrm>
        </p:spPr>
      </p:pic>
      <p:sp>
        <p:nvSpPr>
          <p:cNvPr id="5" name="Footer Placeholder 4"/>
          <p:cNvSpPr>
            <a:spLocks noGrp="1"/>
          </p:cNvSpPr>
          <p:nvPr>
            <p:ph type="ftr" sz="quarter" idx="11"/>
          </p:nvPr>
        </p:nvSpPr>
        <p:spPr>
          <a:xfrm>
            <a:off x="2819400" y="6492875"/>
            <a:ext cx="3657600" cy="365125"/>
          </a:xfrm>
        </p:spPr>
        <p:txBody>
          <a:bodyPr/>
          <a:lstStyle/>
          <a:p>
            <a:r>
              <a:rPr lang="en-US" sz="1800" dirty="0" smtClean="0">
                <a:solidFill>
                  <a:schemeClr val="tx1"/>
                </a:solidFill>
              </a:rPr>
              <a:t>80% Automated Edit </a:t>
            </a:r>
            <a:endParaRPr lang="en-US" sz="1800" dirty="0">
              <a:solidFill>
                <a:schemeClr val="tx1"/>
              </a:solidFill>
            </a:endParaRP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3200" u="sng" dirty="0" smtClean="0"/>
              <a:t>5:54 – 6:04 UTC : Level 4</a:t>
            </a:r>
            <a:endParaRPr lang="en-US" sz="3200" u="sng" dirty="0"/>
          </a:p>
        </p:txBody>
      </p:sp>
      <p:pic>
        <p:nvPicPr>
          <p:cNvPr id="6" name="Content Placeholder 5" descr="winds_514_90_4.png"/>
          <p:cNvPicPr>
            <a:picLocks noGrp="1" noChangeAspect="1"/>
          </p:cNvPicPr>
          <p:nvPr>
            <p:ph sz="half" idx="1"/>
          </p:nvPr>
        </p:nvPicPr>
        <p:blipFill>
          <a:blip r:embed="rId2" cstate="print"/>
          <a:stretch>
            <a:fillRect/>
          </a:stretch>
        </p:blipFill>
        <p:spPr>
          <a:xfrm>
            <a:off x="533400" y="838201"/>
            <a:ext cx="4003961" cy="5181597"/>
          </a:xfrm>
        </p:spPr>
      </p:pic>
      <p:pic>
        <p:nvPicPr>
          <p:cNvPr id="7" name="Content Placeholder 6" descr="winds_514_99_4.png"/>
          <p:cNvPicPr>
            <a:picLocks noGrp="1" noChangeAspect="1"/>
          </p:cNvPicPr>
          <p:nvPr>
            <p:ph sz="half" idx="2"/>
          </p:nvPr>
        </p:nvPicPr>
        <p:blipFill>
          <a:blip r:embed="rId2" cstate="print"/>
          <a:stretch>
            <a:fillRect/>
          </a:stretch>
        </p:blipFill>
        <p:spPr>
          <a:xfrm>
            <a:off x="4800600" y="838202"/>
            <a:ext cx="4003961" cy="5181597"/>
          </a:xfrm>
        </p:spPr>
      </p:pic>
      <p:sp>
        <p:nvSpPr>
          <p:cNvPr id="8" name="TextBox 7"/>
          <p:cNvSpPr txBox="1"/>
          <p:nvPr/>
        </p:nvSpPr>
        <p:spPr>
          <a:xfrm>
            <a:off x="381000" y="6096000"/>
            <a:ext cx="4191000" cy="369332"/>
          </a:xfrm>
          <a:prstGeom prst="rect">
            <a:avLst/>
          </a:prstGeom>
          <a:noFill/>
        </p:spPr>
        <p:txBody>
          <a:bodyPr wrap="square" rtlCol="0">
            <a:spAutoFit/>
          </a:bodyPr>
          <a:lstStyle/>
          <a:p>
            <a:pPr algn="ctr"/>
            <a:r>
              <a:rPr lang="en-US" dirty="0" smtClean="0"/>
              <a:t>90 % Automated Edit</a:t>
            </a:r>
            <a:endParaRPr lang="en-US" dirty="0"/>
          </a:p>
        </p:txBody>
      </p:sp>
      <p:sp>
        <p:nvSpPr>
          <p:cNvPr id="9" name="TextBox 8"/>
          <p:cNvSpPr txBox="1"/>
          <p:nvPr/>
        </p:nvSpPr>
        <p:spPr>
          <a:xfrm>
            <a:off x="4800600" y="6096000"/>
            <a:ext cx="3962400" cy="369332"/>
          </a:xfrm>
          <a:prstGeom prst="rect">
            <a:avLst/>
          </a:prstGeom>
          <a:noFill/>
        </p:spPr>
        <p:txBody>
          <a:bodyPr wrap="square" rtlCol="0">
            <a:spAutoFit/>
          </a:bodyPr>
          <a:lstStyle/>
          <a:p>
            <a:pPr algn="ctr"/>
            <a:r>
              <a:rPr lang="en-US" dirty="0" smtClean="0"/>
              <a:t>99 % Automated Edit</a:t>
            </a:r>
            <a:endParaRPr lang="en-US" dirty="0"/>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a:bodyPr>
          <a:lstStyle/>
          <a:p>
            <a:r>
              <a:rPr lang="en-US" sz="3100" u="sng" dirty="0" smtClean="0"/>
              <a:t>5:54 – 6:04 UTC: 4000 m</a:t>
            </a:r>
            <a:endParaRPr lang="en-US" sz="3100" u="sng" dirty="0"/>
          </a:p>
        </p:txBody>
      </p:sp>
      <p:sp>
        <p:nvSpPr>
          <p:cNvPr id="5" name="Footer Placeholder 4"/>
          <p:cNvSpPr>
            <a:spLocks noGrp="1"/>
          </p:cNvSpPr>
          <p:nvPr>
            <p:ph type="ftr" sz="quarter" idx="11"/>
          </p:nvPr>
        </p:nvSpPr>
        <p:spPr>
          <a:xfrm>
            <a:off x="2819400" y="6492875"/>
            <a:ext cx="3657600" cy="365125"/>
          </a:xfrm>
        </p:spPr>
        <p:txBody>
          <a:bodyPr/>
          <a:lstStyle/>
          <a:p>
            <a:r>
              <a:rPr lang="en-US" sz="1800" dirty="0" smtClean="0">
                <a:solidFill>
                  <a:schemeClr val="tx1"/>
                </a:solidFill>
              </a:rPr>
              <a:t>Low Level Automated Edit </a:t>
            </a:r>
            <a:endParaRPr lang="en-US" sz="1800" dirty="0">
              <a:solidFill>
                <a:schemeClr val="tx1"/>
              </a:solidFill>
            </a:endParaRPr>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33600" y="990600"/>
            <a:ext cx="4947730" cy="5283783"/>
          </a:xfr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3200" u="sng" dirty="0" smtClean="0"/>
              <a:t>5:54 – 6:04 UTC : Level 6</a:t>
            </a:r>
            <a:endParaRPr lang="en-US" sz="3200" u="sng" dirty="0"/>
          </a:p>
        </p:txBody>
      </p:sp>
      <p:pic>
        <p:nvPicPr>
          <p:cNvPr id="6" name="Content Placeholder 5" descr="winds_514_90_4.png"/>
          <p:cNvPicPr>
            <a:picLocks noGrp="1" noChangeAspect="1"/>
          </p:cNvPicPr>
          <p:nvPr>
            <p:ph sz="half" idx="1"/>
          </p:nvPr>
        </p:nvPicPr>
        <p:blipFill>
          <a:blip r:embed="rId2" cstate="print"/>
          <a:stretch>
            <a:fillRect/>
          </a:stretch>
        </p:blipFill>
        <p:spPr>
          <a:xfrm>
            <a:off x="533400" y="838201"/>
            <a:ext cx="4003961" cy="5181596"/>
          </a:xfrm>
        </p:spPr>
      </p:pic>
      <p:pic>
        <p:nvPicPr>
          <p:cNvPr id="7" name="Content Placeholder 6" descr="winds_514_99_4.png"/>
          <p:cNvPicPr>
            <a:picLocks noGrp="1" noChangeAspect="1"/>
          </p:cNvPicPr>
          <p:nvPr>
            <p:ph sz="half" idx="2"/>
          </p:nvPr>
        </p:nvPicPr>
        <p:blipFill>
          <a:blip r:embed="rId2" cstate="print"/>
          <a:stretch>
            <a:fillRect/>
          </a:stretch>
        </p:blipFill>
        <p:spPr>
          <a:xfrm>
            <a:off x="4800600" y="838202"/>
            <a:ext cx="4003961" cy="5181596"/>
          </a:xfrm>
        </p:spPr>
      </p:pic>
      <p:sp>
        <p:nvSpPr>
          <p:cNvPr id="8" name="TextBox 7"/>
          <p:cNvSpPr txBox="1"/>
          <p:nvPr/>
        </p:nvSpPr>
        <p:spPr>
          <a:xfrm>
            <a:off x="381000" y="6096000"/>
            <a:ext cx="4191000" cy="369332"/>
          </a:xfrm>
          <a:prstGeom prst="rect">
            <a:avLst/>
          </a:prstGeom>
          <a:noFill/>
        </p:spPr>
        <p:txBody>
          <a:bodyPr wrap="square" rtlCol="0">
            <a:spAutoFit/>
          </a:bodyPr>
          <a:lstStyle/>
          <a:p>
            <a:pPr algn="ctr"/>
            <a:r>
              <a:rPr lang="en-US" dirty="0" smtClean="0"/>
              <a:t>90 % Automated Edit</a:t>
            </a:r>
            <a:endParaRPr lang="en-US" dirty="0"/>
          </a:p>
        </p:txBody>
      </p:sp>
      <p:sp>
        <p:nvSpPr>
          <p:cNvPr id="9" name="TextBox 8"/>
          <p:cNvSpPr txBox="1"/>
          <p:nvPr/>
        </p:nvSpPr>
        <p:spPr>
          <a:xfrm>
            <a:off x="4800600" y="6096000"/>
            <a:ext cx="3962400" cy="369332"/>
          </a:xfrm>
          <a:prstGeom prst="rect">
            <a:avLst/>
          </a:prstGeom>
          <a:noFill/>
        </p:spPr>
        <p:txBody>
          <a:bodyPr wrap="square" rtlCol="0">
            <a:spAutoFit/>
          </a:bodyPr>
          <a:lstStyle/>
          <a:p>
            <a:pPr algn="ctr"/>
            <a:r>
              <a:rPr lang="en-US" dirty="0" smtClean="0"/>
              <a:t>99 % Automated Edit</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a:bodyPr>
          <a:lstStyle/>
          <a:p>
            <a:r>
              <a:rPr lang="en-US" sz="3100" u="sng" dirty="0" smtClean="0"/>
              <a:t>5:54 – 6:04 UTC: Level 8</a:t>
            </a:r>
            <a:endParaRPr lang="en-US" sz="3100" u="sng" dirty="0"/>
          </a:p>
        </p:txBody>
      </p:sp>
      <p:pic>
        <p:nvPicPr>
          <p:cNvPr id="4" name="Content Placeholder 3" descr="winds_514_80_4.png"/>
          <p:cNvPicPr>
            <a:picLocks noGrp="1" noChangeAspect="1"/>
          </p:cNvPicPr>
          <p:nvPr>
            <p:ph idx="1"/>
          </p:nvPr>
        </p:nvPicPr>
        <p:blipFill>
          <a:blip r:embed="rId2" cstate="print"/>
          <a:stretch>
            <a:fillRect/>
          </a:stretch>
        </p:blipFill>
        <p:spPr>
          <a:xfrm>
            <a:off x="2400300" y="762000"/>
            <a:ext cx="4343398" cy="5620868"/>
          </a:xfrm>
        </p:spPr>
      </p:pic>
      <p:sp>
        <p:nvSpPr>
          <p:cNvPr id="5" name="Footer Placeholder 4"/>
          <p:cNvSpPr>
            <a:spLocks noGrp="1"/>
          </p:cNvSpPr>
          <p:nvPr>
            <p:ph type="ftr" sz="quarter" idx="11"/>
          </p:nvPr>
        </p:nvSpPr>
        <p:spPr>
          <a:xfrm>
            <a:off x="2819400" y="6492875"/>
            <a:ext cx="3657600" cy="365125"/>
          </a:xfrm>
        </p:spPr>
        <p:txBody>
          <a:bodyPr/>
          <a:lstStyle/>
          <a:p>
            <a:r>
              <a:rPr lang="en-US" sz="1800" dirty="0" smtClean="0">
                <a:solidFill>
                  <a:schemeClr val="tx1"/>
                </a:solidFill>
              </a:rPr>
              <a:t>80% Automated Edit </a:t>
            </a:r>
            <a:endParaRPr lang="en-US" sz="18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u="sng" dirty="0" smtClean="0"/>
              <a:t>Literature Review</a:t>
            </a:r>
            <a:endParaRPr lang="en-US" u="sng" dirty="0"/>
          </a:p>
        </p:txBody>
      </p:sp>
      <p:sp>
        <p:nvSpPr>
          <p:cNvPr id="4" name="Footer Placeholder 3"/>
          <p:cNvSpPr>
            <a:spLocks noGrp="1"/>
          </p:cNvSpPr>
          <p:nvPr>
            <p:ph type="ftr" sz="quarter" idx="11"/>
          </p:nvPr>
        </p:nvSpPr>
        <p:spPr>
          <a:xfrm flipH="1" flipV="1">
            <a:off x="6019799" y="6781800"/>
            <a:ext cx="45719" cy="76200"/>
          </a:xfrm>
        </p:spPr>
        <p:txBody>
          <a:bodyPr/>
          <a:lstStyle/>
          <a:p>
            <a:endParaRPr lang="en-US" sz="1400" dirty="0"/>
          </a:p>
        </p:txBody>
      </p:sp>
      <p:sp>
        <p:nvSpPr>
          <p:cNvPr id="7" name="Subtitle 6"/>
          <p:cNvSpPr>
            <a:spLocks noGrp="1"/>
          </p:cNvSpPr>
          <p:nvPr>
            <p:ph type="subTitle" idx="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3200" u="sng" dirty="0" smtClean="0"/>
              <a:t>5:54 – 6:04 UTC : Level 8</a:t>
            </a:r>
            <a:endParaRPr lang="en-US" sz="3200" u="sng" dirty="0"/>
          </a:p>
        </p:txBody>
      </p:sp>
      <p:pic>
        <p:nvPicPr>
          <p:cNvPr id="6" name="Content Placeholder 5" descr="winds_514_90_4.png"/>
          <p:cNvPicPr>
            <a:picLocks noGrp="1" noChangeAspect="1"/>
          </p:cNvPicPr>
          <p:nvPr>
            <p:ph sz="half" idx="1"/>
          </p:nvPr>
        </p:nvPicPr>
        <p:blipFill>
          <a:blip r:embed="rId2" cstate="print"/>
          <a:stretch>
            <a:fillRect/>
          </a:stretch>
        </p:blipFill>
        <p:spPr>
          <a:xfrm>
            <a:off x="533400" y="838201"/>
            <a:ext cx="4003960" cy="5181596"/>
          </a:xfrm>
        </p:spPr>
      </p:pic>
      <p:pic>
        <p:nvPicPr>
          <p:cNvPr id="7" name="Content Placeholder 6" descr="winds_514_99_4.png"/>
          <p:cNvPicPr>
            <a:picLocks noGrp="1" noChangeAspect="1"/>
          </p:cNvPicPr>
          <p:nvPr>
            <p:ph sz="half" idx="2"/>
          </p:nvPr>
        </p:nvPicPr>
        <p:blipFill>
          <a:blip r:embed="rId2" cstate="print"/>
          <a:stretch>
            <a:fillRect/>
          </a:stretch>
        </p:blipFill>
        <p:spPr>
          <a:xfrm>
            <a:off x="4800600" y="838202"/>
            <a:ext cx="4003960" cy="5181596"/>
          </a:xfrm>
        </p:spPr>
      </p:pic>
      <p:sp>
        <p:nvSpPr>
          <p:cNvPr id="8" name="TextBox 7"/>
          <p:cNvSpPr txBox="1"/>
          <p:nvPr/>
        </p:nvSpPr>
        <p:spPr>
          <a:xfrm>
            <a:off x="381000" y="6096000"/>
            <a:ext cx="4191000" cy="369332"/>
          </a:xfrm>
          <a:prstGeom prst="rect">
            <a:avLst/>
          </a:prstGeom>
          <a:noFill/>
        </p:spPr>
        <p:txBody>
          <a:bodyPr wrap="square" rtlCol="0">
            <a:spAutoFit/>
          </a:bodyPr>
          <a:lstStyle/>
          <a:p>
            <a:pPr algn="ctr"/>
            <a:r>
              <a:rPr lang="en-US" dirty="0" smtClean="0"/>
              <a:t>90 % Automated Edit</a:t>
            </a:r>
            <a:endParaRPr lang="en-US" dirty="0"/>
          </a:p>
        </p:txBody>
      </p:sp>
      <p:sp>
        <p:nvSpPr>
          <p:cNvPr id="9" name="TextBox 8"/>
          <p:cNvSpPr txBox="1"/>
          <p:nvPr/>
        </p:nvSpPr>
        <p:spPr>
          <a:xfrm>
            <a:off x="4800600" y="6096000"/>
            <a:ext cx="3962400" cy="369332"/>
          </a:xfrm>
          <a:prstGeom prst="rect">
            <a:avLst/>
          </a:prstGeom>
          <a:noFill/>
        </p:spPr>
        <p:txBody>
          <a:bodyPr wrap="square" rtlCol="0">
            <a:spAutoFit/>
          </a:bodyPr>
          <a:lstStyle/>
          <a:p>
            <a:pPr algn="ctr"/>
            <a:r>
              <a:rPr lang="en-US" dirty="0" smtClean="0"/>
              <a:t>99 % Automated Edit</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3100" u="sng" dirty="0" smtClean="0"/>
              <a:t>5:49 – 6:02 UTC: Level 4</a:t>
            </a:r>
            <a:endParaRPr lang="en-US" sz="3100" u="sng" dirty="0"/>
          </a:p>
        </p:txBody>
      </p:sp>
      <p:pic>
        <p:nvPicPr>
          <p:cNvPr id="4" name="Content Placeholder 3" descr="winds_514_80_4.png"/>
          <p:cNvPicPr>
            <a:picLocks noGrp="1" noChangeAspect="1"/>
          </p:cNvPicPr>
          <p:nvPr>
            <p:ph idx="1"/>
          </p:nvPr>
        </p:nvPicPr>
        <p:blipFill>
          <a:blip r:embed="rId3" cstate="print"/>
          <a:stretch>
            <a:fillRect/>
          </a:stretch>
        </p:blipFill>
        <p:spPr>
          <a:xfrm>
            <a:off x="609600" y="838200"/>
            <a:ext cx="4343400" cy="5620870"/>
          </a:xfrm>
        </p:spPr>
      </p:pic>
      <p:sp>
        <p:nvSpPr>
          <p:cNvPr id="5" name="Footer Placeholder 4"/>
          <p:cNvSpPr>
            <a:spLocks noGrp="1"/>
          </p:cNvSpPr>
          <p:nvPr>
            <p:ph type="ftr" sz="quarter" idx="11"/>
          </p:nvPr>
        </p:nvSpPr>
        <p:spPr>
          <a:xfrm>
            <a:off x="1447800" y="6492875"/>
            <a:ext cx="2895600" cy="365125"/>
          </a:xfrm>
        </p:spPr>
        <p:txBody>
          <a:bodyPr/>
          <a:lstStyle/>
          <a:p>
            <a:r>
              <a:rPr lang="en-US" sz="1800" dirty="0" smtClean="0">
                <a:solidFill>
                  <a:schemeClr val="tx1"/>
                </a:solidFill>
              </a:rPr>
              <a:t>80% Automated Edit </a:t>
            </a:r>
            <a:endParaRPr lang="en-US" sz="1800" dirty="0">
              <a:solidFill>
                <a:schemeClr val="tx1"/>
              </a:solidFill>
            </a:endParaRPr>
          </a:p>
        </p:txBody>
      </p:sp>
      <p:sp>
        <p:nvSpPr>
          <p:cNvPr id="7" name="TextBox 6"/>
          <p:cNvSpPr txBox="1"/>
          <p:nvPr/>
        </p:nvSpPr>
        <p:spPr>
          <a:xfrm>
            <a:off x="5105400" y="1295400"/>
            <a:ext cx="3810000" cy="1477328"/>
          </a:xfrm>
          <a:prstGeom prst="rect">
            <a:avLst/>
          </a:prstGeom>
          <a:noFill/>
        </p:spPr>
        <p:txBody>
          <a:bodyPr wrap="square" rtlCol="0">
            <a:spAutoFit/>
          </a:bodyPr>
          <a:lstStyle/>
          <a:p>
            <a:pPr>
              <a:buFont typeface="Arial" pitchFamily="34" charset="0"/>
              <a:buChar char="•"/>
            </a:pPr>
            <a:r>
              <a:rPr lang="en-US" dirty="0" smtClean="0"/>
              <a:t>This time period was thrown out</a:t>
            </a:r>
          </a:p>
          <a:p>
            <a:pPr>
              <a:buFont typeface="Arial" pitchFamily="34" charset="0"/>
              <a:buChar char="•"/>
            </a:pPr>
            <a:endParaRPr lang="en-US" dirty="0" smtClean="0"/>
          </a:p>
          <a:p>
            <a:pPr>
              <a:buFont typeface="Arial" pitchFamily="34" charset="0"/>
              <a:buChar char="•"/>
            </a:pPr>
            <a:r>
              <a:rPr lang="en-US" dirty="0" smtClean="0"/>
              <a:t>It does show the presence of an embedded bow echo near northern end</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sng" dirty="0" smtClean="0"/>
              <a:t>Results:</a:t>
            </a:r>
            <a:br>
              <a:rPr lang="en-US" u="sng" dirty="0" smtClean="0"/>
            </a:br>
            <a:r>
              <a:rPr lang="en-US" sz="3100" u="sng" dirty="0" smtClean="0"/>
              <a:t>5:54 – 6:04 UTC</a:t>
            </a:r>
            <a:endParaRPr lang="en-US" sz="3100" u="sng" dirty="0"/>
          </a:p>
        </p:txBody>
      </p:sp>
      <p:sp>
        <p:nvSpPr>
          <p:cNvPr id="5" name="Content Placeholder 4"/>
          <p:cNvSpPr>
            <a:spLocks noGrp="1"/>
          </p:cNvSpPr>
          <p:nvPr>
            <p:ph idx="1"/>
          </p:nvPr>
        </p:nvSpPr>
        <p:spPr/>
        <p:txBody>
          <a:bodyPr/>
          <a:lstStyle/>
          <a:p>
            <a:r>
              <a:rPr lang="en-US" dirty="0" smtClean="0">
                <a:solidFill>
                  <a:schemeClr val="bg1"/>
                </a:solidFill>
              </a:rPr>
              <a:t>Reflectivity has weakened and is becoming disorganized</a:t>
            </a:r>
          </a:p>
          <a:p>
            <a:endParaRPr lang="en-US" dirty="0" smtClean="0">
              <a:solidFill>
                <a:schemeClr val="bg1"/>
              </a:solidFill>
            </a:endParaRPr>
          </a:p>
          <a:p>
            <a:r>
              <a:rPr lang="en-US" dirty="0" smtClean="0">
                <a:solidFill>
                  <a:schemeClr val="bg1"/>
                </a:solidFill>
              </a:rPr>
              <a:t>Circulation has spread out and weakened</a:t>
            </a:r>
          </a:p>
          <a:p>
            <a:endParaRPr lang="en-US" dirty="0" smtClean="0">
              <a:solidFill>
                <a:schemeClr val="bg1"/>
              </a:solidFill>
            </a:endParaRPr>
          </a:p>
          <a:p>
            <a:r>
              <a:rPr lang="en-US" dirty="0" smtClean="0">
                <a:solidFill>
                  <a:schemeClr val="bg1"/>
                </a:solidFill>
              </a:rPr>
              <a:t>No longer strong RIJ</a:t>
            </a:r>
            <a:endParaRPr lang="en-US" dirty="0">
              <a:solidFill>
                <a:schemeClr val="bg1"/>
              </a:solidFill>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Results</a:t>
            </a:r>
            <a:endParaRPr lang="en-US" dirty="0"/>
          </a:p>
        </p:txBody>
      </p:sp>
      <p:sp>
        <p:nvSpPr>
          <p:cNvPr id="5" name="Subtitle 4"/>
          <p:cNvSpPr>
            <a:spLocks noGrp="1"/>
          </p:cNvSpPr>
          <p:nvPr>
            <p:ph type="subTitle" idx="1"/>
          </p:nvPr>
        </p:nvSpPr>
        <p:spPr/>
        <p:txBody>
          <a:bodyPr/>
          <a:lstStyle/>
          <a:p>
            <a:r>
              <a:rPr lang="en-US" dirty="0" smtClean="0"/>
              <a:t>Pressure retrievals</a:t>
            </a:r>
            <a:endParaRPr lang="en-U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u="sng" dirty="0" smtClean="0"/>
              <a:t>Results:</a:t>
            </a:r>
            <a:br>
              <a:rPr lang="en-US" u="sng" dirty="0" smtClean="0"/>
            </a:br>
            <a:r>
              <a:rPr lang="en-US" sz="3100" u="sng" dirty="0" smtClean="0"/>
              <a:t>4:57 – 5:10 UTC</a:t>
            </a:r>
            <a:endParaRPr lang="en-US" sz="3100" u="sng" dirty="0"/>
          </a:p>
        </p:txBody>
      </p:sp>
      <p:sp>
        <p:nvSpPr>
          <p:cNvPr id="13" name="TextBox 12"/>
          <p:cNvSpPr txBox="1"/>
          <p:nvPr/>
        </p:nvSpPr>
        <p:spPr>
          <a:xfrm>
            <a:off x="609600" y="6172200"/>
            <a:ext cx="8001000" cy="369332"/>
          </a:xfrm>
          <a:prstGeom prst="rect">
            <a:avLst/>
          </a:prstGeom>
          <a:noFill/>
        </p:spPr>
        <p:txBody>
          <a:bodyPr wrap="square" rtlCol="0">
            <a:spAutoFit/>
          </a:bodyPr>
          <a:lstStyle/>
          <a:p>
            <a:pPr algn="ctr"/>
            <a:r>
              <a:rPr lang="en-US" dirty="0" smtClean="0"/>
              <a:t>Hand Edit vs. 80 % Automated Edit at Level 4</a:t>
            </a:r>
            <a:endParaRPr lang="en-US" dirty="0"/>
          </a:p>
        </p:txBody>
      </p:sp>
      <p:pic>
        <p:nvPicPr>
          <p:cNvPr id="15" name="Content Placeholder 14" descr="winds_457_80_4.png"/>
          <p:cNvPicPr>
            <a:picLocks noGrp="1" noChangeAspect="1"/>
          </p:cNvPicPr>
          <p:nvPr>
            <p:ph sz="half" idx="2"/>
          </p:nvPr>
        </p:nvPicPr>
        <p:blipFill>
          <a:blip r:embed="rId2" cstate="print"/>
          <a:stretch>
            <a:fillRect/>
          </a:stretch>
        </p:blipFill>
        <p:spPr>
          <a:xfrm>
            <a:off x="4800600" y="1219200"/>
            <a:ext cx="3768436" cy="4876799"/>
          </a:xfrm>
        </p:spPr>
      </p:pic>
      <p:pic>
        <p:nvPicPr>
          <p:cNvPr id="17" name="Content Placeholder 16" descr="winds_handedit_4.png"/>
          <p:cNvPicPr>
            <a:picLocks noGrp="1" noChangeAspect="1"/>
          </p:cNvPicPr>
          <p:nvPr>
            <p:ph sz="half" idx="1"/>
          </p:nvPr>
        </p:nvPicPr>
        <p:blipFill>
          <a:blip r:embed="rId3" cstate="print"/>
          <a:stretch>
            <a:fillRect/>
          </a:stretch>
        </p:blipFill>
        <p:spPr>
          <a:xfrm>
            <a:off x="533400" y="1219200"/>
            <a:ext cx="3768436" cy="4876799"/>
          </a:xfrm>
        </p:spPr>
      </p:pic>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u="sng" dirty="0" smtClean="0"/>
              <a:t>Results:</a:t>
            </a:r>
            <a:br>
              <a:rPr lang="en-US" u="sng" dirty="0" smtClean="0"/>
            </a:br>
            <a:r>
              <a:rPr lang="en-US" sz="3100" u="sng" dirty="0" smtClean="0"/>
              <a:t>4:57 – 5:10 UTC</a:t>
            </a:r>
            <a:endParaRPr lang="en-US" sz="3100" u="sng" dirty="0"/>
          </a:p>
        </p:txBody>
      </p:sp>
      <p:sp>
        <p:nvSpPr>
          <p:cNvPr id="13" name="TextBox 12"/>
          <p:cNvSpPr txBox="1"/>
          <p:nvPr/>
        </p:nvSpPr>
        <p:spPr>
          <a:xfrm>
            <a:off x="609600" y="6172200"/>
            <a:ext cx="8001000" cy="369332"/>
          </a:xfrm>
          <a:prstGeom prst="rect">
            <a:avLst/>
          </a:prstGeom>
          <a:noFill/>
        </p:spPr>
        <p:txBody>
          <a:bodyPr wrap="square" rtlCol="0">
            <a:spAutoFit/>
          </a:bodyPr>
          <a:lstStyle/>
          <a:p>
            <a:pPr algn="ctr"/>
            <a:r>
              <a:rPr lang="en-US" dirty="0" smtClean="0"/>
              <a:t>Hand Edit vs. Low Level Automated Edit at 5000 m</a:t>
            </a:r>
            <a:endParaRPr lang="en-US" dirty="0"/>
          </a:p>
        </p:txBody>
      </p:sp>
      <p:pic>
        <p:nvPicPr>
          <p:cNvPr id="4" name="Content Placeholder 3"/>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7200" y="1747425"/>
            <a:ext cx="4038600" cy="4231513"/>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48200" y="1714010"/>
            <a:ext cx="4038600" cy="4298343"/>
          </a:xfrm>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sng" dirty="0" smtClean="0"/>
              <a:t>Results:</a:t>
            </a:r>
            <a:br>
              <a:rPr lang="en-US" u="sng" dirty="0" smtClean="0"/>
            </a:br>
            <a:r>
              <a:rPr lang="en-US" sz="3100" u="sng" dirty="0" smtClean="0"/>
              <a:t>4:57 – 5:10 UTC</a:t>
            </a:r>
            <a:endParaRPr lang="en-US" sz="3100" u="sng" dirty="0"/>
          </a:p>
        </p:txBody>
      </p:sp>
      <p:sp>
        <p:nvSpPr>
          <p:cNvPr id="3" name="Content Placeholder 2"/>
          <p:cNvSpPr>
            <a:spLocks noGrp="1"/>
          </p:cNvSpPr>
          <p:nvPr>
            <p:ph idx="1"/>
          </p:nvPr>
        </p:nvSpPr>
        <p:spPr>
          <a:xfrm>
            <a:off x="457200" y="1600200"/>
            <a:ext cx="8229600" cy="5257800"/>
          </a:xfrm>
        </p:spPr>
        <p:txBody>
          <a:bodyPr>
            <a:normAutofit/>
          </a:bodyPr>
          <a:lstStyle/>
          <a:p>
            <a:r>
              <a:rPr lang="en-US" sz="2000" dirty="0" smtClean="0">
                <a:solidFill>
                  <a:schemeClr val="bg1"/>
                </a:solidFill>
              </a:rPr>
              <a:t>Positive and negative areas of pressure are in the same areas in both hand edit and automated edit</a:t>
            </a:r>
          </a:p>
          <a:p>
            <a:endParaRPr lang="en-US" sz="2000" dirty="0" smtClean="0">
              <a:solidFill>
                <a:schemeClr val="bg1"/>
              </a:solidFill>
            </a:endParaRPr>
          </a:p>
          <a:p>
            <a:r>
              <a:rPr lang="en-US" sz="2000" dirty="0" smtClean="0">
                <a:solidFill>
                  <a:schemeClr val="bg1"/>
                </a:solidFill>
              </a:rPr>
              <a:t>There is a difference in intensity level</a:t>
            </a:r>
          </a:p>
          <a:p>
            <a:endParaRPr lang="en-US" sz="2000" dirty="0" smtClean="0">
              <a:solidFill>
                <a:schemeClr val="bg1"/>
              </a:solidFill>
            </a:endParaRPr>
          </a:p>
          <a:p>
            <a:r>
              <a:rPr lang="en-US" sz="2000" dirty="0" smtClean="0">
                <a:solidFill>
                  <a:schemeClr val="bg1"/>
                </a:solidFill>
              </a:rPr>
              <a:t>Red and yellow represent positive pressures</a:t>
            </a:r>
          </a:p>
          <a:p>
            <a:endParaRPr lang="en-US" sz="2000" dirty="0" smtClean="0">
              <a:solidFill>
                <a:schemeClr val="bg1"/>
              </a:solidFill>
            </a:endParaRPr>
          </a:p>
          <a:p>
            <a:r>
              <a:rPr lang="en-US" sz="2000" dirty="0" smtClean="0">
                <a:solidFill>
                  <a:schemeClr val="bg1"/>
                </a:solidFill>
              </a:rPr>
              <a:t>Blue and green represent negative pressures</a:t>
            </a:r>
          </a:p>
          <a:p>
            <a:endParaRPr lang="en-US" sz="2000" dirty="0" smtClean="0">
              <a:solidFill>
                <a:schemeClr val="bg1"/>
              </a:solidFill>
            </a:endParaRPr>
          </a:p>
          <a:p>
            <a:r>
              <a:rPr lang="en-US" sz="2000" dirty="0" smtClean="0">
                <a:solidFill>
                  <a:schemeClr val="bg1"/>
                </a:solidFill>
              </a:rPr>
              <a:t>Positive values correspond to rising pressure and negative values correspond to lowering pressure</a:t>
            </a:r>
            <a:endParaRPr lang="en-US" sz="2000" dirty="0">
              <a:solidFill>
                <a:schemeClr val="bg1"/>
              </a:solidFill>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u="sng" dirty="0" smtClean="0"/>
              <a:t>Squall line conceptual model</a:t>
            </a:r>
            <a:endParaRPr lang="en-US" u="sng" dirty="0"/>
          </a:p>
        </p:txBody>
      </p:sp>
      <p:pic>
        <p:nvPicPr>
          <p:cNvPr id="4" name="Content Placeholder 3" descr="squall_conceptual_model.PNG"/>
          <p:cNvPicPr>
            <a:picLocks noGrp="1" noChangeAspect="1"/>
          </p:cNvPicPr>
          <p:nvPr>
            <p:ph idx="1"/>
          </p:nvPr>
        </p:nvPicPr>
        <p:blipFill>
          <a:blip r:embed="rId2" cstate="print"/>
          <a:stretch>
            <a:fillRect/>
          </a:stretch>
        </p:blipFill>
        <p:spPr>
          <a:xfrm>
            <a:off x="381000" y="3276600"/>
            <a:ext cx="8229600" cy="2807397"/>
          </a:xfrm>
        </p:spPr>
      </p:pic>
      <p:sp>
        <p:nvSpPr>
          <p:cNvPr id="5" name="Footer Placeholder 4"/>
          <p:cNvSpPr>
            <a:spLocks noGrp="1"/>
          </p:cNvSpPr>
          <p:nvPr>
            <p:ph type="ftr" sz="quarter" idx="11"/>
          </p:nvPr>
        </p:nvSpPr>
        <p:spPr/>
        <p:txBody>
          <a:bodyPr/>
          <a:lstStyle/>
          <a:p>
            <a:r>
              <a:rPr lang="fr-FR" sz="1400" dirty="0" err="1" smtClean="0"/>
              <a:t>Houze</a:t>
            </a:r>
            <a:r>
              <a:rPr lang="fr-FR" sz="1400" dirty="0" smtClean="0"/>
              <a:t> Jr. et al. 1989</a:t>
            </a:r>
            <a:endParaRPr lang="en-US" sz="1400" dirty="0"/>
          </a:p>
        </p:txBody>
      </p:sp>
      <p:sp>
        <p:nvSpPr>
          <p:cNvPr id="6" name="TextBox 5"/>
          <p:cNvSpPr txBox="1"/>
          <p:nvPr/>
        </p:nvSpPr>
        <p:spPr>
          <a:xfrm>
            <a:off x="838200" y="1066800"/>
            <a:ext cx="7543800" cy="1938992"/>
          </a:xfrm>
          <a:prstGeom prst="rect">
            <a:avLst/>
          </a:prstGeom>
          <a:noFill/>
        </p:spPr>
        <p:txBody>
          <a:bodyPr wrap="square" rtlCol="0">
            <a:spAutoFit/>
          </a:bodyPr>
          <a:lstStyle/>
          <a:p>
            <a:pPr>
              <a:buFont typeface="Arial" pitchFamily="34" charset="0"/>
              <a:buChar char="•"/>
            </a:pPr>
            <a:r>
              <a:rPr lang="en-US" sz="2000" dirty="0" smtClean="0"/>
              <a:t>Once cold pool forms, a “wake low” appears</a:t>
            </a:r>
          </a:p>
          <a:p>
            <a:pPr>
              <a:buFont typeface="Arial" pitchFamily="34" charset="0"/>
              <a:buChar char="•"/>
            </a:pPr>
            <a:r>
              <a:rPr lang="en-US" sz="2000" dirty="0" smtClean="0"/>
              <a:t>Sinking motion near surface from cold pool and rising, buoyant      motion at </a:t>
            </a:r>
            <a:r>
              <a:rPr lang="en-US" sz="2000" dirty="0" err="1" smtClean="0"/>
              <a:t>midlevels</a:t>
            </a:r>
            <a:endParaRPr lang="en-US" sz="2000" dirty="0" smtClean="0"/>
          </a:p>
          <a:p>
            <a:pPr>
              <a:buFont typeface="Arial" pitchFamily="34" charset="0"/>
              <a:buChar char="•"/>
            </a:pPr>
            <a:r>
              <a:rPr lang="en-US" sz="2000" dirty="0" smtClean="0"/>
              <a:t>Rising motion associated with </a:t>
            </a:r>
            <a:r>
              <a:rPr lang="en-US" sz="2000" dirty="0" err="1" smtClean="0"/>
              <a:t>stratiform</a:t>
            </a:r>
            <a:r>
              <a:rPr lang="en-US" sz="2000" dirty="0" smtClean="0"/>
              <a:t> rain region of bow echo</a:t>
            </a:r>
          </a:p>
          <a:p>
            <a:pPr>
              <a:buFont typeface="Arial" pitchFamily="34" charset="0"/>
              <a:buChar char="•"/>
            </a:pPr>
            <a:r>
              <a:rPr lang="en-US" sz="2000" dirty="0" smtClean="0"/>
              <a:t>Higher pressure also associated with gust front</a:t>
            </a:r>
            <a:endParaRPr lang="en-US" sz="2000"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a:bodyPr>
          <a:lstStyle/>
          <a:p>
            <a:r>
              <a:rPr lang="en-US" sz="3100" u="sng" dirty="0" smtClean="0"/>
              <a:t>5:14 – 5:20 UTC: 3000 m</a:t>
            </a:r>
            <a:endParaRPr lang="en-US" sz="3100" u="sng" dirty="0"/>
          </a:p>
        </p:txBody>
      </p:sp>
      <p:sp>
        <p:nvSpPr>
          <p:cNvPr id="5" name="Footer Placeholder 4"/>
          <p:cNvSpPr>
            <a:spLocks noGrp="1"/>
          </p:cNvSpPr>
          <p:nvPr>
            <p:ph type="ftr" sz="quarter" idx="11"/>
          </p:nvPr>
        </p:nvSpPr>
        <p:spPr>
          <a:xfrm>
            <a:off x="2819400" y="6492875"/>
            <a:ext cx="3657600" cy="365125"/>
          </a:xfrm>
        </p:spPr>
        <p:txBody>
          <a:bodyPr/>
          <a:lstStyle/>
          <a:p>
            <a:r>
              <a:rPr lang="en-US" sz="1800" dirty="0" smtClean="0">
                <a:solidFill>
                  <a:schemeClr val="tx1"/>
                </a:solidFill>
              </a:rPr>
              <a:t>Low Level Automated Edit </a:t>
            </a:r>
            <a:endParaRPr lang="en-US" sz="1800" dirty="0">
              <a:solidFill>
                <a:schemeClr val="tx1"/>
              </a:solidFill>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33600" y="990600"/>
            <a:ext cx="4934863" cy="5300982"/>
          </a:xfrm>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3200" u="sng" dirty="0" smtClean="0"/>
              <a:t>5:14 – 5:28 UTC : Level 4</a:t>
            </a:r>
            <a:endParaRPr lang="en-US" sz="3200" u="sng" dirty="0"/>
          </a:p>
        </p:txBody>
      </p:sp>
      <p:pic>
        <p:nvPicPr>
          <p:cNvPr id="6" name="Content Placeholder 5" descr="winds_514_90_4.png"/>
          <p:cNvPicPr>
            <a:picLocks noGrp="1" noChangeAspect="1"/>
          </p:cNvPicPr>
          <p:nvPr>
            <p:ph sz="half" idx="1"/>
          </p:nvPr>
        </p:nvPicPr>
        <p:blipFill>
          <a:blip r:embed="rId2" cstate="print"/>
          <a:stretch>
            <a:fillRect/>
          </a:stretch>
        </p:blipFill>
        <p:spPr>
          <a:xfrm>
            <a:off x="533400" y="838201"/>
            <a:ext cx="4003960" cy="5181595"/>
          </a:xfrm>
        </p:spPr>
      </p:pic>
      <p:pic>
        <p:nvPicPr>
          <p:cNvPr id="7" name="Content Placeholder 6" descr="winds_514_99_4.png"/>
          <p:cNvPicPr>
            <a:picLocks noGrp="1" noChangeAspect="1"/>
          </p:cNvPicPr>
          <p:nvPr>
            <p:ph sz="half" idx="2"/>
          </p:nvPr>
        </p:nvPicPr>
        <p:blipFill>
          <a:blip r:embed="rId2" cstate="print"/>
          <a:stretch>
            <a:fillRect/>
          </a:stretch>
        </p:blipFill>
        <p:spPr>
          <a:xfrm>
            <a:off x="4800600" y="838202"/>
            <a:ext cx="4003960" cy="5181595"/>
          </a:xfrm>
        </p:spPr>
      </p:pic>
      <p:sp>
        <p:nvSpPr>
          <p:cNvPr id="8" name="TextBox 7"/>
          <p:cNvSpPr txBox="1"/>
          <p:nvPr/>
        </p:nvSpPr>
        <p:spPr>
          <a:xfrm>
            <a:off x="381000" y="6096000"/>
            <a:ext cx="4191000" cy="369332"/>
          </a:xfrm>
          <a:prstGeom prst="rect">
            <a:avLst/>
          </a:prstGeom>
          <a:noFill/>
        </p:spPr>
        <p:txBody>
          <a:bodyPr wrap="square" rtlCol="0">
            <a:spAutoFit/>
          </a:bodyPr>
          <a:lstStyle/>
          <a:p>
            <a:pPr algn="ctr"/>
            <a:r>
              <a:rPr lang="en-US" dirty="0" smtClean="0"/>
              <a:t>90 % Automated Edit</a:t>
            </a:r>
            <a:endParaRPr lang="en-US" dirty="0"/>
          </a:p>
        </p:txBody>
      </p:sp>
      <p:sp>
        <p:nvSpPr>
          <p:cNvPr id="9" name="TextBox 8"/>
          <p:cNvSpPr txBox="1"/>
          <p:nvPr/>
        </p:nvSpPr>
        <p:spPr>
          <a:xfrm>
            <a:off x="4800600" y="6096000"/>
            <a:ext cx="3962400" cy="369332"/>
          </a:xfrm>
          <a:prstGeom prst="rect">
            <a:avLst/>
          </a:prstGeom>
          <a:noFill/>
        </p:spPr>
        <p:txBody>
          <a:bodyPr wrap="square" rtlCol="0">
            <a:spAutoFit/>
          </a:bodyPr>
          <a:lstStyle/>
          <a:p>
            <a:pPr algn="ctr"/>
            <a:r>
              <a:rPr lang="en-US" dirty="0" smtClean="0"/>
              <a:t>99 % Automated Edit</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u="sng" dirty="0" smtClean="0"/>
              <a:t>Literature Review:</a:t>
            </a:r>
            <a:br>
              <a:rPr lang="en-US" u="sng" dirty="0" smtClean="0"/>
            </a:br>
            <a:r>
              <a:rPr lang="en-US" sz="3100" u="sng" dirty="0" smtClean="0"/>
              <a:t>Aircraft Radar</a:t>
            </a:r>
            <a:endParaRPr lang="en-US" sz="3100" u="sng" dirty="0"/>
          </a:p>
        </p:txBody>
      </p:sp>
      <p:sp>
        <p:nvSpPr>
          <p:cNvPr id="4" name="Content Placeholder 3"/>
          <p:cNvSpPr>
            <a:spLocks noGrp="1"/>
          </p:cNvSpPr>
          <p:nvPr>
            <p:ph sz="half" idx="1"/>
          </p:nvPr>
        </p:nvSpPr>
        <p:spPr>
          <a:xfrm>
            <a:off x="457200" y="1219200"/>
            <a:ext cx="4038600" cy="5638800"/>
          </a:xfrm>
        </p:spPr>
        <p:txBody>
          <a:bodyPr>
            <a:normAutofit fontScale="77500" lnSpcReduction="20000"/>
          </a:bodyPr>
          <a:lstStyle/>
          <a:p>
            <a:r>
              <a:rPr lang="en-US" dirty="0" smtClean="0">
                <a:solidFill>
                  <a:schemeClr val="bg1"/>
                </a:solidFill>
              </a:rPr>
              <a:t>Two examples: NRL P-3 with ELDORA and NOAA P-3 with tail Doppler</a:t>
            </a:r>
          </a:p>
          <a:p>
            <a:r>
              <a:rPr lang="en-US" dirty="0" smtClean="0">
                <a:solidFill>
                  <a:schemeClr val="bg1"/>
                </a:solidFill>
              </a:rPr>
              <a:t>Main problem:  radar is on a moving platform (</a:t>
            </a:r>
            <a:r>
              <a:rPr lang="en-US" dirty="0" err="1" smtClean="0">
                <a:solidFill>
                  <a:schemeClr val="bg1"/>
                </a:solidFill>
              </a:rPr>
              <a:t>Bosart</a:t>
            </a:r>
            <a:r>
              <a:rPr lang="en-US" dirty="0" smtClean="0">
                <a:solidFill>
                  <a:schemeClr val="bg1"/>
                </a:solidFill>
              </a:rPr>
              <a:t> et al.  2002)</a:t>
            </a:r>
          </a:p>
          <a:p>
            <a:r>
              <a:rPr lang="en-US" dirty="0" smtClean="0">
                <a:solidFill>
                  <a:schemeClr val="bg1"/>
                </a:solidFill>
              </a:rPr>
              <a:t>The length of the flight is sometimes not long enough to capture the entire MCS life cycle (Jorgensen and </a:t>
            </a:r>
            <a:r>
              <a:rPr lang="en-US" dirty="0" err="1" smtClean="0">
                <a:solidFill>
                  <a:schemeClr val="bg1"/>
                </a:solidFill>
              </a:rPr>
              <a:t>Smull</a:t>
            </a:r>
            <a:r>
              <a:rPr lang="en-US" dirty="0" smtClean="0">
                <a:solidFill>
                  <a:schemeClr val="bg1"/>
                </a:solidFill>
              </a:rPr>
              <a:t>  1993)</a:t>
            </a:r>
          </a:p>
          <a:p>
            <a:r>
              <a:rPr lang="en-US" dirty="0" smtClean="0">
                <a:solidFill>
                  <a:schemeClr val="bg1"/>
                </a:solidFill>
              </a:rPr>
              <a:t>Although the aircraft radar had the ability to resolve detailed structures of the bow echo, a disadvantage was the time required to execute one leg (12-13 min), which then decreased the temporal resolution (</a:t>
            </a:r>
            <a:r>
              <a:rPr lang="en-US" dirty="0" err="1" smtClean="0">
                <a:solidFill>
                  <a:schemeClr val="bg1"/>
                </a:solidFill>
              </a:rPr>
              <a:t>Wakimoto</a:t>
            </a:r>
            <a:r>
              <a:rPr lang="en-US" dirty="0" smtClean="0">
                <a:solidFill>
                  <a:schemeClr val="bg1"/>
                </a:solidFill>
              </a:rPr>
              <a:t> et al.  2006)</a:t>
            </a:r>
          </a:p>
          <a:p>
            <a:endParaRPr lang="en-US" dirty="0" smtClean="0">
              <a:solidFill>
                <a:schemeClr val="bg1"/>
              </a:solidFill>
            </a:endParaRPr>
          </a:p>
        </p:txBody>
      </p:sp>
      <p:pic>
        <p:nvPicPr>
          <p:cNvPr id="6" name="Content Placeholder 5" descr="radarscanschematics.PNG"/>
          <p:cNvPicPr>
            <a:picLocks noGrp="1" noChangeAspect="1"/>
          </p:cNvPicPr>
          <p:nvPr>
            <p:ph sz="half" idx="2"/>
          </p:nvPr>
        </p:nvPicPr>
        <p:blipFill>
          <a:blip r:embed="rId3" cstate="print"/>
          <a:stretch>
            <a:fillRect/>
          </a:stretch>
        </p:blipFill>
        <p:spPr>
          <a:xfrm>
            <a:off x="4953000" y="2073126"/>
            <a:ext cx="3881438" cy="3584294"/>
          </a:xfrm>
        </p:spPr>
      </p:pic>
      <p:sp>
        <p:nvSpPr>
          <p:cNvPr id="5" name="Footer Placeholder 4"/>
          <p:cNvSpPr>
            <a:spLocks noGrp="1"/>
          </p:cNvSpPr>
          <p:nvPr>
            <p:ph type="ftr" sz="quarter" idx="11"/>
          </p:nvPr>
        </p:nvSpPr>
        <p:spPr>
          <a:xfrm>
            <a:off x="5562600" y="5943600"/>
            <a:ext cx="2895600" cy="365125"/>
          </a:xfrm>
        </p:spPr>
        <p:txBody>
          <a:bodyPr/>
          <a:lstStyle/>
          <a:p>
            <a:r>
              <a:rPr lang="en-US" sz="1400" dirty="0" smtClean="0"/>
              <a:t>Davis and Coauthors 2004</a:t>
            </a:r>
            <a:endParaRPr lang="en-US" sz="14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a:bodyPr>
          <a:lstStyle/>
          <a:p>
            <a:r>
              <a:rPr lang="en-US" sz="3100" u="sng" dirty="0" smtClean="0"/>
              <a:t>5:14 – 5:20 UTC: Level 8</a:t>
            </a:r>
            <a:endParaRPr lang="en-US" sz="3100" u="sng" dirty="0"/>
          </a:p>
        </p:txBody>
      </p:sp>
      <p:pic>
        <p:nvPicPr>
          <p:cNvPr id="4" name="Content Placeholder 3" descr="winds_514_80_4.png"/>
          <p:cNvPicPr>
            <a:picLocks noGrp="1" noChangeAspect="1"/>
          </p:cNvPicPr>
          <p:nvPr>
            <p:ph idx="1"/>
          </p:nvPr>
        </p:nvPicPr>
        <p:blipFill>
          <a:blip r:embed="rId2" cstate="print"/>
          <a:stretch>
            <a:fillRect/>
          </a:stretch>
        </p:blipFill>
        <p:spPr>
          <a:xfrm>
            <a:off x="2400300" y="762000"/>
            <a:ext cx="4343399" cy="5620870"/>
          </a:xfrm>
        </p:spPr>
      </p:pic>
      <p:sp>
        <p:nvSpPr>
          <p:cNvPr id="5" name="Footer Placeholder 4"/>
          <p:cNvSpPr>
            <a:spLocks noGrp="1"/>
          </p:cNvSpPr>
          <p:nvPr>
            <p:ph type="ftr" sz="quarter" idx="11"/>
          </p:nvPr>
        </p:nvSpPr>
        <p:spPr>
          <a:xfrm>
            <a:off x="2819400" y="6492875"/>
            <a:ext cx="3657600" cy="365125"/>
          </a:xfrm>
        </p:spPr>
        <p:txBody>
          <a:bodyPr/>
          <a:lstStyle/>
          <a:p>
            <a:r>
              <a:rPr lang="en-US" sz="1800" dirty="0" smtClean="0">
                <a:solidFill>
                  <a:schemeClr val="tx1"/>
                </a:solidFill>
              </a:rPr>
              <a:t>80% Automated Edit </a:t>
            </a:r>
            <a:endParaRPr lang="en-US" sz="1800" dirty="0">
              <a:solidFill>
                <a:schemeClr val="tx1"/>
              </a:solidFill>
            </a:endParaRP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3200" u="sng" dirty="0" smtClean="0"/>
              <a:t>5:14 – 5:28 UTC : Level 8</a:t>
            </a:r>
            <a:endParaRPr lang="en-US" sz="3200" u="sng" dirty="0"/>
          </a:p>
        </p:txBody>
      </p:sp>
      <p:pic>
        <p:nvPicPr>
          <p:cNvPr id="6" name="Content Placeholder 5" descr="winds_514_90_4.png"/>
          <p:cNvPicPr>
            <a:picLocks noGrp="1" noChangeAspect="1"/>
          </p:cNvPicPr>
          <p:nvPr>
            <p:ph sz="half" idx="1"/>
          </p:nvPr>
        </p:nvPicPr>
        <p:blipFill>
          <a:blip r:embed="rId2" cstate="print"/>
          <a:stretch>
            <a:fillRect/>
          </a:stretch>
        </p:blipFill>
        <p:spPr>
          <a:xfrm>
            <a:off x="533400" y="838201"/>
            <a:ext cx="4003959" cy="5181595"/>
          </a:xfrm>
        </p:spPr>
      </p:pic>
      <p:pic>
        <p:nvPicPr>
          <p:cNvPr id="7" name="Content Placeholder 6" descr="winds_514_99_4.png"/>
          <p:cNvPicPr>
            <a:picLocks noGrp="1" noChangeAspect="1"/>
          </p:cNvPicPr>
          <p:nvPr>
            <p:ph sz="half" idx="2"/>
          </p:nvPr>
        </p:nvPicPr>
        <p:blipFill>
          <a:blip r:embed="rId2" cstate="print"/>
          <a:stretch>
            <a:fillRect/>
          </a:stretch>
        </p:blipFill>
        <p:spPr>
          <a:xfrm>
            <a:off x="4800600" y="838202"/>
            <a:ext cx="4003959" cy="5181595"/>
          </a:xfrm>
        </p:spPr>
      </p:pic>
      <p:sp>
        <p:nvSpPr>
          <p:cNvPr id="8" name="TextBox 7"/>
          <p:cNvSpPr txBox="1"/>
          <p:nvPr/>
        </p:nvSpPr>
        <p:spPr>
          <a:xfrm>
            <a:off x="381000" y="6096000"/>
            <a:ext cx="4191000" cy="369332"/>
          </a:xfrm>
          <a:prstGeom prst="rect">
            <a:avLst/>
          </a:prstGeom>
          <a:noFill/>
        </p:spPr>
        <p:txBody>
          <a:bodyPr wrap="square" rtlCol="0">
            <a:spAutoFit/>
          </a:bodyPr>
          <a:lstStyle/>
          <a:p>
            <a:pPr algn="ctr"/>
            <a:r>
              <a:rPr lang="en-US" dirty="0" smtClean="0"/>
              <a:t>90 % Automated Edit</a:t>
            </a:r>
            <a:endParaRPr lang="en-US" dirty="0"/>
          </a:p>
        </p:txBody>
      </p:sp>
      <p:sp>
        <p:nvSpPr>
          <p:cNvPr id="9" name="TextBox 8"/>
          <p:cNvSpPr txBox="1"/>
          <p:nvPr/>
        </p:nvSpPr>
        <p:spPr>
          <a:xfrm>
            <a:off x="4800600" y="6096000"/>
            <a:ext cx="3962400" cy="369332"/>
          </a:xfrm>
          <a:prstGeom prst="rect">
            <a:avLst/>
          </a:prstGeom>
          <a:noFill/>
        </p:spPr>
        <p:txBody>
          <a:bodyPr wrap="square" rtlCol="0">
            <a:spAutoFit/>
          </a:bodyPr>
          <a:lstStyle/>
          <a:p>
            <a:pPr algn="ctr"/>
            <a:r>
              <a:rPr lang="en-US" dirty="0" smtClean="0"/>
              <a:t>99 % Automated Edit</a:t>
            </a:r>
            <a:endParaRPr lang="en-US" dirty="0"/>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u="sng" dirty="0" smtClean="0"/>
              <a:t>Results:</a:t>
            </a:r>
            <a:br>
              <a:rPr lang="en-US" u="sng" dirty="0" smtClean="0"/>
            </a:br>
            <a:r>
              <a:rPr lang="en-US" sz="3100" u="sng" dirty="0" smtClean="0"/>
              <a:t>5:14 – 5:20 UTC</a:t>
            </a:r>
            <a:endParaRPr lang="en-US" sz="3100" u="sng" dirty="0"/>
          </a:p>
        </p:txBody>
      </p:sp>
      <p:sp>
        <p:nvSpPr>
          <p:cNvPr id="6" name="Content Placeholder 5"/>
          <p:cNvSpPr>
            <a:spLocks noGrp="1"/>
          </p:cNvSpPr>
          <p:nvPr>
            <p:ph idx="1"/>
          </p:nvPr>
        </p:nvSpPr>
        <p:spPr/>
        <p:txBody>
          <a:bodyPr/>
          <a:lstStyle/>
          <a:p>
            <a:r>
              <a:rPr lang="en-US" dirty="0" smtClean="0">
                <a:solidFill>
                  <a:schemeClr val="bg1"/>
                </a:solidFill>
              </a:rPr>
              <a:t>Layer 4 (3000 m) has a large pocket of positive pressure</a:t>
            </a:r>
          </a:p>
          <a:p>
            <a:endParaRPr lang="en-US" dirty="0" smtClean="0">
              <a:solidFill>
                <a:schemeClr val="bg1"/>
              </a:solidFill>
            </a:endParaRPr>
          </a:p>
          <a:p>
            <a:r>
              <a:rPr lang="en-US" dirty="0" smtClean="0">
                <a:solidFill>
                  <a:schemeClr val="bg1"/>
                </a:solidFill>
              </a:rPr>
              <a:t>This is caused by the developing gust front pushing out colder, dense air</a:t>
            </a:r>
            <a:endParaRPr lang="en-US" dirty="0">
              <a:solidFill>
                <a:schemeClr val="bg1"/>
              </a:solidFill>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a:bodyPr>
          <a:lstStyle/>
          <a:p>
            <a:r>
              <a:rPr lang="en-US" sz="3100" u="sng" dirty="0" smtClean="0"/>
              <a:t>5:28 – 5:36 UTC: 3000 m</a:t>
            </a:r>
            <a:endParaRPr lang="en-US" sz="3100" u="sng" dirty="0"/>
          </a:p>
        </p:txBody>
      </p:sp>
      <p:sp>
        <p:nvSpPr>
          <p:cNvPr id="5" name="Footer Placeholder 4"/>
          <p:cNvSpPr>
            <a:spLocks noGrp="1"/>
          </p:cNvSpPr>
          <p:nvPr>
            <p:ph type="ftr" sz="quarter" idx="11"/>
          </p:nvPr>
        </p:nvSpPr>
        <p:spPr>
          <a:xfrm>
            <a:off x="2819400" y="6492875"/>
            <a:ext cx="3657600" cy="365125"/>
          </a:xfrm>
        </p:spPr>
        <p:txBody>
          <a:bodyPr/>
          <a:lstStyle/>
          <a:p>
            <a:r>
              <a:rPr lang="en-US" sz="1800" dirty="0" smtClean="0">
                <a:solidFill>
                  <a:schemeClr val="tx1"/>
                </a:solidFill>
              </a:rPr>
              <a:t>Low Level Automated Edit </a:t>
            </a:r>
            <a:endParaRPr lang="en-US" sz="1800" dirty="0">
              <a:solidFill>
                <a:schemeClr val="tx1"/>
              </a:solidFill>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33600" y="1066800"/>
            <a:ext cx="4976133" cy="5246519"/>
          </a:xfrm>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3200" u="sng" dirty="0" smtClean="0"/>
              <a:t>5:28 – 5:36 UTC : Level 4</a:t>
            </a:r>
            <a:endParaRPr lang="en-US" sz="3200" u="sng" dirty="0"/>
          </a:p>
        </p:txBody>
      </p:sp>
      <p:pic>
        <p:nvPicPr>
          <p:cNvPr id="6" name="Content Placeholder 5" descr="winds_514_90_4.png"/>
          <p:cNvPicPr>
            <a:picLocks noGrp="1" noChangeAspect="1"/>
          </p:cNvPicPr>
          <p:nvPr>
            <p:ph sz="half" idx="1"/>
          </p:nvPr>
        </p:nvPicPr>
        <p:blipFill>
          <a:blip r:embed="rId2" cstate="print"/>
          <a:stretch>
            <a:fillRect/>
          </a:stretch>
        </p:blipFill>
        <p:spPr>
          <a:xfrm>
            <a:off x="533400" y="838201"/>
            <a:ext cx="4003959" cy="5181594"/>
          </a:xfrm>
        </p:spPr>
      </p:pic>
      <p:pic>
        <p:nvPicPr>
          <p:cNvPr id="7" name="Content Placeholder 6" descr="winds_514_99_4.png"/>
          <p:cNvPicPr>
            <a:picLocks noGrp="1" noChangeAspect="1"/>
          </p:cNvPicPr>
          <p:nvPr>
            <p:ph sz="half" idx="2"/>
          </p:nvPr>
        </p:nvPicPr>
        <p:blipFill>
          <a:blip r:embed="rId2" cstate="print"/>
          <a:stretch>
            <a:fillRect/>
          </a:stretch>
        </p:blipFill>
        <p:spPr>
          <a:xfrm>
            <a:off x="4800600" y="838202"/>
            <a:ext cx="4003959" cy="5181594"/>
          </a:xfrm>
        </p:spPr>
      </p:pic>
      <p:sp>
        <p:nvSpPr>
          <p:cNvPr id="8" name="TextBox 7"/>
          <p:cNvSpPr txBox="1"/>
          <p:nvPr/>
        </p:nvSpPr>
        <p:spPr>
          <a:xfrm>
            <a:off x="381000" y="6096000"/>
            <a:ext cx="4191000" cy="369332"/>
          </a:xfrm>
          <a:prstGeom prst="rect">
            <a:avLst/>
          </a:prstGeom>
          <a:noFill/>
        </p:spPr>
        <p:txBody>
          <a:bodyPr wrap="square" rtlCol="0">
            <a:spAutoFit/>
          </a:bodyPr>
          <a:lstStyle/>
          <a:p>
            <a:pPr algn="ctr"/>
            <a:r>
              <a:rPr lang="en-US" dirty="0" smtClean="0"/>
              <a:t>90 % Automated Edit</a:t>
            </a:r>
            <a:endParaRPr lang="en-US" dirty="0"/>
          </a:p>
        </p:txBody>
      </p:sp>
      <p:sp>
        <p:nvSpPr>
          <p:cNvPr id="9" name="TextBox 8"/>
          <p:cNvSpPr txBox="1"/>
          <p:nvPr/>
        </p:nvSpPr>
        <p:spPr>
          <a:xfrm>
            <a:off x="4800600" y="6096000"/>
            <a:ext cx="3962400" cy="369332"/>
          </a:xfrm>
          <a:prstGeom prst="rect">
            <a:avLst/>
          </a:prstGeom>
          <a:noFill/>
        </p:spPr>
        <p:txBody>
          <a:bodyPr wrap="square" rtlCol="0">
            <a:spAutoFit/>
          </a:bodyPr>
          <a:lstStyle/>
          <a:p>
            <a:pPr algn="ctr"/>
            <a:r>
              <a:rPr lang="en-US" dirty="0" smtClean="0"/>
              <a:t>99 % Automated Edit</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a:bodyPr>
          <a:lstStyle/>
          <a:p>
            <a:r>
              <a:rPr lang="en-US" sz="3100" u="sng" dirty="0" smtClean="0"/>
              <a:t>5:28 – 5:36 UTC: Level 8</a:t>
            </a:r>
            <a:endParaRPr lang="en-US" sz="3100" u="sng" dirty="0"/>
          </a:p>
        </p:txBody>
      </p:sp>
      <p:sp>
        <p:nvSpPr>
          <p:cNvPr id="5" name="Footer Placeholder 4"/>
          <p:cNvSpPr>
            <a:spLocks noGrp="1"/>
          </p:cNvSpPr>
          <p:nvPr>
            <p:ph type="ftr" sz="quarter" idx="11"/>
          </p:nvPr>
        </p:nvSpPr>
        <p:spPr>
          <a:xfrm>
            <a:off x="2819400" y="6492875"/>
            <a:ext cx="3657600" cy="365125"/>
          </a:xfrm>
        </p:spPr>
        <p:txBody>
          <a:bodyPr/>
          <a:lstStyle/>
          <a:p>
            <a:r>
              <a:rPr lang="en-US" sz="1800" dirty="0" smtClean="0">
                <a:solidFill>
                  <a:schemeClr val="tx1"/>
                </a:solidFill>
              </a:rPr>
              <a:t>80% Automated Edit </a:t>
            </a:r>
            <a:endParaRPr lang="en-US" sz="1800" dirty="0">
              <a:solidFill>
                <a:schemeClr val="tx1"/>
              </a:solidFill>
            </a:endParaRPr>
          </a:p>
        </p:txBody>
      </p:sp>
      <p:sp>
        <p:nvSpPr>
          <p:cNvPr id="3" name="Content Placeholder 2"/>
          <p:cNvSpPr>
            <a:spLocks noGrp="1"/>
          </p:cNvSpPr>
          <p:nvPr>
            <p:ph idx="1"/>
          </p:nvPr>
        </p:nvSpPr>
        <p:spPr/>
        <p:txBody>
          <a:bodyPr/>
          <a:lstStyle/>
          <a:p>
            <a:endParaRPr lang="en-US"/>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3200" u="sng" dirty="0" smtClean="0"/>
              <a:t>5:28 – 5:36 UTC : Level 8</a:t>
            </a:r>
            <a:endParaRPr lang="en-US" sz="3200" u="sng" dirty="0"/>
          </a:p>
        </p:txBody>
      </p:sp>
      <p:pic>
        <p:nvPicPr>
          <p:cNvPr id="6" name="Content Placeholder 5" descr="winds_514_90_4.png"/>
          <p:cNvPicPr>
            <a:picLocks noGrp="1" noChangeAspect="1"/>
          </p:cNvPicPr>
          <p:nvPr>
            <p:ph sz="half" idx="1"/>
          </p:nvPr>
        </p:nvPicPr>
        <p:blipFill>
          <a:blip r:embed="rId2" cstate="print"/>
          <a:stretch>
            <a:fillRect/>
          </a:stretch>
        </p:blipFill>
        <p:spPr>
          <a:xfrm>
            <a:off x="533400" y="838201"/>
            <a:ext cx="4003959" cy="5181594"/>
          </a:xfrm>
        </p:spPr>
      </p:pic>
      <p:pic>
        <p:nvPicPr>
          <p:cNvPr id="7" name="Content Placeholder 6" descr="winds_514_99_4.png"/>
          <p:cNvPicPr>
            <a:picLocks noGrp="1" noChangeAspect="1"/>
          </p:cNvPicPr>
          <p:nvPr>
            <p:ph sz="half" idx="2"/>
          </p:nvPr>
        </p:nvPicPr>
        <p:blipFill>
          <a:blip r:embed="rId2" cstate="print"/>
          <a:stretch>
            <a:fillRect/>
          </a:stretch>
        </p:blipFill>
        <p:spPr>
          <a:xfrm>
            <a:off x="4800600" y="838202"/>
            <a:ext cx="4003959" cy="5181594"/>
          </a:xfrm>
        </p:spPr>
      </p:pic>
      <p:sp>
        <p:nvSpPr>
          <p:cNvPr id="8" name="TextBox 7"/>
          <p:cNvSpPr txBox="1"/>
          <p:nvPr/>
        </p:nvSpPr>
        <p:spPr>
          <a:xfrm>
            <a:off x="381000" y="6096000"/>
            <a:ext cx="4191000" cy="369332"/>
          </a:xfrm>
          <a:prstGeom prst="rect">
            <a:avLst/>
          </a:prstGeom>
          <a:noFill/>
        </p:spPr>
        <p:txBody>
          <a:bodyPr wrap="square" rtlCol="0">
            <a:spAutoFit/>
          </a:bodyPr>
          <a:lstStyle/>
          <a:p>
            <a:pPr algn="ctr"/>
            <a:r>
              <a:rPr lang="en-US" dirty="0" smtClean="0"/>
              <a:t>90 % Automated Edit</a:t>
            </a:r>
            <a:endParaRPr lang="en-US" dirty="0"/>
          </a:p>
        </p:txBody>
      </p:sp>
      <p:sp>
        <p:nvSpPr>
          <p:cNvPr id="9" name="TextBox 8"/>
          <p:cNvSpPr txBox="1"/>
          <p:nvPr/>
        </p:nvSpPr>
        <p:spPr>
          <a:xfrm>
            <a:off x="4800600" y="6096000"/>
            <a:ext cx="3962400" cy="369332"/>
          </a:xfrm>
          <a:prstGeom prst="rect">
            <a:avLst/>
          </a:prstGeom>
          <a:noFill/>
        </p:spPr>
        <p:txBody>
          <a:bodyPr wrap="square" rtlCol="0">
            <a:spAutoFit/>
          </a:bodyPr>
          <a:lstStyle/>
          <a:p>
            <a:pPr algn="ctr"/>
            <a:r>
              <a:rPr lang="en-US" dirty="0" smtClean="0"/>
              <a:t>99 % Automated Edit</a:t>
            </a:r>
            <a:endParaRPr lang="en-US" dirty="0"/>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a:bodyPr>
          <a:lstStyle/>
          <a:p>
            <a:r>
              <a:rPr lang="en-US" sz="3100" u="sng" dirty="0" smtClean="0"/>
              <a:t>5:28 – 5:36 UTC: 5,500 m</a:t>
            </a:r>
            <a:endParaRPr lang="en-US" sz="3100" u="sng" dirty="0"/>
          </a:p>
        </p:txBody>
      </p:sp>
      <p:sp>
        <p:nvSpPr>
          <p:cNvPr id="5" name="Footer Placeholder 4"/>
          <p:cNvSpPr>
            <a:spLocks noGrp="1"/>
          </p:cNvSpPr>
          <p:nvPr>
            <p:ph type="ftr" sz="quarter" idx="11"/>
          </p:nvPr>
        </p:nvSpPr>
        <p:spPr>
          <a:xfrm>
            <a:off x="2819400" y="6492875"/>
            <a:ext cx="3657600" cy="365125"/>
          </a:xfrm>
        </p:spPr>
        <p:txBody>
          <a:bodyPr/>
          <a:lstStyle/>
          <a:p>
            <a:r>
              <a:rPr lang="en-US" sz="1800" dirty="0" smtClean="0">
                <a:solidFill>
                  <a:schemeClr val="tx1"/>
                </a:solidFill>
              </a:rPr>
              <a:t>Low Level Automated Edit </a:t>
            </a:r>
            <a:endParaRPr lang="en-US" sz="1800" dirty="0">
              <a:solidFill>
                <a:schemeClr val="tx1"/>
              </a:solidFill>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57400" y="990600"/>
            <a:ext cx="5052333" cy="5326860"/>
          </a:xfrm>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3200" u="sng" dirty="0" smtClean="0"/>
              <a:t>5:28 – 5:36 UTC : Level 10</a:t>
            </a:r>
            <a:endParaRPr lang="en-US" sz="3200" u="sng" dirty="0"/>
          </a:p>
        </p:txBody>
      </p:sp>
      <p:pic>
        <p:nvPicPr>
          <p:cNvPr id="6" name="Content Placeholder 5" descr="winds_514_90_4.png"/>
          <p:cNvPicPr>
            <a:picLocks noGrp="1" noChangeAspect="1"/>
          </p:cNvPicPr>
          <p:nvPr>
            <p:ph sz="half" idx="1"/>
          </p:nvPr>
        </p:nvPicPr>
        <p:blipFill>
          <a:blip r:embed="rId2" cstate="print"/>
          <a:stretch>
            <a:fillRect/>
          </a:stretch>
        </p:blipFill>
        <p:spPr>
          <a:xfrm>
            <a:off x="533400" y="838201"/>
            <a:ext cx="4003959" cy="5181594"/>
          </a:xfrm>
        </p:spPr>
      </p:pic>
      <p:pic>
        <p:nvPicPr>
          <p:cNvPr id="7" name="Content Placeholder 6" descr="winds_514_99_4.png"/>
          <p:cNvPicPr>
            <a:picLocks noGrp="1" noChangeAspect="1"/>
          </p:cNvPicPr>
          <p:nvPr>
            <p:ph sz="half" idx="2"/>
          </p:nvPr>
        </p:nvPicPr>
        <p:blipFill>
          <a:blip r:embed="rId2" cstate="print"/>
          <a:stretch>
            <a:fillRect/>
          </a:stretch>
        </p:blipFill>
        <p:spPr>
          <a:xfrm>
            <a:off x="4800600" y="838202"/>
            <a:ext cx="4003959" cy="5181594"/>
          </a:xfrm>
        </p:spPr>
      </p:pic>
      <p:sp>
        <p:nvSpPr>
          <p:cNvPr id="8" name="TextBox 7"/>
          <p:cNvSpPr txBox="1"/>
          <p:nvPr/>
        </p:nvSpPr>
        <p:spPr>
          <a:xfrm>
            <a:off x="381000" y="6096000"/>
            <a:ext cx="4191000" cy="369332"/>
          </a:xfrm>
          <a:prstGeom prst="rect">
            <a:avLst/>
          </a:prstGeom>
          <a:noFill/>
        </p:spPr>
        <p:txBody>
          <a:bodyPr wrap="square" rtlCol="0">
            <a:spAutoFit/>
          </a:bodyPr>
          <a:lstStyle/>
          <a:p>
            <a:pPr algn="ctr"/>
            <a:r>
              <a:rPr lang="en-US" dirty="0" smtClean="0"/>
              <a:t>90 % Automated Edit</a:t>
            </a:r>
            <a:endParaRPr lang="en-US" dirty="0"/>
          </a:p>
        </p:txBody>
      </p:sp>
      <p:sp>
        <p:nvSpPr>
          <p:cNvPr id="9" name="TextBox 8"/>
          <p:cNvSpPr txBox="1"/>
          <p:nvPr/>
        </p:nvSpPr>
        <p:spPr>
          <a:xfrm>
            <a:off x="4800600" y="6096000"/>
            <a:ext cx="3962400" cy="369332"/>
          </a:xfrm>
          <a:prstGeom prst="rect">
            <a:avLst/>
          </a:prstGeom>
          <a:noFill/>
        </p:spPr>
        <p:txBody>
          <a:bodyPr wrap="square" rtlCol="0">
            <a:spAutoFit/>
          </a:bodyPr>
          <a:lstStyle/>
          <a:p>
            <a:pPr algn="ctr"/>
            <a:r>
              <a:rPr lang="en-US" dirty="0" smtClean="0"/>
              <a:t>99 % Automated Edit</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u="sng" dirty="0" smtClean="0"/>
              <a:t>Results:</a:t>
            </a:r>
            <a:br>
              <a:rPr lang="en-US" u="sng" dirty="0" smtClean="0"/>
            </a:br>
            <a:r>
              <a:rPr lang="en-US" sz="3100" u="sng" dirty="0" smtClean="0"/>
              <a:t>5:28 – 5:36 UTC</a:t>
            </a:r>
            <a:endParaRPr lang="en-US" sz="3100" u="sng" dirty="0"/>
          </a:p>
        </p:txBody>
      </p:sp>
      <p:sp>
        <p:nvSpPr>
          <p:cNvPr id="6" name="Content Placeholder 5"/>
          <p:cNvSpPr>
            <a:spLocks noGrp="1"/>
          </p:cNvSpPr>
          <p:nvPr>
            <p:ph idx="1"/>
          </p:nvPr>
        </p:nvSpPr>
        <p:spPr/>
        <p:txBody>
          <a:bodyPr>
            <a:normAutofit/>
          </a:bodyPr>
          <a:lstStyle/>
          <a:p>
            <a:r>
              <a:rPr lang="en-US" sz="2000" dirty="0" smtClean="0">
                <a:solidFill>
                  <a:schemeClr val="bg1"/>
                </a:solidFill>
              </a:rPr>
              <a:t>There is a defined gust front represented by positive pressure values</a:t>
            </a:r>
          </a:p>
          <a:p>
            <a:endParaRPr lang="en-US" sz="2000" dirty="0" smtClean="0">
              <a:solidFill>
                <a:schemeClr val="bg1"/>
              </a:solidFill>
            </a:endParaRPr>
          </a:p>
          <a:p>
            <a:r>
              <a:rPr lang="en-US" sz="2000" dirty="0" smtClean="0">
                <a:solidFill>
                  <a:schemeClr val="bg1"/>
                </a:solidFill>
              </a:rPr>
              <a:t>RIJ creates sinking motion which is represented by positive pressure values behind gust front area</a:t>
            </a:r>
          </a:p>
          <a:p>
            <a:endParaRPr lang="en-US" sz="2000" dirty="0" smtClean="0">
              <a:solidFill>
                <a:schemeClr val="bg1"/>
              </a:solidFill>
            </a:endParaRPr>
          </a:p>
          <a:p>
            <a:r>
              <a:rPr lang="en-US" sz="2000" dirty="0" smtClean="0">
                <a:solidFill>
                  <a:schemeClr val="bg1"/>
                </a:solidFill>
              </a:rPr>
              <a:t>Positive – negative pressure couplet associated with the northern bookend vortex</a:t>
            </a:r>
          </a:p>
          <a:p>
            <a:endParaRPr lang="en-US" sz="2000" dirty="0" smtClean="0">
              <a:solidFill>
                <a:schemeClr val="bg1"/>
              </a:solidFill>
            </a:endParaRPr>
          </a:p>
          <a:p>
            <a:r>
              <a:rPr lang="en-US" sz="2000" dirty="0" smtClean="0">
                <a:solidFill>
                  <a:schemeClr val="bg1"/>
                </a:solidFill>
              </a:rPr>
              <a:t>“Wake low” represented by very large area of negative values</a:t>
            </a:r>
            <a:endParaRPr lang="en-US" sz="2000" dirty="0">
              <a:solidFill>
                <a:schemeClr val="bg1"/>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u="sng" dirty="0" smtClean="0"/>
              <a:t>Literature Review:</a:t>
            </a:r>
            <a:br>
              <a:rPr lang="en-US" u="sng" dirty="0" smtClean="0"/>
            </a:br>
            <a:r>
              <a:rPr lang="en-US" sz="3100" u="sng" dirty="0" smtClean="0"/>
              <a:t>Bow echo stages</a:t>
            </a:r>
            <a:endParaRPr lang="en-US" sz="3100" u="sng" dirty="0"/>
          </a:p>
        </p:txBody>
      </p:sp>
      <p:sp>
        <p:nvSpPr>
          <p:cNvPr id="3" name="Content Placeholder 2"/>
          <p:cNvSpPr>
            <a:spLocks noGrp="1"/>
          </p:cNvSpPr>
          <p:nvPr>
            <p:ph sz="half" idx="1"/>
          </p:nvPr>
        </p:nvSpPr>
        <p:spPr>
          <a:xfrm>
            <a:off x="381000" y="1295400"/>
            <a:ext cx="8458200" cy="3048000"/>
          </a:xfrm>
        </p:spPr>
        <p:txBody>
          <a:bodyPr>
            <a:normAutofit/>
          </a:bodyPr>
          <a:lstStyle/>
          <a:p>
            <a:r>
              <a:rPr lang="en-US" sz="2000" dirty="0" smtClean="0">
                <a:solidFill>
                  <a:schemeClr val="bg1"/>
                </a:solidFill>
              </a:rPr>
              <a:t>The MCS usually begins as a single large or small group of strong convective cells. (</a:t>
            </a:r>
            <a:r>
              <a:rPr lang="en-US" sz="2000" dirty="0" err="1" smtClean="0">
                <a:solidFill>
                  <a:schemeClr val="bg1"/>
                </a:solidFill>
              </a:rPr>
              <a:t>Klimowski</a:t>
            </a:r>
            <a:r>
              <a:rPr lang="en-US" sz="2000" dirty="0" smtClean="0">
                <a:solidFill>
                  <a:schemeClr val="bg1"/>
                </a:solidFill>
              </a:rPr>
              <a:t> 2004)</a:t>
            </a:r>
          </a:p>
          <a:p>
            <a:r>
              <a:rPr lang="en-US" sz="2000" dirty="0" smtClean="0">
                <a:solidFill>
                  <a:schemeClr val="bg1"/>
                </a:solidFill>
              </a:rPr>
              <a:t>It evolves into a bow-shaped line segment, as an associated surface cold pool expands. (</a:t>
            </a:r>
            <a:r>
              <a:rPr lang="en-US" sz="2000" dirty="0" err="1" smtClean="0">
                <a:solidFill>
                  <a:schemeClr val="bg1"/>
                </a:solidFill>
              </a:rPr>
              <a:t>Wakimoto</a:t>
            </a:r>
            <a:r>
              <a:rPr lang="en-US" sz="2000" dirty="0" smtClean="0">
                <a:solidFill>
                  <a:schemeClr val="bg1"/>
                </a:solidFill>
              </a:rPr>
              <a:t> et al. 2006)</a:t>
            </a:r>
          </a:p>
          <a:p>
            <a:r>
              <a:rPr lang="en-US" sz="2000" dirty="0" smtClean="0">
                <a:solidFill>
                  <a:schemeClr val="bg1"/>
                </a:solidFill>
              </a:rPr>
              <a:t>It finally becomes a comma-shaped echo in its declining stage. (</a:t>
            </a:r>
            <a:r>
              <a:rPr lang="en-US" sz="2000" dirty="0" err="1" smtClean="0">
                <a:solidFill>
                  <a:schemeClr val="bg1"/>
                </a:solidFill>
              </a:rPr>
              <a:t>Wakimoto</a:t>
            </a:r>
            <a:r>
              <a:rPr lang="en-US" sz="2000" dirty="0" smtClean="0">
                <a:solidFill>
                  <a:schemeClr val="bg1"/>
                </a:solidFill>
              </a:rPr>
              <a:t> et al. 2006)</a:t>
            </a:r>
          </a:p>
          <a:p>
            <a:r>
              <a:rPr lang="en-US" sz="2000" dirty="0" smtClean="0">
                <a:solidFill>
                  <a:schemeClr val="bg1"/>
                </a:solidFill>
              </a:rPr>
              <a:t>Fujita also noted cyclonic and </a:t>
            </a:r>
            <a:r>
              <a:rPr lang="en-US" sz="2000" dirty="0" err="1" smtClean="0">
                <a:solidFill>
                  <a:schemeClr val="bg1"/>
                </a:solidFill>
              </a:rPr>
              <a:t>anticyclonic</a:t>
            </a:r>
            <a:r>
              <a:rPr lang="en-US" sz="2000" dirty="0" smtClean="0">
                <a:solidFill>
                  <a:schemeClr val="bg1"/>
                </a:solidFill>
              </a:rPr>
              <a:t> circulations at the ends of the bowing segments. (Fujita 1978)</a:t>
            </a:r>
            <a:endParaRPr lang="en-US" sz="2000" dirty="0">
              <a:solidFill>
                <a:schemeClr val="bg1"/>
              </a:solidFill>
            </a:endParaRPr>
          </a:p>
        </p:txBody>
      </p:sp>
      <p:pic>
        <p:nvPicPr>
          <p:cNvPr id="5" name="Content Placeholder 4" descr="bowstages.PNG"/>
          <p:cNvPicPr>
            <a:picLocks noGrp="1" noChangeAspect="1"/>
          </p:cNvPicPr>
          <p:nvPr>
            <p:ph sz="half" idx="2"/>
          </p:nvPr>
        </p:nvPicPr>
        <p:blipFill>
          <a:blip r:embed="rId3" cstate="print"/>
          <a:stretch>
            <a:fillRect/>
          </a:stretch>
        </p:blipFill>
        <p:spPr>
          <a:xfrm>
            <a:off x="1714500" y="4419600"/>
            <a:ext cx="5715000" cy="2022231"/>
          </a:xfrm>
        </p:spPr>
      </p:pic>
      <p:sp>
        <p:nvSpPr>
          <p:cNvPr id="6" name="Rectangle 5"/>
          <p:cNvSpPr/>
          <p:nvPr/>
        </p:nvSpPr>
        <p:spPr>
          <a:xfrm>
            <a:off x="2286000" y="6550223"/>
            <a:ext cx="4572000" cy="307777"/>
          </a:xfrm>
          <a:prstGeom prst="rect">
            <a:avLst/>
          </a:prstGeom>
        </p:spPr>
        <p:txBody>
          <a:bodyPr>
            <a:spAutoFit/>
          </a:bodyPr>
          <a:lstStyle/>
          <a:p>
            <a:pPr algn="ctr"/>
            <a:r>
              <a:rPr lang="nl-NL" sz="1400" dirty="0" smtClean="0"/>
              <a:t>Wakimoto et al. 2006, Weisman 1993, Fujita 1978</a:t>
            </a:r>
            <a:endParaRPr lang="en-US" sz="14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a:bodyPr>
          <a:lstStyle/>
          <a:p>
            <a:r>
              <a:rPr lang="en-US" sz="3100" u="sng" dirty="0" smtClean="0"/>
              <a:t>5:40 – 5:48 UTC: 3000 m</a:t>
            </a:r>
            <a:endParaRPr lang="en-US" sz="3100" u="sng" dirty="0"/>
          </a:p>
        </p:txBody>
      </p:sp>
      <p:sp>
        <p:nvSpPr>
          <p:cNvPr id="5" name="Footer Placeholder 4"/>
          <p:cNvSpPr>
            <a:spLocks noGrp="1"/>
          </p:cNvSpPr>
          <p:nvPr>
            <p:ph type="ftr" sz="quarter" idx="11"/>
          </p:nvPr>
        </p:nvSpPr>
        <p:spPr>
          <a:xfrm>
            <a:off x="2819400" y="6492875"/>
            <a:ext cx="3657600" cy="365125"/>
          </a:xfrm>
        </p:spPr>
        <p:txBody>
          <a:bodyPr/>
          <a:lstStyle/>
          <a:p>
            <a:r>
              <a:rPr lang="en-US" sz="1800" dirty="0" smtClean="0">
                <a:solidFill>
                  <a:schemeClr val="tx1"/>
                </a:solidFill>
              </a:rPr>
              <a:t>Low Level Automated Edit </a:t>
            </a:r>
            <a:endParaRPr lang="en-US" sz="1800" dirty="0">
              <a:solidFill>
                <a:schemeClr val="tx1"/>
              </a:solidFill>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33600" y="990600"/>
            <a:ext cx="4932733" cy="5303848"/>
          </a:xfrm>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3200" u="sng" dirty="0" smtClean="0"/>
              <a:t>5:40 – 5:48 UTC : Level 4</a:t>
            </a:r>
            <a:endParaRPr lang="en-US" sz="3200" u="sng" dirty="0"/>
          </a:p>
        </p:txBody>
      </p:sp>
      <p:pic>
        <p:nvPicPr>
          <p:cNvPr id="6" name="Content Placeholder 5" descr="winds_514_90_4.png"/>
          <p:cNvPicPr>
            <a:picLocks noGrp="1" noChangeAspect="1"/>
          </p:cNvPicPr>
          <p:nvPr>
            <p:ph sz="half" idx="1"/>
          </p:nvPr>
        </p:nvPicPr>
        <p:blipFill>
          <a:blip r:embed="rId2" cstate="print"/>
          <a:stretch>
            <a:fillRect/>
          </a:stretch>
        </p:blipFill>
        <p:spPr>
          <a:xfrm>
            <a:off x="533400" y="838201"/>
            <a:ext cx="4003959" cy="5181594"/>
          </a:xfrm>
        </p:spPr>
      </p:pic>
      <p:pic>
        <p:nvPicPr>
          <p:cNvPr id="7" name="Content Placeholder 6" descr="winds_514_99_4.png"/>
          <p:cNvPicPr>
            <a:picLocks noGrp="1" noChangeAspect="1"/>
          </p:cNvPicPr>
          <p:nvPr>
            <p:ph sz="half" idx="2"/>
          </p:nvPr>
        </p:nvPicPr>
        <p:blipFill>
          <a:blip r:embed="rId2" cstate="print"/>
          <a:stretch>
            <a:fillRect/>
          </a:stretch>
        </p:blipFill>
        <p:spPr>
          <a:xfrm>
            <a:off x="4800600" y="838202"/>
            <a:ext cx="4003959" cy="5181594"/>
          </a:xfrm>
        </p:spPr>
      </p:pic>
      <p:sp>
        <p:nvSpPr>
          <p:cNvPr id="8" name="TextBox 7"/>
          <p:cNvSpPr txBox="1"/>
          <p:nvPr/>
        </p:nvSpPr>
        <p:spPr>
          <a:xfrm>
            <a:off x="381000" y="6096000"/>
            <a:ext cx="4191000" cy="369332"/>
          </a:xfrm>
          <a:prstGeom prst="rect">
            <a:avLst/>
          </a:prstGeom>
          <a:noFill/>
        </p:spPr>
        <p:txBody>
          <a:bodyPr wrap="square" rtlCol="0">
            <a:spAutoFit/>
          </a:bodyPr>
          <a:lstStyle/>
          <a:p>
            <a:pPr algn="ctr"/>
            <a:r>
              <a:rPr lang="en-US" dirty="0" smtClean="0"/>
              <a:t>90 % Automated Edit</a:t>
            </a:r>
            <a:endParaRPr lang="en-US" dirty="0"/>
          </a:p>
        </p:txBody>
      </p:sp>
      <p:sp>
        <p:nvSpPr>
          <p:cNvPr id="9" name="TextBox 8"/>
          <p:cNvSpPr txBox="1"/>
          <p:nvPr/>
        </p:nvSpPr>
        <p:spPr>
          <a:xfrm>
            <a:off x="4800600" y="6096000"/>
            <a:ext cx="3962400" cy="369332"/>
          </a:xfrm>
          <a:prstGeom prst="rect">
            <a:avLst/>
          </a:prstGeom>
          <a:noFill/>
        </p:spPr>
        <p:txBody>
          <a:bodyPr wrap="square" rtlCol="0">
            <a:spAutoFit/>
          </a:bodyPr>
          <a:lstStyle/>
          <a:p>
            <a:pPr algn="ctr"/>
            <a:r>
              <a:rPr lang="en-US" dirty="0" smtClean="0"/>
              <a:t>99 % Automated Edit</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a:bodyPr>
          <a:lstStyle/>
          <a:p>
            <a:r>
              <a:rPr lang="en-US" sz="3100" u="sng" dirty="0" smtClean="0"/>
              <a:t>5:40 – 5:48 UTC: Level 8</a:t>
            </a:r>
            <a:endParaRPr lang="en-US" sz="3100" u="sng" dirty="0"/>
          </a:p>
        </p:txBody>
      </p:sp>
      <p:pic>
        <p:nvPicPr>
          <p:cNvPr id="4" name="Content Placeholder 3" descr="winds_514_80_4.png"/>
          <p:cNvPicPr>
            <a:picLocks noGrp="1" noChangeAspect="1"/>
          </p:cNvPicPr>
          <p:nvPr>
            <p:ph idx="1"/>
          </p:nvPr>
        </p:nvPicPr>
        <p:blipFill>
          <a:blip r:embed="rId2" cstate="print"/>
          <a:stretch>
            <a:fillRect/>
          </a:stretch>
        </p:blipFill>
        <p:spPr>
          <a:xfrm>
            <a:off x="2400300" y="762000"/>
            <a:ext cx="4343398" cy="5620868"/>
          </a:xfrm>
        </p:spPr>
      </p:pic>
      <p:sp>
        <p:nvSpPr>
          <p:cNvPr id="5" name="Footer Placeholder 4"/>
          <p:cNvSpPr>
            <a:spLocks noGrp="1"/>
          </p:cNvSpPr>
          <p:nvPr>
            <p:ph type="ftr" sz="quarter" idx="11"/>
          </p:nvPr>
        </p:nvSpPr>
        <p:spPr>
          <a:xfrm>
            <a:off x="2819400" y="6492875"/>
            <a:ext cx="3657600" cy="365125"/>
          </a:xfrm>
        </p:spPr>
        <p:txBody>
          <a:bodyPr/>
          <a:lstStyle/>
          <a:p>
            <a:r>
              <a:rPr lang="en-US" sz="1800" dirty="0" smtClean="0">
                <a:solidFill>
                  <a:schemeClr val="tx1"/>
                </a:solidFill>
              </a:rPr>
              <a:t>80% Automated Edit </a:t>
            </a:r>
            <a:endParaRPr lang="en-US" sz="1800" dirty="0">
              <a:solidFill>
                <a:schemeClr val="tx1"/>
              </a:solidFill>
            </a:endParaRPr>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3200" u="sng" dirty="0" smtClean="0"/>
              <a:t>5:40 – 5:48 UTC : Level 8</a:t>
            </a:r>
            <a:endParaRPr lang="en-US" sz="3200" u="sng" dirty="0"/>
          </a:p>
        </p:txBody>
      </p:sp>
      <p:pic>
        <p:nvPicPr>
          <p:cNvPr id="6" name="Content Placeholder 5" descr="winds_514_90_4.png"/>
          <p:cNvPicPr>
            <a:picLocks noGrp="1" noChangeAspect="1"/>
          </p:cNvPicPr>
          <p:nvPr>
            <p:ph sz="half" idx="1"/>
          </p:nvPr>
        </p:nvPicPr>
        <p:blipFill>
          <a:blip r:embed="rId2" cstate="print"/>
          <a:stretch>
            <a:fillRect/>
          </a:stretch>
        </p:blipFill>
        <p:spPr>
          <a:xfrm>
            <a:off x="533400" y="838201"/>
            <a:ext cx="4003959" cy="5181594"/>
          </a:xfrm>
        </p:spPr>
      </p:pic>
      <p:pic>
        <p:nvPicPr>
          <p:cNvPr id="7" name="Content Placeholder 6" descr="winds_514_99_4.png"/>
          <p:cNvPicPr>
            <a:picLocks noGrp="1" noChangeAspect="1"/>
          </p:cNvPicPr>
          <p:nvPr>
            <p:ph sz="half" idx="2"/>
          </p:nvPr>
        </p:nvPicPr>
        <p:blipFill>
          <a:blip r:embed="rId2" cstate="print"/>
          <a:stretch>
            <a:fillRect/>
          </a:stretch>
        </p:blipFill>
        <p:spPr>
          <a:xfrm>
            <a:off x="4800600" y="838202"/>
            <a:ext cx="4003959" cy="5181594"/>
          </a:xfrm>
        </p:spPr>
      </p:pic>
      <p:sp>
        <p:nvSpPr>
          <p:cNvPr id="8" name="TextBox 7"/>
          <p:cNvSpPr txBox="1"/>
          <p:nvPr/>
        </p:nvSpPr>
        <p:spPr>
          <a:xfrm>
            <a:off x="381000" y="6096000"/>
            <a:ext cx="4191000" cy="369332"/>
          </a:xfrm>
          <a:prstGeom prst="rect">
            <a:avLst/>
          </a:prstGeom>
          <a:noFill/>
        </p:spPr>
        <p:txBody>
          <a:bodyPr wrap="square" rtlCol="0">
            <a:spAutoFit/>
          </a:bodyPr>
          <a:lstStyle/>
          <a:p>
            <a:pPr algn="ctr"/>
            <a:r>
              <a:rPr lang="en-US" dirty="0" smtClean="0"/>
              <a:t>90 % Automated Edit</a:t>
            </a:r>
            <a:endParaRPr lang="en-US" dirty="0"/>
          </a:p>
        </p:txBody>
      </p:sp>
      <p:sp>
        <p:nvSpPr>
          <p:cNvPr id="9" name="TextBox 8"/>
          <p:cNvSpPr txBox="1"/>
          <p:nvPr/>
        </p:nvSpPr>
        <p:spPr>
          <a:xfrm>
            <a:off x="4800600" y="6096000"/>
            <a:ext cx="3962400" cy="369332"/>
          </a:xfrm>
          <a:prstGeom prst="rect">
            <a:avLst/>
          </a:prstGeom>
          <a:noFill/>
        </p:spPr>
        <p:txBody>
          <a:bodyPr wrap="square" rtlCol="0">
            <a:spAutoFit/>
          </a:bodyPr>
          <a:lstStyle/>
          <a:p>
            <a:pPr algn="ctr"/>
            <a:r>
              <a:rPr lang="en-US" dirty="0" smtClean="0"/>
              <a:t>99 % Automated Edit</a:t>
            </a:r>
            <a:endParaRPr lang="en-US" dirty="0"/>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a:bodyPr>
          <a:lstStyle/>
          <a:p>
            <a:r>
              <a:rPr lang="en-US" sz="3100" u="sng" dirty="0" smtClean="0"/>
              <a:t>5:40 – 5:48 UTC: 5,500 m</a:t>
            </a:r>
            <a:endParaRPr lang="en-US" sz="3100" u="sng" dirty="0"/>
          </a:p>
        </p:txBody>
      </p:sp>
      <p:sp>
        <p:nvSpPr>
          <p:cNvPr id="5" name="Footer Placeholder 4"/>
          <p:cNvSpPr>
            <a:spLocks noGrp="1"/>
          </p:cNvSpPr>
          <p:nvPr>
            <p:ph type="ftr" sz="quarter" idx="11"/>
          </p:nvPr>
        </p:nvSpPr>
        <p:spPr>
          <a:xfrm>
            <a:off x="2819400" y="6492875"/>
            <a:ext cx="3657600" cy="365125"/>
          </a:xfrm>
        </p:spPr>
        <p:txBody>
          <a:bodyPr/>
          <a:lstStyle/>
          <a:p>
            <a:r>
              <a:rPr lang="en-US" sz="1800" dirty="0" smtClean="0">
                <a:solidFill>
                  <a:schemeClr val="tx1"/>
                </a:solidFill>
              </a:rPr>
              <a:t>Low Level Automated Edit </a:t>
            </a:r>
            <a:endParaRPr lang="en-US" sz="1800" dirty="0">
              <a:solidFill>
                <a:schemeClr val="tx1"/>
              </a:solidFill>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33600" y="990600"/>
            <a:ext cx="4922145" cy="5318180"/>
          </a:xfrm>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3200" u="sng" dirty="0" smtClean="0"/>
              <a:t>5:40 – 5:48 UTC : Level 10</a:t>
            </a:r>
            <a:endParaRPr lang="en-US" sz="3200" u="sng" dirty="0"/>
          </a:p>
        </p:txBody>
      </p:sp>
      <p:pic>
        <p:nvPicPr>
          <p:cNvPr id="6" name="Content Placeholder 5" descr="winds_514_90_4.png"/>
          <p:cNvPicPr>
            <a:picLocks noGrp="1" noChangeAspect="1"/>
          </p:cNvPicPr>
          <p:nvPr>
            <p:ph sz="half" idx="1"/>
          </p:nvPr>
        </p:nvPicPr>
        <p:blipFill>
          <a:blip r:embed="rId2" cstate="print"/>
          <a:stretch>
            <a:fillRect/>
          </a:stretch>
        </p:blipFill>
        <p:spPr>
          <a:xfrm>
            <a:off x="533400" y="838201"/>
            <a:ext cx="4003959" cy="5181594"/>
          </a:xfrm>
        </p:spPr>
      </p:pic>
      <p:pic>
        <p:nvPicPr>
          <p:cNvPr id="7" name="Content Placeholder 6" descr="winds_514_99_4.png"/>
          <p:cNvPicPr>
            <a:picLocks noGrp="1" noChangeAspect="1"/>
          </p:cNvPicPr>
          <p:nvPr>
            <p:ph sz="half" idx="2"/>
          </p:nvPr>
        </p:nvPicPr>
        <p:blipFill>
          <a:blip r:embed="rId2" cstate="print"/>
          <a:stretch>
            <a:fillRect/>
          </a:stretch>
        </p:blipFill>
        <p:spPr>
          <a:xfrm>
            <a:off x="4800600" y="838202"/>
            <a:ext cx="4003959" cy="5181594"/>
          </a:xfrm>
        </p:spPr>
      </p:pic>
      <p:sp>
        <p:nvSpPr>
          <p:cNvPr id="8" name="TextBox 7"/>
          <p:cNvSpPr txBox="1"/>
          <p:nvPr/>
        </p:nvSpPr>
        <p:spPr>
          <a:xfrm>
            <a:off x="381000" y="6096000"/>
            <a:ext cx="4191000" cy="369332"/>
          </a:xfrm>
          <a:prstGeom prst="rect">
            <a:avLst/>
          </a:prstGeom>
          <a:noFill/>
        </p:spPr>
        <p:txBody>
          <a:bodyPr wrap="square" rtlCol="0">
            <a:spAutoFit/>
          </a:bodyPr>
          <a:lstStyle/>
          <a:p>
            <a:pPr algn="ctr"/>
            <a:r>
              <a:rPr lang="en-US" dirty="0" smtClean="0"/>
              <a:t>90 % Automated Edit</a:t>
            </a:r>
            <a:endParaRPr lang="en-US" dirty="0"/>
          </a:p>
        </p:txBody>
      </p:sp>
      <p:sp>
        <p:nvSpPr>
          <p:cNvPr id="9" name="TextBox 8"/>
          <p:cNvSpPr txBox="1"/>
          <p:nvPr/>
        </p:nvSpPr>
        <p:spPr>
          <a:xfrm>
            <a:off x="4800600" y="6096000"/>
            <a:ext cx="3962400" cy="369332"/>
          </a:xfrm>
          <a:prstGeom prst="rect">
            <a:avLst/>
          </a:prstGeom>
          <a:noFill/>
        </p:spPr>
        <p:txBody>
          <a:bodyPr wrap="square" rtlCol="0">
            <a:spAutoFit/>
          </a:bodyPr>
          <a:lstStyle/>
          <a:p>
            <a:pPr algn="ctr"/>
            <a:r>
              <a:rPr lang="en-US" dirty="0" smtClean="0"/>
              <a:t>99 % Automated Edit</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u="sng" dirty="0" smtClean="0"/>
              <a:t>Results:</a:t>
            </a:r>
            <a:br>
              <a:rPr lang="en-US" u="sng" dirty="0" smtClean="0"/>
            </a:br>
            <a:r>
              <a:rPr lang="en-US" sz="3100" u="sng" dirty="0" smtClean="0"/>
              <a:t>5:40 – 5:48 UTC</a:t>
            </a:r>
            <a:endParaRPr lang="en-US" sz="3100" u="sng" dirty="0"/>
          </a:p>
        </p:txBody>
      </p:sp>
      <p:sp>
        <p:nvSpPr>
          <p:cNvPr id="6" name="Content Placeholder 5"/>
          <p:cNvSpPr>
            <a:spLocks noGrp="1"/>
          </p:cNvSpPr>
          <p:nvPr>
            <p:ph idx="1"/>
          </p:nvPr>
        </p:nvSpPr>
        <p:spPr/>
        <p:txBody>
          <a:bodyPr>
            <a:normAutofit/>
          </a:bodyPr>
          <a:lstStyle/>
          <a:p>
            <a:r>
              <a:rPr lang="en-US" sz="2000" dirty="0" smtClean="0">
                <a:solidFill>
                  <a:schemeClr val="bg1"/>
                </a:solidFill>
              </a:rPr>
              <a:t>Stronger positive pressure values represent stronger gust front</a:t>
            </a:r>
          </a:p>
          <a:p>
            <a:endParaRPr lang="en-US" sz="2000" dirty="0" smtClean="0">
              <a:solidFill>
                <a:schemeClr val="bg1"/>
              </a:solidFill>
            </a:endParaRPr>
          </a:p>
          <a:p>
            <a:r>
              <a:rPr lang="en-US" sz="2000" dirty="0" smtClean="0">
                <a:solidFill>
                  <a:schemeClr val="bg1"/>
                </a:solidFill>
              </a:rPr>
              <a:t>Couplet is larger in response to strengthening of northern bookend vortex</a:t>
            </a:r>
          </a:p>
          <a:p>
            <a:endParaRPr lang="en-US" sz="2000" dirty="0" smtClean="0">
              <a:solidFill>
                <a:schemeClr val="bg1"/>
              </a:solidFill>
            </a:endParaRPr>
          </a:p>
          <a:p>
            <a:r>
              <a:rPr lang="en-US" sz="2000" dirty="0" smtClean="0">
                <a:solidFill>
                  <a:schemeClr val="bg1"/>
                </a:solidFill>
              </a:rPr>
              <a:t>RIJ still represented by positive pressure</a:t>
            </a:r>
          </a:p>
          <a:p>
            <a:endParaRPr lang="en-US" sz="2000" dirty="0" smtClean="0">
              <a:solidFill>
                <a:schemeClr val="bg1"/>
              </a:solidFill>
            </a:endParaRPr>
          </a:p>
          <a:p>
            <a:r>
              <a:rPr lang="en-US" sz="2000" dirty="0" smtClean="0">
                <a:solidFill>
                  <a:schemeClr val="bg1"/>
                </a:solidFill>
              </a:rPr>
              <a:t>Negative pressure associated with “wake low” still present</a:t>
            </a:r>
          </a:p>
          <a:p>
            <a:endParaRPr lang="en-US" sz="2000" dirty="0" smtClean="0">
              <a:solidFill>
                <a:schemeClr val="bg1"/>
              </a:solidFill>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a:bodyPr>
          <a:lstStyle/>
          <a:p>
            <a:r>
              <a:rPr lang="en-US" sz="3100" u="sng" dirty="0" smtClean="0"/>
              <a:t>5:54 – 6:04 UTC: 3000 m</a:t>
            </a:r>
            <a:endParaRPr lang="en-US" sz="3100" u="sng" dirty="0"/>
          </a:p>
        </p:txBody>
      </p:sp>
      <p:pic>
        <p:nvPicPr>
          <p:cNvPr id="4" name="Content Placeholder 3" descr="winds_514_80_4.png"/>
          <p:cNvPicPr>
            <a:picLocks noGrp="1" noChangeAspect="1"/>
          </p:cNvPicPr>
          <p:nvPr>
            <p:ph idx="1"/>
          </p:nvPr>
        </p:nvPicPr>
        <p:blipFill>
          <a:blip r:embed="rId2" cstate="print"/>
          <a:stretch>
            <a:fillRect/>
          </a:stretch>
        </p:blipFill>
        <p:spPr>
          <a:xfrm>
            <a:off x="2400300" y="762000"/>
            <a:ext cx="4343398" cy="5620868"/>
          </a:xfrm>
        </p:spPr>
      </p:pic>
      <p:sp>
        <p:nvSpPr>
          <p:cNvPr id="5" name="Footer Placeholder 4"/>
          <p:cNvSpPr>
            <a:spLocks noGrp="1"/>
          </p:cNvSpPr>
          <p:nvPr>
            <p:ph type="ftr" sz="quarter" idx="11"/>
          </p:nvPr>
        </p:nvSpPr>
        <p:spPr>
          <a:xfrm>
            <a:off x="2819400" y="6492875"/>
            <a:ext cx="3657600" cy="365125"/>
          </a:xfrm>
        </p:spPr>
        <p:txBody>
          <a:bodyPr/>
          <a:lstStyle/>
          <a:p>
            <a:r>
              <a:rPr lang="en-US" sz="1800" dirty="0" smtClean="0">
                <a:solidFill>
                  <a:schemeClr val="tx1"/>
                </a:solidFill>
              </a:rPr>
              <a:t>Low Level Automated Edit </a:t>
            </a:r>
            <a:endParaRPr lang="en-US" sz="1800" dirty="0">
              <a:solidFill>
                <a:schemeClr val="tx1"/>
              </a:solidFill>
            </a:endParaRPr>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3200" u="sng" dirty="0" smtClean="0"/>
              <a:t>5:54 – 6:04 UTC : Level 4</a:t>
            </a:r>
            <a:endParaRPr lang="en-US" sz="3200" u="sng" dirty="0"/>
          </a:p>
        </p:txBody>
      </p:sp>
      <p:pic>
        <p:nvPicPr>
          <p:cNvPr id="6" name="Content Placeholder 5" descr="winds_514_90_4.png"/>
          <p:cNvPicPr>
            <a:picLocks noGrp="1" noChangeAspect="1"/>
          </p:cNvPicPr>
          <p:nvPr>
            <p:ph sz="half" idx="1"/>
          </p:nvPr>
        </p:nvPicPr>
        <p:blipFill>
          <a:blip r:embed="rId2" cstate="print"/>
          <a:stretch>
            <a:fillRect/>
          </a:stretch>
        </p:blipFill>
        <p:spPr>
          <a:xfrm>
            <a:off x="533400" y="838201"/>
            <a:ext cx="4003959" cy="5181594"/>
          </a:xfrm>
        </p:spPr>
      </p:pic>
      <p:pic>
        <p:nvPicPr>
          <p:cNvPr id="7" name="Content Placeholder 6" descr="winds_514_99_4.png"/>
          <p:cNvPicPr>
            <a:picLocks noGrp="1" noChangeAspect="1"/>
          </p:cNvPicPr>
          <p:nvPr>
            <p:ph sz="half" idx="2"/>
          </p:nvPr>
        </p:nvPicPr>
        <p:blipFill>
          <a:blip r:embed="rId2" cstate="print"/>
          <a:stretch>
            <a:fillRect/>
          </a:stretch>
        </p:blipFill>
        <p:spPr>
          <a:xfrm>
            <a:off x="4800600" y="838202"/>
            <a:ext cx="4003959" cy="5181594"/>
          </a:xfrm>
        </p:spPr>
      </p:pic>
      <p:sp>
        <p:nvSpPr>
          <p:cNvPr id="8" name="TextBox 7"/>
          <p:cNvSpPr txBox="1"/>
          <p:nvPr/>
        </p:nvSpPr>
        <p:spPr>
          <a:xfrm>
            <a:off x="381000" y="6096000"/>
            <a:ext cx="4191000" cy="369332"/>
          </a:xfrm>
          <a:prstGeom prst="rect">
            <a:avLst/>
          </a:prstGeom>
          <a:noFill/>
        </p:spPr>
        <p:txBody>
          <a:bodyPr wrap="square" rtlCol="0">
            <a:spAutoFit/>
          </a:bodyPr>
          <a:lstStyle/>
          <a:p>
            <a:pPr algn="ctr"/>
            <a:r>
              <a:rPr lang="en-US" dirty="0" smtClean="0"/>
              <a:t>90 % Automated Edit</a:t>
            </a:r>
            <a:endParaRPr lang="en-US" dirty="0"/>
          </a:p>
        </p:txBody>
      </p:sp>
      <p:sp>
        <p:nvSpPr>
          <p:cNvPr id="9" name="TextBox 8"/>
          <p:cNvSpPr txBox="1"/>
          <p:nvPr/>
        </p:nvSpPr>
        <p:spPr>
          <a:xfrm>
            <a:off x="4800600" y="6096000"/>
            <a:ext cx="3962400" cy="369332"/>
          </a:xfrm>
          <a:prstGeom prst="rect">
            <a:avLst/>
          </a:prstGeom>
          <a:noFill/>
        </p:spPr>
        <p:txBody>
          <a:bodyPr wrap="square" rtlCol="0">
            <a:spAutoFit/>
          </a:bodyPr>
          <a:lstStyle/>
          <a:p>
            <a:pPr algn="ctr"/>
            <a:r>
              <a:rPr lang="en-US" dirty="0" smtClean="0"/>
              <a:t>99 % Automated Edit</a:t>
            </a:r>
            <a:endParaRPr lang="en-US" dirty="0"/>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a:bodyPr>
          <a:lstStyle/>
          <a:p>
            <a:r>
              <a:rPr lang="en-US" sz="3100" u="sng" dirty="0" smtClean="0"/>
              <a:t>5:54 – 6:04 UTC: Level 8</a:t>
            </a:r>
            <a:endParaRPr lang="en-US" sz="3100" u="sng" dirty="0"/>
          </a:p>
        </p:txBody>
      </p:sp>
      <p:sp>
        <p:nvSpPr>
          <p:cNvPr id="5" name="Footer Placeholder 4"/>
          <p:cNvSpPr>
            <a:spLocks noGrp="1"/>
          </p:cNvSpPr>
          <p:nvPr>
            <p:ph type="ftr" sz="quarter" idx="11"/>
          </p:nvPr>
        </p:nvSpPr>
        <p:spPr>
          <a:xfrm>
            <a:off x="2819400" y="6492875"/>
            <a:ext cx="3657600" cy="365125"/>
          </a:xfrm>
        </p:spPr>
        <p:txBody>
          <a:bodyPr/>
          <a:lstStyle/>
          <a:p>
            <a:r>
              <a:rPr lang="en-US" sz="1800" dirty="0" smtClean="0">
                <a:solidFill>
                  <a:schemeClr val="tx1"/>
                </a:solidFill>
              </a:rPr>
              <a:t>80% Automated Edit </a:t>
            </a:r>
            <a:endParaRPr lang="en-US" sz="1800" dirty="0">
              <a:solidFill>
                <a:schemeClr val="tx1"/>
              </a:solidFill>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33600" y="990600"/>
            <a:ext cx="4941277" cy="5292382"/>
          </a:xfr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title"/>
          </p:nvPr>
        </p:nvSpPr>
        <p:spPr>
          <a:xfrm>
            <a:off x="533400" y="0"/>
            <a:ext cx="8229600" cy="914400"/>
          </a:xfrm>
        </p:spPr>
        <p:txBody>
          <a:bodyPr>
            <a:normAutofit fontScale="90000"/>
          </a:bodyPr>
          <a:lstStyle/>
          <a:p>
            <a:r>
              <a:rPr lang="en-US" u="sng" dirty="0" smtClean="0"/>
              <a:t>Literature Review:</a:t>
            </a:r>
            <a:br>
              <a:rPr lang="en-US" u="sng" dirty="0" smtClean="0"/>
            </a:br>
            <a:r>
              <a:rPr lang="en-US" sz="3100" u="sng" dirty="0" smtClean="0"/>
              <a:t>Bow echo categories</a:t>
            </a:r>
            <a:endParaRPr lang="en-US" sz="3100" u="sng" dirty="0"/>
          </a:p>
        </p:txBody>
      </p:sp>
      <p:sp>
        <p:nvSpPr>
          <p:cNvPr id="6" name="Content Placeholder 5"/>
          <p:cNvSpPr>
            <a:spLocks noGrp="1"/>
          </p:cNvSpPr>
          <p:nvPr>
            <p:ph sz="half" idx="1"/>
          </p:nvPr>
        </p:nvSpPr>
        <p:spPr>
          <a:xfrm>
            <a:off x="457200" y="914400"/>
            <a:ext cx="4038600" cy="5943600"/>
          </a:xfrm>
        </p:spPr>
        <p:txBody>
          <a:bodyPr>
            <a:normAutofit fontScale="92500" lnSpcReduction="10000"/>
          </a:bodyPr>
          <a:lstStyle/>
          <a:p>
            <a:r>
              <a:rPr lang="en-US" sz="2400" dirty="0" smtClean="0">
                <a:solidFill>
                  <a:schemeClr val="bg1"/>
                </a:solidFill>
              </a:rPr>
              <a:t>a) </a:t>
            </a:r>
            <a:r>
              <a:rPr lang="en-US" sz="2200" dirty="0" smtClean="0">
                <a:solidFill>
                  <a:schemeClr val="bg1"/>
                </a:solidFill>
              </a:rPr>
              <a:t>larger than a single thunderstorm, not associated with a large linear complex </a:t>
            </a:r>
            <a:r>
              <a:rPr lang="en-US" sz="2400" dirty="0" smtClean="0">
                <a:solidFill>
                  <a:schemeClr val="bg1"/>
                </a:solidFill>
              </a:rPr>
              <a:t>(</a:t>
            </a:r>
            <a:r>
              <a:rPr lang="en-US" sz="1900" dirty="0" err="1" smtClean="0">
                <a:solidFill>
                  <a:schemeClr val="bg1"/>
                </a:solidFill>
              </a:rPr>
              <a:t>Klimowski</a:t>
            </a:r>
            <a:r>
              <a:rPr lang="en-US" sz="1900" dirty="0" smtClean="0">
                <a:solidFill>
                  <a:schemeClr val="bg1"/>
                </a:solidFill>
              </a:rPr>
              <a:t> et al. 2004, Fujita 1978</a:t>
            </a:r>
            <a:r>
              <a:rPr lang="en-US" sz="2400" dirty="0" smtClean="0">
                <a:solidFill>
                  <a:schemeClr val="bg1"/>
                </a:solidFill>
              </a:rPr>
              <a:t>)</a:t>
            </a:r>
          </a:p>
          <a:p>
            <a:r>
              <a:rPr lang="en-US" sz="2400" dirty="0" smtClean="0">
                <a:solidFill>
                  <a:schemeClr val="bg1"/>
                </a:solidFill>
              </a:rPr>
              <a:t>b</a:t>
            </a:r>
            <a:r>
              <a:rPr lang="en-US" sz="2200" dirty="0" smtClean="0">
                <a:solidFill>
                  <a:schemeClr val="bg1"/>
                </a:solidFill>
              </a:rPr>
              <a:t>) bow echo is the primary but not only convective feature </a:t>
            </a:r>
            <a:r>
              <a:rPr lang="en-US" sz="2400" dirty="0" smtClean="0">
                <a:solidFill>
                  <a:schemeClr val="bg1"/>
                </a:solidFill>
              </a:rPr>
              <a:t>(</a:t>
            </a:r>
            <a:r>
              <a:rPr lang="en-US" sz="1900" dirty="0" err="1" smtClean="0">
                <a:solidFill>
                  <a:schemeClr val="bg1"/>
                </a:solidFill>
              </a:rPr>
              <a:t>Klimowski</a:t>
            </a:r>
            <a:r>
              <a:rPr lang="en-US" sz="1900" dirty="0" smtClean="0">
                <a:solidFill>
                  <a:schemeClr val="bg1"/>
                </a:solidFill>
              </a:rPr>
              <a:t> et al. 2004, </a:t>
            </a:r>
            <a:r>
              <a:rPr lang="en-US" sz="1900" dirty="0" err="1" smtClean="0">
                <a:solidFill>
                  <a:schemeClr val="bg1"/>
                </a:solidFill>
              </a:rPr>
              <a:t>Moller</a:t>
            </a:r>
            <a:r>
              <a:rPr lang="en-US" sz="1900" dirty="0" smtClean="0">
                <a:solidFill>
                  <a:schemeClr val="bg1"/>
                </a:solidFill>
              </a:rPr>
              <a:t> et al. 1990, Johns and </a:t>
            </a:r>
            <a:r>
              <a:rPr lang="en-US" sz="1900" dirty="0" err="1" smtClean="0">
                <a:solidFill>
                  <a:schemeClr val="bg1"/>
                </a:solidFill>
              </a:rPr>
              <a:t>Hirt</a:t>
            </a:r>
            <a:r>
              <a:rPr lang="en-US" sz="1900" dirty="0" smtClean="0">
                <a:solidFill>
                  <a:schemeClr val="bg1"/>
                </a:solidFill>
              </a:rPr>
              <a:t> 1987, </a:t>
            </a:r>
            <a:r>
              <a:rPr lang="en-US" sz="1900" dirty="0" err="1" smtClean="0">
                <a:solidFill>
                  <a:schemeClr val="bg1"/>
                </a:solidFill>
              </a:rPr>
              <a:t>Przybylinski</a:t>
            </a:r>
            <a:r>
              <a:rPr lang="en-US" sz="1900" dirty="0" smtClean="0">
                <a:solidFill>
                  <a:schemeClr val="bg1"/>
                </a:solidFill>
              </a:rPr>
              <a:t> and </a:t>
            </a:r>
            <a:r>
              <a:rPr lang="en-US" sz="1900" dirty="0" err="1" smtClean="0">
                <a:solidFill>
                  <a:schemeClr val="bg1"/>
                </a:solidFill>
              </a:rPr>
              <a:t>DeCaire</a:t>
            </a:r>
            <a:r>
              <a:rPr lang="en-US" sz="1900" dirty="0" smtClean="0">
                <a:solidFill>
                  <a:schemeClr val="bg1"/>
                </a:solidFill>
              </a:rPr>
              <a:t> 1985</a:t>
            </a:r>
            <a:r>
              <a:rPr lang="en-US" sz="2400" dirty="0" smtClean="0">
                <a:solidFill>
                  <a:schemeClr val="bg1"/>
                </a:solidFill>
              </a:rPr>
              <a:t>)</a:t>
            </a:r>
          </a:p>
          <a:p>
            <a:r>
              <a:rPr lang="en-US" sz="2400" dirty="0" smtClean="0">
                <a:solidFill>
                  <a:schemeClr val="bg1"/>
                </a:solidFill>
              </a:rPr>
              <a:t>c) </a:t>
            </a:r>
            <a:r>
              <a:rPr lang="en-US" sz="2200" dirty="0" smtClean="0">
                <a:solidFill>
                  <a:schemeClr val="bg1"/>
                </a:solidFill>
              </a:rPr>
              <a:t>not associated with any larger organized convective system </a:t>
            </a:r>
            <a:r>
              <a:rPr lang="en-US" sz="2400" dirty="0" smtClean="0">
                <a:solidFill>
                  <a:schemeClr val="bg1"/>
                </a:solidFill>
              </a:rPr>
              <a:t>(</a:t>
            </a:r>
            <a:r>
              <a:rPr lang="en-US" sz="1900" dirty="0" err="1" smtClean="0">
                <a:solidFill>
                  <a:schemeClr val="bg1"/>
                </a:solidFill>
              </a:rPr>
              <a:t>Klimowski</a:t>
            </a:r>
            <a:r>
              <a:rPr lang="en-US" sz="1900" dirty="0" smtClean="0">
                <a:solidFill>
                  <a:schemeClr val="bg1"/>
                </a:solidFill>
              </a:rPr>
              <a:t> et al. 2004, Lee et al. 1992</a:t>
            </a:r>
            <a:r>
              <a:rPr lang="en-US" sz="2400" dirty="0" smtClean="0">
                <a:solidFill>
                  <a:schemeClr val="bg1"/>
                </a:solidFill>
              </a:rPr>
              <a:t>)</a:t>
            </a:r>
          </a:p>
          <a:p>
            <a:r>
              <a:rPr lang="en-US" sz="2400" dirty="0" smtClean="0">
                <a:solidFill>
                  <a:schemeClr val="bg1"/>
                </a:solidFill>
              </a:rPr>
              <a:t>d) </a:t>
            </a:r>
            <a:r>
              <a:rPr lang="en-US" sz="2200" dirty="0" smtClean="0">
                <a:solidFill>
                  <a:schemeClr val="bg1"/>
                </a:solidFill>
              </a:rPr>
              <a:t>part of a large-scale elongated quasi linear system</a:t>
            </a:r>
            <a:r>
              <a:rPr lang="en-US" sz="2400" dirty="0" smtClean="0">
                <a:solidFill>
                  <a:schemeClr val="bg1"/>
                </a:solidFill>
              </a:rPr>
              <a:t> (</a:t>
            </a:r>
            <a:r>
              <a:rPr lang="en-US" sz="1900" dirty="0" err="1" smtClean="0">
                <a:solidFill>
                  <a:schemeClr val="bg1"/>
                </a:solidFill>
              </a:rPr>
              <a:t>Klimowski</a:t>
            </a:r>
            <a:r>
              <a:rPr lang="en-US" sz="1900" dirty="0" smtClean="0">
                <a:solidFill>
                  <a:schemeClr val="bg1"/>
                </a:solidFill>
              </a:rPr>
              <a:t> et al. 2004, Lee et al. 1992</a:t>
            </a:r>
            <a:r>
              <a:rPr lang="en-US" sz="2400" dirty="0" smtClean="0">
                <a:solidFill>
                  <a:schemeClr val="bg1"/>
                </a:solidFill>
              </a:rPr>
              <a:t>)</a:t>
            </a:r>
            <a:endParaRPr lang="en-US" sz="2400" dirty="0">
              <a:solidFill>
                <a:schemeClr val="bg1"/>
              </a:solidFill>
            </a:endParaRPr>
          </a:p>
        </p:txBody>
      </p:sp>
      <p:pic>
        <p:nvPicPr>
          <p:cNvPr id="7" name="Content Placeholder 6" descr="bowcategories.PNG"/>
          <p:cNvPicPr>
            <a:picLocks noGrp="1" noChangeAspect="1"/>
          </p:cNvPicPr>
          <p:nvPr>
            <p:ph sz="half" idx="2"/>
          </p:nvPr>
        </p:nvPicPr>
        <p:blipFill>
          <a:blip r:embed="rId2" cstate="print"/>
          <a:stretch>
            <a:fillRect/>
          </a:stretch>
        </p:blipFill>
        <p:spPr>
          <a:xfrm>
            <a:off x="4724400" y="1905000"/>
            <a:ext cx="4038600" cy="3084248"/>
          </a:xfrm>
        </p:spPr>
      </p:pic>
      <p:sp>
        <p:nvSpPr>
          <p:cNvPr id="8" name="Footer Placeholder 7"/>
          <p:cNvSpPr>
            <a:spLocks noGrp="1"/>
          </p:cNvSpPr>
          <p:nvPr>
            <p:ph type="ftr" sz="quarter" idx="11"/>
          </p:nvPr>
        </p:nvSpPr>
        <p:spPr>
          <a:xfrm>
            <a:off x="5410200" y="5181600"/>
            <a:ext cx="2895600" cy="365125"/>
          </a:xfrm>
        </p:spPr>
        <p:txBody>
          <a:bodyPr/>
          <a:lstStyle/>
          <a:p>
            <a:r>
              <a:rPr lang="en-US" sz="1400" dirty="0" err="1" smtClean="0"/>
              <a:t>Klimowski</a:t>
            </a:r>
            <a:r>
              <a:rPr lang="en-US" sz="1400" dirty="0" smtClean="0"/>
              <a:t> et al. 2004</a:t>
            </a:r>
            <a:endParaRPr lang="en-US" sz="1400" dirty="0"/>
          </a:p>
        </p:txBody>
      </p:sp>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3200" u="sng" dirty="0" smtClean="0"/>
              <a:t>5:54 – 6:04 UTC : Level 8</a:t>
            </a:r>
            <a:endParaRPr lang="en-US" sz="3200" u="sng" dirty="0"/>
          </a:p>
        </p:txBody>
      </p:sp>
      <p:pic>
        <p:nvPicPr>
          <p:cNvPr id="6" name="Content Placeholder 5" descr="winds_514_90_4.png"/>
          <p:cNvPicPr>
            <a:picLocks noGrp="1" noChangeAspect="1"/>
          </p:cNvPicPr>
          <p:nvPr>
            <p:ph sz="half" idx="1"/>
          </p:nvPr>
        </p:nvPicPr>
        <p:blipFill>
          <a:blip r:embed="rId2" cstate="print"/>
          <a:stretch>
            <a:fillRect/>
          </a:stretch>
        </p:blipFill>
        <p:spPr>
          <a:xfrm>
            <a:off x="533400" y="838201"/>
            <a:ext cx="4003959" cy="5181594"/>
          </a:xfrm>
        </p:spPr>
      </p:pic>
      <p:pic>
        <p:nvPicPr>
          <p:cNvPr id="7" name="Content Placeholder 6" descr="winds_514_99_4.png"/>
          <p:cNvPicPr>
            <a:picLocks noGrp="1" noChangeAspect="1"/>
          </p:cNvPicPr>
          <p:nvPr>
            <p:ph sz="half" idx="2"/>
          </p:nvPr>
        </p:nvPicPr>
        <p:blipFill>
          <a:blip r:embed="rId2" cstate="print"/>
          <a:stretch>
            <a:fillRect/>
          </a:stretch>
        </p:blipFill>
        <p:spPr>
          <a:xfrm>
            <a:off x="4800600" y="838202"/>
            <a:ext cx="4003959" cy="5181594"/>
          </a:xfrm>
        </p:spPr>
      </p:pic>
      <p:sp>
        <p:nvSpPr>
          <p:cNvPr id="8" name="TextBox 7"/>
          <p:cNvSpPr txBox="1"/>
          <p:nvPr/>
        </p:nvSpPr>
        <p:spPr>
          <a:xfrm>
            <a:off x="381000" y="6096000"/>
            <a:ext cx="4191000" cy="369332"/>
          </a:xfrm>
          <a:prstGeom prst="rect">
            <a:avLst/>
          </a:prstGeom>
          <a:noFill/>
        </p:spPr>
        <p:txBody>
          <a:bodyPr wrap="square" rtlCol="0">
            <a:spAutoFit/>
          </a:bodyPr>
          <a:lstStyle/>
          <a:p>
            <a:pPr algn="ctr"/>
            <a:r>
              <a:rPr lang="en-US" dirty="0" smtClean="0"/>
              <a:t>90 % Automated Edit</a:t>
            </a:r>
            <a:endParaRPr lang="en-US" dirty="0"/>
          </a:p>
        </p:txBody>
      </p:sp>
      <p:sp>
        <p:nvSpPr>
          <p:cNvPr id="9" name="TextBox 8"/>
          <p:cNvSpPr txBox="1"/>
          <p:nvPr/>
        </p:nvSpPr>
        <p:spPr>
          <a:xfrm>
            <a:off x="4800600" y="6096000"/>
            <a:ext cx="3962400" cy="369332"/>
          </a:xfrm>
          <a:prstGeom prst="rect">
            <a:avLst/>
          </a:prstGeom>
          <a:noFill/>
        </p:spPr>
        <p:txBody>
          <a:bodyPr wrap="square" rtlCol="0">
            <a:spAutoFit/>
          </a:bodyPr>
          <a:lstStyle/>
          <a:p>
            <a:pPr algn="ctr"/>
            <a:r>
              <a:rPr lang="en-US" dirty="0" smtClean="0"/>
              <a:t>99 % Automated Edit</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u="sng" dirty="0" smtClean="0"/>
              <a:t>Results:</a:t>
            </a:r>
            <a:br>
              <a:rPr lang="en-US" u="sng" dirty="0" smtClean="0"/>
            </a:br>
            <a:r>
              <a:rPr lang="en-US" sz="3100" u="sng" dirty="0" smtClean="0"/>
              <a:t>5:54 – 6:04 UTC</a:t>
            </a:r>
            <a:endParaRPr lang="en-US" sz="3100" u="sng" dirty="0"/>
          </a:p>
        </p:txBody>
      </p:sp>
      <p:sp>
        <p:nvSpPr>
          <p:cNvPr id="6" name="Content Placeholder 5"/>
          <p:cNvSpPr>
            <a:spLocks noGrp="1"/>
          </p:cNvSpPr>
          <p:nvPr>
            <p:ph idx="1"/>
          </p:nvPr>
        </p:nvSpPr>
        <p:spPr/>
        <p:txBody>
          <a:bodyPr/>
          <a:lstStyle/>
          <a:p>
            <a:r>
              <a:rPr lang="en-US" dirty="0" smtClean="0">
                <a:solidFill>
                  <a:schemeClr val="bg1"/>
                </a:solidFill>
              </a:rPr>
              <a:t>Pressure values have weakened representing an overall weakening of the storm</a:t>
            </a:r>
          </a:p>
          <a:p>
            <a:endParaRPr lang="en-US" dirty="0" smtClean="0">
              <a:solidFill>
                <a:schemeClr val="bg1"/>
              </a:solidFill>
            </a:endParaRPr>
          </a:p>
          <a:p>
            <a:r>
              <a:rPr lang="en-US" dirty="0" smtClean="0">
                <a:solidFill>
                  <a:schemeClr val="bg1"/>
                </a:solidFill>
              </a:rPr>
              <a:t>Pressure couplet still present but not as defined</a:t>
            </a:r>
          </a:p>
          <a:p>
            <a:endParaRPr lang="en-US" dirty="0" smtClean="0">
              <a:solidFill>
                <a:schemeClr val="bg1"/>
              </a:solidFill>
            </a:endParaRPr>
          </a:p>
          <a:p>
            <a:r>
              <a:rPr lang="en-US" dirty="0" smtClean="0">
                <a:solidFill>
                  <a:schemeClr val="bg1"/>
                </a:solidFill>
              </a:rPr>
              <a:t>There is still an area of negative pressures which represents “wake low” region</a:t>
            </a:r>
            <a:endParaRPr lang="en-US" dirty="0">
              <a:solidFill>
                <a:schemeClr val="bg1"/>
              </a:solidFill>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Results</a:t>
            </a:r>
            <a:endParaRPr lang="en-US" dirty="0"/>
          </a:p>
        </p:txBody>
      </p:sp>
      <p:sp>
        <p:nvSpPr>
          <p:cNvPr id="5" name="Subtitle 4"/>
          <p:cNvSpPr>
            <a:spLocks noGrp="1"/>
          </p:cNvSpPr>
          <p:nvPr>
            <p:ph type="subTitle" idx="1"/>
          </p:nvPr>
        </p:nvSpPr>
        <p:spPr/>
        <p:txBody>
          <a:bodyPr/>
          <a:lstStyle/>
          <a:p>
            <a:r>
              <a:rPr lang="en-US" dirty="0" smtClean="0"/>
              <a:t>Momentum check</a:t>
            </a:r>
            <a:endParaRPr lang="en-US" dirty="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u="sng" dirty="0" smtClean="0"/>
              <a:t>Momentum check:</a:t>
            </a:r>
            <a:br>
              <a:rPr lang="en-US" sz="3200" u="sng" dirty="0" smtClean="0"/>
            </a:br>
            <a:r>
              <a:rPr lang="en-US" sz="3200" u="sng" dirty="0" smtClean="0"/>
              <a:t>Hand editing vs. Low Level Automated editing</a:t>
            </a:r>
            <a:endParaRPr lang="en-US" sz="3200" u="sng" dirty="0"/>
          </a:p>
        </p:txBody>
      </p:sp>
      <p:pic>
        <p:nvPicPr>
          <p:cNvPr id="4" name="Content Placeholder 3" descr="momentum_hand_vs_457_80.png"/>
          <p:cNvPicPr>
            <a:picLocks noGrp="1" noChangeAspect="1"/>
          </p:cNvPicPr>
          <p:nvPr>
            <p:ph idx="1"/>
          </p:nvPr>
        </p:nvPicPr>
        <p:blipFill>
          <a:blip r:embed="rId2" cstate="print"/>
          <a:stretch>
            <a:fillRect/>
          </a:stretch>
        </p:blipFill>
        <p:spPr>
          <a:xfrm>
            <a:off x="1208768" y="1600200"/>
            <a:ext cx="6726464" cy="4708525"/>
          </a:xfrm>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sng" dirty="0" smtClean="0"/>
              <a:t>Momentum check:</a:t>
            </a:r>
            <a:br>
              <a:rPr lang="en-US" u="sng" dirty="0" smtClean="0"/>
            </a:br>
            <a:r>
              <a:rPr lang="en-US" u="sng" dirty="0" smtClean="0"/>
              <a:t>5:14 – 5:20 UTC</a:t>
            </a:r>
            <a:endParaRPr lang="en-US" u="sng" dirty="0"/>
          </a:p>
        </p:txBody>
      </p:sp>
      <p:pic>
        <p:nvPicPr>
          <p:cNvPr id="4" name="Content Placeholder 3" descr="momentum_514_80vs90.png"/>
          <p:cNvPicPr>
            <a:picLocks noGrp="1" noChangeAspect="1"/>
          </p:cNvPicPr>
          <p:nvPr>
            <p:ph idx="1"/>
          </p:nvPr>
        </p:nvPicPr>
        <p:blipFill>
          <a:blip r:embed="rId2" cstate="print"/>
          <a:stretch>
            <a:fillRect/>
          </a:stretch>
        </p:blipFill>
        <p:spPr>
          <a:xfrm>
            <a:off x="1208768" y="1600200"/>
            <a:ext cx="6726464" cy="4708524"/>
          </a:xfrm>
        </p:spPr>
      </p:pic>
      <p:sp>
        <p:nvSpPr>
          <p:cNvPr id="5" name="Footer Placeholder 4"/>
          <p:cNvSpPr>
            <a:spLocks noGrp="1"/>
          </p:cNvSpPr>
          <p:nvPr>
            <p:ph type="ftr" sz="quarter" idx="11"/>
          </p:nvPr>
        </p:nvSpPr>
        <p:spPr/>
        <p:txBody>
          <a:bodyPr/>
          <a:lstStyle/>
          <a:p>
            <a:r>
              <a:rPr lang="en-US" sz="1600" dirty="0" smtClean="0"/>
              <a:t>Low Level vs. High Level</a:t>
            </a:r>
            <a:endParaRPr lang="en-US" sz="1600" dirty="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u="sng" dirty="0" smtClean="0"/>
              <a:t>Momentum check:</a:t>
            </a:r>
            <a:br>
              <a:rPr lang="en-US" u="sng" dirty="0" smtClean="0"/>
            </a:br>
            <a:r>
              <a:rPr lang="en-US" u="sng" dirty="0" smtClean="0"/>
              <a:t>5:28 – 5:36 UTC</a:t>
            </a:r>
            <a:endParaRPr lang="en-US" u="sng" dirty="0"/>
          </a:p>
        </p:txBody>
      </p:sp>
      <p:pic>
        <p:nvPicPr>
          <p:cNvPr id="12" name="Content Placeholder 11" descr="momentum_528_80vs90.png"/>
          <p:cNvPicPr>
            <a:picLocks noGrp="1" noChangeAspect="1"/>
          </p:cNvPicPr>
          <p:nvPr>
            <p:ph idx="1"/>
          </p:nvPr>
        </p:nvPicPr>
        <p:blipFill>
          <a:blip r:embed="rId2" cstate="print"/>
          <a:stretch>
            <a:fillRect/>
          </a:stretch>
        </p:blipFill>
        <p:spPr>
          <a:xfrm>
            <a:off x="1208768" y="1600200"/>
            <a:ext cx="6726464" cy="4708524"/>
          </a:xfrm>
        </p:spPr>
      </p:pic>
      <p:sp>
        <p:nvSpPr>
          <p:cNvPr id="13" name="Footer Placeholder 12"/>
          <p:cNvSpPr>
            <a:spLocks noGrp="1"/>
          </p:cNvSpPr>
          <p:nvPr>
            <p:ph type="ftr" sz="quarter" idx="11"/>
          </p:nvPr>
        </p:nvSpPr>
        <p:spPr/>
        <p:txBody>
          <a:bodyPr/>
          <a:lstStyle/>
          <a:p>
            <a:r>
              <a:rPr lang="en-US" sz="1600" dirty="0" smtClean="0"/>
              <a:t>Low Level vs. High Level</a:t>
            </a:r>
            <a:endParaRPr lang="en-US" sz="1600" dirty="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sng" dirty="0" smtClean="0"/>
              <a:t>Momentum check:</a:t>
            </a:r>
            <a:br>
              <a:rPr lang="en-US" u="sng" dirty="0" smtClean="0"/>
            </a:br>
            <a:r>
              <a:rPr lang="en-US" u="sng" dirty="0" smtClean="0"/>
              <a:t>5:40 – 5:48 UTC</a:t>
            </a:r>
            <a:endParaRPr lang="en-US" u="sng" dirty="0"/>
          </a:p>
        </p:txBody>
      </p:sp>
      <p:pic>
        <p:nvPicPr>
          <p:cNvPr id="4" name="Content Placeholder 3" descr="momentum_540_80vs90.png"/>
          <p:cNvPicPr>
            <a:picLocks noGrp="1" noChangeAspect="1"/>
          </p:cNvPicPr>
          <p:nvPr>
            <p:ph idx="1"/>
          </p:nvPr>
        </p:nvPicPr>
        <p:blipFill>
          <a:blip r:embed="rId2" cstate="print"/>
          <a:stretch>
            <a:fillRect/>
          </a:stretch>
        </p:blipFill>
        <p:spPr>
          <a:xfrm>
            <a:off x="1208768" y="1600200"/>
            <a:ext cx="6726464" cy="4708524"/>
          </a:xfrm>
        </p:spPr>
      </p:pic>
      <p:sp>
        <p:nvSpPr>
          <p:cNvPr id="5" name="Footer Placeholder 4"/>
          <p:cNvSpPr>
            <a:spLocks noGrp="1"/>
          </p:cNvSpPr>
          <p:nvPr>
            <p:ph type="ftr" sz="quarter" idx="11"/>
          </p:nvPr>
        </p:nvSpPr>
        <p:spPr/>
        <p:txBody>
          <a:bodyPr/>
          <a:lstStyle/>
          <a:p>
            <a:r>
              <a:rPr lang="en-US" sz="1600" dirty="0" smtClean="0"/>
              <a:t>Low Level vs. High Level</a:t>
            </a:r>
            <a:endParaRPr lang="en-US" sz="1600" dirty="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sng" dirty="0" smtClean="0"/>
              <a:t>Momentum check:</a:t>
            </a:r>
            <a:br>
              <a:rPr lang="en-US" u="sng" dirty="0" smtClean="0"/>
            </a:br>
            <a:r>
              <a:rPr lang="en-US" u="sng" dirty="0" smtClean="0"/>
              <a:t>5:54 – 6:04 UTC</a:t>
            </a:r>
            <a:endParaRPr lang="en-US" u="sng" dirty="0"/>
          </a:p>
        </p:txBody>
      </p:sp>
      <p:pic>
        <p:nvPicPr>
          <p:cNvPr id="4" name="Content Placeholder 3" descr="momentum_554_80vs90.png"/>
          <p:cNvPicPr>
            <a:picLocks noGrp="1" noChangeAspect="1"/>
          </p:cNvPicPr>
          <p:nvPr>
            <p:ph idx="1"/>
          </p:nvPr>
        </p:nvPicPr>
        <p:blipFill>
          <a:blip r:embed="rId2" cstate="print"/>
          <a:stretch>
            <a:fillRect/>
          </a:stretch>
        </p:blipFill>
        <p:spPr>
          <a:xfrm>
            <a:off x="1208768" y="1600200"/>
            <a:ext cx="6726464" cy="4708524"/>
          </a:xfrm>
        </p:spPr>
      </p:pic>
      <p:sp>
        <p:nvSpPr>
          <p:cNvPr id="5" name="Footer Placeholder 4"/>
          <p:cNvSpPr>
            <a:spLocks noGrp="1"/>
          </p:cNvSpPr>
          <p:nvPr>
            <p:ph type="ftr" sz="quarter" idx="11"/>
          </p:nvPr>
        </p:nvSpPr>
        <p:spPr/>
        <p:txBody>
          <a:bodyPr/>
          <a:lstStyle/>
          <a:p>
            <a:r>
              <a:rPr lang="en-US" sz="1600" dirty="0" smtClean="0"/>
              <a:t>Low Level vs. High Level</a:t>
            </a:r>
            <a:endParaRPr lang="en-US" sz="1600" dirty="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en-US" dirty="0"/>
          </a:p>
        </p:txBody>
      </p:sp>
      <p:sp>
        <p:nvSpPr>
          <p:cNvPr id="3" name="Content Placeholder 2"/>
          <p:cNvSpPr>
            <a:spLocks noGrp="1"/>
          </p:cNvSpPr>
          <p:nvPr>
            <p:ph idx="1"/>
          </p:nvPr>
        </p:nvSpPr>
        <p:spPr/>
        <p:txBody>
          <a:bodyPr/>
          <a:lstStyle/>
          <a:p>
            <a:r>
              <a:rPr lang="en-US" dirty="0" smtClean="0">
                <a:solidFill>
                  <a:schemeClr val="bg1"/>
                </a:solidFill>
              </a:rPr>
              <a:t>Wind and reflectivity:</a:t>
            </a:r>
          </a:p>
          <a:p>
            <a:pPr lvl="1"/>
            <a:r>
              <a:rPr lang="en-US" sz="2000" dirty="0" smtClean="0">
                <a:solidFill>
                  <a:schemeClr val="bg1"/>
                </a:solidFill>
              </a:rPr>
              <a:t>The automated editing images were comparable to the hand edited</a:t>
            </a:r>
          </a:p>
          <a:p>
            <a:pPr lvl="1"/>
            <a:r>
              <a:rPr lang="en-US" sz="2000" dirty="0" smtClean="0">
                <a:solidFill>
                  <a:schemeClr val="bg1"/>
                </a:solidFill>
              </a:rPr>
              <a:t>There was little difference between automated </a:t>
            </a:r>
            <a:r>
              <a:rPr lang="en-US" sz="2000" smtClean="0">
                <a:solidFill>
                  <a:schemeClr val="bg1"/>
                </a:solidFill>
              </a:rPr>
              <a:t>editing levels</a:t>
            </a:r>
            <a:endParaRPr lang="en-US" sz="2000" dirty="0" smtClean="0">
              <a:solidFill>
                <a:schemeClr val="bg1"/>
              </a:solidFill>
            </a:endParaRPr>
          </a:p>
          <a:p>
            <a:pPr lvl="1"/>
            <a:r>
              <a:rPr lang="en-US" sz="2000" dirty="0" smtClean="0">
                <a:solidFill>
                  <a:schemeClr val="bg1"/>
                </a:solidFill>
              </a:rPr>
              <a:t>Key features such as the RIJ and bookend vortices were represented in the images</a:t>
            </a:r>
          </a:p>
          <a:p>
            <a:r>
              <a:rPr lang="en-US" dirty="0" smtClean="0">
                <a:solidFill>
                  <a:schemeClr val="bg1"/>
                </a:solidFill>
              </a:rPr>
              <a:t>Pressure retrieval:</a:t>
            </a:r>
          </a:p>
          <a:p>
            <a:pPr lvl="1"/>
            <a:r>
              <a:rPr lang="en-US" sz="2000" dirty="0" smtClean="0">
                <a:solidFill>
                  <a:schemeClr val="bg1"/>
                </a:solidFill>
              </a:rPr>
              <a:t>The automated editing images were comparable to the hand editing as well as between editing levels</a:t>
            </a:r>
          </a:p>
          <a:p>
            <a:pPr lvl="1"/>
            <a:r>
              <a:rPr lang="en-US" sz="2000" dirty="0" smtClean="0">
                <a:solidFill>
                  <a:schemeClr val="bg1"/>
                </a:solidFill>
              </a:rPr>
              <a:t>Results matched the squall line conceptual model</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en-US" dirty="0"/>
          </a:p>
        </p:txBody>
      </p:sp>
      <p:sp>
        <p:nvSpPr>
          <p:cNvPr id="3" name="Content Placeholder 2"/>
          <p:cNvSpPr>
            <a:spLocks noGrp="1"/>
          </p:cNvSpPr>
          <p:nvPr>
            <p:ph idx="1"/>
          </p:nvPr>
        </p:nvSpPr>
        <p:spPr/>
        <p:txBody>
          <a:bodyPr/>
          <a:lstStyle/>
          <a:p>
            <a:r>
              <a:rPr lang="en-US" dirty="0" smtClean="0">
                <a:solidFill>
                  <a:schemeClr val="bg1"/>
                </a:solidFill>
              </a:rPr>
              <a:t>Momentum check:</a:t>
            </a:r>
          </a:p>
          <a:p>
            <a:pPr lvl="1"/>
            <a:r>
              <a:rPr lang="en-US" sz="2000" dirty="0" smtClean="0">
                <a:solidFill>
                  <a:schemeClr val="bg1"/>
                </a:solidFill>
              </a:rPr>
              <a:t>In general automated editing produced similar or better results than the hand editing</a:t>
            </a:r>
          </a:p>
          <a:p>
            <a:pPr lvl="1"/>
            <a:endParaRPr lang="en-US" sz="2000" dirty="0" smtClean="0">
              <a:solidFill>
                <a:schemeClr val="bg1"/>
              </a:solidFill>
            </a:endParaRPr>
          </a:p>
          <a:p>
            <a:pPr lvl="1"/>
            <a:r>
              <a:rPr lang="en-US" sz="2000" dirty="0" smtClean="0">
                <a:solidFill>
                  <a:schemeClr val="bg1"/>
                </a:solidFill>
              </a:rPr>
              <a:t>Differences between editing levels did not occur until 5:28 and 5:40 UTC</a:t>
            </a:r>
          </a:p>
          <a:p>
            <a:pPr lvl="1"/>
            <a:endParaRPr lang="en-US" sz="2000" dirty="0" smtClean="0">
              <a:solidFill>
                <a:schemeClr val="bg1"/>
              </a:solidFill>
            </a:endParaRPr>
          </a:p>
          <a:p>
            <a:pPr lvl="1"/>
            <a:r>
              <a:rPr lang="en-US" sz="2000" dirty="0" smtClean="0">
                <a:solidFill>
                  <a:schemeClr val="bg1"/>
                </a:solidFill>
              </a:rPr>
              <a:t>At these times, the low level edit was slightly better at 2 layers</a:t>
            </a:r>
          </a:p>
          <a:p>
            <a:pPr lvl="1"/>
            <a:endParaRPr lang="en-US" sz="2000" dirty="0" smtClean="0">
              <a:solidFill>
                <a:schemeClr val="bg1"/>
              </a:solidFill>
            </a:endParaRPr>
          </a:p>
          <a:p>
            <a:pPr lvl="1"/>
            <a:r>
              <a:rPr lang="en-US" sz="2000" dirty="0" smtClean="0">
                <a:solidFill>
                  <a:schemeClr val="bg1"/>
                </a:solidFill>
              </a:rPr>
              <a:t>Overall every automated editing level produces a reliable pressure retrieval that is superior to the hand editing method</a:t>
            </a:r>
            <a:endParaRPr lang="en-US" sz="2000" dirty="0">
              <a:solidFill>
                <a:schemeClr val="bg1"/>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2772</TotalTime>
  <Words>3779</Words>
  <Application>Microsoft Office PowerPoint</Application>
  <PresentationFormat>On-screen Show (4:3)</PresentationFormat>
  <Paragraphs>499</Paragraphs>
  <Slides>102</Slides>
  <Notes>23</Notes>
  <HiddenSlides>49</HiddenSlides>
  <MMClips>0</MMClips>
  <ScaleCrop>false</ScaleCrop>
  <HeadingPairs>
    <vt:vector size="4" baseType="variant">
      <vt:variant>
        <vt:lpstr>Theme</vt:lpstr>
      </vt:variant>
      <vt:variant>
        <vt:i4>1</vt:i4>
      </vt:variant>
      <vt:variant>
        <vt:lpstr>Slide Titles</vt:lpstr>
      </vt:variant>
      <vt:variant>
        <vt:i4>102</vt:i4>
      </vt:variant>
    </vt:vector>
  </HeadingPairs>
  <TitlesOfParts>
    <vt:vector size="103" baseType="lpstr">
      <vt:lpstr>Apex</vt:lpstr>
      <vt:lpstr>An investigation to assess the robustness of aircraft radar data</vt:lpstr>
      <vt:lpstr>Acknowledgements</vt:lpstr>
      <vt:lpstr>Overview</vt:lpstr>
      <vt:lpstr>Introduction</vt:lpstr>
      <vt:lpstr>Statement of Problem</vt:lpstr>
      <vt:lpstr>Literature Review</vt:lpstr>
      <vt:lpstr>Literature Review: Aircraft Radar</vt:lpstr>
      <vt:lpstr>Literature Review: Bow echo stages</vt:lpstr>
      <vt:lpstr>Literature Review: Bow echo categories</vt:lpstr>
      <vt:lpstr>Literature Review: Rear inflow jet</vt:lpstr>
      <vt:lpstr>Literature Review: Rear inflow jet</vt:lpstr>
      <vt:lpstr>Literature Review: Bookend Vortices</vt:lpstr>
      <vt:lpstr>Literature Review: Bow echo damage</vt:lpstr>
      <vt:lpstr>Methodology</vt:lpstr>
      <vt:lpstr>Methodology: Case study : July 5 – 6, 2003</vt:lpstr>
      <vt:lpstr>Methodology: Time Cases</vt:lpstr>
      <vt:lpstr>Methodology: ELDORA Radar</vt:lpstr>
      <vt:lpstr>Methodology steps</vt:lpstr>
      <vt:lpstr>Methodology: SOLOii</vt:lpstr>
      <vt:lpstr>Methodology: Wind component retrievals</vt:lpstr>
      <vt:lpstr>Methodology: Pressure Retrieval</vt:lpstr>
      <vt:lpstr>Methodology: Momentum check</vt:lpstr>
      <vt:lpstr>Dynamic retrieval</vt:lpstr>
      <vt:lpstr>Results</vt:lpstr>
      <vt:lpstr>Result Images</vt:lpstr>
      <vt:lpstr>Results: 4:57 – 5:10 UTC</vt:lpstr>
      <vt:lpstr> 4:57 – 5:10 UTC </vt:lpstr>
      <vt:lpstr>4:57 – 5:10 UTC</vt:lpstr>
      <vt:lpstr>Results: 4:57 – 5:10 UTC</vt:lpstr>
      <vt:lpstr>Results: 5:14 – 5:20 UTC</vt:lpstr>
      <vt:lpstr>5:14 – 5:20 UTC: Level 4</vt:lpstr>
      <vt:lpstr>5:14 – 5:20 UTC : Level 4</vt:lpstr>
      <vt:lpstr>5:14 – 5:20 UTC: 4000 m</vt:lpstr>
      <vt:lpstr>5:14 – 5:20 UTC : Level 6</vt:lpstr>
      <vt:lpstr>5:14 – 5:20 UTC: Level 8</vt:lpstr>
      <vt:lpstr>5:14 – 5:20 UTC : Level 8</vt:lpstr>
      <vt:lpstr>Results:  5:14 – 5:20 UTC</vt:lpstr>
      <vt:lpstr>Results: 5:28 – 5:36 UTC</vt:lpstr>
      <vt:lpstr>5:28 – 5:36 UTC: Level 4</vt:lpstr>
      <vt:lpstr>5:28 – 5:36 UTC : Level 4</vt:lpstr>
      <vt:lpstr>5:28 – 5:36 UTC: 4000 m</vt:lpstr>
      <vt:lpstr>5:28 – 5:36 UTC : Level 6</vt:lpstr>
      <vt:lpstr>5:28 – 5:36 UTC: Level 8</vt:lpstr>
      <vt:lpstr>5:28 – 5:36 UTC : Level 8</vt:lpstr>
      <vt:lpstr>Results: 5:28 – 5:36 UTC</vt:lpstr>
      <vt:lpstr>Results: 5:40 – 5:48 UTC</vt:lpstr>
      <vt:lpstr>5:40 – 5:48 UTC: Level 4</vt:lpstr>
      <vt:lpstr>5:40 – 5:48 UTC : Level 4</vt:lpstr>
      <vt:lpstr>5:40 – 5:48 UTC: 4000 m</vt:lpstr>
      <vt:lpstr>5:40 – 5:48 UTC : Level 6</vt:lpstr>
      <vt:lpstr>5:40 – 5:48 UTC: Level 8</vt:lpstr>
      <vt:lpstr>5:40 – 5:48 UTC : Level 8</vt:lpstr>
      <vt:lpstr>Results: 5:40 – 5:48 UTC</vt:lpstr>
      <vt:lpstr>Results: 5:54 – 6:04 UTC</vt:lpstr>
      <vt:lpstr>5:54 – 6:04 UTC: Level 4</vt:lpstr>
      <vt:lpstr>5:54 – 6:04 UTC : Level 4</vt:lpstr>
      <vt:lpstr>5:54 – 6:04 UTC: 4000 m</vt:lpstr>
      <vt:lpstr>5:54 – 6:04 UTC : Level 6</vt:lpstr>
      <vt:lpstr>5:54 – 6:04 UTC: Level 8</vt:lpstr>
      <vt:lpstr>5:54 – 6:04 UTC : Level 8</vt:lpstr>
      <vt:lpstr>5:49 – 6:02 UTC: Level 4</vt:lpstr>
      <vt:lpstr>Results: 5:54 – 6:04 UTC</vt:lpstr>
      <vt:lpstr>Results</vt:lpstr>
      <vt:lpstr>Results: 4:57 – 5:10 UTC</vt:lpstr>
      <vt:lpstr>Results: 4:57 – 5:10 UTC</vt:lpstr>
      <vt:lpstr>Results: 4:57 – 5:10 UTC</vt:lpstr>
      <vt:lpstr>Squall line conceptual model</vt:lpstr>
      <vt:lpstr>5:14 – 5:20 UTC: 3000 m</vt:lpstr>
      <vt:lpstr>5:14 – 5:28 UTC : Level 4</vt:lpstr>
      <vt:lpstr>5:14 – 5:20 UTC: Level 8</vt:lpstr>
      <vt:lpstr>5:14 – 5:28 UTC : Level 8</vt:lpstr>
      <vt:lpstr>Results: 5:14 – 5:20 UTC</vt:lpstr>
      <vt:lpstr>5:28 – 5:36 UTC: 3000 m</vt:lpstr>
      <vt:lpstr>5:28 – 5:36 UTC : Level 4</vt:lpstr>
      <vt:lpstr>5:28 – 5:36 UTC: Level 8</vt:lpstr>
      <vt:lpstr>5:28 – 5:36 UTC : Level 8</vt:lpstr>
      <vt:lpstr>5:28 – 5:36 UTC: 5,500 m</vt:lpstr>
      <vt:lpstr>5:28 – 5:36 UTC : Level 10</vt:lpstr>
      <vt:lpstr>Results: 5:28 – 5:36 UTC</vt:lpstr>
      <vt:lpstr>5:40 – 5:48 UTC: 3000 m</vt:lpstr>
      <vt:lpstr>5:40 – 5:48 UTC : Level 4</vt:lpstr>
      <vt:lpstr>5:40 – 5:48 UTC: Level 8</vt:lpstr>
      <vt:lpstr>5:40 – 5:48 UTC : Level 8</vt:lpstr>
      <vt:lpstr>5:40 – 5:48 UTC: 5,500 m</vt:lpstr>
      <vt:lpstr>5:40 – 5:48 UTC : Level 10</vt:lpstr>
      <vt:lpstr>Results: 5:40 – 5:48 UTC</vt:lpstr>
      <vt:lpstr>5:54 – 6:04 UTC: 3000 m</vt:lpstr>
      <vt:lpstr>5:54 – 6:04 UTC : Level 4</vt:lpstr>
      <vt:lpstr>5:54 – 6:04 UTC: Level 8</vt:lpstr>
      <vt:lpstr>5:54 – 6:04 UTC : Level 8</vt:lpstr>
      <vt:lpstr>Results: 5:54 – 6:04 UTC</vt:lpstr>
      <vt:lpstr>Results</vt:lpstr>
      <vt:lpstr>Momentum check: Hand editing vs. Low Level Automated editing</vt:lpstr>
      <vt:lpstr>Momentum check: 5:14 – 5:20 UTC</vt:lpstr>
      <vt:lpstr>Momentum check: 5:28 – 5:36 UTC</vt:lpstr>
      <vt:lpstr>Momentum check: 5:40 – 5:48 UTC</vt:lpstr>
      <vt:lpstr>Momentum check: 5:54 – 6:04 UTC</vt:lpstr>
      <vt:lpstr>Conclusions</vt:lpstr>
      <vt:lpstr>Conclusions</vt:lpstr>
      <vt:lpstr>Future work</vt:lpstr>
      <vt:lpstr>Acknowledgements</vt:lpstr>
      <vt:lpstr>Questions?</vt:lpstr>
    </vt:vector>
  </TitlesOfParts>
  <Company>Chaser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 investigation to assess the robustness of aircraft radar data</dc:title>
  <dc:creator>Mike Folmer</dc:creator>
  <cp:lastModifiedBy>Allison</cp:lastModifiedBy>
  <cp:revision>247</cp:revision>
  <dcterms:created xsi:type="dcterms:W3CDTF">2010-07-07T18:03:53Z</dcterms:created>
  <dcterms:modified xsi:type="dcterms:W3CDTF">2011-03-03T22:24:58Z</dcterms:modified>
</cp:coreProperties>
</file>