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60" r:id="rId2"/>
    <p:sldId id="261" r:id="rId3"/>
    <p:sldId id="266" r:id="rId4"/>
    <p:sldId id="263" r:id="rId5"/>
    <p:sldId id="264" r:id="rId6"/>
    <p:sldId id="279" r:id="rId7"/>
    <p:sldId id="280" r:id="rId8"/>
    <p:sldId id="265" r:id="rId9"/>
    <p:sldId id="269" r:id="rId10"/>
    <p:sldId id="272" r:id="rId11"/>
    <p:sldId id="287" r:id="rId12"/>
    <p:sldId id="285" r:id="rId13"/>
    <p:sldId id="288" r:id="rId14"/>
    <p:sldId id="286" r:id="rId15"/>
    <p:sldId id="289" r:id="rId16"/>
    <p:sldId id="290" r:id="rId17"/>
    <p:sldId id="291" r:id="rId18"/>
    <p:sldId id="292" r:id="rId19"/>
    <p:sldId id="274" r:id="rId20"/>
    <p:sldId id="275" r:id="rId21"/>
    <p:sldId id="283" r:id="rId22"/>
    <p:sldId id="282" r:id="rId23"/>
    <p:sldId id="281" r:id="rId24"/>
  </p:sldIdLst>
  <p:sldSz cx="9144000" cy="6858000" type="screen4x3"/>
  <p:notesSz cx="9296400" cy="6858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6699"/>
    <a:srgbClr val="0000FF"/>
    <a:srgbClr val="00467A"/>
    <a:srgbClr val="66FFCC"/>
    <a:srgbClr val="FF66CC"/>
    <a:srgbClr val="FFCC00"/>
    <a:srgbClr val="CCFFCC"/>
    <a:srgbClr val="6699FF"/>
    <a:srgbClr val="FF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3" autoAdjust="0"/>
    <p:restoredTop sz="77023" autoAdjust="0"/>
  </p:normalViewPr>
  <p:slideViewPr>
    <p:cSldViewPr snapToGrid="0">
      <p:cViewPr varScale="1">
        <p:scale>
          <a:sx n="69" d="100"/>
          <a:sy n="69" d="100"/>
        </p:scale>
        <p:origin x="-204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680"/>
    </p:cViewPr>
  </p:sorterViewPr>
  <p:notesViewPr>
    <p:cSldViewPr snapToGrid="0">
      <p:cViewPr varScale="1">
        <p:scale>
          <a:sx n="57" d="100"/>
          <a:sy n="57" d="100"/>
        </p:scale>
        <p:origin x="-1692" y="-78"/>
      </p:cViewPr>
      <p:guideLst>
        <p:guide orient="horz" pos="2161"/>
        <p:guide pos="29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4052730" cy="338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79" tIns="45589" rIns="91179" bIns="45589" numCol="1" anchor="t" anchorCtr="0" compatLnSpc="1">
            <a:prstTxWarp prst="textNoShape">
              <a:avLst/>
            </a:prstTxWarp>
          </a:bodyPr>
          <a:lstStyle>
            <a:lvl1pPr defTabSz="91122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267746" y="1"/>
            <a:ext cx="4054335" cy="3388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79" tIns="45589" rIns="91179" bIns="45589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49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31503"/>
            <a:ext cx="4052730" cy="3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79" tIns="45589" rIns="91179" bIns="45589" numCol="1" anchor="b" anchorCtr="0" compatLnSpc="1">
            <a:prstTxWarp prst="textNoShape">
              <a:avLst/>
            </a:prstTxWarp>
          </a:bodyPr>
          <a:lstStyle>
            <a:lvl1pPr defTabSz="911225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49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267746" y="6531503"/>
            <a:ext cx="4054335" cy="338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179" tIns="45589" rIns="91179" bIns="45589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/>
            </a:lvl1pPr>
          </a:lstStyle>
          <a:p>
            <a:pPr>
              <a:defRPr/>
            </a:pPr>
            <a:fld id="{297EEA44-8249-4319-AE02-DB82FECE50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985318" cy="34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00" tIns="46301" rIns="92600" bIns="46301" numCol="1" anchor="t" anchorCtr="0" compatLnSpc="1">
            <a:prstTxWarp prst="textNoShape">
              <a:avLst/>
            </a:prstTxWarp>
          </a:bodyPr>
          <a:lstStyle>
            <a:lvl1pPr defTabSz="92868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311083" y="0"/>
            <a:ext cx="3985317" cy="3450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00" tIns="46301" rIns="92600" bIns="46301" numCol="1" anchor="t" anchorCtr="0" compatLnSpc="1">
            <a:prstTxWarp prst="textNoShape">
              <a:avLst/>
            </a:prstTxWarp>
          </a:bodyPr>
          <a:lstStyle>
            <a:lvl1pPr algn="r" defTabSz="92868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925763" y="520700"/>
            <a:ext cx="3449637" cy="2587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29462" y="3277356"/>
            <a:ext cx="6837477" cy="3051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00" tIns="46301" rIns="92600" bIns="463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502102"/>
            <a:ext cx="3985318" cy="346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00" tIns="46301" rIns="92600" bIns="46301" numCol="1" anchor="b" anchorCtr="0" compatLnSpc="1">
            <a:prstTxWarp prst="textNoShape">
              <a:avLst/>
            </a:prstTxWarp>
          </a:bodyPr>
          <a:lstStyle>
            <a:lvl1pPr defTabSz="928688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9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311083" y="6502102"/>
            <a:ext cx="3985317" cy="346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00" tIns="46301" rIns="92600" bIns="46301" numCol="1" anchor="b" anchorCtr="0" compatLnSpc="1">
            <a:prstTxWarp prst="textNoShape">
              <a:avLst/>
            </a:prstTxWarp>
          </a:bodyPr>
          <a:lstStyle>
            <a:lvl1pPr algn="r" defTabSz="928688">
              <a:defRPr sz="1200"/>
            </a:lvl1pPr>
          </a:lstStyle>
          <a:p>
            <a:pPr>
              <a:defRPr/>
            </a:pPr>
            <a:fld id="{5D831B17-6CF6-4557-9212-1E6E915564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EA9224-252F-465E-AC04-44167F1DB91E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Self introduction and introduction of topic.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Hit southward propagation of balanced</a:t>
            </a:r>
            <a:r>
              <a:rPr lang="en-US" baseline="0" dirty="0" smtClean="0"/>
              <a:t> region.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Mention pivot of RIJ and apex.</a:t>
            </a:r>
          </a:p>
          <a:p>
            <a:endParaRPr lang="en-US" baseline="0" dirty="0" smtClean="0"/>
          </a:p>
          <a:p>
            <a:r>
              <a:rPr lang="en-US" baseline="0" dirty="0" smtClean="0"/>
              <a:t>Notice the relationship of shear vectors from north to south along the line. Bring up Trapp and Weisman 2003.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Small area of balanced with increasing</a:t>
            </a:r>
            <a:r>
              <a:rPr lang="en-US" baseline="0" dirty="0" smtClean="0"/>
              <a:t> area of shear dominant/LS. LS resembled archetype described by Parker and Johnson 2000.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Again hit 0-3 km vectors. 40-50 knot vectors just too much for cold pool to match. Need the slight angle for balance.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Still need a good line normal component to favor </a:t>
            </a:r>
            <a:r>
              <a:rPr lang="en-US" baseline="0" dirty="0" err="1" smtClean="0"/>
              <a:t>mesovortex</a:t>
            </a:r>
            <a:r>
              <a:rPr lang="en-US" baseline="0" dirty="0" smtClean="0"/>
              <a:t> development (Trapp and Weisman).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80 to 100 knots.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Convergence</a:t>
            </a:r>
            <a:r>
              <a:rPr lang="en-US" baseline="0" dirty="0" smtClean="0"/>
              <a:t> zone fairly smooth at this point.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Great way to diagnose differing shear/cold pool regimes.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Mention RIJ,</a:t>
            </a:r>
            <a:r>
              <a:rPr lang="en-US" baseline="0" dirty="0" smtClean="0"/>
              <a:t> balance, and strong line normal 0-3 km vector component all in same general area.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M1 starting to shift northeast into 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Mesovortex</a:t>
            </a:r>
            <a:r>
              <a:rPr lang="en-US" dirty="0" smtClean="0"/>
              <a:t> genesis continues in balanced region with impinging RIJ and strong line normal component</a:t>
            </a:r>
            <a:r>
              <a:rPr lang="en-US" baseline="0" dirty="0" smtClean="0"/>
              <a:t> to shear vectors.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Legacy </a:t>
            </a:r>
            <a:r>
              <a:rPr lang="en-US" baseline="0" dirty="0" err="1" smtClean="0"/>
              <a:t>mesovortices</a:t>
            </a:r>
            <a:r>
              <a:rPr lang="en-US" baseline="0" dirty="0" smtClean="0"/>
              <a:t> continue to shift northeast along convergence zone into shear dominant/LS region.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Mesovorts</a:t>
            </a:r>
            <a:r>
              <a:rPr lang="en-US" baseline="0" dirty="0" smtClean="0"/>
              <a:t> also beginning to give convergence zone a wavy appearance.</a:t>
            </a:r>
          </a:p>
          <a:p>
            <a:endParaRPr lang="en-US" baseline="0" dirty="0" smtClean="0"/>
          </a:p>
          <a:p>
            <a:r>
              <a:rPr lang="en-US" baseline="0" dirty="0" err="1" smtClean="0"/>
              <a:t>Mesovorts</a:t>
            </a:r>
            <a:r>
              <a:rPr lang="en-US" baseline="0" dirty="0" smtClean="0"/>
              <a:t> now beginning to ingest and redistribute intense LS…resulting in comma-shaped patterns to higher </a:t>
            </a:r>
            <a:r>
              <a:rPr lang="en-US" baseline="0" dirty="0" err="1" smtClean="0"/>
              <a:t>reflectivities</a:t>
            </a:r>
            <a:r>
              <a:rPr lang="en-US" baseline="0" dirty="0" smtClean="0"/>
              <a:t>.</a:t>
            </a:r>
          </a:p>
          <a:p>
            <a:endParaRPr lang="en-US" baseline="0" dirty="0" smtClean="0"/>
          </a:p>
          <a:p>
            <a:r>
              <a:rPr lang="en-US" baseline="0" dirty="0" smtClean="0"/>
              <a:t>Presence of intense LS offered unique challenges to radar operators.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Hit max </a:t>
            </a:r>
            <a:r>
              <a:rPr lang="en-US" dirty="0" err="1" smtClean="0"/>
              <a:t>Vrs</a:t>
            </a:r>
            <a:r>
              <a:rPr lang="en-US" dirty="0" smtClean="0"/>
              <a:t> in 0.5-3 km layer an</a:t>
            </a:r>
            <a:r>
              <a:rPr lang="en-US" baseline="0" dirty="0" smtClean="0"/>
              <a:t>d corresponding shrinking cores.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Hit stronger </a:t>
            </a:r>
            <a:r>
              <a:rPr lang="en-US" dirty="0" err="1" smtClean="0"/>
              <a:t>Vrs</a:t>
            </a:r>
            <a:r>
              <a:rPr lang="en-US" baseline="0" dirty="0" smtClean="0"/>
              <a:t> in 1-3 km layer corresponding to shrinking core diameter.</a:t>
            </a:r>
          </a:p>
          <a:p>
            <a:endParaRPr lang="en-US" baseline="0" dirty="0" smtClean="0"/>
          </a:p>
          <a:p>
            <a:r>
              <a:rPr lang="en-US" baseline="0" dirty="0" smtClean="0"/>
              <a:t>Large tornado lead time if using 20 ms-1.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Perhaps a once</a:t>
            </a:r>
            <a:r>
              <a:rPr lang="en-US" baseline="0" dirty="0" smtClean="0"/>
              <a:t> in a lifetime event that will be examined for years to come.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Given</a:t>
            </a:r>
            <a:r>
              <a:rPr lang="en-US" baseline="0" dirty="0" smtClean="0"/>
              <a:t> massive time and spatial magnitude of this event, w</a:t>
            </a:r>
            <a:r>
              <a:rPr lang="en-US" dirty="0" smtClean="0"/>
              <a:t>ill mainly be covering evolution across southwest MO.</a:t>
            </a:r>
          </a:p>
          <a:p>
            <a:endParaRPr lang="en-US" dirty="0" smtClean="0"/>
          </a:p>
          <a:p>
            <a:r>
              <a:rPr lang="en-US" dirty="0" smtClean="0"/>
              <a:t>Hit</a:t>
            </a:r>
            <a:r>
              <a:rPr lang="en-US" baseline="0" dirty="0" smtClean="0"/>
              <a:t> bookend and apex track for next slide.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Wind</a:t>
            </a:r>
            <a:r>
              <a:rPr lang="en-US" baseline="0" dirty="0" smtClean="0"/>
              <a:t> speeds and damage with bookend.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20 tornadoes near and north of apex with 6 EF2s and 1 EF3.</a:t>
            </a:r>
          </a:p>
          <a:p>
            <a:endParaRPr lang="en-US" baseline="0" dirty="0" smtClean="0"/>
          </a:p>
          <a:p>
            <a:r>
              <a:rPr lang="en-US" baseline="0" dirty="0" smtClean="0"/>
              <a:t>$115 million in monetary losses with 1 fatality and 4 injuries.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$13 million in damage to state forests.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39,000 acres of damage in Mark Twain.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Will not elaborate</a:t>
            </a:r>
            <a:r>
              <a:rPr lang="en-US" baseline="0" dirty="0" smtClean="0"/>
              <a:t> much here as the environment had undergone changes.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However, 4 tornadoes were confirmed in LSX </a:t>
            </a:r>
            <a:r>
              <a:rPr lang="en-US" baseline="0" dirty="0" err="1" smtClean="0"/>
              <a:t>cwa</a:t>
            </a:r>
            <a:r>
              <a:rPr lang="en-US" baseline="0" dirty="0" smtClean="0"/>
              <a:t> with a large area of straight-line wind damage.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Hit stationary frontal position.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May initially</a:t>
            </a:r>
            <a:r>
              <a:rPr lang="en-US" baseline="0" dirty="0" smtClean="0"/>
              <a:t> be elevated given location of front. 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Hitting the track here.</a:t>
            </a:r>
            <a:r>
              <a:rPr lang="en-US" baseline="0" dirty="0" smtClean="0"/>
              <a:t> Vectors and theta-e gradient take MCS into warm sector after cold pool conglomeration.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Chose</a:t>
            </a:r>
            <a:r>
              <a:rPr lang="en-US" baseline="0" dirty="0" smtClean="0"/>
              <a:t> not to show plan view RUC initializations as models significantly underestimated the amount of instability.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RUC initializations</a:t>
            </a:r>
            <a:r>
              <a:rPr lang="en-US" baseline="0" dirty="0" smtClean="0"/>
              <a:t> seemed to do a decent job with wind fields when cross examining with the 12Z KSGF </a:t>
            </a:r>
            <a:r>
              <a:rPr lang="en-US" baseline="0" dirty="0" err="1" smtClean="0"/>
              <a:t>raob</a:t>
            </a:r>
            <a:r>
              <a:rPr lang="en-US" baseline="0" dirty="0" smtClean="0"/>
              <a:t> and VWP data.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It may have slightly underestimated magnitudes just south of the maturing bookend vortex.</a:t>
            </a:r>
          </a:p>
          <a:p>
            <a:endParaRPr lang="en-US" baseline="0" dirty="0" smtClean="0"/>
          </a:p>
          <a:p>
            <a:r>
              <a:rPr lang="en-US" baseline="0" dirty="0" smtClean="0"/>
              <a:t>Resulted in 0-3 km bulk shear vectors towards the northeast between 40 and 50 knots.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Very rare</a:t>
            </a:r>
            <a:r>
              <a:rPr lang="en-US" baseline="0" dirty="0" smtClean="0"/>
              <a:t> to see all three with same system.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D831B17-6CF6-4557-9212-1E6E915564EC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228600"/>
            <a:ext cx="1943100" cy="5867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228600"/>
            <a:ext cx="56769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w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1028" name="Picture 15" descr="NOAA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2400" y="381000"/>
            <a:ext cx="762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17" descr="NWS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8229600" y="381000"/>
            <a:ext cx="733425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50000"/>
        </a:spcAft>
        <a:buClr>
          <a:srgbClr val="FF0066"/>
        </a:buClr>
        <a:buChar char="•"/>
        <a:defRPr sz="2800" b="1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50000"/>
        </a:spcAft>
        <a:buClr>
          <a:srgbClr val="FF0066"/>
        </a:buClr>
        <a:buChar char="–"/>
        <a:defRPr sz="2400" b="1" i="1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50000"/>
        </a:spcAft>
        <a:buClr>
          <a:srgbClr val="FF0066"/>
        </a:buClr>
        <a:buChar char="•"/>
        <a:defRPr sz="2000" b="1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50000"/>
        </a:spcAft>
        <a:buClr>
          <a:srgbClr val="FF0066"/>
        </a:buClr>
        <a:buChar char="–"/>
        <a:defRPr sz="2000" b="1" i="1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50000"/>
        </a:spcAft>
        <a:buClr>
          <a:srgbClr val="FF0066"/>
        </a:buClr>
        <a:buChar char="»"/>
        <a:defRPr sz="2000" b="1">
          <a:solidFill>
            <a:schemeClr val="bg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50000"/>
        </a:spcAft>
        <a:buClr>
          <a:srgbClr val="FF0066"/>
        </a:buClr>
        <a:buChar char="»"/>
        <a:defRPr sz="2000" b="1">
          <a:solidFill>
            <a:schemeClr val="bg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50000"/>
        </a:spcAft>
        <a:buClr>
          <a:srgbClr val="FF0066"/>
        </a:buClr>
        <a:buChar char="»"/>
        <a:defRPr sz="2000" b="1">
          <a:solidFill>
            <a:schemeClr val="bg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50000"/>
        </a:spcAft>
        <a:buClr>
          <a:srgbClr val="FF0066"/>
        </a:buClr>
        <a:buChar char="»"/>
        <a:defRPr sz="2000" b="1">
          <a:solidFill>
            <a:schemeClr val="bg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50000"/>
        </a:spcAft>
        <a:buClr>
          <a:srgbClr val="FF0066"/>
        </a:buClr>
        <a:buChar char="»"/>
        <a:defRPr sz="2000" b="1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9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447675" y="311150"/>
            <a:ext cx="8297863" cy="2706688"/>
          </a:xfrm>
        </p:spPr>
        <p:txBody>
          <a:bodyPr/>
          <a:lstStyle/>
          <a:p>
            <a:pPr>
              <a:defRPr/>
            </a:pPr>
            <a:r>
              <a:rPr lang="en-US" sz="3200" b="0" dirty="0" smtClean="0"/>
              <a:t>The 8 May 2009 Missouri </a:t>
            </a:r>
            <a:r>
              <a:rPr lang="en-US" sz="3200" b="0" dirty="0" err="1" smtClean="0"/>
              <a:t>Derecho</a:t>
            </a:r>
            <a:r>
              <a:rPr lang="en-US" sz="3200" b="0" dirty="0" smtClean="0"/>
              <a:t>: Environmental and Radar Characteristics over Portions of Southwest Missouri</a:t>
            </a:r>
          </a:p>
        </p:txBody>
      </p:sp>
      <p:sp>
        <p:nvSpPr>
          <p:cNvPr id="4302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014663"/>
            <a:ext cx="6400800" cy="619125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endParaRPr lang="en-US" sz="3200" dirty="0" smtClean="0"/>
          </a:p>
          <a:p>
            <a:pPr>
              <a:lnSpc>
                <a:spcPct val="90000"/>
              </a:lnSpc>
              <a:defRPr/>
            </a:pPr>
            <a:endParaRPr lang="en-US" sz="1000" dirty="0" smtClean="0"/>
          </a:p>
        </p:txBody>
      </p:sp>
      <p:sp>
        <p:nvSpPr>
          <p:cNvPr id="2052" name="Text Box 14"/>
          <p:cNvSpPr txBox="1">
            <a:spLocks noChangeArrowheads="1"/>
          </p:cNvSpPr>
          <p:nvPr/>
        </p:nvSpPr>
        <p:spPr bwMode="auto">
          <a:xfrm>
            <a:off x="839788" y="2578100"/>
            <a:ext cx="7551737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50000"/>
              </a:lnSpc>
              <a:spcBef>
                <a:spcPct val="20000"/>
              </a:spcBef>
              <a:spcAft>
                <a:spcPct val="50000"/>
              </a:spcAft>
              <a:buClr>
                <a:srgbClr val="FF0066"/>
              </a:buClr>
            </a:pPr>
            <a:endParaRPr lang="en-US" sz="2400" b="1" dirty="0">
              <a:solidFill>
                <a:schemeClr val="bg1"/>
              </a:solidFill>
              <a:latin typeface="Arial" charset="0"/>
            </a:endParaRPr>
          </a:p>
          <a:p>
            <a:pPr algn="ctr">
              <a:lnSpc>
                <a:spcPct val="50000"/>
              </a:lnSpc>
              <a:spcBef>
                <a:spcPct val="20000"/>
              </a:spcBef>
              <a:spcAft>
                <a:spcPct val="50000"/>
              </a:spcAft>
              <a:buClr>
                <a:srgbClr val="FF0066"/>
              </a:buClr>
            </a:pPr>
            <a:r>
              <a:rPr lang="en-US" sz="2300" dirty="0">
                <a:solidFill>
                  <a:schemeClr val="bg1"/>
                </a:solidFill>
                <a:latin typeface="Arial" charset="0"/>
              </a:rPr>
              <a:t>Ron W. </a:t>
            </a:r>
            <a:r>
              <a:rPr lang="en-US" sz="2300" dirty="0" err="1">
                <a:solidFill>
                  <a:schemeClr val="bg1"/>
                </a:solidFill>
                <a:latin typeface="Arial" charset="0"/>
              </a:rPr>
              <a:t>Przybylinski</a:t>
            </a:r>
            <a:r>
              <a:rPr lang="en-US" sz="2300" dirty="0">
                <a:solidFill>
                  <a:schemeClr val="bg1"/>
                </a:solidFill>
                <a:latin typeface="Arial" charset="0"/>
              </a:rPr>
              <a:t> </a:t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>Science and Operations Officer </a:t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>NOAA/National Weather Service – St. Louis MO</a:t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>Jason S. Schaumann and Doug T. Cramer</a:t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>NOAA/National Weather Service – Springfield MO</a:t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>Nolan T. Atkins</a:t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>Lyndon State College</a:t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>Lyndonville, Vermont </a:t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> </a:t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r>
              <a:rPr lang="en-US" sz="2300" dirty="0">
                <a:solidFill>
                  <a:schemeClr val="bg1"/>
                </a:solidFill>
                <a:latin typeface="Arial" charset="0"/>
              </a:rPr>
              <a:t/>
            </a:r>
            <a:br>
              <a:rPr lang="en-US" sz="2300" dirty="0">
                <a:solidFill>
                  <a:schemeClr val="bg1"/>
                </a:solidFill>
                <a:latin typeface="Arial" charset="0"/>
              </a:rPr>
            </a:br>
            <a:endParaRPr lang="en-US" sz="23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053" name="Text Box 26"/>
          <p:cNvSpPr txBox="1">
            <a:spLocks noChangeArrowheads="1"/>
          </p:cNvSpPr>
          <p:nvPr/>
        </p:nvSpPr>
        <p:spPr bwMode="auto">
          <a:xfrm>
            <a:off x="6046788" y="6553200"/>
            <a:ext cx="3810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400" b="1">
                <a:solidFill>
                  <a:schemeClr val="bg1"/>
                </a:solidFill>
                <a:latin typeface="Arial" charset="0"/>
              </a:rPr>
              <a:t>NOAA’s National Weather Service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49225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3200" b="0" dirty="0" smtClean="0"/>
              <a:t>Coexisting Shear/Cold Pool Balance Regimes (Weisman 1993)  </a:t>
            </a:r>
            <a:endParaRPr lang="en-US" sz="3200" b="0" dirty="0"/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9842" y="1364544"/>
            <a:ext cx="3429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8838" y="3187347"/>
            <a:ext cx="3422650" cy="182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8838" y="5006799"/>
            <a:ext cx="3429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441825" y="1389063"/>
            <a:ext cx="3903663" cy="18161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FF00"/>
                </a:solidFill>
                <a:latin typeface="+mn-lt"/>
              </a:rPr>
              <a:t>Shear Dominant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 - </a:t>
            </a:r>
            <a:br>
              <a:rPr lang="en-US" dirty="0">
                <a:solidFill>
                  <a:schemeClr val="bg1"/>
                </a:solidFill>
                <a:latin typeface="+mn-lt"/>
              </a:rPr>
            </a:br>
            <a:r>
              <a:rPr lang="en-US" dirty="0">
                <a:solidFill>
                  <a:schemeClr val="bg1"/>
                </a:solidFill>
                <a:latin typeface="+mn-lt"/>
              </a:rPr>
              <a:t>northern part of the </a:t>
            </a:r>
            <a:br>
              <a:rPr lang="en-US" dirty="0">
                <a:solidFill>
                  <a:schemeClr val="bg1"/>
                </a:solidFill>
                <a:latin typeface="+mn-lt"/>
              </a:rPr>
            </a:br>
            <a:r>
              <a:rPr lang="en-US" dirty="0">
                <a:solidFill>
                  <a:schemeClr val="bg1"/>
                </a:solidFill>
                <a:latin typeface="+mn-lt"/>
              </a:rPr>
              <a:t>large bow echo – 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Leading Stratiform (LS)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54525" y="3346450"/>
            <a:ext cx="4845050" cy="13843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FFFF00"/>
                </a:solidFill>
                <a:latin typeface="+mn-lt"/>
              </a:rPr>
              <a:t>Nearly Balanced</a:t>
            </a:r>
            <a:r>
              <a:rPr lang="en-US" dirty="0">
                <a:solidFill>
                  <a:schemeClr val="bg1"/>
                </a:solidFill>
                <a:latin typeface="+mn-lt"/>
              </a:rPr>
              <a:t> - </a:t>
            </a:r>
          </a:p>
          <a:p>
            <a:pPr>
              <a:defRPr/>
            </a:pPr>
            <a:r>
              <a:rPr lang="en-US" dirty="0">
                <a:solidFill>
                  <a:schemeClr val="bg1"/>
                </a:solidFill>
                <a:latin typeface="+mn-lt"/>
              </a:rPr>
              <a:t>near and south of bow apex-</a:t>
            </a:r>
            <a:br>
              <a:rPr lang="en-US" dirty="0">
                <a:solidFill>
                  <a:schemeClr val="bg1"/>
                </a:solidFill>
                <a:latin typeface="+mn-lt"/>
              </a:rPr>
            </a:br>
            <a:r>
              <a:rPr lang="en-US" dirty="0">
                <a:solidFill>
                  <a:schemeClr val="bg1"/>
                </a:solidFill>
                <a:latin typeface="+mn-lt"/>
              </a:rPr>
              <a:t>Trailing Stratiform (TS)</a:t>
            </a:r>
          </a:p>
        </p:txBody>
      </p:sp>
      <p:sp>
        <p:nvSpPr>
          <p:cNvPr id="13320" name="TextBox 10"/>
          <p:cNvSpPr txBox="1">
            <a:spLocks noChangeArrowheads="1"/>
          </p:cNvSpPr>
          <p:nvPr/>
        </p:nvSpPr>
        <p:spPr bwMode="auto">
          <a:xfrm>
            <a:off x="4473575" y="5003800"/>
            <a:ext cx="414178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FF00"/>
                </a:solidFill>
                <a:latin typeface="Arial" charset="0"/>
                <a:cs typeface="Arial" charset="0"/>
              </a:rPr>
              <a:t>Cold Pool Dominant</a:t>
            </a:r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 -</a:t>
            </a:r>
            <a:b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</a:br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far southwest part of the </a:t>
            </a:r>
            <a:b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</a:br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bow echo – </a:t>
            </a:r>
          </a:p>
          <a:p>
            <a:r>
              <a:rPr lang="en-US">
                <a:solidFill>
                  <a:schemeClr val="bg1"/>
                </a:solidFill>
                <a:latin typeface="Arial" charset="0"/>
                <a:cs typeface="Arial" charset="0"/>
              </a:rPr>
              <a:t>Trailing Stratiform (TS)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Genesis of Persistent </a:t>
            </a:r>
            <a:r>
              <a:rPr lang="en-US" dirty="0" err="1" smtClean="0"/>
              <a:t>Mesovortices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Tended to occur near the </a:t>
            </a:r>
            <a:r>
              <a:rPr lang="en-US" dirty="0" smtClean="0">
                <a:solidFill>
                  <a:srgbClr val="FFFF00"/>
                </a:solidFill>
              </a:rPr>
              <a:t>impinging </a:t>
            </a:r>
            <a:r>
              <a:rPr lang="en-US" dirty="0" smtClean="0">
                <a:solidFill>
                  <a:srgbClr val="FFFF00"/>
                </a:solidFill>
              </a:rPr>
              <a:t>RIJ</a:t>
            </a:r>
            <a:r>
              <a:rPr lang="en-US" dirty="0" smtClean="0"/>
              <a:t>.</a:t>
            </a:r>
            <a:endParaRPr lang="en-US" dirty="0" smtClean="0"/>
          </a:p>
          <a:p>
            <a:r>
              <a:rPr lang="en-US" dirty="0" smtClean="0"/>
              <a:t>Occurred in regions of </a:t>
            </a:r>
            <a:r>
              <a:rPr lang="en-US" dirty="0" smtClean="0">
                <a:solidFill>
                  <a:srgbClr val="FFFF00"/>
                </a:solidFill>
              </a:rPr>
              <a:t>balanced</a:t>
            </a:r>
            <a:r>
              <a:rPr lang="en-US" dirty="0" smtClean="0"/>
              <a:t> or </a:t>
            </a:r>
            <a:r>
              <a:rPr lang="en-US" dirty="0" smtClean="0">
                <a:solidFill>
                  <a:srgbClr val="FFFF00"/>
                </a:solidFill>
              </a:rPr>
              <a:t>slightly shear dominant</a:t>
            </a:r>
            <a:r>
              <a:rPr lang="en-US" dirty="0" smtClean="0"/>
              <a:t> shear/cold pool balance </a:t>
            </a:r>
            <a:r>
              <a:rPr lang="en-US" dirty="0" smtClean="0"/>
              <a:t>regimes.</a:t>
            </a:r>
            <a:endParaRPr lang="en-US" dirty="0" smtClean="0"/>
          </a:p>
          <a:p>
            <a:r>
              <a:rPr lang="en-US" dirty="0" smtClean="0"/>
              <a:t>Large line normal component of </a:t>
            </a:r>
            <a:r>
              <a:rPr lang="en-US" dirty="0" smtClean="0">
                <a:solidFill>
                  <a:srgbClr val="FFFF00"/>
                </a:solidFill>
              </a:rPr>
              <a:t>0-3 km shear</a:t>
            </a:r>
            <a:r>
              <a:rPr lang="en-US" dirty="0" smtClean="0"/>
              <a:t> also </a:t>
            </a:r>
            <a:r>
              <a:rPr lang="en-US" dirty="0" smtClean="0"/>
              <a:t>present. </a:t>
            </a:r>
            <a:r>
              <a:rPr lang="en-US" dirty="0" smtClean="0">
                <a:solidFill>
                  <a:srgbClr val="FFFF00"/>
                </a:solidFill>
              </a:rPr>
              <a:t>15 ms-1 </a:t>
            </a:r>
            <a:r>
              <a:rPr lang="en-US" dirty="0" smtClean="0"/>
              <a:t>worked well as a lower threshold.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230_3_cho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3515" y="1215240"/>
            <a:ext cx="4127143" cy="2772857"/>
          </a:xfrm>
          <a:prstGeom prst="rect">
            <a:avLst/>
          </a:prstGeom>
        </p:spPr>
      </p:pic>
      <p:pic>
        <p:nvPicPr>
          <p:cNvPr id="6" name="Picture 5" descr="1302_3_chop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7629" y="1223338"/>
            <a:ext cx="4122857" cy="2772857"/>
          </a:xfrm>
          <a:prstGeom prst="rect">
            <a:avLst/>
          </a:prstGeom>
        </p:spPr>
      </p:pic>
      <p:pic>
        <p:nvPicPr>
          <p:cNvPr id="7" name="Picture 6" descr="1330_3_chop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3514" y="4080402"/>
            <a:ext cx="4118572" cy="2768571"/>
          </a:xfrm>
          <a:prstGeom prst="rect">
            <a:avLst/>
          </a:prstGeom>
        </p:spPr>
      </p:pic>
      <p:pic>
        <p:nvPicPr>
          <p:cNvPr id="8" name="Picture 7" descr="1402_3_chop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5778" y="4091691"/>
            <a:ext cx="4118572" cy="276857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5800" y="47976"/>
            <a:ext cx="7772400" cy="1143000"/>
          </a:xfrm>
        </p:spPr>
        <p:txBody>
          <a:bodyPr/>
          <a:lstStyle/>
          <a:p>
            <a:r>
              <a:rPr lang="en-US" dirty="0" smtClean="0"/>
              <a:t>RIJ and Balanced Region</a:t>
            </a:r>
            <a:endParaRPr lang="en-US" dirty="0"/>
          </a:p>
        </p:txBody>
      </p:sp>
      <p:sp>
        <p:nvSpPr>
          <p:cNvPr id="10" name="Right Arrow 9"/>
          <p:cNvSpPr/>
          <p:nvPr/>
        </p:nvSpPr>
        <p:spPr bwMode="auto">
          <a:xfrm rot="816972">
            <a:off x="869244" y="2472267"/>
            <a:ext cx="462845" cy="270933"/>
          </a:xfrm>
          <a:prstGeom prst="rightArrow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Right Arrow 10"/>
          <p:cNvSpPr/>
          <p:nvPr/>
        </p:nvSpPr>
        <p:spPr bwMode="auto">
          <a:xfrm rot="663279">
            <a:off x="1755421" y="5604935"/>
            <a:ext cx="462845" cy="270933"/>
          </a:xfrm>
          <a:prstGeom prst="rightArrow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Right Arrow 11"/>
          <p:cNvSpPr/>
          <p:nvPr/>
        </p:nvSpPr>
        <p:spPr bwMode="auto">
          <a:xfrm rot="466530">
            <a:off x="5825065" y="2619023"/>
            <a:ext cx="462845" cy="270933"/>
          </a:xfrm>
          <a:prstGeom prst="rightArrow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Right Arrow 12"/>
          <p:cNvSpPr/>
          <p:nvPr/>
        </p:nvSpPr>
        <p:spPr bwMode="auto">
          <a:xfrm rot="306507">
            <a:off x="6632220" y="5729110"/>
            <a:ext cx="462845" cy="270933"/>
          </a:xfrm>
          <a:prstGeom prst="rightArrow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Right Arrow 13"/>
          <p:cNvSpPr/>
          <p:nvPr/>
        </p:nvSpPr>
        <p:spPr bwMode="auto">
          <a:xfrm rot="773322">
            <a:off x="5096923" y="2466620"/>
            <a:ext cx="462845" cy="270933"/>
          </a:xfrm>
          <a:prstGeom prst="rightArrow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Right Arrow 14"/>
          <p:cNvSpPr/>
          <p:nvPr/>
        </p:nvSpPr>
        <p:spPr bwMode="auto">
          <a:xfrm rot="1328131">
            <a:off x="1072435" y="5429954"/>
            <a:ext cx="462845" cy="270933"/>
          </a:xfrm>
          <a:prstGeom prst="rightArrow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Right Arrow 15"/>
          <p:cNvSpPr/>
          <p:nvPr/>
        </p:nvSpPr>
        <p:spPr bwMode="auto">
          <a:xfrm rot="1059580">
            <a:off x="5960523" y="5610574"/>
            <a:ext cx="462845" cy="270933"/>
          </a:xfrm>
          <a:prstGeom prst="rightArrow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Oval 21"/>
          <p:cNvSpPr/>
          <p:nvPr/>
        </p:nvSpPr>
        <p:spPr bwMode="auto">
          <a:xfrm>
            <a:off x="1422400" y="2359378"/>
            <a:ext cx="383822" cy="508000"/>
          </a:xfrm>
          <a:prstGeom prst="ellips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 rot="2399212">
            <a:off x="6331444" y="2684166"/>
            <a:ext cx="306638" cy="404571"/>
          </a:xfrm>
          <a:prstGeom prst="ellips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 rot="1436553">
            <a:off x="2249423" y="5675208"/>
            <a:ext cx="331916" cy="404571"/>
          </a:xfrm>
          <a:prstGeom prst="ellips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 rot="1436553">
            <a:off x="7098001" y="5827608"/>
            <a:ext cx="331916" cy="404571"/>
          </a:xfrm>
          <a:prstGeom prst="ellips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28618" y="3623731"/>
            <a:ext cx="119135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FF00"/>
                </a:solidFill>
              </a:rPr>
              <a:t>1230 UTC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659507" y="3629375"/>
            <a:ext cx="119135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FF00"/>
                </a:solidFill>
              </a:rPr>
              <a:t>1302 UTC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22974" y="6488668"/>
            <a:ext cx="119135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FF00"/>
                </a:solidFill>
              </a:rPr>
              <a:t>1330 UTC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42574" y="6488668"/>
            <a:ext cx="119135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FF00"/>
                </a:solidFill>
              </a:rPr>
              <a:t>1402 UTC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90955" y="1212516"/>
            <a:ext cx="194277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0-3 km Bulk Shear Vectors</a:t>
            </a:r>
            <a:endParaRPr lang="en-US" sz="12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724400" y="1212519"/>
            <a:ext cx="194277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0-3 km Bulk Shear Vectors</a:t>
            </a:r>
            <a:endParaRPr lang="en-US" sz="1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290945" y="4080410"/>
            <a:ext cx="194277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0-3 km Bulk Shear Vectors</a:t>
            </a:r>
            <a:endParaRPr lang="en-US" sz="12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4710545" y="4091698"/>
            <a:ext cx="194277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0-3 km Bulk Shear Vectors</a:t>
            </a:r>
            <a:endParaRPr lang="en-US" sz="1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230_3_cho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3515" y="1215240"/>
            <a:ext cx="4127143" cy="2772857"/>
          </a:xfrm>
          <a:prstGeom prst="rect">
            <a:avLst/>
          </a:prstGeom>
        </p:spPr>
      </p:pic>
      <p:pic>
        <p:nvPicPr>
          <p:cNvPr id="6" name="Picture 5" descr="1302_3_chop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27629" y="1223338"/>
            <a:ext cx="4122857" cy="2772857"/>
          </a:xfrm>
          <a:prstGeom prst="rect">
            <a:avLst/>
          </a:prstGeom>
        </p:spPr>
      </p:pic>
      <p:pic>
        <p:nvPicPr>
          <p:cNvPr id="7" name="Picture 6" descr="1330_3_chop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93514" y="4080402"/>
            <a:ext cx="4118572" cy="2768571"/>
          </a:xfrm>
          <a:prstGeom prst="rect">
            <a:avLst/>
          </a:prstGeom>
        </p:spPr>
      </p:pic>
      <p:pic>
        <p:nvPicPr>
          <p:cNvPr id="8" name="Picture 7" descr="1402_3_chop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15778" y="4091691"/>
            <a:ext cx="4118572" cy="2768571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685800" y="47976"/>
            <a:ext cx="7772400" cy="1143000"/>
          </a:xfrm>
        </p:spPr>
        <p:txBody>
          <a:bodyPr/>
          <a:lstStyle/>
          <a:p>
            <a:r>
              <a:rPr lang="en-US" sz="3600" dirty="0" smtClean="0"/>
              <a:t>Shear/Cold Pool Regimes &amp; Stratiform Placement</a:t>
            </a:r>
            <a:endParaRPr lang="en-US" sz="3600" dirty="0"/>
          </a:p>
        </p:txBody>
      </p:sp>
      <p:sp>
        <p:nvSpPr>
          <p:cNvPr id="22" name="Oval 21"/>
          <p:cNvSpPr/>
          <p:nvPr/>
        </p:nvSpPr>
        <p:spPr bwMode="auto">
          <a:xfrm>
            <a:off x="1422400" y="2359378"/>
            <a:ext cx="383822" cy="508000"/>
          </a:xfrm>
          <a:prstGeom prst="ellips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4" name="Oval 23"/>
          <p:cNvSpPr/>
          <p:nvPr/>
        </p:nvSpPr>
        <p:spPr bwMode="auto">
          <a:xfrm rot="2399212">
            <a:off x="6331444" y="2684166"/>
            <a:ext cx="306638" cy="404571"/>
          </a:xfrm>
          <a:prstGeom prst="ellips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Oval 24"/>
          <p:cNvSpPr/>
          <p:nvPr/>
        </p:nvSpPr>
        <p:spPr bwMode="auto">
          <a:xfrm rot="1436553">
            <a:off x="2249423" y="5675208"/>
            <a:ext cx="331916" cy="404571"/>
          </a:xfrm>
          <a:prstGeom prst="ellips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Oval 25"/>
          <p:cNvSpPr/>
          <p:nvPr/>
        </p:nvSpPr>
        <p:spPr bwMode="auto">
          <a:xfrm rot="1436553">
            <a:off x="7098001" y="5827608"/>
            <a:ext cx="331916" cy="404571"/>
          </a:xfrm>
          <a:prstGeom prst="ellipse">
            <a:avLst/>
          </a:prstGeom>
          <a:noFill/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228618" y="3623731"/>
            <a:ext cx="119135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FF00"/>
                </a:solidFill>
              </a:rPr>
              <a:t>1230 UTC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659507" y="3629375"/>
            <a:ext cx="119135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FF00"/>
                </a:solidFill>
              </a:rPr>
              <a:t>1302 UTC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222974" y="6488668"/>
            <a:ext cx="119135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FF00"/>
                </a:solidFill>
              </a:rPr>
              <a:t>1330 UTC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642574" y="6488668"/>
            <a:ext cx="119135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FF00"/>
                </a:solidFill>
              </a:rPr>
              <a:t>1402 UTC</a:t>
            </a:r>
            <a:endParaRPr lang="en-US" sz="1800" b="1" dirty="0">
              <a:solidFill>
                <a:srgbClr val="FFFF00"/>
              </a:solidFill>
            </a:endParaRPr>
          </a:p>
        </p:txBody>
      </p:sp>
      <p:sp>
        <p:nvSpPr>
          <p:cNvPr id="23" name="Oval 22"/>
          <p:cNvSpPr/>
          <p:nvPr/>
        </p:nvSpPr>
        <p:spPr bwMode="auto">
          <a:xfrm rot="20483885">
            <a:off x="1332018" y="1651822"/>
            <a:ext cx="427427" cy="685266"/>
          </a:xfrm>
          <a:prstGeom prst="ellipse">
            <a:avLst/>
          </a:prstGeom>
          <a:noFill/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2" name="Oval 31"/>
          <p:cNvSpPr/>
          <p:nvPr/>
        </p:nvSpPr>
        <p:spPr bwMode="auto">
          <a:xfrm rot="19547955">
            <a:off x="6089660" y="1740585"/>
            <a:ext cx="521177" cy="979086"/>
          </a:xfrm>
          <a:prstGeom prst="ellipse">
            <a:avLst/>
          </a:prstGeom>
          <a:noFill/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3" name="Oval 32"/>
          <p:cNvSpPr/>
          <p:nvPr/>
        </p:nvSpPr>
        <p:spPr bwMode="auto">
          <a:xfrm rot="20444055">
            <a:off x="2029068" y="4557751"/>
            <a:ext cx="521177" cy="1129463"/>
          </a:xfrm>
          <a:prstGeom prst="ellipse">
            <a:avLst/>
          </a:prstGeom>
          <a:noFill/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4" name="Oval 33"/>
          <p:cNvSpPr/>
          <p:nvPr/>
        </p:nvSpPr>
        <p:spPr bwMode="auto">
          <a:xfrm rot="20444055">
            <a:off x="6851756" y="4583550"/>
            <a:ext cx="538785" cy="1251086"/>
          </a:xfrm>
          <a:prstGeom prst="ellipse">
            <a:avLst/>
          </a:prstGeom>
          <a:noFill/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5" name="Oval 34"/>
          <p:cNvSpPr/>
          <p:nvPr/>
        </p:nvSpPr>
        <p:spPr bwMode="auto">
          <a:xfrm rot="20730534">
            <a:off x="558428" y="2755255"/>
            <a:ext cx="982133" cy="516353"/>
          </a:xfrm>
          <a:prstGeom prst="ellipse">
            <a:avLst/>
          </a:prstGeom>
          <a:noFill/>
          <a:ln w="28575" cap="flat" cmpd="sng" algn="ctr">
            <a:solidFill>
              <a:srgbClr val="66FF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6" name="Oval 35"/>
          <p:cNvSpPr/>
          <p:nvPr/>
        </p:nvSpPr>
        <p:spPr bwMode="auto">
          <a:xfrm rot="21099131">
            <a:off x="5339272" y="2896365"/>
            <a:ext cx="982133" cy="516353"/>
          </a:xfrm>
          <a:prstGeom prst="ellipse">
            <a:avLst/>
          </a:prstGeom>
          <a:noFill/>
          <a:ln w="28575" cap="flat" cmpd="sng" algn="ctr">
            <a:solidFill>
              <a:srgbClr val="66FF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7" name="Oval 36"/>
          <p:cNvSpPr/>
          <p:nvPr/>
        </p:nvSpPr>
        <p:spPr bwMode="auto">
          <a:xfrm rot="21099131">
            <a:off x="747216" y="5887358"/>
            <a:ext cx="1518676" cy="516353"/>
          </a:xfrm>
          <a:prstGeom prst="ellipse">
            <a:avLst/>
          </a:prstGeom>
          <a:noFill/>
          <a:ln w="28575" cap="flat" cmpd="sng" algn="ctr">
            <a:solidFill>
              <a:srgbClr val="66FF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Oval 37"/>
          <p:cNvSpPr/>
          <p:nvPr/>
        </p:nvSpPr>
        <p:spPr bwMode="auto">
          <a:xfrm rot="21302927">
            <a:off x="5618372" y="6039758"/>
            <a:ext cx="1518676" cy="516353"/>
          </a:xfrm>
          <a:prstGeom prst="ellipse">
            <a:avLst/>
          </a:prstGeom>
          <a:noFill/>
          <a:ln w="28575" cap="flat" cmpd="sng" algn="ctr">
            <a:solidFill>
              <a:srgbClr val="66FF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422385" y="3375378"/>
            <a:ext cx="1265090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Cold Pool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Dominant/TS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6316118" y="3390770"/>
            <a:ext cx="1265090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Cold Pool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Dominant/TS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38652" y="4913334"/>
            <a:ext cx="1265090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Cold Pool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Dominant/TS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969662" y="5059474"/>
            <a:ext cx="1265090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Cold Pool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Dominant/TS</a:t>
            </a:r>
            <a:endParaRPr lang="en-US" sz="1400" b="1" dirty="0">
              <a:solidFill>
                <a:srgbClr val="FFFF00"/>
              </a:solidFill>
            </a:endParaRPr>
          </a:p>
        </p:txBody>
      </p:sp>
      <p:cxnSp>
        <p:nvCxnSpPr>
          <p:cNvPr id="44" name="Straight Connector 43"/>
          <p:cNvCxnSpPr>
            <a:stCxn id="41" idx="2"/>
          </p:cNvCxnSpPr>
          <p:nvPr/>
        </p:nvCxnSpPr>
        <p:spPr bwMode="auto">
          <a:xfrm rot="16200000" flipH="1">
            <a:off x="906587" y="5501164"/>
            <a:ext cx="467535" cy="33831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66FFCC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Straight Connector 45"/>
          <p:cNvCxnSpPr>
            <a:stCxn id="35" idx="4"/>
          </p:cNvCxnSpPr>
          <p:nvPr/>
        </p:nvCxnSpPr>
        <p:spPr bwMode="auto">
          <a:xfrm rot="16200000" flipH="1">
            <a:off x="1198146" y="3179346"/>
            <a:ext cx="144824" cy="31292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66FFCC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Straight Connector 47"/>
          <p:cNvCxnSpPr/>
          <p:nvPr/>
        </p:nvCxnSpPr>
        <p:spPr bwMode="auto">
          <a:xfrm>
            <a:off x="6107289" y="3352800"/>
            <a:ext cx="224238" cy="8312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66FFCC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Straight Connector 49"/>
          <p:cNvCxnSpPr>
            <a:stCxn id="42" idx="2"/>
          </p:cNvCxnSpPr>
          <p:nvPr/>
        </p:nvCxnSpPr>
        <p:spPr bwMode="auto">
          <a:xfrm rot="16200000" flipH="1">
            <a:off x="5606305" y="5578596"/>
            <a:ext cx="471742" cy="47993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66FFCC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51" name="TextBox 50"/>
          <p:cNvSpPr txBox="1"/>
          <p:nvPr/>
        </p:nvSpPr>
        <p:spPr>
          <a:xfrm>
            <a:off x="2173097" y="2602089"/>
            <a:ext cx="1162498" cy="307777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Balanced/TS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145853" y="2765778"/>
            <a:ext cx="1162498" cy="307777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Balanced/TS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918164" y="5717823"/>
            <a:ext cx="1162498" cy="307777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Balanced/TS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642564" y="5904090"/>
            <a:ext cx="1162498" cy="307777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Balanced/TS</a:t>
            </a:r>
            <a:endParaRPr lang="en-US" sz="1400" b="1" dirty="0">
              <a:solidFill>
                <a:srgbClr val="FFFF00"/>
              </a:solidFill>
            </a:endParaRPr>
          </a:p>
        </p:txBody>
      </p:sp>
      <p:cxnSp>
        <p:nvCxnSpPr>
          <p:cNvPr id="58" name="Straight Connector 57"/>
          <p:cNvCxnSpPr>
            <a:stCxn id="22" idx="6"/>
            <a:endCxn id="51" idx="1"/>
          </p:cNvCxnSpPr>
          <p:nvPr/>
        </p:nvCxnSpPr>
        <p:spPr bwMode="auto">
          <a:xfrm>
            <a:off x="1806222" y="2613378"/>
            <a:ext cx="366875" cy="14260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Straight Connector 59"/>
          <p:cNvCxnSpPr>
            <a:stCxn id="24" idx="7"/>
            <a:endCxn id="52" idx="1"/>
          </p:cNvCxnSpPr>
          <p:nvPr/>
        </p:nvCxnSpPr>
        <p:spPr bwMode="auto">
          <a:xfrm rot="16200000" flipH="1">
            <a:off x="6866228" y="2640043"/>
            <a:ext cx="73142" cy="486107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3"/>
          <p:cNvCxnSpPr>
            <a:stCxn id="25" idx="6"/>
            <a:endCxn id="53" idx="1"/>
          </p:cNvCxnSpPr>
          <p:nvPr/>
        </p:nvCxnSpPr>
        <p:spPr bwMode="auto">
          <a:xfrm flipV="1">
            <a:off x="2567059" y="5871712"/>
            <a:ext cx="351105" cy="73131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Straight Connector 69"/>
          <p:cNvCxnSpPr>
            <a:stCxn id="26" idx="6"/>
            <a:endCxn id="54" idx="1"/>
          </p:cNvCxnSpPr>
          <p:nvPr/>
        </p:nvCxnSpPr>
        <p:spPr bwMode="auto">
          <a:xfrm flipV="1">
            <a:off x="7415637" y="6057979"/>
            <a:ext cx="226927" cy="3926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1" name="TextBox 70"/>
          <p:cNvSpPr txBox="1"/>
          <p:nvPr/>
        </p:nvSpPr>
        <p:spPr>
          <a:xfrm>
            <a:off x="3031054" y="1879601"/>
            <a:ext cx="1220206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Shear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Dominant/LS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518388" y="2065868"/>
            <a:ext cx="1220206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Shear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Dominant/LS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479766" y="4159957"/>
            <a:ext cx="1220206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Shear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Dominant/LS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4925536" y="4204599"/>
            <a:ext cx="1220206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Shear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Dominant/LS</a:t>
            </a:r>
            <a:endParaRPr lang="en-US" sz="1400" b="1" dirty="0">
              <a:solidFill>
                <a:srgbClr val="FFFF00"/>
              </a:solidFill>
            </a:endParaRPr>
          </a:p>
        </p:txBody>
      </p:sp>
      <p:cxnSp>
        <p:nvCxnSpPr>
          <p:cNvPr id="76" name="Straight Connector 75"/>
          <p:cNvCxnSpPr>
            <a:stCxn id="71" idx="1"/>
          </p:cNvCxnSpPr>
          <p:nvPr/>
        </p:nvCxnSpPr>
        <p:spPr bwMode="auto">
          <a:xfrm rot="10800000">
            <a:off x="1783644" y="2054583"/>
            <a:ext cx="1247410" cy="86629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8" name="Straight Connector 77"/>
          <p:cNvCxnSpPr>
            <a:stCxn id="72" idx="1"/>
          </p:cNvCxnSpPr>
          <p:nvPr/>
        </p:nvCxnSpPr>
        <p:spPr bwMode="auto">
          <a:xfrm rot="10800000">
            <a:off x="6694316" y="2291644"/>
            <a:ext cx="824073" cy="35834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0" name="Straight Connector 79"/>
          <p:cNvCxnSpPr>
            <a:stCxn id="73" idx="3"/>
            <a:endCxn id="33" idx="0"/>
          </p:cNvCxnSpPr>
          <p:nvPr/>
        </p:nvCxnSpPr>
        <p:spPr bwMode="auto">
          <a:xfrm>
            <a:off x="1699972" y="4421567"/>
            <a:ext cx="403352" cy="16781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84" name="Straight Connector 83"/>
          <p:cNvCxnSpPr>
            <a:stCxn id="74" idx="3"/>
            <a:endCxn id="34" idx="0"/>
          </p:cNvCxnSpPr>
          <p:nvPr/>
        </p:nvCxnSpPr>
        <p:spPr bwMode="auto">
          <a:xfrm>
            <a:off x="6145742" y="4466209"/>
            <a:ext cx="769009" cy="152372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7" name="TextBox 46"/>
          <p:cNvSpPr txBox="1"/>
          <p:nvPr/>
        </p:nvSpPr>
        <p:spPr>
          <a:xfrm>
            <a:off x="2479993" y="1212517"/>
            <a:ext cx="194277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0-3 km Bulk Shear Vectors</a:t>
            </a:r>
            <a:endParaRPr lang="en-US" sz="12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6913437" y="1212519"/>
            <a:ext cx="194277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0-3 km Bulk Shear Vectors</a:t>
            </a:r>
            <a:endParaRPr lang="en-US" sz="1200" b="1" dirty="0"/>
          </a:p>
        </p:txBody>
      </p:sp>
      <p:sp>
        <p:nvSpPr>
          <p:cNvPr id="55" name="TextBox 54"/>
          <p:cNvSpPr txBox="1"/>
          <p:nvPr/>
        </p:nvSpPr>
        <p:spPr>
          <a:xfrm>
            <a:off x="6899583" y="4080410"/>
            <a:ext cx="194277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0-3 km Bulk Shear Vectors</a:t>
            </a:r>
            <a:endParaRPr lang="en-US" sz="1200" b="1" dirty="0"/>
          </a:p>
        </p:txBody>
      </p:sp>
      <p:sp>
        <p:nvSpPr>
          <p:cNvPr id="56" name="TextBox 55"/>
          <p:cNvSpPr txBox="1"/>
          <p:nvPr/>
        </p:nvSpPr>
        <p:spPr>
          <a:xfrm>
            <a:off x="2466129" y="4080410"/>
            <a:ext cx="194277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0-3 km Bulk Shear Vectors</a:t>
            </a:r>
            <a:endParaRPr lang="en-US" sz="12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2" grpId="1" animBg="1"/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3" grpId="0" animBg="1"/>
      <p:bldP spid="23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1" grpId="0" animBg="1"/>
      <p:bldP spid="51" grpId="1" animBg="1"/>
      <p:bldP spid="52" grpId="0" animBg="1"/>
      <p:bldP spid="52" grpId="1" animBg="1"/>
      <p:bldP spid="53" grpId="0" animBg="1"/>
      <p:bldP spid="53" grpId="1" animBg="1"/>
      <p:bldP spid="54" grpId="0" animBg="1"/>
      <p:bldP spid="54" grpId="1" animBg="1"/>
      <p:bldP spid="71" grpId="0" animBg="1"/>
      <p:bldP spid="71" grpId="1" animBg="1"/>
      <p:bldP spid="72" grpId="0" animBg="1"/>
      <p:bldP spid="72" grpId="1" animBg="1"/>
      <p:bldP spid="73" grpId="0" animBg="1"/>
      <p:bldP spid="73" grpId="1" animBg="1"/>
      <p:bldP spid="74" grpId="0" animBg="1"/>
      <p:bldP spid="7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770472"/>
            <a:ext cx="7772400" cy="1143000"/>
          </a:xfrm>
        </p:spPr>
        <p:txBody>
          <a:bodyPr/>
          <a:lstStyle/>
          <a:p>
            <a:r>
              <a:rPr lang="en-US" sz="3600" b="0" dirty="0" smtClean="0"/>
              <a:t>1230 UTC 0.5° KSGF Reflectivity</a:t>
            </a:r>
            <a:br>
              <a:rPr lang="en-US" sz="3600" b="0" dirty="0" smtClean="0"/>
            </a:br>
            <a:r>
              <a:rPr lang="en-US" sz="3600" b="0" dirty="0" smtClean="0"/>
              <a:t>and Base Velocity</a:t>
            </a:r>
            <a:br>
              <a:rPr lang="en-US" sz="3600" b="0" dirty="0" smtClean="0"/>
            </a:br>
            <a:r>
              <a:rPr lang="en-US" sz="3600" b="0" dirty="0" smtClean="0"/>
              <a:t/>
            </a:r>
            <a:br>
              <a:rPr lang="en-US" sz="3600" b="0" dirty="0" smtClean="0"/>
            </a:br>
            <a:r>
              <a:rPr lang="en-US" sz="3600" b="0" dirty="0" smtClean="0">
                <a:solidFill>
                  <a:schemeClr val="bg1"/>
                </a:solidFill>
              </a:rPr>
              <a:t>Joplin TV Tower Collapse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3" name="Picture 2" descr="1230_Z_jln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9023" y="2872433"/>
            <a:ext cx="4421429" cy="3307143"/>
          </a:xfrm>
          <a:prstGeom prst="rect">
            <a:avLst/>
          </a:prstGeom>
        </p:spPr>
      </p:pic>
      <p:pic>
        <p:nvPicPr>
          <p:cNvPr id="4" name="Picture 3" descr="1230_V_jl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548" y="2865896"/>
            <a:ext cx="4421429" cy="330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14310" y="4639735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X</a:t>
            </a:r>
            <a:endParaRPr lang="en-US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169376" y="4634091"/>
            <a:ext cx="33214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smtClean="0"/>
              <a:t>X</a:t>
            </a:r>
            <a:endParaRPr lang="en-US" sz="1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634836" y="4461164"/>
            <a:ext cx="6623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Joplin</a:t>
            </a:r>
            <a:endParaRPr lang="en-US" sz="1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6206836" y="4475019"/>
            <a:ext cx="6623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/>
              <a:t>Joplin</a:t>
            </a:r>
            <a:endParaRPr lang="en-US" sz="1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3132"/>
            <a:ext cx="7772400" cy="1143000"/>
          </a:xfrm>
        </p:spPr>
        <p:txBody>
          <a:bodyPr/>
          <a:lstStyle/>
          <a:p>
            <a:r>
              <a:rPr lang="en-US" sz="3600" b="0" dirty="0" smtClean="0"/>
              <a:t>1302 UTC 0.5° KSGF Reflectivity</a:t>
            </a:r>
            <a:br>
              <a:rPr lang="en-US" sz="3600" b="0" dirty="0" smtClean="0"/>
            </a:br>
            <a:r>
              <a:rPr lang="en-US" sz="3600" b="0" dirty="0" smtClean="0"/>
              <a:t>and Base Velocity</a:t>
            </a:r>
            <a:endParaRPr lang="en-US" sz="36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7" y="1309521"/>
            <a:ext cx="4480000" cy="462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8425" y="1311460"/>
            <a:ext cx="4474286" cy="462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1309501"/>
            <a:ext cx="194277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0-3 km Bulk Shear Vectors</a:t>
            </a:r>
            <a:endParaRPr lang="en-US" sz="12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656659" y="1315146"/>
            <a:ext cx="194277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0-3 km Bulk Shear Vectors</a:t>
            </a:r>
            <a:endParaRPr lang="en-US" sz="1200" b="1" dirty="0"/>
          </a:p>
        </p:txBody>
      </p:sp>
      <p:sp>
        <p:nvSpPr>
          <p:cNvPr id="10" name="Quad Arrow 9"/>
          <p:cNvSpPr/>
          <p:nvPr/>
        </p:nvSpPr>
        <p:spPr bwMode="auto">
          <a:xfrm>
            <a:off x="2178756" y="3578577"/>
            <a:ext cx="158044" cy="158044"/>
          </a:xfrm>
          <a:prstGeom prst="quad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1" name="Quad Arrow 10"/>
          <p:cNvSpPr/>
          <p:nvPr/>
        </p:nvSpPr>
        <p:spPr bwMode="auto">
          <a:xfrm>
            <a:off x="6835423" y="3572932"/>
            <a:ext cx="158044" cy="158044"/>
          </a:xfrm>
          <a:prstGeom prst="quad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40087" y="3443109"/>
            <a:ext cx="4651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</a:rPr>
              <a:t>KSGF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96754" y="3448753"/>
            <a:ext cx="4651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</a:rPr>
              <a:t>KSGF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19" name="Freeform 18"/>
          <p:cNvSpPr/>
          <p:nvPr/>
        </p:nvSpPr>
        <p:spPr bwMode="auto">
          <a:xfrm>
            <a:off x="6013551" y="2607129"/>
            <a:ext cx="772885" cy="2873828"/>
          </a:xfrm>
          <a:custGeom>
            <a:avLst/>
            <a:gdLst>
              <a:gd name="connsiteX0" fmla="*/ 87085 w 772885"/>
              <a:gd name="connsiteY0" fmla="*/ 2873828 h 2873828"/>
              <a:gd name="connsiteX1" fmla="*/ 136071 w 772885"/>
              <a:gd name="connsiteY1" fmla="*/ 2862942 h 2873828"/>
              <a:gd name="connsiteX2" fmla="*/ 157842 w 772885"/>
              <a:gd name="connsiteY2" fmla="*/ 2857500 h 2873828"/>
              <a:gd name="connsiteX3" fmla="*/ 195942 w 772885"/>
              <a:gd name="connsiteY3" fmla="*/ 2835728 h 2873828"/>
              <a:gd name="connsiteX4" fmla="*/ 250371 w 772885"/>
              <a:gd name="connsiteY4" fmla="*/ 2803071 h 2873828"/>
              <a:gd name="connsiteX5" fmla="*/ 266700 w 772885"/>
              <a:gd name="connsiteY5" fmla="*/ 2792185 h 2873828"/>
              <a:gd name="connsiteX6" fmla="*/ 293914 w 772885"/>
              <a:gd name="connsiteY6" fmla="*/ 2781300 h 2873828"/>
              <a:gd name="connsiteX7" fmla="*/ 353785 w 772885"/>
              <a:gd name="connsiteY7" fmla="*/ 2732314 h 2873828"/>
              <a:gd name="connsiteX8" fmla="*/ 375557 w 772885"/>
              <a:gd name="connsiteY8" fmla="*/ 2715985 h 2873828"/>
              <a:gd name="connsiteX9" fmla="*/ 391885 w 772885"/>
              <a:gd name="connsiteY9" fmla="*/ 2705100 h 2873828"/>
              <a:gd name="connsiteX10" fmla="*/ 413657 w 772885"/>
              <a:gd name="connsiteY10" fmla="*/ 2683328 h 2873828"/>
              <a:gd name="connsiteX11" fmla="*/ 435428 w 772885"/>
              <a:gd name="connsiteY11" fmla="*/ 2667000 h 2873828"/>
              <a:gd name="connsiteX12" fmla="*/ 451757 w 772885"/>
              <a:gd name="connsiteY12" fmla="*/ 2645228 h 2873828"/>
              <a:gd name="connsiteX13" fmla="*/ 489857 w 772885"/>
              <a:gd name="connsiteY13" fmla="*/ 2612571 h 2873828"/>
              <a:gd name="connsiteX14" fmla="*/ 522514 w 772885"/>
              <a:gd name="connsiteY14" fmla="*/ 2574471 h 2873828"/>
              <a:gd name="connsiteX15" fmla="*/ 533400 w 772885"/>
              <a:gd name="connsiteY15" fmla="*/ 2558142 h 2873828"/>
              <a:gd name="connsiteX16" fmla="*/ 549728 w 772885"/>
              <a:gd name="connsiteY16" fmla="*/ 2536371 h 2873828"/>
              <a:gd name="connsiteX17" fmla="*/ 566057 w 772885"/>
              <a:gd name="connsiteY17" fmla="*/ 2525485 h 2873828"/>
              <a:gd name="connsiteX18" fmla="*/ 587828 w 772885"/>
              <a:gd name="connsiteY18" fmla="*/ 2492828 h 2873828"/>
              <a:gd name="connsiteX19" fmla="*/ 598714 w 772885"/>
              <a:gd name="connsiteY19" fmla="*/ 2476500 h 2873828"/>
              <a:gd name="connsiteX20" fmla="*/ 615042 w 772885"/>
              <a:gd name="connsiteY20" fmla="*/ 2460171 h 2873828"/>
              <a:gd name="connsiteX21" fmla="*/ 631371 w 772885"/>
              <a:gd name="connsiteY21" fmla="*/ 2411185 h 2873828"/>
              <a:gd name="connsiteX22" fmla="*/ 636814 w 772885"/>
              <a:gd name="connsiteY22" fmla="*/ 2378528 h 2873828"/>
              <a:gd name="connsiteX23" fmla="*/ 653142 w 772885"/>
              <a:gd name="connsiteY23" fmla="*/ 2324100 h 2873828"/>
              <a:gd name="connsiteX24" fmla="*/ 664028 w 772885"/>
              <a:gd name="connsiteY24" fmla="*/ 2296885 h 2873828"/>
              <a:gd name="connsiteX25" fmla="*/ 680357 w 772885"/>
              <a:gd name="connsiteY25" fmla="*/ 2269671 h 2873828"/>
              <a:gd name="connsiteX26" fmla="*/ 691242 w 772885"/>
              <a:gd name="connsiteY26" fmla="*/ 2247900 h 2873828"/>
              <a:gd name="connsiteX27" fmla="*/ 707571 w 772885"/>
              <a:gd name="connsiteY27" fmla="*/ 2231571 h 2873828"/>
              <a:gd name="connsiteX28" fmla="*/ 718457 w 772885"/>
              <a:gd name="connsiteY28" fmla="*/ 2215242 h 2873828"/>
              <a:gd name="connsiteX29" fmla="*/ 723900 w 772885"/>
              <a:gd name="connsiteY29" fmla="*/ 2188028 h 2873828"/>
              <a:gd name="connsiteX30" fmla="*/ 740228 w 772885"/>
              <a:gd name="connsiteY30" fmla="*/ 2084614 h 2873828"/>
              <a:gd name="connsiteX31" fmla="*/ 751114 w 772885"/>
              <a:gd name="connsiteY31" fmla="*/ 2051957 h 2873828"/>
              <a:gd name="connsiteX32" fmla="*/ 756557 w 772885"/>
              <a:gd name="connsiteY32" fmla="*/ 1953985 h 2873828"/>
              <a:gd name="connsiteX33" fmla="*/ 772885 w 772885"/>
              <a:gd name="connsiteY33" fmla="*/ 1730828 h 2873828"/>
              <a:gd name="connsiteX34" fmla="*/ 767442 w 772885"/>
              <a:gd name="connsiteY34" fmla="*/ 1475014 h 2873828"/>
              <a:gd name="connsiteX35" fmla="*/ 756557 w 772885"/>
              <a:gd name="connsiteY35" fmla="*/ 1453242 h 2873828"/>
              <a:gd name="connsiteX36" fmla="*/ 734785 w 772885"/>
              <a:gd name="connsiteY36" fmla="*/ 1404257 h 2873828"/>
              <a:gd name="connsiteX37" fmla="*/ 713014 w 772885"/>
              <a:gd name="connsiteY37" fmla="*/ 1338942 h 2873828"/>
              <a:gd name="connsiteX38" fmla="*/ 702128 w 772885"/>
              <a:gd name="connsiteY38" fmla="*/ 1322614 h 2873828"/>
              <a:gd name="connsiteX39" fmla="*/ 691242 w 772885"/>
              <a:gd name="connsiteY39" fmla="*/ 1273628 h 2873828"/>
              <a:gd name="connsiteX40" fmla="*/ 674914 w 772885"/>
              <a:gd name="connsiteY40" fmla="*/ 1224642 h 2873828"/>
              <a:gd name="connsiteX41" fmla="*/ 669471 w 772885"/>
              <a:gd name="connsiteY41" fmla="*/ 1208314 h 2873828"/>
              <a:gd name="connsiteX42" fmla="*/ 658585 w 772885"/>
              <a:gd name="connsiteY42" fmla="*/ 1170214 h 2873828"/>
              <a:gd name="connsiteX43" fmla="*/ 653142 w 772885"/>
              <a:gd name="connsiteY43" fmla="*/ 1148442 h 2873828"/>
              <a:gd name="connsiteX44" fmla="*/ 642257 w 772885"/>
              <a:gd name="connsiteY44" fmla="*/ 1126671 h 2873828"/>
              <a:gd name="connsiteX45" fmla="*/ 636814 w 772885"/>
              <a:gd name="connsiteY45" fmla="*/ 1094014 h 2873828"/>
              <a:gd name="connsiteX46" fmla="*/ 620485 w 772885"/>
              <a:gd name="connsiteY46" fmla="*/ 1050471 h 2873828"/>
              <a:gd name="connsiteX47" fmla="*/ 604157 w 772885"/>
              <a:gd name="connsiteY47" fmla="*/ 996042 h 2873828"/>
              <a:gd name="connsiteX48" fmla="*/ 582385 w 772885"/>
              <a:gd name="connsiteY48" fmla="*/ 974271 h 2873828"/>
              <a:gd name="connsiteX49" fmla="*/ 566057 w 772885"/>
              <a:gd name="connsiteY49" fmla="*/ 952500 h 2873828"/>
              <a:gd name="connsiteX50" fmla="*/ 517071 w 772885"/>
              <a:gd name="connsiteY50" fmla="*/ 892628 h 2873828"/>
              <a:gd name="connsiteX51" fmla="*/ 495300 w 772885"/>
              <a:gd name="connsiteY51" fmla="*/ 707571 h 2873828"/>
              <a:gd name="connsiteX52" fmla="*/ 468085 w 772885"/>
              <a:gd name="connsiteY52" fmla="*/ 674914 h 2873828"/>
              <a:gd name="connsiteX53" fmla="*/ 446314 w 772885"/>
              <a:gd name="connsiteY53" fmla="*/ 647700 h 2873828"/>
              <a:gd name="connsiteX54" fmla="*/ 413657 w 772885"/>
              <a:gd name="connsiteY54" fmla="*/ 625928 h 2873828"/>
              <a:gd name="connsiteX55" fmla="*/ 370114 w 772885"/>
              <a:gd name="connsiteY55" fmla="*/ 560614 h 2873828"/>
              <a:gd name="connsiteX56" fmla="*/ 348342 w 772885"/>
              <a:gd name="connsiteY56" fmla="*/ 538842 h 2873828"/>
              <a:gd name="connsiteX57" fmla="*/ 337457 w 772885"/>
              <a:gd name="connsiteY57" fmla="*/ 522514 h 2873828"/>
              <a:gd name="connsiteX58" fmla="*/ 304800 w 772885"/>
              <a:gd name="connsiteY58" fmla="*/ 489857 h 2873828"/>
              <a:gd name="connsiteX59" fmla="*/ 277585 w 772885"/>
              <a:gd name="connsiteY59" fmla="*/ 473528 h 2873828"/>
              <a:gd name="connsiteX60" fmla="*/ 261257 w 772885"/>
              <a:gd name="connsiteY60" fmla="*/ 462642 h 2873828"/>
              <a:gd name="connsiteX61" fmla="*/ 217714 w 772885"/>
              <a:gd name="connsiteY61" fmla="*/ 435428 h 2873828"/>
              <a:gd name="connsiteX62" fmla="*/ 195942 w 772885"/>
              <a:gd name="connsiteY62" fmla="*/ 381000 h 2873828"/>
              <a:gd name="connsiteX63" fmla="*/ 168728 w 772885"/>
              <a:gd name="connsiteY63" fmla="*/ 342900 h 2873828"/>
              <a:gd name="connsiteX64" fmla="*/ 157842 w 772885"/>
              <a:gd name="connsiteY64" fmla="*/ 326571 h 2873828"/>
              <a:gd name="connsiteX65" fmla="*/ 146957 w 772885"/>
              <a:gd name="connsiteY65" fmla="*/ 288471 h 2873828"/>
              <a:gd name="connsiteX66" fmla="*/ 141514 w 772885"/>
              <a:gd name="connsiteY66" fmla="*/ 272142 h 2873828"/>
              <a:gd name="connsiteX67" fmla="*/ 136071 w 772885"/>
              <a:gd name="connsiteY67" fmla="*/ 190500 h 2873828"/>
              <a:gd name="connsiteX68" fmla="*/ 114300 w 772885"/>
              <a:gd name="connsiteY68" fmla="*/ 146957 h 2873828"/>
              <a:gd name="connsiteX69" fmla="*/ 81642 w 772885"/>
              <a:gd name="connsiteY69" fmla="*/ 97971 h 2873828"/>
              <a:gd name="connsiteX70" fmla="*/ 48985 w 772885"/>
              <a:gd name="connsiteY70" fmla="*/ 59871 h 2873828"/>
              <a:gd name="connsiteX71" fmla="*/ 32657 w 772885"/>
              <a:gd name="connsiteY71" fmla="*/ 48985 h 2873828"/>
              <a:gd name="connsiteX72" fmla="*/ 21771 w 772885"/>
              <a:gd name="connsiteY72" fmla="*/ 32657 h 2873828"/>
              <a:gd name="connsiteX73" fmla="*/ 16328 w 772885"/>
              <a:gd name="connsiteY73" fmla="*/ 16328 h 2873828"/>
              <a:gd name="connsiteX74" fmla="*/ 0 w 772885"/>
              <a:gd name="connsiteY74" fmla="*/ 0 h 287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772885" h="2873828">
                <a:moveTo>
                  <a:pt x="87085" y="2873828"/>
                </a:moveTo>
                <a:lnTo>
                  <a:pt x="136071" y="2862942"/>
                </a:lnTo>
                <a:cubicBezTo>
                  <a:pt x="143360" y="2861260"/>
                  <a:pt x="150838" y="2860126"/>
                  <a:pt x="157842" y="2857500"/>
                </a:cubicBezTo>
                <a:cubicBezTo>
                  <a:pt x="177212" y="2850237"/>
                  <a:pt x="179517" y="2845836"/>
                  <a:pt x="195942" y="2835728"/>
                </a:cubicBezTo>
                <a:cubicBezTo>
                  <a:pt x="213961" y="2824639"/>
                  <a:pt x="232766" y="2814807"/>
                  <a:pt x="250371" y="2803071"/>
                </a:cubicBezTo>
                <a:cubicBezTo>
                  <a:pt x="255814" y="2799442"/>
                  <a:pt x="260849" y="2795110"/>
                  <a:pt x="266700" y="2792185"/>
                </a:cubicBezTo>
                <a:cubicBezTo>
                  <a:pt x="275439" y="2787816"/>
                  <a:pt x="285475" y="2786223"/>
                  <a:pt x="293914" y="2781300"/>
                </a:cubicBezTo>
                <a:cubicBezTo>
                  <a:pt x="340889" y="2753898"/>
                  <a:pt x="320633" y="2761321"/>
                  <a:pt x="353785" y="2732314"/>
                </a:cubicBezTo>
                <a:cubicBezTo>
                  <a:pt x="360612" y="2726340"/>
                  <a:pt x="368175" y="2721258"/>
                  <a:pt x="375557" y="2715985"/>
                </a:cubicBezTo>
                <a:cubicBezTo>
                  <a:pt x="380880" y="2712183"/>
                  <a:pt x="386919" y="2709357"/>
                  <a:pt x="391885" y="2705100"/>
                </a:cubicBezTo>
                <a:cubicBezTo>
                  <a:pt x="399678" y="2698421"/>
                  <a:pt x="405933" y="2690086"/>
                  <a:pt x="413657" y="2683328"/>
                </a:cubicBezTo>
                <a:cubicBezTo>
                  <a:pt x="420484" y="2677355"/>
                  <a:pt x="429014" y="2673414"/>
                  <a:pt x="435428" y="2667000"/>
                </a:cubicBezTo>
                <a:cubicBezTo>
                  <a:pt x="441843" y="2660585"/>
                  <a:pt x="445783" y="2652055"/>
                  <a:pt x="451757" y="2645228"/>
                </a:cubicBezTo>
                <a:cubicBezTo>
                  <a:pt x="470235" y="2624111"/>
                  <a:pt x="470036" y="2625785"/>
                  <a:pt x="489857" y="2612571"/>
                </a:cubicBezTo>
                <a:cubicBezTo>
                  <a:pt x="500539" y="2580525"/>
                  <a:pt x="487650" y="2609335"/>
                  <a:pt x="522514" y="2574471"/>
                </a:cubicBezTo>
                <a:cubicBezTo>
                  <a:pt x="527140" y="2569845"/>
                  <a:pt x="529598" y="2563465"/>
                  <a:pt x="533400" y="2558142"/>
                </a:cubicBezTo>
                <a:cubicBezTo>
                  <a:pt x="538672" y="2550760"/>
                  <a:pt x="543314" y="2542785"/>
                  <a:pt x="549728" y="2536371"/>
                </a:cubicBezTo>
                <a:cubicBezTo>
                  <a:pt x="554354" y="2531745"/>
                  <a:pt x="560614" y="2529114"/>
                  <a:pt x="566057" y="2525485"/>
                </a:cubicBezTo>
                <a:lnTo>
                  <a:pt x="587828" y="2492828"/>
                </a:lnTo>
                <a:cubicBezTo>
                  <a:pt x="591457" y="2487385"/>
                  <a:pt x="594089" y="2481126"/>
                  <a:pt x="598714" y="2476500"/>
                </a:cubicBezTo>
                <a:lnTo>
                  <a:pt x="615042" y="2460171"/>
                </a:lnTo>
                <a:lnTo>
                  <a:pt x="631371" y="2411185"/>
                </a:lnTo>
                <a:cubicBezTo>
                  <a:pt x="634861" y="2400715"/>
                  <a:pt x="634650" y="2389350"/>
                  <a:pt x="636814" y="2378528"/>
                </a:cubicBezTo>
                <a:cubicBezTo>
                  <a:pt x="640423" y="2360482"/>
                  <a:pt x="646973" y="2341064"/>
                  <a:pt x="653142" y="2324100"/>
                </a:cubicBezTo>
                <a:cubicBezTo>
                  <a:pt x="656481" y="2314918"/>
                  <a:pt x="659658" y="2305624"/>
                  <a:pt x="664028" y="2296885"/>
                </a:cubicBezTo>
                <a:cubicBezTo>
                  <a:pt x="668759" y="2287423"/>
                  <a:pt x="675219" y="2278919"/>
                  <a:pt x="680357" y="2269671"/>
                </a:cubicBezTo>
                <a:cubicBezTo>
                  <a:pt x="684297" y="2262579"/>
                  <a:pt x="686526" y="2254502"/>
                  <a:pt x="691242" y="2247900"/>
                </a:cubicBezTo>
                <a:cubicBezTo>
                  <a:pt x="695716" y="2241636"/>
                  <a:pt x="702643" y="2237484"/>
                  <a:pt x="707571" y="2231571"/>
                </a:cubicBezTo>
                <a:cubicBezTo>
                  <a:pt x="711759" y="2226546"/>
                  <a:pt x="714828" y="2220685"/>
                  <a:pt x="718457" y="2215242"/>
                </a:cubicBezTo>
                <a:cubicBezTo>
                  <a:pt x="720271" y="2206171"/>
                  <a:pt x="722379" y="2197153"/>
                  <a:pt x="723900" y="2188028"/>
                </a:cubicBezTo>
                <a:cubicBezTo>
                  <a:pt x="729637" y="2153604"/>
                  <a:pt x="733384" y="2118835"/>
                  <a:pt x="740228" y="2084614"/>
                </a:cubicBezTo>
                <a:cubicBezTo>
                  <a:pt x="742478" y="2073362"/>
                  <a:pt x="747485" y="2062843"/>
                  <a:pt x="751114" y="2051957"/>
                </a:cubicBezTo>
                <a:cubicBezTo>
                  <a:pt x="752928" y="2019300"/>
                  <a:pt x="755300" y="1986669"/>
                  <a:pt x="756557" y="1953985"/>
                </a:cubicBezTo>
                <a:cubicBezTo>
                  <a:pt x="764462" y="1748468"/>
                  <a:pt x="744604" y="1829819"/>
                  <a:pt x="772885" y="1730828"/>
                </a:cubicBezTo>
                <a:cubicBezTo>
                  <a:pt x="771071" y="1645557"/>
                  <a:pt x="772450" y="1560157"/>
                  <a:pt x="767442" y="1475014"/>
                </a:cubicBezTo>
                <a:cubicBezTo>
                  <a:pt x="766966" y="1466914"/>
                  <a:pt x="759570" y="1460775"/>
                  <a:pt x="756557" y="1453242"/>
                </a:cubicBezTo>
                <a:cubicBezTo>
                  <a:pt x="737128" y="1404669"/>
                  <a:pt x="755727" y="1435668"/>
                  <a:pt x="734785" y="1404257"/>
                </a:cubicBezTo>
                <a:lnTo>
                  <a:pt x="713014" y="1338942"/>
                </a:lnTo>
                <a:cubicBezTo>
                  <a:pt x="710945" y="1332736"/>
                  <a:pt x="705757" y="1328057"/>
                  <a:pt x="702128" y="1322614"/>
                </a:cubicBezTo>
                <a:cubicBezTo>
                  <a:pt x="699292" y="1308434"/>
                  <a:pt x="695634" y="1287903"/>
                  <a:pt x="691242" y="1273628"/>
                </a:cubicBezTo>
                <a:cubicBezTo>
                  <a:pt x="686180" y="1257177"/>
                  <a:pt x="680357" y="1240971"/>
                  <a:pt x="674914" y="1224642"/>
                </a:cubicBezTo>
                <a:cubicBezTo>
                  <a:pt x="673100" y="1219199"/>
                  <a:pt x="670862" y="1213880"/>
                  <a:pt x="669471" y="1208314"/>
                </a:cubicBezTo>
                <a:cubicBezTo>
                  <a:pt x="652455" y="1140249"/>
                  <a:pt x="674202" y="1224874"/>
                  <a:pt x="658585" y="1170214"/>
                </a:cubicBezTo>
                <a:cubicBezTo>
                  <a:pt x="656530" y="1163021"/>
                  <a:pt x="655769" y="1155446"/>
                  <a:pt x="653142" y="1148442"/>
                </a:cubicBezTo>
                <a:cubicBezTo>
                  <a:pt x="650293" y="1140845"/>
                  <a:pt x="645885" y="1133928"/>
                  <a:pt x="642257" y="1126671"/>
                </a:cubicBezTo>
                <a:cubicBezTo>
                  <a:pt x="640443" y="1115785"/>
                  <a:pt x="639985" y="1104584"/>
                  <a:pt x="636814" y="1094014"/>
                </a:cubicBezTo>
                <a:cubicBezTo>
                  <a:pt x="609763" y="1003845"/>
                  <a:pt x="639715" y="1137001"/>
                  <a:pt x="620485" y="1050471"/>
                </a:cubicBezTo>
                <a:cubicBezTo>
                  <a:pt x="616420" y="1032180"/>
                  <a:pt x="614998" y="1012304"/>
                  <a:pt x="604157" y="996042"/>
                </a:cubicBezTo>
                <a:cubicBezTo>
                  <a:pt x="598464" y="987502"/>
                  <a:pt x="589143" y="981995"/>
                  <a:pt x="582385" y="974271"/>
                </a:cubicBezTo>
                <a:cubicBezTo>
                  <a:pt x="576412" y="967444"/>
                  <a:pt x="572125" y="959243"/>
                  <a:pt x="566057" y="952500"/>
                </a:cubicBezTo>
                <a:cubicBezTo>
                  <a:pt x="517891" y="898981"/>
                  <a:pt x="546838" y="942237"/>
                  <a:pt x="517071" y="892628"/>
                </a:cubicBezTo>
                <a:cubicBezTo>
                  <a:pt x="508596" y="646872"/>
                  <a:pt x="539249" y="795470"/>
                  <a:pt x="495300" y="707571"/>
                </a:cubicBezTo>
                <a:cubicBezTo>
                  <a:pt x="478379" y="673729"/>
                  <a:pt x="495976" y="684211"/>
                  <a:pt x="468085" y="674914"/>
                </a:cubicBezTo>
                <a:cubicBezTo>
                  <a:pt x="460828" y="665843"/>
                  <a:pt x="454949" y="655471"/>
                  <a:pt x="446314" y="647700"/>
                </a:cubicBezTo>
                <a:cubicBezTo>
                  <a:pt x="436590" y="638948"/>
                  <a:pt x="413657" y="625928"/>
                  <a:pt x="413657" y="625928"/>
                </a:cubicBezTo>
                <a:cubicBezTo>
                  <a:pt x="399143" y="604157"/>
                  <a:pt x="388616" y="579116"/>
                  <a:pt x="370114" y="560614"/>
                </a:cubicBezTo>
                <a:cubicBezTo>
                  <a:pt x="362857" y="553357"/>
                  <a:pt x="355021" y="546635"/>
                  <a:pt x="348342" y="538842"/>
                </a:cubicBezTo>
                <a:cubicBezTo>
                  <a:pt x="344085" y="533876"/>
                  <a:pt x="341803" y="527403"/>
                  <a:pt x="337457" y="522514"/>
                </a:cubicBezTo>
                <a:cubicBezTo>
                  <a:pt x="327229" y="511008"/>
                  <a:pt x="315686" y="500743"/>
                  <a:pt x="304800" y="489857"/>
                </a:cubicBezTo>
                <a:cubicBezTo>
                  <a:pt x="297319" y="482376"/>
                  <a:pt x="286556" y="479135"/>
                  <a:pt x="277585" y="473528"/>
                </a:cubicBezTo>
                <a:cubicBezTo>
                  <a:pt x="272038" y="470061"/>
                  <a:pt x="266804" y="466109"/>
                  <a:pt x="261257" y="462642"/>
                </a:cubicBezTo>
                <a:cubicBezTo>
                  <a:pt x="208739" y="429819"/>
                  <a:pt x="255021" y="460301"/>
                  <a:pt x="217714" y="435428"/>
                </a:cubicBezTo>
                <a:cubicBezTo>
                  <a:pt x="208791" y="408659"/>
                  <a:pt x="208758" y="403428"/>
                  <a:pt x="195942" y="381000"/>
                </a:cubicBezTo>
                <a:cubicBezTo>
                  <a:pt x="188605" y="368160"/>
                  <a:pt x="177084" y="354599"/>
                  <a:pt x="168728" y="342900"/>
                </a:cubicBezTo>
                <a:cubicBezTo>
                  <a:pt x="164926" y="337577"/>
                  <a:pt x="161471" y="332014"/>
                  <a:pt x="157842" y="326571"/>
                </a:cubicBezTo>
                <a:cubicBezTo>
                  <a:pt x="144787" y="287399"/>
                  <a:pt x="160634" y="336338"/>
                  <a:pt x="146957" y="288471"/>
                </a:cubicBezTo>
                <a:cubicBezTo>
                  <a:pt x="145381" y="282954"/>
                  <a:pt x="143328" y="277585"/>
                  <a:pt x="141514" y="272142"/>
                </a:cubicBezTo>
                <a:cubicBezTo>
                  <a:pt x="139700" y="244928"/>
                  <a:pt x="139083" y="217608"/>
                  <a:pt x="136071" y="190500"/>
                </a:cubicBezTo>
                <a:cubicBezTo>
                  <a:pt x="134522" y="176558"/>
                  <a:pt x="120232" y="156184"/>
                  <a:pt x="114300" y="146957"/>
                </a:cubicBezTo>
                <a:cubicBezTo>
                  <a:pt x="103688" y="130449"/>
                  <a:pt x="93417" y="113671"/>
                  <a:pt x="81642" y="97971"/>
                </a:cubicBezTo>
                <a:cubicBezTo>
                  <a:pt x="69628" y="81952"/>
                  <a:pt x="64148" y="72507"/>
                  <a:pt x="48985" y="59871"/>
                </a:cubicBezTo>
                <a:cubicBezTo>
                  <a:pt x="43960" y="55683"/>
                  <a:pt x="38100" y="52614"/>
                  <a:pt x="32657" y="48985"/>
                </a:cubicBezTo>
                <a:cubicBezTo>
                  <a:pt x="29028" y="43542"/>
                  <a:pt x="24696" y="38508"/>
                  <a:pt x="21771" y="32657"/>
                </a:cubicBezTo>
                <a:cubicBezTo>
                  <a:pt x="19205" y="27525"/>
                  <a:pt x="19511" y="21102"/>
                  <a:pt x="16328" y="16328"/>
                </a:cubicBezTo>
                <a:cubicBezTo>
                  <a:pt x="12058" y="9924"/>
                  <a:pt x="0" y="0"/>
                  <a:pt x="0" y="0"/>
                </a:cubicBezTo>
              </a:path>
            </a:pathLst>
          </a:custGeom>
          <a:noFill/>
          <a:ln w="38100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61959" y="3872086"/>
            <a:ext cx="1617751" cy="523220"/>
          </a:xfrm>
          <a:prstGeom prst="rect">
            <a:avLst/>
          </a:prstGeom>
          <a:solidFill>
            <a:srgbClr val="00467A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Low Level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Convergence Zone</a:t>
            </a:r>
            <a:endParaRPr lang="en-US" sz="1400" b="1" dirty="0">
              <a:solidFill>
                <a:srgbClr val="FFFF00"/>
              </a:solidFill>
            </a:endParaRPr>
          </a:p>
        </p:txBody>
      </p:sp>
      <p:cxnSp>
        <p:nvCxnSpPr>
          <p:cNvPr id="22" name="Straight Arrow Connector 21"/>
          <p:cNvCxnSpPr>
            <a:endCxn id="19" idx="34"/>
          </p:cNvCxnSpPr>
          <p:nvPr/>
        </p:nvCxnSpPr>
        <p:spPr bwMode="auto">
          <a:xfrm rot="10800000">
            <a:off x="6780993" y="4082144"/>
            <a:ext cx="624518" cy="60879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3" name="Freeform 22"/>
          <p:cNvSpPr/>
          <p:nvPr/>
        </p:nvSpPr>
        <p:spPr bwMode="auto">
          <a:xfrm>
            <a:off x="1345548" y="2590194"/>
            <a:ext cx="772885" cy="2873828"/>
          </a:xfrm>
          <a:custGeom>
            <a:avLst/>
            <a:gdLst>
              <a:gd name="connsiteX0" fmla="*/ 87085 w 772885"/>
              <a:gd name="connsiteY0" fmla="*/ 2873828 h 2873828"/>
              <a:gd name="connsiteX1" fmla="*/ 136071 w 772885"/>
              <a:gd name="connsiteY1" fmla="*/ 2862942 h 2873828"/>
              <a:gd name="connsiteX2" fmla="*/ 157842 w 772885"/>
              <a:gd name="connsiteY2" fmla="*/ 2857500 h 2873828"/>
              <a:gd name="connsiteX3" fmla="*/ 195942 w 772885"/>
              <a:gd name="connsiteY3" fmla="*/ 2835728 h 2873828"/>
              <a:gd name="connsiteX4" fmla="*/ 250371 w 772885"/>
              <a:gd name="connsiteY4" fmla="*/ 2803071 h 2873828"/>
              <a:gd name="connsiteX5" fmla="*/ 266700 w 772885"/>
              <a:gd name="connsiteY5" fmla="*/ 2792185 h 2873828"/>
              <a:gd name="connsiteX6" fmla="*/ 293914 w 772885"/>
              <a:gd name="connsiteY6" fmla="*/ 2781300 h 2873828"/>
              <a:gd name="connsiteX7" fmla="*/ 353785 w 772885"/>
              <a:gd name="connsiteY7" fmla="*/ 2732314 h 2873828"/>
              <a:gd name="connsiteX8" fmla="*/ 375557 w 772885"/>
              <a:gd name="connsiteY8" fmla="*/ 2715985 h 2873828"/>
              <a:gd name="connsiteX9" fmla="*/ 391885 w 772885"/>
              <a:gd name="connsiteY9" fmla="*/ 2705100 h 2873828"/>
              <a:gd name="connsiteX10" fmla="*/ 413657 w 772885"/>
              <a:gd name="connsiteY10" fmla="*/ 2683328 h 2873828"/>
              <a:gd name="connsiteX11" fmla="*/ 435428 w 772885"/>
              <a:gd name="connsiteY11" fmla="*/ 2667000 h 2873828"/>
              <a:gd name="connsiteX12" fmla="*/ 451757 w 772885"/>
              <a:gd name="connsiteY12" fmla="*/ 2645228 h 2873828"/>
              <a:gd name="connsiteX13" fmla="*/ 489857 w 772885"/>
              <a:gd name="connsiteY13" fmla="*/ 2612571 h 2873828"/>
              <a:gd name="connsiteX14" fmla="*/ 522514 w 772885"/>
              <a:gd name="connsiteY14" fmla="*/ 2574471 h 2873828"/>
              <a:gd name="connsiteX15" fmla="*/ 533400 w 772885"/>
              <a:gd name="connsiteY15" fmla="*/ 2558142 h 2873828"/>
              <a:gd name="connsiteX16" fmla="*/ 549728 w 772885"/>
              <a:gd name="connsiteY16" fmla="*/ 2536371 h 2873828"/>
              <a:gd name="connsiteX17" fmla="*/ 566057 w 772885"/>
              <a:gd name="connsiteY17" fmla="*/ 2525485 h 2873828"/>
              <a:gd name="connsiteX18" fmla="*/ 587828 w 772885"/>
              <a:gd name="connsiteY18" fmla="*/ 2492828 h 2873828"/>
              <a:gd name="connsiteX19" fmla="*/ 598714 w 772885"/>
              <a:gd name="connsiteY19" fmla="*/ 2476500 h 2873828"/>
              <a:gd name="connsiteX20" fmla="*/ 615042 w 772885"/>
              <a:gd name="connsiteY20" fmla="*/ 2460171 h 2873828"/>
              <a:gd name="connsiteX21" fmla="*/ 631371 w 772885"/>
              <a:gd name="connsiteY21" fmla="*/ 2411185 h 2873828"/>
              <a:gd name="connsiteX22" fmla="*/ 636814 w 772885"/>
              <a:gd name="connsiteY22" fmla="*/ 2378528 h 2873828"/>
              <a:gd name="connsiteX23" fmla="*/ 653142 w 772885"/>
              <a:gd name="connsiteY23" fmla="*/ 2324100 h 2873828"/>
              <a:gd name="connsiteX24" fmla="*/ 664028 w 772885"/>
              <a:gd name="connsiteY24" fmla="*/ 2296885 h 2873828"/>
              <a:gd name="connsiteX25" fmla="*/ 680357 w 772885"/>
              <a:gd name="connsiteY25" fmla="*/ 2269671 h 2873828"/>
              <a:gd name="connsiteX26" fmla="*/ 691242 w 772885"/>
              <a:gd name="connsiteY26" fmla="*/ 2247900 h 2873828"/>
              <a:gd name="connsiteX27" fmla="*/ 707571 w 772885"/>
              <a:gd name="connsiteY27" fmla="*/ 2231571 h 2873828"/>
              <a:gd name="connsiteX28" fmla="*/ 718457 w 772885"/>
              <a:gd name="connsiteY28" fmla="*/ 2215242 h 2873828"/>
              <a:gd name="connsiteX29" fmla="*/ 723900 w 772885"/>
              <a:gd name="connsiteY29" fmla="*/ 2188028 h 2873828"/>
              <a:gd name="connsiteX30" fmla="*/ 740228 w 772885"/>
              <a:gd name="connsiteY30" fmla="*/ 2084614 h 2873828"/>
              <a:gd name="connsiteX31" fmla="*/ 751114 w 772885"/>
              <a:gd name="connsiteY31" fmla="*/ 2051957 h 2873828"/>
              <a:gd name="connsiteX32" fmla="*/ 756557 w 772885"/>
              <a:gd name="connsiteY32" fmla="*/ 1953985 h 2873828"/>
              <a:gd name="connsiteX33" fmla="*/ 772885 w 772885"/>
              <a:gd name="connsiteY33" fmla="*/ 1730828 h 2873828"/>
              <a:gd name="connsiteX34" fmla="*/ 767442 w 772885"/>
              <a:gd name="connsiteY34" fmla="*/ 1475014 h 2873828"/>
              <a:gd name="connsiteX35" fmla="*/ 756557 w 772885"/>
              <a:gd name="connsiteY35" fmla="*/ 1453242 h 2873828"/>
              <a:gd name="connsiteX36" fmla="*/ 734785 w 772885"/>
              <a:gd name="connsiteY36" fmla="*/ 1404257 h 2873828"/>
              <a:gd name="connsiteX37" fmla="*/ 713014 w 772885"/>
              <a:gd name="connsiteY37" fmla="*/ 1338942 h 2873828"/>
              <a:gd name="connsiteX38" fmla="*/ 702128 w 772885"/>
              <a:gd name="connsiteY38" fmla="*/ 1322614 h 2873828"/>
              <a:gd name="connsiteX39" fmla="*/ 691242 w 772885"/>
              <a:gd name="connsiteY39" fmla="*/ 1273628 h 2873828"/>
              <a:gd name="connsiteX40" fmla="*/ 674914 w 772885"/>
              <a:gd name="connsiteY40" fmla="*/ 1224642 h 2873828"/>
              <a:gd name="connsiteX41" fmla="*/ 669471 w 772885"/>
              <a:gd name="connsiteY41" fmla="*/ 1208314 h 2873828"/>
              <a:gd name="connsiteX42" fmla="*/ 658585 w 772885"/>
              <a:gd name="connsiteY42" fmla="*/ 1170214 h 2873828"/>
              <a:gd name="connsiteX43" fmla="*/ 653142 w 772885"/>
              <a:gd name="connsiteY43" fmla="*/ 1148442 h 2873828"/>
              <a:gd name="connsiteX44" fmla="*/ 642257 w 772885"/>
              <a:gd name="connsiteY44" fmla="*/ 1126671 h 2873828"/>
              <a:gd name="connsiteX45" fmla="*/ 636814 w 772885"/>
              <a:gd name="connsiteY45" fmla="*/ 1094014 h 2873828"/>
              <a:gd name="connsiteX46" fmla="*/ 620485 w 772885"/>
              <a:gd name="connsiteY46" fmla="*/ 1050471 h 2873828"/>
              <a:gd name="connsiteX47" fmla="*/ 604157 w 772885"/>
              <a:gd name="connsiteY47" fmla="*/ 996042 h 2873828"/>
              <a:gd name="connsiteX48" fmla="*/ 582385 w 772885"/>
              <a:gd name="connsiteY48" fmla="*/ 974271 h 2873828"/>
              <a:gd name="connsiteX49" fmla="*/ 566057 w 772885"/>
              <a:gd name="connsiteY49" fmla="*/ 952500 h 2873828"/>
              <a:gd name="connsiteX50" fmla="*/ 517071 w 772885"/>
              <a:gd name="connsiteY50" fmla="*/ 892628 h 2873828"/>
              <a:gd name="connsiteX51" fmla="*/ 495300 w 772885"/>
              <a:gd name="connsiteY51" fmla="*/ 707571 h 2873828"/>
              <a:gd name="connsiteX52" fmla="*/ 468085 w 772885"/>
              <a:gd name="connsiteY52" fmla="*/ 674914 h 2873828"/>
              <a:gd name="connsiteX53" fmla="*/ 446314 w 772885"/>
              <a:gd name="connsiteY53" fmla="*/ 647700 h 2873828"/>
              <a:gd name="connsiteX54" fmla="*/ 413657 w 772885"/>
              <a:gd name="connsiteY54" fmla="*/ 625928 h 2873828"/>
              <a:gd name="connsiteX55" fmla="*/ 370114 w 772885"/>
              <a:gd name="connsiteY55" fmla="*/ 560614 h 2873828"/>
              <a:gd name="connsiteX56" fmla="*/ 348342 w 772885"/>
              <a:gd name="connsiteY56" fmla="*/ 538842 h 2873828"/>
              <a:gd name="connsiteX57" fmla="*/ 337457 w 772885"/>
              <a:gd name="connsiteY57" fmla="*/ 522514 h 2873828"/>
              <a:gd name="connsiteX58" fmla="*/ 304800 w 772885"/>
              <a:gd name="connsiteY58" fmla="*/ 489857 h 2873828"/>
              <a:gd name="connsiteX59" fmla="*/ 277585 w 772885"/>
              <a:gd name="connsiteY59" fmla="*/ 473528 h 2873828"/>
              <a:gd name="connsiteX60" fmla="*/ 261257 w 772885"/>
              <a:gd name="connsiteY60" fmla="*/ 462642 h 2873828"/>
              <a:gd name="connsiteX61" fmla="*/ 217714 w 772885"/>
              <a:gd name="connsiteY61" fmla="*/ 435428 h 2873828"/>
              <a:gd name="connsiteX62" fmla="*/ 195942 w 772885"/>
              <a:gd name="connsiteY62" fmla="*/ 381000 h 2873828"/>
              <a:gd name="connsiteX63" fmla="*/ 168728 w 772885"/>
              <a:gd name="connsiteY63" fmla="*/ 342900 h 2873828"/>
              <a:gd name="connsiteX64" fmla="*/ 157842 w 772885"/>
              <a:gd name="connsiteY64" fmla="*/ 326571 h 2873828"/>
              <a:gd name="connsiteX65" fmla="*/ 146957 w 772885"/>
              <a:gd name="connsiteY65" fmla="*/ 288471 h 2873828"/>
              <a:gd name="connsiteX66" fmla="*/ 141514 w 772885"/>
              <a:gd name="connsiteY66" fmla="*/ 272142 h 2873828"/>
              <a:gd name="connsiteX67" fmla="*/ 136071 w 772885"/>
              <a:gd name="connsiteY67" fmla="*/ 190500 h 2873828"/>
              <a:gd name="connsiteX68" fmla="*/ 114300 w 772885"/>
              <a:gd name="connsiteY68" fmla="*/ 146957 h 2873828"/>
              <a:gd name="connsiteX69" fmla="*/ 81642 w 772885"/>
              <a:gd name="connsiteY69" fmla="*/ 97971 h 2873828"/>
              <a:gd name="connsiteX70" fmla="*/ 48985 w 772885"/>
              <a:gd name="connsiteY70" fmla="*/ 59871 h 2873828"/>
              <a:gd name="connsiteX71" fmla="*/ 32657 w 772885"/>
              <a:gd name="connsiteY71" fmla="*/ 48985 h 2873828"/>
              <a:gd name="connsiteX72" fmla="*/ 21771 w 772885"/>
              <a:gd name="connsiteY72" fmla="*/ 32657 h 2873828"/>
              <a:gd name="connsiteX73" fmla="*/ 16328 w 772885"/>
              <a:gd name="connsiteY73" fmla="*/ 16328 h 2873828"/>
              <a:gd name="connsiteX74" fmla="*/ 0 w 772885"/>
              <a:gd name="connsiteY74" fmla="*/ 0 h 2873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</a:cxnLst>
            <a:rect l="l" t="t" r="r" b="b"/>
            <a:pathLst>
              <a:path w="772885" h="2873828">
                <a:moveTo>
                  <a:pt x="87085" y="2873828"/>
                </a:moveTo>
                <a:lnTo>
                  <a:pt x="136071" y="2862942"/>
                </a:lnTo>
                <a:cubicBezTo>
                  <a:pt x="143360" y="2861260"/>
                  <a:pt x="150838" y="2860126"/>
                  <a:pt x="157842" y="2857500"/>
                </a:cubicBezTo>
                <a:cubicBezTo>
                  <a:pt x="177212" y="2850237"/>
                  <a:pt x="179517" y="2845836"/>
                  <a:pt x="195942" y="2835728"/>
                </a:cubicBezTo>
                <a:cubicBezTo>
                  <a:pt x="213961" y="2824639"/>
                  <a:pt x="232766" y="2814807"/>
                  <a:pt x="250371" y="2803071"/>
                </a:cubicBezTo>
                <a:cubicBezTo>
                  <a:pt x="255814" y="2799442"/>
                  <a:pt x="260849" y="2795110"/>
                  <a:pt x="266700" y="2792185"/>
                </a:cubicBezTo>
                <a:cubicBezTo>
                  <a:pt x="275439" y="2787816"/>
                  <a:pt x="285475" y="2786223"/>
                  <a:pt x="293914" y="2781300"/>
                </a:cubicBezTo>
                <a:cubicBezTo>
                  <a:pt x="340889" y="2753898"/>
                  <a:pt x="320633" y="2761321"/>
                  <a:pt x="353785" y="2732314"/>
                </a:cubicBezTo>
                <a:cubicBezTo>
                  <a:pt x="360612" y="2726340"/>
                  <a:pt x="368175" y="2721258"/>
                  <a:pt x="375557" y="2715985"/>
                </a:cubicBezTo>
                <a:cubicBezTo>
                  <a:pt x="380880" y="2712183"/>
                  <a:pt x="386919" y="2709357"/>
                  <a:pt x="391885" y="2705100"/>
                </a:cubicBezTo>
                <a:cubicBezTo>
                  <a:pt x="399678" y="2698421"/>
                  <a:pt x="405933" y="2690086"/>
                  <a:pt x="413657" y="2683328"/>
                </a:cubicBezTo>
                <a:cubicBezTo>
                  <a:pt x="420484" y="2677355"/>
                  <a:pt x="429014" y="2673414"/>
                  <a:pt x="435428" y="2667000"/>
                </a:cubicBezTo>
                <a:cubicBezTo>
                  <a:pt x="441843" y="2660585"/>
                  <a:pt x="445783" y="2652055"/>
                  <a:pt x="451757" y="2645228"/>
                </a:cubicBezTo>
                <a:cubicBezTo>
                  <a:pt x="470235" y="2624111"/>
                  <a:pt x="470036" y="2625785"/>
                  <a:pt x="489857" y="2612571"/>
                </a:cubicBezTo>
                <a:cubicBezTo>
                  <a:pt x="500539" y="2580525"/>
                  <a:pt x="487650" y="2609335"/>
                  <a:pt x="522514" y="2574471"/>
                </a:cubicBezTo>
                <a:cubicBezTo>
                  <a:pt x="527140" y="2569845"/>
                  <a:pt x="529598" y="2563465"/>
                  <a:pt x="533400" y="2558142"/>
                </a:cubicBezTo>
                <a:cubicBezTo>
                  <a:pt x="538672" y="2550760"/>
                  <a:pt x="543314" y="2542785"/>
                  <a:pt x="549728" y="2536371"/>
                </a:cubicBezTo>
                <a:cubicBezTo>
                  <a:pt x="554354" y="2531745"/>
                  <a:pt x="560614" y="2529114"/>
                  <a:pt x="566057" y="2525485"/>
                </a:cubicBezTo>
                <a:lnTo>
                  <a:pt x="587828" y="2492828"/>
                </a:lnTo>
                <a:cubicBezTo>
                  <a:pt x="591457" y="2487385"/>
                  <a:pt x="594089" y="2481126"/>
                  <a:pt x="598714" y="2476500"/>
                </a:cubicBezTo>
                <a:lnTo>
                  <a:pt x="615042" y="2460171"/>
                </a:lnTo>
                <a:lnTo>
                  <a:pt x="631371" y="2411185"/>
                </a:lnTo>
                <a:cubicBezTo>
                  <a:pt x="634861" y="2400715"/>
                  <a:pt x="634650" y="2389350"/>
                  <a:pt x="636814" y="2378528"/>
                </a:cubicBezTo>
                <a:cubicBezTo>
                  <a:pt x="640423" y="2360482"/>
                  <a:pt x="646973" y="2341064"/>
                  <a:pt x="653142" y="2324100"/>
                </a:cubicBezTo>
                <a:cubicBezTo>
                  <a:pt x="656481" y="2314918"/>
                  <a:pt x="659658" y="2305624"/>
                  <a:pt x="664028" y="2296885"/>
                </a:cubicBezTo>
                <a:cubicBezTo>
                  <a:pt x="668759" y="2287423"/>
                  <a:pt x="675219" y="2278919"/>
                  <a:pt x="680357" y="2269671"/>
                </a:cubicBezTo>
                <a:cubicBezTo>
                  <a:pt x="684297" y="2262579"/>
                  <a:pt x="686526" y="2254502"/>
                  <a:pt x="691242" y="2247900"/>
                </a:cubicBezTo>
                <a:cubicBezTo>
                  <a:pt x="695716" y="2241636"/>
                  <a:pt x="702643" y="2237484"/>
                  <a:pt x="707571" y="2231571"/>
                </a:cubicBezTo>
                <a:cubicBezTo>
                  <a:pt x="711759" y="2226546"/>
                  <a:pt x="714828" y="2220685"/>
                  <a:pt x="718457" y="2215242"/>
                </a:cubicBezTo>
                <a:cubicBezTo>
                  <a:pt x="720271" y="2206171"/>
                  <a:pt x="722379" y="2197153"/>
                  <a:pt x="723900" y="2188028"/>
                </a:cubicBezTo>
                <a:cubicBezTo>
                  <a:pt x="729637" y="2153604"/>
                  <a:pt x="733384" y="2118835"/>
                  <a:pt x="740228" y="2084614"/>
                </a:cubicBezTo>
                <a:cubicBezTo>
                  <a:pt x="742478" y="2073362"/>
                  <a:pt x="747485" y="2062843"/>
                  <a:pt x="751114" y="2051957"/>
                </a:cubicBezTo>
                <a:cubicBezTo>
                  <a:pt x="752928" y="2019300"/>
                  <a:pt x="755300" y="1986669"/>
                  <a:pt x="756557" y="1953985"/>
                </a:cubicBezTo>
                <a:cubicBezTo>
                  <a:pt x="764462" y="1748468"/>
                  <a:pt x="744604" y="1829819"/>
                  <a:pt x="772885" y="1730828"/>
                </a:cubicBezTo>
                <a:cubicBezTo>
                  <a:pt x="771071" y="1645557"/>
                  <a:pt x="772450" y="1560157"/>
                  <a:pt x="767442" y="1475014"/>
                </a:cubicBezTo>
                <a:cubicBezTo>
                  <a:pt x="766966" y="1466914"/>
                  <a:pt x="759570" y="1460775"/>
                  <a:pt x="756557" y="1453242"/>
                </a:cubicBezTo>
                <a:cubicBezTo>
                  <a:pt x="737128" y="1404669"/>
                  <a:pt x="755727" y="1435668"/>
                  <a:pt x="734785" y="1404257"/>
                </a:cubicBezTo>
                <a:lnTo>
                  <a:pt x="713014" y="1338942"/>
                </a:lnTo>
                <a:cubicBezTo>
                  <a:pt x="710945" y="1332736"/>
                  <a:pt x="705757" y="1328057"/>
                  <a:pt x="702128" y="1322614"/>
                </a:cubicBezTo>
                <a:cubicBezTo>
                  <a:pt x="699292" y="1308434"/>
                  <a:pt x="695634" y="1287903"/>
                  <a:pt x="691242" y="1273628"/>
                </a:cubicBezTo>
                <a:cubicBezTo>
                  <a:pt x="686180" y="1257177"/>
                  <a:pt x="680357" y="1240971"/>
                  <a:pt x="674914" y="1224642"/>
                </a:cubicBezTo>
                <a:cubicBezTo>
                  <a:pt x="673100" y="1219199"/>
                  <a:pt x="670862" y="1213880"/>
                  <a:pt x="669471" y="1208314"/>
                </a:cubicBezTo>
                <a:cubicBezTo>
                  <a:pt x="652455" y="1140249"/>
                  <a:pt x="674202" y="1224874"/>
                  <a:pt x="658585" y="1170214"/>
                </a:cubicBezTo>
                <a:cubicBezTo>
                  <a:pt x="656530" y="1163021"/>
                  <a:pt x="655769" y="1155446"/>
                  <a:pt x="653142" y="1148442"/>
                </a:cubicBezTo>
                <a:cubicBezTo>
                  <a:pt x="650293" y="1140845"/>
                  <a:pt x="645885" y="1133928"/>
                  <a:pt x="642257" y="1126671"/>
                </a:cubicBezTo>
                <a:cubicBezTo>
                  <a:pt x="640443" y="1115785"/>
                  <a:pt x="639985" y="1104584"/>
                  <a:pt x="636814" y="1094014"/>
                </a:cubicBezTo>
                <a:cubicBezTo>
                  <a:pt x="609763" y="1003845"/>
                  <a:pt x="639715" y="1137001"/>
                  <a:pt x="620485" y="1050471"/>
                </a:cubicBezTo>
                <a:cubicBezTo>
                  <a:pt x="616420" y="1032180"/>
                  <a:pt x="614998" y="1012304"/>
                  <a:pt x="604157" y="996042"/>
                </a:cubicBezTo>
                <a:cubicBezTo>
                  <a:pt x="598464" y="987502"/>
                  <a:pt x="589143" y="981995"/>
                  <a:pt x="582385" y="974271"/>
                </a:cubicBezTo>
                <a:cubicBezTo>
                  <a:pt x="576412" y="967444"/>
                  <a:pt x="572125" y="959243"/>
                  <a:pt x="566057" y="952500"/>
                </a:cubicBezTo>
                <a:cubicBezTo>
                  <a:pt x="517891" y="898981"/>
                  <a:pt x="546838" y="942237"/>
                  <a:pt x="517071" y="892628"/>
                </a:cubicBezTo>
                <a:cubicBezTo>
                  <a:pt x="508596" y="646872"/>
                  <a:pt x="539249" y="795470"/>
                  <a:pt x="495300" y="707571"/>
                </a:cubicBezTo>
                <a:cubicBezTo>
                  <a:pt x="478379" y="673729"/>
                  <a:pt x="495976" y="684211"/>
                  <a:pt x="468085" y="674914"/>
                </a:cubicBezTo>
                <a:cubicBezTo>
                  <a:pt x="460828" y="665843"/>
                  <a:pt x="454949" y="655471"/>
                  <a:pt x="446314" y="647700"/>
                </a:cubicBezTo>
                <a:cubicBezTo>
                  <a:pt x="436590" y="638948"/>
                  <a:pt x="413657" y="625928"/>
                  <a:pt x="413657" y="625928"/>
                </a:cubicBezTo>
                <a:cubicBezTo>
                  <a:pt x="399143" y="604157"/>
                  <a:pt x="388616" y="579116"/>
                  <a:pt x="370114" y="560614"/>
                </a:cubicBezTo>
                <a:cubicBezTo>
                  <a:pt x="362857" y="553357"/>
                  <a:pt x="355021" y="546635"/>
                  <a:pt x="348342" y="538842"/>
                </a:cubicBezTo>
                <a:cubicBezTo>
                  <a:pt x="344085" y="533876"/>
                  <a:pt x="341803" y="527403"/>
                  <a:pt x="337457" y="522514"/>
                </a:cubicBezTo>
                <a:cubicBezTo>
                  <a:pt x="327229" y="511008"/>
                  <a:pt x="315686" y="500743"/>
                  <a:pt x="304800" y="489857"/>
                </a:cubicBezTo>
                <a:cubicBezTo>
                  <a:pt x="297319" y="482376"/>
                  <a:pt x="286556" y="479135"/>
                  <a:pt x="277585" y="473528"/>
                </a:cubicBezTo>
                <a:cubicBezTo>
                  <a:pt x="272038" y="470061"/>
                  <a:pt x="266804" y="466109"/>
                  <a:pt x="261257" y="462642"/>
                </a:cubicBezTo>
                <a:cubicBezTo>
                  <a:pt x="208739" y="429819"/>
                  <a:pt x="255021" y="460301"/>
                  <a:pt x="217714" y="435428"/>
                </a:cubicBezTo>
                <a:cubicBezTo>
                  <a:pt x="208791" y="408659"/>
                  <a:pt x="208758" y="403428"/>
                  <a:pt x="195942" y="381000"/>
                </a:cubicBezTo>
                <a:cubicBezTo>
                  <a:pt x="188605" y="368160"/>
                  <a:pt x="177084" y="354599"/>
                  <a:pt x="168728" y="342900"/>
                </a:cubicBezTo>
                <a:cubicBezTo>
                  <a:pt x="164926" y="337577"/>
                  <a:pt x="161471" y="332014"/>
                  <a:pt x="157842" y="326571"/>
                </a:cubicBezTo>
                <a:cubicBezTo>
                  <a:pt x="144787" y="287399"/>
                  <a:pt x="160634" y="336338"/>
                  <a:pt x="146957" y="288471"/>
                </a:cubicBezTo>
                <a:cubicBezTo>
                  <a:pt x="145381" y="282954"/>
                  <a:pt x="143328" y="277585"/>
                  <a:pt x="141514" y="272142"/>
                </a:cubicBezTo>
                <a:cubicBezTo>
                  <a:pt x="139700" y="244928"/>
                  <a:pt x="139083" y="217608"/>
                  <a:pt x="136071" y="190500"/>
                </a:cubicBezTo>
                <a:cubicBezTo>
                  <a:pt x="134522" y="176558"/>
                  <a:pt x="120232" y="156184"/>
                  <a:pt x="114300" y="146957"/>
                </a:cubicBezTo>
                <a:cubicBezTo>
                  <a:pt x="103688" y="130449"/>
                  <a:pt x="93417" y="113671"/>
                  <a:pt x="81642" y="97971"/>
                </a:cubicBezTo>
                <a:cubicBezTo>
                  <a:pt x="69628" y="81952"/>
                  <a:pt x="64148" y="72507"/>
                  <a:pt x="48985" y="59871"/>
                </a:cubicBezTo>
                <a:cubicBezTo>
                  <a:pt x="43960" y="55683"/>
                  <a:pt x="38100" y="52614"/>
                  <a:pt x="32657" y="48985"/>
                </a:cubicBezTo>
                <a:cubicBezTo>
                  <a:pt x="29028" y="43542"/>
                  <a:pt x="24696" y="38508"/>
                  <a:pt x="21771" y="32657"/>
                </a:cubicBezTo>
                <a:cubicBezTo>
                  <a:pt x="19205" y="27525"/>
                  <a:pt x="19511" y="21102"/>
                  <a:pt x="16328" y="16328"/>
                </a:cubicBezTo>
                <a:cubicBezTo>
                  <a:pt x="12058" y="9924"/>
                  <a:pt x="0" y="0"/>
                  <a:pt x="0" y="0"/>
                </a:cubicBezTo>
              </a:path>
            </a:pathLst>
          </a:custGeom>
          <a:noFill/>
          <a:ln w="38100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 bwMode="auto">
          <a:xfrm rot="10800000">
            <a:off x="2146857" y="4087787"/>
            <a:ext cx="624518" cy="60879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2816534" y="3877729"/>
            <a:ext cx="1617751" cy="523220"/>
          </a:xfrm>
          <a:prstGeom prst="rect">
            <a:avLst/>
          </a:prstGeom>
          <a:solidFill>
            <a:srgbClr val="00467A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Low Level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Convergence Zone</a:t>
            </a:r>
            <a:endParaRPr lang="en-US" sz="1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3" grpId="0" animBg="1"/>
      <p:bldP spid="2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3132"/>
            <a:ext cx="7772400" cy="1143000"/>
          </a:xfrm>
        </p:spPr>
        <p:txBody>
          <a:bodyPr/>
          <a:lstStyle/>
          <a:p>
            <a:r>
              <a:rPr lang="en-US" sz="3600" b="0" dirty="0" smtClean="0"/>
              <a:t>1307 UTC 0.5° KSGF Reflectivity</a:t>
            </a:r>
            <a:br>
              <a:rPr lang="en-US" sz="3600" b="0" dirty="0" smtClean="0"/>
            </a:br>
            <a:r>
              <a:rPr lang="en-US" sz="3600" b="0" dirty="0" smtClean="0"/>
              <a:t>and Base Velocity</a:t>
            </a:r>
            <a:endParaRPr lang="en-US" sz="36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09526"/>
            <a:ext cx="4480000" cy="462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0" y="1315145"/>
            <a:ext cx="194277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0-3 km Bulk Shear Vectors</a:t>
            </a:r>
            <a:endParaRPr lang="en-US" sz="1200" b="1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9714" y="1309527"/>
            <a:ext cx="4474286" cy="462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679244" y="1309500"/>
            <a:ext cx="194277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0-3 km Bulk Shear Vectors</a:t>
            </a:r>
            <a:endParaRPr lang="en-US" sz="1200" b="1" dirty="0"/>
          </a:p>
        </p:txBody>
      </p:sp>
      <p:sp>
        <p:nvSpPr>
          <p:cNvPr id="12" name="Quad Arrow 11"/>
          <p:cNvSpPr/>
          <p:nvPr/>
        </p:nvSpPr>
        <p:spPr bwMode="auto">
          <a:xfrm>
            <a:off x="2178756" y="3578577"/>
            <a:ext cx="158044" cy="158044"/>
          </a:xfrm>
          <a:prstGeom prst="quad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Quad Arrow 12"/>
          <p:cNvSpPr/>
          <p:nvPr/>
        </p:nvSpPr>
        <p:spPr bwMode="auto">
          <a:xfrm>
            <a:off x="6835423" y="3572932"/>
            <a:ext cx="158044" cy="158044"/>
          </a:xfrm>
          <a:prstGeom prst="quad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840087" y="3443109"/>
            <a:ext cx="4651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</a:rPr>
              <a:t>KSGF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96754" y="3448753"/>
            <a:ext cx="4651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</a:rPr>
              <a:t>KSGF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16" name="Right Arrow 15"/>
          <p:cNvSpPr/>
          <p:nvPr/>
        </p:nvSpPr>
        <p:spPr bwMode="auto">
          <a:xfrm rot="742445">
            <a:off x="282220" y="4097868"/>
            <a:ext cx="462845" cy="270933"/>
          </a:xfrm>
          <a:prstGeom prst="rightArrow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Right Arrow 16"/>
          <p:cNvSpPr/>
          <p:nvPr/>
        </p:nvSpPr>
        <p:spPr bwMode="auto">
          <a:xfrm rot="571926">
            <a:off x="1270006" y="4261557"/>
            <a:ext cx="462845" cy="270933"/>
          </a:xfrm>
          <a:prstGeom prst="rightArrow">
            <a:avLst/>
          </a:prstGeom>
          <a:solidFill>
            <a:srgbClr val="0000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Oval 17"/>
          <p:cNvSpPr/>
          <p:nvPr/>
        </p:nvSpPr>
        <p:spPr bwMode="auto">
          <a:xfrm rot="992091">
            <a:off x="1941690" y="4301067"/>
            <a:ext cx="428978" cy="948266"/>
          </a:xfrm>
          <a:prstGeom prst="ellipse">
            <a:avLst/>
          </a:prstGeom>
          <a:noFill/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14399" y="3759201"/>
            <a:ext cx="514885" cy="338554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0000FF"/>
                </a:solidFill>
              </a:rPr>
              <a:t>RIJ</a:t>
            </a:r>
            <a:endParaRPr lang="en-US" sz="1600" b="1" dirty="0">
              <a:solidFill>
                <a:srgbClr val="0000FF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940741" y="4137378"/>
            <a:ext cx="893193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Balanced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Region</a:t>
            </a:r>
            <a:endParaRPr lang="en-US" sz="1400" b="1" dirty="0">
              <a:solidFill>
                <a:srgbClr val="FFFF00"/>
              </a:solidFill>
            </a:endParaRPr>
          </a:p>
        </p:txBody>
      </p:sp>
      <p:cxnSp>
        <p:nvCxnSpPr>
          <p:cNvPr id="23" name="Straight Connector 22"/>
          <p:cNvCxnSpPr>
            <a:stCxn id="21" idx="1"/>
          </p:cNvCxnSpPr>
          <p:nvPr/>
        </p:nvCxnSpPr>
        <p:spPr bwMode="auto">
          <a:xfrm rot="10800000" flipV="1">
            <a:off x="2393245" y="4398988"/>
            <a:ext cx="547497" cy="218168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4" name="TextBox 23"/>
          <p:cNvSpPr txBox="1"/>
          <p:nvPr/>
        </p:nvSpPr>
        <p:spPr>
          <a:xfrm>
            <a:off x="7885276" y="4442180"/>
            <a:ext cx="962123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Beginning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of M1</a:t>
            </a:r>
            <a:endParaRPr lang="en-US" sz="1400" b="1" dirty="0">
              <a:solidFill>
                <a:srgbClr val="FFFF00"/>
              </a:solidFill>
            </a:endParaRPr>
          </a:p>
        </p:txBody>
      </p:sp>
      <p:cxnSp>
        <p:nvCxnSpPr>
          <p:cNvPr id="26" name="Straight Arrow Connector 25"/>
          <p:cNvCxnSpPr/>
          <p:nvPr/>
        </p:nvCxnSpPr>
        <p:spPr bwMode="auto">
          <a:xfrm rot="10800000">
            <a:off x="6987823" y="4651023"/>
            <a:ext cx="846667" cy="56445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3132"/>
            <a:ext cx="7772400" cy="1143000"/>
          </a:xfrm>
        </p:spPr>
        <p:txBody>
          <a:bodyPr/>
          <a:lstStyle/>
          <a:p>
            <a:r>
              <a:rPr lang="en-US" sz="3600" b="0" dirty="0" smtClean="0"/>
              <a:t>1316 UTC 0.5° KSGF Reflectivity</a:t>
            </a:r>
            <a:br>
              <a:rPr lang="en-US" sz="3600" b="0" dirty="0" smtClean="0"/>
            </a:br>
            <a:r>
              <a:rPr lang="en-US" sz="3600" b="0" dirty="0" smtClean="0"/>
              <a:t>and Base Velocity</a:t>
            </a:r>
            <a:endParaRPr lang="en-US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98239"/>
            <a:ext cx="4474286" cy="462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0" y="1303855"/>
            <a:ext cx="194277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0-3 km Bulk Shear Vectors</a:t>
            </a:r>
            <a:endParaRPr lang="en-US" sz="1200" b="1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9714" y="1298224"/>
            <a:ext cx="4474286" cy="463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4679244" y="1298210"/>
            <a:ext cx="194277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0-3 km Bulk Shear Vectors</a:t>
            </a:r>
            <a:endParaRPr lang="en-US" sz="1200" b="1" dirty="0"/>
          </a:p>
        </p:txBody>
      </p:sp>
      <p:sp>
        <p:nvSpPr>
          <p:cNvPr id="15" name="Quad Arrow 14"/>
          <p:cNvSpPr/>
          <p:nvPr/>
        </p:nvSpPr>
        <p:spPr bwMode="auto">
          <a:xfrm>
            <a:off x="2178756" y="3578577"/>
            <a:ext cx="158044" cy="158044"/>
          </a:xfrm>
          <a:prstGeom prst="quad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Quad Arrow 15"/>
          <p:cNvSpPr/>
          <p:nvPr/>
        </p:nvSpPr>
        <p:spPr bwMode="auto">
          <a:xfrm>
            <a:off x="6835423" y="3572932"/>
            <a:ext cx="158044" cy="158044"/>
          </a:xfrm>
          <a:prstGeom prst="quad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40087" y="3443109"/>
            <a:ext cx="4651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</a:rPr>
              <a:t>KSGF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96754" y="3448753"/>
            <a:ext cx="4651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</a:rPr>
              <a:t>KSGF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806254" y="5017914"/>
            <a:ext cx="962123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Beginning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of M2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071542" y="4210759"/>
            <a:ext cx="444352" cy="307777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M1</a:t>
            </a:r>
            <a:endParaRPr lang="en-US" sz="1400" b="1" dirty="0">
              <a:solidFill>
                <a:srgbClr val="FFFF00"/>
              </a:solidFill>
            </a:endParaRPr>
          </a:p>
        </p:txBody>
      </p:sp>
      <p:cxnSp>
        <p:nvCxnSpPr>
          <p:cNvPr id="22" name="Straight Arrow Connector 21"/>
          <p:cNvCxnSpPr>
            <a:stCxn id="20" idx="1"/>
          </p:cNvCxnSpPr>
          <p:nvPr/>
        </p:nvCxnSpPr>
        <p:spPr bwMode="auto">
          <a:xfrm rot="10800000" flipV="1">
            <a:off x="7349068" y="4364648"/>
            <a:ext cx="722475" cy="207352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4" name="Straight Arrow Connector 23"/>
          <p:cNvCxnSpPr/>
          <p:nvPr/>
        </p:nvCxnSpPr>
        <p:spPr bwMode="auto">
          <a:xfrm rot="10800000">
            <a:off x="7360356" y="4876800"/>
            <a:ext cx="445898" cy="402724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rot="10800000" flipV="1">
            <a:off x="2681065" y="4370291"/>
            <a:ext cx="722475" cy="207352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3380961" y="4205113"/>
            <a:ext cx="444352" cy="307777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M1</a:t>
            </a:r>
            <a:endParaRPr lang="en-US" sz="1400" b="1" dirty="0">
              <a:solidFill>
                <a:srgbClr val="FFFF00"/>
              </a:solidFill>
            </a:endParaRPr>
          </a:p>
        </p:txBody>
      </p:sp>
      <p:cxnSp>
        <p:nvCxnSpPr>
          <p:cNvPr id="27" name="Straight Arrow Connector 26"/>
          <p:cNvCxnSpPr/>
          <p:nvPr/>
        </p:nvCxnSpPr>
        <p:spPr bwMode="auto">
          <a:xfrm rot="10800000">
            <a:off x="2658486" y="4882443"/>
            <a:ext cx="445898" cy="402724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8" name="TextBox 27"/>
          <p:cNvSpPr txBox="1"/>
          <p:nvPr/>
        </p:nvSpPr>
        <p:spPr>
          <a:xfrm>
            <a:off x="3093095" y="5023557"/>
            <a:ext cx="962123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Beginning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of M2</a:t>
            </a:r>
            <a:endParaRPr lang="en-US" sz="14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3132"/>
            <a:ext cx="7772400" cy="1143000"/>
          </a:xfrm>
        </p:spPr>
        <p:txBody>
          <a:bodyPr/>
          <a:lstStyle/>
          <a:p>
            <a:r>
              <a:rPr lang="en-US" sz="3600" b="0" dirty="0" smtClean="0"/>
              <a:t>1325 UTC 0.5° KSGF Reflectivity</a:t>
            </a:r>
            <a:br>
              <a:rPr lang="en-US" sz="3600" b="0" dirty="0" smtClean="0"/>
            </a:br>
            <a:r>
              <a:rPr lang="en-US" sz="3600" b="0" dirty="0" smtClean="0"/>
              <a:t>and Base Velocity</a:t>
            </a:r>
            <a:endParaRPr lang="en-US" sz="36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86949"/>
            <a:ext cx="4474286" cy="4628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0" y="1281276"/>
            <a:ext cx="194277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0-3 km Bulk Shear Vectors</a:t>
            </a:r>
            <a:endParaRPr lang="en-US" sz="1200" b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9714" y="1275646"/>
            <a:ext cx="4474286" cy="4634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667956" y="1275632"/>
            <a:ext cx="1942776" cy="276999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0-3 km Bulk Shear Vectors</a:t>
            </a:r>
            <a:endParaRPr lang="en-US" sz="1200" b="1" dirty="0"/>
          </a:p>
        </p:txBody>
      </p:sp>
      <p:sp>
        <p:nvSpPr>
          <p:cNvPr id="11" name="Rectangle 10"/>
          <p:cNvSpPr/>
          <p:nvPr/>
        </p:nvSpPr>
        <p:spPr>
          <a:xfrm>
            <a:off x="0" y="5913277"/>
            <a:ext cx="9143999" cy="954107"/>
          </a:xfrm>
          <a:prstGeom prst="rect">
            <a:avLst/>
          </a:prstGeom>
          <a:solidFill>
            <a:srgbClr val="00467A"/>
          </a:solidFill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 smtClean="0">
                <a:solidFill>
                  <a:schemeClr val="bg1"/>
                </a:solidFill>
              </a:rPr>
              <a:t>M1, M2, and M3 remain anchored to the low-level convergence zone. 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Quad Arrow 12"/>
          <p:cNvSpPr/>
          <p:nvPr/>
        </p:nvSpPr>
        <p:spPr bwMode="auto">
          <a:xfrm>
            <a:off x="2178756" y="3578577"/>
            <a:ext cx="158044" cy="158044"/>
          </a:xfrm>
          <a:prstGeom prst="quad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Quad Arrow 13"/>
          <p:cNvSpPr/>
          <p:nvPr/>
        </p:nvSpPr>
        <p:spPr bwMode="auto">
          <a:xfrm>
            <a:off x="6835423" y="3572932"/>
            <a:ext cx="158044" cy="158044"/>
          </a:xfrm>
          <a:prstGeom prst="quadArrow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840087" y="3443109"/>
            <a:ext cx="4651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</a:rPr>
              <a:t>KSGF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496754" y="3448753"/>
            <a:ext cx="46519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</a:rPr>
              <a:t>KSGF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043272" y="4092225"/>
            <a:ext cx="444352" cy="307777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M1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8173094" y="4718758"/>
            <a:ext cx="444352" cy="307777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M2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998167" y="5164669"/>
            <a:ext cx="962123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Beginning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of M3</a:t>
            </a:r>
            <a:endParaRPr lang="en-US" sz="1400" b="1" dirty="0">
              <a:solidFill>
                <a:srgbClr val="FFFF00"/>
              </a:solidFill>
            </a:endParaRPr>
          </a:p>
        </p:txBody>
      </p:sp>
      <p:cxnSp>
        <p:nvCxnSpPr>
          <p:cNvPr id="21" name="Straight Arrow Connector 20"/>
          <p:cNvCxnSpPr>
            <a:stCxn id="17" idx="1"/>
          </p:cNvCxnSpPr>
          <p:nvPr/>
        </p:nvCxnSpPr>
        <p:spPr bwMode="auto">
          <a:xfrm rot="10800000" flipV="1">
            <a:off x="7608712" y="4246114"/>
            <a:ext cx="434561" cy="145264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3" name="Straight Arrow Connector 22"/>
          <p:cNvCxnSpPr>
            <a:stCxn id="18" idx="1"/>
          </p:cNvCxnSpPr>
          <p:nvPr/>
        </p:nvCxnSpPr>
        <p:spPr bwMode="auto">
          <a:xfrm rot="10800000">
            <a:off x="7687734" y="4775201"/>
            <a:ext cx="485361" cy="97447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 rot="10800000">
            <a:off x="7699022" y="4955823"/>
            <a:ext cx="282222" cy="237067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417671" y="2370669"/>
            <a:ext cx="862737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Bookend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Vortex</a:t>
            </a:r>
            <a:endParaRPr lang="en-US" sz="1400" b="1" dirty="0">
              <a:solidFill>
                <a:srgbClr val="FFFF00"/>
              </a:solidFill>
            </a:endParaRPr>
          </a:p>
        </p:txBody>
      </p:sp>
      <p:cxnSp>
        <p:nvCxnSpPr>
          <p:cNvPr id="28" name="Straight Arrow Connector 27"/>
          <p:cNvCxnSpPr>
            <a:stCxn id="26" idx="3"/>
          </p:cNvCxnSpPr>
          <p:nvPr/>
        </p:nvCxnSpPr>
        <p:spPr bwMode="auto">
          <a:xfrm>
            <a:off x="1280408" y="2632279"/>
            <a:ext cx="808036" cy="43188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30" name="Straight Arrow Connector 29"/>
          <p:cNvCxnSpPr>
            <a:stCxn id="26" idx="3"/>
          </p:cNvCxnSpPr>
          <p:nvPr/>
        </p:nvCxnSpPr>
        <p:spPr bwMode="auto">
          <a:xfrm>
            <a:off x="1280408" y="2632279"/>
            <a:ext cx="819325" cy="52861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1" name="TextBox 30"/>
          <p:cNvSpPr txBox="1"/>
          <p:nvPr/>
        </p:nvSpPr>
        <p:spPr>
          <a:xfrm>
            <a:off x="4780823" y="1823157"/>
            <a:ext cx="1421671" cy="523220"/>
          </a:xfrm>
          <a:prstGeom prst="rect">
            <a:avLst/>
          </a:prstGeom>
          <a:solidFill>
            <a:schemeClr val="accent2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100 </a:t>
            </a:r>
            <a:r>
              <a:rPr lang="en-US" sz="1400" b="1" dirty="0" err="1" smtClean="0">
                <a:solidFill>
                  <a:srgbClr val="FFFF00"/>
                </a:solidFill>
              </a:rPr>
              <a:t>kt</a:t>
            </a:r>
            <a:r>
              <a:rPr lang="en-US" sz="1400" b="1" dirty="0" smtClean="0">
                <a:solidFill>
                  <a:srgbClr val="FFFF00"/>
                </a:solidFill>
              </a:rPr>
              <a:t> Velocities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at 1.5 </a:t>
            </a:r>
            <a:r>
              <a:rPr lang="en-US" sz="1400" b="1" dirty="0" err="1" smtClean="0">
                <a:solidFill>
                  <a:srgbClr val="FFFF00"/>
                </a:solidFill>
              </a:rPr>
              <a:t>kft</a:t>
            </a:r>
            <a:r>
              <a:rPr lang="en-US" sz="1400" b="1" dirty="0" smtClean="0">
                <a:solidFill>
                  <a:srgbClr val="FFFF00"/>
                </a:solidFill>
              </a:rPr>
              <a:t> AGL</a:t>
            </a:r>
            <a:endParaRPr lang="en-US" sz="1400" b="1" dirty="0">
              <a:solidFill>
                <a:srgbClr val="FFFF00"/>
              </a:solidFill>
            </a:endParaRPr>
          </a:p>
        </p:txBody>
      </p:sp>
      <p:cxnSp>
        <p:nvCxnSpPr>
          <p:cNvPr id="33" name="Straight Arrow Connector 32"/>
          <p:cNvCxnSpPr/>
          <p:nvPr/>
        </p:nvCxnSpPr>
        <p:spPr bwMode="auto">
          <a:xfrm rot="16200000" flipH="1">
            <a:off x="6096001" y="2483555"/>
            <a:ext cx="428977" cy="20320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7" name="Freeform 36"/>
          <p:cNvSpPr/>
          <p:nvPr/>
        </p:nvSpPr>
        <p:spPr bwMode="auto">
          <a:xfrm>
            <a:off x="6909955" y="2724150"/>
            <a:ext cx="723900" cy="3028950"/>
          </a:xfrm>
          <a:custGeom>
            <a:avLst/>
            <a:gdLst>
              <a:gd name="connsiteX0" fmla="*/ 0 w 723900"/>
              <a:gd name="connsiteY0" fmla="*/ 3028950 h 3028950"/>
              <a:gd name="connsiteX1" fmla="*/ 38100 w 723900"/>
              <a:gd name="connsiteY1" fmla="*/ 2943225 h 3028950"/>
              <a:gd name="connsiteX2" fmla="*/ 85725 w 723900"/>
              <a:gd name="connsiteY2" fmla="*/ 2933700 h 3028950"/>
              <a:gd name="connsiteX3" fmla="*/ 142875 w 723900"/>
              <a:gd name="connsiteY3" fmla="*/ 2886075 h 3028950"/>
              <a:gd name="connsiteX4" fmla="*/ 180975 w 723900"/>
              <a:gd name="connsiteY4" fmla="*/ 2847975 h 3028950"/>
              <a:gd name="connsiteX5" fmla="*/ 209550 w 723900"/>
              <a:gd name="connsiteY5" fmla="*/ 2838450 h 3028950"/>
              <a:gd name="connsiteX6" fmla="*/ 333375 w 723900"/>
              <a:gd name="connsiteY6" fmla="*/ 2800350 h 3028950"/>
              <a:gd name="connsiteX7" fmla="*/ 400050 w 723900"/>
              <a:gd name="connsiteY7" fmla="*/ 2752725 h 3028950"/>
              <a:gd name="connsiteX8" fmla="*/ 428625 w 723900"/>
              <a:gd name="connsiteY8" fmla="*/ 2733675 h 3028950"/>
              <a:gd name="connsiteX9" fmla="*/ 457200 w 723900"/>
              <a:gd name="connsiteY9" fmla="*/ 2724150 h 3028950"/>
              <a:gd name="connsiteX10" fmla="*/ 495300 w 723900"/>
              <a:gd name="connsiteY10" fmla="*/ 2695575 h 3028950"/>
              <a:gd name="connsiteX11" fmla="*/ 514350 w 723900"/>
              <a:gd name="connsiteY11" fmla="*/ 2667000 h 3028950"/>
              <a:gd name="connsiteX12" fmla="*/ 571500 w 723900"/>
              <a:gd name="connsiteY12" fmla="*/ 2619375 h 3028950"/>
              <a:gd name="connsiteX13" fmla="*/ 581025 w 723900"/>
              <a:gd name="connsiteY13" fmla="*/ 2581275 h 3028950"/>
              <a:gd name="connsiteX14" fmla="*/ 600075 w 723900"/>
              <a:gd name="connsiteY14" fmla="*/ 2552700 h 3028950"/>
              <a:gd name="connsiteX15" fmla="*/ 638175 w 723900"/>
              <a:gd name="connsiteY15" fmla="*/ 2476500 h 3028950"/>
              <a:gd name="connsiteX16" fmla="*/ 638175 w 723900"/>
              <a:gd name="connsiteY16" fmla="*/ 2476500 h 3028950"/>
              <a:gd name="connsiteX17" fmla="*/ 647700 w 723900"/>
              <a:gd name="connsiteY17" fmla="*/ 2447925 h 3028950"/>
              <a:gd name="connsiteX18" fmla="*/ 695325 w 723900"/>
              <a:gd name="connsiteY18" fmla="*/ 2390775 h 3028950"/>
              <a:gd name="connsiteX19" fmla="*/ 723900 w 723900"/>
              <a:gd name="connsiteY19" fmla="*/ 2276475 h 3028950"/>
              <a:gd name="connsiteX20" fmla="*/ 714375 w 723900"/>
              <a:gd name="connsiteY20" fmla="*/ 2028825 h 3028950"/>
              <a:gd name="connsiteX21" fmla="*/ 695325 w 723900"/>
              <a:gd name="connsiteY21" fmla="*/ 2000250 h 3028950"/>
              <a:gd name="connsiteX22" fmla="*/ 676275 w 723900"/>
              <a:gd name="connsiteY22" fmla="*/ 1943100 h 3028950"/>
              <a:gd name="connsiteX23" fmla="*/ 647700 w 723900"/>
              <a:gd name="connsiteY23" fmla="*/ 1752600 h 3028950"/>
              <a:gd name="connsiteX24" fmla="*/ 628650 w 723900"/>
              <a:gd name="connsiteY24" fmla="*/ 1714500 h 3028950"/>
              <a:gd name="connsiteX25" fmla="*/ 609600 w 723900"/>
              <a:gd name="connsiteY25" fmla="*/ 1657350 h 3028950"/>
              <a:gd name="connsiteX26" fmla="*/ 600075 w 723900"/>
              <a:gd name="connsiteY26" fmla="*/ 1381125 h 3028950"/>
              <a:gd name="connsiteX27" fmla="*/ 571500 w 723900"/>
              <a:gd name="connsiteY27" fmla="*/ 1323975 h 3028950"/>
              <a:gd name="connsiteX28" fmla="*/ 542925 w 723900"/>
              <a:gd name="connsiteY28" fmla="*/ 1304925 h 3028950"/>
              <a:gd name="connsiteX29" fmla="*/ 523875 w 723900"/>
              <a:gd name="connsiteY29" fmla="*/ 1276350 h 3028950"/>
              <a:gd name="connsiteX30" fmla="*/ 504825 w 723900"/>
              <a:gd name="connsiteY30" fmla="*/ 1219200 h 3028950"/>
              <a:gd name="connsiteX31" fmla="*/ 485775 w 723900"/>
              <a:gd name="connsiteY31" fmla="*/ 933450 h 3028950"/>
              <a:gd name="connsiteX32" fmla="*/ 466725 w 723900"/>
              <a:gd name="connsiteY32" fmla="*/ 866775 h 3028950"/>
              <a:gd name="connsiteX33" fmla="*/ 457200 w 723900"/>
              <a:gd name="connsiteY33" fmla="*/ 828675 h 3028950"/>
              <a:gd name="connsiteX34" fmla="*/ 447675 w 723900"/>
              <a:gd name="connsiteY34" fmla="*/ 800100 h 3028950"/>
              <a:gd name="connsiteX35" fmla="*/ 438150 w 723900"/>
              <a:gd name="connsiteY35" fmla="*/ 762000 h 3028950"/>
              <a:gd name="connsiteX36" fmla="*/ 428625 w 723900"/>
              <a:gd name="connsiteY36" fmla="*/ 733425 h 3028950"/>
              <a:gd name="connsiteX37" fmla="*/ 409575 w 723900"/>
              <a:gd name="connsiteY37" fmla="*/ 657225 h 3028950"/>
              <a:gd name="connsiteX38" fmla="*/ 400050 w 723900"/>
              <a:gd name="connsiteY38" fmla="*/ 628650 h 3028950"/>
              <a:gd name="connsiteX39" fmla="*/ 381000 w 723900"/>
              <a:gd name="connsiteY39" fmla="*/ 600075 h 3028950"/>
              <a:gd name="connsiteX40" fmla="*/ 361950 w 723900"/>
              <a:gd name="connsiteY40" fmla="*/ 542925 h 3028950"/>
              <a:gd name="connsiteX41" fmla="*/ 333375 w 723900"/>
              <a:gd name="connsiteY41" fmla="*/ 476250 h 3028950"/>
              <a:gd name="connsiteX42" fmla="*/ 323850 w 723900"/>
              <a:gd name="connsiteY42" fmla="*/ 419100 h 3028950"/>
              <a:gd name="connsiteX43" fmla="*/ 304800 w 723900"/>
              <a:gd name="connsiteY43" fmla="*/ 361950 h 3028950"/>
              <a:gd name="connsiteX44" fmla="*/ 295275 w 723900"/>
              <a:gd name="connsiteY44" fmla="*/ 333375 h 3028950"/>
              <a:gd name="connsiteX45" fmla="*/ 285750 w 723900"/>
              <a:gd name="connsiteY45" fmla="*/ 257175 h 3028950"/>
              <a:gd name="connsiteX46" fmla="*/ 266700 w 723900"/>
              <a:gd name="connsiteY46" fmla="*/ 228600 h 3028950"/>
              <a:gd name="connsiteX47" fmla="*/ 257175 w 723900"/>
              <a:gd name="connsiteY47" fmla="*/ 200025 h 3028950"/>
              <a:gd name="connsiteX48" fmla="*/ 200025 w 723900"/>
              <a:gd name="connsiteY48" fmla="*/ 95250 h 3028950"/>
              <a:gd name="connsiteX49" fmla="*/ 152400 w 723900"/>
              <a:gd name="connsiteY49" fmla="*/ 28575 h 3028950"/>
              <a:gd name="connsiteX50" fmla="*/ 133350 w 723900"/>
              <a:gd name="connsiteY50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23900" h="3028950">
                <a:moveTo>
                  <a:pt x="0" y="3028950"/>
                </a:moveTo>
                <a:cubicBezTo>
                  <a:pt x="2423" y="3021682"/>
                  <a:pt x="19454" y="2953880"/>
                  <a:pt x="38100" y="2943225"/>
                </a:cubicBezTo>
                <a:cubicBezTo>
                  <a:pt x="52156" y="2935193"/>
                  <a:pt x="69850" y="2936875"/>
                  <a:pt x="85725" y="2933700"/>
                </a:cubicBezTo>
                <a:cubicBezTo>
                  <a:pt x="184811" y="2834614"/>
                  <a:pt x="50048" y="2965641"/>
                  <a:pt x="142875" y="2886075"/>
                </a:cubicBezTo>
                <a:cubicBezTo>
                  <a:pt x="156512" y="2874386"/>
                  <a:pt x="166360" y="2858414"/>
                  <a:pt x="180975" y="2847975"/>
                </a:cubicBezTo>
                <a:cubicBezTo>
                  <a:pt x="189145" y="2842139"/>
                  <a:pt x="199896" y="2841208"/>
                  <a:pt x="209550" y="2838450"/>
                </a:cubicBezTo>
                <a:cubicBezTo>
                  <a:pt x="245860" y="2828076"/>
                  <a:pt x="306585" y="2818210"/>
                  <a:pt x="333375" y="2800350"/>
                </a:cubicBezTo>
                <a:cubicBezTo>
                  <a:pt x="400718" y="2755455"/>
                  <a:pt x="317348" y="2811798"/>
                  <a:pt x="400050" y="2752725"/>
                </a:cubicBezTo>
                <a:cubicBezTo>
                  <a:pt x="409365" y="2746071"/>
                  <a:pt x="418386" y="2738795"/>
                  <a:pt x="428625" y="2733675"/>
                </a:cubicBezTo>
                <a:cubicBezTo>
                  <a:pt x="437605" y="2729185"/>
                  <a:pt x="447675" y="2727325"/>
                  <a:pt x="457200" y="2724150"/>
                </a:cubicBezTo>
                <a:cubicBezTo>
                  <a:pt x="469900" y="2714625"/>
                  <a:pt x="484075" y="2706800"/>
                  <a:pt x="495300" y="2695575"/>
                </a:cubicBezTo>
                <a:cubicBezTo>
                  <a:pt x="503395" y="2687480"/>
                  <a:pt x="507021" y="2675794"/>
                  <a:pt x="514350" y="2667000"/>
                </a:cubicBezTo>
                <a:cubicBezTo>
                  <a:pt x="537269" y="2639498"/>
                  <a:pt x="543403" y="2638106"/>
                  <a:pt x="571500" y="2619375"/>
                </a:cubicBezTo>
                <a:cubicBezTo>
                  <a:pt x="574675" y="2606675"/>
                  <a:pt x="575868" y="2593307"/>
                  <a:pt x="581025" y="2581275"/>
                </a:cubicBezTo>
                <a:cubicBezTo>
                  <a:pt x="585534" y="2570753"/>
                  <a:pt x="594593" y="2562750"/>
                  <a:pt x="600075" y="2552700"/>
                </a:cubicBezTo>
                <a:cubicBezTo>
                  <a:pt x="613673" y="2527769"/>
                  <a:pt x="625475" y="2501900"/>
                  <a:pt x="638175" y="2476500"/>
                </a:cubicBezTo>
                <a:lnTo>
                  <a:pt x="638175" y="2476500"/>
                </a:lnTo>
                <a:cubicBezTo>
                  <a:pt x="641350" y="2466975"/>
                  <a:pt x="642131" y="2456279"/>
                  <a:pt x="647700" y="2447925"/>
                </a:cubicBezTo>
                <a:cubicBezTo>
                  <a:pt x="677608" y="2403063"/>
                  <a:pt x="674550" y="2437520"/>
                  <a:pt x="695325" y="2390775"/>
                </a:cubicBezTo>
                <a:cubicBezTo>
                  <a:pt x="715451" y="2345492"/>
                  <a:pt x="715913" y="2324398"/>
                  <a:pt x="723900" y="2276475"/>
                </a:cubicBezTo>
                <a:cubicBezTo>
                  <a:pt x="720725" y="2193925"/>
                  <a:pt x="722876" y="2110998"/>
                  <a:pt x="714375" y="2028825"/>
                </a:cubicBezTo>
                <a:cubicBezTo>
                  <a:pt x="713197" y="2017438"/>
                  <a:pt x="699974" y="2010711"/>
                  <a:pt x="695325" y="2000250"/>
                </a:cubicBezTo>
                <a:cubicBezTo>
                  <a:pt x="687170" y="1981900"/>
                  <a:pt x="676275" y="1943100"/>
                  <a:pt x="676275" y="1943100"/>
                </a:cubicBezTo>
                <a:cubicBezTo>
                  <a:pt x="662281" y="1705195"/>
                  <a:pt x="697546" y="1839830"/>
                  <a:pt x="647700" y="1752600"/>
                </a:cubicBezTo>
                <a:cubicBezTo>
                  <a:pt x="640655" y="1740272"/>
                  <a:pt x="633923" y="1727683"/>
                  <a:pt x="628650" y="1714500"/>
                </a:cubicBezTo>
                <a:cubicBezTo>
                  <a:pt x="621192" y="1695856"/>
                  <a:pt x="609600" y="1657350"/>
                  <a:pt x="609600" y="1657350"/>
                </a:cubicBezTo>
                <a:cubicBezTo>
                  <a:pt x="606425" y="1565275"/>
                  <a:pt x="605822" y="1473075"/>
                  <a:pt x="600075" y="1381125"/>
                </a:cubicBezTo>
                <a:cubicBezTo>
                  <a:pt x="599042" y="1364598"/>
                  <a:pt x="582309" y="1334784"/>
                  <a:pt x="571500" y="1323975"/>
                </a:cubicBezTo>
                <a:cubicBezTo>
                  <a:pt x="563405" y="1315880"/>
                  <a:pt x="552450" y="1311275"/>
                  <a:pt x="542925" y="1304925"/>
                </a:cubicBezTo>
                <a:cubicBezTo>
                  <a:pt x="536575" y="1295400"/>
                  <a:pt x="528524" y="1286811"/>
                  <a:pt x="523875" y="1276350"/>
                </a:cubicBezTo>
                <a:cubicBezTo>
                  <a:pt x="515720" y="1258000"/>
                  <a:pt x="504825" y="1219200"/>
                  <a:pt x="504825" y="1219200"/>
                </a:cubicBezTo>
                <a:cubicBezTo>
                  <a:pt x="500995" y="1142608"/>
                  <a:pt x="497968" y="1018804"/>
                  <a:pt x="485775" y="933450"/>
                </a:cubicBezTo>
                <a:cubicBezTo>
                  <a:pt x="481521" y="903673"/>
                  <a:pt x="474479" y="893915"/>
                  <a:pt x="466725" y="866775"/>
                </a:cubicBezTo>
                <a:cubicBezTo>
                  <a:pt x="463129" y="854188"/>
                  <a:pt x="460796" y="841262"/>
                  <a:pt x="457200" y="828675"/>
                </a:cubicBezTo>
                <a:cubicBezTo>
                  <a:pt x="454442" y="819021"/>
                  <a:pt x="450433" y="809754"/>
                  <a:pt x="447675" y="800100"/>
                </a:cubicBezTo>
                <a:cubicBezTo>
                  <a:pt x="444079" y="787513"/>
                  <a:pt x="441746" y="774587"/>
                  <a:pt x="438150" y="762000"/>
                </a:cubicBezTo>
                <a:cubicBezTo>
                  <a:pt x="435392" y="752346"/>
                  <a:pt x="431267" y="743111"/>
                  <a:pt x="428625" y="733425"/>
                </a:cubicBezTo>
                <a:cubicBezTo>
                  <a:pt x="421736" y="708166"/>
                  <a:pt x="417854" y="682063"/>
                  <a:pt x="409575" y="657225"/>
                </a:cubicBezTo>
                <a:cubicBezTo>
                  <a:pt x="406400" y="647700"/>
                  <a:pt x="404540" y="637630"/>
                  <a:pt x="400050" y="628650"/>
                </a:cubicBezTo>
                <a:cubicBezTo>
                  <a:pt x="394930" y="618411"/>
                  <a:pt x="385649" y="610536"/>
                  <a:pt x="381000" y="600075"/>
                </a:cubicBezTo>
                <a:cubicBezTo>
                  <a:pt x="372845" y="581725"/>
                  <a:pt x="370930" y="560886"/>
                  <a:pt x="361950" y="542925"/>
                </a:cubicBezTo>
                <a:cubicBezTo>
                  <a:pt x="350302" y="519629"/>
                  <a:pt x="338981" y="501477"/>
                  <a:pt x="333375" y="476250"/>
                </a:cubicBezTo>
                <a:cubicBezTo>
                  <a:pt x="329185" y="457397"/>
                  <a:pt x="328534" y="437836"/>
                  <a:pt x="323850" y="419100"/>
                </a:cubicBezTo>
                <a:cubicBezTo>
                  <a:pt x="318980" y="399619"/>
                  <a:pt x="311150" y="381000"/>
                  <a:pt x="304800" y="361950"/>
                </a:cubicBezTo>
                <a:lnTo>
                  <a:pt x="295275" y="333375"/>
                </a:lnTo>
                <a:cubicBezTo>
                  <a:pt x="292100" y="307975"/>
                  <a:pt x="292485" y="281871"/>
                  <a:pt x="285750" y="257175"/>
                </a:cubicBezTo>
                <a:cubicBezTo>
                  <a:pt x="282738" y="246131"/>
                  <a:pt x="271820" y="238839"/>
                  <a:pt x="266700" y="228600"/>
                </a:cubicBezTo>
                <a:cubicBezTo>
                  <a:pt x="262210" y="219620"/>
                  <a:pt x="261330" y="209165"/>
                  <a:pt x="257175" y="200025"/>
                </a:cubicBezTo>
                <a:cubicBezTo>
                  <a:pt x="185201" y="41682"/>
                  <a:pt x="246419" y="176439"/>
                  <a:pt x="200025" y="95250"/>
                </a:cubicBezTo>
                <a:cubicBezTo>
                  <a:pt x="148752" y="5522"/>
                  <a:pt x="215870" y="104739"/>
                  <a:pt x="152400" y="28575"/>
                </a:cubicBezTo>
                <a:cubicBezTo>
                  <a:pt x="145071" y="19781"/>
                  <a:pt x="133350" y="0"/>
                  <a:pt x="133350" y="0"/>
                </a:cubicBezTo>
              </a:path>
            </a:pathLst>
          </a:custGeom>
          <a:noFill/>
          <a:ln w="31750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8" name="Freeform 37"/>
          <p:cNvSpPr/>
          <p:nvPr/>
        </p:nvSpPr>
        <p:spPr bwMode="auto">
          <a:xfrm>
            <a:off x="2233180" y="2724150"/>
            <a:ext cx="723900" cy="3028950"/>
          </a:xfrm>
          <a:custGeom>
            <a:avLst/>
            <a:gdLst>
              <a:gd name="connsiteX0" fmla="*/ 0 w 723900"/>
              <a:gd name="connsiteY0" fmla="*/ 3028950 h 3028950"/>
              <a:gd name="connsiteX1" fmla="*/ 38100 w 723900"/>
              <a:gd name="connsiteY1" fmla="*/ 2943225 h 3028950"/>
              <a:gd name="connsiteX2" fmla="*/ 85725 w 723900"/>
              <a:gd name="connsiteY2" fmla="*/ 2933700 h 3028950"/>
              <a:gd name="connsiteX3" fmla="*/ 142875 w 723900"/>
              <a:gd name="connsiteY3" fmla="*/ 2886075 h 3028950"/>
              <a:gd name="connsiteX4" fmla="*/ 180975 w 723900"/>
              <a:gd name="connsiteY4" fmla="*/ 2847975 h 3028950"/>
              <a:gd name="connsiteX5" fmla="*/ 209550 w 723900"/>
              <a:gd name="connsiteY5" fmla="*/ 2838450 h 3028950"/>
              <a:gd name="connsiteX6" fmla="*/ 333375 w 723900"/>
              <a:gd name="connsiteY6" fmla="*/ 2800350 h 3028950"/>
              <a:gd name="connsiteX7" fmla="*/ 400050 w 723900"/>
              <a:gd name="connsiteY7" fmla="*/ 2752725 h 3028950"/>
              <a:gd name="connsiteX8" fmla="*/ 428625 w 723900"/>
              <a:gd name="connsiteY8" fmla="*/ 2733675 h 3028950"/>
              <a:gd name="connsiteX9" fmla="*/ 457200 w 723900"/>
              <a:gd name="connsiteY9" fmla="*/ 2724150 h 3028950"/>
              <a:gd name="connsiteX10" fmla="*/ 495300 w 723900"/>
              <a:gd name="connsiteY10" fmla="*/ 2695575 h 3028950"/>
              <a:gd name="connsiteX11" fmla="*/ 514350 w 723900"/>
              <a:gd name="connsiteY11" fmla="*/ 2667000 h 3028950"/>
              <a:gd name="connsiteX12" fmla="*/ 571500 w 723900"/>
              <a:gd name="connsiteY12" fmla="*/ 2619375 h 3028950"/>
              <a:gd name="connsiteX13" fmla="*/ 581025 w 723900"/>
              <a:gd name="connsiteY13" fmla="*/ 2581275 h 3028950"/>
              <a:gd name="connsiteX14" fmla="*/ 600075 w 723900"/>
              <a:gd name="connsiteY14" fmla="*/ 2552700 h 3028950"/>
              <a:gd name="connsiteX15" fmla="*/ 638175 w 723900"/>
              <a:gd name="connsiteY15" fmla="*/ 2476500 h 3028950"/>
              <a:gd name="connsiteX16" fmla="*/ 638175 w 723900"/>
              <a:gd name="connsiteY16" fmla="*/ 2476500 h 3028950"/>
              <a:gd name="connsiteX17" fmla="*/ 647700 w 723900"/>
              <a:gd name="connsiteY17" fmla="*/ 2447925 h 3028950"/>
              <a:gd name="connsiteX18" fmla="*/ 695325 w 723900"/>
              <a:gd name="connsiteY18" fmla="*/ 2390775 h 3028950"/>
              <a:gd name="connsiteX19" fmla="*/ 723900 w 723900"/>
              <a:gd name="connsiteY19" fmla="*/ 2276475 h 3028950"/>
              <a:gd name="connsiteX20" fmla="*/ 714375 w 723900"/>
              <a:gd name="connsiteY20" fmla="*/ 2028825 h 3028950"/>
              <a:gd name="connsiteX21" fmla="*/ 695325 w 723900"/>
              <a:gd name="connsiteY21" fmla="*/ 2000250 h 3028950"/>
              <a:gd name="connsiteX22" fmla="*/ 676275 w 723900"/>
              <a:gd name="connsiteY22" fmla="*/ 1943100 h 3028950"/>
              <a:gd name="connsiteX23" fmla="*/ 647700 w 723900"/>
              <a:gd name="connsiteY23" fmla="*/ 1752600 h 3028950"/>
              <a:gd name="connsiteX24" fmla="*/ 628650 w 723900"/>
              <a:gd name="connsiteY24" fmla="*/ 1714500 h 3028950"/>
              <a:gd name="connsiteX25" fmla="*/ 609600 w 723900"/>
              <a:gd name="connsiteY25" fmla="*/ 1657350 h 3028950"/>
              <a:gd name="connsiteX26" fmla="*/ 600075 w 723900"/>
              <a:gd name="connsiteY26" fmla="*/ 1381125 h 3028950"/>
              <a:gd name="connsiteX27" fmla="*/ 571500 w 723900"/>
              <a:gd name="connsiteY27" fmla="*/ 1323975 h 3028950"/>
              <a:gd name="connsiteX28" fmla="*/ 542925 w 723900"/>
              <a:gd name="connsiteY28" fmla="*/ 1304925 h 3028950"/>
              <a:gd name="connsiteX29" fmla="*/ 523875 w 723900"/>
              <a:gd name="connsiteY29" fmla="*/ 1276350 h 3028950"/>
              <a:gd name="connsiteX30" fmla="*/ 504825 w 723900"/>
              <a:gd name="connsiteY30" fmla="*/ 1219200 h 3028950"/>
              <a:gd name="connsiteX31" fmla="*/ 485775 w 723900"/>
              <a:gd name="connsiteY31" fmla="*/ 933450 h 3028950"/>
              <a:gd name="connsiteX32" fmla="*/ 466725 w 723900"/>
              <a:gd name="connsiteY32" fmla="*/ 866775 h 3028950"/>
              <a:gd name="connsiteX33" fmla="*/ 457200 w 723900"/>
              <a:gd name="connsiteY33" fmla="*/ 828675 h 3028950"/>
              <a:gd name="connsiteX34" fmla="*/ 447675 w 723900"/>
              <a:gd name="connsiteY34" fmla="*/ 800100 h 3028950"/>
              <a:gd name="connsiteX35" fmla="*/ 438150 w 723900"/>
              <a:gd name="connsiteY35" fmla="*/ 762000 h 3028950"/>
              <a:gd name="connsiteX36" fmla="*/ 428625 w 723900"/>
              <a:gd name="connsiteY36" fmla="*/ 733425 h 3028950"/>
              <a:gd name="connsiteX37" fmla="*/ 409575 w 723900"/>
              <a:gd name="connsiteY37" fmla="*/ 657225 h 3028950"/>
              <a:gd name="connsiteX38" fmla="*/ 400050 w 723900"/>
              <a:gd name="connsiteY38" fmla="*/ 628650 h 3028950"/>
              <a:gd name="connsiteX39" fmla="*/ 381000 w 723900"/>
              <a:gd name="connsiteY39" fmla="*/ 600075 h 3028950"/>
              <a:gd name="connsiteX40" fmla="*/ 361950 w 723900"/>
              <a:gd name="connsiteY40" fmla="*/ 542925 h 3028950"/>
              <a:gd name="connsiteX41" fmla="*/ 333375 w 723900"/>
              <a:gd name="connsiteY41" fmla="*/ 476250 h 3028950"/>
              <a:gd name="connsiteX42" fmla="*/ 323850 w 723900"/>
              <a:gd name="connsiteY42" fmla="*/ 419100 h 3028950"/>
              <a:gd name="connsiteX43" fmla="*/ 304800 w 723900"/>
              <a:gd name="connsiteY43" fmla="*/ 361950 h 3028950"/>
              <a:gd name="connsiteX44" fmla="*/ 295275 w 723900"/>
              <a:gd name="connsiteY44" fmla="*/ 333375 h 3028950"/>
              <a:gd name="connsiteX45" fmla="*/ 285750 w 723900"/>
              <a:gd name="connsiteY45" fmla="*/ 257175 h 3028950"/>
              <a:gd name="connsiteX46" fmla="*/ 266700 w 723900"/>
              <a:gd name="connsiteY46" fmla="*/ 228600 h 3028950"/>
              <a:gd name="connsiteX47" fmla="*/ 257175 w 723900"/>
              <a:gd name="connsiteY47" fmla="*/ 200025 h 3028950"/>
              <a:gd name="connsiteX48" fmla="*/ 200025 w 723900"/>
              <a:gd name="connsiteY48" fmla="*/ 95250 h 3028950"/>
              <a:gd name="connsiteX49" fmla="*/ 152400 w 723900"/>
              <a:gd name="connsiteY49" fmla="*/ 28575 h 3028950"/>
              <a:gd name="connsiteX50" fmla="*/ 133350 w 723900"/>
              <a:gd name="connsiteY50" fmla="*/ 0 h 3028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723900" h="3028950">
                <a:moveTo>
                  <a:pt x="0" y="3028950"/>
                </a:moveTo>
                <a:cubicBezTo>
                  <a:pt x="2423" y="3021682"/>
                  <a:pt x="19454" y="2953880"/>
                  <a:pt x="38100" y="2943225"/>
                </a:cubicBezTo>
                <a:cubicBezTo>
                  <a:pt x="52156" y="2935193"/>
                  <a:pt x="69850" y="2936875"/>
                  <a:pt x="85725" y="2933700"/>
                </a:cubicBezTo>
                <a:cubicBezTo>
                  <a:pt x="184811" y="2834614"/>
                  <a:pt x="50048" y="2965641"/>
                  <a:pt x="142875" y="2886075"/>
                </a:cubicBezTo>
                <a:cubicBezTo>
                  <a:pt x="156512" y="2874386"/>
                  <a:pt x="166360" y="2858414"/>
                  <a:pt x="180975" y="2847975"/>
                </a:cubicBezTo>
                <a:cubicBezTo>
                  <a:pt x="189145" y="2842139"/>
                  <a:pt x="199896" y="2841208"/>
                  <a:pt x="209550" y="2838450"/>
                </a:cubicBezTo>
                <a:cubicBezTo>
                  <a:pt x="245860" y="2828076"/>
                  <a:pt x="306585" y="2818210"/>
                  <a:pt x="333375" y="2800350"/>
                </a:cubicBezTo>
                <a:cubicBezTo>
                  <a:pt x="400718" y="2755455"/>
                  <a:pt x="317348" y="2811798"/>
                  <a:pt x="400050" y="2752725"/>
                </a:cubicBezTo>
                <a:cubicBezTo>
                  <a:pt x="409365" y="2746071"/>
                  <a:pt x="418386" y="2738795"/>
                  <a:pt x="428625" y="2733675"/>
                </a:cubicBezTo>
                <a:cubicBezTo>
                  <a:pt x="437605" y="2729185"/>
                  <a:pt x="447675" y="2727325"/>
                  <a:pt x="457200" y="2724150"/>
                </a:cubicBezTo>
                <a:cubicBezTo>
                  <a:pt x="469900" y="2714625"/>
                  <a:pt x="484075" y="2706800"/>
                  <a:pt x="495300" y="2695575"/>
                </a:cubicBezTo>
                <a:cubicBezTo>
                  <a:pt x="503395" y="2687480"/>
                  <a:pt x="507021" y="2675794"/>
                  <a:pt x="514350" y="2667000"/>
                </a:cubicBezTo>
                <a:cubicBezTo>
                  <a:pt x="537269" y="2639498"/>
                  <a:pt x="543403" y="2638106"/>
                  <a:pt x="571500" y="2619375"/>
                </a:cubicBezTo>
                <a:cubicBezTo>
                  <a:pt x="574675" y="2606675"/>
                  <a:pt x="575868" y="2593307"/>
                  <a:pt x="581025" y="2581275"/>
                </a:cubicBezTo>
                <a:cubicBezTo>
                  <a:pt x="585534" y="2570753"/>
                  <a:pt x="594593" y="2562750"/>
                  <a:pt x="600075" y="2552700"/>
                </a:cubicBezTo>
                <a:cubicBezTo>
                  <a:pt x="613673" y="2527769"/>
                  <a:pt x="625475" y="2501900"/>
                  <a:pt x="638175" y="2476500"/>
                </a:cubicBezTo>
                <a:lnTo>
                  <a:pt x="638175" y="2476500"/>
                </a:lnTo>
                <a:cubicBezTo>
                  <a:pt x="641350" y="2466975"/>
                  <a:pt x="642131" y="2456279"/>
                  <a:pt x="647700" y="2447925"/>
                </a:cubicBezTo>
                <a:cubicBezTo>
                  <a:pt x="677608" y="2403063"/>
                  <a:pt x="674550" y="2437520"/>
                  <a:pt x="695325" y="2390775"/>
                </a:cubicBezTo>
                <a:cubicBezTo>
                  <a:pt x="715451" y="2345492"/>
                  <a:pt x="715913" y="2324398"/>
                  <a:pt x="723900" y="2276475"/>
                </a:cubicBezTo>
                <a:cubicBezTo>
                  <a:pt x="720725" y="2193925"/>
                  <a:pt x="722876" y="2110998"/>
                  <a:pt x="714375" y="2028825"/>
                </a:cubicBezTo>
                <a:cubicBezTo>
                  <a:pt x="713197" y="2017438"/>
                  <a:pt x="699974" y="2010711"/>
                  <a:pt x="695325" y="2000250"/>
                </a:cubicBezTo>
                <a:cubicBezTo>
                  <a:pt x="687170" y="1981900"/>
                  <a:pt x="676275" y="1943100"/>
                  <a:pt x="676275" y="1943100"/>
                </a:cubicBezTo>
                <a:cubicBezTo>
                  <a:pt x="662281" y="1705195"/>
                  <a:pt x="697546" y="1839830"/>
                  <a:pt x="647700" y="1752600"/>
                </a:cubicBezTo>
                <a:cubicBezTo>
                  <a:pt x="640655" y="1740272"/>
                  <a:pt x="633923" y="1727683"/>
                  <a:pt x="628650" y="1714500"/>
                </a:cubicBezTo>
                <a:cubicBezTo>
                  <a:pt x="621192" y="1695856"/>
                  <a:pt x="609600" y="1657350"/>
                  <a:pt x="609600" y="1657350"/>
                </a:cubicBezTo>
                <a:cubicBezTo>
                  <a:pt x="606425" y="1565275"/>
                  <a:pt x="605822" y="1473075"/>
                  <a:pt x="600075" y="1381125"/>
                </a:cubicBezTo>
                <a:cubicBezTo>
                  <a:pt x="599042" y="1364598"/>
                  <a:pt x="582309" y="1334784"/>
                  <a:pt x="571500" y="1323975"/>
                </a:cubicBezTo>
                <a:cubicBezTo>
                  <a:pt x="563405" y="1315880"/>
                  <a:pt x="552450" y="1311275"/>
                  <a:pt x="542925" y="1304925"/>
                </a:cubicBezTo>
                <a:cubicBezTo>
                  <a:pt x="536575" y="1295400"/>
                  <a:pt x="528524" y="1286811"/>
                  <a:pt x="523875" y="1276350"/>
                </a:cubicBezTo>
                <a:cubicBezTo>
                  <a:pt x="515720" y="1258000"/>
                  <a:pt x="504825" y="1219200"/>
                  <a:pt x="504825" y="1219200"/>
                </a:cubicBezTo>
                <a:cubicBezTo>
                  <a:pt x="500995" y="1142608"/>
                  <a:pt x="497968" y="1018804"/>
                  <a:pt x="485775" y="933450"/>
                </a:cubicBezTo>
                <a:cubicBezTo>
                  <a:pt x="481521" y="903673"/>
                  <a:pt x="474479" y="893915"/>
                  <a:pt x="466725" y="866775"/>
                </a:cubicBezTo>
                <a:cubicBezTo>
                  <a:pt x="463129" y="854188"/>
                  <a:pt x="460796" y="841262"/>
                  <a:pt x="457200" y="828675"/>
                </a:cubicBezTo>
                <a:cubicBezTo>
                  <a:pt x="454442" y="819021"/>
                  <a:pt x="450433" y="809754"/>
                  <a:pt x="447675" y="800100"/>
                </a:cubicBezTo>
                <a:cubicBezTo>
                  <a:pt x="444079" y="787513"/>
                  <a:pt x="441746" y="774587"/>
                  <a:pt x="438150" y="762000"/>
                </a:cubicBezTo>
                <a:cubicBezTo>
                  <a:pt x="435392" y="752346"/>
                  <a:pt x="431267" y="743111"/>
                  <a:pt x="428625" y="733425"/>
                </a:cubicBezTo>
                <a:cubicBezTo>
                  <a:pt x="421736" y="708166"/>
                  <a:pt x="417854" y="682063"/>
                  <a:pt x="409575" y="657225"/>
                </a:cubicBezTo>
                <a:cubicBezTo>
                  <a:pt x="406400" y="647700"/>
                  <a:pt x="404540" y="637630"/>
                  <a:pt x="400050" y="628650"/>
                </a:cubicBezTo>
                <a:cubicBezTo>
                  <a:pt x="394930" y="618411"/>
                  <a:pt x="385649" y="610536"/>
                  <a:pt x="381000" y="600075"/>
                </a:cubicBezTo>
                <a:cubicBezTo>
                  <a:pt x="372845" y="581725"/>
                  <a:pt x="370930" y="560886"/>
                  <a:pt x="361950" y="542925"/>
                </a:cubicBezTo>
                <a:cubicBezTo>
                  <a:pt x="350302" y="519629"/>
                  <a:pt x="338981" y="501477"/>
                  <a:pt x="333375" y="476250"/>
                </a:cubicBezTo>
                <a:cubicBezTo>
                  <a:pt x="329185" y="457397"/>
                  <a:pt x="328534" y="437836"/>
                  <a:pt x="323850" y="419100"/>
                </a:cubicBezTo>
                <a:cubicBezTo>
                  <a:pt x="318980" y="399619"/>
                  <a:pt x="311150" y="381000"/>
                  <a:pt x="304800" y="361950"/>
                </a:cubicBezTo>
                <a:lnTo>
                  <a:pt x="295275" y="333375"/>
                </a:lnTo>
                <a:cubicBezTo>
                  <a:pt x="292100" y="307975"/>
                  <a:pt x="292485" y="281871"/>
                  <a:pt x="285750" y="257175"/>
                </a:cubicBezTo>
                <a:cubicBezTo>
                  <a:pt x="282738" y="246131"/>
                  <a:pt x="271820" y="238839"/>
                  <a:pt x="266700" y="228600"/>
                </a:cubicBezTo>
                <a:cubicBezTo>
                  <a:pt x="262210" y="219620"/>
                  <a:pt x="261330" y="209165"/>
                  <a:pt x="257175" y="200025"/>
                </a:cubicBezTo>
                <a:cubicBezTo>
                  <a:pt x="185201" y="41682"/>
                  <a:pt x="246419" y="176439"/>
                  <a:pt x="200025" y="95250"/>
                </a:cubicBezTo>
                <a:cubicBezTo>
                  <a:pt x="148752" y="5522"/>
                  <a:pt x="215870" y="104739"/>
                  <a:pt x="152400" y="28575"/>
                </a:cubicBezTo>
                <a:cubicBezTo>
                  <a:pt x="145071" y="19781"/>
                  <a:pt x="133350" y="0"/>
                  <a:pt x="133350" y="0"/>
                </a:cubicBezTo>
              </a:path>
            </a:pathLst>
          </a:custGeom>
          <a:noFill/>
          <a:ln w="31750" cap="flat" cmpd="sng" algn="ctr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13021" y="4294719"/>
            <a:ext cx="1000595" cy="738664"/>
          </a:xfrm>
          <a:prstGeom prst="rect">
            <a:avLst/>
          </a:prstGeom>
          <a:solidFill>
            <a:srgbClr val="006699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Trailing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Stratiform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Region</a:t>
            </a:r>
            <a:endParaRPr lang="en-US" sz="1400" b="1" dirty="0">
              <a:solidFill>
                <a:srgbClr val="FFFF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37096" y="1951569"/>
            <a:ext cx="1000595" cy="738664"/>
          </a:xfrm>
          <a:prstGeom prst="rect">
            <a:avLst/>
          </a:prstGeom>
          <a:solidFill>
            <a:srgbClr val="006699"/>
          </a:solidFill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FFFF00"/>
                </a:solidFill>
              </a:rPr>
              <a:t>Intense 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Leading</a:t>
            </a:r>
          </a:p>
          <a:p>
            <a:r>
              <a:rPr lang="en-US" sz="1400" b="1" dirty="0" smtClean="0">
                <a:solidFill>
                  <a:srgbClr val="FFFF00"/>
                </a:solidFill>
              </a:rPr>
              <a:t>Stratiform</a:t>
            </a:r>
            <a:endParaRPr lang="en-US" sz="1400" b="1" dirty="0">
              <a:solidFill>
                <a:srgbClr val="FFFF00"/>
              </a:solidFill>
            </a:endParaRPr>
          </a:p>
        </p:txBody>
      </p:sp>
      <p:cxnSp>
        <p:nvCxnSpPr>
          <p:cNvPr id="47" name="Straight Arrow Connector 46"/>
          <p:cNvCxnSpPr/>
          <p:nvPr/>
        </p:nvCxnSpPr>
        <p:spPr bwMode="auto">
          <a:xfrm rot="5400000">
            <a:off x="2614613" y="2938462"/>
            <a:ext cx="1095375" cy="57150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9" name="Straight Arrow Connector 48"/>
          <p:cNvCxnSpPr/>
          <p:nvPr/>
        </p:nvCxnSpPr>
        <p:spPr bwMode="auto">
          <a:xfrm rot="5400000">
            <a:off x="2366965" y="3300415"/>
            <a:ext cx="1704972" cy="438148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bg1"/>
            </a:solidFill>
            <a:prstDash val="solid"/>
            <a:round/>
            <a:headEnd type="none" w="med" len="med"/>
            <a:tailEnd type="arrow"/>
          </a:ln>
          <a:effectLst/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1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2"/>
            <a:ext cx="7772400" cy="981075"/>
          </a:xfrm>
        </p:spPr>
        <p:txBody>
          <a:bodyPr/>
          <a:lstStyle/>
          <a:p>
            <a:pPr>
              <a:defRPr/>
            </a:pPr>
            <a:r>
              <a:rPr lang="en-US" sz="3600" b="0" dirty="0" smtClean="0"/>
              <a:t>Rotational Velocity (</a:t>
            </a:r>
            <a:r>
              <a:rPr lang="en-US" sz="3600" b="0" dirty="0" err="1" smtClean="0"/>
              <a:t>Vr</a:t>
            </a:r>
            <a:r>
              <a:rPr lang="en-US" sz="3600" b="0" dirty="0" smtClean="0"/>
              <a:t>) and Core Diameter Traces for M1 </a:t>
            </a:r>
            <a:endParaRPr lang="en-US" sz="3600" b="0" dirty="0"/>
          </a:p>
        </p:txBody>
      </p:sp>
      <p:pic>
        <p:nvPicPr>
          <p:cNvPr id="17411" name="Picture 2" descr="C:\Old_C\SOOQLCS\Cases\SOOMay82009_Derecho\VR Traces and Spreadsheets\MV1_Vr_latest_smal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484" y="2030633"/>
            <a:ext cx="4695825" cy="352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3" descr="C:\Old_C\SOOQLCS\Cases\SOOMay82009_Derecho\VR Traces and Spreadsheets\MV1_core diamete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51412" y="3648074"/>
            <a:ext cx="4173330" cy="314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235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3400" b="0" dirty="0" smtClean="0"/>
              <a:t>Presentation Overview</a:t>
            </a:r>
            <a:endParaRPr lang="en-US" sz="34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6963" y="1238500"/>
            <a:ext cx="7772400" cy="5278438"/>
          </a:xfrm>
        </p:spPr>
        <p:txBody>
          <a:bodyPr/>
          <a:lstStyle/>
          <a:p>
            <a:pPr>
              <a:defRPr/>
            </a:pPr>
            <a:r>
              <a:rPr lang="en-US" sz="2400" b="0" dirty="0" smtClean="0"/>
              <a:t>Damage assessment</a:t>
            </a:r>
          </a:p>
          <a:p>
            <a:pPr>
              <a:defRPr/>
            </a:pPr>
            <a:r>
              <a:rPr lang="en-US" sz="2400" b="0" dirty="0" smtClean="0"/>
              <a:t>Environmental characteristics favoring a rapidly forward propagating MCS</a:t>
            </a:r>
          </a:p>
          <a:p>
            <a:pPr>
              <a:defRPr/>
            </a:pPr>
            <a:r>
              <a:rPr lang="en-US" sz="2400" b="0" dirty="0" smtClean="0"/>
              <a:t>Radar evolution and characteristics</a:t>
            </a:r>
          </a:p>
          <a:p>
            <a:pPr lvl="1">
              <a:defRPr/>
            </a:pPr>
            <a:r>
              <a:rPr lang="en-US" b="0" i="0" dirty="0" smtClean="0"/>
              <a:t>Differing environmental shear and cold pool balance regimes</a:t>
            </a:r>
          </a:p>
          <a:p>
            <a:pPr lvl="1">
              <a:defRPr/>
            </a:pPr>
            <a:r>
              <a:rPr lang="en-US" b="0" i="0" dirty="0" smtClean="0"/>
              <a:t>Stratiform precipitation regions</a:t>
            </a:r>
          </a:p>
          <a:p>
            <a:pPr lvl="1">
              <a:defRPr/>
            </a:pPr>
            <a:r>
              <a:rPr lang="en-US" b="0" i="0" dirty="0" smtClean="0"/>
              <a:t>Favored locations for </a:t>
            </a:r>
            <a:r>
              <a:rPr lang="en-US" b="0" i="0" dirty="0" err="1" smtClean="0"/>
              <a:t>mesovortex</a:t>
            </a:r>
            <a:r>
              <a:rPr lang="en-US" b="0" i="0" dirty="0" smtClean="0"/>
              <a:t> genesis</a:t>
            </a:r>
          </a:p>
          <a:p>
            <a:pPr lvl="1">
              <a:defRPr/>
            </a:pPr>
            <a:r>
              <a:rPr lang="en-US" b="0" i="0" dirty="0" smtClean="0"/>
              <a:t>Review characteristics of two </a:t>
            </a:r>
            <a:r>
              <a:rPr lang="en-US" b="0" i="0" dirty="0" err="1" smtClean="0"/>
              <a:t>mesovortices</a:t>
            </a:r>
            <a:r>
              <a:rPr lang="en-US" b="0" i="0" dirty="0" smtClean="0"/>
              <a:t> just south and southeast of KSGF</a:t>
            </a:r>
          </a:p>
          <a:p>
            <a:pPr lvl="1">
              <a:defRPr/>
            </a:pPr>
            <a:endParaRPr lang="en-US" b="0" i="0" dirty="0" smtClean="0"/>
          </a:p>
          <a:p>
            <a:pPr lvl="1">
              <a:defRPr/>
            </a:pPr>
            <a:endParaRPr lang="en-US" b="0" i="0" dirty="0" smtClean="0"/>
          </a:p>
          <a:p>
            <a:pPr>
              <a:defRPr/>
            </a:pPr>
            <a:endParaRPr lang="en-US" b="0" dirty="0" smtClean="0"/>
          </a:p>
          <a:p>
            <a:pPr>
              <a:defRPr/>
            </a:pPr>
            <a:endParaRPr lang="en-US" b="0" dirty="0" smtClean="0"/>
          </a:p>
          <a:p>
            <a:pPr>
              <a:buFontTx/>
              <a:buNone/>
              <a:defRPr/>
            </a:pPr>
            <a:r>
              <a:rPr lang="en-US" b="0" dirty="0" smtClean="0"/>
              <a:t/>
            </a:r>
            <a:br>
              <a:rPr lang="en-US" b="0" dirty="0" smtClean="0"/>
            </a:br>
            <a:endParaRPr lang="en-US" b="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600" b="0" dirty="0" smtClean="0"/>
              <a:t>Rotational Velocity (</a:t>
            </a:r>
            <a:r>
              <a:rPr lang="en-US" sz="3600" b="0" dirty="0" err="1" smtClean="0"/>
              <a:t>Vr</a:t>
            </a:r>
            <a:r>
              <a:rPr lang="en-US" sz="3600" b="0" dirty="0" smtClean="0"/>
              <a:t>) and Core Diameter Traces for M2 </a:t>
            </a:r>
            <a:endParaRPr lang="en-US" sz="3600" b="0" dirty="0"/>
          </a:p>
        </p:txBody>
      </p:sp>
      <p:pic>
        <p:nvPicPr>
          <p:cNvPr id="18435" name="Picture 3" descr="MV2_Vr_latest_smal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485" y="2037897"/>
            <a:ext cx="4714875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MV2_core-diameter1_sma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6648" y="3511548"/>
            <a:ext cx="4121150" cy="327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08854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3600" b="0" dirty="0" smtClean="0"/>
              <a:t>Summary </a:t>
            </a:r>
            <a:endParaRPr lang="en-US" sz="36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090" y="1050468"/>
            <a:ext cx="7772400" cy="5473700"/>
          </a:xfrm>
        </p:spPr>
        <p:txBody>
          <a:bodyPr/>
          <a:lstStyle/>
          <a:p>
            <a:pPr>
              <a:defRPr/>
            </a:pPr>
            <a:r>
              <a:rPr lang="en-US" b="0" dirty="0" smtClean="0"/>
              <a:t>The 8 May 2009 </a:t>
            </a:r>
            <a:r>
              <a:rPr lang="en-US" b="0" dirty="0" err="1" smtClean="0"/>
              <a:t>Derecho</a:t>
            </a:r>
            <a:r>
              <a:rPr lang="en-US" b="0" dirty="0" smtClean="0"/>
              <a:t> was a powerful wind storm which produced 24 tornadoes, as well as a wide swath of significant wind damage near the bookend vortex.  </a:t>
            </a:r>
          </a:p>
          <a:p>
            <a:pPr>
              <a:defRPr/>
            </a:pPr>
            <a:r>
              <a:rPr lang="en-US" b="0" dirty="0" smtClean="0"/>
              <a:t>Three different shear phases existed simultaneously across the bow echo:</a:t>
            </a:r>
            <a:br>
              <a:rPr lang="en-US" b="0" dirty="0" smtClean="0"/>
            </a:br>
            <a:r>
              <a:rPr lang="en-US" b="0" dirty="0" smtClean="0"/>
              <a:t>  </a:t>
            </a:r>
            <a:r>
              <a:rPr lang="en-US" sz="2400" b="0" dirty="0" smtClean="0"/>
              <a:t>(1) Shear Dominant (LS)</a:t>
            </a:r>
            <a:br>
              <a:rPr lang="en-US" sz="2400" b="0" dirty="0" smtClean="0"/>
            </a:br>
            <a:r>
              <a:rPr lang="en-US" sz="2400" b="0" dirty="0" smtClean="0"/>
              <a:t>  (2) Near Balanced (TS)</a:t>
            </a:r>
            <a:br>
              <a:rPr lang="en-US" sz="2400" b="0" dirty="0" smtClean="0"/>
            </a:br>
            <a:r>
              <a:rPr lang="en-US" sz="2400" b="0" dirty="0" smtClean="0"/>
              <a:t>  (3) Cold Pool Dominant (TS)</a:t>
            </a:r>
          </a:p>
          <a:p>
            <a:pPr>
              <a:defRPr/>
            </a:pPr>
            <a:r>
              <a:rPr lang="en-US" b="0" dirty="0" smtClean="0"/>
              <a:t>The orientation and magnitude of 0-3 km shear vectors appeared to play a significant role in the development of </a:t>
            </a:r>
            <a:r>
              <a:rPr lang="en-US" b="0" dirty="0" err="1" smtClean="0"/>
              <a:t>mesovortices</a:t>
            </a:r>
            <a:r>
              <a:rPr lang="en-US" b="0" dirty="0" smtClean="0"/>
              <a:t>.</a:t>
            </a:r>
          </a:p>
          <a:p>
            <a:pPr>
              <a:defRPr/>
            </a:pPr>
            <a:endParaRPr lang="en-US" sz="2400" b="0" dirty="0" smtClean="0"/>
          </a:p>
          <a:p>
            <a:pPr>
              <a:buNone/>
              <a:defRPr/>
            </a:pPr>
            <a:r>
              <a:rPr lang="en-US" b="0" dirty="0" smtClean="0"/>
              <a:t/>
            </a:r>
            <a:br>
              <a:rPr lang="en-US" b="0" dirty="0" smtClean="0"/>
            </a:br>
            <a:r>
              <a:rPr lang="en-US" b="0" dirty="0" smtClean="0"/>
              <a:t> </a:t>
            </a:r>
            <a:br>
              <a:rPr lang="en-US" b="0" dirty="0" smtClean="0"/>
            </a:br>
            <a:endParaRPr lang="en-US" b="0" dirty="0" smtClean="0"/>
          </a:p>
          <a:p>
            <a:pPr>
              <a:defRPr/>
            </a:pPr>
            <a:endParaRPr lang="en-US" b="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600" b="0" dirty="0" smtClean="0"/>
              <a:t>Summary (cont) </a:t>
            </a:r>
            <a:endParaRPr lang="en-US" sz="36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49090" y="1435100"/>
            <a:ext cx="7772400" cy="5021263"/>
          </a:xfrm>
        </p:spPr>
        <p:txBody>
          <a:bodyPr/>
          <a:lstStyle/>
          <a:p>
            <a:pPr>
              <a:defRPr/>
            </a:pPr>
            <a:r>
              <a:rPr lang="en-US" b="0" dirty="0" err="1" smtClean="0"/>
              <a:t>Mesovortices</a:t>
            </a:r>
            <a:r>
              <a:rPr lang="en-US" b="0" dirty="0" smtClean="0"/>
              <a:t> tended to rapidly develop in the “Balanced or Slightly Shear Dominant region” near and south of the apex of the bow echo. </a:t>
            </a:r>
          </a:p>
          <a:p>
            <a:pPr>
              <a:defRPr/>
            </a:pPr>
            <a:r>
              <a:rPr lang="en-US" b="0" dirty="0" smtClean="0"/>
              <a:t>The region of “Balance” and </a:t>
            </a:r>
            <a:r>
              <a:rPr lang="en-US" b="0" dirty="0" err="1" smtClean="0"/>
              <a:t>mesovortex</a:t>
            </a:r>
            <a:r>
              <a:rPr lang="en-US" b="0" dirty="0" smtClean="0"/>
              <a:t> development shifted southward along the line with time.  </a:t>
            </a:r>
          </a:p>
          <a:p>
            <a:pPr>
              <a:defRPr/>
            </a:pPr>
            <a:r>
              <a:rPr lang="en-US" b="0" dirty="0" err="1" smtClean="0"/>
              <a:t>Mesovortices</a:t>
            </a:r>
            <a:r>
              <a:rPr lang="en-US" b="0" dirty="0" smtClean="0"/>
              <a:t> moved northeast into the “Shear Dominant (LS)” region while remaining anchored to the low-level convergence zone. </a:t>
            </a:r>
          </a:p>
          <a:p>
            <a:pPr>
              <a:defRPr/>
            </a:pPr>
            <a:endParaRPr lang="en-US" b="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Balance Calculation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887" y="1304246"/>
            <a:ext cx="4268498" cy="3812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03910" y="3481841"/>
            <a:ext cx="4535514" cy="3169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200" b="0" dirty="0" smtClean="0"/>
              <a:t>KSGF Radar Loop (1203 – 1357 UTC)</a:t>
            </a:r>
            <a:endParaRPr lang="en-US" sz="3200" b="0" dirty="0"/>
          </a:p>
        </p:txBody>
      </p:sp>
      <p:pic>
        <p:nvPicPr>
          <p:cNvPr id="8195" name="Picture 3" descr="May_8th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355" y="1404938"/>
            <a:ext cx="7353300" cy="4905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400" b="0" dirty="0" smtClean="0"/>
              <a:t>Damage Assessment from </a:t>
            </a:r>
            <a:br>
              <a:rPr lang="en-US" sz="3400" b="0" dirty="0" smtClean="0"/>
            </a:br>
            <a:r>
              <a:rPr lang="en-US" sz="3400" b="0" dirty="0" smtClean="0"/>
              <a:t>WFO Springfield</a:t>
            </a:r>
            <a:endParaRPr lang="en-US" sz="3400" b="0" dirty="0"/>
          </a:p>
        </p:txBody>
      </p:sp>
      <p:pic>
        <p:nvPicPr>
          <p:cNvPr id="5123" name="Picture 3" descr="May8torpi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2538" y="1828800"/>
            <a:ext cx="6878637" cy="439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1513" y="327025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3400" b="0" dirty="0" smtClean="0"/>
              <a:t>Damage Assessment from WFO </a:t>
            </a:r>
            <a:br>
              <a:rPr lang="en-US" sz="3400" b="0" dirty="0" smtClean="0"/>
            </a:br>
            <a:r>
              <a:rPr lang="en-US" sz="3400" b="0" dirty="0" smtClean="0"/>
              <a:t>St. Louis </a:t>
            </a:r>
            <a:endParaRPr lang="en-US" sz="3400" b="0" dirty="0"/>
          </a:p>
        </p:txBody>
      </p:sp>
      <p:pic>
        <p:nvPicPr>
          <p:cNvPr id="6147" name="Picture 2" descr="C:\Old_C\SOOQLCS\Cases\SOOMay82009_Derecho\20090508_damage_mapb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46350" y="1450975"/>
            <a:ext cx="4022725" cy="520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Surface Plot</a:t>
            </a:r>
            <a:endParaRPr lang="en-US" dirty="0"/>
          </a:p>
        </p:txBody>
      </p:sp>
      <p:pic>
        <p:nvPicPr>
          <p:cNvPr id="4" name="Picture 3" descr="front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30496" y="1295440"/>
            <a:ext cx="5729524" cy="513866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5292" y="76196"/>
            <a:ext cx="7239000" cy="1088571"/>
          </a:xfrm>
        </p:spPr>
        <p:txBody>
          <a:bodyPr/>
          <a:lstStyle/>
          <a:p>
            <a:r>
              <a:rPr lang="en-US" dirty="0" smtClean="0"/>
              <a:t>Setup for Forward Propagating MCS</a:t>
            </a:r>
            <a:endParaRPr lang="en-US" dirty="0"/>
          </a:p>
        </p:txBody>
      </p:sp>
      <p:pic>
        <p:nvPicPr>
          <p:cNvPr id="3" name="Picture 2" descr="setup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371790" y="1328102"/>
            <a:ext cx="6438096" cy="52952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74670" y="6042121"/>
            <a:ext cx="3483005" cy="584775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600" b="1" dirty="0" smtClean="0">
                <a:solidFill>
                  <a:srgbClr val="FFFF00"/>
                </a:solidFill>
              </a:rPr>
              <a:t>0-1 km Theta-e</a:t>
            </a:r>
          </a:p>
          <a:p>
            <a:r>
              <a:rPr lang="en-US" sz="1600" b="1" dirty="0" smtClean="0">
                <a:solidFill>
                  <a:schemeClr val="bg1"/>
                </a:solidFill>
              </a:rPr>
              <a:t>Forward Propagating </a:t>
            </a:r>
            <a:r>
              <a:rPr lang="en-US" sz="1600" b="1" dirty="0" err="1" smtClean="0">
                <a:solidFill>
                  <a:schemeClr val="bg1"/>
                </a:solidFill>
              </a:rPr>
              <a:t>Corfidi</a:t>
            </a:r>
            <a:r>
              <a:rPr lang="en-US" sz="1600" b="1" dirty="0" smtClean="0">
                <a:solidFill>
                  <a:schemeClr val="bg1"/>
                </a:solidFill>
              </a:rPr>
              <a:t> Vectors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15285" y="6254042"/>
            <a:ext cx="119135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sz="1800" b="1" dirty="0" smtClean="0">
                <a:solidFill>
                  <a:srgbClr val="FFFF00"/>
                </a:solidFill>
              </a:rPr>
              <a:t>0900 UTC</a:t>
            </a:r>
            <a:endParaRPr lang="en-US" sz="1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sz="3600" b="0" dirty="0" smtClean="0"/>
              <a:t>KSGF 1200 UTC Sounding </a:t>
            </a:r>
            <a:endParaRPr lang="en-US" sz="3600" b="0" dirty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70075" y="1279525"/>
            <a:ext cx="5389563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b="0" dirty="0" smtClean="0"/>
              <a:t>KSGF Vertical Wind Profile</a:t>
            </a:r>
            <a:endParaRPr lang="en-US" b="0" dirty="0"/>
          </a:p>
        </p:txBody>
      </p:sp>
      <p:pic>
        <p:nvPicPr>
          <p:cNvPr id="11267" name="Picture 3" descr="20090508VWPImage_KSGF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65325" y="1271588"/>
            <a:ext cx="5019675" cy="508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9454</TotalTime>
  <Words>1053</Words>
  <Application>Microsoft Office PowerPoint</Application>
  <PresentationFormat>On-screen Show (4:3)</PresentationFormat>
  <Paragraphs>220</Paragraphs>
  <Slides>23</Slides>
  <Notes>18</Notes>
  <HiddenSlides>1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Default Design</vt:lpstr>
      <vt:lpstr>The 8 May 2009 Missouri Derecho: Environmental and Radar Characteristics over Portions of Southwest Missouri</vt:lpstr>
      <vt:lpstr>Presentation Overview</vt:lpstr>
      <vt:lpstr>KSGF Radar Loop (1203 – 1357 UTC)</vt:lpstr>
      <vt:lpstr>Damage Assessment from  WFO Springfield</vt:lpstr>
      <vt:lpstr>Damage Assessment from WFO  St. Louis </vt:lpstr>
      <vt:lpstr>Surface Plot</vt:lpstr>
      <vt:lpstr>Setup for Forward Propagating MCS</vt:lpstr>
      <vt:lpstr>KSGF 1200 UTC Sounding </vt:lpstr>
      <vt:lpstr>KSGF Vertical Wind Profile</vt:lpstr>
      <vt:lpstr>Coexisting Shear/Cold Pool Balance Regimes (Weisman 1993)  </vt:lpstr>
      <vt:lpstr>Genesis of Persistent Mesovortices</vt:lpstr>
      <vt:lpstr>RIJ and Balanced Region</vt:lpstr>
      <vt:lpstr>Shear/Cold Pool Regimes &amp; Stratiform Placement</vt:lpstr>
      <vt:lpstr>1230 UTC 0.5° KSGF Reflectivity and Base Velocity  Joplin TV Tower Collapse</vt:lpstr>
      <vt:lpstr>1302 UTC 0.5° KSGF Reflectivity and Base Velocity</vt:lpstr>
      <vt:lpstr>1307 UTC 0.5° KSGF Reflectivity and Base Velocity</vt:lpstr>
      <vt:lpstr>1316 UTC 0.5° KSGF Reflectivity and Base Velocity</vt:lpstr>
      <vt:lpstr>1325 UTC 0.5° KSGF Reflectivity and Base Velocity</vt:lpstr>
      <vt:lpstr>Rotational Velocity (Vr) and Core Diameter Traces for M1 </vt:lpstr>
      <vt:lpstr>Rotational Velocity (Vr) and Core Diameter Traces for M2 </vt:lpstr>
      <vt:lpstr>Summary </vt:lpstr>
      <vt:lpstr>Summary (cont) </vt:lpstr>
      <vt:lpstr>Balance Calculation</vt:lpstr>
    </vt:vector>
  </TitlesOfParts>
  <Company>NWS/NOAA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National Weather Service</dc:title>
  <dc:creator>ISS</dc:creator>
  <cp:lastModifiedBy>Jason</cp:lastModifiedBy>
  <cp:revision>639</cp:revision>
  <cp:lastPrinted>1999-11-15T21:20:23Z</cp:lastPrinted>
  <dcterms:created xsi:type="dcterms:W3CDTF">1999-11-15T21:24:44Z</dcterms:created>
  <dcterms:modified xsi:type="dcterms:W3CDTF">2011-03-08T02:31:33Z</dcterms:modified>
</cp:coreProperties>
</file>