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32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303" r:id="rId10"/>
    <p:sldId id="290" r:id="rId11"/>
    <p:sldId id="265" r:id="rId12"/>
    <p:sldId id="266" r:id="rId13"/>
    <p:sldId id="268" r:id="rId14"/>
    <p:sldId id="302" r:id="rId15"/>
    <p:sldId id="278" r:id="rId16"/>
    <p:sldId id="304" r:id="rId17"/>
    <p:sldId id="306" r:id="rId18"/>
    <p:sldId id="307" r:id="rId19"/>
    <p:sldId id="308" r:id="rId20"/>
    <p:sldId id="309" r:id="rId21"/>
    <p:sldId id="310" r:id="rId22"/>
    <p:sldId id="277" r:id="rId23"/>
    <p:sldId id="289" r:id="rId24"/>
    <p:sldId id="281" r:id="rId25"/>
    <p:sldId id="282" r:id="rId26"/>
    <p:sldId id="283" r:id="rId27"/>
    <p:sldId id="285" r:id="rId28"/>
    <p:sldId id="301" r:id="rId29"/>
    <p:sldId id="286" r:id="rId30"/>
    <p:sldId id="305" r:id="rId31"/>
  </p:sldIdLst>
  <p:sldSz cx="10080625" cy="7559675"/>
  <p:notesSz cx="7772400" cy="100584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FF"/>
    <a:srgbClr val="FF9933"/>
    <a:srgbClr val="0000A4"/>
    <a:srgbClr val="00CC00"/>
    <a:srgbClr val="0000FF"/>
    <a:srgbClr val="800080"/>
    <a:srgbClr val="112797"/>
    <a:srgbClr val="A22A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03" autoAdjust="0"/>
    <p:restoredTop sz="94660"/>
  </p:normalViewPr>
  <p:slideViewPr>
    <p:cSldViewPr>
      <p:cViewPr varScale="1">
        <p:scale>
          <a:sx n="63" d="100"/>
          <a:sy n="63" d="100"/>
        </p:scale>
        <p:origin x="-522" y="-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13318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1263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65500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LGC Sans" charset="0"/>
                <a:cs typeface="DejaVu LGC Sans" charset="0"/>
              </a:defRPr>
            </a:lvl1pPr>
          </a:lstStyle>
          <a:p>
            <a:pPr>
              <a:defRPr/>
            </a:pPr>
            <a:fld id="{CA5BB7DE-2C67-4C65-81FF-84C465296F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6652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D575E561-FB62-4519-97BA-30891D9006A1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1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5364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CB040BDB-7E76-4019-B11D-D9D1177621A7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10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1747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9B3046C6-0022-4C99-86A2-B6126EBA47F1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10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1748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1749" name="Text Box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6650" cy="4525962"/>
          </a:xfrm>
          <a:noFill/>
        </p:spPr>
        <p:txBody>
          <a:bodyPr lIns="90000" tIns="46800" rIns="90000" bIns="46800" anchor="ctr"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E639C2AC-E3EF-41C4-BA50-92241ACCEC68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11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14844039-A329-4115-A014-86763F953339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11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3796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3797" name="Text Box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Times New Roman" pitchFamily="18" charset="0"/>
                <a:ea typeface="DejaVu LGC Sans"/>
                <a:cs typeface="DejaVu LGC Sans"/>
              </a:rPr>
              <a:t>Go over line in cross-section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C24CCEAC-35C4-4AE4-A8D0-F994D76A11CA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12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5844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AA10780D-C53D-46D9-AD91-7A344916F560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13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7892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4BAE520-ED27-40DA-B39B-71D1D2860DCA}" type="slidenum">
              <a:rPr lang="en-US"/>
              <a:pPr/>
              <a:t>14</a:t>
            </a:fld>
            <a:endParaRPr lang="en-US"/>
          </a:p>
        </p:txBody>
      </p:sp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1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1888" cy="45196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EE24D89C-0200-418A-9C8B-12E694651CD6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15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9939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9940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78669A0-AF8D-41F9-BAEB-F9A7CDEC691F}" type="slidenum">
              <a:rPr lang="en-US"/>
              <a:pPr/>
              <a:t>16</a:t>
            </a:fld>
            <a:endParaRPr lang="en-US"/>
          </a:p>
        </p:txBody>
      </p:sp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4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5063" cy="44323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50"/>
              </a:spcBef>
            </a:pPr>
            <a:endParaRPr lang="en-US" dirty="0">
              <a:ea typeface="DejaVu LGC Sans" charset="0"/>
              <a:cs typeface="DejaVu LGC Sans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874BA-4C53-4E1A-9F55-835080BFADC0}" type="slidenum">
              <a:rPr lang="en-US"/>
              <a:pPr/>
              <a:t>17</a:t>
            </a:fld>
            <a:endParaRPr lang="en-US"/>
          </a:p>
        </p:txBody>
      </p:sp>
      <p:sp>
        <p:nvSpPr>
          <p:cNvPr id="34818" name="Rectangle 10"/>
          <p:cNvSpPr txBox="1">
            <a:spLocks noGrp="1" noChangeArrowheads="1"/>
          </p:cNvSpPr>
          <p:nvPr/>
        </p:nvSpPr>
        <p:spPr bwMode="auto">
          <a:xfrm>
            <a:off x="4398963" y="9555481"/>
            <a:ext cx="3366240" cy="49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56348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348" algn="l"/>
                <a:tab pos="914466" algn="l"/>
                <a:tab pos="1370815" algn="l"/>
                <a:tab pos="1828931" algn="l"/>
                <a:tab pos="2285280" algn="l"/>
                <a:tab pos="2743398" algn="l"/>
                <a:tab pos="3199746" algn="l"/>
                <a:tab pos="3657863" algn="l"/>
                <a:tab pos="4114211" algn="l"/>
                <a:tab pos="4572329" algn="l"/>
                <a:tab pos="5028678" algn="l"/>
                <a:tab pos="5485026" algn="l"/>
                <a:tab pos="5943143" algn="l"/>
                <a:tab pos="6399491" algn="l"/>
                <a:tab pos="6857609" algn="l"/>
                <a:tab pos="7313958" algn="l"/>
                <a:tab pos="7772074" algn="l"/>
                <a:tab pos="8228423" algn="l"/>
                <a:tab pos="8686541" algn="l"/>
                <a:tab pos="9142889" algn="l"/>
              </a:tabLst>
            </a:pPr>
            <a:fld id="{28532496-20B1-4DCF-AE9E-650B306B6DAC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defTabSz="456348" hangingPunct="0">
                <a:lnSpc>
                  <a:spcPct val="93000"/>
                </a:lnSpc>
                <a:buClr>
                  <a:srgbClr val="000000"/>
                </a:buClr>
                <a:buSzPct val="100000"/>
                <a:tabLst>
                  <a:tab pos="0" algn="l"/>
                  <a:tab pos="456348" algn="l"/>
                  <a:tab pos="914466" algn="l"/>
                  <a:tab pos="1370815" algn="l"/>
                  <a:tab pos="1828931" algn="l"/>
                  <a:tab pos="2285280" algn="l"/>
                  <a:tab pos="2743398" algn="l"/>
                  <a:tab pos="3199746" algn="l"/>
                  <a:tab pos="3657863" algn="l"/>
                  <a:tab pos="4114211" algn="l"/>
                  <a:tab pos="4572329" algn="l"/>
                  <a:tab pos="5028678" algn="l"/>
                  <a:tab pos="5485026" algn="l"/>
                  <a:tab pos="5943143" algn="l"/>
                  <a:tab pos="6399491" algn="l"/>
                  <a:tab pos="6857609" algn="l"/>
                  <a:tab pos="7313958" algn="l"/>
                  <a:tab pos="7772074" algn="l"/>
                  <a:tab pos="8228423" algn="l"/>
                  <a:tab pos="8686541" algn="l"/>
                  <a:tab pos="9142889" algn="l"/>
                </a:tabLst>
              </a:pPr>
              <a:t>17</a:t>
            </a:fld>
            <a:endParaRPr lang="en-US" sz="1400" dirty="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1370965" y="763112"/>
            <a:ext cx="5026872" cy="376840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9" tIns="45715" rIns="91429" bIns="45715" anchor="ctr"/>
          <a:lstStyle/>
          <a:p>
            <a:pPr defTabSz="914466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777240" y="4775995"/>
            <a:ext cx="6212523" cy="4521041"/>
          </a:xfrm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3A5737-572B-4651-9279-F3D7DAD5F2B7}" type="slidenum">
              <a:rPr lang="en-US"/>
              <a:pPr/>
              <a:t>18</a:t>
            </a:fld>
            <a:endParaRPr lang="en-US"/>
          </a:p>
        </p:txBody>
      </p:sp>
      <p:sp>
        <p:nvSpPr>
          <p:cNvPr id="36866" name="Rectangle 10"/>
          <p:cNvSpPr txBox="1">
            <a:spLocks noGrp="1" noChangeArrowheads="1"/>
          </p:cNvSpPr>
          <p:nvPr/>
        </p:nvSpPr>
        <p:spPr bwMode="auto">
          <a:xfrm>
            <a:off x="4398963" y="9555481"/>
            <a:ext cx="3366240" cy="49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56348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348" algn="l"/>
                <a:tab pos="914466" algn="l"/>
                <a:tab pos="1370815" algn="l"/>
                <a:tab pos="1828931" algn="l"/>
                <a:tab pos="2285280" algn="l"/>
                <a:tab pos="2743398" algn="l"/>
                <a:tab pos="3199746" algn="l"/>
                <a:tab pos="3657863" algn="l"/>
                <a:tab pos="4114211" algn="l"/>
                <a:tab pos="4572329" algn="l"/>
                <a:tab pos="5028678" algn="l"/>
                <a:tab pos="5485026" algn="l"/>
                <a:tab pos="5943143" algn="l"/>
                <a:tab pos="6399491" algn="l"/>
                <a:tab pos="6857609" algn="l"/>
                <a:tab pos="7313958" algn="l"/>
                <a:tab pos="7772074" algn="l"/>
                <a:tab pos="8228423" algn="l"/>
                <a:tab pos="8686541" algn="l"/>
                <a:tab pos="9142889" algn="l"/>
              </a:tabLst>
            </a:pPr>
            <a:fld id="{99E21CBC-00C4-4792-B1B3-5A65FBAD8B63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defTabSz="456348" hangingPunct="0">
                <a:lnSpc>
                  <a:spcPct val="93000"/>
                </a:lnSpc>
                <a:buClr>
                  <a:srgbClr val="000000"/>
                </a:buClr>
                <a:buSzPct val="100000"/>
                <a:tabLst>
                  <a:tab pos="0" algn="l"/>
                  <a:tab pos="456348" algn="l"/>
                  <a:tab pos="914466" algn="l"/>
                  <a:tab pos="1370815" algn="l"/>
                  <a:tab pos="1828931" algn="l"/>
                  <a:tab pos="2285280" algn="l"/>
                  <a:tab pos="2743398" algn="l"/>
                  <a:tab pos="3199746" algn="l"/>
                  <a:tab pos="3657863" algn="l"/>
                  <a:tab pos="4114211" algn="l"/>
                  <a:tab pos="4572329" algn="l"/>
                  <a:tab pos="5028678" algn="l"/>
                  <a:tab pos="5485026" algn="l"/>
                  <a:tab pos="5943143" algn="l"/>
                  <a:tab pos="6399491" algn="l"/>
                  <a:tab pos="6857609" algn="l"/>
                  <a:tab pos="7313958" algn="l"/>
                  <a:tab pos="7772074" algn="l"/>
                  <a:tab pos="8228423" algn="l"/>
                  <a:tab pos="8686541" algn="l"/>
                  <a:tab pos="9142889" algn="l"/>
                </a:tabLst>
              </a:pPr>
              <a:t>18</a:t>
            </a:fld>
            <a:endParaRPr lang="en-US" sz="1400" dirty="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1370965" y="763112"/>
            <a:ext cx="5026872" cy="376840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9" tIns="45715" rIns="91429" bIns="45715" anchor="ctr"/>
          <a:lstStyle/>
          <a:p>
            <a:pPr defTabSz="914466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777240" y="4775995"/>
            <a:ext cx="6212523" cy="4521041"/>
          </a:xfrm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CF640F-B7EE-4AC5-8E94-84BA30C1EACA}" type="slidenum">
              <a:rPr lang="en-US"/>
              <a:pPr/>
              <a:t>19</a:t>
            </a:fld>
            <a:endParaRPr lang="en-US"/>
          </a:p>
        </p:txBody>
      </p:sp>
      <p:sp>
        <p:nvSpPr>
          <p:cNvPr id="38914" name="Rectangle 10"/>
          <p:cNvSpPr txBox="1">
            <a:spLocks noGrp="1" noChangeArrowheads="1"/>
          </p:cNvSpPr>
          <p:nvPr/>
        </p:nvSpPr>
        <p:spPr bwMode="auto">
          <a:xfrm>
            <a:off x="4398963" y="9555481"/>
            <a:ext cx="3366240" cy="49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56348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348" algn="l"/>
                <a:tab pos="914466" algn="l"/>
                <a:tab pos="1370815" algn="l"/>
                <a:tab pos="1828931" algn="l"/>
                <a:tab pos="2285280" algn="l"/>
                <a:tab pos="2743398" algn="l"/>
                <a:tab pos="3199746" algn="l"/>
                <a:tab pos="3657863" algn="l"/>
                <a:tab pos="4114211" algn="l"/>
                <a:tab pos="4572329" algn="l"/>
                <a:tab pos="5028678" algn="l"/>
                <a:tab pos="5485026" algn="l"/>
                <a:tab pos="5943143" algn="l"/>
                <a:tab pos="6399491" algn="l"/>
                <a:tab pos="6857609" algn="l"/>
                <a:tab pos="7313958" algn="l"/>
                <a:tab pos="7772074" algn="l"/>
                <a:tab pos="8228423" algn="l"/>
                <a:tab pos="8686541" algn="l"/>
                <a:tab pos="9142889" algn="l"/>
              </a:tabLst>
            </a:pPr>
            <a:fld id="{272B24BA-411E-49DE-AB7C-F276CB93784B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defTabSz="456348" hangingPunct="0">
                <a:lnSpc>
                  <a:spcPct val="93000"/>
                </a:lnSpc>
                <a:buClr>
                  <a:srgbClr val="000000"/>
                </a:buClr>
                <a:buSzPct val="100000"/>
                <a:tabLst>
                  <a:tab pos="0" algn="l"/>
                  <a:tab pos="456348" algn="l"/>
                  <a:tab pos="914466" algn="l"/>
                  <a:tab pos="1370815" algn="l"/>
                  <a:tab pos="1828931" algn="l"/>
                  <a:tab pos="2285280" algn="l"/>
                  <a:tab pos="2743398" algn="l"/>
                  <a:tab pos="3199746" algn="l"/>
                  <a:tab pos="3657863" algn="l"/>
                  <a:tab pos="4114211" algn="l"/>
                  <a:tab pos="4572329" algn="l"/>
                  <a:tab pos="5028678" algn="l"/>
                  <a:tab pos="5485026" algn="l"/>
                  <a:tab pos="5943143" algn="l"/>
                  <a:tab pos="6399491" algn="l"/>
                  <a:tab pos="6857609" algn="l"/>
                  <a:tab pos="7313958" algn="l"/>
                  <a:tab pos="7772074" algn="l"/>
                  <a:tab pos="8228423" algn="l"/>
                  <a:tab pos="8686541" algn="l"/>
                  <a:tab pos="9142889" algn="l"/>
                </a:tabLst>
              </a:pPr>
              <a:t>19</a:t>
            </a:fld>
            <a:endParaRPr lang="en-US" sz="1400" dirty="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1370965" y="763112"/>
            <a:ext cx="5026872" cy="376840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9" tIns="45715" rIns="91429" bIns="45715" anchor="ctr"/>
          <a:lstStyle/>
          <a:p>
            <a:pPr defTabSz="914466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777240" y="4775995"/>
            <a:ext cx="6212523" cy="4521041"/>
          </a:xfrm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C625FAF-9201-4100-AF30-2DF71905EF3A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4397375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A17965B6-09A6-4504-8A81-DD9A02FBABD1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19460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1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D6A2C7-E6D7-4F25-BE36-5EAFD646570F}" type="slidenum">
              <a:rPr lang="en-US"/>
              <a:pPr/>
              <a:t>20</a:t>
            </a:fld>
            <a:endParaRPr lang="en-US"/>
          </a:p>
        </p:txBody>
      </p:sp>
      <p:sp>
        <p:nvSpPr>
          <p:cNvPr id="40962" name="Rectangle 10"/>
          <p:cNvSpPr txBox="1">
            <a:spLocks noGrp="1" noChangeArrowheads="1"/>
          </p:cNvSpPr>
          <p:nvPr/>
        </p:nvSpPr>
        <p:spPr bwMode="auto">
          <a:xfrm>
            <a:off x="4398963" y="9555481"/>
            <a:ext cx="3366240" cy="49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56348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348" algn="l"/>
                <a:tab pos="914466" algn="l"/>
                <a:tab pos="1370815" algn="l"/>
                <a:tab pos="1828931" algn="l"/>
                <a:tab pos="2285280" algn="l"/>
                <a:tab pos="2743398" algn="l"/>
                <a:tab pos="3199746" algn="l"/>
                <a:tab pos="3657863" algn="l"/>
                <a:tab pos="4114211" algn="l"/>
                <a:tab pos="4572329" algn="l"/>
                <a:tab pos="5028678" algn="l"/>
                <a:tab pos="5485026" algn="l"/>
                <a:tab pos="5943143" algn="l"/>
                <a:tab pos="6399491" algn="l"/>
                <a:tab pos="6857609" algn="l"/>
                <a:tab pos="7313958" algn="l"/>
                <a:tab pos="7772074" algn="l"/>
                <a:tab pos="8228423" algn="l"/>
                <a:tab pos="8686541" algn="l"/>
                <a:tab pos="9142889" algn="l"/>
              </a:tabLst>
            </a:pPr>
            <a:fld id="{7225B0E1-BA8F-4101-B096-FB9C2144659A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defTabSz="456348" hangingPunct="0">
                <a:lnSpc>
                  <a:spcPct val="93000"/>
                </a:lnSpc>
                <a:buClr>
                  <a:srgbClr val="000000"/>
                </a:buClr>
                <a:buSzPct val="100000"/>
                <a:tabLst>
                  <a:tab pos="0" algn="l"/>
                  <a:tab pos="456348" algn="l"/>
                  <a:tab pos="914466" algn="l"/>
                  <a:tab pos="1370815" algn="l"/>
                  <a:tab pos="1828931" algn="l"/>
                  <a:tab pos="2285280" algn="l"/>
                  <a:tab pos="2743398" algn="l"/>
                  <a:tab pos="3199746" algn="l"/>
                  <a:tab pos="3657863" algn="l"/>
                  <a:tab pos="4114211" algn="l"/>
                  <a:tab pos="4572329" algn="l"/>
                  <a:tab pos="5028678" algn="l"/>
                  <a:tab pos="5485026" algn="l"/>
                  <a:tab pos="5943143" algn="l"/>
                  <a:tab pos="6399491" algn="l"/>
                  <a:tab pos="6857609" algn="l"/>
                  <a:tab pos="7313958" algn="l"/>
                  <a:tab pos="7772074" algn="l"/>
                  <a:tab pos="8228423" algn="l"/>
                  <a:tab pos="8686541" algn="l"/>
                  <a:tab pos="9142889" algn="l"/>
                </a:tabLst>
              </a:pPr>
              <a:t>20</a:t>
            </a:fld>
            <a:endParaRPr lang="en-US" sz="1400" dirty="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1370965" y="763112"/>
            <a:ext cx="5026872" cy="376840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9" tIns="45715" rIns="91429" bIns="45715" anchor="ctr"/>
          <a:lstStyle/>
          <a:p>
            <a:pPr defTabSz="914466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body"/>
          </p:nvPr>
        </p:nvSpPr>
        <p:spPr>
          <a:xfrm>
            <a:off x="777240" y="4775995"/>
            <a:ext cx="6212523" cy="4521041"/>
          </a:xfrm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CAFA87-1EF0-4F9C-B306-74C17CCE0FCE}" type="slidenum">
              <a:rPr lang="en-US"/>
              <a:pPr/>
              <a:t>21</a:t>
            </a:fld>
            <a:endParaRPr lang="en-US"/>
          </a:p>
        </p:txBody>
      </p:sp>
      <p:sp>
        <p:nvSpPr>
          <p:cNvPr id="43010" name="Rectangle 10"/>
          <p:cNvSpPr txBox="1">
            <a:spLocks noGrp="1" noChangeArrowheads="1"/>
          </p:cNvSpPr>
          <p:nvPr/>
        </p:nvSpPr>
        <p:spPr bwMode="auto">
          <a:xfrm>
            <a:off x="4398963" y="9555481"/>
            <a:ext cx="3366240" cy="49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56348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348" algn="l"/>
                <a:tab pos="914466" algn="l"/>
                <a:tab pos="1370815" algn="l"/>
                <a:tab pos="1828931" algn="l"/>
                <a:tab pos="2285280" algn="l"/>
                <a:tab pos="2743398" algn="l"/>
                <a:tab pos="3199746" algn="l"/>
                <a:tab pos="3657863" algn="l"/>
                <a:tab pos="4114211" algn="l"/>
                <a:tab pos="4572329" algn="l"/>
                <a:tab pos="5028678" algn="l"/>
                <a:tab pos="5485026" algn="l"/>
                <a:tab pos="5943143" algn="l"/>
                <a:tab pos="6399491" algn="l"/>
                <a:tab pos="6857609" algn="l"/>
                <a:tab pos="7313958" algn="l"/>
                <a:tab pos="7772074" algn="l"/>
                <a:tab pos="8228423" algn="l"/>
                <a:tab pos="8686541" algn="l"/>
                <a:tab pos="9142889" algn="l"/>
              </a:tabLst>
            </a:pPr>
            <a:fld id="{82379C75-C18A-48D4-9A0A-DB15FB607FF3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defTabSz="456348" hangingPunct="0">
                <a:lnSpc>
                  <a:spcPct val="93000"/>
                </a:lnSpc>
                <a:buClr>
                  <a:srgbClr val="000000"/>
                </a:buClr>
                <a:buSzPct val="100000"/>
                <a:tabLst>
                  <a:tab pos="0" algn="l"/>
                  <a:tab pos="456348" algn="l"/>
                  <a:tab pos="914466" algn="l"/>
                  <a:tab pos="1370815" algn="l"/>
                  <a:tab pos="1828931" algn="l"/>
                  <a:tab pos="2285280" algn="l"/>
                  <a:tab pos="2743398" algn="l"/>
                  <a:tab pos="3199746" algn="l"/>
                  <a:tab pos="3657863" algn="l"/>
                  <a:tab pos="4114211" algn="l"/>
                  <a:tab pos="4572329" algn="l"/>
                  <a:tab pos="5028678" algn="l"/>
                  <a:tab pos="5485026" algn="l"/>
                  <a:tab pos="5943143" algn="l"/>
                  <a:tab pos="6399491" algn="l"/>
                  <a:tab pos="6857609" algn="l"/>
                  <a:tab pos="7313958" algn="l"/>
                  <a:tab pos="7772074" algn="l"/>
                  <a:tab pos="8228423" algn="l"/>
                  <a:tab pos="8686541" algn="l"/>
                  <a:tab pos="9142889" algn="l"/>
                </a:tabLst>
              </a:pPr>
              <a:t>21</a:t>
            </a:fld>
            <a:endParaRPr lang="en-US" sz="1400" dirty="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43011" name="Text Box 1"/>
          <p:cNvSpPr txBox="1">
            <a:spLocks noChangeArrowheads="1"/>
          </p:cNvSpPr>
          <p:nvPr/>
        </p:nvSpPr>
        <p:spPr bwMode="auto">
          <a:xfrm>
            <a:off x="1370965" y="763112"/>
            <a:ext cx="5026872" cy="376840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29" tIns="45715" rIns="91429" bIns="45715" anchor="ctr"/>
          <a:lstStyle/>
          <a:p>
            <a:pPr defTabSz="914466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body"/>
          </p:nvPr>
        </p:nvSpPr>
        <p:spPr>
          <a:xfrm>
            <a:off x="777240" y="4775995"/>
            <a:ext cx="6212523" cy="4521041"/>
          </a:xfrm>
        </p:spPr>
        <p:txBody>
          <a:bodyPr wrap="none" lIns="0" tIns="0" rIns="0" bIns="0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43D4557A-7D69-4A4D-A9C7-1E59B79AA7D9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22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52227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2228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439A60F1-D8B3-4F51-BC4E-3E87369343CD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23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4276" name="Text Box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5063" cy="4432300"/>
          </a:xfrm>
          <a:noFill/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Times New Roman" pitchFamily="18" charset="0"/>
                <a:ea typeface="DejaVu LGC Sans"/>
                <a:cs typeface="DejaVu LGC Sans"/>
              </a:rPr>
              <a:t>Circle area of RIJ in both images, point out RIJ notch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460E6452-4747-41FD-AD3B-4465E77CBB81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24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56323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6324" name="Text Box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5063" cy="4432300"/>
          </a:xfrm>
          <a:noFill/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Times New Roman" pitchFamily="18" charset="0"/>
                <a:ea typeface="DejaVu LGC Sans"/>
                <a:cs typeface="DejaVu LGC Sans"/>
              </a:rPr>
              <a:t>Circle area of RIJ in both images, point out RIJ notch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09E661B6-5784-4556-B20D-510E58E99788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25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58371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8372" name="Text Box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5063" cy="4432300"/>
          </a:xfrm>
          <a:noFill/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Times New Roman" pitchFamily="18" charset="0"/>
                <a:ea typeface="DejaVu LGC Sans"/>
                <a:cs typeface="DejaVu LGC Sans"/>
              </a:rPr>
              <a:t>Circle area of RIJ in both images, point out RIJ notch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82442E73-4355-4DB5-9A8F-51D318853F77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26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60419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60420" name="Text Box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5063" cy="4432300"/>
          </a:xfrm>
          <a:noFill/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Times New Roman" pitchFamily="18" charset="0"/>
                <a:ea typeface="DejaVu LGC Sans"/>
                <a:cs typeface="DejaVu LGC Sans"/>
              </a:rPr>
              <a:t>Circle area of RIJ in both images, point out RIJ notch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C77E1BD8-60FA-4D9A-B865-EB6548517213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27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62467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62468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B09C611-C9B5-44A9-A88F-1C52BEA8A2DC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28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64515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64516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83E22022-2B08-4721-B20D-413DC573326E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29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66563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66564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BC15DCD5-2D0A-46DB-B234-BBB06E4F74B5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3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4397375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B46C42DB-9A35-42B5-9E5C-FC32942D0C4B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7413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C9F0CAE-F6EE-4797-AAC9-1709FC946F53}" type="slidenum">
              <a:rPr lang="en-US"/>
              <a:pPr/>
              <a:t>30</a:t>
            </a:fld>
            <a:endParaRPr lang="en-US"/>
          </a:p>
        </p:txBody>
      </p:sp>
      <p:sp>
        <p:nvSpPr>
          <p:cNvPr id="66561" name="Text Box 1"/>
          <p:cNvSpPr txBox="1">
            <a:spLocks noChangeArrowheads="1"/>
          </p:cNvSpPr>
          <p:nvPr/>
        </p:nvSpPr>
        <p:spPr bwMode="auto">
          <a:xfrm>
            <a:off x="1371600" y="763588"/>
            <a:ext cx="5026025" cy="37687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1888" cy="45196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C3FE2C84-6400-489E-9FFD-EB6A21DEF3DA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4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6D9A57E-1F6D-409E-BE0A-90A44773FA1C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150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7C067F31-412F-4863-8F45-E96E8C6DC0F7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5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D1FF845A-609E-4007-8E82-C1CC7B584BF9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5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3556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3557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72C3A532-09FC-4B8B-B90B-11973C23460D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6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12661211-AFEC-40AF-B3AD-B6C02045EE3C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6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5604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05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64DC49FD-C398-4608-8BBE-4AE75F1E890F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7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7651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0344C3E0-53FA-4786-80D7-F74822FAB40B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7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7652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7653" name="Text Box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6650" cy="4525962"/>
          </a:xfrm>
          <a:noFill/>
        </p:spPr>
        <p:txBody>
          <a:bodyPr lIns="90000" tIns="46800" rIns="90000" bIns="46800" anchor="ctr"/>
          <a:lstStyle/>
          <a:p>
            <a:pPr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mtClean="0">
                <a:latin typeface="Times New Roman" pitchFamily="18" charset="0"/>
                <a:ea typeface="DejaVu LGC Sans"/>
                <a:cs typeface="DejaVu LGC Sans"/>
              </a:rPr>
              <a:t>Want second image to be zoomed out as much as first image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Times New Roman" pitchFamily="18" charset="0"/>
              <a:buNone/>
            </a:pPr>
            <a:fld id="{EE7ECE3B-B895-4170-9B70-45EC7F2A0D77}" type="slidenum">
              <a:rPr lang="en-US" smtClean="0">
                <a:latin typeface="Times New Roman" pitchFamily="18" charset="0"/>
                <a:ea typeface="DejaVu LGC Sans"/>
                <a:cs typeface="DejaVu LGC Sans"/>
              </a:rPr>
              <a:pPr>
                <a:buFont typeface="Times New Roman" pitchFamily="18" charset="0"/>
                <a:buNone/>
              </a:pPr>
              <a:t>8</a:t>
            </a:fld>
            <a:endParaRPr lang="en-US" smtClean="0"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2AEF780E-CE55-4250-878B-538F0C332855}" type="slidenum">
              <a:rPr lang="en-US" sz="1400">
                <a:solidFill>
                  <a:srgbClr val="000000"/>
                </a:solidFill>
                <a:latin typeface="Times New Roman" pitchFamily="18" charset="0"/>
                <a:ea typeface="DejaVu LGC Sans"/>
                <a:cs typeface="DejaVu LGC Sans"/>
              </a:rPr>
              <a:pPr algn="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8</a:t>
            </a:fld>
            <a:endParaRPr lang="en-US" sz="1400">
              <a:solidFill>
                <a:srgbClr val="000000"/>
              </a:solidFill>
              <a:latin typeface="Times New Roman" pitchFamily="18" charset="0"/>
              <a:ea typeface="DejaVu LGC Sans"/>
              <a:cs typeface="DejaVu LGC Sans"/>
            </a:endParaRPr>
          </a:p>
        </p:txBody>
      </p:sp>
      <p:sp>
        <p:nvSpPr>
          <p:cNvPr id="29700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9701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777875" y="4776788"/>
            <a:ext cx="6211888" cy="4519612"/>
          </a:xfrm>
          <a:noFill/>
        </p:spPr>
        <p:txBody>
          <a:bodyPr wrap="none" anchor="ctr"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E96D736-5148-4D73-8AE1-66A8F4C713E5}" type="slidenum">
              <a:rPr lang="en-US"/>
              <a:pPr/>
              <a:t>9</a:t>
            </a:fld>
            <a:endParaRPr lang="en-US"/>
          </a:p>
        </p:txBody>
      </p:sp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r"/>
            <a:fld id="{EF4705F5-3719-405D-A3CC-EB743119723A}" type="slidenum">
              <a:rPr lang="en-US" sz="1400">
                <a:latin typeface="Times New Roman" pitchFamily="16" charset="0"/>
              </a:rPr>
              <a:pPr algn="r"/>
              <a:t>9</a:t>
            </a:fld>
            <a:endParaRPr lang="en-US" sz="1400">
              <a:latin typeface="Times New Roman" pitchFamily="16" charset="0"/>
            </a:endParaRP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1" name="Text Box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50"/>
              </a:spcBef>
            </a:pPr>
            <a:endParaRPr lang="en-US" dirty="0">
              <a:ea typeface="DejaVu LGC Sans" charset="0"/>
              <a:cs typeface="DejaVu LGC San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/>
        </p:nvSpPr>
        <p:spPr>
          <a:xfrm>
            <a:off x="2016125" y="3482975"/>
            <a:ext cx="503238" cy="1139825"/>
          </a:xfrm>
          <a:prstGeom prst="rect">
            <a:avLst/>
          </a:prstGeom>
          <a:noFill/>
        </p:spPr>
        <p:txBody>
          <a:bodyPr lIns="0" tIns="10079" rIns="0" bIns="10079" anchor="ctr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6853" y="1343942"/>
            <a:ext cx="8316516" cy="2372898"/>
          </a:xfrm>
        </p:spPr>
        <p:txBody>
          <a:bodyPr/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2146" y="3720853"/>
            <a:ext cx="6804422" cy="755968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AEA48-F493-452A-B438-EC00D465641D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1A7FE-F22A-441B-AB6B-16BCFDF67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52146" y="755969"/>
            <a:ext cx="6384396" cy="38638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46F0-272C-4124-A1CF-4DE68D828716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E9251-78B7-4ADA-BF39-91063F80F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042" y="671972"/>
            <a:ext cx="2352146" cy="57117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92198" y="755969"/>
            <a:ext cx="5544344" cy="503978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3753E-5146-4DAD-B2DD-45FC06723519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E051E-BA06-4A3C-8678-D1B531016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2F24E-2F04-411D-B881-C16F088E973A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6581-4F97-4935-B47A-F76A377A9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/>
          <p:nvPr/>
        </p:nvSpPr>
        <p:spPr>
          <a:xfrm>
            <a:off x="4703763" y="4491038"/>
            <a:ext cx="504825" cy="11191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3" y="4703983"/>
            <a:ext cx="4116255" cy="806365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20156" y="2099910"/>
            <a:ext cx="6653213" cy="2590449"/>
          </a:xfrm>
        </p:spPr>
        <p:txBody>
          <a:bodyPr/>
          <a:lstStyle>
            <a:lvl1pPr marL="0" algn="l" defTabSz="1007943" rtl="0" eaLnBrk="1" latinLnBrk="0" hangingPunct="1">
              <a:spcBef>
                <a:spcPct val="0"/>
              </a:spcBef>
              <a:buNone/>
              <a:defRPr lang="en-US" sz="60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345FC-B476-46EE-BF5A-E76FA6EAD76A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180D5-35E0-4A8C-A36E-916567229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481852" y="725729"/>
            <a:ext cx="3608864" cy="37798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544344" y="725730"/>
            <a:ext cx="3608864" cy="3783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986F4-26BE-4429-BF47-AB9F2F41D5AE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E07D0-40D6-4CF9-A481-72E12B344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/>
          <p:nvPr/>
        </p:nvSpPr>
        <p:spPr>
          <a:xfrm>
            <a:off x="1165225" y="573088"/>
            <a:ext cx="503238" cy="10175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8" name="TextBox 17"/>
          <p:cNvSpPr txBox="1"/>
          <p:nvPr/>
        </p:nvSpPr>
        <p:spPr>
          <a:xfrm>
            <a:off x="5270500" y="573088"/>
            <a:ext cx="503238" cy="10175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8492" y="729706"/>
            <a:ext cx="3608864" cy="705219"/>
          </a:xfrm>
        </p:spPr>
        <p:txBody>
          <a:bodyPr>
            <a:noAutofit/>
          </a:bodyPr>
          <a:lstStyle>
            <a:lvl1pPr marL="0" indent="0">
              <a:buNone/>
              <a:defRPr sz="2400" b="0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852" y="1511935"/>
            <a:ext cx="3612224" cy="3023870"/>
          </a:xfrm>
        </p:spPr>
        <p:txBody>
          <a:bodyPr anchor="t"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44344" y="729706"/>
            <a:ext cx="3608864" cy="705219"/>
          </a:xfrm>
        </p:spPr>
        <p:txBody>
          <a:bodyPr>
            <a:noAutofit/>
          </a:bodyPr>
          <a:lstStyle>
            <a:lvl1pPr marL="0" indent="0">
              <a:buNone/>
              <a:defRPr sz="2400" b="0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44344" y="1511935"/>
            <a:ext cx="3608864" cy="3023870"/>
          </a:xfrm>
        </p:spPr>
        <p:txBody>
          <a:bodyPr anchor="t"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FED74-3874-476E-B5C2-57E25903F535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9734-F3E1-4239-BAA3-0E388E41D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C29B5-577E-4DA6-9961-6847FCB8ED7B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E5D83-4977-4B2B-9D1C-A94A18FAB6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0335A-D855-4399-8C52-B681498AB38D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F843-9238-442E-8A79-F12CD58C2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5875338" y="1955800"/>
            <a:ext cx="503237" cy="1357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4057" y="755968"/>
            <a:ext cx="4788297" cy="3779838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391" y="755968"/>
            <a:ext cx="2856177" cy="3779838"/>
          </a:xfrm>
        </p:spPr>
        <p:txBody>
          <a:bodyPr/>
          <a:lstStyle>
            <a:lvl1pPr marL="0" indent="0">
              <a:buNone/>
              <a:defRPr sz="18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E2C0A-0A29-40D1-BFA1-D37DFC35F68A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B0819-BFA6-4CC1-85BC-98E18CD81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2684463" y="3671888"/>
            <a:ext cx="504825" cy="10175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084" y="675472"/>
            <a:ext cx="7392458" cy="28075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4187" y="3806345"/>
            <a:ext cx="5544344" cy="794553"/>
          </a:xfrm>
        </p:spPr>
        <p:txBody>
          <a:bodyPr/>
          <a:lstStyle>
            <a:lvl1pPr marL="0" indent="0">
              <a:buNone/>
              <a:defRPr sz="18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608A4-EBA4-4D0D-BCE3-DC696F13ED2D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0B064-52DB-4E48-90F9-3F069945A1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0080625" cy="7559675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513881" y="1144689"/>
            <a:ext cx="7982281" cy="6290896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301978" y="1284903"/>
            <a:ext cx="6105140" cy="493939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613718" y="128810"/>
            <a:ext cx="7143047" cy="524123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5375275"/>
            <a:ext cx="8316913" cy="1008063"/>
          </a:xfrm>
          <a:prstGeom prst="rect">
            <a:avLst/>
          </a:prstGeom>
        </p:spPr>
        <p:txBody>
          <a:bodyPr vert="horz" lIns="100794" tIns="50397" rIns="100794" bIns="50397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2675" y="755650"/>
            <a:ext cx="6719888" cy="4032250"/>
          </a:xfrm>
          <a:prstGeom prst="rect">
            <a:avLst/>
          </a:prstGeom>
        </p:spPr>
        <p:txBody>
          <a:bodyPr vert="horz" lIns="100794" tIns="50397" rIns="100794" bIns="50397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4025" y="6784975"/>
            <a:ext cx="2352675" cy="401638"/>
          </a:xfrm>
          <a:prstGeom prst="rect">
            <a:avLst/>
          </a:prstGeom>
        </p:spPr>
        <p:txBody>
          <a:bodyPr vert="horz" lIns="100794" tIns="50397" rIns="100794" bIns="50397" rtlCol="0" anchor="t"/>
          <a:lstStyle>
            <a:lvl1pPr algn="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 sz="1200" smtClean="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B18BB3B2-8E2E-4EE8-9EC2-AF5B39BA3203}" type="datetime2">
              <a:rPr lang="en-US"/>
              <a:pPr>
                <a:defRPr/>
              </a:pPr>
              <a:t>Thursday, March 03,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6463" y="6784975"/>
            <a:ext cx="5041900" cy="401638"/>
          </a:xfrm>
          <a:prstGeom prst="rect">
            <a:avLst/>
          </a:prstGeom>
        </p:spPr>
        <p:txBody>
          <a:bodyPr vert="horz" lIns="100794" tIns="50397" rIns="100794" bIns="50397" rtlCol="0" anchor="t"/>
          <a:lstStyle>
            <a:lvl1pPr algn="l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 sz="1200" dirty="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463" y="6440488"/>
            <a:ext cx="2352675" cy="334962"/>
          </a:xfrm>
          <a:prstGeom prst="rect">
            <a:avLst/>
          </a:prstGeom>
        </p:spPr>
        <p:txBody>
          <a:bodyPr vert="horz" lIns="100794" tIns="50397" rIns="100794" bIns="10079" rtlCol="0" anchor="b"/>
          <a:lstStyle>
            <a:lvl1pPr algn="l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 sz="1800" smtClean="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DDFA820E-3C6C-4B8B-A377-13D445284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66" r:id="rId2"/>
    <p:sldLayoutId id="2147483673" r:id="rId3"/>
    <p:sldLayoutId id="2147483667" r:id="rId4"/>
    <p:sldLayoutId id="2147483674" r:id="rId5"/>
    <p:sldLayoutId id="2147483668" r:id="rId6"/>
    <p:sldLayoutId id="2147483669" r:id="rId7"/>
    <p:sldLayoutId id="2147483675" r:id="rId8"/>
    <p:sldLayoutId id="2147483676" r:id="rId9"/>
    <p:sldLayoutId id="2147483670" r:id="rId10"/>
    <p:sldLayoutId id="2147483671" r:id="rId11"/>
  </p:sldLayoutIdLst>
  <p:txStyles>
    <p:titleStyle>
      <a:lvl1pPr algn="l" defTabSz="1006475" rtl="0" fontAlgn="base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defTabSz="100647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Palatino Linotype" pitchFamily="18" charset="0"/>
        </a:defRPr>
      </a:lvl2pPr>
      <a:lvl3pPr algn="l" defTabSz="100647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Palatino Linotype" pitchFamily="18" charset="0"/>
        </a:defRPr>
      </a:lvl3pPr>
      <a:lvl4pPr algn="l" defTabSz="100647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Palatino Linotype" pitchFamily="18" charset="0"/>
        </a:defRPr>
      </a:lvl4pPr>
      <a:lvl5pPr algn="l" defTabSz="100647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1625" indent="-280988" algn="l" defTabSz="1006475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3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04850" indent="-280988" algn="l" defTabSz="1006475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08075" indent="-280988" algn="l" defTabSz="1006475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511300" indent="-280988" algn="l" defTabSz="1006475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812925" indent="-280988" algn="l" defTabSz="1006475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167078" indent="-282224" algn="l" defTabSz="1007943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5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469461" indent="-282224" algn="l" defTabSz="1007943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5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771844" indent="-282224" algn="l" defTabSz="1007943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5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3124624" indent="-282224" algn="l" defTabSz="1007943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6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-3175" y="385603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Evolution of a Quasi-Linear Convective System Sampled by Phased Array Radar 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-3175" y="560863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dirty="0">
                <a:solidFill>
                  <a:srgbClr val="33CCFF"/>
                </a:solidFill>
                <a:ea typeface="DejaVu LGC Sans"/>
                <a:cs typeface="DejaVu LGC Sans"/>
              </a:rPr>
              <a:t>Jennifer Newman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i="1" dirty="0">
                <a:solidFill>
                  <a:srgbClr val="33CCFF"/>
                </a:solidFill>
                <a:ea typeface="DejaVu LGC Sans"/>
                <a:cs typeface="DejaVu LGC Sans"/>
              </a:rPr>
              <a:t>University of Oklahoma, School of Meteorology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endParaRPr lang="en-US" i="1" dirty="0">
              <a:solidFill>
                <a:srgbClr val="33CCFF"/>
              </a:solidFill>
              <a:ea typeface="DejaVu LGC Sans"/>
              <a:cs typeface="DejaVu LGC Sans"/>
            </a:endParaRP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dirty="0">
                <a:solidFill>
                  <a:srgbClr val="33CCFF"/>
                </a:solidFill>
                <a:ea typeface="DejaVu LGC Sans"/>
                <a:cs typeface="DejaVu LGC Sans"/>
              </a:rPr>
              <a:t>Pamela </a:t>
            </a:r>
            <a:r>
              <a:rPr lang="en-US" dirty="0" err="1">
                <a:solidFill>
                  <a:srgbClr val="33CCFF"/>
                </a:solidFill>
                <a:ea typeface="DejaVu LGC Sans"/>
                <a:cs typeface="DejaVu LGC Sans"/>
              </a:rPr>
              <a:t>Heinselman</a:t>
            </a:r>
            <a:endParaRPr lang="en-US" dirty="0">
              <a:solidFill>
                <a:srgbClr val="33CCFF"/>
              </a:solidFill>
              <a:ea typeface="DejaVu LGC Sans"/>
              <a:cs typeface="DejaVu LGC Sans"/>
            </a:endParaRP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i="1" dirty="0" smtClean="0">
                <a:solidFill>
                  <a:srgbClr val="33CCFF"/>
                </a:solidFill>
                <a:ea typeface="DejaVu LGC Sans"/>
                <a:cs typeface="DejaVu LGC Sans"/>
              </a:rPr>
              <a:t>NOAA/National Severe Storms Laboratory</a:t>
            </a:r>
            <a:endParaRPr lang="en-US" i="1" dirty="0">
              <a:solidFill>
                <a:srgbClr val="33CCFF"/>
              </a:solidFill>
              <a:ea typeface="DejaVu LGC Sans"/>
              <a:cs typeface="DejaVu LGC Sans"/>
            </a:endParaRP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endParaRPr lang="en-US" sz="2400" dirty="0">
              <a:solidFill>
                <a:srgbClr val="000000"/>
              </a:solidFill>
              <a:ea typeface="DejaVu LGC Sans"/>
              <a:cs typeface="DejaVu LGC Sans"/>
            </a:endParaRP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2400" dirty="0">
                <a:solidFill>
                  <a:srgbClr val="000000"/>
                </a:solidFill>
                <a:ea typeface="DejaVu LGC Sans"/>
                <a:cs typeface="DejaVu LGC Sans"/>
              </a:rPr>
              <a:t> </a:t>
            </a:r>
          </a:p>
        </p:txBody>
      </p:sp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7325" y="127000"/>
            <a:ext cx="465455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0" y="246063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PAR Scanning Strategies</a:t>
            </a:r>
          </a:p>
        </p:txBody>
      </p:sp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452438" y="1274763"/>
            <a:ext cx="915352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0840" rIns="90000" bIns="45000"/>
          <a:lstStyle/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CCFF"/>
                </a:solidFill>
                <a:ea typeface="DejaVu LGC Sans"/>
                <a:cs typeface="DejaVu LGC Sans"/>
              </a:rPr>
              <a:t>Two different scanning strategies were used </a:t>
            </a:r>
          </a:p>
          <a:p>
            <a:pPr lvl="1" indent="0"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>
                <a:solidFill>
                  <a:srgbClr val="00CCFF"/>
                </a:solidFill>
                <a:ea typeface="DejaVu LGC Sans"/>
                <a:cs typeface="DejaVu LGC Sans"/>
              </a:rPr>
              <a:t>-   Both collected data at 22 elevation angles and provided a 	  full volumetric update in &lt; 2 minutes </a:t>
            </a: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163513" y="3246438"/>
            <a:ext cx="3657600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i="1">
                <a:solidFill>
                  <a:srgbClr val="00CCFF"/>
                </a:solidFill>
              </a:rPr>
              <a:t>Storm range &gt;120 km: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00CCFF"/>
                </a:solidFill>
              </a:rPr>
              <a:t>Split cut at lowest elev. angles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00CCFF"/>
                </a:solidFill>
              </a:rPr>
              <a:t>Volume update in </a:t>
            </a:r>
            <a:r>
              <a:rPr lang="en-US">
                <a:solidFill>
                  <a:srgbClr val="FFC000"/>
                </a:solidFill>
              </a:rPr>
              <a:t>2 min.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solidFill>
                <a:srgbClr val="FFC000"/>
              </a:solidFill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solidFill>
                <a:srgbClr val="FFC000"/>
              </a:solidFill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i="1">
                <a:solidFill>
                  <a:srgbClr val="00CCFF"/>
                </a:solidFill>
              </a:rPr>
              <a:t>Storm range &lt;120 km: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00CCFF"/>
                </a:solidFill>
              </a:rPr>
              <a:t>Uniform PRT at all elev. angles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00CCFF"/>
                </a:solidFill>
              </a:rPr>
              <a:t>Volume update in </a:t>
            </a:r>
            <a:r>
              <a:rPr lang="en-US">
                <a:solidFill>
                  <a:srgbClr val="FFC000"/>
                </a:solidFill>
              </a:rPr>
              <a:t>1.4 min.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solidFill>
                <a:srgbClr val="FFC000"/>
              </a:solidFill>
            </a:endParaRPr>
          </a:p>
        </p:txBody>
      </p:sp>
      <p:grpSp>
        <p:nvGrpSpPr>
          <p:cNvPr id="30724" name="Group 9"/>
          <p:cNvGrpSpPr>
            <a:grpSpLocks/>
          </p:cNvGrpSpPr>
          <p:nvPr/>
        </p:nvGrpSpPr>
        <p:grpSpPr bwMode="auto">
          <a:xfrm>
            <a:off x="3662363" y="3074988"/>
            <a:ext cx="5943600" cy="3990975"/>
            <a:chOff x="1254243" y="3371452"/>
            <a:chExt cx="5943600" cy="3990975"/>
          </a:xfrm>
        </p:grpSpPr>
        <p:pic>
          <p:nvPicPr>
            <p:cNvPr id="30725" name="Picture 7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4243" y="3371452"/>
              <a:ext cx="5943600" cy="399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5802312" y="3421716"/>
              <a:ext cx="1295400" cy="550279"/>
              <a:chOff x="6183312" y="2789237"/>
              <a:chExt cx="1295400" cy="550279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6945430" y="2950110"/>
                <a:ext cx="533400" cy="0"/>
              </a:xfrm>
              <a:prstGeom prst="line">
                <a:avLst/>
              </a:prstGeom>
              <a:ln>
                <a:solidFill>
                  <a:srgbClr val="A22A2A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6945430" y="3170773"/>
                <a:ext cx="533400" cy="0"/>
              </a:xfrm>
              <a:prstGeom prst="line">
                <a:avLst/>
              </a:prstGeom>
              <a:ln>
                <a:solidFill>
                  <a:srgbClr val="112797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29" name="TextBox 2"/>
              <p:cNvSpPr txBox="1">
                <a:spLocks noChangeArrowheads="1"/>
              </p:cNvSpPr>
              <p:nvPr/>
            </p:nvSpPr>
            <p:spPr bwMode="auto">
              <a:xfrm>
                <a:off x="6183312" y="2789237"/>
                <a:ext cx="914400" cy="550279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hangingPunct="0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sz="1600"/>
                  <a:t>KTLX</a:t>
                </a:r>
              </a:p>
              <a:p>
                <a:pPr hangingPunct="0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</a:pPr>
                <a:r>
                  <a:rPr lang="en-US" sz="1600"/>
                  <a:t>PAR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/>
          <a:srcRect t="5040" r="24902"/>
          <a:stretch>
            <a:fillRect/>
          </a:stretch>
        </p:blipFill>
        <p:spPr bwMode="auto">
          <a:xfrm>
            <a:off x="7478713" y="122238"/>
            <a:ext cx="2525712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38113" y="228600"/>
            <a:ext cx="97536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0840" rIns="90000" bIns="45000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2400">
                <a:solidFill>
                  <a:srgbClr val="00CCFF"/>
                </a:solidFill>
                <a:ea typeface="DejaVu LGC Sans"/>
                <a:cs typeface="DejaVu LGC Sans"/>
              </a:rPr>
              <a:t>Evolution of individual cells depicted in great detail 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8275638" y="1036638"/>
            <a:ext cx="914400" cy="1143000"/>
          </a:xfrm>
          <a:prstGeom prst="line">
            <a:avLst/>
          </a:prstGeom>
          <a:ln w="22225">
            <a:solidFill>
              <a:srgbClr val="F8F8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776" name="Group 6"/>
          <p:cNvGrpSpPr>
            <a:grpSpLocks/>
          </p:cNvGrpSpPr>
          <p:nvPr/>
        </p:nvGrpSpPr>
        <p:grpSpPr bwMode="auto">
          <a:xfrm>
            <a:off x="726639" y="731838"/>
            <a:ext cx="4298854" cy="6613525"/>
            <a:chOff x="726534" y="731837"/>
            <a:chExt cx="4299055" cy="6613189"/>
          </a:xfrm>
        </p:grpSpPr>
        <p:pic>
          <p:nvPicPr>
            <p:cNvPr id="32787" name="Picture 7"/>
            <p:cNvPicPr>
              <a:picLocks noChangeAspect="1"/>
            </p:cNvPicPr>
            <p:nvPr/>
          </p:nvPicPr>
          <p:blipFill>
            <a:blip r:embed="rId4" cstate="print"/>
            <a:srcRect t="5038" r="53700"/>
            <a:stretch>
              <a:fillRect/>
            </a:stretch>
          </p:blipFill>
          <p:spPr bwMode="auto">
            <a:xfrm>
              <a:off x="726534" y="731837"/>
              <a:ext cx="4299055" cy="6613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8" name="Picture 3"/>
            <p:cNvPicPr>
              <a:picLocks noChangeAspect="1"/>
            </p:cNvPicPr>
            <p:nvPr/>
          </p:nvPicPr>
          <p:blipFill>
            <a:blip r:embed="rId5" cstate="print"/>
            <a:srcRect l="96" t="7304" r="65982" b="90640"/>
            <a:stretch>
              <a:fillRect/>
            </a:stretch>
          </p:blipFill>
          <p:spPr bwMode="auto">
            <a:xfrm>
              <a:off x="744209" y="780882"/>
              <a:ext cx="426871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746021" y="3911437"/>
              <a:ext cx="4280100" cy="63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endParaRPr 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7" name="Straight Arrow Connector 16"/>
          <p:cNvCxnSpPr/>
          <p:nvPr/>
        </p:nvCxnSpPr>
        <p:spPr bwMode="auto">
          <a:xfrm>
            <a:off x="849313" y="4160838"/>
            <a:ext cx="41656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8" name="TextBox 18"/>
          <p:cNvSpPr txBox="1">
            <a:spLocks noChangeArrowheads="1"/>
          </p:cNvSpPr>
          <p:nvPr/>
        </p:nvSpPr>
        <p:spPr bwMode="auto">
          <a:xfrm>
            <a:off x="715963" y="4212187"/>
            <a:ext cx="1200198" cy="32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1600">
                <a:solidFill>
                  <a:schemeClr val="tx1"/>
                </a:solidFill>
              </a:rPr>
              <a:t>1037 UTC</a:t>
            </a:r>
          </a:p>
        </p:txBody>
      </p:sp>
      <p:sp>
        <p:nvSpPr>
          <p:cNvPr id="32779" name="TextBox 21"/>
          <p:cNvSpPr txBox="1">
            <a:spLocks noChangeArrowheads="1"/>
          </p:cNvSpPr>
          <p:nvPr/>
        </p:nvSpPr>
        <p:spPr bwMode="auto">
          <a:xfrm>
            <a:off x="3973465" y="4212187"/>
            <a:ext cx="1200198" cy="32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1600">
                <a:solidFill>
                  <a:schemeClr val="tx1"/>
                </a:solidFill>
              </a:rPr>
              <a:t>1122 UTC</a:t>
            </a:r>
          </a:p>
        </p:txBody>
      </p:sp>
      <p:sp>
        <p:nvSpPr>
          <p:cNvPr id="32780" name="TextBox 22"/>
          <p:cNvSpPr txBox="1">
            <a:spLocks noChangeArrowheads="1"/>
          </p:cNvSpPr>
          <p:nvPr/>
        </p:nvSpPr>
        <p:spPr bwMode="auto">
          <a:xfrm>
            <a:off x="2332015" y="4212187"/>
            <a:ext cx="1200198" cy="32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1600">
                <a:solidFill>
                  <a:schemeClr val="tx1"/>
                </a:solidFill>
              </a:rPr>
              <a:t>1100 UTC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849313" y="4070350"/>
            <a:ext cx="0" cy="1920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>
            <a:off x="2881313" y="4070350"/>
            <a:ext cx="0" cy="1920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>
            <a:off x="4811713" y="4070350"/>
            <a:ext cx="0" cy="1920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 bwMode="auto">
          <a:xfrm>
            <a:off x="1069975" y="4032250"/>
            <a:ext cx="246063" cy="242888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9" name="Oval 28"/>
          <p:cNvSpPr/>
          <p:nvPr/>
        </p:nvSpPr>
        <p:spPr bwMode="auto">
          <a:xfrm>
            <a:off x="1792288" y="4032250"/>
            <a:ext cx="247650" cy="242888"/>
          </a:xfrm>
          <a:prstGeom prst="ellipse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 bwMode="auto">
          <a:xfrm>
            <a:off x="2932113" y="4032250"/>
            <a:ext cx="247650" cy="2428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32773" name="TextBox 27"/>
          <p:cNvSpPr txBox="1">
            <a:spLocks noChangeArrowheads="1"/>
          </p:cNvSpPr>
          <p:nvPr/>
        </p:nvSpPr>
        <p:spPr bwMode="auto">
          <a:xfrm>
            <a:off x="5459413" y="3719513"/>
            <a:ext cx="1219200" cy="8651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0000FF"/>
                </a:solidFill>
              </a:rPr>
              <a:t>Wind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00CC00"/>
                </a:solidFill>
              </a:rPr>
              <a:t>Hail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rgbClr val="FF0000"/>
                </a:solidFill>
              </a:rPr>
              <a:t>Tornado</a:t>
            </a:r>
          </a:p>
        </p:txBody>
      </p:sp>
      <p:sp>
        <p:nvSpPr>
          <p:cNvPr id="32774" name="TextBox 30"/>
          <p:cNvSpPr txBox="1">
            <a:spLocks noChangeArrowheads="1"/>
          </p:cNvSpPr>
          <p:nvPr/>
        </p:nvSpPr>
        <p:spPr bwMode="auto">
          <a:xfrm>
            <a:off x="1001713" y="1189038"/>
            <a:ext cx="990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chemeClr val="tx1"/>
                </a:solidFill>
              </a:rPr>
              <a:t>PAR</a:t>
            </a:r>
          </a:p>
        </p:txBody>
      </p:sp>
      <p:sp>
        <p:nvSpPr>
          <p:cNvPr id="32775" name="TextBox 31"/>
          <p:cNvSpPr txBox="1">
            <a:spLocks noChangeArrowheads="1"/>
          </p:cNvSpPr>
          <p:nvPr/>
        </p:nvSpPr>
        <p:spPr bwMode="auto">
          <a:xfrm>
            <a:off x="1001713" y="4618038"/>
            <a:ext cx="9906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>
                <a:solidFill>
                  <a:schemeClr val="tx1"/>
                </a:solidFill>
              </a:rPr>
              <a:t>KTLX</a:t>
            </a:r>
          </a:p>
        </p:txBody>
      </p:sp>
      <p:sp>
        <p:nvSpPr>
          <p:cNvPr id="25" name="Oval 24"/>
          <p:cNvSpPr/>
          <p:nvPr/>
        </p:nvSpPr>
        <p:spPr bwMode="auto">
          <a:xfrm>
            <a:off x="3973512" y="4032250"/>
            <a:ext cx="246063" cy="242888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0" y="228600"/>
            <a:ext cx="99171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Possible Tornado in Rush Springs, OK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63513" y="1189037"/>
            <a:ext cx="9394825" cy="5257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Not </a:t>
            </a:r>
            <a:r>
              <a:rPr lang="en-US" sz="2400" dirty="0">
                <a:solidFill>
                  <a:srgbClr val="00CCFF"/>
                </a:solidFill>
              </a:rPr>
              <a:t>confirmed by NWS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Damage </a:t>
            </a:r>
            <a:r>
              <a:rPr lang="en-US" sz="2400" dirty="0">
                <a:solidFill>
                  <a:srgbClr val="00CCFF"/>
                </a:solidFill>
              </a:rPr>
              <a:t>survey team from CIMMS determined damage was the result of an EF1 tornado</a:t>
            </a: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endParaRPr lang="en-US" sz="2400" dirty="0" smtClean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Tornado related to circulation embedded in QLCS – </a:t>
            </a:r>
            <a:r>
              <a:rPr lang="en-US" sz="2400" dirty="0" err="1" smtClean="0">
                <a:solidFill>
                  <a:srgbClr val="00CCFF"/>
                </a:solidFill>
              </a:rPr>
              <a:t>mesovortex</a:t>
            </a:r>
            <a:r>
              <a:rPr lang="en-US" sz="2400" dirty="0" smtClean="0">
                <a:solidFill>
                  <a:srgbClr val="00CCFF"/>
                </a:solidFill>
              </a:rPr>
              <a:t>?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00CCFF"/>
                </a:solidFill>
              </a:rPr>
              <a:t>Most significant damage occurred on southern side of vortex, where rotational and translational motion added constructively </a:t>
            </a:r>
            <a:r>
              <a:rPr lang="en-US" sz="2400" dirty="0" smtClean="0">
                <a:solidFill>
                  <a:srgbClr val="00CCFF"/>
                </a:solidFill>
              </a:rPr>
              <a:t>(e.g., Wheatley et al. 2006)</a:t>
            </a: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/>
            </a:r>
            <a:br>
              <a:rPr lang="en-US" sz="2400" dirty="0" smtClean="0">
                <a:solidFill>
                  <a:srgbClr val="00CCFF"/>
                </a:solidFill>
              </a:rPr>
            </a:br>
            <a:endParaRPr lang="en-US" sz="2400" dirty="0" smtClean="0">
              <a:solidFill>
                <a:srgbClr val="00CCFF"/>
              </a:solidFill>
            </a:endParaRP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endParaRPr lang="en-US" sz="2400" dirty="0" smtClean="0">
              <a:solidFill>
                <a:srgbClr val="00CCFF"/>
              </a:solidFill>
            </a:endParaRP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endParaRPr lang="en-US" sz="2400" dirty="0" smtClean="0">
              <a:solidFill>
                <a:srgbClr val="00CCFF"/>
              </a:solidFill>
            </a:endParaRPr>
          </a:p>
          <a:p>
            <a:pPr marL="311150" indent="-311150" defTabSz="414338" hangingPunct="0">
              <a:lnSpc>
                <a:spcPct val="93000"/>
              </a:lnSpc>
              <a:buClr>
                <a:srgbClr val="00CCFF"/>
              </a:buClr>
              <a:buSzPct val="100000"/>
              <a:tabLst>
                <a:tab pos="0" algn="l"/>
                <a:tab pos="414338" algn="l"/>
                <a:tab pos="828675" algn="l"/>
                <a:tab pos="1244600" algn="l"/>
                <a:tab pos="1658938" algn="l"/>
                <a:tab pos="2073275" algn="l"/>
                <a:tab pos="2487613" algn="l"/>
                <a:tab pos="2903538" algn="l"/>
                <a:tab pos="3317875" algn="l"/>
                <a:tab pos="3732213" algn="l"/>
                <a:tab pos="4146550" algn="l"/>
                <a:tab pos="4562475" algn="l"/>
                <a:tab pos="4976813" algn="l"/>
                <a:tab pos="5391150" algn="l"/>
                <a:tab pos="5805488" algn="l"/>
                <a:tab pos="6221413" algn="l"/>
                <a:tab pos="6635750" algn="l"/>
                <a:tab pos="7050088" algn="l"/>
                <a:tab pos="7464425" algn="l"/>
                <a:tab pos="7880350" algn="l"/>
                <a:tab pos="8294688" algn="l"/>
              </a:tabLst>
            </a:pPr>
            <a:r>
              <a:rPr lang="en-US" sz="2400" dirty="0" smtClean="0">
                <a:solidFill>
                  <a:srgbClr val="FFFF00"/>
                </a:solidFill>
                <a:ea typeface="DejaVu LGC Sans"/>
                <a:cs typeface="DejaVu LGC Sans"/>
              </a:rPr>
              <a:t>    How </a:t>
            </a:r>
            <a:r>
              <a:rPr lang="en-US" sz="2400" dirty="0" smtClean="0">
                <a:solidFill>
                  <a:srgbClr val="FFFF00"/>
                </a:solidFill>
                <a:ea typeface="DejaVu LGC Sans"/>
                <a:cs typeface="DejaVu LGC Sans"/>
              </a:rPr>
              <a:t>did the development and intensification of the </a:t>
            </a:r>
            <a:r>
              <a:rPr lang="en-US" sz="2400" dirty="0" err="1" smtClean="0">
                <a:solidFill>
                  <a:srgbClr val="FFFF00"/>
                </a:solidFill>
                <a:ea typeface="DejaVu LGC Sans"/>
                <a:cs typeface="DejaVu LGC Sans"/>
              </a:rPr>
              <a:t>mesovortex</a:t>
            </a:r>
            <a:r>
              <a:rPr lang="en-US" sz="2400" dirty="0" smtClean="0">
                <a:solidFill>
                  <a:srgbClr val="FFFF00"/>
                </a:solidFill>
                <a:ea typeface="DejaVu LGC Sans"/>
                <a:cs typeface="DejaVu LGC Sans"/>
              </a:rPr>
              <a:t>  relate </a:t>
            </a:r>
            <a:r>
              <a:rPr lang="en-US" sz="2400" dirty="0" smtClean="0">
                <a:solidFill>
                  <a:srgbClr val="FFFF00"/>
                </a:solidFill>
                <a:ea typeface="DejaVu LGC Sans"/>
                <a:cs typeface="DejaVu LGC Sans"/>
              </a:rPr>
              <a:t>to evolution of </a:t>
            </a:r>
            <a:r>
              <a:rPr lang="en-US" sz="2400" dirty="0" smtClean="0">
                <a:solidFill>
                  <a:srgbClr val="FFFF00"/>
                </a:solidFill>
                <a:ea typeface="DejaVu LGC Sans"/>
                <a:cs typeface="DejaVu LGC Sans"/>
              </a:rPr>
              <a:t>the </a:t>
            </a:r>
            <a:r>
              <a:rPr lang="en-US" sz="2400" dirty="0" smtClean="0">
                <a:solidFill>
                  <a:srgbClr val="FFFF00"/>
                </a:solidFill>
                <a:ea typeface="DejaVu LGC Sans"/>
                <a:cs typeface="DejaVu LGC Sans"/>
              </a:rPr>
              <a:t>RIJ and associated outflow boundary?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3504384" y="4633277"/>
            <a:ext cx="2908344" cy="1280160"/>
            <a:chOff x="2525712" y="4160837"/>
            <a:chExt cx="2908344" cy="128016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>
            <a:xfrm>
              <a:off x="4278312" y="4160837"/>
              <a:ext cx="1155744" cy="1280160"/>
              <a:chOff x="4825825" y="4210759"/>
              <a:chExt cx="955643" cy="1058518"/>
            </a:xfrm>
            <a:solidFill>
              <a:schemeClr val="tx1"/>
            </a:solidFill>
          </p:grpSpPr>
          <p:sp>
            <p:nvSpPr>
              <p:cNvPr id="8" name="Circular Arrow 7"/>
              <p:cNvSpPr/>
              <p:nvPr/>
            </p:nvSpPr>
            <p:spPr>
              <a:xfrm rot="10800000" flipV="1">
                <a:off x="4825825" y="4210759"/>
                <a:ext cx="955643" cy="1032240"/>
              </a:xfrm>
              <a:prstGeom prst="circular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ircular Arrow 8"/>
              <p:cNvSpPr/>
              <p:nvPr/>
            </p:nvSpPr>
            <p:spPr>
              <a:xfrm rot="21600000" flipV="1">
                <a:off x="4825825" y="4237037"/>
                <a:ext cx="955643" cy="1032240"/>
              </a:xfrm>
              <a:prstGeom prst="circular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Right Arrow 5"/>
            <p:cNvSpPr/>
            <p:nvPr/>
          </p:nvSpPr>
          <p:spPr>
            <a:xfrm>
              <a:off x="2754312" y="4694237"/>
              <a:ext cx="1524000" cy="38100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525712" y="4313237"/>
              <a:ext cx="182880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Storm motion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0" y="228600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Possible Mechanisms for Mesovortex Formation</a:t>
            </a: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488950" y="1201738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</p:txBody>
      </p:sp>
      <p:graphicFrame>
        <p:nvGraphicFramePr>
          <p:cNvPr id="15363" name="Group 3"/>
          <p:cNvGraphicFramePr>
            <a:graphicFrameLocks noGrp="1"/>
          </p:cNvGraphicFramePr>
          <p:nvPr/>
        </p:nvGraphicFramePr>
        <p:xfrm>
          <a:off x="541337" y="1265237"/>
          <a:ext cx="9070975" cy="4182739"/>
        </p:xfrm>
        <a:graphic>
          <a:graphicData uri="http://schemas.openxmlformats.org/drawingml/2006/table">
            <a:tbl>
              <a:tblPr/>
              <a:tblGrid>
                <a:gridCol w="2096233"/>
                <a:gridCol w="2706048"/>
                <a:gridCol w="1607389"/>
                <a:gridCol w="2661305"/>
              </a:tblGrid>
              <a:tr h="47132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Vorticity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 Source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Tilting Mechanism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Result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 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Reference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99580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Cold pool (baroclinic generation)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Sub-system scale precipitating downdrafts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Couplet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Trapp and Weisman (2003)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99580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Cold pool 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Sub-system scale mechanically forced downdrafts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Couplet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Wakimoto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 et al. (2006)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73037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Cold pool 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Updraft along gust front tilts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streamwise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vorticity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DejaVu LGC Sans" charset="0"/>
                        <a:cs typeface="DejaVu LGC Sans" charset="0"/>
                      </a:endParaRP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Cyclonic only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Atkins and St. Laurent (2009)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98943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Cold pool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Updraft along gust front arches vortex line upward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Couplet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8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LGC Sans" charset="0"/>
                          <a:cs typeface="DejaVu LGC Sans" charset="0"/>
                        </a:rPr>
                        <a:t>Atkins and St. Laurent (2009)</a:t>
                      </a:r>
                    </a:p>
                  </a:txBody>
                  <a:tcPr marL="90000" marR="90000" marT="135252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</a:tbl>
          </a:graphicData>
        </a:graphic>
      </p:graphicFrame>
      <p:sp>
        <p:nvSpPr>
          <p:cNvPr id="36899" name="Text Box 73"/>
          <p:cNvSpPr txBox="1">
            <a:spLocks noChangeArrowheads="1"/>
          </p:cNvSpPr>
          <p:nvPr/>
        </p:nvSpPr>
        <p:spPr bwMode="auto">
          <a:xfrm>
            <a:off x="163512" y="5989638"/>
            <a:ext cx="99171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Consensus: </a:t>
            </a:r>
            <a:r>
              <a:rPr lang="en-US" sz="2400" dirty="0" err="1">
                <a:solidFill>
                  <a:srgbClr val="FFC000"/>
                </a:solidFill>
                <a:ea typeface="DejaVu LGC Sans"/>
                <a:cs typeface="DejaVu LGC Sans"/>
              </a:rPr>
              <a:t>Vorticity</a:t>
            </a:r>
            <a:r>
              <a:rPr lang="en-US" sz="2400" dirty="0">
                <a:solidFill>
                  <a:srgbClr val="FFC000"/>
                </a:solidFill>
                <a:ea typeface="DejaVu LGC Sans"/>
                <a:cs typeface="DejaVu LGC Sans"/>
              </a:rPr>
              <a:t> is </a:t>
            </a:r>
            <a:r>
              <a:rPr lang="en-US" sz="2400" dirty="0" err="1">
                <a:solidFill>
                  <a:srgbClr val="FFC000"/>
                </a:solidFill>
                <a:ea typeface="DejaVu LGC Sans"/>
                <a:cs typeface="DejaVu LGC Sans"/>
              </a:rPr>
              <a:t>baroclinically</a:t>
            </a:r>
            <a:r>
              <a:rPr lang="en-US" sz="2400" dirty="0">
                <a:solidFill>
                  <a:srgbClr val="FFC000"/>
                </a:solidFill>
                <a:ea typeface="DejaVu LGC Sans"/>
                <a:cs typeface="DejaVu LGC Sans"/>
              </a:rPr>
              <a:t> generated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at leading edge of cold pool. </a:t>
            </a:r>
            <a:r>
              <a:rPr lang="en-US" sz="2400" dirty="0">
                <a:solidFill>
                  <a:srgbClr val="FFC000"/>
                </a:solidFill>
                <a:ea typeface="DejaVu LGC Sans"/>
                <a:cs typeface="DejaVu LGC Sans"/>
              </a:rPr>
              <a:t>Tilted either downward or upward</a:t>
            </a:r>
            <a:r>
              <a:rPr lang="en-US" sz="2400" dirty="0">
                <a:solidFill>
                  <a:srgbClr val="92D050"/>
                </a:solidFill>
                <a:ea typeface="DejaVu LGC Sans"/>
                <a:cs typeface="DejaVu LGC Sans"/>
              </a:rPr>
              <a:t>.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 Need to know orientation of </a:t>
            </a:r>
            <a:r>
              <a:rPr lang="en-US" sz="2400" dirty="0" err="1">
                <a:solidFill>
                  <a:srgbClr val="00CCFF"/>
                </a:solidFill>
                <a:ea typeface="DejaVu LGC Sans"/>
                <a:cs typeface="DejaVu LGC Sans"/>
              </a:rPr>
              <a:t>vorticity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 couplet to infer tilting mechanism. </a:t>
            </a:r>
          </a:p>
        </p:txBody>
      </p:sp>
      <p:sp>
        <p:nvSpPr>
          <p:cNvPr id="6" name="Rectangle 5"/>
          <p:cNvSpPr/>
          <p:nvPr/>
        </p:nvSpPr>
        <p:spPr>
          <a:xfrm>
            <a:off x="544512" y="3703637"/>
            <a:ext cx="9067800" cy="762000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" y="228600"/>
            <a:ext cx="10080624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/>
            <a:r>
              <a:rPr lang="en-US" sz="3000" dirty="0" smtClean="0">
                <a:solidFill>
                  <a:srgbClr val="00CCFF"/>
                </a:solidFill>
              </a:rPr>
              <a:t>Cyclonic-Only </a:t>
            </a:r>
            <a:r>
              <a:rPr lang="en-US" sz="3000" dirty="0" err="1" smtClean="0">
                <a:solidFill>
                  <a:srgbClr val="00CCFF"/>
                </a:solidFill>
              </a:rPr>
              <a:t>Mesovortex</a:t>
            </a:r>
            <a:r>
              <a:rPr lang="en-US" sz="3000" dirty="0" smtClean="0">
                <a:solidFill>
                  <a:srgbClr val="00CCFF"/>
                </a:solidFill>
              </a:rPr>
              <a:t> Formation</a:t>
            </a:r>
            <a:endParaRPr lang="en-US" sz="3000" dirty="0">
              <a:solidFill>
                <a:srgbClr val="00CCFF"/>
              </a:solidFill>
            </a:endParaRP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5800" y="1189037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342900" indent="-342900">
              <a:buClr>
                <a:srgbClr val="00CCFF"/>
              </a:buClr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CCFF"/>
                </a:solidFill>
              </a:rPr>
              <a:t>Streamwise</a:t>
            </a:r>
            <a:r>
              <a:rPr lang="en-US" sz="2400" dirty="0" smtClean="0">
                <a:solidFill>
                  <a:srgbClr val="00CCFF"/>
                </a:solidFill>
              </a:rPr>
              <a:t> </a:t>
            </a:r>
            <a:r>
              <a:rPr lang="en-US" sz="2400" dirty="0" err="1">
                <a:solidFill>
                  <a:srgbClr val="00CCFF"/>
                </a:solidFill>
              </a:rPr>
              <a:t>vorticity</a:t>
            </a:r>
            <a:r>
              <a:rPr lang="en-US" sz="2400" dirty="0">
                <a:solidFill>
                  <a:srgbClr val="00CCFF"/>
                </a:solidFill>
              </a:rPr>
              <a:t> </a:t>
            </a:r>
            <a:r>
              <a:rPr lang="en-US" sz="2400" dirty="0" smtClean="0">
                <a:solidFill>
                  <a:srgbClr val="00CCFF"/>
                </a:solidFill>
              </a:rPr>
              <a:t>tilted </a:t>
            </a:r>
            <a:r>
              <a:rPr lang="en-US" sz="2400" dirty="0">
                <a:solidFill>
                  <a:srgbClr val="00CCFF"/>
                </a:solidFill>
              </a:rPr>
              <a:t>upward to form a vertical </a:t>
            </a:r>
            <a:r>
              <a:rPr lang="en-US" sz="2400" dirty="0" err="1">
                <a:solidFill>
                  <a:srgbClr val="00CCFF"/>
                </a:solidFill>
              </a:rPr>
              <a:t>vorticity</a:t>
            </a:r>
            <a:r>
              <a:rPr lang="en-US" sz="2400" dirty="0">
                <a:solidFill>
                  <a:srgbClr val="00CCFF"/>
                </a:solidFill>
              </a:rPr>
              <a:t> </a:t>
            </a:r>
            <a:r>
              <a:rPr lang="en-US" sz="2400" dirty="0" smtClean="0">
                <a:solidFill>
                  <a:srgbClr val="00CCFF"/>
                </a:solidFill>
              </a:rPr>
              <a:t>maximum (Atkins and St. Laurent 2009) </a:t>
            </a:r>
            <a:endParaRPr lang="en-US" sz="2400" dirty="0">
              <a:solidFill>
                <a:srgbClr val="00CCFF"/>
              </a:solidFill>
            </a:endParaRPr>
          </a:p>
          <a:p>
            <a:endParaRPr lang="en-US" sz="2000" dirty="0"/>
          </a:p>
          <a:p>
            <a:r>
              <a:rPr lang="en-US" sz="2000" dirty="0"/>
              <a:t> 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6512" y="2255837"/>
            <a:ext cx="5977285" cy="4845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ine 5"/>
          <p:cNvSpPr>
            <a:spLocks noChangeShapeType="1"/>
          </p:cNvSpPr>
          <p:nvPr/>
        </p:nvSpPr>
        <p:spPr bwMode="auto">
          <a:xfrm flipH="1" flipV="1">
            <a:off x="5878512" y="3769673"/>
            <a:ext cx="774064" cy="45719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564312" y="3398837"/>
            <a:ext cx="3157153" cy="1017844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>
              <a:spcBef>
                <a:spcPts val="1125"/>
              </a:spcBef>
            </a:pPr>
            <a:r>
              <a:rPr lang="en-US" sz="2000" b="1" dirty="0" smtClean="0">
                <a:solidFill>
                  <a:srgbClr val="0099FF"/>
                </a:solidFill>
              </a:rPr>
              <a:t>Descending air acquires </a:t>
            </a:r>
            <a:r>
              <a:rPr lang="en-US" sz="2000" b="1" dirty="0" err="1" smtClean="0">
                <a:solidFill>
                  <a:srgbClr val="0099FF"/>
                </a:solidFill>
              </a:rPr>
              <a:t>baroclinically</a:t>
            </a:r>
            <a:r>
              <a:rPr lang="en-US" sz="2000" b="1" dirty="0" smtClean="0">
                <a:solidFill>
                  <a:srgbClr val="0099FF"/>
                </a:solidFill>
              </a:rPr>
              <a:t> generated </a:t>
            </a:r>
            <a:r>
              <a:rPr lang="en-US" sz="2000" b="1" dirty="0" err="1" smtClean="0">
                <a:solidFill>
                  <a:srgbClr val="0099FF"/>
                </a:solidFill>
              </a:rPr>
              <a:t>vorticity</a:t>
            </a:r>
            <a:endParaRPr lang="en-US" sz="2000" b="1" dirty="0">
              <a:solidFill>
                <a:srgbClr val="0099FF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880149" y="5428704"/>
            <a:ext cx="3157153" cy="402291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>
              <a:spcBef>
                <a:spcPts val="1125"/>
              </a:spcBef>
            </a:pPr>
            <a:r>
              <a:rPr lang="en-US" sz="2000" b="1" dirty="0" err="1" smtClean="0">
                <a:solidFill>
                  <a:srgbClr val="0099FF"/>
                </a:solidFill>
              </a:rPr>
              <a:t>Vorticity</a:t>
            </a:r>
            <a:r>
              <a:rPr lang="en-US" sz="2000" b="1" dirty="0" smtClean="0">
                <a:solidFill>
                  <a:srgbClr val="0099FF"/>
                </a:solidFill>
              </a:rPr>
              <a:t> tilted upward </a:t>
            </a:r>
            <a:endParaRPr lang="en-US" sz="2000" b="1" dirty="0">
              <a:solidFill>
                <a:srgbClr val="0099FF"/>
              </a:solidFill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5282196" y="4935947"/>
            <a:ext cx="597954" cy="588903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306512" y="6486326"/>
            <a:ext cx="2020033" cy="874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From Atkins and  </a:t>
            </a:r>
          </a:p>
          <a:p>
            <a:r>
              <a:rPr lang="en-US" sz="1200" dirty="0" smtClean="0"/>
              <a:t>St. Laurent (2009)</a:t>
            </a:r>
            <a:endParaRPr lang="en-US" sz="1200" dirty="0"/>
          </a:p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0" y="255588"/>
            <a:ext cx="10080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Influence of RIJ?</a:t>
            </a:r>
            <a:endParaRPr lang="en-US" sz="3000" dirty="0">
              <a:solidFill>
                <a:srgbClr val="00CCFF"/>
              </a:solidFill>
              <a:ea typeface="DejaVu LGC Sans"/>
              <a:cs typeface="DejaVu LGC Sans"/>
            </a:endParaRP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41288" y="3619500"/>
            <a:ext cx="9783762" cy="2924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endParaRPr lang="en-US" sz="20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 BAMEX study: Several </a:t>
            </a:r>
            <a:r>
              <a:rPr lang="en-US" sz="2400" dirty="0" err="1" smtClean="0">
                <a:solidFill>
                  <a:srgbClr val="00CCFF"/>
                </a:solidFill>
              </a:rPr>
              <a:t>mesovortices</a:t>
            </a:r>
            <a:r>
              <a:rPr lang="en-US" sz="2400" dirty="0" smtClean="0">
                <a:solidFill>
                  <a:srgbClr val="00CCFF"/>
                </a:solidFill>
              </a:rPr>
              <a:t> formed along QLCS. </a:t>
            </a:r>
            <a:r>
              <a:rPr lang="en-US" sz="2400" dirty="0" err="1" smtClean="0">
                <a:solidFill>
                  <a:srgbClr val="00CCFF"/>
                </a:solidFill>
              </a:rPr>
              <a:t>Tornadic</a:t>
            </a:r>
            <a:r>
              <a:rPr lang="en-US" sz="2400" dirty="0" smtClean="0">
                <a:solidFill>
                  <a:srgbClr val="00CCFF"/>
                </a:solidFill>
              </a:rPr>
              <a:t>   	</a:t>
            </a:r>
            <a:r>
              <a:rPr lang="en-US" sz="2400" dirty="0" err="1" smtClean="0">
                <a:solidFill>
                  <a:srgbClr val="00CCFF"/>
                </a:solidFill>
              </a:rPr>
              <a:t>mesovortices</a:t>
            </a:r>
            <a:r>
              <a:rPr lang="en-US" sz="2400" dirty="0" smtClean="0">
                <a:solidFill>
                  <a:srgbClr val="00CCFF"/>
                </a:solidFill>
              </a:rPr>
              <a:t> formed near time of RIJ descent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 smtClean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Descending </a:t>
            </a:r>
            <a:r>
              <a:rPr lang="en-US" sz="2400" dirty="0">
                <a:solidFill>
                  <a:srgbClr val="00CCFF"/>
                </a:solidFill>
              </a:rPr>
              <a:t>RIJ can increase low-level gust front convergence, enhancing </a:t>
            </a:r>
            <a:r>
              <a:rPr lang="en-US" sz="2400" dirty="0" err="1">
                <a:solidFill>
                  <a:srgbClr val="00CCFF"/>
                </a:solidFill>
              </a:rPr>
              <a:t>vorticity</a:t>
            </a:r>
            <a:r>
              <a:rPr lang="en-US" sz="2400" dirty="0">
                <a:solidFill>
                  <a:srgbClr val="00CCFF"/>
                </a:solidFill>
              </a:rPr>
              <a:t> stretching </a:t>
            </a:r>
            <a:r>
              <a:rPr lang="en-US" sz="2400" dirty="0" smtClean="0">
                <a:solidFill>
                  <a:srgbClr val="00CCFF"/>
                </a:solidFill>
                <a:sym typeface="Wingdings" pitchFamily="2" charset="2"/>
              </a:rPr>
              <a:t></a:t>
            </a:r>
            <a:r>
              <a:rPr lang="en-US" sz="2400" dirty="0" smtClean="0">
                <a:solidFill>
                  <a:srgbClr val="00CCFF"/>
                </a:solidFill>
              </a:rPr>
              <a:t> </a:t>
            </a:r>
            <a:r>
              <a:rPr lang="en-US" sz="2400" dirty="0">
                <a:solidFill>
                  <a:srgbClr val="00CCFF"/>
                </a:solidFill>
              </a:rPr>
              <a:t>tornado formation more likely (Atkins et al. 2005) 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</p:txBody>
      </p:sp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3" cstate="print"/>
          <a:srcRect l="19375" t="55440" r="59760" b="34135"/>
          <a:stretch>
            <a:fillRect/>
          </a:stretch>
        </p:blipFill>
        <p:spPr bwMode="auto">
          <a:xfrm>
            <a:off x="2490029" y="1036637"/>
            <a:ext cx="5064883" cy="1904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8916" name="Rectangle 1"/>
          <p:cNvSpPr>
            <a:spLocks noChangeArrowheads="1"/>
          </p:cNvSpPr>
          <p:nvPr/>
        </p:nvSpPr>
        <p:spPr bwMode="auto">
          <a:xfrm>
            <a:off x="2601913" y="3035300"/>
            <a:ext cx="503872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1600">
                <a:solidFill>
                  <a:srgbClr val="00CCFF"/>
                </a:solidFill>
              </a:rPr>
              <a:t>From Markowski and Richardson (2010). Adapted from Weisman (1993).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70"/>
          <a:stretch>
            <a:fillRect/>
          </a:stretch>
        </p:blipFill>
        <p:spPr bwMode="auto">
          <a:xfrm>
            <a:off x="773112" y="1341437"/>
            <a:ext cx="85217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 t="503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1" y="255588"/>
            <a:ext cx="10080624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/>
            <a:r>
              <a:rPr lang="en-US" sz="3000" dirty="0" smtClean="0">
                <a:solidFill>
                  <a:srgbClr val="00CCFF"/>
                </a:solidFill>
              </a:rPr>
              <a:t>RIJ in PAR Data:  5.5 km ARL</a:t>
            </a:r>
            <a:endParaRPr lang="en-US" sz="3000" dirty="0">
              <a:solidFill>
                <a:srgbClr val="00CCFF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 rot="2341966">
            <a:off x="5222558" y="4158541"/>
            <a:ext cx="1907612" cy="2671590"/>
          </a:xfrm>
          <a:prstGeom prst="ellipse">
            <a:avLst/>
          </a:prstGeom>
          <a:noFill/>
          <a:ln w="41275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185024" y="5837236"/>
            <a:ext cx="827088" cy="371513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>
              <a:spcBef>
                <a:spcPts val="1125"/>
              </a:spcBef>
            </a:pPr>
            <a:r>
              <a:rPr lang="en-US" b="1" dirty="0" smtClean="0">
                <a:solidFill>
                  <a:srgbClr val="0099FF"/>
                </a:solidFill>
              </a:rPr>
              <a:t>RIJ</a:t>
            </a:r>
            <a:endParaRPr lang="en-US" b="1" dirty="0">
              <a:solidFill>
                <a:srgbClr val="0099FF"/>
              </a:solidFill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744912" y="1574781"/>
            <a:ext cx="1219200" cy="371513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>
              <a:spcBef>
                <a:spcPts val="1125"/>
              </a:spcBef>
            </a:pPr>
            <a:r>
              <a:rPr lang="en-US" b="1" dirty="0" smtClean="0">
                <a:solidFill>
                  <a:srgbClr val="0099FF"/>
                </a:solidFill>
              </a:rPr>
              <a:t>0.5° REF</a:t>
            </a:r>
            <a:endParaRPr lang="en-US" b="1" dirty="0">
              <a:solidFill>
                <a:srgbClr val="0099FF"/>
              </a:solidFill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73112" y="984249"/>
            <a:ext cx="1225550" cy="357188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 dirty="0" smtClean="0">
                <a:solidFill>
                  <a:srgbClr val="0099FF"/>
                </a:solidFill>
                <a:ea typeface="DejaVu LGC Sans"/>
                <a:cs typeface="DejaVu LGC Sans"/>
              </a:rPr>
              <a:t>1058 </a:t>
            </a: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UTC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7554912" y="1574781"/>
            <a:ext cx="1676400" cy="371513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>
              <a:spcBef>
                <a:spcPts val="1125"/>
              </a:spcBef>
            </a:pPr>
            <a:r>
              <a:rPr lang="en-US" b="1" dirty="0" smtClean="0">
                <a:solidFill>
                  <a:srgbClr val="0099FF"/>
                </a:solidFill>
              </a:rPr>
              <a:t>3.07° SRM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421312" y="3475037"/>
            <a:ext cx="2133600" cy="789576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>
              <a:spcBef>
                <a:spcPts val="1125"/>
              </a:spcBef>
            </a:pPr>
            <a:r>
              <a:rPr lang="en-US" b="1" dirty="0" smtClean="0">
                <a:solidFill>
                  <a:srgbClr val="0099FF"/>
                </a:solidFill>
              </a:rPr>
              <a:t>SRM ~ 13-14 ms</a:t>
            </a:r>
            <a:r>
              <a:rPr lang="en-US" b="1" baseline="30000" dirty="0" smtClean="0">
                <a:solidFill>
                  <a:srgbClr val="0099FF"/>
                </a:solidFill>
              </a:rPr>
              <a:t>-1</a:t>
            </a:r>
          </a:p>
          <a:p>
            <a:pPr algn="ctr">
              <a:spcBef>
                <a:spcPts val="1125"/>
              </a:spcBef>
            </a:pPr>
            <a:r>
              <a:rPr lang="en-US" b="1" dirty="0" err="1" smtClean="0">
                <a:solidFill>
                  <a:srgbClr val="0099FF"/>
                </a:solidFill>
              </a:rPr>
              <a:t>Vel</a:t>
            </a:r>
            <a:r>
              <a:rPr lang="en-US" b="1" dirty="0" smtClean="0">
                <a:solidFill>
                  <a:srgbClr val="0099FF"/>
                </a:solidFill>
              </a:rPr>
              <a:t> ~ 39-40 ms</a:t>
            </a:r>
            <a:r>
              <a:rPr lang="en-US" b="1" baseline="30000" dirty="0" smtClean="0">
                <a:solidFill>
                  <a:srgbClr val="0099FF"/>
                </a:solidFill>
              </a:rPr>
              <a:t>-1</a:t>
            </a:r>
            <a:endParaRPr lang="en-US" b="1" dirty="0" smtClean="0">
              <a:solidFill>
                <a:srgbClr val="0099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/>
          </p:cNvPicPr>
          <p:nvPr/>
        </p:nvPicPr>
        <p:blipFill>
          <a:blip r:embed="rId4"/>
          <a:srcRect t="7137"/>
          <a:stretch>
            <a:fillRect/>
          </a:stretch>
        </p:blipFill>
        <p:spPr bwMode="auto">
          <a:xfrm>
            <a:off x="985312" y="1188200"/>
            <a:ext cx="8087251" cy="563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303517" y="1354442"/>
            <a:ext cx="630039" cy="35173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8393520" y="1342194"/>
            <a:ext cx="630039" cy="351734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3797" name="Text Box 3"/>
          <p:cNvSpPr txBox="1">
            <a:spLocks noChangeArrowheads="1"/>
          </p:cNvSpPr>
          <p:nvPr/>
        </p:nvSpPr>
        <p:spPr bwMode="auto">
          <a:xfrm>
            <a:off x="8241261" y="4236569"/>
            <a:ext cx="782298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3798" name="Text Box 1"/>
          <p:cNvSpPr txBox="1">
            <a:spLocks noChangeArrowheads="1"/>
          </p:cNvSpPr>
          <p:nvPr/>
        </p:nvSpPr>
        <p:spPr bwMode="auto">
          <a:xfrm>
            <a:off x="1" y="255490"/>
            <a:ext cx="10057874" cy="4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algn="ctr" defTabSz="456725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Strengthening RIJ, Outflow</a:t>
            </a:r>
          </a:p>
        </p:txBody>
      </p:sp>
      <p:sp>
        <p:nvSpPr>
          <p:cNvPr id="33799" name="Text Box 3"/>
          <p:cNvSpPr txBox="1">
            <a:spLocks noChangeArrowheads="1"/>
          </p:cNvSpPr>
          <p:nvPr/>
        </p:nvSpPr>
        <p:spPr bwMode="auto">
          <a:xfrm>
            <a:off x="4151258" y="4236569"/>
            <a:ext cx="782299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3800" name="Text Box 3"/>
          <p:cNvSpPr txBox="1">
            <a:spLocks noChangeArrowheads="1"/>
          </p:cNvSpPr>
          <p:nvPr/>
        </p:nvSpPr>
        <p:spPr bwMode="auto">
          <a:xfrm>
            <a:off x="985312" y="825964"/>
            <a:ext cx="1226826" cy="3569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1052 UTC</a:t>
            </a:r>
          </a:p>
        </p:txBody>
      </p:sp>
      <p:sp>
        <p:nvSpPr>
          <p:cNvPr id="2" name="Oval 1"/>
          <p:cNvSpPr>
            <a:spLocks noChangeArrowheads="1"/>
          </p:cNvSpPr>
          <p:nvPr/>
        </p:nvSpPr>
        <p:spPr bwMode="auto">
          <a:xfrm rot="-1668453">
            <a:off x="5738606" y="2864628"/>
            <a:ext cx="686043" cy="838213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 rot="2365024">
            <a:off x="5169821" y="5475515"/>
            <a:ext cx="985312" cy="1242447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3780234" y="824215"/>
            <a:ext cx="3948245" cy="37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5 min before damage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/>
          </p:cNvPicPr>
          <p:nvPr/>
        </p:nvPicPr>
        <p:blipFill>
          <a:blip r:embed="rId3"/>
          <a:srcRect t="7137"/>
          <a:stretch>
            <a:fillRect/>
          </a:stretch>
        </p:blipFill>
        <p:spPr bwMode="auto">
          <a:xfrm>
            <a:off x="985312" y="1188200"/>
            <a:ext cx="8087251" cy="563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303517" y="1354442"/>
            <a:ext cx="630039" cy="35173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8393520" y="1342194"/>
            <a:ext cx="630039" cy="351734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5845" name="Text Box 3"/>
          <p:cNvSpPr txBox="1">
            <a:spLocks noChangeArrowheads="1"/>
          </p:cNvSpPr>
          <p:nvPr/>
        </p:nvSpPr>
        <p:spPr bwMode="auto">
          <a:xfrm>
            <a:off x="8241261" y="4236569"/>
            <a:ext cx="782298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5846" name="Text Box 1"/>
          <p:cNvSpPr txBox="1">
            <a:spLocks noChangeArrowheads="1"/>
          </p:cNvSpPr>
          <p:nvPr/>
        </p:nvSpPr>
        <p:spPr bwMode="auto">
          <a:xfrm>
            <a:off x="1" y="255490"/>
            <a:ext cx="10057874" cy="4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algn="ctr" defTabSz="456725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Strengthening RIJ, Outflow</a:t>
            </a:r>
          </a:p>
        </p:txBody>
      </p:sp>
      <p:sp>
        <p:nvSpPr>
          <p:cNvPr id="35847" name="Text Box 3"/>
          <p:cNvSpPr txBox="1">
            <a:spLocks noChangeArrowheads="1"/>
          </p:cNvSpPr>
          <p:nvPr/>
        </p:nvSpPr>
        <p:spPr bwMode="auto">
          <a:xfrm>
            <a:off x="4151258" y="4236569"/>
            <a:ext cx="782299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5848" name="Text Box 3"/>
          <p:cNvSpPr txBox="1">
            <a:spLocks noChangeArrowheads="1"/>
          </p:cNvSpPr>
          <p:nvPr/>
        </p:nvSpPr>
        <p:spPr bwMode="auto">
          <a:xfrm>
            <a:off x="985312" y="825964"/>
            <a:ext cx="1226826" cy="3569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1054 UTC</a:t>
            </a: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 rot="-1668453">
            <a:off x="5882115" y="2824379"/>
            <a:ext cx="686043" cy="838215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2365024">
            <a:off x="5110317" y="5515764"/>
            <a:ext cx="1051816" cy="1146201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3780234" y="824215"/>
            <a:ext cx="3948245" cy="37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3 min before damage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/>
          </p:cNvPicPr>
          <p:nvPr/>
        </p:nvPicPr>
        <p:blipFill>
          <a:blip r:embed="rId3"/>
          <a:srcRect t="7257"/>
          <a:stretch>
            <a:fillRect/>
          </a:stretch>
        </p:blipFill>
        <p:spPr bwMode="auto">
          <a:xfrm>
            <a:off x="976561" y="1198699"/>
            <a:ext cx="8104753" cy="5638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303517" y="1354442"/>
            <a:ext cx="630039" cy="35173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8393520" y="1342194"/>
            <a:ext cx="630039" cy="351734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7893" name="Text Box 3"/>
          <p:cNvSpPr txBox="1">
            <a:spLocks noChangeArrowheads="1"/>
          </p:cNvSpPr>
          <p:nvPr/>
        </p:nvSpPr>
        <p:spPr bwMode="auto">
          <a:xfrm>
            <a:off x="8241261" y="4236569"/>
            <a:ext cx="782298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7894" name="Text Box 1"/>
          <p:cNvSpPr txBox="1">
            <a:spLocks noChangeArrowheads="1"/>
          </p:cNvSpPr>
          <p:nvPr/>
        </p:nvSpPr>
        <p:spPr bwMode="auto">
          <a:xfrm>
            <a:off x="1" y="255490"/>
            <a:ext cx="10057874" cy="4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algn="ctr" defTabSz="456725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Strengthening RIJ, Outflow</a:t>
            </a:r>
          </a:p>
        </p:txBody>
      </p:sp>
      <p:sp>
        <p:nvSpPr>
          <p:cNvPr id="37895" name="Text Box 3"/>
          <p:cNvSpPr txBox="1">
            <a:spLocks noChangeArrowheads="1"/>
          </p:cNvSpPr>
          <p:nvPr/>
        </p:nvSpPr>
        <p:spPr bwMode="auto">
          <a:xfrm>
            <a:off x="4151258" y="4236569"/>
            <a:ext cx="782299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7896" name="Text Box 3"/>
          <p:cNvSpPr txBox="1">
            <a:spLocks noChangeArrowheads="1"/>
          </p:cNvSpPr>
          <p:nvPr/>
        </p:nvSpPr>
        <p:spPr bwMode="auto">
          <a:xfrm>
            <a:off x="976561" y="825964"/>
            <a:ext cx="1223326" cy="3569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1056 UTC</a:t>
            </a: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 rot="-1668453">
            <a:off x="5992371" y="2773632"/>
            <a:ext cx="686043" cy="838213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 rot="2365024">
            <a:off x="5127818" y="5405519"/>
            <a:ext cx="1162072" cy="1359691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780234" y="824215"/>
            <a:ext cx="3948245" cy="37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1 min before damage</a:t>
            </a:r>
          </a:p>
        </p:txBody>
      </p:sp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5964370" y="2603888"/>
            <a:ext cx="420026" cy="41998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0794" tIns="50397" rIns="100794" bIns="50397" anchor="ctr"/>
          <a:lstStyle/>
          <a:p>
            <a:endParaRPr lang="en-US"/>
          </a:p>
        </p:txBody>
      </p:sp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1988123" y="2603888"/>
            <a:ext cx="420026" cy="41998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0794" tIns="50397" rIns="100794" bIns="50397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457200" y="1143000"/>
            <a:ext cx="9155113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0840" rIns="90000" bIns="45000"/>
          <a:lstStyle/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QLCS occurred in central Oklahoma on April 2, 2010</a:t>
            </a: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Large amount of wind damage </a:t>
            </a: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Enhanced area of damage in Rush Springs,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Oklahoma </a:t>
            </a:r>
          </a:p>
          <a:p>
            <a:pPr lvl="1" indent="0" hangingPunct="0">
              <a:lnSpc>
                <a:spcPct val="93000"/>
              </a:lnSpc>
              <a:buClr>
                <a:srgbClr val="00CCFF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- Likely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associated with a </a:t>
            </a:r>
            <a:r>
              <a:rPr lang="en-US" sz="2400" dirty="0" err="1">
                <a:solidFill>
                  <a:srgbClr val="00CCFF"/>
                </a:solidFill>
                <a:ea typeface="DejaVu LGC Sans"/>
                <a:cs typeface="DejaVu LGC Sans"/>
              </a:rPr>
              <a:t>tornadic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 </a:t>
            </a:r>
            <a:r>
              <a:rPr lang="en-US" sz="2400" dirty="0" err="1">
                <a:solidFill>
                  <a:srgbClr val="00CCFF"/>
                </a:solidFill>
                <a:ea typeface="DejaVu LGC Sans"/>
                <a:cs typeface="DejaVu LGC Sans"/>
              </a:rPr>
              <a:t>mesovortex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 along leading 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  	edge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of QLCS </a:t>
            </a: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Tornado occurred during the early morning hours and impacted an area with many mobile homes 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  <a:sym typeface="Wingdings" pitchFamily="2" charset="2"/>
              </a:rPr>
              <a:t> high vulnerability </a:t>
            </a: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  <a:sym typeface="Wingdings" pitchFamily="2" charset="2"/>
              </a:rPr>
              <a:t> 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  <a:sym typeface="Wingdings" pitchFamily="2" charset="2"/>
              </a:rPr>
              <a:t>  (e.g., Ashley et al. 2008)</a:t>
            </a: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28600" y="228600"/>
            <a:ext cx="9601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Introduction </a:t>
            </a:r>
            <a:endParaRPr lang="en-US" sz="3000" dirty="0">
              <a:solidFill>
                <a:srgbClr val="00CCFF"/>
              </a:solidFill>
              <a:ea typeface="DejaVu LGC Sans"/>
              <a:cs typeface="DejaVu LGC San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/>
          </p:cNvPicPr>
          <p:nvPr/>
        </p:nvPicPr>
        <p:blipFill>
          <a:blip r:embed="rId3"/>
          <a:srcRect t="7249"/>
          <a:stretch>
            <a:fillRect/>
          </a:stretch>
        </p:blipFill>
        <p:spPr bwMode="auto">
          <a:xfrm>
            <a:off x="987062" y="1198699"/>
            <a:ext cx="8097753" cy="563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303517" y="1354442"/>
            <a:ext cx="630039" cy="35173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8393520" y="1342194"/>
            <a:ext cx="630039" cy="351734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8241261" y="4236569"/>
            <a:ext cx="782298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9942" name="Text Box 1"/>
          <p:cNvSpPr txBox="1">
            <a:spLocks noChangeArrowheads="1"/>
          </p:cNvSpPr>
          <p:nvPr/>
        </p:nvSpPr>
        <p:spPr bwMode="auto">
          <a:xfrm>
            <a:off x="1" y="255490"/>
            <a:ext cx="10057874" cy="4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algn="ctr" defTabSz="456725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Strengthening RIJ, Outflow</a:t>
            </a:r>
          </a:p>
        </p:txBody>
      </p:sp>
      <p:sp>
        <p:nvSpPr>
          <p:cNvPr id="39943" name="Text Box 3"/>
          <p:cNvSpPr txBox="1">
            <a:spLocks noChangeArrowheads="1"/>
          </p:cNvSpPr>
          <p:nvPr/>
        </p:nvSpPr>
        <p:spPr bwMode="auto">
          <a:xfrm>
            <a:off x="4151258" y="4236569"/>
            <a:ext cx="782299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39944" name="Text Box 3"/>
          <p:cNvSpPr txBox="1">
            <a:spLocks noChangeArrowheads="1"/>
          </p:cNvSpPr>
          <p:nvPr/>
        </p:nvSpPr>
        <p:spPr bwMode="auto">
          <a:xfrm>
            <a:off x="985312" y="825964"/>
            <a:ext cx="1226826" cy="3569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1058 UTC</a:t>
            </a: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-1668453">
            <a:off x="5924118" y="2455146"/>
            <a:ext cx="787549" cy="1046455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 rot="2365024">
            <a:off x="5112067" y="5200776"/>
            <a:ext cx="1377335" cy="1436689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3780234" y="824215"/>
            <a:ext cx="3948245" cy="37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~ Damage Begins</a:t>
            </a:r>
          </a:p>
        </p:txBody>
      </p:sp>
      <p:sp>
        <p:nvSpPr>
          <p:cNvPr id="39951" name="Oval 15"/>
          <p:cNvSpPr>
            <a:spLocks noChangeArrowheads="1"/>
          </p:cNvSpPr>
          <p:nvPr/>
        </p:nvSpPr>
        <p:spPr bwMode="auto">
          <a:xfrm>
            <a:off x="6006372" y="2435895"/>
            <a:ext cx="420026" cy="41998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0794" tIns="50397" rIns="100794" bIns="50397" anchor="ctr"/>
          <a:lstStyle/>
          <a:p>
            <a:endParaRPr lang="en-US"/>
          </a:p>
        </p:txBody>
      </p:sp>
      <p:sp>
        <p:nvSpPr>
          <p:cNvPr id="39952" name="Oval 16"/>
          <p:cNvSpPr>
            <a:spLocks noChangeArrowheads="1"/>
          </p:cNvSpPr>
          <p:nvPr/>
        </p:nvSpPr>
        <p:spPr bwMode="auto">
          <a:xfrm>
            <a:off x="2030126" y="2435895"/>
            <a:ext cx="420026" cy="41998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0794" tIns="50397" rIns="100794" bIns="50397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/>
          </p:cNvPicPr>
          <p:nvPr/>
        </p:nvPicPr>
        <p:blipFill>
          <a:blip r:embed="rId3"/>
          <a:srcRect t="7137"/>
          <a:stretch>
            <a:fillRect/>
          </a:stretch>
        </p:blipFill>
        <p:spPr bwMode="auto">
          <a:xfrm>
            <a:off x="987062" y="1188200"/>
            <a:ext cx="8089002" cy="563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303517" y="1354442"/>
            <a:ext cx="630039" cy="35173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8393520" y="1342194"/>
            <a:ext cx="630039" cy="351734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0.5°</a:t>
            </a:r>
          </a:p>
        </p:txBody>
      </p:sp>
      <p:sp>
        <p:nvSpPr>
          <p:cNvPr id="41989" name="Text Box 3"/>
          <p:cNvSpPr txBox="1">
            <a:spLocks noChangeArrowheads="1"/>
          </p:cNvSpPr>
          <p:nvPr/>
        </p:nvSpPr>
        <p:spPr bwMode="auto">
          <a:xfrm>
            <a:off x="8241261" y="4236569"/>
            <a:ext cx="782298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41990" name="Text Box 1"/>
          <p:cNvSpPr txBox="1">
            <a:spLocks noChangeArrowheads="1"/>
          </p:cNvSpPr>
          <p:nvPr/>
        </p:nvSpPr>
        <p:spPr bwMode="auto">
          <a:xfrm>
            <a:off x="1" y="255490"/>
            <a:ext cx="10057874" cy="4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algn="ctr" defTabSz="456725" hangingPunct="0">
              <a:lnSpc>
                <a:spcPct val="93000"/>
              </a:lnSpc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Strengthening RIJ, Outflow</a:t>
            </a:r>
          </a:p>
        </p:txBody>
      </p:sp>
      <p:sp>
        <p:nvSpPr>
          <p:cNvPr id="41991" name="Text Box 3"/>
          <p:cNvSpPr txBox="1">
            <a:spLocks noChangeArrowheads="1"/>
          </p:cNvSpPr>
          <p:nvPr/>
        </p:nvSpPr>
        <p:spPr bwMode="auto">
          <a:xfrm>
            <a:off x="4151258" y="4236569"/>
            <a:ext cx="782299" cy="3534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3.07°</a:t>
            </a:r>
          </a:p>
        </p:txBody>
      </p:sp>
      <p:sp>
        <p:nvSpPr>
          <p:cNvPr id="41992" name="Text Box 3"/>
          <p:cNvSpPr txBox="1">
            <a:spLocks noChangeArrowheads="1"/>
          </p:cNvSpPr>
          <p:nvPr/>
        </p:nvSpPr>
        <p:spPr bwMode="auto">
          <a:xfrm>
            <a:off x="985312" y="825964"/>
            <a:ext cx="1226826" cy="35698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89991" tIns="46795" rIns="89991" bIns="46795">
            <a:spAutoFit/>
          </a:bodyPr>
          <a:lstStyle/>
          <a:p>
            <a:pPr algn="ctr" defTabSz="456725" hangingPunct="0">
              <a:lnSpc>
                <a:spcPct val="93000"/>
              </a:lnSpc>
              <a:spcBef>
                <a:spcPts val="1130"/>
              </a:spcBef>
              <a:buClr>
                <a:srgbClr val="000000"/>
              </a:buClr>
              <a:buSzPct val="100000"/>
              <a:tabLst>
                <a:tab pos="0" algn="l"/>
                <a:tab pos="456725" algn="l"/>
                <a:tab pos="913448" algn="l"/>
                <a:tab pos="1371923" algn="l"/>
                <a:tab pos="1828647" algn="l"/>
                <a:tab pos="2285371" algn="l"/>
                <a:tab pos="2742096" algn="l"/>
                <a:tab pos="3200570" algn="l"/>
                <a:tab pos="3657294" algn="l"/>
                <a:tab pos="4114018" algn="l"/>
                <a:tab pos="4570742" algn="l"/>
                <a:tab pos="5029216" algn="l"/>
                <a:tab pos="5485941" algn="l"/>
                <a:tab pos="5942665" algn="l"/>
                <a:tab pos="6399389" algn="l"/>
                <a:tab pos="6857864" algn="l"/>
                <a:tab pos="7314587" algn="l"/>
                <a:tab pos="7771312" algn="l"/>
                <a:tab pos="8228036" algn="l"/>
                <a:tab pos="8686510" algn="l"/>
                <a:tab pos="9143235" algn="l"/>
              </a:tabLst>
            </a:pPr>
            <a:r>
              <a:rPr lang="en-US" b="1" dirty="0">
                <a:solidFill>
                  <a:srgbClr val="0099FF"/>
                </a:solidFill>
                <a:ea typeface="DejaVu LGC Sans"/>
                <a:cs typeface="DejaVu LGC Sans"/>
              </a:rPr>
              <a:t>1101 UTC</a:t>
            </a: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 rot="-1668453">
            <a:off x="6025625" y="2381648"/>
            <a:ext cx="785798" cy="1000957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 rot="2365024">
            <a:off x="5112067" y="5200776"/>
            <a:ext cx="1377335" cy="1436689"/>
          </a:xfrm>
          <a:prstGeom prst="ellipse">
            <a:avLst/>
          </a:prstGeom>
          <a:noFill/>
          <a:ln w="41275" algn="ctr">
            <a:solidFill>
              <a:schemeClr val="bg1"/>
            </a:solidFill>
            <a:round/>
            <a:headEnd/>
            <a:tailEnd/>
          </a:ln>
        </p:spPr>
        <p:txBody>
          <a:bodyPr lIns="91430" tIns="45716" rIns="91430" bIns="45716" anchor="ctr"/>
          <a:lstStyle/>
          <a:p>
            <a:pPr algn="ctr" defTabSz="913448" hangingPunct="0">
              <a:lnSpc>
                <a:spcPct val="93000"/>
              </a:lnSpc>
              <a:buClr>
                <a:srgbClr val="000000"/>
              </a:buClr>
              <a:buSzPct val="100000"/>
            </a:pPr>
            <a:endParaRPr lang="en-US" dirty="0">
              <a:latin typeface="Palatino Linotype" pitchFamily="18" charset="0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3024188" y="824215"/>
            <a:ext cx="5712354" cy="378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During Damage, Near time of max shear</a:t>
            </a:r>
          </a:p>
        </p:txBody>
      </p:sp>
      <p:sp>
        <p:nvSpPr>
          <p:cNvPr id="41996" name="Oval 12"/>
          <p:cNvSpPr>
            <a:spLocks noChangeArrowheads="1"/>
          </p:cNvSpPr>
          <p:nvPr/>
        </p:nvSpPr>
        <p:spPr bwMode="auto">
          <a:xfrm>
            <a:off x="6076377" y="2365898"/>
            <a:ext cx="420026" cy="41998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0794" tIns="50397" rIns="100794" bIns="50397" anchor="ctr"/>
          <a:lstStyle/>
          <a:p>
            <a:endParaRPr lang="en-US"/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2100130" y="2365898"/>
            <a:ext cx="420026" cy="41998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100794" tIns="50397" rIns="100794" bIns="50397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0" y="25558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Strengthening RIJ, Outflow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74638" y="1320800"/>
            <a:ext cx="9783762" cy="2232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342900" indent="-342900" hangingPunct="0">
              <a:lnSpc>
                <a:spcPct val="93000"/>
              </a:lnSpc>
              <a:buClr>
                <a:schemeClr val="tx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RIJ appeared to strengthen and expand in areal coverage</a:t>
            </a:r>
          </a:p>
          <a:p>
            <a:pPr marL="1085850" lvl="1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Tx/>
              <a:buChar char="-"/>
              <a:defRPr/>
            </a:pPr>
            <a:r>
              <a:rPr lang="en-US" sz="2800" dirty="0" smtClean="0">
                <a:solidFill>
                  <a:srgbClr val="00CCFF"/>
                </a:solidFill>
              </a:rPr>
              <a:t>Bow structure formed in reflectivity field</a:t>
            </a: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6" charset="0"/>
              <a:buNone/>
              <a:defRPr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chemeClr val="tx1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Strong low-level outflow developed along the line. Related to RIJ?</a:t>
            </a:r>
          </a:p>
          <a:p>
            <a:pPr marL="1085850" lvl="1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Tx/>
              <a:buChar char="-"/>
              <a:defRPr/>
            </a:pPr>
            <a:r>
              <a:rPr lang="en-US" sz="2800" dirty="0" smtClean="0">
                <a:solidFill>
                  <a:srgbClr val="00CCFF"/>
                </a:solidFill>
              </a:rPr>
              <a:t>RIJ descent</a:t>
            </a:r>
          </a:p>
          <a:p>
            <a:pPr marL="1085850" lvl="1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Tx/>
              <a:buChar char="-"/>
              <a:defRPr/>
            </a:pPr>
            <a:r>
              <a:rPr lang="en-US" sz="2800" dirty="0" smtClean="0">
                <a:solidFill>
                  <a:srgbClr val="00CCFF"/>
                </a:solidFill>
              </a:rPr>
              <a:t>Downward transport of momentum caused by RIJ</a:t>
            </a:r>
            <a:endParaRPr lang="en-US" sz="28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6" charset="0"/>
              <a:buNone/>
              <a:defRPr/>
            </a:pPr>
            <a:endParaRPr lang="en-US" sz="2400" dirty="0">
              <a:solidFill>
                <a:srgbClr val="00CC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2"/>
          <p:cNvPicPr>
            <a:picLocks noChangeAspect="1"/>
          </p:cNvPicPr>
          <p:nvPr/>
        </p:nvPicPr>
        <p:blipFill>
          <a:blip r:embed="rId3" cstate="print"/>
          <a:srcRect l="50000" t="9856" b="48230"/>
          <a:stretch>
            <a:fillRect/>
          </a:stretch>
        </p:blipFill>
        <p:spPr bwMode="auto">
          <a:xfrm>
            <a:off x="4860925" y="4208463"/>
            <a:ext cx="42735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0" y="241300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Enhanced Convergence Caused By RIJ</a:t>
            </a:r>
          </a:p>
        </p:txBody>
      </p:sp>
      <p:pic>
        <p:nvPicPr>
          <p:cNvPr id="53251" name="Picture 8"/>
          <p:cNvPicPr>
            <a:picLocks noChangeAspect="1"/>
          </p:cNvPicPr>
          <p:nvPr/>
        </p:nvPicPr>
        <p:blipFill>
          <a:blip r:embed="rId3" cstate="print"/>
          <a:srcRect l="-32957" t="57458" r="53181" b="-37355"/>
          <a:stretch>
            <a:fillRect/>
          </a:stretch>
        </p:blipFill>
        <p:spPr bwMode="auto">
          <a:xfrm>
            <a:off x="1916113" y="1243013"/>
            <a:ext cx="7148512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Oval 5"/>
          <p:cNvSpPr>
            <a:spLocks noChangeArrowheads="1"/>
          </p:cNvSpPr>
          <p:nvPr/>
        </p:nvSpPr>
        <p:spPr bwMode="auto">
          <a:xfrm>
            <a:off x="6335713" y="3017838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808663" y="4276725"/>
            <a:ext cx="3265487" cy="1738313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54" name="Picture 2"/>
          <p:cNvPicPr>
            <a:picLocks noChangeAspect="1"/>
          </p:cNvPicPr>
          <p:nvPr/>
        </p:nvPicPr>
        <p:blipFill>
          <a:blip r:embed="rId4" cstate="print"/>
          <a:srcRect l="73425" t="7138" r="153" b="90800"/>
          <a:stretch>
            <a:fillRect/>
          </a:stretch>
        </p:blipFill>
        <p:spPr bwMode="auto">
          <a:xfrm>
            <a:off x="914400" y="1195388"/>
            <a:ext cx="39639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3"/>
          <p:cNvPicPr>
            <a:picLocks noChangeAspect="1"/>
          </p:cNvPicPr>
          <p:nvPr/>
        </p:nvPicPr>
        <p:blipFill>
          <a:blip r:embed="rId5" cstate="print"/>
          <a:srcRect t="7249" r="78510" b="90811"/>
          <a:stretch>
            <a:fillRect/>
          </a:stretch>
        </p:blipFill>
        <p:spPr bwMode="auto">
          <a:xfrm>
            <a:off x="925513" y="4014788"/>
            <a:ext cx="393065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7" name="Picture 2"/>
          <p:cNvPicPr>
            <a:picLocks noChangeAspect="1" noChangeArrowheads="1"/>
          </p:cNvPicPr>
          <p:nvPr/>
        </p:nvPicPr>
        <p:blipFill>
          <a:blip r:embed="rId6" cstate="print"/>
          <a:srcRect t="9666" r="53490"/>
          <a:stretch>
            <a:fillRect/>
          </a:stretch>
        </p:blipFill>
        <p:spPr bwMode="auto">
          <a:xfrm>
            <a:off x="914400" y="1205728"/>
            <a:ext cx="3963453" cy="57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8" name="Text Box 3"/>
          <p:cNvSpPr txBox="1">
            <a:spLocks noChangeArrowheads="1"/>
          </p:cNvSpPr>
          <p:nvPr/>
        </p:nvSpPr>
        <p:spPr bwMode="auto">
          <a:xfrm>
            <a:off x="914400" y="811213"/>
            <a:ext cx="1230312" cy="352184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1056 UTC</a:t>
            </a:r>
          </a:p>
        </p:txBody>
      </p:sp>
      <p:grpSp>
        <p:nvGrpSpPr>
          <p:cNvPr id="53269" name="Group 1"/>
          <p:cNvGrpSpPr>
            <a:grpSpLocks/>
          </p:cNvGrpSpPr>
          <p:nvPr/>
        </p:nvGrpSpPr>
        <p:grpSpPr bwMode="auto">
          <a:xfrm>
            <a:off x="2230417" y="2968223"/>
            <a:ext cx="685800" cy="3657969"/>
            <a:chOff x="2286000" y="2971800"/>
            <a:chExt cx="685800" cy="3657600"/>
          </a:xfrm>
        </p:grpSpPr>
        <p:sp>
          <p:nvSpPr>
            <p:cNvPr id="53270" name="Oval 4"/>
            <p:cNvSpPr>
              <a:spLocks noChangeArrowheads="1"/>
            </p:cNvSpPr>
            <p:nvPr/>
          </p:nvSpPr>
          <p:spPr bwMode="auto">
            <a:xfrm>
              <a:off x="2286000" y="2971800"/>
              <a:ext cx="685800" cy="685800"/>
            </a:xfrm>
            <a:prstGeom prst="ellipse">
              <a:avLst/>
            </a:prstGeom>
            <a:solidFill>
              <a:srgbClr val="99CCFF">
                <a:alpha val="0"/>
              </a:srgbClr>
            </a:solidFill>
            <a:ln w="3672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/>
            </a:p>
          </p:txBody>
        </p:sp>
        <p:sp>
          <p:nvSpPr>
            <p:cNvPr id="53271" name="Oval 5"/>
            <p:cNvSpPr>
              <a:spLocks noChangeArrowheads="1"/>
            </p:cNvSpPr>
            <p:nvPr/>
          </p:nvSpPr>
          <p:spPr bwMode="auto">
            <a:xfrm>
              <a:off x="2286000" y="5943600"/>
              <a:ext cx="685800" cy="685800"/>
            </a:xfrm>
            <a:prstGeom prst="ellipse">
              <a:avLst/>
            </a:prstGeom>
            <a:solidFill>
              <a:srgbClr val="99CCFF">
                <a:alpha val="0"/>
              </a:srgbClr>
            </a:solidFill>
            <a:ln w="3672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154112" y="1483458"/>
            <a:ext cx="4724400" cy="3210779"/>
            <a:chOff x="1154112" y="1451743"/>
            <a:chExt cx="4724400" cy="3210779"/>
          </a:xfrm>
        </p:grpSpPr>
        <p:sp>
          <p:nvSpPr>
            <p:cNvPr id="53263" name="Text Box 3"/>
            <p:cNvSpPr txBox="1">
              <a:spLocks noChangeArrowheads="1"/>
            </p:cNvSpPr>
            <p:nvPr/>
          </p:nvSpPr>
          <p:spPr bwMode="auto">
            <a:xfrm>
              <a:off x="1154112" y="1451743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  <p:sp>
          <p:nvSpPr>
            <p:cNvPr id="53264" name="Text Box 3"/>
            <p:cNvSpPr txBox="1">
              <a:spLocks noChangeArrowheads="1"/>
            </p:cNvSpPr>
            <p:nvPr/>
          </p:nvSpPr>
          <p:spPr bwMode="auto">
            <a:xfrm>
              <a:off x="4964112" y="1451743"/>
              <a:ext cx="914400" cy="352184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Shear</a:t>
              </a:r>
            </a:p>
          </p:txBody>
        </p:sp>
        <p:sp>
          <p:nvSpPr>
            <p:cNvPr id="53265" name="Text Box 3"/>
            <p:cNvSpPr txBox="1">
              <a:spLocks noChangeArrowheads="1"/>
            </p:cNvSpPr>
            <p:nvPr/>
          </p:nvSpPr>
          <p:spPr bwMode="auto">
            <a:xfrm>
              <a:off x="11541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Div</a:t>
              </a:r>
            </a:p>
          </p:txBody>
        </p:sp>
        <p:sp>
          <p:nvSpPr>
            <p:cNvPr id="53266" name="Text Box 3"/>
            <p:cNvSpPr txBox="1">
              <a:spLocks noChangeArrowheads="1"/>
            </p:cNvSpPr>
            <p:nvPr/>
          </p:nvSpPr>
          <p:spPr bwMode="auto">
            <a:xfrm>
              <a:off x="48879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</p:grpSp>
      <p:grpSp>
        <p:nvGrpSpPr>
          <p:cNvPr id="53257" name="Group 29"/>
          <p:cNvGrpSpPr>
            <a:grpSpLocks/>
          </p:cNvGrpSpPr>
          <p:nvPr/>
        </p:nvGrpSpPr>
        <p:grpSpPr bwMode="auto">
          <a:xfrm>
            <a:off x="914400" y="1187450"/>
            <a:ext cx="8220075" cy="3043238"/>
            <a:chOff x="914400" y="1187184"/>
            <a:chExt cx="8219412" cy="3043593"/>
          </a:xfrm>
        </p:grpSpPr>
        <p:pic>
          <p:nvPicPr>
            <p:cNvPr id="53259" name="Picture 30"/>
            <p:cNvPicPr>
              <a:picLocks noChangeAspect="1"/>
            </p:cNvPicPr>
            <p:nvPr/>
          </p:nvPicPr>
          <p:blipFill>
            <a:blip r:embed="rId4" cstate="print"/>
            <a:srcRect l="73425" t="7138" r="153" b="90800"/>
            <a:stretch>
              <a:fillRect/>
            </a:stretch>
          </p:blipFill>
          <p:spPr bwMode="auto">
            <a:xfrm>
              <a:off x="914400" y="1195295"/>
              <a:ext cx="3963453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60" name="Picture 31"/>
            <p:cNvPicPr>
              <a:picLocks noChangeAspect="1"/>
            </p:cNvPicPr>
            <p:nvPr/>
          </p:nvPicPr>
          <p:blipFill>
            <a:blip r:embed="rId7" cstate="print"/>
            <a:srcRect l="2686" t="11127" r="72818" b="86632"/>
            <a:stretch>
              <a:fillRect/>
            </a:stretch>
          </p:blipFill>
          <p:spPr bwMode="auto">
            <a:xfrm>
              <a:off x="4877853" y="1187184"/>
              <a:ext cx="4187157" cy="25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61" name="Picture 32"/>
            <p:cNvPicPr>
              <a:picLocks noChangeAspect="1"/>
            </p:cNvPicPr>
            <p:nvPr/>
          </p:nvPicPr>
          <p:blipFill>
            <a:blip r:embed="rId4" cstate="print"/>
            <a:srcRect l="73425" t="7138" r="153" b="90800"/>
            <a:stretch>
              <a:fillRect/>
            </a:stretch>
          </p:blipFill>
          <p:spPr bwMode="auto">
            <a:xfrm>
              <a:off x="4846914" y="3983889"/>
              <a:ext cx="4286898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3258" name="Picture 5"/>
          <p:cNvPicPr>
            <a:picLocks noChangeAspect="1"/>
          </p:cNvPicPr>
          <p:nvPr/>
        </p:nvPicPr>
        <p:blipFill>
          <a:blip r:embed="rId8" cstate="print"/>
          <a:srcRect t="11575" r="75026" b="86932"/>
          <a:stretch>
            <a:fillRect/>
          </a:stretch>
        </p:blipFill>
        <p:spPr bwMode="auto">
          <a:xfrm>
            <a:off x="925513" y="4019550"/>
            <a:ext cx="392112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3211512" y="808037"/>
            <a:ext cx="3581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1 min before damage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/>
          <p:cNvPicPr>
            <a:picLocks noChangeAspect="1" noChangeArrowheads="1"/>
          </p:cNvPicPr>
          <p:nvPr/>
        </p:nvPicPr>
        <p:blipFill>
          <a:blip r:embed="rId3" cstate="print"/>
          <a:srcRect t="9610" r="53539" b="-5293"/>
          <a:stretch>
            <a:fillRect/>
          </a:stretch>
        </p:blipFill>
        <p:spPr bwMode="auto">
          <a:xfrm>
            <a:off x="914400" y="1206500"/>
            <a:ext cx="3959225" cy="612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925513" y="808038"/>
            <a:ext cx="1235075" cy="35242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1058 UTC</a:t>
            </a:r>
          </a:p>
        </p:txBody>
      </p:sp>
      <p:sp>
        <p:nvSpPr>
          <p:cNvPr id="55299" name="Oval 4"/>
          <p:cNvSpPr>
            <a:spLocks noChangeArrowheads="1"/>
          </p:cNvSpPr>
          <p:nvPr/>
        </p:nvSpPr>
        <p:spPr bwMode="auto">
          <a:xfrm>
            <a:off x="2514600" y="2971800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5300" name="Oval 5"/>
          <p:cNvSpPr>
            <a:spLocks noChangeArrowheads="1"/>
          </p:cNvSpPr>
          <p:nvPr/>
        </p:nvSpPr>
        <p:spPr bwMode="auto">
          <a:xfrm>
            <a:off x="2514600" y="5943600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259513" y="1951038"/>
            <a:ext cx="2362200" cy="1295400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02" name="Text Box 1"/>
          <p:cNvSpPr txBox="1">
            <a:spLocks noChangeArrowheads="1"/>
          </p:cNvSpPr>
          <p:nvPr/>
        </p:nvSpPr>
        <p:spPr bwMode="auto">
          <a:xfrm>
            <a:off x="0" y="241300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Enhanced Convergence Caused By RIJ</a:t>
            </a:r>
          </a:p>
        </p:txBody>
      </p:sp>
      <p:pic>
        <p:nvPicPr>
          <p:cNvPr id="55303" name="Picture 2"/>
          <p:cNvPicPr>
            <a:picLocks noChangeAspect="1"/>
          </p:cNvPicPr>
          <p:nvPr/>
        </p:nvPicPr>
        <p:blipFill>
          <a:blip r:embed="rId4" cstate="print"/>
          <a:srcRect t="57434" r="53445"/>
          <a:stretch>
            <a:fillRect/>
          </a:stretch>
        </p:blipFill>
        <p:spPr bwMode="auto">
          <a:xfrm>
            <a:off x="4833938" y="1206500"/>
            <a:ext cx="42100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4" name="Oval 4"/>
          <p:cNvSpPr>
            <a:spLocks noChangeArrowheads="1"/>
          </p:cNvSpPr>
          <p:nvPr/>
        </p:nvSpPr>
        <p:spPr bwMode="auto">
          <a:xfrm>
            <a:off x="6596063" y="2971800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pic>
        <p:nvPicPr>
          <p:cNvPr id="55305" name="Picture 12"/>
          <p:cNvPicPr>
            <a:picLocks noChangeAspect="1"/>
          </p:cNvPicPr>
          <p:nvPr/>
        </p:nvPicPr>
        <p:blipFill>
          <a:blip r:embed="rId5" cstate="print"/>
          <a:srcRect t="11217" r="72818" b="86632"/>
          <a:stretch>
            <a:fillRect/>
          </a:stretch>
        </p:blipFill>
        <p:spPr bwMode="auto">
          <a:xfrm>
            <a:off x="4873625" y="1209675"/>
            <a:ext cx="417036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6" name="Picture 3"/>
          <p:cNvPicPr>
            <a:picLocks noChangeAspect="1"/>
          </p:cNvPicPr>
          <p:nvPr/>
        </p:nvPicPr>
        <p:blipFill>
          <a:blip r:embed="rId4" cstate="print"/>
          <a:srcRect l="50105" t="8905" b="47484"/>
          <a:stretch>
            <a:fillRect/>
          </a:stretch>
        </p:blipFill>
        <p:spPr bwMode="auto">
          <a:xfrm>
            <a:off x="4856163" y="4233863"/>
            <a:ext cx="4205287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/>
        </p:nvCxnSpPr>
        <p:spPr>
          <a:xfrm flipV="1">
            <a:off x="5765800" y="4276725"/>
            <a:ext cx="3267075" cy="1738313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308" name="Group 1"/>
          <p:cNvGrpSpPr>
            <a:grpSpLocks/>
          </p:cNvGrpSpPr>
          <p:nvPr/>
        </p:nvGrpSpPr>
        <p:grpSpPr bwMode="auto">
          <a:xfrm>
            <a:off x="914400" y="1187450"/>
            <a:ext cx="8220075" cy="3043238"/>
            <a:chOff x="914400" y="1187184"/>
            <a:chExt cx="8219412" cy="3043593"/>
          </a:xfrm>
        </p:grpSpPr>
        <p:pic>
          <p:nvPicPr>
            <p:cNvPr id="55315" name="Picture 13"/>
            <p:cNvPicPr>
              <a:picLocks noChangeAspect="1"/>
            </p:cNvPicPr>
            <p:nvPr/>
          </p:nvPicPr>
          <p:blipFill>
            <a:blip r:embed="rId6" cstate="print"/>
            <a:srcRect l="73425" t="7138" r="153" b="90800"/>
            <a:stretch>
              <a:fillRect/>
            </a:stretch>
          </p:blipFill>
          <p:spPr bwMode="auto">
            <a:xfrm>
              <a:off x="914400" y="1195295"/>
              <a:ext cx="3963453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6" name="Picture 15"/>
            <p:cNvPicPr>
              <a:picLocks noChangeAspect="1"/>
            </p:cNvPicPr>
            <p:nvPr/>
          </p:nvPicPr>
          <p:blipFill>
            <a:blip r:embed="rId5" cstate="print"/>
            <a:srcRect l="2686" t="11127" r="72818" b="86632"/>
            <a:stretch>
              <a:fillRect/>
            </a:stretch>
          </p:blipFill>
          <p:spPr bwMode="auto">
            <a:xfrm>
              <a:off x="4877853" y="1187184"/>
              <a:ext cx="4187157" cy="25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17" name="Picture 16"/>
            <p:cNvPicPr>
              <a:picLocks noChangeAspect="1"/>
            </p:cNvPicPr>
            <p:nvPr/>
          </p:nvPicPr>
          <p:blipFill>
            <a:blip r:embed="rId6" cstate="print"/>
            <a:srcRect l="73425" t="7138" r="153" b="90800"/>
            <a:stretch>
              <a:fillRect/>
            </a:stretch>
          </p:blipFill>
          <p:spPr bwMode="auto">
            <a:xfrm>
              <a:off x="4846914" y="3983889"/>
              <a:ext cx="4286898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310" name="Picture 23"/>
          <p:cNvPicPr>
            <a:picLocks noChangeAspect="1"/>
          </p:cNvPicPr>
          <p:nvPr/>
        </p:nvPicPr>
        <p:blipFill>
          <a:blip r:embed="rId7" cstate="print"/>
          <a:srcRect t="11575" r="75026" b="86932"/>
          <a:stretch>
            <a:fillRect/>
          </a:stretch>
        </p:blipFill>
        <p:spPr bwMode="auto">
          <a:xfrm>
            <a:off x="925513" y="4019550"/>
            <a:ext cx="392112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 22"/>
          <p:cNvGrpSpPr/>
          <p:nvPr/>
        </p:nvGrpSpPr>
        <p:grpSpPr>
          <a:xfrm>
            <a:off x="1154112" y="1483458"/>
            <a:ext cx="4724400" cy="3210779"/>
            <a:chOff x="1154112" y="1451743"/>
            <a:chExt cx="4724400" cy="3210779"/>
          </a:xfrm>
        </p:grpSpPr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1154112" y="1451743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4964112" y="1451743"/>
              <a:ext cx="914400" cy="352184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Shear</a:t>
              </a:r>
            </a:p>
          </p:txBody>
        </p:sp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>
              <a:off x="11541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Div</a:t>
              </a:r>
            </a:p>
          </p:txBody>
        </p:sp>
        <p:sp>
          <p:nvSpPr>
            <p:cNvPr id="27" name="Text Box 3"/>
            <p:cNvSpPr txBox="1">
              <a:spLocks noChangeArrowheads="1"/>
            </p:cNvSpPr>
            <p:nvPr/>
          </p:nvSpPr>
          <p:spPr bwMode="auto">
            <a:xfrm>
              <a:off x="48879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</p:grp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211512" y="822325"/>
            <a:ext cx="3581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~ Damage Begins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/>
          <p:cNvPicPr>
            <a:picLocks noChangeAspect="1" noChangeArrowheads="1"/>
          </p:cNvPicPr>
          <p:nvPr/>
        </p:nvPicPr>
        <p:blipFill>
          <a:blip r:embed="rId3" cstate="print"/>
          <a:srcRect t="9596" r="53464" b="-2"/>
          <a:stretch>
            <a:fillRect/>
          </a:stretch>
        </p:blipFill>
        <p:spPr bwMode="auto">
          <a:xfrm>
            <a:off x="914400" y="1204913"/>
            <a:ext cx="3948113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914400" y="808038"/>
            <a:ext cx="1235075" cy="35242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1101 UTC</a:t>
            </a:r>
          </a:p>
        </p:txBody>
      </p:sp>
      <p:sp>
        <p:nvSpPr>
          <p:cNvPr id="57347" name="Oval 4"/>
          <p:cNvSpPr>
            <a:spLocks noChangeArrowheads="1"/>
          </p:cNvSpPr>
          <p:nvPr/>
        </p:nvSpPr>
        <p:spPr bwMode="auto">
          <a:xfrm>
            <a:off x="2971800" y="3024188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7348" name="Oval 5"/>
          <p:cNvSpPr>
            <a:spLocks noChangeArrowheads="1"/>
          </p:cNvSpPr>
          <p:nvPr/>
        </p:nvSpPr>
        <p:spPr bwMode="auto">
          <a:xfrm>
            <a:off x="2971800" y="5943600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7349" name="Text Box 1"/>
          <p:cNvSpPr txBox="1">
            <a:spLocks noChangeArrowheads="1"/>
          </p:cNvSpPr>
          <p:nvPr/>
        </p:nvSpPr>
        <p:spPr bwMode="auto">
          <a:xfrm>
            <a:off x="0" y="241300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Enhanced Convergence Caused By RIJ</a:t>
            </a:r>
          </a:p>
        </p:txBody>
      </p:sp>
      <p:pic>
        <p:nvPicPr>
          <p:cNvPr id="57350" name="Picture 1"/>
          <p:cNvPicPr>
            <a:picLocks noChangeAspect="1"/>
          </p:cNvPicPr>
          <p:nvPr/>
        </p:nvPicPr>
        <p:blipFill>
          <a:blip r:embed="rId4" cstate="print"/>
          <a:srcRect t="54538" r="53445"/>
          <a:stretch>
            <a:fillRect/>
          </a:stretch>
        </p:blipFill>
        <p:spPr bwMode="auto">
          <a:xfrm>
            <a:off x="4862513" y="1182688"/>
            <a:ext cx="4181475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10"/>
          <p:cNvPicPr>
            <a:picLocks noChangeAspect="1"/>
          </p:cNvPicPr>
          <p:nvPr/>
        </p:nvPicPr>
        <p:blipFill>
          <a:blip r:embed="rId5" cstate="print"/>
          <a:srcRect t="11217" r="72818" b="86632"/>
          <a:stretch>
            <a:fillRect/>
          </a:stretch>
        </p:blipFill>
        <p:spPr bwMode="auto">
          <a:xfrm>
            <a:off x="4873625" y="1204913"/>
            <a:ext cx="417036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2" name="Oval 4"/>
          <p:cNvSpPr>
            <a:spLocks noChangeArrowheads="1"/>
          </p:cNvSpPr>
          <p:nvPr/>
        </p:nvSpPr>
        <p:spPr bwMode="auto">
          <a:xfrm>
            <a:off x="7021513" y="3024188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pic>
        <p:nvPicPr>
          <p:cNvPr id="57353" name="Picture 2"/>
          <p:cNvPicPr>
            <a:picLocks noChangeAspect="1"/>
          </p:cNvPicPr>
          <p:nvPr/>
        </p:nvPicPr>
        <p:blipFill>
          <a:blip r:embed="rId4" cstate="print"/>
          <a:srcRect l="50105" t="9856" b="47777"/>
          <a:stretch>
            <a:fillRect/>
          </a:stretch>
        </p:blipFill>
        <p:spPr bwMode="auto">
          <a:xfrm>
            <a:off x="4873625" y="4230688"/>
            <a:ext cx="41894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>
          <a:xfrm flipV="1">
            <a:off x="5757863" y="4300538"/>
            <a:ext cx="3265487" cy="1736725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355" name="Group 12"/>
          <p:cNvGrpSpPr>
            <a:grpSpLocks/>
          </p:cNvGrpSpPr>
          <p:nvPr/>
        </p:nvGrpSpPr>
        <p:grpSpPr bwMode="auto">
          <a:xfrm>
            <a:off x="914400" y="1187450"/>
            <a:ext cx="8220075" cy="3043238"/>
            <a:chOff x="914400" y="1187184"/>
            <a:chExt cx="8219412" cy="3043593"/>
          </a:xfrm>
        </p:grpSpPr>
        <p:pic>
          <p:nvPicPr>
            <p:cNvPr id="57362" name="Picture 14"/>
            <p:cNvPicPr>
              <a:picLocks noChangeAspect="1"/>
            </p:cNvPicPr>
            <p:nvPr/>
          </p:nvPicPr>
          <p:blipFill>
            <a:blip r:embed="rId6" cstate="print"/>
            <a:srcRect l="73425" t="7138" r="153" b="90800"/>
            <a:stretch>
              <a:fillRect/>
            </a:stretch>
          </p:blipFill>
          <p:spPr bwMode="auto">
            <a:xfrm>
              <a:off x="914400" y="1195295"/>
              <a:ext cx="3963453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63" name="Picture 15"/>
            <p:cNvPicPr>
              <a:picLocks noChangeAspect="1"/>
            </p:cNvPicPr>
            <p:nvPr/>
          </p:nvPicPr>
          <p:blipFill>
            <a:blip r:embed="rId5" cstate="print"/>
            <a:srcRect l="2686" t="11127" r="72818" b="86632"/>
            <a:stretch>
              <a:fillRect/>
            </a:stretch>
          </p:blipFill>
          <p:spPr bwMode="auto">
            <a:xfrm>
              <a:off x="4877853" y="1187184"/>
              <a:ext cx="4187157" cy="25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64" name="Picture 16"/>
            <p:cNvPicPr>
              <a:picLocks noChangeAspect="1"/>
            </p:cNvPicPr>
            <p:nvPr/>
          </p:nvPicPr>
          <p:blipFill>
            <a:blip r:embed="rId6" cstate="print"/>
            <a:srcRect l="73425" t="7138" r="153" b="90800"/>
            <a:stretch>
              <a:fillRect/>
            </a:stretch>
          </p:blipFill>
          <p:spPr bwMode="auto">
            <a:xfrm>
              <a:off x="4846914" y="3983889"/>
              <a:ext cx="4286898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357" name="Picture 23"/>
          <p:cNvPicPr>
            <a:picLocks noChangeAspect="1"/>
          </p:cNvPicPr>
          <p:nvPr/>
        </p:nvPicPr>
        <p:blipFill>
          <a:blip r:embed="rId7" cstate="print"/>
          <a:srcRect t="11575" r="75026" b="86932"/>
          <a:stretch>
            <a:fillRect/>
          </a:stretch>
        </p:blipFill>
        <p:spPr bwMode="auto">
          <a:xfrm>
            <a:off x="925513" y="4019550"/>
            <a:ext cx="392112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 21"/>
          <p:cNvGrpSpPr/>
          <p:nvPr/>
        </p:nvGrpSpPr>
        <p:grpSpPr>
          <a:xfrm>
            <a:off x="1154112" y="1483458"/>
            <a:ext cx="4724400" cy="3210779"/>
            <a:chOff x="1154112" y="1451743"/>
            <a:chExt cx="4724400" cy="3210779"/>
          </a:xfrm>
        </p:grpSpPr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1154112" y="1451743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4964112" y="1451743"/>
              <a:ext cx="914400" cy="352184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Shear</a:t>
              </a: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11541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Div</a:t>
              </a:r>
            </a:p>
          </p:txBody>
        </p:sp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>
              <a:off x="48879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</p:grp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2373312" y="822325"/>
            <a:ext cx="5181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During Damage, Near time of max shear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/>
          <p:cNvPicPr>
            <a:picLocks noChangeAspect="1" noChangeArrowheads="1"/>
          </p:cNvPicPr>
          <p:nvPr/>
        </p:nvPicPr>
        <p:blipFill>
          <a:blip r:embed="rId3" cstate="print"/>
          <a:srcRect t="9895" r="53648"/>
          <a:stretch>
            <a:fillRect/>
          </a:stretch>
        </p:blipFill>
        <p:spPr bwMode="auto">
          <a:xfrm>
            <a:off x="914400" y="1223963"/>
            <a:ext cx="3932238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925513" y="808038"/>
            <a:ext cx="1233487" cy="35242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1102 UTC</a:t>
            </a:r>
          </a:p>
        </p:txBody>
      </p:sp>
      <p:sp>
        <p:nvSpPr>
          <p:cNvPr id="59395" name="Oval 4"/>
          <p:cNvSpPr>
            <a:spLocks noChangeArrowheads="1"/>
          </p:cNvSpPr>
          <p:nvPr/>
        </p:nvSpPr>
        <p:spPr bwMode="auto">
          <a:xfrm>
            <a:off x="3200400" y="3036888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9396" name="Oval 5"/>
          <p:cNvSpPr>
            <a:spLocks noChangeArrowheads="1"/>
          </p:cNvSpPr>
          <p:nvPr/>
        </p:nvSpPr>
        <p:spPr bwMode="auto">
          <a:xfrm>
            <a:off x="3200400" y="5943600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59397" name="Text Box 1"/>
          <p:cNvSpPr txBox="1">
            <a:spLocks noChangeArrowheads="1"/>
          </p:cNvSpPr>
          <p:nvPr/>
        </p:nvSpPr>
        <p:spPr bwMode="auto">
          <a:xfrm>
            <a:off x="0" y="241300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Enhanced Convergence Caused By RIJ</a:t>
            </a:r>
          </a:p>
        </p:txBody>
      </p:sp>
      <p:pic>
        <p:nvPicPr>
          <p:cNvPr id="59398" name="Picture 1"/>
          <p:cNvPicPr>
            <a:picLocks noChangeAspect="1"/>
          </p:cNvPicPr>
          <p:nvPr/>
        </p:nvPicPr>
        <p:blipFill>
          <a:blip r:embed="rId4" cstate="print"/>
          <a:srcRect t="57518" r="53531" b="-2"/>
          <a:stretch>
            <a:fillRect/>
          </a:stretch>
        </p:blipFill>
        <p:spPr bwMode="auto">
          <a:xfrm>
            <a:off x="4870450" y="1201738"/>
            <a:ext cx="4194175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9" name="Oval 4"/>
          <p:cNvSpPr>
            <a:spLocks noChangeArrowheads="1"/>
          </p:cNvSpPr>
          <p:nvPr/>
        </p:nvSpPr>
        <p:spPr bwMode="auto">
          <a:xfrm>
            <a:off x="7250113" y="3028950"/>
            <a:ext cx="685800" cy="685800"/>
          </a:xfrm>
          <a:prstGeom prst="ellipse">
            <a:avLst/>
          </a:prstGeom>
          <a:solidFill>
            <a:srgbClr val="99CCFF">
              <a:alpha val="0"/>
            </a:srgbClr>
          </a:solidFill>
          <a:ln w="3672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pic>
        <p:nvPicPr>
          <p:cNvPr id="59400" name="Picture 2"/>
          <p:cNvPicPr>
            <a:picLocks noChangeAspect="1"/>
          </p:cNvPicPr>
          <p:nvPr/>
        </p:nvPicPr>
        <p:blipFill>
          <a:blip r:embed="rId4" cstate="print"/>
          <a:srcRect l="50000" t="9856" b="48230"/>
          <a:stretch>
            <a:fillRect/>
          </a:stretch>
        </p:blipFill>
        <p:spPr bwMode="auto">
          <a:xfrm>
            <a:off x="4876800" y="4237038"/>
            <a:ext cx="4257675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>
          <a:xfrm flipV="1">
            <a:off x="5757863" y="4300538"/>
            <a:ext cx="3265487" cy="1736725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402" name="Group 24"/>
          <p:cNvGrpSpPr>
            <a:grpSpLocks/>
          </p:cNvGrpSpPr>
          <p:nvPr/>
        </p:nvGrpSpPr>
        <p:grpSpPr bwMode="auto">
          <a:xfrm>
            <a:off x="914400" y="1187450"/>
            <a:ext cx="8220075" cy="3043238"/>
            <a:chOff x="914400" y="1187184"/>
            <a:chExt cx="8219412" cy="3043593"/>
          </a:xfrm>
        </p:grpSpPr>
        <p:pic>
          <p:nvPicPr>
            <p:cNvPr id="59409" name="Picture 25"/>
            <p:cNvPicPr>
              <a:picLocks noChangeAspect="1"/>
            </p:cNvPicPr>
            <p:nvPr/>
          </p:nvPicPr>
          <p:blipFill>
            <a:blip r:embed="rId5" cstate="print"/>
            <a:srcRect l="73425" t="7138" r="153" b="90800"/>
            <a:stretch>
              <a:fillRect/>
            </a:stretch>
          </p:blipFill>
          <p:spPr bwMode="auto">
            <a:xfrm>
              <a:off x="914400" y="1195295"/>
              <a:ext cx="3963453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0" name="Picture 26"/>
            <p:cNvPicPr>
              <a:picLocks noChangeAspect="1"/>
            </p:cNvPicPr>
            <p:nvPr/>
          </p:nvPicPr>
          <p:blipFill>
            <a:blip r:embed="rId6" cstate="print"/>
            <a:srcRect l="2686" t="11127" r="72818" b="86632"/>
            <a:stretch>
              <a:fillRect/>
            </a:stretch>
          </p:blipFill>
          <p:spPr bwMode="auto">
            <a:xfrm>
              <a:off x="4877853" y="1187184"/>
              <a:ext cx="4187157" cy="258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1" name="Picture 27"/>
            <p:cNvPicPr>
              <a:picLocks noChangeAspect="1"/>
            </p:cNvPicPr>
            <p:nvPr/>
          </p:nvPicPr>
          <p:blipFill>
            <a:blip r:embed="rId5" cstate="print"/>
            <a:srcRect l="73425" t="7138" r="153" b="90800"/>
            <a:stretch>
              <a:fillRect/>
            </a:stretch>
          </p:blipFill>
          <p:spPr bwMode="auto">
            <a:xfrm>
              <a:off x="4846914" y="3983889"/>
              <a:ext cx="4286898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9404" name="Picture 20"/>
          <p:cNvPicPr>
            <a:picLocks noChangeAspect="1"/>
          </p:cNvPicPr>
          <p:nvPr/>
        </p:nvPicPr>
        <p:blipFill>
          <a:blip r:embed="rId7" cstate="print"/>
          <a:srcRect t="11575" r="75026" b="86932"/>
          <a:stretch>
            <a:fillRect/>
          </a:stretch>
        </p:blipFill>
        <p:spPr bwMode="auto">
          <a:xfrm>
            <a:off x="925513" y="4019550"/>
            <a:ext cx="3921125" cy="1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1154112" y="1483458"/>
            <a:ext cx="4724400" cy="3210779"/>
            <a:chOff x="1154112" y="1451743"/>
            <a:chExt cx="4724400" cy="3210779"/>
          </a:xfrm>
        </p:grpSpPr>
        <p:sp>
          <p:nvSpPr>
            <p:cNvPr id="22" name="Text Box 3"/>
            <p:cNvSpPr txBox="1">
              <a:spLocks noChangeArrowheads="1"/>
            </p:cNvSpPr>
            <p:nvPr/>
          </p:nvSpPr>
          <p:spPr bwMode="auto">
            <a:xfrm>
              <a:off x="1154112" y="1451743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4964112" y="1451743"/>
              <a:ext cx="914400" cy="352184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Shear</a:t>
              </a:r>
            </a:p>
          </p:txBody>
        </p:sp>
        <p:sp>
          <p:nvSpPr>
            <p:cNvPr id="24" name="Text Box 3"/>
            <p:cNvSpPr txBox="1">
              <a:spLocks noChangeArrowheads="1"/>
            </p:cNvSpPr>
            <p:nvPr/>
          </p:nvSpPr>
          <p:spPr bwMode="auto">
            <a:xfrm>
              <a:off x="11541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Div</a:t>
              </a:r>
            </a:p>
          </p:txBody>
        </p: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>
              <a:off x="4887912" y="4313237"/>
              <a:ext cx="914400" cy="349285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 dirty="0">
                  <a:solidFill>
                    <a:srgbClr val="0099FF"/>
                  </a:solidFill>
                  <a:ea typeface="DejaVu LGC Sans"/>
                  <a:cs typeface="DejaVu LGC Sans"/>
                </a:rPr>
                <a:t>SRM</a:t>
              </a:r>
            </a:p>
          </p:txBody>
        </p:sp>
      </p:grp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3135312" y="822325"/>
            <a:ext cx="3581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tx1"/>
                </a:solidFill>
              </a:rPr>
              <a:t>Damage Continues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28600" y="1112838"/>
            <a:ext cx="9144000" cy="5715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CCFF"/>
                </a:solidFill>
              </a:rPr>
              <a:t>RIJ </a:t>
            </a:r>
            <a:r>
              <a:rPr lang="en-US" sz="2800" dirty="0">
                <a:solidFill>
                  <a:srgbClr val="00CCFF"/>
                </a:solidFill>
              </a:rPr>
              <a:t>appeared to strengthen </a:t>
            </a:r>
            <a:r>
              <a:rPr lang="en-US" sz="2800" dirty="0" smtClean="0">
                <a:solidFill>
                  <a:srgbClr val="00CCFF"/>
                </a:solidFill>
              </a:rPr>
              <a:t>and impinge on storm-relative inflow </a:t>
            </a:r>
            <a:r>
              <a:rPr lang="en-US" sz="2800" dirty="0">
                <a:solidFill>
                  <a:srgbClr val="00CCFF"/>
                </a:solidFill>
              </a:rPr>
              <a:t>in area of circulation, increasing low and midlevel convergence. 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6" charset="0"/>
              <a:buNone/>
              <a:defRPr/>
            </a:pPr>
            <a:endParaRPr lang="en-US" sz="28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CCFF"/>
                </a:solidFill>
              </a:rPr>
              <a:t>Pre-existing low-level </a:t>
            </a:r>
            <a:r>
              <a:rPr lang="en-US" sz="2800" dirty="0" err="1" smtClean="0">
                <a:solidFill>
                  <a:srgbClr val="00CCFF"/>
                </a:solidFill>
              </a:rPr>
              <a:t>vorticity</a:t>
            </a:r>
            <a:r>
              <a:rPr lang="en-US" sz="2800" dirty="0" smtClean="0">
                <a:solidFill>
                  <a:srgbClr val="00CCFF"/>
                </a:solidFill>
              </a:rPr>
              <a:t> strengthened with time, corresponding to increased convergence and strengthening outflow </a:t>
            </a:r>
            <a:endParaRPr lang="en-US" sz="2800" dirty="0">
              <a:solidFill>
                <a:srgbClr val="00CCFF"/>
              </a:solidFill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000" dirty="0"/>
              <a:t> 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</p:txBody>
      </p:sp>
      <p:sp>
        <p:nvSpPr>
          <p:cNvPr id="61442" name="Text Box 1"/>
          <p:cNvSpPr txBox="1">
            <a:spLocks noChangeArrowheads="1"/>
          </p:cNvSpPr>
          <p:nvPr/>
        </p:nvSpPr>
        <p:spPr bwMode="auto">
          <a:xfrm>
            <a:off x="0" y="241300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Enhanced Convergence Caused By RIJ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2"/>
          <p:cNvSpPr txBox="1">
            <a:spLocks noChangeArrowheads="1"/>
          </p:cNvSpPr>
          <p:nvPr/>
        </p:nvSpPr>
        <p:spPr bwMode="auto">
          <a:xfrm>
            <a:off x="239713" y="113665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>
              <a:solidFill>
                <a:srgbClr val="000000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>
              <a:solidFill>
                <a:srgbClr val="000000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>
              <a:solidFill>
                <a:srgbClr val="000000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>
                <a:solidFill>
                  <a:srgbClr val="000000"/>
                </a:solidFill>
                <a:ea typeface="DejaVu LGC Sans"/>
                <a:cs typeface="DejaVu LGC Sans"/>
              </a:rPr>
              <a:t> 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>
              <a:solidFill>
                <a:srgbClr val="000000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>
              <a:solidFill>
                <a:srgbClr val="000000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>
              <a:solidFill>
                <a:srgbClr val="000000"/>
              </a:solidFill>
              <a:ea typeface="DejaVu LGC Sans"/>
              <a:cs typeface="DejaVu LGC Sans"/>
            </a:endParaRPr>
          </a:p>
        </p:txBody>
      </p:sp>
      <p:sp>
        <p:nvSpPr>
          <p:cNvPr id="63490" name="Text Box 1"/>
          <p:cNvSpPr txBox="1">
            <a:spLocks noChangeArrowheads="1"/>
          </p:cNvSpPr>
          <p:nvPr/>
        </p:nvSpPr>
        <p:spPr bwMode="auto">
          <a:xfrm>
            <a:off x="0" y="73024"/>
            <a:ext cx="10080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Storm Evolution Summary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-2470943" y="4040981"/>
            <a:ext cx="6488112" cy="1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20712" y="808037"/>
            <a:ext cx="30480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4" name="TextBox 23"/>
          <p:cNvSpPr txBox="1">
            <a:spLocks noChangeArrowheads="1"/>
          </p:cNvSpPr>
          <p:nvPr/>
        </p:nvSpPr>
        <p:spPr bwMode="auto">
          <a:xfrm>
            <a:off x="925512" y="655637"/>
            <a:ext cx="14478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tx1"/>
                </a:solidFill>
              </a:rPr>
              <a:t>1049 UTC</a:t>
            </a:r>
          </a:p>
        </p:txBody>
      </p:sp>
      <p:sp>
        <p:nvSpPr>
          <p:cNvPr id="63495" name="TextBox 25"/>
          <p:cNvSpPr txBox="1">
            <a:spLocks noChangeArrowheads="1"/>
          </p:cNvSpPr>
          <p:nvPr/>
        </p:nvSpPr>
        <p:spPr bwMode="auto">
          <a:xfrm>
            <a:off x="955675" y="7086600"/>
            <a:ext cx="14478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 smtClean="0">
                <a:solidFill>
                  <a:schemeClr val="tx1"/>
                </a:solidFill>
              </a:rPr>
              <a:t>1104 </a:t>
            </a:r>
            <a:r>
              <a:rPr lang="en-US" dirty="0">
                <a:solidFill>
                  <a:schemeClr val="tx1"/>
                </a:solidFill>
              </a:rPr>
              <a:t>UTC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620713" y="7285037"/>
            <a:ext cx="30480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20712" y="3856037"/>
            <a:ext cx="30480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8" name="TextBox 28"/>
          <p:cNvSpPr txBox="1">
            <a:spLocks noChangeArrowheads="1"/>
          </p:cNvSpPr>
          <p:nvPr/>
        </p:nvSpPr>
        <p:spPr bwMode="auto">
          <a:xfrm>
            <a:off x="955675" y="3627437"/>
            <a:ext cx="14478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tx1"/>
                </a:solidFill>
              </a:rPr>
              <a:t>1056 UTC</a:t>
            </a: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7554912" y="1591412"/>
            <a:ext cx="2057400" cy="4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en-US" sz="2400" dirty="0" smtClean="0">
                <a:solidFill>
                  <a:schemeClr val="tx1"/>
                </a:solidFill>
              </a:rPr>
              <a:t>t = 5 min.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Flowchart: Off-page Connector 21"/>
          <p:cNvSpPr/>
          <p:nvPr/>
        </p:nvSpPr>
        <p:spPr bwMode="auto">
          <a:xfrm>
            <a:off x="4896644" y="4389437"/>
            <a:ext cx="296068" cy="685800"/>
          </a:xfrm>
          <a:prstGeom prst="flowChartOffpageConnector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3" name="Flowchart: Process 2"/>
          <p:cNvSpPr/>
          <p:nvPr/>
        </p:nvSpPr>
        <p:spPr bwMode="auto">
          <a:xfrm>
            <a:off x="3244850" y="808037"/>
            <a:ext cx="3581400" cy="7112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RIJ strengthens</a:t>
            </a:r>
          </a:p>
        </p:txBody>
      </p:sp>
      <p:sp>
        <p:nvSpPr>
          <p:cNvPr id="10" name="Flowchart: Process 9"/>
          <p:cNvSpPr/>
          <p:nvPr/>
        </p:nvSpPr>
        <p:spPr bwMode="auto">
          <a:xfrm>
            <a:off x="2149475" y="2270125"/>
            <a:ext cx="2819400" cy="9906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Gust front convergence increases</a:t>
            </a:r>
          </a:p>
        </p:txBody>
      </p:sp>
      <p:sp>
        <p:nvSpPr>
          <p:cNvPr id="11" name="Flowchart: Off-page Connector 10"/>
          <p:cNvSpPr/>
          <p:nvPr/>
        </p:nvSpPr>
        <p:spPr bwMode="auto">
          <a:xfrm>
            <a:off x="4896644" y="3260725"/>
            <a:ext cx="253999" cy="457199"/>
          </a:xfrm>
          <a:prstGeom prst="flowChartOffpageConnector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12" name="Flowchart: Process 11"/>
          <p:cNvSpPr/>
          <p:nvPr/>
        </p:nvSpPr>
        <p:spPr bwMode="auto">
          <a:xfrm>
            <a:off x="2754312" y="5056187"/>
            <a:ext cx="4571999" cy="85725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Circulation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causes EF1-scale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damage in Rush Springs</a:t>
            </a:r>
          </a:p>
        </p:txBody>
      </p:sp>
      <p:sp>
        <p:nvSpPr>
          <p:cNvPr id="13" name="Flowchart: Process 12"/>
          <p:cNvSpPr/>
          <p:nvPr/>
        </p:nvSpPr>
        <p:spPr bwMode="auto">
          <a:xfrm>
            <a:off x="5111750" y="2282825"/>
            <a:ext cx="2819400" cy="9779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Surface outflow strengthens</a:t>
            </a:r>
          </a:p>
        </p:txBody>
      </p:sp>
      <p:sp>
        <p:nvSpPr>
          <p:cNvPr id="15" name="Flowchart: Process 14"/>
          <p:cNvSpPr/>
          <p:nvPr/>
        </p:nvSpPr>
        <p:spPr bwMode="auto">
          <a:xfrm>
            <a:off x="2797175" y="3717924"/>
            <a:ext cx="4452937" cy="70643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Surface circulation forms</a:t>
            </a:r>
          </a:p>
        </p:txBody>
      </p:sp>
      <p:sp>
        <p:nvSpPr>
          <p:cNvPr id="24" name="Flowchart: Off-page Connector 23"/>
          <p:cNvSpPr/>
          <p:nvPr/>
        </p:nvSpPr>
        <p:spPr bwMode="auto">
          <a:xfrm>
            <a:off x="4898627" y="5913437"/>
            <a:ext cx="294085" cy="762000"/>
          </a:xfrm>
          <a:prstGeom prst="flowChartOffpageConnector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25" name="Flowchart: Process 24"/>
          <p:cNvSpPr/>
          <p:nvPr/>
        </p:nvSpPr>
        <p:spPr bwMode="auto">
          <a:xfrm>
            <a:off x="2982912" y="6689724"/>
            <a:ext cx="4038600" cy="59531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End of damage signatures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7554912" y="3344012"/>
            <a:ext cx="2057400" cy="4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en-US" sz="2400" dirty="0" smtClean="0">
                <a:solidFill>
                  <a:schemeClr val="tx1"/>
                </a:solidFill>
              </a:rPr>
              <a:t>t = 1 min.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TextBox 23"/>
          <p:cNvSpPr txBox="1">
            <a:spLocks noChangeArrowheads="1"/>
          </p:cNvSpPr>
          <p:nvPr/>
        </p:nvSpPr>
        <p:spPr bwMode="auto">
          <a:xfrm>
            <a:off x="7554912" y="4389437"/>
            <a:ext cx="2057400" cy="4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en-US" sz="2400" dirty="0" smtClean="0">
                <a:solidFill>
                  <a:schemeClr val="tx1"/>
                </a:solidFill>
              </a:rPr>
              <a:t>t = 3 min.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7554912" y="6142037"/>
            <a:ext cx="2057400" cy="4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l-GR" sz="2400" dirty="0" smtClean="0">
                <a:solidFill>
                  <a:schemeClr val="tx1"/>
                </a:solidFill>
              </a:rPr>
              <a:t>Δ</a:t>
            </a:r>
            <a:r>
              <a:rPr lang="en-US" sz="2400" dirty="0" smtClean="0">
                <a:solidFill>
                  <a:schemeClr val="tx1"/>
                </a:solidFill>
              </a:rPr>
              <a:t>t = 5 min.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4" name="Flowchart: Off-page Connector 33"/>
          <p:cNvSpPr/>
          <p:nvPr/>
        </p:nvSpPr>
        <p:spPr bwMode="auto">
          <a:xfrm>
            <a:off x="6335712" y="1519237"/>
            <a:ext cx="294085" cy="762000"/>
          </a:xfrm>
          <a:prstGeom prst="flowChartOffpageConnector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sp>
        <p:nvSpPr>
          <p:cNvPr id="35" name="Flowchart: Off-page Connector 34"/>
          <p:cNvSpPr/>
          <p:nvPr/>
        </p:nvSpPr>
        <p:spPr bwMode="auto">
          <a:xfrm>
            <a:off x="3363912" y="1519237"/>
            <a:ext cx="294085" cy="762000"/>
          </a:xfrm>
          <a:prstGeom prst="flowChartOffpageConnector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7478712" y="6827837"/>
            <a:ext cx="2362200" cy="1588"/>
          </a:xfrm>
          <a:prstGeom prst="line">
            <a:avLst/>
          </a:prstGeom>
          <a:ln w="539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lus 39"/>
          <p:cNvSpPr>
            <a:spLocks noChangeAspect="1"/>
          </p:cNvSpPr>
          <p:nvPr/>
        </p:nvSpPr>
        <p:spPr>
          <a:xfrm>
            <a:off x="7326312" y="6294437"/>
            <a:ext cx="365760" cy="36576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23"/>
          <p:cNvSpPr txBox="1">
            <a:spLocks noChangeArrowheads="1"/>
          </p:cNvSpPr>
          <p:nvPr/>
        </p:nvSpPr>
        <p:spPr bwMode="auto">
          <a:xfrm>
            <a:off x="7554912" y="6904037"/>
            <a:ext cx="2057400" cy="4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14 </a:t>
            </a:r>
            <a:r>
              <a:rPr lang="en-US" sz="2400" dirty="0" smtClean="0">
                <a:solidFill>
                  <a:schemeClr val="tx1"/>
                </a:solidFill>
              </a:rPr>
              <a:t>min.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707312" y="6827837"/>
            <a:ext cx="1752600" cy="6556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1"/>
          <p:cNvSpPr txBox="1">
            <a:spLocks noChangeArrowheads="1"/>
          </p:cNvSpPr>
          <p:nvPr/>
        </p:nvSpPr>
        <p:spPr bwMode="auto">
          <a:xfrm>
            <a:off x="1" y="228600"/>
            <a:ext cx="10080624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0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Summary and Conclusions</a:t>
            </a:r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28600" y="1112838"/>
            <a:ext cx="9144000" cy="5715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QLCS </a:t>
            </a:r>
            <a:r>
              <a:rPr lang="en-US" sz="2400" dirty="0">
                <a:solidFill>
                  <a:srgbClr val="00CCFF"/>
                </a:solidFill>
              </a:rPr>
              <a:t>occurred in central Oklahoma on 2 April 2010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Small</a:t>
            </a:r>
            <a:r>
              <a:rPr lang="en-US" sz="2400" dirty="0">
                <a:solidFill>
                  <a:srgbClr val="00CCFF"/>
                </a:solidFill>
              </a:rPr>
              <a:t>, low-level circulation formed along leading edge of QLCS, caused EF1 scale damage in Rush </a:t>
            </a:r>
            <a:r>
              <a:rPr lang="en-US" sz="2400" dirty="0" smtClean="0">
                <a:solidFill>
                  <a:srgbClr val="00CCFF"/>
                </a:solidFill>
              </a:rPr>
              <a:t>Springs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6" charset="0"/>
              <a:buNone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PAR </a:t>
            </a:r>
            <a:r>
              <a:rPr lang="en-US" sz="2400" dirty="0">
                <a:solidFill>
                  <a:srgbClr val="00CCFF"/>
                </a:solidFill>
              </a:rPr>
              <a:t>data </a:t>
            </a:r>
            <a:r>
              <a:rPr lang="en-US" sz="2400" dirty="0" smtClean="0">
                <a:solidFill>
                  <a:srgbClr val="00CCFF"/>
                </a:solidFill>
              </a:rPr>
              <a:t>suggest that pre-existing vertical </a:t>
            </a:r>
            <a:r>
              <a:rPr lang="en-US" sz="2400" dirty="0" err="1" smtClean="0">
                <a:solidFill>
                  <a:srgbClr val="00CCFF"/>
                </a:solidFill>
              </a:rPr>
              <a:t>vorticity</a:t>
            </a:r>
            <a:r>
              <a:rPr lang="en-US" sz="2400" dirty="0" smtClean="0">
                <a:solidFill>
                  <a:srgbClr val="00CCFF"/>
                </a:solidFill>
              </a:rPr>
              <a:t> increased in response to low and midlevel convergence</a:t>
            </a:r>
          </a:p>
          <a:p>
            <a:pPr marL="1085850" lvl="1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-   Related to strengthening RIJ </a:t>
            </a: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CCFF"/>
                </a:solidFill>
              </a:rPr>
              <a:t>Processes occurred in ~15 min. </a:t>
            </a:r>
            <a:r>
              <a:rPr lang="en-US" sz="2400" dirty="0" smtClean="0">
                <a:solidFill>
                  <a:srgbClr val="00CCFF"/>
                </a:solidFill>
                <a:sym typeface="Wingdings" pitchFamily="2" charset="2"/>
              </a:rPr>
              <a:t> Rapid updates important</a:t>
            </a:r>
            <a:endParaRPr lang="en-US" sz="2400" dirty="0">
              <a:solidFill>
                <a:srgbClr val="00CCFF"/>
              </a:solidFill>
            </a:endParaRPr>
          </a:p>
          <a:p>
            <a:pPr marL="342900" indent="-34290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pitchFamily="34" charset="0"/>
              <a:buChar char="•"/>
              <a:defRPr/>
            </a:pPr>
            <a:endParaRPr lang="en-US" sz="2400" dirty="0">
              <a:solidFill>
                <a:srgbClr val="00CCFF"/>
              </a:solidFill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b="1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000" dirty="0"/>
              <a:t> </a:t>
            </a: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57200" y="1417637"/>
            <a:ext cx="86868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0840" rIns="90000" bIns="45000"/>
          <a:lstStyle/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Research radar in Norman, Oklahoma</a:t>
            </a: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Phased array technology 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  <a:sym typeface="Wingdings" pitchFamily="2" charset="2"/>
              </a:rPr>
              <a:t> Rapid temporal updates</a:t>
            </a:r>
            <a:endParaRPr lang="en-US" sz="2400" dirty="0" smtClean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Sampled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2 </a:t>
            </a:r>
            <a:r>
              <a:rPr lang="en-US" sz="2400" dirty="0" err="1" smtClean="0">
                <a:solidFill>
                  <a:srgbClr val="00CCFF"/>
                </a:solidFill>
                <a:ea typeface="DejaVu LGC Sans"/>
                <a:cs typeface="DejaVu LGC Sans"/>
              </a:rPr>
              <a:t>microbursts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,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intensifying rear-inflow jet, </a:t>
            </a:r>
            <a:endParaRPr lang="en-US" sz="2400" dirty="0" smtClean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	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    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Rush </a:t>
            </a:r>
            <a:r>
              <a:rPr lang="en-US" sz="2400" dirty="0">
                <a:solidFill>
                  <a:srgbClr val="00CCFF"/>
                </a:solidFill>
                <a:ea typeface="DejaVu LGC Sans"/>
                <a:cs typeface="DejaVu LGC Sans"/>
              </a:rPr>
              <a:t>Springs </a:t>
            </a:r>
            <a:r>
              <a:rPr lang="en-US" sz="2400" dirty="0" smtClean="0">
                <a:solidFill>
                  <a:srgbClr val="00CCFF"/>
                </a:solidFill>
                <a:ea typeface="DejaVu LGC Sans"/>
                <a:cs typeface="DejaVu LGC Sans"/>
              </a:rPr>
              <a:t>circulation</a:t>
            </a: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marL="285750" indent="-285750" hangingPunct="0">
              <a:lnSpc>
                <a:spcPct val="93000"/>
              </a:lnSpc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400" dirty="0">
              <a:solidFill>
                <a:srgbClr val="00CCFF"/>
              </a:solidFill>
              <a:ea typeface="DejaVu LGC Sans"/>
              <a:cs typeface="DejaVu LGC Sans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96012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Phased Array Radar </a:t>
            </a: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</a:t>
            </a: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ampled 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S</a:t>
            </a: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outhern </a:t>
            </a: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P</a:t>
            </a: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ortion </a:t>
            </a:r>
            <a:r>
              <a:rPr lang="en-US" sz="3000" dirty="0">
                <a:solidFill>
                  <a:srgbClr val="00CCFF"/>
                </a:solidFill>
                <a:ea typeface="DejaVu LGC Sans"/>
                <a:cs typeface="DejaVu LGC Sans"/>
              </a:rPr>
              <a:t>of </a:t>
            </a:r>
            <a:r>
              <a:rPr lang="en-US" sz="3000" dirty="0" smtClean="0">
                <a:solidFill>
                  <a:srgbClr val="00CCFF"/>
                </a:solidFill>
                <a:ea typeface="DejaVu LGC Sans"/>
                <a:cs typeface="DejaVu LGC Sans"/>
              </a:rPr>
              <a:t>QLCS</a:t>
            </a:r>
            <a:endParaRPr lang="en-US" sz="3000" dirty="0">
              <a:solidFill>
                <a:srgbClr val="00CCFF"/>
              </a:solidFill>
              <a:ea typeface="DejaVu LGC Sans"/>
              <a:cs typeface="DejaVu LGC Sans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10" y="3852862"/>
            <a:ext cx="465455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5781185" y="3852862"/>
            <a:ext cx="3694113" cy="3127375"/>
            <a:chOff x="5477669" y="3687142"/>
            <a:chExt cx="3694112" cy="3127375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77669" y="3687142"/>
              <a:ext cx="3694112" cy="312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Oval 5"/>
            <p:cNvSpPr>
              <a:spLocks noChangeArrowheads="1"/>
            </p:cNvSpPr>
            <p:nvPr/>
          </p:nvSpPr>
          <p:spPr bwMode="auto">
            <a:xfrm rot="1200000">
              <a:off x="6554217" y="4272928"/>
              <a:ext cx="1828800" cy="1600200"/>
            </a:xfrm>
            <a:prstGeom prst="ellipse">
              <a:avLst/>
            </a:prstGeom>
            <a:solidFill>
              <a:srgbClr val="99CCFF">
                <a:alpha val="0"/>
              </a:srgbClr>
            </a:solidFill>
            <a:ln w="3672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>
                <a:solidFill>
                  <a:srgbClr val="00CCFF"/>
                </a:solidFill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0" y="231652"/>
            <a:ext cx="10080625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3000" dirty="0" smtClean="0">
                <a:solidFill>
                  <a:srgbClr val="00CCFF"/>
                </a:solidFill>
              </a:rPr>
              <a:t>Remaining Questions</a:t>
            </a:r>
            <a:endParaRPr lang="en-US" sz="3000" dirty="0">
              <a:solidFill>
                <a:srgbClr val="00CCFF"/>
              </a:solidFill>
            </a:endParaRPr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28600" y="1112837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r>
              <a:rPr lang="en-US" sz="2400" i="1" dirty="0" smtClean="0">
                <a:solidFill>
                  <a:srgbClr val="00CCFF"/>
                </a:solidFill>
              </a:rPr>
              <a:t>1. Vortex </a:t>
            </a:r>
            <a:r>
              <a:rPr lang="en-US" sz="2400" i="1" dirty="0">
                <a:solidFill>
                  <a:srgbClr val="00CCFF"/>
                </a:solidFill>
              </a:rPr>
              <a:t>classification:</a:t>
            </a:r>
            <a:r>
              <a:rPr lang="en-US" sz="2400" dirty="0">
                <a:solidFill>
                  <a:srgbClr val="00CCFF"/>
                </a:solidFill>
              </a:rPr>
              <a:t> Low-level velocity couplet, but significant wind damage only occurred on one side of circulation. Tornado</a:t>
            </a:r>
            <a:r>
              <a:rPr lang="en-US" sz="2400" dirty="0" smtClean="0">
                <a:solidFill>
                  <a:srgbClr val="00CCFF"/>
                </a:solidFill>
              </a:rPr>
              <a:t>?</a:t>
            </a:r>
          </a:p>
          <a:p>
            <a:endParaRPr lang="en-US" sz="2400" i="1" dirty="0" smtClean="0">
              <a:solidFill>
                <a:srgbClr val="00CCFF"/>
              </a:solidFill>
            </a:endParaRPr>
          </a:p>
          <a:p>
            <a:endParaRPr lang="en-US" sz="2400" i="1" dirty="0">
              <a:solidFill>
                <a:srgbClr val="00CCFF"/>
              </a:solidFill>
            </a:endParaRPr>
          </a:p>
          <a:p>
            <a:r>
              <a:rPr lang="en-US" sz="2400" i="1" dirty="0">
                <a:solidFill>
                  <a:srgbClr val="00CCFF"/>
                </a:solidFill>
              </a:rPr>
              <a:t>2. Tornado intensity: </a:t>
            </a:r>
            <a:r>
              <a:rPr lang="en-US" sz="2400" dirty="0">
                <a:solidFill>
                  <a:srgbClr val="00CCFF"/>
                </a:solidFill>
              </a:rPr>
              <a:t>When storm motion adds significantly to circulation rotational motion, how can tornado intensity be assessed</a:t>
            </a:r>
            <a:r>
              <a:rPr lang="en-US" sz="2400" dirty="0" smtClean="0">
                <a:solidFill>
                  <a:srgbClr val="00CCFF"/>
                </a:solidFill>
              </a:rPr>
              <a:t>?</a:t>
            </a:r>
          </a:p>
          <a:p>
            <a:endParaRPr lang="en-US" sz="2400" i="1" dirty="0">
              <a:solidFill>
                <a:srgbClr val="00CCFF"/>
              </a:solidFill>
            </a:endParaRPr>
          </a:p>
          <a:p>
            <a:endParaRPr lang="en-US" sz="2400" i="1" dirty="0">
              <a:solidFill>
                <a:srgbClr val="00CCFF"/>
              </a:solidFill>
            </a:endParaRPr>
          </a:p>
          <a:p>
            <a:r>
              <a:rPr lang="en-US" sz="2400" i="1" dirty="0">
                <a:solidFill>
                  <a:srgbClr val="00CCFF"/>
                </a:solidFill>
              </a:rPr>
              <a:t>3. Prediction of </a:t>
            </a:r>
            <a:r>
              <a:rPr lang="en-US" sz="2400" i="1" dirty="0" err="1">
                <a:solidFill>
                  <a:srgbClr val="00CCFF"/>
                </a:solidFill>
              </a:rPr>
              <a:t>mesovortices</a:t>
            </a:r>
            <a:r>
              <a:rPr lang="en-US" sz="2400" i="1" dirty="0">
                <a:solidFill>
                  <a:srgbClr val="00CCFF"/>
                </a:solidFill>
              </a:rPr>
              <a:t>: </a:t>
            </a:r>
            <a:r>
              <a:rPr lang="en-US" sz="2400" dirty="0">
                <a:solidFill>
                  <a:srgbClr val="00CCFF"/>
                </a:solidFill>
              </a:rPr>
              <a:t>How can forecasters assess the likelihood of </a:t>
            </a:r>
            <a:r>
              <a:rPr lang="en-US" sz="2400" dirty="0" err="1">
                <a:solidFill>
                  <a:srgbClr val="00CCFF"/>
                </a:solidFill>
              </a:rPr>
              <a:t>mesovortex</a:t>
            </a:r>
            <a:r>
              <a:rPr lang="en-US" sz="2400" dirty="0">
                <a:solidFill>
                  <a:srgbClr val="00CCFF"/>
                </a:solidFill>
              </a:rPr>
              <a:t> formation? More research needed.</a:t>
            </a:r>
          </a:p>
          <a:p>
            <a:endParaRPr lang="en-US" sz="2000" b="1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6426519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11113" y="25558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2 April 2010 – 0000 UTC Surface Analysis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t="9737" b="4781"/>
          <a:stretch>
            <a:fillRect/>
          </a:stretch>
        </p:blipFill>
        <p:spPr bwMode="auto">
          <a:xfrm>
            <a:off x="1230313" y="1189038"/>
            <a:ext cx="7623175" cy="5276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grpSp>
        <p:nvGrpSpPr>
          <p:cNvPr id="20483" name="Group 1"/>
          <p:cNvGrpSpPr>
            <a:grpSpLocks/>
          </p:cNvGrpSpPr>
          <p:nvPr/>
        </p:nvGrpSpPr>
        <p:grpSpPr bwMode="auto">
          <a:xfrm>
            <a:off x="2601913" y="4003675"/>
            <a:ext cx="3429000" cy="1573213"/>
            <a:chOff x="2601913" y="4003675"/>
            <a:chExt cx="3429000" cy="1573213"/>
          </a:xfrm>
        </p:grpSpPr>
        <p:sp>
          <p:nvSpPr>
            <p:cNvPr id="20484" name="Line 3"/>
            <p:cNvSpPr>
              <a:spLocks noChangeShapeType="1"/>
            </p:cNvSpPr>
            <p:nvPr/>
          </p:nvSpPr>
          <p:spPr bwMode="auto">
            <a:xfrm flipH="1" flipV="1">
              <a:off x="4578350" y="4308475"/>
              <a:ext cx="466725" cy="8477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85" name="Text Box 4"/>
            <p:cNvSpPr txBox="1">
              <a:spLocks noChangeArrowheads="1"/>
            </p:cNvSpPr>
            <p:nvPr/>
          </p:nvSpPr>
          <p:spPr bwMode="auto">
            <a:xfrm>
              <a:off x="4811713" y="5227638"/>
              <a:ext cx="1219200" cy="349250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>
                  <a:solidFill>
                    <a:srgbClr val="0099FF"/>
                  </a:solidFill>
                  <a:ea typeface="DejaVu LGC Sans"/>
                  <a:cs typeface="DejaVu LGC Sans"/>
                </a:rPr>
                <a:t>Dry line</a:t>
              </a:r>
            </a:p>
          </p:txBody>
        </p:sp>
        <p:sp>
          <p:nvSpPr>
            <p:cNvPr id="20486" name="Line 5"/>
            <p:cNvSpPr>
              <a:spLocks noChangeShapeType="1"/>
            </p:cNvSpPr>
            <p:nvPr/>
          </p:nvSpPr>
          <p:spPr bwMode="auto">
            <a:xfrm flipV="1">
              <a:off x="3440113" y="4003675"/>
              <a:ext cx="838200" cy="3905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Text Box 6"/>
            <p:cNvSpPr txBox="1">
              <a:spLocks noChangeArrowheads="1"/>
            </p:cNvSpPr>
            <p:nvPr/>
          </p:nvSpPr>
          <p:spPr bwMode="auto">
            <a:xfrm>
              <a:off x="2601913" y="4389438"/>
              <a:ext cx="1295400" cy="349250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>
                  <a:solidFill>
                    <a:srgbClr val="0099FF"/>
                  </a:solidFill>
                  <a:ea typeface="DejaVu LGC Sans"/>
                  <a:cs typeface="DejaVu LGC Sans"/>
                </a:rPr>
                <a:t>Cold front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11113" y="25558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2 April 2010 – 1200 UTC Surface Analysis 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t="9737" b="4781"/>
          <a:stretch>
            <a:fillRect/>
          </a:stretch>
        </p:blipFill>
        <p:spPr bwMode="auto">
          <a:xfrm>
            <a:off x="1230313" y="1189038"/>
            <a:ext cx="7620000" cy="52752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grpSp>
        <p:nvGrpSpPr>
          <p:cNvPr id="22531" name="Group 1"/>
          <p:cNvGrpSpPr>
            <a:grpSpLocks/>
          </p:cNvGrpSpPr>
          <p:nvPr/>
        </p:nvGrpSpPr>
        <p:grpSpPr bwMode="auto">
          <a:xfrm>
            <a:off x="5016500" y="4040188"/>
            <a:ext cx="1741488" cy="1163637"/>
            <a:chOff x="5016257" y="4040678"/>
            <a:chExt cx="1741973" cy="1162661"/>
          </a:xfrm>
        </p:grpSpPr>
        <p:sp>
          <p:nvSpPr>
            <p:cNvPr id="22532" name="Text Box 3"/>
            <p:cNvSpPr txBox="1">
              <a:spLocks noChangeArrowheads="1"/>
            </p:cNvSpPr>
            <p:nvPr/>
          </p:nvSpPr>
          <p:spPr bwMode="auto">
            <a:xfrm>
              <a:off x="5462830" y="4854089"/>
              <a:ext cx="1295400" cy="349250"/>
            </a:xfrm>
            <a:prstGeom prst="rect">
              <a:avLst/>
            </a:prstGeom>
            <a:solidFill>
              <a:srgbClr val="800080"/>
            </a:solidFill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hangingPunct="0">
                <a:lnSpc>
                  <a:spcPct val="93000"/>
                </a:lnSpc>
                <a:spcBef>
                  <a:spcPts val="1125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b="1">
                  <a:solidFill>
                    <a:srgbClr val="0099FF"/>
                  </a:solidFill>
                  <a:ea typeface="DejaVu LGC Sans"/>
                  <a:cs typeface="DejaVu LGC Sans"/>
                </a:rPr>
                <a:t>Cold front</a:t>
              </a:r>
            </a:p>
          </p:txBody>
        </p:sp>
        <p:sp>
          <p:nvSpPr>
            <p:cNvPr id="22533" name="Line 4"/>
            <p:cNvSpPr>
              <a:spLocks noChangeShapeType="1"/>
            </p:cNvSpPr>
            <p:nvPr/>
          </p:nvSpPr>
          <p:spPr bwMode="auto">
            <a:xfrm flipH="1" flipV="1">
              <a:off x="5016257" y="4040678"/>
              <a:ext cx="466725" cy="8477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11113" y="25558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2 April 2010 – 1200 UTC Sounding – Norman, OK 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 t="6276" r="14845"/>
          <a:stretch>
            <a:fillRect/>
          </a:stretch>
        </p:blipFill>
        <p:spPr bwMode="auto">
          <a:xfrm>
            <a:off x="3135313" y="1179513"/>
            <a:ext cx="6324600" cy="55578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63513" y="1722438"/>
            <a:ext cx="28194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Veering at low levels</a:t>
            </a: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200" dirty="0">
                <a:solidFill>
                  <a:srgbClr val="B0DD7F"/>
                </a:solidFill>
                <a:ea typeface="DejaVu LGC Sans"/>
                <a:cs typeface="DejaVu LGC Sans"/>
              </a:rPr>
              <a:t>0-6 km shear             </a:t>
            </a:r>
            <a:r>
              <a:rPr lang="en-US" sz="2200" dirty="0" smtClean="0">
                <a:solidFill>
                  <a:srgbClr val="00CCFF"/>
                </a:solidFill>
                <a:ea typeface="DejaVu LGC Sans"/>
                <a:cs typeface="DejaVu LGC Sans"/>
              </a:rPr>
              <a:t>~35 </a:t>
            </a: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m </a:t>
            </a:r>
            <a:r>
              <a:rPr lang="en-US" sz="2200" dirty="0" smtClean="0">
                <a:solidFill>
                  <a:srgbClr val="00CCFF"/>
                </a:solidFill>
                <a:ea typeface="DejaVu LGC Sans"/>
                <a:cs typeface="DejaVu LGC Sans"/>
              </a:rPr>
              <a:t>s</a:t>
            </a:r>
            <a:r>
              <a:rPr lang="en-US" sz="2200" baseline="30000" dirty="0" smtClean="0">
                <a:solidFill>
                  <a:srgbClr val="00CCFF"/>
                </a:solidFill>
                <a:ea typeface="DejaVu LGC Sans"/>
                <a:cs typeface="DejaVu LGC Sans"/>
              </a:rPr>
              <a:t>-1</a:t>
            </a:r>
            <a:endParaRPr lang="en-US" sz="22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2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200" dirty="0">
                <a:solidFill>
                  <a:srgbClr val="B0DD7F"/>
                </a:solidFill>
                <a:ea typeface="DejaVu LGC Sans"/>
                <a:cs typeface="DejaVu LGC Sans"/>
              </a:rPr>
              <a:t>0-3 km shear             </a:t>
            </a:r>
            <a:r>
              <a:rPr lang="en-US" sz="2200" dirty="0" smtClean="0">
                <a:solidFill>
                  <a:srgbClr val="00CCFF"/>
                </a:solidFill>
                <a:ea typeface="DejaVu LGC Sans"/>
                <a:cs typeface="DejaVu LGC Sans"/>
              </a:rPr>
              <a:t>~</a:t>
            </a: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20 m </a:t>
            </a:r>
            <a:r>
              <a:rPr lang="en-US" sz="2200" dirty="0" smtClean="0">
                <a:solidFill>
                  <a:srgbClr val="00CCFF"/>
                </a:solidFill>
                <a:ea typeface="DejaVu LGC Sans"/>
                <a:cs typeface="DejaVu LGC Sans"/>
              </a:rPr>
              <a:t>s</a:t>
            </a:r>
            <a:r>
              <a:rPr lang="en-US" sz="2200" baseline="30000" dirty="0" smtClean="0">
                <a:solidFill>
                  <a:srgbClr val="00CCFF"/>
                </a:solidFill>
                <a:ea typeface="DejaVu LGC Sans"/>
                <a:cs typeface="DejaVu LGC Sans"/>
              </a:rPr>
              <a:t>-1</a:t>
            </a:r>
            <a:endParaRPr lang="en-US" sz="22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2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200" dirty="0">
                <a:solidFill>
                  <a:srgbClr val="B0DD7F"/>
                </a:solidFill>
                <a:ea typeface="DejaVu LGC Sans"/>
                <a:cs typeface="DejaVu LGC Sans"/>
              </a:rPr>
              <a:t>0-1 km </a:t>
            </a:r>
            <a:r>
              <a:rPr lang="en-US" sz="2200" dirty="0" err="1">
                <a:solidFill>
                  <a:srgbClr val="B0DD7F"/>
                </a:solidFill>
                <a:ea typeface="DejaVu LGC Sans"/>
                <a:cs typeface="DejaVu LGC Sans"/>
              </a:rPr>
              <a:t>helicity</a:t>
            </a:r>
            <a:r>
              <a:rPr lang="en-US" sz="2200" dirty="0">
                <a:solidFill>
                  <a:srgbClr val="B0DD7F"/>
                </a:solidFill>
                <a:ea typeface="DejaVu LGC Sans"/>
                <a:cs typeface="DejaVu LGC Sans"/>
              </a:rPr>
              <a:t>         </a:t>
            </a: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352 m</a:t>
            </a:r>
            <a:r>
              <a:rPr lang="en-US" sz="2200" baseline="30000" dirty="0">
                <a:solidFill>
                  <a:srgbClr val="00CCFF"/>
                </a:solidFill>
                <a:ea typeface="DejaVu LGC Sans"/>
                <a:cs typeface="DejaVu LGC Sans"/>
              </a:rPr>
              <a:t>2</a:t>
            </a: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 s</a:t>
            </a:r>
            <a:r>
              <a:rPr lang="en-US" sz="2200" baseline="30000" dirty="0">
                <a:solidFill>
                  <a:srgbClr val="00CCFF"/>
                </a:solidFill>
                <a:ea typeface="DejaVu LGC Sans"/>
                <a:cs typeface="DejaVu LGC Sans"/>
              </a:rPr>
              <a:t>-2</a:t>
            </a: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 </a:t>
            </a: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200" dirty="0">
              <a:solidFill>
                <a:srgbClr val="00CCFF"/>
              </a:solidFill>
              <a:ea typeface="DejaVu LGC Sans"/>
              <a:cs typeface="DejaVu LGC Sans"/>
            </a:endParaRPr>
          </a:p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CCFF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200" dirty="0">
                <a:solidFill>
                  <a:srgbClr val="B0DD7F"/>
                </a:solidFill>
                <a:ea typeface="DejaVu LGC Sans"/>
                <a:cs typeface="DejaVu LGC Sans"/>
              </a:rPr>
              <a:t>MLCAPE </a:t>
            </a:r>
            <a:r>
              <a:rPr lang="en-US" sz="2200" dirty="0">
                <a:solidFill>
                  <a:srgbClr val="00CCFF"/>
                </a:solidFill>
                <a:ea typeface="DejaVu LGC Sans"/>
                <a:cs typeface="DejaVu LGC Sans"/>
              </a:rPr>
              <a:t>              1304 J kg</a:t>
            </a:r>
            <a:r>
              <a:rPr lang="en-US" sz="2200" baseline="30000" dirty="0">
                <a:solidFill>
                  <a:srgbClr val="00CCFF"/>
                </a:solidFill>
                <a:ea typeface="DejaVu LGC Sans"/>
                <a:cs typeface="DejaVu LGC Sans"/>
              </a:rPr>
              <a:t>-1</a:t>
            </a:r>
          </a:p>
          <a:p>
            <a:pPr hangingPunct="0">
              <a:lnSpc>
                <a:spcPct val="93000"/>
              </a:lnSpc>
              <a:spcBef>
                <a:spcPts val="1125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baseline="30000" dirty="0">
              <a:solidFill>
                <a:srgbClr val="000000"/>
              </a:solidFill>
              <a:ea typeface="DejaVu LGC Sans"/>
              <a:cs typeface="DejaVu LGC San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11113" y="25558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QLCS Forms in West Central Oklahoma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345113" y="3475038"/>
            <a:ext cx="1463675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600">
                <a:solidFill>
                  <a:srgbClr val="FFFFFF"/>
                </a:solidFill>
                <a:ea typeface="DejaVu LGC Sans"/>
                <a:cs typeface="DejaVu LGC Sans"/>
              </a:rPr>
              <a:t>1037 UTC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497513" y="6599238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600">
                <a:solidFill>
                  <a:srgbClr val="FFFFFF"/>
                </a:solidFill>
                <a:ea typeface="DejaVu LGC Sans"/>
                <a:cs typeface="DejaVu LGC Sans"/>
              </a:rPr>
              <a:t>1102 UTC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 l="24899" t="5038" r="26100"/>
          <a:stretch>
            <a:fillRect/>
          </a:stretch>
        </p:blipFill>
        <p:spPr bwMode="auto">
          <a:xfrm>
            <a:off x="2514600" y="914400"/>
            <a:ext cx="47180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943600" y="3765550"/>
            <a:ext cx="1295400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1003 UTC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943600" y="6965950"/>
            <a:ext cx="1295400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1102 UTC</a:t>
            </a:r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3973513" y="5905500"/>
            <a:ext cx="685800" cy="914400"/>
          </a:xfrm>
          <a:prstGeom prst="ellipse">
            <a:avLst/>
          </a:prstGeom>
          <a:solidFill>
            <a:srgbClr val="99CCFF">
              <a:alpha val="0"/>
            </a:srgbClr>
          </a:solidFill>
          <a:ln w="28575">
            <a:solidFill>
              <a:srgbClr val="DC2300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799013" y="2546350"/>
            <a:ext cx="166687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789488" y="5753100"/>
            <a:ext cx="168275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6634" name="Text Box 5"/>
          <p:cNvSpPr txBox="1">
            <a:spLocks noChangeArrowheads="1"/>
          </p:cNvSpPr>
          <p:nvPr/>
        </p:nvSpPr>
        <p:spPr bwMode="auto">
          <a:xfrm>
            <a:off x="5040313" y="2447925"/>
            <a:ext cx="814387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KTLX</a:t>
            </a:r>
          </a:p>
        </p:txBody>
      </p:sp>
      <p:sp>
        <p:nvSpPr>
          <p:cNvPr id="26635" name="Text Box 5"/>
          <p:cNvSpPr txBox="1">
            <a:spLocks noChangeArrowheads="1"/>
          </p:cNvSpPr>
          <p:nvPr/>
        </p:nvSpPr>
        <p:spPr bwMode="auto">
          <a:xfrm>
            <a:off x="5040313" y="5641975"/>
            <a:ext cx="814387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KTLX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1" descr="rush_springs_google_earth.jpg"/>
          <p:cNvPicPr>
            <a:picLocks noChangeAspect="1"/>
          </p:cNvPicPr>
          <p:nvPr/>
        </p:nvPicPr>
        <p:blipFill>
          <a:blip r:embed="rId3" cstate="print"/>
          <a:srcRect r="14977"/>
          <a:stretch>
            <a:fillRect/>
          </a:stretch>
        </p:blipFill>
        <p:spPr bwMode="auto">
          <a:xfrm>
            <a:off x="1185863" y="1036638"/>
            <a:ext cx="7664450" cy="614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1113" y="255588"/>
            <a:ext cx="10058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66240" rIns="90000" bIns="4500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</a:pPr>
            <a:r>
              <a:rPr lang="en-US" sz="3000">
                <a:solidFill>
                  <a:srgbClr val="00CCFF"/>
                </a:solidFill>
                <a:ea typeface="DejaVu LGC Sans"/>
                <a:cs typeface="DejaVu LGC Sans"/>
              </a:rPr>
              <a:t>Location of Radars in Central OK</a:t>
            </a:r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 rot="-1920000">
            <a:off x="1782763" y="6221413"/>
            <a:ext cx="1600200" cy="533400"/>
          </a:xfrm>
          <a:prstGeom prst="ellipse">
            <a:avLst/>
          </a:prstGeom>
          <a:noFill/>
          <a:ln w="31680">
            <a:solidFill>
              <a:srgbClr val="00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H="1" flipV="1">
            <a:off x="3254375" y="6365875"/>
            <a:ext cx="466725" cy="8477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592513" y="7016750"/>
            <a:ext cx="1828800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Tornado path</a:t>
            </a: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5822950" y="2255838"/>
            <a:ext cx="1177925" cy="352425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PAR</a:t>
            </a:r>
          </a:p>
        </p:txBody>
      </p:sp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6869113" y="1493838"/>
            <a:ext cx="914400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KTLX</a:t>
            </a:r>
          </a:p>
        </p:txBody>
      </p:sp>
      <p:sp>
        <p:nvSpPr>
          <p:cNvPr id="28680" name="Text Box 10"/>
          <p:cNvSpPr txBox="1">
            <a:spLocks noChangeArrowheads="1"/>
          </p:cNvSpPr>
          <p:nvPr/>
        </p:nvSpPr>
        <p:spPr bwMode="auto">
          <a:xfrm>
            <a:off x="5497513" y="2789238"/>
            <a:ext cx="1828800" cy="34925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hangingPunct="0">
              <a:lnSpc>
                <a:spcPct val="93000"/>
              </a:lnSpc>
              <a:spcBef>
                <a:spcPts val="1125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b="1">
                <a:solidFill>
                  <a:srgbClr val="0099FF"/>
                </a:solidFill>
                <a:ea typeface="DejaVu LGC Sans"/>
                <a:cs typeface="DejaVu LGC Sans"/>
              </a:rPr>
              <a:t>Range ~ 70 km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0" y="246256"/>
            <a:ext cx="10058400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624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algn="ctr"/>
            <a:r>
              <a:rPr lang="en-US" sz="3000" dirty="0" smtClean="0">
                <a:solidFill>
                  <a:srgbClr val="00CCFF"/>
                </a:solidFill>
              </a:rPr>
              <a:t>Phased Array Radar (PAR)</a:t>
            </a:r>
            <a:endParaRPr lang="en-US" sz="3000" dirty="0">
              <a:solidFill>
                <a:srgbClr val="00CCFF"/>
              </a:solidFill>
            </a:endParaRPr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398951" y="3779837"/>
            <a:ext cx="9155112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DejaVu LGC Sans" charset="0"/>
                <a:cs typeface="DejaVu LGC Sans" charset="0"/>
              </a:defRPr>
            </a:lvl9pPr>
          </a:lstStyle>
          <a:p>
            <a:pPr marL="285750" indent="-285750">
              <a:buClr>
                <a:srgbClr val="00CCFF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CCFF"/>
                </a:solidFill>
              </a:rPr>
              <a:t>S-band (10-cm wavelength) radar located in Norman, Oklahoma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dirty="0">
              <a:solidFill>
                <a:srgbClr val="00CCFF"/>
              </a:solidFill>
            </a:endParaRPr>
          </a:p>
          <a:p>
            <a:pPr marL="285750" indent="-285750">
              <a:buClr>
                <a:srgbClr val="00CCFF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CCFF"/>
                </a:solidFill>
              </a:rPr>
              <a:t>Beam is steered electronically, leading to a large reduction in volumetric scan time </a:t>
            </a:r>
          </a:p>
          <a:p>
            <a:pPr marL="285750" indent="-285750">
              <a:buClr>
                <a:srgbClr val="00CCFF"/>
              </a:buClr>
              <a:buFont typeface="Arial" pitchFamily="34" charset="0"/>
              <a:buChar char="•"/>
            </a:pPr>
            <a:endParaRPr lang="en-US" sz="2400" dirty="0">
              <a:solidFill>
                <a:srgbClr val="00CCFF"/>
              </a:solidFill>
            </a:endParaRPr>
          </a:p>
          <a:p>
            <a:pPr marL="285750" indent="-285750">
              <a:buClr>
                <a:srgbClr val="00CCFF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CCFF"/>
                </a:solidFill>
              </a:rPr>
              <a:t>Currently, one 90° sector is scanned </a:t>
            </a:r>
          </a:p>
          <a:p>
            <a:pPr marL="285750" indent="-285750">
              <a:buClr>
                <a:srgbClr val="00CCFF"/>
              </a:buClr>
              <a:buFont typeface="Arial" pitchFamily="34" charset="0"/>
              <a:buChar char="•"/>
            </a:pPr>
            <a:endParaRPr lang="en-US" sz="2400" dirty="0" smtClean="0">
              <a:solidFill>
                <a:srgbClr val="00CCFF"/>
              </a:solidFill>
            </a:endParaRPr>
          </a:p>
          <a:p>
            <a:pPr marL="285750" indent="-285750">
              <a:buClr>
                <a:srgbClr val="00CCFF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CCFF"/>
                </a:solidFill>
              </a:rPr>
              <a:t>Flexible, user-defined scanning strategies</a:t>
            </a:r>
            <a:endParaRPr lang="en-US" sz="2400" dirty="0">
              <a:solidFill>
                <a:srgbClr val="00CCFF"/>
              </a:solidFill>
            </a:endParaRPr>
          </a:p>
        </p:txBody>
      </p:sp>
      <p:pic>
        <p:nvPicPr>
          <p:cNvPr id="10" name="Picture 144" descr="slidesh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069855"/>
            <a:ext cx="3048000" cy="243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 bwMode="auto">
          <a:xfrm>
            <a:off x="3444532" y="3291753"/>
            <a:ext cx="1467068" cy="23544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Photo by </a:t>
            </a:r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Mark </a:t>
            </a:r>
            <a:r>
              <a:rPr 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Benner</a:t>
            </a:r>
          </a:p>
        </p:txBody>
      </p:sp>
    </p:spTree>
    <p:extLst>
      <p:ext uri="{BB962C8B-B14F-4D97-AF65-F5344CB8AC3E}">
        <p14:creationId xmlns:p14="http://schemas.microsoft.com/office/powerpoint/2010/main" xmlns="" val="40065157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3|4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1763</TotalTime>
  <Words>1110</Words>
  <Application>Microsoft Office PowerPoint</Application>
  <PresentationFormat>Custom</PresentationFormat>
  <Paragraphs>326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Elemental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Newman</dc:creator>
  <cp:lastModifiedBy> </cp:lastModifiedBy>
  <cp:revision>120</cp:revision>
  <cp:lastPrinted>1601-01-01T00:00:00Z</cp:lastPrinted>
  <dcterms:created xsi:type="dcterms:W3CDTF">2010-08-10T20:12:23Z</dcterms:created>
  <dcterms:modified xsi:type="dcterms:W3CDTF">2011-03-04T05:19:06Z</dcterms:modified>
</cp:coreProperties>
</file>