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56" r:id="rId2"/>
    <p:sldId id="257" r:id="rId3"/>
    <p:sldId id="272" r:id="rId4"/>
    <p:sldId id="259" r:id="rId5"/>
    <p:sldId id="263" r:id="rId6"/>
    <p:sldId id="262" r:id="rId7"/>
    <p:sldId id="261" r:id="rId8"/>
    <p:sldId id="258" r:id="rId9"/>
    <p:sldId id="265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008A3E"/>
    <a:srgbClr val="00FF00"/>
    <a:srgbClr val="00FF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9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7D19C7-BA93-42B8-B895-2D8D93E946F6}" type="datetimeFigureOut">
              <a:rPr lang="en-US" smtClean="0"/>
              <a:pPr/>
              <a:t>3/9/11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547A57-E5FD-4388-84B9-66EF966CDB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Arial Black" pitchFamily="34" charset="0"/>
              </a:rPr>
              <a:t>The 18 June 2010 Lower Great Lakes </a:t>
            </a:r>
            <a:r>
              <a:rPr lang="en-US" b="1" dirty="0" err="1" smtClean="0">
                <a:latin typeface="Arial Black" pitchFamily="34" charset="0"/>
              </a:rPr>
              <a:t>Derecho</a:t>
            </a:r>
            <a:endParaRPr lang="en-US" b="1" dirty="0"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5576553"/>
            <a:ext cx="6400800" cy="13716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Gino </a:t>
            </a:r>
            <a:r>
              <a:rPr lang="en-US" b="1" dirty="0" err="1" smtClean="0">
                <a:solidFill>
                  <a:schemeClr val="bg1"/>
                </a:solidFill>
              </a:rPr>
              <a:t>Izzi</a:t>
            </a:r>
            <a:r>
              <a:rPr lang="en-US" b="1" dirty="0" smtClean="0">
                <a:solidFill>
                  <a:schemeClr val="bg1"/>
                </a:solidFill>
              </a:rPr>
              <a:t> and Samuel Shea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National Weather Service, Chicago IL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err="1" smtClean="0">
                <a:solidFill>
                  <a:srgbClr val="FFFF00"/>
                </a:solidFill>
              </a:rPr>
              <a:t>Mesovorticies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4953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Relatively few/weak MV’s with bow</a:t>
            </a:r>
          </a:p>
          <a:p>
            <a:pPr lvl="1"/>
            <a:r>
              <a:rPr lang="en-US" b="1" dirty="0" smtClean="0">
                <a:solidFill>
                  <a:schemeClr val="bg1"/>
                </a:solidFill>
              </a:rPr>
              <a:t>0-3km shear was weak</a:t>
            </a:r>
          </a:p>
          <a:p>
            <a:pPr lvl="1"/>
            <a:endParaRPr lang="en-US" b="1" dirty="0" smtClean="0">
              <a:solidFill>
                <a:schemeClr val="bg1"/>
              </a:solidFill>
            </a:endParaRPr>
          </a:p>
          <a:p>
            <a:pPr lvl="1"/>
            <a:r>
              <a:rPr lang="en-US" b="1" dirty="0" smtClean="0">
                <a:solidFill>
                  <a:schemeClr val="bg1"/>
                </a:solidFill>
              </a:rPr>
              <a:t>No well defined boundaries intersecting bow</a:t>
            </a:r>
          </a:p>
          <a:p>
            <a:pPr lvl="1"/>
            <a:endParaRPr lang="en-US" b="1" dirty="0" smtClean="0">
              <a:solidFill>
                <a:schemeClr val="bg1"/>
              </a:solidFill>
            </a:endParaRPr>
          </a:p>
          <a:p>
            <a:pPr lvl="1"/>
            <a:r>
              <a:rPr lang="en-US" b="1" dirty="0" smtClean="0">
                <a:solidFill>
                  <a:schemeClr val="bg1"/>
                </a:solidFill>
              </a:rPr>
              <a:t>Appeared to be more RIJ dominant</a:t>
            </a:r>
          </a:p>
          <a:p>
            <a:endParaRPr lang="en-US" b="1" dirty="0" smtClean="0">
              <a:solidFill>
                <a:schemeClr val="bg1"/>
              </a:solidFill>
            </a:endParaRPr>
          </a:p>
          <a:p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502331" y="1905000"/>
            <a:ext cx="4641669" cy="4495800"/>
            <a:chOff x="4502331" y="1600200"/>
            <a:chExt cx="4641669" cy="4495800"/>
          </a:xfrm>
        </p:grpSpPr>
        <p:pic>
          <p:nvPicPr>
            <p:cNvPr id="5" name="Picture 4" descr="vwp.gif"/>
            <p:cNvPicPr>
              <a:picLocks noChangeAspect="1"/>
            </p:cNvPicPr>
            <p:nvPr/>
          </p:nvPicPr>
          <p:blipFill>
            <a:blip r:embed="rId2" cstate="print"/>
            <a:srcRect l="44830" t="26455" r="38705" b="14980"/>
            <a:stretch>
              <a:fillRect/>
            </a:stretch>
          </p:blipFill>
          <p:spPr>
            <a:xfrm>
              <a:off x="4502331" y="1600200"/>
              <a:ext cx="4641669" cy="449580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5105400" y="3505200"/>
              <a:ext cx="3810000" cy="2133600"/>
            </a:xfrm>
            <a:prstGeom prst="rect">
              <a:avLst/>
            </a:prstGeom>
            <a:solidFill>
              <a:schemeClr val="bg1">
                <a:lumMod val="75000"/>
                <a:alpha val="3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5977941" y="1420968"/>
            <a:ext cx="20342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TMDW VWP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RIJ dominant bow produced widespread wind damage, locally significant, despite lack of MVs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Timing &amp; antecedent </a:t>
            </a:r>
            <a:r>
              <a:rPr lang="en-US" dirty="0" err="1" smtClean="0">
                <a:solidFill>
                  <a:schemeClr val="bg1"/>
                </a:solidFill>
              </a:rPr>
              <a:t>Wx</a:t>
            </a:r>
            <a:r>
              <a:rPr lang="en-US" dirty="0" smtClean="0">
                <a:solidFill>
                  <a:schemeClr val="bg1"/>
                </a:solidFill>
              </a:rPr>
              <a:t> led to potential danger of bow for Chicago Metro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Synoptically evident event, led to accurate short term forecasts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Challenge leading up to event was conveying potential danger to </a:t>
            </a:r>
            <a:r>
              <a:rPr lang="en-US" smtClean="0">
                <a:solidFill>
                  <a:schemeClr val="bg1"/>
                </a:solidFill>
              </a:rPr>
              <a:t>decision makers/public…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Questions?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92495" y="6488668"/>
            <a:ext cx="1751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© Walker Ashley</a:t>
            </a:r>
            <a:endParaRPr lang="en-US" dirty="0"/>
          </a:p>
        </p:txBody>
      </p:sp>
      <p:pic>
        <p:nvPicPr>
          <p:cNvPr id="4" name="Picture 3" descr="walker_pan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905000"/>
            <a:ext cx="9144000" cy="3931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What Happened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Bow echo produced widespread wind damage from MS River across all N IL/N IN/S Lower </a:t>
            </a:r>
            <a:r>
              <a:rPr lang="en-US" dirty="0" smtClean="0">
                <a:solidFill>
                  <a:schemeClr val="bg1"/>
                </a:solidFill>
              </a:rPr>
              <a:t>MI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Numerous </a:t>
            </a:r>
            <a:r>
              <a:rPr lang="en-US" dirty="0" smtClean="0">
                <a:solidFill>
                  <a:schemeClr val="bg1"/>
                </a:solidFill>
              </a:rPr>
              <a:t>trees/</a:t>
            </a:r>
            <a:r>
              <a:rPr lang="en-US" dirty="0" err="1" smtClean="0">
                <a:solidFill>
                  <a:schemeClr val="bg1"/>
                </a:solidFill>
              </a:rPr>
              <a:t>powerlines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en-US" dirty="0" smtClean="0">
                <a:solidFill>
                  <a:schemeClr val="bg1"/>
                </a:solidFill>
              </a:rPr>
              <a:t>1000s in</a:t>
            </a:r>
            <a:r>
              <a:rPr lang="en-US" dirty="0" smtClean="0">
                <a:solidFill>
                  <a:schemeClr val="bg1"/>
                </a:solidFill>
              </a:rPr>
              <a:t> Chicago </a:t>
            </a:r>
            <a:r>
              <a:rPr lang="en-US" dirty="0" smtClean="0">
                <a:solidFill>
                  <a:schemeClr val="bg1"/>
                </a:solidFill>
              </a:rPr>
              <a:t>alone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tructural damage,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including windows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blown out of Sears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Tower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 descr="spc_severe_reports"/>
          <p:cNvPicPr>
            <a:picLocks noChangeAspect="1"/>
          </p:cNvPicPr>
          <p:nvPr/>
        </p:nvPicPr>
        <p:blipFill>
          <a:blip r:embed="rId2" cstate="print"/>
          <a:srcRect l="42581" t="22060" r="19035" b="47681"/>
          <a:stretch>
            <a:fillRect/>
          </a:stretch>
        </p:blipFill>
        <p:spPr>
          <a:xfrm>
            <a:off x="4190999" y="3429000"/>
            <a:ext cx="4550228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What Happened</a:t>
            </a:r>
            <a:endParaRPr lang="en-US" b="1" u="sng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Bow echo produced widespread wind damage from MS River across all N IL/N IN/S Lower MI</a:t>
            </a:r>
            <a:endParaRPr lang="en-US" dirty="0" smtClean="0">
              <a:solidFill>
                <a:schemeClr val="bg1"/>
              </a:solidFill>
            </a:endParaRP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Hundreds </a:t>
            </a:r>
            <a:r>
              <a:rPr lang="en-US" dirty="0" smtClean="0">
                <a:solidFill>
                  <a:schemeClr val="bg1"/>
                </a:solidFill>
              </a:rPr>
              <a:t>of thousands households lost power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Many reports 70+ mph winds, including M77 mph @ Chicago Crib (lakefront)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Multiple injuries, 1 fatality in Chicago area </a:t>
            </a:r>
          </a:p>
          <a:p>
            <a:pPr lvl="1"/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>
                <a:solidFill>
                  <a:srgbClr val="FFFF00"/>
                </a:solidFill>
              </a:rPr>
              <a:t>Meteorological Set-up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Strong heating of moist </a:t>
            </a:r>
            <a:r>
              <a:rPr lang="en-US" dirty="0" err="1" smtClean="0">
                <a:solidFill>
                  <a:schemeClr val="bg1"/>
                </a:solidFill>
              </a:rPr>
              <a:t>airmass</a:t>
            </a:r>
            <a:r>
              <a:rPr lang="en-US" dirty="0" smtClean="0">
                <a:solidFill>
                  <a:schemeClr val="bg1"/>
                </a:solidFill>
              </a:rPr>
              <a:t> led to strong potential instability in advance of MCV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Somewhat modest deep layer shear likely augmented by stronger flow w/MCV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Low level shear </a:t>
            </a:r>
            <a:r>
              <a:rPr lang="en-US" dirty="0" err="1" smtClean="0">
                <a:solidFill>
                  <a:schemeClr val="bg1"/>
                </a:solidFill>
                <a:sym typeface="Wingdings" pitchFamily="2" charset="2"/>
              </a:rPr>
              <a:t></a:t>
            </a:r>
            <a:r>
              <a:rPr lang="en-US" dirty="0" smtClean="0">
                <a:solidFill>
                  <a:schemeClr val="bg1"/>
                </a:solidFill>
              </a:rPr>
              <a:t>  </a:t>
            </a:r>
            <a:r>
              <a:rPr lang="en-US" dirty="0" smtClean="0">
                <a:solidFill>
                  <a:schemeClr val="bg1"/>
                </a:solidFill>
              </a:rPr>
              <a:t>weaker, more transient MV’s,</a:t>
            </a:r>
            <a:r>
              <a:rPr lang="en-US" dirty="0" smtClean="0">
                <a:solidFill>
                  <a:schemeClr val="bg1"/>
                </a:solidFill>
              </a:rPr>
              <a:t> no tornadoes in LOT CWA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is_6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9" y="0"/>
            <a:ext cx="904332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8_vi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-1531334" y="2642316"/>
            <a:ext cx="9660050" cy="4810975"/>
          </a:xfrm>
          <a:custGeom>
            <a:avLst/>
            <a:gdLst>
              <a:gd name="connsiteX0" fmla="*/ 9403725 w 10764593"/>
              <a:gd name="connsiteY0" fmla="*/ 4196366 h 4782355"/>
              <a:gd name="connsiteX1" fmla="*/ 9493877 w 10764593"/>
              <a:gd name="connsiteY1" fmla="*/ 3784242 h 4782355"/>
              <a:gd name="connsiteX2" fmla="*/ 9107510 w 10764593"/>
              <a:gd name="connsiteY2" fmla="*/ 2753932 h 4782355"/>
              <a:gd name="connsiteX3" fmla="*/ 9210541 w 10764593"/>
              <a:gd name="connsiteY3" fmla="*/ 2148625 h 4782355"/>
              <a:gd name="connsiteX4" fmla="*/ 9596908 w 10764593"/>
              <a:gd name="connsiteY4" fmla="*/ 1350135 h 4782355"/>
              <a:gd name="connsiteX5" fmla="*/ 9609787 w 10764593"/>
              <a:gd name="connsiteY5" fmla="*/ 938011 h 4782355"/>
              <a:gd name="connsiteX6" fmla="*/ 9274936 w 10764593"/>
              <a:gd name="connsiteY6" fmla="*/ 294067 h 4782355"/>
              <a:gd name="connsiteX7" fmla="*/ 9146147 w 10764593"/>
              <a:gd name="connsiteY7" fmla="*/ 242552 h 4782355"/>
              <a:gd name="connsiteX8" fmla="*/ 8669629 w 10764593"/>
              <a:gd name="connsiteY8" fmla="*/ 242552 h 4782355"/>
              <a:gd name="connsiteX9" fmla="*/ 7974170 w 10764593"/>
              <a:gd name="connsiteY9" fmla="*/ 358461 h 4782355"/>
              <a:gd name="connsiteX10" fmla="*/ 7291589 w 10764593"/>
              <a:gd name="connsiteY10" fmla="*/ 345583 h 4782355"/>
              <a:gd name="connsiteX11" fmla="*/ 6171127 w 10764593"/>
              <a:gd name="connsiteY11" fmla="*/ 23611 h 4782355"/>
              <a:gd name="connsiteX12" fmla="*/ 5037787 w 10764593"/>
              <a:gd name="connsiteY12" fmla="*/ 203915 h 4782355"/>
              <a:gd name="connsiteX13" fmla="*/ 4393843 w 10764593"/>
              <a:gd name="connsiteY13" fmla="*/ 1221346 h 4782355"/>
              <a:gd name="connsiteX14" fmla="*/ 3943082 w 10764593"/>
              <a:gd name="connsiteY14" fmla="*/ 1466045 h 4782355"/>
              <a:gd name="connsiteX15" fmla="*/ 3002925 w 10764593"/>
              <a:gd name="connsiteY15" fmla="*/ 1569076 h 4782355"/>
              <a:gd name="connsiteX16" fmla="*/ 2204434 w 10764593"/>
              <a:gd name="connsiteY16" fmla="*/ 1556197 h 4782355"/>
              <a:gd name="connsiteX17" fmla="*/ 1779432 w 10764593"/>
              <a:gd name="connsiteY17" fmla="*/ 1401650 h 4782355"/>
              <a:gd name="connsiteX18" fmla="*/ 1483218 w 10764593"/>
              <a:gd name="connsiteY18" fmla="*/ 1337256 h 4782355"/>
              <a:gd name="connsiteX19" fmla="*/ 1431702 w 10764593"/>
              <a:gd name="connsiteY19" fmla="*/ 1375892 h 4782355"/>
              <a:gd name="connsiteX20" fmla="*/ 1328671 w 10764593"/>
              <a:gd name="connsiteY20" fmla="*/ 4312276 h 4782355"/>
              <a:gd name="connsiteX21" fmla="*/ 9403725 w 10764593"/>
              <a:gd name="connsiteY21" fmla="*/ 4196366 h 4782355"/>
              <a:gd name="connsiteX0" fmla="*/ 9403725 w 10764593"/>
              <a:gd name="connsiteY0" fmla="*/ 4196366 h 4782355"/>
              <a:gd name="connsiteX1" fmla="*/ 9493877 w 10764593"/>
              <a:gd name="connsiteY1" fmla="*/ 3784242 h 4782355"/>
              <a:gd name="connsiteX2" fmla="*/ 9107510 w 10764593"/>
              <a:gd name="connsiteY2" fmla="*/ 2753932 h 4782355"/>
              <a:gd name="connsiteX3" fmla="*/ 9210541 w 10764593"/>
              <a:gd name="connsiteY3" fmla="*/ 2148625 h 4782355"/>
              <a:gd name="connsiteX4" fmla="*/ 9596908 w 10764593"/>
              <a:gd name="connsiteY4" fmla="*/ 1350135 h 4782355"/>
              <a:gd name="connsiteX5" fmla="*/ 9609787 w 10764593"/>
              <a:gd name="connsiteY5" fmla="*/ 938011 h 4782355"/>
              <a:gd name="connsiteX6" fmla="*/ 9274936 w 10764593"/>
              <a:gd name="connsiteY6" fmla="*/ 294067 h 4782355"/>
              <a:gd name="connsiteX7" fmla="*/ 9146147 w 10764593"/>
              <a:gd name="connsiteY7" fmla="*/ 242552 h 4782355"/>
              <a:gd name="connsiteX8" fmla="*/ 8669629 w 10764593"/>
              <a:gd name="connsiteY8" fmla="*/ 242552 h 4782355"/>
              <a:gd name="connsiteX9" fmla="*/ 7974170 w 10764593"/>
              <a:gd name="connsiteY9" fmla="*/ 358461 h 4782355"/>
              <a:gd name="connsiteX10" fmla="*/ 7291589 w 10764593"/>
              <a:gd name="connsiteY10" fmla="*/ 345583 h 4782355"/>
              <a:gd name="connsiteX11" fmla="*/ 6171127 w 10764593"/>
              <a:gd name="connsiteY11" fmla="*/ 23611 h 4782355"/>
              <a:gd name="connsiteX12" fmla="*/ 5037787 w 10764593"/>
              <a:gd name="connsiteY12" fmla="*/ 203915 h 4782355"/>
              <a:gd name="connsiteX13" fmla="*/ 4393843 w 10764593"/>
              <a:gd name="connsiteY13" fmla="*/ 1221346 h 4782355"/>
              <a:gd name="connsiteX14" fmla="*/ 3943082 w 10764593"/>
              <a:gd name="connsiteY14" fmla="*/ 1466045 h 4782355"/>
              <a:gd name="connsiteX15" fmla="*/ 3002925 w 10764593"/>
              <a:gd name="connsiteY15" fmla="*/ 1569076 h 4782355"/>
              <a:gd name="connsiteX16" fmla="*/ 2204434 w 10764593"/>
              <a:gd name="connsiteY16" fmla="*/ 1556197 h 4782355"/>
              <a:gd name="connsiteX17" fmla="*/ 1779432 w 10764593"/>
              <a:gd name="connsiteY17" fmla="*/ 1401650 h 4782355"/>
              <a:gd name="connsiteX18" fmla="*/ 1483218 w 10764593"/>
              <a:gd name="connsiteY18" fmla="*/ 1337256 h 4782355"/>
              <a:gd name="connsiteX19" fmla="*/ 1431702 w 10764593"/>
              <a:gd name="connsiteY19" fmla="*/ 1375892 h 4782355"/>
              <a:gd name="connsiteX20" fmla="*/ 1328671 w 10764593"/>
              <a:gd name="connsiteY20" fmla="*/ 4312276 h 4782355"/>
              <a:gd name="connsiteX21" fmla="*/ 9403725 w 10764593"/>
              <a:gd name="connsiteY21" fmla="*/ 4196366 h 4782355"/>
              <a:gd name="connsiteX0" fmla="*/ 9403725 w 9663449"/>
              <a:gd name="connsiteY0" fmla="*/ 4196366 h 4782355"/>
              <a:gd name="connsiteX1" fmla="*/ 9493877 w 9663449"/>
              <a:gd name="connsiteY1" fmla="*/ 3784242 h 4782355"/>
              <a:gd name="connsiteX2" fmla="*/ 9107510 w 9663449"/>
              <a:gd name="connsiteY2" fmla="*/ 2753932 h 4782355"/>
              <a:gd name="connsiteX3" fmla="*/ 9210541 w 9663449"/>
              <a:gd name="connsiteY3" fmla="*/ 2148625 h 4782355"/>
              <a:gd name="connsiteX4" fmla="*/ 9596908 w 9663449"/>
              <a:gd name="connsiteY4" fmla="*/ 1350135 h 4782355"/>
              <a:gd name="connsiteX5" fmla="*/ 9609787 w 9663449"/>
              <a:gd name="connsiteY5" fmla="*/ 938011 h 4782355"/>
              <a:gd name="connsiteX6" fmla="*/ 9274936 w 9663449"/>
              <a:gd name="connsiteY6" fmla="*/ 294067 h 4782355"/>
              <a:gd name="connsiteX7" fmla="*/ 9146147 w 9663449"/>
              <a:gd name="connsiteY7" fmla="*/ 242552 h 4782355"/>
              <a:gd name="connsiteX8" fmla="*/ 8669629 w 9663449"/>
              <a:gd name="connsiteY8" fmla="*/ 242552 h 4782355"/>
              <a:gd name="connsiteX9" fmla="*/ 7974170 w 9663449"/>
              <a:gd name="connsiteY9" fmla="*/ 358461 h 4782355"/>
              <a:gd name="connsiteX10" fmla="*/ 7291589 w 9663449"/>
              <a:gd name="connsiteY10" fmla="*/ 345583 h 4782355"/>
              <a:gd name="connsiteX11" fmla="*/ 6171127 w 9663449"/>
              <a:gd name="connsiteY11" fmla="*/ 23611 h 4782355"/>
              <a:gd name="connsiteX12" fmla="*/ 5037787 w 9663449"/>
              <a:gd name="connsiteY12" fmla="*/ 203915 h 4782355"/>
              <a:gd name="connsiteX13" fmla="*/ 4393843 w 9663449"/>
              <a:gd name="connsiteY13" fmla="*/ 1221346 h 4782355"/>
              <a:gd name="connsiteX14" fmla="*/ 3943082 w 9663449"/>
              <a:gd name="connsiteY14" fmla="*/ 1466045 h 4782355"/>
              <a:gd name="connsiteX15" fmla="*/ 3002925 w 9663449"/>
              <a:gd name="connsiteY15" fmla="*/ 1569076 h 4782355"/>
              <a:gd name="connsiteX16" fmla="*/ 2204434 w 9663449"/>
              <a:gd name="connsiteY16" fmla="*/ 1556197 h 4782355"/>
              <a:gd name="connsiteX17" fmla="*/ 1779432 w 9663449"/>
              <a:gd name="connsiteY17" fmla="*/ 1401650 h 4782355"/>
              <a:gd name="connsiteX18" fmla="*/ 1483218 w 9663449"/>
              <a:gd name="connsiteY18" fmla="*/ 1337256 h 4782355"/>
              <a:gd name="connsiteX19" fmla="*/ 1431702 w 9663449"/>
              <a:gd name="connsiteY19" fmla="*/ 1375892 h 4782355"/>
              <a:gd name="connsiteX20" fmla="*/ 1328671 w 9663449"/>
              <a:gd name="connsiteY20" fmla="*/ 4312276 h 4782355"/>
              <a:gd name="connsiteX21" fmla="*/ 9403725 w 9663449"/>
              <a:gd name="connsiteY21" fmla="*/ 4196366 h 4782355"/>
              <a:gd name="connsiteX0" fmla="*/ 9468834 w 9672750"/>
              <a:gd name="connsiteY0" fmla="*/ 4215684 h 4785575"/>
              <a:gd name="connsiteX1" fmla="*/ 9503178 w 9672750"/>
              <a:gd name="connsiteY1" fmla="*/ 3784242 h 4785575"/>
              <a:gd name="connsiteX2" fmla="*/ 9116811 w 9672750"/>
              <a:gd name="connsiteY2" fmla="*/ 2753932 h 4785575"/>
              <a:gd name="connsiteX3" fmla="*/ 9219842 w 9672750"/>
              <a:gd name="connsiteY3" fmla="*/ 2148625 h 4785575"/>
              <a:gd name="connsiteX4" fmla="*/ 9606209 w 9672750"/>
              <a:gd name="connsiteY4" fmla="*/ 1350135 h 4785575"/>
              <a:gd name="connsiteX5" fmla="*/ 9619088 w 9672750"/>
              <a:gd name="connsiteY5" fmla="*/ 938011 h 4785575"/>
              <a:gd name="connsiteX6" fmla="*/ 9284237 w 9672750"/>
              <a:gd name="connsiteY6" fmla="*/ 294067 h 4785575"/>
              <a:gd name="connsiteX7" fmla="*/ 9155448 w 9672750"/>
              <a:gd name="connsiteY7" fmla="*/ 242552 h 4785575"/>
              <a:gd name="connsiteX8" fmla="*/ 8678930 w 9672750"/>
              <a:gd name="connsiteY8" fmla="*/ 242552 h 4785575"/>
              <a:gd name="connsiteX9" fmla="*/ 7983471 w 9672750"/>
              <a:gd name="connsiteY9" fmla="*/ 358461 h 4785575"/>
              <a:gd name="connsiteX10" fmla="*/ 7300890 w 9672750"/>
              <a:gd name="connsiteY10" fmla="*/ 345583 h 4785575"/>
              <a:gd name="connsiteX11" fmla="*/ 6180428 w 9672750"/>
              <a:gd name="connsiteY11" fmla="*/ 23611 h 4785575"/>
              <a:gd name="connsiteX12" fmla="*/ 5047088 w 9672750"/>
              <a:gd name="connsiteY12" fmla="*/ 203915 h 4785575"/>
              <a:gd name="connsiteX13" fmla="*/ 4403144 w 9672750"/>
              <a:gd name="connsiteY13" fmla="*/ 1221346 h 4785575"/>
              <a:gd name="connsiteX14" fmla="*/ 3952383 w 9672750"/>
              <a:gd name="connsiteY14" fmla="*/ 1466045 h 4785575"/>
              <a:gd name="connsiteX15" fmla="*/ 3012226 w 9672750"/>
              <a:gd name="connsiteY15" fmla="*/ 1569076 h 4785575"/>
              <a:gd name="connsiteX16" fmla="*/ 2213735 w 9672750"/>
              <a:gd name="connsiteY16" fmla="*/ 1556197 h 4785575"/>
              <a:gd name="connsiteX17" fmla="*/ 1788733 w 9672750"/>
              <a:gd name="connsiteY17" fmla="*/ 1401650 h 4785575"/>
              <a:gd name="connsiteX18" fmla="*/ 1492519 w 9672750"/>
              <a:gd name="connsiteY18" fmla="*/ 1337256 h 4785575"/>
              <a:gd name="connsiteX19" fmla="*/ 1441003 w 9672750"/>
              <a:gd name="connsiteY19" fmla="*/ 1375892 h 4785575"/>
              <a:gd name="connsiteX20" fmla="*/ 1337972 w 9672750"/>
              <a:gd name="connsiteY20" fmla="*/ 4312276 h 4785575"/>
              <a:gd name="connsiteX21" fmla="*/ 9468834 w 9672750"/>
              <a:gd name="connsiteY21" fmla="*/ 4215684 h 4785575"/>
              <a:gd name="connsiteX0" fmla="*/ 9379934 w 9660050"/>
              <a:gd name="connsiteY0" fmla="*/ 4368084 h 4810975"/>
              <a:gd name="connsiteX1" fmla="*/ 9490478 w 9660050"/>
              <a:gd name="connsiteY1" fmla="*/ 3784242 h 4810975"/>
              <a:gd name="connsiteX2" fmla="*/ 9104111 w 9660050"/>
              <a:gd name="connsiteY2" fmla="*/ 2753932 h 4810975"/>
              <a:gd name="connsiteX3" fmla="*/ 9207142 w 9660050"/>
              <a:gd name="connsiteY3" fmla="*/ 2148625 h 4810975"/>
              <a:gd name="connsiteX4" fmla="*/ 9593509 w 9660050"/>
              <a:gd name="connsiteY4" fmla="*/ 1350135 h 4810975"/>
              <a:gd name="connsiteX5" fmla="*/ 9606388 w 9660050"/>
              <a:gd name="connsiteY5" fmla="*/ 938011 h 4810975"/>
              <a:gd name="connsiteX6" fmla="*/ 9271537 w 9660050"/>
              <a:gd name="connsiteY6" fmla="*/ 294067 h 4810975"/>
              <a:gd name="connsiteX7" fmla="*/ 9142748 w 9660050"/>
              <a:gd name="connsiteY7" fmla="*/ 242552 h 4810975"/>
              <a:gd name="connsiteX8" fmla="*/ 8666230 w 9660050"/>
              <a:gd name="connsiteY8" fmla="*/ 242552 h 4810975"/>
              <a:gd name="connsiteX9" fmla="*/ 7970771 w 9660050"/>
              <a:gd name="connsiteY9" fmla="*/ 358461 h 4810975"/>
              <a:gd name="connsiteX10" fmla="*/ 7288190 w 9660050"/>
              <a:gd name="connsiteY10" fmla="*/ 345583 h 4810975"/>
              <a:gd name="connsiteX11" fmla="*/ 6167728 w 9660050"/>
              <a:gd name="connsiteY11" fmla="*/ 23611 h 4810975"/>
              <a:gd name="connsiteX12" fmla="*/ 5034388 w 9660050"/>
              <a:gd name="connsiteY12" fmla="*/ 203915 h 4810975"/>
              <a:gd name="connsiteX13" fmla="*/ 4390444 w 9660050"/>
              <a:gd name="connsiteY13" fmla="*/ 1221346 h 4810975"/>
              <a:gd name="connsiteX14" fmla="*/ 3939683 w 9660050"/>
              <a:gd name="connsiteY14" fmla="*/ 1466045 h 4810975"/>
              <a:gd name="connsiteX15" fmla="*/ 2999526 w 9660050"/>
              <a:gd name="connsiteY15" fmla="*/ 1569076 h 4810975"/>
              <a:gd name="connsiteX16" fmla="*/ 2201035 w 9660050"/>
              <a:gd name="connsiteY16" fmla="*/ 1556197 h 4810975"/>
              <a:gd name="connsiteX17" fmla="*/ 1776033 w 9660050"/>
              <a:gd name="connsiteY17" fmla="*/ 1401650 h 4810975"/>
              <a:gd name="connsiteX18" fmla="*/ 1479819 w 9660050"/>
              <a:gd name="connsiteY18" fmla="*/ 1337256 h 4810975"/>
              <a:gd name="connsiteX19" fmla="*/ 1428303 w 9660050"/>
              <a:gd name="connsiteY19" fmla="*/ 1375892 h 4810975"/>
              <a:gd name="connsiteX20" fmla="*/ 1325272 w 9660050"/>
              <a:gd name="connsiteY20" fmla="*/ 4312276 h 4810975"/>
              <a:gd name="connsiteX21" fmla="*/ 9379934 w 9660050"/>
              <a:gd name="connsiteY21" fmla="*/ 4368084 h 481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9660050" h="4810975">
                <a:moveTo>
                  <a:pt x="9379934" y="4368084"/>
                </a:moveTo>
                <a:cubicBezTo>
                  <a:pt x="9452915" y="4106213"/>
                  <a:pt x="9536448" y="4053267"/>
                  <a:pt x="9490478" y="3784242"/>
                </a:cubicBezTo>
                <a:cubicBezTo>
                  <a:pt x="9444508" y="3515217"/>
                  <a:pt x="9151334" y="3026535"/>
                  <a:pt x="9104111" y="2753932"/>
                </a:cubicBezTo>
                <a:cubicBezTo>
                  <a:pt x="9056888" y="2481329"/>
                  <a:pt x="9125576" y="2382591"/>
                  <a:pt x="9207142" y="2148625"/>
                </a:cubicBezTo>
                <a:cubicBezTo>
                  <a:pt x="9288708" y="1914659"/>
                  <a:pt x="9526968" y="1551904"/>
                  <a:pt x="9593509" y="1350135"/>
                </a:cubicBezTo>
                <a:cubicBezTo>
                  <a:pt x="9660050" y="1148366"/>
                  <a:pt x="9660050" y="1114022"/>
                  <a:pt x="9606388" y="938011"/>
                </a:cubicBezTo>
                <a:cubicBezTo>
                  <a:pt x="9552726" y="762000"/>
                  <a:pt x="9348810" y="409977"/>
                  <a:pt x="9271537" y="294067"/>
                </a:cubicBezTo>
                <a:cubicBezTo>
                  <a:pt x="9194264" y="178157"/>
                  <a:pt x="9243633" y="251138"/>
                  <a:pt x="9142748" y="242552"/>
                </a:cubicBezTo>
                <a:cubicBezTo>
                  <a:pt x="9041864" y="233966"/>
                  <a:pt x="8861560" y="223234"/>
                  <a:pt x="8666230" y="242552"/>
                </a:cubicBezTo>
                <a:cubicBezTo>
                  <a:pt x="8470901" y="261870"/>
                  <a:pt x="8200444" y="341289"/>
                  <a:pt x="7970771" y="358461"/>
                </a:cubicBezTo>
                <a:cubicBezTo>
                  <a:pt x="7741098" y="375633"/>
                  <a:pt x="7588697" y="401391"/>
                  <a:pt x="7288190" y="345583"/>
                </a:cubicBezTo>
                <a:cubicBezTo>
                  <a:pt x="6987683" y="289775"/>
                  <a:pt x="6651759" y="162059"/>
                  <a:pt x="6167728" y="23611"/>
                </a:cubicBezTo>
                <a:cubicBezTo>
                  <a:pt x="5792094" y="0"/>
                  <a:pt x="5330602" y="4293"/>
                  <a:pt x="5034388" y="203915"/>
                </a:cubicBezTo>
                <a:cubicBezTo>
                  <a:pt x="4738174" y="403538"/>
                  <a:pt x="4572895" y="1010991"/>
                  <a:pt x="4390444" y="1221346"/>
                </a:cubicBezTo>
                <a:cubicBezTo>
                  <a:pt x="4207993" y="1431701"/>
                  <a:pt x="4171503" y="1408090"/>
                  <a:pt x="3939683" y="1466045"/>
                </a:cubicBezTo>
                <a:cubicBezTo>
                  <a:pt x="3707863" y="1524000"/>
                  <a:pt x="3289301" y="1554051"/>
                  <a:pt x="2999526" y="1569076"/>
                </a:cubicBezTo>
                <a:cubicBezTo>
                  <a:pt x="2709751" y="1584101"/>
                  <a:pt x="2404950" y="1584101"/>
                  <a:pt x="2201035" y="1556197"/>
                </a:cubicBezTo>
                <a:cubicBezTo>
                  <a:pt x="1997120" y="1528293"/>
                  <a:pt x="1896236" y="1438140"/>
                  <a:pt x="1776033" y="1401650"/>
                </a:cubicBezTo>
                <a:cubicBezTo>
                  <a:pt x="1655830" y="1365160"/>
                  <a:pt x="1537774" y="1341549"/>
                  <a:pt x="1479819" y="1337256"/>
                </a:cubicBezTo>
                <a:cubicBezTo>
                  <a:pt x="1421864" y="1332963"/>
                  <a:pt x="1454061" y="880055"/>
                  <a:pt x="1428303" y="1375892"/>
                </a:cubicBezTo>
                <a:cubicBezTo>
                  <a:pt x="1402545" y="1871729"/>
                  <a:pt x="0" y="3813577"/>
                  <a:pt x="1325272" y="4312276"/>
                </a:cubicBezTo>
                <a:cubicBezTo>
                  <a:pt x="2650544" y="4810975"/>
                  <a:pt x="8019066" y="4456090"/>
                  <a:pt x="9379934" y="4368084"/>
                </a:cubicBezTo>
                <a:close/>
              </a:path>
            </a:pathLst>
          </a:custGeom>
          <a:solidFill>
            <a:srgbClr val="00FF00">
              <a:alpha val="20000"/>
            </a:srgbClr>
          </a:solidFill>
          <a:ln w="508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013398" y="4307982"/>
            <a:ext cx="4445357" cy="1989785"/>
          </a:xfrm>
          <a:custGeom>
            <a:avLst/>
            <a:gdLst>
              <a:gd name="connsiteX0" fmla="*/ 1850264 w 4445357"/>
              <a:gd name="connsiteY0" fmla="*/ 283336 h 1867436"/>
              <a:gd name="connsiteX1" fmla="*/ 1579808 w 4445357"/>
              <a:gd name="connsiteY1" fmla="*/ 321972 h 1867436"/>
              <a:gd name="connsiteX2" fmla="*/ 1051774 w 4445357"/>
              <a:gd name="connsiteY2" fmla="*/ 244699 h 1867436"/>
              <a:gd name="connsiteX3" fmla="*/ 884348 w 4445357"/>
              <a:gd name="connsiteY3" fmla="*/ 193183 h 1867436"/>
              <a:gd name="connsiteX4" fmla="*/ 291920 w 4445357"/>
              <a:gd name="connsiteY4" fmla="*/ 283336 h 1867436"/>
              <a:gd name="connsiteX5" fmla="*/ 47222 w 4445357"/>
              <a:gd name="connsiteY5" fmla="*/ 373488 h 1867436"/>
              <a:gd name="connsiteX6" fmla="*/ 150253 w 4445357"/>
              <a:gd name="connsiteY6" fmla="*/ 682581 h 1867436"/>
              <a:gd name="connsiteX7" fmla="*/ 948743 w 4445357"/>
              <a:gd name="connsiteY7" fmla="*/ 1017431 h 1867436"/>
              <a:gd name="connsiteX8" fmla="*/ 1747233 w 4445357"/>
              <a:gd name="connsiteY8" fmla="*/ 1403798 h 1867436"/>
              <a:gd name="connsiteX9" fmla="*/ 2146478 w 4445357"/>
              <a:gd name="connsiteY9" fmla="*/ 1828800 h 1867436"/>
              <a:gd name="connsiteX10" fmla="*/ 2777543 w 4445357"/>
              <a:gd name="connsiteY10" fmla="*/ 1635617 h 1867436"/>
              <a:gd name="connsiteX11" fmla="*/ 3511639 w 4445357"/>
              <a:gd name="connsiteY11" fmla="*/ 1339403 h 1867436"/>
              <a:gd name="connsiteX12" fmla="*/ 4052551 w 4445357"/>
              <a:gd name="connsiteY12" fmla="*/ 1442434 h 1867436"/>
              <a:gd name="connsiteX13" fmla="*/ 4335887 w 4445357"/>
              <a:gd name="connsiteY13" fmla="*/ 850006 h 1867436"/>
              <a:gd name="connsiteX14" fmla="*/ 4387402 w 4445357"/>
              <a:gd name="connsiteY14" fmla="*/ 618186 h 1867436"/>
              <a:gd name="connsiteX15" fmla="*/ 3988157 w 4445357"/>
              <a:gd name="connsiteY15" fmla="*/ 0 h 1867436"/>
              <a:gd name="connsiteX16" fmla="*/ 1850264 w 4445357"/>
              <a:gd name="connsiteY16" fmla="*/ 283336 h 1867436"/>
              <a:gd name="connsiteX0" fmla="*/ 1850264 w 4445357"/>
              <a:gd name="connsiteY0" fmla="*/ 283336 h 1867436"/>
              <a:gd name="connsiteX1" fmla="*/ 1579808 w 4445357"/>
              <a:gd name="connsiteY1" fmla="*/ 321972 h 1867436"/>
              <a:gd name="connsiteX2" fmla="*/ 1051774 w 4445357"/>
              <a:gd name="connsiteY2" fmla="*/ 244699 h 1867436"/>
              <a:gd name="connsiteX3" fmla="*/ 884348 w 4445357"/>
              <a:gd name="connsiteY3" fmla="*/ 193183 h 1867436"/>
              <a:gd name="connsiteX4" fmla="*/ 291920 w 4445357"/>
              <a:gd name="connsiteY4" fmla="*/ 283336 h 1867436"/>
              <a:gd name="connsiteX5" fmla="*/ 47222 w 4445357"/>
              <a:gd name="connsiteY5" fmla="*/ 373488 h 1867436"/>
              <a:gd name="connsiteX6" fmla="*/ 150253 w 4445357"/>
              <a:gd name="connsiteY6" fmla="*/ 682581 h 1867436"/>
              <a:gd name="connsiteX7" fmla="*/ 948743 w 4445357"/>
              <a:gd name="connsiteY7" fmla="*/ 1017431 h 1867436"/>
              <a:gd name="connsiteX8" fmla="*/ 1747233 w 4445357"/>
              <a:gd name="connsiteY8" fmla="*/ 1403798 h 1867436"/>
              <a:gd name="connsiteX9" fmla="*/ 2146478 w 4445357"/>
              <a:gd name="connsiteY9" fmla="*/ 1828800 h 1867436"/>
              <a:gd name="connsiteX10" fmla="*/ 2777543 w 4445357"/>
              <a:gd name="connsiteY10" fmla="*/ 1635617 h 1867436"/>
              <a:gd name="connsiteX11" fmla="*/ 3511639 w 4445357"/>
              <a:gd name="connsiteY11" fmla="*/ 1339403 h 1867436"/>
              <a:gd name="connsiteX12" fmla="*/ 4052551 w 4445357"/>
              <a:gd name="connsiteY12" fmla="*/ 1442434 h 1867436"/>
              <a:gd name="connsiteX13" fmla="*/ 4335887 w 4445357"/>
              <a:gd name="connsiteY13" fmla="*/ 850006 h 1867436"/>
              <a:gd name="connsiteX14" fmla="*/ 4387402 w 4445357"/>
              <a:gd name="connsiteY14" fmla="*/ 618186 h 1867436"/>
              <a:gd name="connsiteX15" fmla="*/ 3988157 w 4445357"/>
              <a:gd name="connsiteY15" fmla="*/ 0 h 1867436"/>
              <a:gd name="connsiteX16" fmla="*/ 1850264 w 4445357"/>
              <a:gd name="connsiteY16" fmla="*/ 283336 h 1867436"/>
              <a:gd name="connsiteX0" fmla="*/ 1850264 w 4445357"/>
              <a:gd name="connsiteY0" fmla="*/ 294068 h 1878168"/>
              <a:gd name="connsiteX1" fmla="*/ 1579808 w 4445357"/>
              <a:gd name="connsiteY1" fmla="*/ 332704 h 1878168"/>
              <a:gd name="connsiteX2" fmla="*/ 1051774 w 4445357"/>
              <a:gd name="connsiteY2" fmla="*/ 255431 h 1878168"/>
              <a:gd name="connsiteX3" fmla="*/ 884348 w 4445357"/>
              <a:gd name="connsiteY3" fmla="*/ 203915 h 1878168"/>
              <a:gd name="connsiteX4" fmla="*/ 291920 w 4445357"/>
              <a:gd name="connsiteY4" fmla="*/ 294068 h 1878168"/>
              <a:gd name="connsiteX5" fmla="*/ 47222 w 4445357"/>
              <a:gd name="connsiteY5" fmla="*/ 384220 h 1878168"/>
              <a:gd name="connsiteX6" fmla="*/ 150253 w 4445357"/>
              <a:gd name="connsiteY6" fmla="*/ 693313 h 1878168"/>
              <a:gd name="connsiteX7" fmla="*/ 948743 w 4445357"/>
              <a:gd name="connsiteY7" fmla="*/ 1028163 h 1878168"/>
              <a:gd name="connsiteX8" fmla="*/ 1747233 w 4445357"/>
              <a:gd name="connsiteY8" fmla="*/ 1414530 h 1878168"/>
              <a:gd name="connsiteX9" fmla="*/ 2146478 w 4445357"/>
              <a:gd name="connsiteY9" fmla="*/ 1839532 h 1878168"/>
              <a:gd name="connsiteX10" fmla="*/ 2777543 w 4445357"/>
              <a:gd name="connsiteY10" fmla="*/ 1646349 h 1878168"/>
              <a:gd name="connsiteX11" fmla="*/ 3511639 w 4445357"/>
              <a:gd name="connsiteY11" fmla="*/ 1350135 h 1878168"/>
              <a:gd name="connsiteX12" fmla="*/ 4052551 w 4445357"/>
              <a:gd name="connsiteY12" fmla="*/ 1453166 h 1878168"/>
              <a:gd name="connsiteX13" fmla="*/ 4335887 w 4445357"/>
              <a:gd name="connsiteY13" fmla="*/ 860738 h 1878168"/>
              <a:gd name="connsiteX14" fmla="*/ 4387402 w 4445357"/>
              <a:gd name="connsiteY14" fmla="*/ 628918 h 1878168"/>
              <a:gd name="connsiteX15" fmla="*/ 3625402 w 4445357"/>
              <a:gd name="connsiteY15" fmla="*/ 0 h 1878168"/>
              <a:gd name="connsiteX16" fmla="*/ 1850264 w 4445357"/>
              <a:gd name="connsiteY16" fmla="*/ 294068 h 1878168"/>
              <a:gd name="connsiteX0" fmla="*/ 1850264 w 4445357"/>
              <a:gd name="connsiteY0" fmla="*/ 405685 h 1989785"/>
              <a:gd name="connsiteX1" fmla="*/ 1579808 w 4445357"/>
              <a:gd name="connsiteY1" fmla="*/ 444321 h 1989785"/>
              <a:gd name="connsiteX2" fmla="*/ 1051774 w 4445357"/>
              <a:gd name="connsiteY2" fmla="*/ 367048 h 1989785"/>
              <a:gd name="connsiteX3" fmla="*/ 884348 w 4445357"/>
              <a:gd name="connsiteY3" fmla="*/ 315532 h 1989785"/>
              <a:gd name="connsiteX4" fmla="*/ 291920 w 4445357"/>
              <a:gd name="connsiteY4" fmla="*/ 405685 h 1989785"/>
              <a:gd name="connsiteX5" fmla="*/ 47222 w 4445357"/>
              <a:gd name="connsiteY5" fmla="*/ 495837 h 1989785"/>
              <a:gd name="connsiteX6" fmla="*/ 150253 w 4445357"/>
              <a:gd name="connsiteY6" fmla="*/ 804930 h 1989785"/>
              <a:gd name="connsiteX7" fmla="*/ 948743 w 4445357"/>
              <a:gd name="connsiteY7" fmla="*/ 1139780 h 1989785"/>
              <a:gd name="connsiteX8" fmla="*/ 1747233 w 4445357"/>
              <a:gd name="connsiteY8" fmla="*/ 1526147 h 1989785"/>
              <a:gd name="connsiteX9" fmla="*/ 2146478 w 4445357"/>
              <a:gd name="connsiteY9" fmla="*/ 1951149 h 1989785"/>
              <a:gd name="connsiteX10" fmla="*/ 2777543 w 4445357"/>
              <a:gd name="connsiteY10" fmla="*/ 1757966 h 1989785"/>
              <a:gd name="connsiteX11" fmla="*/ 3511639 w 4445357"/>
              <a:gd name="connsiteY11" fmla="*/ 1461752 h 1989785"/>
              <a:gd name="connsiteX12" fmla="*/ 4052551 w 4445357"/>
              <a:gd name="connsiteY12" fmla="*/ 1564783 h 1989785"/>
              <a:gd name="connsiteX13" fmla="*/ 4335887 w 4445357"/>
              <a:gd name="connsiteY13" fmla="*/ 972355 h 1989785"/>
              <a:gd name="connsiteX14" fmla="*/ 4387402 w 4445357"/>
              <a:gd name="connsiteY14" fmla="*/ 740535 h 1989785"/>
              <a:gd name="connsiteX15" fmla="*/ 3625402 w 4445357"/>
              <a:gd name="connsiteY15" fmla="*/ 111617 h 1989785"/>
              <a:gd name="connsiteX16" fmla="*/ 1850264 w 4445357"/>
              <a:gd name="connsiteY16" fmla="*/ 405685 h 1989785"/>
              <a:gd name="connsiteX0" fmla="*/ 1850264 w 4445357"/>
              <a:gd name="connsiteY0" fmla="*/ 405685 h 1989785"/>
              <a:gd name="connsiteX1" fmla="*/ 1579808 w 4445357"/>
              <a:gd name="connsiteY1" fmla="*/ 444321 h 1989785"/>
              <a:gd name="connsiteX2" fmla="*/ 1051774 w 4445357"/>
              <a:gd name="connsiteY2" fmla="*/ 367048 h 1989785"/>
              <a:gd name="connsiteX3" fmla="*/ 884348 w 4445357"/>
              <a:gd name="connsiteY3" fmla="*/ 315532 h 1989785"/>
              <a:gd name="connsiteX4" fmla="*/ 291920 w 4445357"/>
              <a:gd name="connsiteY4" fmla="*/ 405685 h 1989785"/>
              <a:gd name="connsiteX5" fmla="*/ 47222 w 4445357"/>
              <a:gd name="connsiteY5" fmla="*/ 495837 h 1989785"/>
              <a:gd name="connsiteX6" fmla="*/ 150253 w 4445357"/>
              <a:gd name="connsiteY6" fmla="*/ 804930 h 1989785"/>
              <a:gd name="connsiteX7" fmla="*/ 948743 w 4445357"/>
              <a:gd name="connsiteY7" fmla="*/ 1139780 h 1989785"/>
              <a:gd name="connsiteX8" fmla="*/ 1747233 w 4445357"/>
              <a:gd name="connsiteY8" fmla="*/ 1526147 h 1989785"/>
              <a:gd name="connsiteX9" fmla="*/ 2146478 w 4445357"/>
              <a:gd name="connsiteY9" fmla="*/ 1951149 h 1989785"/>
              <a:gd name="connsiteX10" fmla="*/ 2777543 w 4445357"/>
              <a:gd name="connsiteY10" fmla="*/ 1757966 h 1989785"/>
              <a:gd name="connsiteX11" fmla="*/ 3511639 w 4445357"/>
              <a:gd name="connsiteY11" fmla="*/ 1461752 h 1989785"/>
              <a:gd name="connsiteX12" fmla="*/ 4052551 w 4445357"/>
              <a:gd name="connsiteY12" fmla="*/ 1564783 h 1989785"/>
              <a:gd name="connsiteX13" fmla="*/ 4335887 w 4445357"/>
              <a:gd name="connsiteY13" fmla="*/ 972355 h 1989785"/>
              <a:gd name="connsiteX14" fmla="*/ 4387402 w 4445357"/>
              <a:gd name="connsiteY14" fmla="*/ 740535 h 1989785"/>
              <a:gd name="connsiteX15" fmla="*/ 3625402 w 4445357"/>
              <a:gd name="connsiteY15" fmla="*/ 111617 h 1989785"/>
              <a:gd name="connsiteX16" fmla="*/ 1850264 w 4445357"/>
              <a:gd name="connsiteY16" fmla="*/ 405685 h 1989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45357" h="1989785">
                <a:moveTo>
                  <a:pt x="1850264" y="405685"/>
                </a:moveTo>
                <a:cubicBezTo>
                  <a:pt x="1448873" y="459347"/>
                  <a:pt x="1712890" y="450760"/>
                  <a:pt x="1579808" y="444321"/>
                </a:cubicBezTo>
                <a:cubicBezTo>
                  <a:pt x="1446726" y="437882"/>
                  <a:pt x="1167684" y="388513"/>
                  <a:pt x="1051774" y="367048"/>
                </a:cubicBezTo>
                <a:cubicBezTo>
                  <a:pt x="935864" y="345583"/>
                  <a:pt x="1010990" y="309093"/>
                  <a:pt x="884348" y="315532"/>
                </a:cubicBezTo>
                <a:cubicBezTo>
                  <a:pt x="757706" y="321971"/>
                  <a:pt x="431441" y="375634"/>
                  <a:pt x="291920" y="405685"/>
                </a:cubicBezTo>
                <a:cubicBezTo>
                  <a:pt x="152399" y="435736"/>
                  <a:pt x="70833" y="429296"/>
                  <a:pt x="47222" y="495837"/>
                </a:cubicBezTo>
                <a:cubicBezTo>
                  <a:pt x="23611" y="562378"/>
                  <a:pt x="0" y="697606"/>
                  <a:pt x="150253" y="804930"/>
                </a:cubicBezTo>
                <a:cubicBezTo>
                  <a:pt x="300507" y="912254"/>
                  <a:pt x="682580" y="1019577"/>
                  <a:pt x="948743" y="1139780"/>
                </a:cubicBezTo>
                <a:cubicBezTo>
                  <a:pt x="1214906" y="1259983"/>
                  <a:pt x="1547611" y="1390919"/>
                  <a:pt x="1747233" y="1526147"/>
                </a:cubicBezTo>
                <a:cubicBezTo>
                  <a:pt x="1946856" y="1661375"/>
                  <a:pt x="1974760" y="1912513"/>
                  <a:pt x="2146478" y="1951149"/>
                </a:cubicBezTo>
                <a:cubicBezTo>
                  <a:pt x="2318196" y="1989785"/>
                  <a:pt x="2550016" y="1839532"/>
                  <a:pt x="2777543" y="1757966"/>
                </a:cubicBezTo>
                <a:cubicBezTo>
                  <a:pt x="3005070" y="1676400"/>
                  <a:pt x="3299138" y="1493949"/>
                  <a:pt x="3511639" y="1461752"/>
                </a:cubicBezTo>
                <a:cubicBezTo>
                  <a:pt x="3724140" y="1429555"/>
                  <a:pt x="3915176" y="1646349"/>
                  <a:pt x="4052551" y="1564783"/>
                </a:cubicBezTo>
                <a:cubicBezTo>
                  <a:pt x="4189926" y="1483217"/>
                  <a:pt x="4280078" y="1109730"/>
                  <a:pt x="4335887" y="972355"/>
                </a:cubicBezTo>
                <a:cubicBezTo>
                  <a:pt x="4391696" y="834980"/>
                  <a:pt x="4445357" y="882203"/>
                  <a:pt x="4387402" y="740535"/>
                </a:cubicBezTo>
                <a:cubicBezTo>
                  <a:pt x="4135191" y="371340"/>
                  <a:pt x="4157729" y="0"/>
                  <a:pt x="3625402" y="111617"/>
                </a:cubicBezTo>
                <a:cubicBezTo>
                  <a:pt x="2769672" y="375992"/>
                  <a:pt x="2441977" y="307662"/>
                  <a:pt x="1850264" y="405685"/>
                </a:cubicBezTo>
                <a:close/>
              </a:path>
            </a:pathLst>
          </a:custGeom>
          <a:solidFill>
            <a:srgbClr val="FFFF00">
              <a:alpha val="44000"/>
            </a:srgbClr>
          </a:solidFill>
          <a:ln w="635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954625">
            <a:off x="5105400" y="261655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70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21062578">
            <a:off x="4587713" y="4335291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75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2500" t="21000" r="6875" b="17000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8_cape_shear_20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Freeform 5"/>
          <p:cNvSpPr/>
          <p:nvPr/>
        </p:nvSpPr>
        <p:spPr>
          <a:xfrm>
            <a:off x="-12879" y="2341808"/>
            <a:ext cx="8300434" cy="4548389"/>
          </a:xfrm>
          <a:custGeom>
            <a:avLst/>
            <a:gdLst>
              <a:gd name="connsiteX0" fmla="*/ 0 w 8300434"/>
              <a:gd name="connsiteY0" fmla="*/ 980941 h 4548389"/>
              <a:gd name="connsiteX1" fmla="*/ 373487 w 8300434"/>
              <a:gd name="connsiteY1" fmla="*/ 762000 h 4548389"/>
              <a:gd name="connsiteX2" fmla="*/ 1133341 w 8300434"/>
              <a:gd name="connsiteY2" fmla="*/ 813516 h 4548389"/>
              <a:gd name="connsiteX3" fmla="*/ 1944710 w 8300434"/>
              <a:gd name="connsiteY3" fmla="*/ 968062 h 4548389"/>
              <a:gd name="connsiteX4" fmla="*/ 2459865 w 8300434"/>
              <a:gd name="connsiteY4" fmla="*/ 1277155 h 4548389"/>
              <a:gd name="connsiteX5" fmla="*/ 3296992 w 8300434"/>
              <a:gd name="connsiteY5" fmla="*/ 1354429 h 4548389"/>
              <a:gd name="connsiteX6" fmla="*/ 3837904 w 8300434"/>
              <a:gd name="connsiteY6" fmla="*/ 1405944 h 4548389"/>
              <a:gd name="connsiteX7" fmla="*/ 4468969 w 8300434"/>
              <a:gd name="connsiteY7" fmla="*/ 1225640 h 4548389"/>
              <a:gd name="connsiteX8" fmla="*/ 4816699 w 8300434"/>
              <a:gd name="connsiteY8" fmla="*/ 852153 h 4548389"/>
              <a:gd name="connsiteX9" fmla="*/ 5318975 w 8300434"/>
              <a:gd name="connsiteY9" fmla="*/ 723364 h 4548389"/>
              <a:gd name="connsiteX10" fmla="*/ 5628068 w 8300434"/>
              <a:gd name="connsiteY10" fmla="*/ 697606 h 4548389"/>
              <a:gd name="connsiteX11" fmla="*/ 6040192 w 8300434"/>
              <a:gd name="connsiteY11" fmla="*/ 452907 h 4548389"/>
              <a:gd name="connsiteX12" fmla="*/ 6284890 w 8300434"/>
              <a:gd name="connsiteY12" fmla="*/ 491544 h 4548389"/>
              <a:gd name="connsiteX13" fmla="*/ 6323527 w 8300434"/>
              <a:gd name="connsiteY13" fmla="*/ 594575 h 4548389"/>
              <a:gd name="connsiteX14" fmla="*/ 6774287 w 8300434"/>
              <a:gd name="connsiteY14" fmla="*/ 697606 h 4548389"/>
              <a:gd name="connsiteX15" fmla="*/ 7173533 w 8300434"/>
              <a:gd name="connsiteY15" fmla="*/ 568817 h 4548389"/>
              <a:gd name="connsiteX16" fmla="*/ 7469747 w 8300434"/>
              <a:gd name="connsiteY16" fmla="*/ 324119 h 4548389"/>
              <a:gd name="connsiteX17" fmla="*/ 7688687 w 8300434"/>
              <a:gd name="connsiteY17" fmla="*/ 53662 h 4548389"/>
              <a:gd name="connsiteX18" fmla="*/ 7843234 w 8300434"/>
              <a:gd name="connsiteY18" fmla="*/ 53662 h 4548389"/>
              <a:gd name="connsiteX19" fmla="*/ 7997780 w 8300434"/>
              <a:gd name="connsiteY19" fmla="*/ 375634 h 4548389"/>
              <a:gd name="connsiteX20" fmla="*/ 7984902 w 8300434"/>
              <a:gd name="connsiteY20" fmla="*/ 890789 h 4548389"/>
              <a:gd name="connsiteX21" fmla="*/ 8216721 w 8300434"/>
              <a:gd name="connsiteY21" fmla="*/ 1405944 h 4548389"/>
              <a:gd name="connsiteX22" fmla="*/ 7946265 w 8300434"/>
              <a:gd name="connsiteY22" fmla="*/ 2114282 h 4548389"/>
              <a:gd name="connsiteX23" fmla="*/ 7984902 w 8300434"/>
              <a:gd name="connsiteY23" fmla="*/ 2732468 h 4548389"/>
              <a:gd name="connsiteX24" fmla="*/ 8049296 w 8300434"/>
              <a:gd name="connsiteY24" fmla="*/ 2951409 h 4548389"/>
              <a:gd name="connsiteX25" fmla="*/ 7984902 w 8300434"/>
              <a:gd name="connsiteY25" fmla="*/ 3337775 h 4548389"/>
              <a:gd name="connsiteX26" fmla="*/ 8255358 w 8300434"/>
              <a:gd name="connsiteY26" fmla="*/ 3685505 h 4548389"/>
              <a:gd name="connsiteX27" fmla="*/ 8255358 w 8300434"/>
              <a:gd name="connsiteY27" fmla="*/ 3865809 h 4548389"/>
              <a:gd name="connsiteX28" fmla="*/ 7997780 w 8300434"/>
              <a:gd name="connsiteY28" fmla="*/ 3968840 h 4548389"/>
              <a:gd name="connsiteX29" fmla="*/ 7727324 w 8300434"/>
              <a:gd name="connsiteY29" fmla="*/ 4097629 h 4548389"/>
              <a:gd name="connsiteX30" fmla="*/ 7534141 w 8300434"/>
              <a:gd name="connsiteY30" fmla="*/ 4548389 h 4548389"/>
              <a:gd name="connsiteX0" fmla="*/ 0 w 8300434"/>
              <a:gd name="connsiteY0" fmla="*/ 980941 h 4548389"/>
              <a:gd name="connsiteX1" fmla="*/ 373487 w 8300434"/>
              <a:gd name="connsiteY1" fmla="*/ 762000 h 4548389"/>
              <a:gd name="connsiteX2" fmla="*/ 1133341 w 8300434"/>
              <a:gd name="connsiteY2" fmla="*/ 813516 h 4548389"/>
              <a:gd name="connsiteX3" fmla="*/ 1944710 w 8300434"/>
              <a:gd name="connsiteY3" fmla="*/ 968062 h 4548389"/>
              <a:gd name="connsiteX4" fmla="*/ 2459865 w 8300434"/>
              <a:gd name="connsiteY4" fmla="*/ 1277155 h 4548389"/>
              <a:gd name="connsiteX5" fmla="*/ 3296992 w 8300434"/>
              <a:gd name="connsiteY5" fmla="*/ 1354429 h 4548389"/>
              <a:gd name="connsiteX6" fmla="*/ 3837904 w 8300434"/>
              <a:gd name="connsiteY6" fmla="*/ 1405944 h 4548389"/>
              <a:gd name="connsiteX7" fmla="*/ 4468969 w 8300434"/>
              <a:gd name="connsiteY7" fmla="*/ 1225640 h 4548389"/>
              <a:gd name="connsiteX8" fmla="*/ 4816699 w 8300434"/>
              <a:gd name="connsiteY8" fmla="*/ 852153 h 4548389"/>
              <a:gd name="connsiteX9" fmla="*/ 5318975 w 8300434"/>
              <a:gd name="connsiteY9" fmla="*/ 723364 h 4548389"/>
              <a:gd name="connsiteX10" fmla="*/ 5628068 w 8300434"/>
              <a:gd name="connsiteY10" fmla="*/ 697606 h 4548389"/>
              <a:gd name="connsiteX11" fmla="*/ 6040192 w 8300434"/>
              <a:gd name="connsiteY11" fmla="*/ 452907 h 4548389"/>
              <a:gd name="connsiteX12" fmla="*/ 6323527 w 8300434"/>
              <a:gd name="connsiteY12" fmla="*/ 594575 h 4548389"/>
              <a:gd name="connsiteX13" fmla="*/ 6774287 w 8300434"/>
              <a:gd name="connsiteY13" fmla="*/ 697606 h 4548389"/>
              <a:gd name="connsiteX14" fmla="*/ 7173533 w 8300434"/>
              <a:gd name="connsiteY14" fmla="*/ 568817 h 4548389"/>
              <a:gd name="connsiteX15" fmla="*/ 7469747 w 8300434"/>
              <a:gd name="connsiteY15" fmla="*/ 324119 h 4548389"/>
              <a:gd name="connsiteX16" fmla="*/ 7688687 w 8300434"/>
              <a:gd name="connsiteY16" fmla="*/ 53662 h 4548389"/>
              <a:gd name="connsiteX17" fmla="*/ 7843234 w 8300434"/>
              <a:gd name="connsiteY17" fmla="*/ 53662 h 4548389"/>
              <a:gd name="connsiteX18" fmla="*/ 7997780 w 8300434"/>
              <a:gd name="connsiteY18" fmla="*/ 375634 h 4548389"/>
              <a:gd name="connsiteX19" fmla="*/ 7984902 w 8300434"/>
              <a:gd name="connsiteY19" fmla="*/ 890789 h 4548389"/>
              <a:gd name="connsiteX20" fmla="*/ 8216721 w 8300434"/>
              <a:gd name="connsiteY20" fmla="*/ 1405944 h 4548389"/>
              <a:gd name="connsiteX21" fmla="*/ 7946265 w 8300434"/>
              <a:gd name="connsiteY21" fmla="*/ 2114282 h 4548389"/>
              <a:gd name="connsiteX22" fmla="*/ 7984902 w 8300434"/>
              <a:gd name="connsiteY22" fmla="*/ 2732468 h 4548389"/>
              <a:gd name="connsiteX23" fmla="*/ 8049296 w 8300434"/>
              <a:gd name="connsiteY23" fmla="*/ 2951409 h 4548389"/>
              <a:gd name="connsiteX24" fmla="*/ 7984902 w 8300434"/>
              <a:gd name="connsiteY24" fmla="*/ 3337775 h 4548389"/>
              <a:gd name="connsiteX25" fmla="*/ 8255358 w 8300434"/>
              <a:gd name="connsiteY25" fmla="*/ 3685505 h 4548389"/>
              <a:gd name="connsiteX26" fmla="*/ 8255358 w 8300434"/>
              <a:gd name="connsiteY26" fmla="*/ 3865809 h 4548389"/>
              <a:gd name="connsiteX27" fmla="*/ 7997780 w 8300434"/>
              <a:gd name="connsiteY27" fmla="*/ 3968840 h 4548389"/>
              <a:gd name="connsiteX28" fmla="*/ 7727324 w 8300434"/>
              <a:gd name="connsiteY28" fmla="*/ 4097629 h 4548389"/>
              <a:gd name="connsiteX29" fmla="*/ 7534141 w 8300434"/>
              <a:gd name="connsiteY29" fmla="*/ 4548389 h 4548389"/>
              <a:gd name="connsiteX0" fmla="*/ 0 w 8300434"/>
              <a:gd name="connsiteY0" fmla="*/ 980941 h 4548389"/>
              <a:gd name="connsiteX1" fmla="*/ 373487 w 8300434"/>
              <a:gd name="connsiteY1" fmla="*/ 762000 h 4548389"/>
              <a:gd name="connsiteX2" fmla="*/ 1133341 w 8300434"/>
              <a:gd name="connsiteY2" fmla="*/ 813516 h 4548389"/>
              <a:gd name="connsiteX3" fmla="*/ 1944710 w 8300434"/>
              <a:gd name="connsiteY3" fmla="*/ 968062 h 4548389"/>
              <a:gd name="connsiteX4" fmla="*/ 2459865 w 8300434"/>
              <a:gd name="connsiteY4" fmla="*/ 1277155 h 4548389"/>
              <a:gd name="connsiteX5" fmla="*/ 3296992 w 8300434"/>
              <a:gd name="connsiteY5" fmla="*/ 1354429 h 4548389"/>
              <a:gd name="connsiteX6" fmla="*/ 3837904 w 8300434"/>
              <a:gd name="connsiteY6" fmla="*/ 1405944 h 4548389"/>
              <a:gd name="connsiteX7" fmla="*/ 4468969 w 8300434"/>
              <a:gd name="connsiteY7" fmla="*/ 1225640 h 4548389"/>
              <a:gd name="connsiteX8" fmla="*/ 4816699 w 8300434"/>
              <a:gd name="connsiteY8" fmla="*/ 852153 h 4548389"/>
              <a:gd name="connsiteX9" fmla="*/ 5318975 w 8300434"/>
              <a:gd name="connsiteY9" fmla="*/ 723364 h 4548389"/>
              <a:gd name="connsiteX10" fmla="*/ 5628068 w 8300434"/>
              <a:gd name="connsiteY10" fmla="*/ 697606 h 4548389"/>
              <a:gd name="connsiteX11" fmla="*/ 6040192 w 8300434"/>
              <a:gd name="connsiteY11" fmla="*/ 452907 h 4548389"/>
              <a:gd name="connsiteX12" fmla="*/ 6323527 w 8300434"/>
              <a:gd name="connsiteY12" fmla="*/ 594575 h 4548389"/>
              <a:gd name="connsiteX13" fmla="*/ 6774287 w 8300434"/>
              <a:gd name="connsiteY13" fmla="*/ 697606 h 4548389"/>
              <a:gd name="connsiteX14" fmla="*/ 7173533 w 8300434"/>
              <a:gd name="connsiteY14" fmla="*/ 568817 h 4548389"/>
              <a:gd name="connsiteX15" fmla="*/ 7469747 w 8300434"/>
              <a:gd name="connsiteY15" fmla="*/ 324119 h 4548389"/>
              <a:gd name="connsiteX16" fmla="*/ 7688687 w 8300434"/>
              <a:gd name="connsiteY16" fmla="*/ 53662 h 4548389"/>
              <a:gd name="connsiteX17" fmla="*/ 7843234 w 8300434"/>
              <a:gd name="connsiteY17" fmla="*/ 53662 h 4548389"/>
              <a:gd name="connsiteX18" fmla="*/ 7997780 w 8300434"/>
              <a:gd name="connsiteY18" fmla="*/ 375634 h 4548389"/>
              <a:gd name="connsiteX19" fmla="*/ 7984902 w 8300434"/>
              <a:gd name="connsiteY19" fmla="*/ 890789 h 4548389"/>
              <a:gd name="connsiteX20" fmla="*/ 8216721 w 8300434"/>
              <a:gd name="connsiteY20" fmla="*/ 1405944 h 4548389"/>
              <a:gd name="connsiteX21" fmla="*/ 7946265 w 8300434"/>
              <a:gd name="connsiteY21" fmla="*/ 2114282 h 4548389"/>
              <a:gd name="connsiteX22" fmla="*/ 7984902 w 8300434"/>
              <a:gd name="connsiteY22" fmla="*/ 2732468 h 4548389"/>
              <a:gd name="connsiteX23" fmla="*/ 8049296 w 8300434"/>
              <a:gd name="connsiteY23" fmla="*/ 2951409 h 4548389"/>
              <a:gd name="connsiteX24" fmla="*/ 7984902 w 8300434"/>
              <a:gd name="connsiteY24" fmla="*/ 3337775 h 4548389"/>
              <a:gd name="connsiteX25" fmla="*/ 8255358 w 8300434"/>
              <a:gd name="connsiteY25" fmla="*/ 3685505 h 4548389"/>
              <a:gd name="connsiteX26" fmla="*/ 8255358 w 8300434"/>
              <a:gd name="connsiteY26" fmla="*/ 3865809 h 4548389"/>
              <a:gd name="connsiteX27" fmla="*/ 7997780 w 8300434"/>
              <a:gd name="connsiteY27" fmla="*/ 3968840 h 4548389"/>
              <a:gd name="connsiteX28" fmla="*/ 7727324 w 8300434"/>
              <a:gd name="connsiteY28" fmla="*/ 4097629 h 4548389"/>
              <a:gd name="connsiteX29" fmla="*/ 7534141 w 8300434"/>
              <a:gd name="connsiteY29" fmla="*/ 4548389 h 454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300434" h="4548389">
                <a:moveTo>
                  <a:pt x="0" y="980941"/>
                </a:moveTo>
                <a:cubicBezTo>
                  <a:pt x="92298" y="885422"/>
                  <a:pt x="184597" y="789904"/>
                  <a:pt x="373487" y="762000"/>
                </a:cubicBezTo>
                <a:cubicBezTo>
                  <a:pt x="562377" y="734096"/>
                  <a:pt x="871471" y="779172"/>
                  <a:pt x="1133341" y="813516"/>
                </a:cubicBezTo>
                <a:cubicBezTo>
                  <a:pt x="1395211" y="847860"/>
                  <a:pt x="1723623" y="890789"/>
                  <a:pt x="1944710" y="968062"/>
                </a:cubicBezTo>
                <a:cubicBezTo>
                  <a:pt x="2165797" y="1045335"/>
                  <a:pt x="2234485" y="1212760"/>
                  <a:pt x="2459865" y="1277155"/>
                </a:cubicBezTo>
                <a:cubicBezTo>
                  <a:pt x="2685245" y="1341550"/>
                  <a:pt x="3296992" y="1354429"/>
                  <a:pt x="3296992" y="1354429"/>
                </a:cubicBezTo>
                <a:cubicBezTo>
                  <a:pt x="3526665" y="1375894"/>
                  <a:pt x="3642574" y="1427409"/>
                  <a:pt x="3837904" y="1405944"/>
                </a:cubicBezTo>
                <a:cubicBezTo>
                  <a:pt x="4033234" y="1384479"/>
                  <a:pt x="4305837" y="1317939"/>
                  <a:pt x="4468969" y="1225640"/>
                </a:cubicBezTo>
                <a:cubicBezTo>
                  <a:pt x="4632102" y="1133342"/>
                  <a:pt x="4675031" y="935866"/>
                  <a:pt x="4816699" y="852153"/>
                </a:cubicBezTo>
                <a:cubicBezTo>
                  <a:pt x="4958367" y="768440"/>
                  <a:pt x="5183747" y="749122"/>
                  <a:pt x="5318975" y="723364"/>
                </a:cubicBezTo>
                <a:cubicBezTo>
                  <a:pt x="5454203" y="697606"/>
                  <a:pt x="5507865" y="742682"/>
                  <a:pt x="5628068" y="697606"/>
                </a:cubicBezTo>
                <a:cubicBezTo>
                  <a:pt x="5748271" y="652530"/>
                  <a:pt x="5924282" y="470079"/>
                  <a:pt x="6040192" y="452907"/>
                </a:cubicBezTo>
                <a:cubicBezTo>
                  <a:pt x="6307429" y="346656"/>
                  <a:pt x="6201178" y="553792"/>
                  <a:pt x="6323527" y="594575"/>
                </a:cubicBezTo>
                <a:cubicBezTo>
                  <a:pt x="6445876" y="635358"/>
                  <a:pt x="6632619" y="701899"/>
                  <a:pt x="6774287" y="697606"/>
                </a:cubicBezTo>
                <a:cubicBezTo>
                  <a:pt x="6915955" y="693313"/>
                  <a:pt x="7057623" y="631065"/>
                  <a:pt x="7173533" y="568817"/>
                </a:cubicBezTo>
                <a:cubicBezTo>
                  <a:pt x="7289443" y="506569"/>
                  <a:pt x="7383888" y="409978"/>
                  <a:pt x="7469747" y="324119"/>
                </a:cubicBezTo>
                <a:cubicBezTo>
                  <a:pt x="7555606" y="238260"/>
                  <a:pt x="7626439" y="98738"/>
                  <a:pt x="7688687" y="53662"/>
                </a:cubicBezTo>
                <a:cubicBezTo>
                  <a:pt x="7750935" y="8586"/>
                  <a:pt x="7791719" y="0"/>
                  <a:pt x="7843234" y="53662"/>
                </a:cubicBezTo>
                <a:cubicBezTo>
                  <a:pt x="7894750" y="107324"/>
                  <a:pt x="7974169" y="236113"/>
                  <a:pt x="7997780" y="375634"/>
                </a:cubicBezTo>
                <a:cubicBezTo>
                  <a:pt x="8021391" y="515155"/>
                  <a:pt x="7948412" y="719071"/>
                  <a:pt x="7984902" y="890789"/>
                </a:cubicBezTo>
                <a:cubicBezTo>
                  <a:pt x="8021392" y="1062507"/>
                  <a:pt x="8223160" y="1202029"/>
                  <a:pt x="8216721" y="1405944"/>
                </a:cubicBezTo>
                <a:cubicBezTo>
                  <a:pt x="8210282" y="1609859"/>
                  <a:pt x="7984902" y="1893195"/>
                  <a:pt x="7946265" y="2114282"/>
                </a:cubicBezTo>
                <a:cubicBezTo>
                  <a:pt x="7907629" y="2335369"/>
                  <a:pt x="7967730" y="2592947"/>
                  <a:pt x="7984902" y="2732468"/>
                </a:cubicBezTo>
                <a:cubicBezTo>
                  <a:pt x="8002074" y="2871989"/>
                  <a:pt x="8049296" y="2850525"/>
                  <a:pt x="8049296" y="2951409"/>
                </a:cubicBezTo>
                <a:cubicBezTo>
                  <a:pt x="8049296" y="3052293"/>
                  <a:pt x="7950558" y="3215426"/>
                  <a:pt x="7984902" y="3337775"/>
                </a:cubicBezTo>
                <a:cubicBezTo>
                  <a:pt x="8019246" y="3460124"/>
                  <a:pt x="8210282" y="3597499"/>
                  <a:pt x="8255358" y="3685505"/>
                </a:cubicBezTo>
                <a:cubicBezTo>
                  <a:pt x="8300434" y="3773511"/>
                  <a:pt x="8298288" y="3818587"/>
                  <a:pt x="8255358" y="3865809"/>
                </a:cubicBezTo>
                <a:cubicBezTo>
                  <a:pt x="8212428" y="3913031"/>
                  <a:pt x="8085786" y="3930203"/>
                  <a:pt x="7997780" y="3968840"/>
                </a:cubicBezTo>
                <a:cubicBezTo>
                  <a:pt x="7909774" y="4007477"/>
                  <a:pt x="7804597" y="4001038"/>
                  <a:pt x="7727324" y="4097629"/>
                </a:cubicBezTo>
                <a:cubicBezTo>
                  <a:pt x="7650051" y="4194220"/>
                  <a:pt x="7592096" y="4371304"/>
                  <a:pt x="7534141" y="4548389"/>
                </a:cubicBezTo>
              </a:path>
            </a:pathLst>
          </a:cu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RUC MLCAPE 20z 0 Hour Forecast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43200" y="4724400"/>
            <a:ext cx="27414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/>
              <a:t>&gt;2500 J/Kg</a:t>
            </a:r>
            <a:endParaRPr 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_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" y="0"/>
            <a:ext cx="9111996" cy="6882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263</Words>
  <Application>Microsoft Macintosh PowerPoint</Application>
  <PresentationFormat>On-screen Show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The 18 June 2010 Lower Great Lakes Derecho</vt:lpstr>
      <vt:lpstr>What Happened</vt:lpstr>
      <vt:lpstr>What Happened</vt:lpstr>
      <vt:lpstr>Meteorological Set-up</vt:lpstr>
      <vt:lpstr>Slide 5</vt:lpstr>
      <vt:lpstr>Slide 6</vt:lpstr>
      <vt:lpstr>Slide 7</vt:lpstr>
      <vt:lpstr>Slide 8</vt:lpstr>
      <vt:lpstr>Slide 9</vt:lpstr>
      <vt:lpstr>Mesovorticies</vt:lpstr>
      <vt:lpstr>Summary</vt:lpstr>
      <vt:lpstr>Summary</vt:lpstr>
      <vt:lpstr>Questions?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18 June 2010 Lower Great Lakes Derecho</dc:title>
  <dc:creator>gino.izzi</dc:creator>
  <cp:lastModifiedBy>Eugene Izzi</cp:lastModifiedBy>
  <cp:revision>5</cp:revision>
  <dcterms:created xsi:type="dcterms:W3CDTF">2011-03-09T17:40:58Z</dcterms:created>
  <dcterms:modified xsi:type="dcterms:W3CDTF">2011-03-09T18:03:20Z</dcterms:modified>
</cp:coreProperties>
</file>