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hart7.xml" ContentType="application/vnd.openxmlformats-officedocument.drawingml.chart+xml"/>
  <Override PartName="/ppt/slides/slide79.xml" ContentType="application/vnd.openxmlformats-officedocument.presentationml.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slideLayouts/slideLayout10.xml" ContentType="application/vnd.openxmlformats-officedocument.presentationml.slideLayout+xml"/>
  <Override PartName="/ppt/charts/chart6.xml" ContentType="application/vnd.openxmlformats-officedocument.drawingml.chart+xml"/>
  <Override PartName="/ppt/charts/chart10.xml" ContentType="application/vnd.openxmlformats-officedocument.drawingml.chart+xml"/>
  <Default Extension="gif" ContentType="image/gif"/>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56" r:id="rId2"/>
    <p:sldId id="320" r:id="rId3"/>
    <p:sldId id="291" r:id="rId4"/>
    <p:sldId id="321" r:id="rId5"/>
    <p:sldId id="257" r:id="rId6"/>
    <p:sldId id="364" r:id="rId7"/>
    <p:sldId id="258" r:id="rId8"/>
    <p:sldId id="259" r:id="rId9"/>
    <p:sldId id="260" r:id="rId10"/>
    <p:sldId id="261" r:id="rId11"/>
    <p:sldId id="262" r:id="rId12"/>
    <p:sldId id="263" r:id="rId13"/>
    <p:sldId id="264" r:id="rId14"/>
    <p:sldId id="265" r:id="rId15"/>
    <p:sldId id="363" r:id="rId16"/>
    <p:sldId id="266" r:id="rId17"/>
    <p:sldId id="267" r:id="rId18"/>
    <p:sldId id="268" r:id="rId19"/>
    <p:sldId id="269" r:id="rId20"/>
    <p:sldId id="270" r:id="rId21"/>
    <p:sldId id="272" r:id="rId22"/>
    <p:sldId id="273" r:id="rId23"/>
    <p:sldId id="274" r:id="rId24"/>
    <p:sldId id="275" r:id="rId25"/>
    <p:sldId id="276" r:id="rId26"/>
    <p:sldId id="271" r:id="rId27"/>
    <p:sldId id="277" r:id="rId28"/>
    <p:sldId id="278" r:id="rId29"/>
    <p:sldId id="281" r:id="rId30"/>
    <p:sldId id="282" r:id="rId31"/>
    <p:sldId id="283" r:id="rId32"/>
    <p:sldId id="284" r:id="rId33"/>
    <p:sldId id="285" r:id="rId34"/>
    <p:sldId id="286" r:id="rId35"/>
    <p:sldId id="287" r:id="rId36"/>
    <p:sldId id="288" r:id="rId37"/>
    <p:sldId id="289" r:id="rId38"/>
    <p:sldId id="347" r:id="rId39"/>
    <p:sldId id="292" r:id="rId40"/>
    <p:sldId id="293" r:id="rId41"/>
    <p:sldId id="294" r:id="rId42"/>
    <p:sldId id="295" r:id="rId43"/>
    <p:sldId id="296" r:id="rId44"/>
    <p:sldId id="297" r:id="rId45"/>
    <p:sldId id="299" r:id="rId46"/>
    <p:sldId id="300" r:id="rId47"/>
    <p:sldId id="298" r:id="rId48"/>
    <p:sldId id="301" r:id="rId49"/>
    <p:sldId id="302" r:id="rId50"/>
    <p:sldId id="303" r:id="rId51"/>
    <p:sldId id="304" r:id="rId52"/>
    <p:sldId id="305" r:id="rId53"/>
    <p:sldId id="306" r:id="rId54"/>
    <p:sldId id="307" r:id="rId55"/>
    <p:sldId id="322" r:id="rId56"/>
    <p:sldId id="312" r:id="rId57"/>
    <p:sldId id="315" r:id="rId58"/>
    <p:sldId id="316" r:id="rId59"/>
    <p:sldId id="317" r:id="rId60"/>
    <p:sldId id="323" r:id="rId61"/>
    <p:sldId id="318" r:id="rId62"/>
    <p:sldId id="319" r:id="rId63"/>
    <p:sldId id="342" r:id="rId64"/>
    <p:sldId id="343" r:id="rId65"/>
    <p:sldId id="344" r:id="rId66"/>
    <p:sldId id="348" r:id="rId67"/>
    <p:sldId id="326" r:id="rId68"/>
    <p:sldId id="350" r:id="rId69"/>
    <p:sldId id="352" r:id="rId70"/>
    <p:sldId id="365" r:id="rId71"/>
    <p:sldId id="330" r:id="rId72"/>
    <p:sldId id="332" r:id="rId73"/>
    <p:sldId id="333" r:id="rId74"/>
    <p:sldId id="335" r:id="rId75"/>
    <p:sldId id="336" r:id="rId76"/>
    <p:sldId id="337" r:id="rId77"/>
    <p:sldId id="338" r:id="rId78"/>
    <p:sldId id="339" r:id="rId79"/>
    <p:sldId id="340" r:id="rId8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3" autoAdjust="0"/>
    <p:restoredTop sz="94660"/>
  </p:normalViewPr>
  <p:slideViewPr>
    <p:cSldViewPr>
      <p:cViewPr varScale="1">
        <p:scale>
          <a:sx n="69" d="100"/>
          <a:sy n="69" d="100"/>
        </p:scale>
        <p:origin x="-55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22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sgf-s-filesvr\sdrive\1A%20STAFF%20FOLDERS\Cramer\Squall_Line_Tor.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ML.</a:t>
            </a:r>
            <a:r>
              <a:rPr lang="en-US" baseline="0"/>
              <a:t> Cape - 3 km</a:t>
            </a:r>
            <a:endParaRPr lang="en-US"/>
          </a:p>
        </c:rich>
      </c:tx>
      <c:layout/>
    </c:title>
    <c:plotArea>
      <c:layout>
        <c:manualLayout>
          <c:layoutTarget val="inner"/>
          <c:xMode val="edge"/>
          <c:yMode val="edge"/>
          <c:x val="8.2619203849518499E-2"/>
          <c:y val="0.20014362787984835"/>
          <c:w val="0.57596828521434829"/>
          <c:h val="0.67303995333916877"/>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Sheet1!$D$5:$D$7</c:f>
              <c:numCache>
                <c:formatCode>General</c:formatCode>
                <c:ptCount val="3"/>
                <c:pt idx="0">
                  <c:v>43</c:v>
                </c:pt>
                <c:pt idx="1">
                  <c:v>73</c:v>
                </c:pt>
                <c:pt idx="2">
                  <c:v>166</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Sheet1!$D$8:$D$23</c:f>
              <c:numCache>
                <c:formatCode>General</c:formatCode>
                <c:ptCount val="16"/>
                <c:pt idx="0">
                  <c:v>4</c:v>
                </c:pt>
                <c:pt idx="1">
                  <c:v>11</c:v>
                </c:pt>
                <c:pt idx="2">
                  <c:v>0</c:v>
                </c:pt>
                <c:pt idx="3">
                  <c:v>80</c:v>
                </c:pt>
                <c:pt idx="4">
                  <c:v>0</c:v>
                </c:pt>
                <c:pt idx="5">
                  <c:v>14</c:v>
                </c:pt>
                <c:pt idx="6">
                  <c:v>0</c:v>
                </c:pt>
                <c:pt idx="7">
                  <c:v>24</c:v>
                </c:pt>
                <c:pt idx="8">
                  <c:v>131</c:v>
                </c:pt>
                <c:pt idx="9">
                  <c:v>70</c:v>
                </c:pt>
                <c:pt idx="10">
                  <c:v>0</c:v>
                </c:pt>
                <c:pt idx="11">
                  <c:v>10</c:v>
                </c:pt>
                <c:pt idx="12">
                  <c:v>86</c:v>
                </c:pt>
                <c:pt idx="13">
                  <c:v>97</c:v>
                </c:pt>
                <c:pt idx="14">
                  <c:v>11</c:v>
                </c:pt>
                <c:pt idx="15">
                  <c:v>108</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Sheet1!$D$24:$D$30</c:f>
              <c:numCache>
                <c:formatCode>General</c:formatCode>
                <c:ptCount val="7"/>
                <c:pt idx="0">
                  <c:v>0</c:v>
                </c:pt>
                <c:pt idx="1">
                  <c:v>53</c:v>
                </c:pt>
                <c:pt idx="2">
                  <c:v>21</c:v>
                </c:pt>
                <c:pt idx="3">
                  <c:v>0</c:v>
                </c:pt>
                <c:pt idx="4">
                  <c:v>1</c:v>
                </c:pt>
                <c:pt idx="5">
                  <c:v>21</c:v>
                </c:pt>
                <c:pt idx="6">
                  <c:v>18</c:v>
                </c:pt>
              </c:numCache>
            </c:numRef>
          </c:yVal>
        </c:ser>
        <c:axId val="52574080"/>
        <c:axId val="52704768"/>
      </c:scatterChart>
      <c:valAx>
        <c:axId val="52574080"/>
        <c:scaling>
          <c:orientation val="minMax"/>
        </c:scaling>
        <c:axPos val="b"/>
        <c:numFmt formatCode="General" sourceLinked="1"/>
        <c:tickLblPos val="nextTo"/>
        <c:crossAx val="52704768"/>
        <c:crosses val="autoZero"/>
        <c:crossBetween val="midCat"/>
      </c:valAx>
      <c:valAx>
        <c:axId val="52704768"/>
        <c:scaling>
          <c:orientation val="minMax"/>
        </c:scaling>
        <c:axPos val="l"/>
        <c:majorGridlines/>
        <c:numFmt formatCode="General" sourceLinked="1"/>
        <c:tickLblPos val="nextTo"/>
        <c:crossAx val="52574080"/>
        <c:crosses val="autoZero"/>
        <c:crossBetween val="midCat"/>
      </c:valAx>
      <c:spPr>
        <a:solidFill>
          <a:schemeClr val="bg1"/>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Tornadic Squall Line Index</a:t>
            </a:r>
          </a:p>
        </c:rich>
      </c:tx>
      <c:layout/>
    </c:title>
    <c:plotArea>
      <c:layout>
        <c:manualLayout>
          <c:layoutTarget val="inner"/>
          <c:xMode val="edge"/>
          <c:yMode val="edge"/>
          <c:x val="6.5938648293963259E-2"/>
          <c:y val="0.17792140565762662"/>
          <c:w val="0.67016972878390202"/>
          <c:h val="0.7126294838145254"/>
        </c:manualLayout>
      </c:layout>
      <c:scatterChart>
        <c:scatterStyle val="lineMarker"/>
        <c:ser>
          <c:idx val="0"/>
          <c:order val="0"/>
          <c:tx>
            <c:v>High Freq Tor</c:v>
          </c:tx>
          <c:spPr>
            <a:ln w="28575">
              <a:noFill/>
            </a:ln>
          </c:spPr>
          <c:marker>
            <c:spPr>
              <a:solidFill>
                <a:srgbClr val="FF0000"/>
              </a:solidFill>
            </c:spPr>
          </c:marker>
          <c:xVal>
            <c:numRef>
              <c:f>Sheet6!$A$4:$A$6</c:f>
              <c:numCache>
                <c:formatCode>General</c:formatCode>
                <c:ptCount val="3"/>
                <c:pt idx="0">
                  <c:v>1</c:v>
                </c:pt>
                <c:pt idx="1">
                  <c:v>2</c:v>
                </c:pt>
                <c:pt idx="2">
                  <c:v>3</c:v>
                </c:pt>
              </c:numCache>
            </c:numRef>
          </c:xVal>
          <c:yVal>
            <c:numRef>
              <c:f>Sheet6!$H$4:$H$6</c:f>
              <c:numCache>
                <c:formatCode>0</c:formatCode>
                <c:ptCount val="3"/>
                <c:pt idx="0">
                  <c:v>13.393005511111102</c:v>
                </c:pt>
                <c:pt idx="1">
                  <c:v>27.046710888888789</c:v>
                </c:pt>
                <c:pt idx="2">
                  <c:v>53.800599999999953</c:v>
                </c:pt>
              </c:numCache>
            </c:numRef>
          </c:yVal>
        </c:ser>
        <c:ser>
          <c:idx val="1"/>
          <c:order val="1"/>
          <c:tx>
            <c:v>Low Freq Tor</c:v>
          </c:tx>
          <c:spPr>
            <a:ln w="28575">
              <a:noFill/>
            </a:ln>
          </c:spPr>
          <c:marker>
            <c:spPr>
              <a:solidFill>
                <a:srgbClr val="00B050"/>
              </a:solidFill>
            </c:spPr>
          </c:marker>
          <c:xVal>
            <c:numRef>
              <c:f>Sheet6!$A$7:$A$22</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Sheet6!$H$7:$H$22</c:f>
              <c:numCache>
                <c:formatCode>0</c:formatCode>
                <c:ptCount val="16"/>
                <c:pt idx="0">
                  <c:v>8.4549973333333264E-2</c:v>
                </c:pt>
                <c:pt idx="1">
                  <c:v>1.0760490399999991</c:v>
                </c:pt>
                <c:pt idx="2">
                  <c:v>0</c:v>
                </c:pt>
                <c:pt idx="3">
                  <c:v>4.83989333333336</c:v>
                </c:pt>
                <c:pt idx="4">
                  <c:v>0</c:v>
                </c:pt>
                <c:pt idx="5">
                  <c:v>1.325208888888888</c:v>
                </c:pt>
                <c:pt idx="6">
                  <c:v>0</c:v>
                </c:pt>
                <c:pt idx="7">
                  <c:v>0.28520800000000002</c:v>
                </c:pt>
                <c:pt idx="8">
                  <c:v>5.1150696666666615</c:v>
                </c:pt>
                <c:pt idx="9">
                  <c:v>20.961491599999896</c:v>
                </c:pt>
                <c:pt idx="10">
                  <c:v>0</c:v>
                </c:pt>
                <c:pt idx="11">
                  <c:v>1.5268711111111097</c:v>
                </c:pt>
                <c:pt idx="12">
                  <c:v>8.9701990400000007</c:v>
                </c:pt>
                <c:pt idx="13">
                  <c:v>24.244754239999896</c:v>
                </c:pt>
                <c:pt idx="14">
                  <c:v>0.72439436666666612</c:v>
                </c:pt>
                <c:pt idx="15">
                  <c:v>5.0003999999999964</c:v>
                </c:pt>
              </c:numCache>
            </c:numRef>
          </c:yVal>
        </c:ser>
        <c:ser>
          <c:idx val="2"/>
          <c:order val="2"/>
          <c:tx>
            <c:v>No Tor</c:v>
          </c:tx>
          <c:spPr>
            <a:ln w="28575">
              <a:noFill/>
            </a:ln>
          </c:spPr>
          <c:marker>
            <c:spPr>
              <a:solidFill>
                <a:srgbClr val="FFFF00"/>
              </a:solidFill>
            </c:spPr>
          </c:marker>
          <c:xVal>
            <c:numRef>
              <c:f>Sheet6!$A$23:$A$29</c:f>
              <c:numCache>
                <c:formatCode>General</c:formatCode>
                <c:ptCount val="7"/>
                <c:pt idx="0">
                  <c:v>20</c:v>
                </c:pt>
                <c:pt idx="1">
                  <c:v>21</c:v>
                </c:pt>
                <c:pt idx="2">
                  <c:v>22</c:v>
                </c:pt>
                <c:pt idx="3">
                  <c:v>23</c:v>
                </c:pt>
                <c:pt idx="4">
                  <c:v>24</c:v>
                </c:pt>
                <c:pt idx="5">
                  <c:v>25</c:v>
                </c:pt>
                <c:pt idx="6">
                  <c:v>26</c:v>
                </c:pt>
              </c:numCache>
            </c:numRef>
          </c:xVal>
          <c:yVal>
            <c:numRef>
              <c:f>Sheet6!$H$23:$H$29</c:f>
              <c:numCache>
                <c:formatCode>0</c:formatCode>
                <c:ptCount val="7"/>
                <c:pt idx="0">
                  <c:v>0</c:v>
                </c:pt>
                <c:pt idx="1">
                  <c:v>1.4684137599999978</c:v>
                </c:pt>
                <c:pt idx="2">
                  <c:v>0.648200000000002</c:v>
                </c:pt>
                <c:pt idx="3">
                  <c:v>0</c:v>
                </c:pt>
                <c:pt idx="4">
                  <c:v>-2.9323333333333309E-2</c:v>
                </c:pt>
                <c:pt idx="5">
                  <c:v>0.26792266666666836</c:v>
                </c:pt>
                <c:pt idx="6">
                  <c:v>4.7225999999999955</c:v>
                </c:pt>
              </c:numCache>
            </c:numRef>
          </c:yVal>
        </c:ser>
        <c:axId val="53485952"/>
        <c:axId val="53487872"/>
      </c:scatterChart>
      <c:valAx>
        <c:axId val="53485952"/>
        <c:scaling>
          <c:orientation val="minMax"/>
        </c:scaling>
        <c:axPos val="b"/>
        <c:numFmt formatCode="General" sourceLinked="1"/>
        <c:tickLblPos val="nextTo"/>
        <c:crossAx val="53487872"/>
        <c:crosses val="autoZero"/>
        <c:crossBetween val="midCat"/>
      </c:valAx>
      <c:valAx>
        <c:axId val="53487872"/>
        <c:scaling>
          <c:orientation val="minMax"/>
        </c:scaling>
        <c:axPos val="l"/>
        <c:majorGridlines/>
        <c:numFmt formatCode="0" sourceLinked="1"/>
        <c:tickLblPos val="nextTo"/>
        <c:crossAx val="53485952"/>
        <c:crosses val="autoZero"/>
        <c:crossBetween val="midCat"/>
      </c:valAx>
      <c:spPr>
        <a:solidFill>
          <a:schemeClr val="bg1"/>
        </a:solidFill>
      </c:spPr>
    </c:plotArea>
    <c:legend>
      <c:legendPos val="r"/>
      <c:layout/>
    </c:legend>
    <c:plotVisOnly val="1"/>
  </c:chart>
  <c:spPr>
    <a:solidFill>
      <a:schemeClr val="tx2">
        <a:lumMod val="40000"/>
        <a:lumOff val="60000"/>
      </a:schemeClr>
    </a:solidFill>
  </c:sp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0-1</a:t>
            </a:r>
            <a:r>
              <a:rPr lang="en-US" baseline="0"/>
              <a:t> km Helicty</a:t>
            </a:r>
            <a:endParaRPr lang="en-US"/>
          </a:p>
        </c:rich>
      </c:tx>
      <c:layout/>
    </c:title>
    <c:plotArea>
      <c:layout>
        <c:manualLayout>
          <c:layoutTarget val="inner"/>
          <c:xMode val="edge"/>
          <c:yMode val="edge"/>
          <c:x val="6.603587051618548E-2"/>
          <c:y val="0.20014362787984835"/>
          <c:w val="0.67171828521434862"/>
          <c:h val="0.73485170603674665"/>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Sheet1!$J$5:$J$7</c:f>
              <c:numCache>
                <c:formatCode>General</c:formatCode>
                <c:ptCount val="3"/>
                <c:pt idx="0">
                  <c:v>440</c:v>
                </c:pt>
                <c:pt idx="1">
                  <c:v>554</c:v>
                </c:pt>
                <c:pt idx="2">
                  <c:v>250</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Sheet1!$J$8:$J$23</c:f>
              <c:numCache>
                <c:formatCode>General</c:formatCode>
                <c:ptCount val="16"/>
                <c:pt idx="0">
                  <c:v>428</c:v>
                </c:pt>
                <c:pt idx="1">
                  <c:v>417</c:v>
                </c:pt>
                <c:pt idx="2">
                  <c:v>354</c:v>
                </c:pt>
                <c:pt idx="3">
                  <c:v>280</c:v>
                </c:pt>
                <c:pt idx="4">
                  <c:v>105</c:v>
                </c:pt>
                <c:pt idx="5">
                  <c:v>184</c:v>
                </c:pt>
                <c:pt idx="6">
                  <c:v>150</c:v>
                </c:pt>
                <c:pt idx="7">
                  <c:v>110</c:v>
                </c:pt>
                <c:pt idx="8">
                  <c:v>69</c:v>
                </c:pt>
                <c:pt idx="9">
                  <c:v>333</c:v>
                </c:pt>
                <c:pt idx="10">
                  <c:v>318</c:v>
                </c:pt>
                <c:pt idx="11">
                  <c:v>400</c:v>
                </c:pt>
                <c:pt idx="12">
                  <c:v>288</c:v>
                </c:pt>
                <c:pt idx="13">
                  <c:v>241</c:v>
                </c:pt>
                <c:pt idx="14">
                  <c:v>251</c:v>
                </c:pt>
                <c:pt idx="15">
                  <c:v>50</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Sheet1!$J$24:$J$30</c:f>
              <c:numCache>
                <c:formatCode>General</c:formatCode>
                <c:ptCount val="7"/>
                <c:pt idx="0">
                  <c:v>300</c:v>
                </c:pt>
                <c:pt idx="1">
                  <c:v>51</c:v>
                </c:pt>
                <c:pt idx="2">
                  <c:v>100</c:v>
                </c:pt>
                <c:pt idx="3">
                  <c:v>134</c:v>
                </c:pt>
                <c:pt idx="4">
                  <c:v>-60</c:v>
                </c:pt>
                <c:pt idx="5">
                  <c:v>16</c:v>
                </c:pt>
                <c:pt idx="6">
                  <c:v>250</c:v>
                </c:pt>
              </c:numCache>
            </c:numRef>
          </c:yVal>
        </c:ser>
        <c:axId val="53509504"/>
        <c:axId val="53519872"/>
      </c:scatterChart>
      <c:valAx>
        <c:axId val="53509504"/>
        <c:scaling>
          <c:orientation val="minMax"/>
        </c:scaling>
        <c:axPos val="b"/>
        <c:numFmt formatCode="General" sourceLinked="1"/>
        <c:tickLblPos val="nextTo"/>
        <c:crossAx val="53519872"/>
        <c:crosses val="autoZero"/>
        <c:crossBetween val="midCat"/>
      </c:valAx>
      <c:valAx>
        <c:axId val="53519872"/>
        <c:scaling>
          <c:orientation val="minMax"/>
        </c:scaling>
        <c:axPos val="l"/>
        <c:majorGridlines/>
        <c:numFmt formatCode="General" sourceLinked="1"/>
        <c:tickLblPos val="nextTo"/>
        <c:crossAx val="53509504"/>
        <c:crosses val="autoZero"/>
        <c:crossBetween val="midCat"/>
      </c:valAx>
      <c:spPr>
        <a:solidFill>
          <a:prstClr val="white"/>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ML.</a:t>
            </a:r>
            <a:r>
              <a:rPr lang="en-US" baseline="0"/>
              <a:t> Cape - 4 km</a:t>
            </a:r>
            <a:endParaRPr lang="en-US"/>
          </a:p>
        </c:rich>
      </c:tx>
      <c:layout/>
    </c:title>
    <c:plotArea>
      <c:layout>
        <c:manualLayout>
          <c:layoutTarget val="inner"/>
          <c:xMode val="edge"/>
          <c:yMode val="edge"/>
          <c:x val="9.9285870516185468E-2"/>
          <c:y val="0.18903251676873725"/>
          <c:w val="0.55096828521434826"/>
          <c:h val="0.65081773111694352"/>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Sheet1!$E$5:$E$7</c:f>
              <c:numCache>
                <c:formatCode>General</c:formatCode>
                <c:ptCount val="3"/>
                <c:pt idx="0">
                  <c:v>112</c:v>
                </c:pt>
                <c:pt idx="1">
                  <c:v>229</c:v>
                </c:pt>
                <c:pt idx="2">
                  <c:v>371</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Sheet1!$E$8:$E$23</c:f>
              <c:numCache>
                <c:formatCode>General</c:formatCode>
                <c:ptCount val="16"/>
                <c:pt idx="0">
                  <c:v>25</c:v>
                </c:pt>
                <c:pt idx="1">
                  <c:v>23</c:v>
                </c:pt>
                <c:pt idx="2">
                  <c:v>23</c:v>
                </c:pt>
                <c:pt idx="3">
                  <c:v>260</c:v>
                </c:pt>
                <c:pt idx="4">
                  <c:v>154</c:v>
                </c:pt>
                <c:pt idx="5">
                  <c:v>81</c:v>
                </c:pt>
                <c:pt idx="6">
                  <c:v>0</c:v>
                </c:pt>
                <c:pt idx="7">
                  <c:v>150</c:v>
                </c:pt>
                <c:pt idx="8">
                  <c:v>234</c:v>
                </c:pt>
                <c:pt idx="9">
                  <c:v>213</c:v>
                </c:pt>
                <c:pt idx="10">
                  <c:v>17</c:v>
                </c:pt>
                <c:pt idx="11">
                  <c:v>61</c:v>
                </c:pt>
                <c:pt idx="12">
                  <c:v>117</c:v>
                </c:pt>
                <c:pt idx="13">
                  <c:v>137</c:v>
                </c:pt>
                <c:pt idx="14">
                  <c:v>54</c:v>
                </c:pt>
                <c:pt idx="15">
                  <c:v>207</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Sheet1!$E$24:$E$30</c:f>
              <c:numCache>
                <c:formatCode>General</c:formatCode>
                <c:ptCount val="7"/>
                <c:pt idx="0">
                  <c:v>3</c:v>
                </c:pt>
                <c:pt idx="1">
                  <c:v>165</c:v>
                </c:pt>
                <c:pt idx="2">
                  <c:v>43</c:v>
                </c:pt>
                <c:pt idx="3">
                  <c:v>0</c:v>
                </c:pt>
                <c:pt idx="4">
                  <c:v>56</c:v>
                </c:pt>
                <c:pt idx="5">
                  <c:v>233</c:v>
                </c:pt>
                <c:pt idx="6">
                  <c:v>104</c:v>
                </c:pt>
              </c:numCache>
            </c:numRef>
          </c:yVal>
        </c:ser>
        <c:axId val="53103232"/>
        <c:axId val="53134080"/>
      </c:scatterChart>
      <c:valAx>
        <c:axId val="53103232"/>
        <c:scaling>
          <c:orientation val="minMax"/>
        </c:scaling>
        <c:axPos val="b"/>
        <c:numFmt formatCode="General" sourceLinked="1"/>
        <c:tickLblPos val="nextTo"/>
        <c:crossAx val="53134080"/>
        <c:crosses val="autoZero"/>
        <c:crossBetween val="midCat"/>
      </c:valAx>
      <c:valAx>
        <c:axId val="53134080"/>
        <c:scaling>
          <c:orientation val="minMax"/>
        </c:scaling>
        <c:axPos val="l"/>
        <c:majorGridlines/>
        <c:numFmt formatCode="General" sourceLinked="1"/>
        <c:tickLblPos val="nextTo"/>
        <c:crossAx val="53103232"/>
        <c:crosses val="autoZero"/>
        <c:crossBetween val="midCat"/>
      </c:valAx>
      <c:spPr>
        <a:solidFill>
          <a:prstClr val="white"/>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Dew Points</a:t>
            </a:r>
          </a:p>
        </c:rich>
      </c:tx>
      <c:layout/>
    </c:title>
    <c:plotArea>
      <c:layout>
        <c:manualLayout>
          <c:layoutTarget val="inner"/>
          <c:xMode val="edge"/>
          <c:yMode val="edge"/>
          <c:x val="7.4188648293963252E-2"/>
          <c:y val="0.21125473899095945"/>
          <c:w val="0.59967661854768162"/>
          <c:h val="0.69526217556138759"/>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Sheet1!$F$5:$F$7</c:f>
              <c:numCache>
                <c:formatCode>General</c:formatCode>
                <c:ptCount val="3"/>
                <c:pt idx="0">
                  <c:v>63</c:v>
                </c:pt>
                <c:pt idx="1">
                  <c:v>57</c:v>
                </c:pt>
                <c:pt idx="2">
                  <c:v>69</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Sheet1!$F$8:$F$23</c:f>
              <c:numCache>
                <c:formatCode>General</c:formatCode>
                <c:ptCount val="16"/>
                <c:pt idx="0">
                  <c:v>58</c:v>
                </c:pt>
                <c:pt idx="1">
                  <c:v>57</c:v>
                </c:pt>
                <c:pt idx="2">
                  <c:v>55</c:v>
                </c:pt>
                <c:pt idx="3">
                  <c:v>70</c:v>
                </c:pt>
                <c:pt idx="4">
                  <c:v>72</c:v>
                </c:pt>
                <c:pt idx="5">
                  <c:v>64</c:v>
                </c:pt>
                <c:pt idx="6">
                  <c:v>65</c:v>
                </c:pt>
                <c:pt idx="7">
                  <c:v>66</c:v>
                </c:pt>
                <c:pt idx="8">
                  <c:v>70</c:v>
                </c:pt>
                <c:pt idx="9">
                  <c:v>58</c:v>
                </c:pt>
                <c:pt idx="10">
                  <c:v>60</c:v>
                </c:pt>
                <c:pt idx="11">
                  <c:v>58</c:v>
                </c:pt>
                <c:pt idx="12">
                  <c:v>54</c:v>
                </c:pt>
                <c:pt idx="13">
                  <c:v>66</c:v>
                </c:pt>
                <c:pt idx="14">
                  <c:v>70</c:v>
                </c:pt>
                <c:pt idx="15">
                  <c:v>62</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Sheet1!$F$24:$F$30</c:f>
              <c:numCache>
                <c:formatCode>General</c:formatCode>
                <c:ptCount val="7"/>
                <c:pt idx="0">
                  <c:v>66</c:v>
                </c:pt>
                <c:pt idx="1">
                  <c:v>58</c:v>
                </c:pt>
                <c:pt idx="2">
                  <c:v>66</c:v>
                </c:pt>
                <c:pt idx="3">
                  <c:v>61</c:v>
                </c:pt>
                <c:pt idx="4">
                  <c:v>59</c:v>
                </c:pt>
                <c:pt idx="5">
                  <c:v>70</c:v>
                </c:pt>
                <c:pt idx="6">
                  <c:v>56</c:v>
                </c:pt>
              </c:numCache>
            </c:numRef>
          </c:yVal>
        </c:ser>
        <c:axId val="53151616"/>
        <c:axId val="53157888"/>
      </c:scatterChart>
      <c:valAx>
        <c:axId val="53151616"/>
        <c:scaling>
          <c:orientation val="minMax"/>
        </c:scaling>
        <c:axPos val="b"/>
        <c:numFmt formatCode="General" sourceLinked="1"/>
        <c:tickLblPos val="nextTo"/>
        <c:crossAx val="53157888"/>
        <c:crosses val="autoZero"/>
        <c:crossBetween val="midCat"/>
      </c:valAx>
      <c:valAx>
        <c:axId val="53157888"/>
        <c:scaling>
          <c:orientation val="minMax"/>
          <c:max val="80"/>
          <c:min val="45"/>
        </c:scaling>
        <c:axPos val="l"/>
        <c:majorGridlines/>
        <c:numFmt formatCode="General" sourceLinked="1"/>
        <c:tickLblPos val="nextTo"/>
        <c:crossAx val="53151616"/>
        <c:crosses val="autoZero"/>
        <c:crossBetween val="midCat"/>
      </c:valAx>
      <c:spPr>
        <a:solidFill>
          <a:prstClr val="white"/>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0-3</a:t>
            </a:r>
            <a:r>
              <a:rPr lang="en-US" baseline="0"/>
              <a:t> Bulk Shear Magnitude in Knots</a:t>
            </a:r>
            <a:endParaRPr lang="en-US"/>
          </a:p>
        </c:rich>
      </c:tx>
      <c:layout/>
    </c:title>
    <c:plotArea>
      <c:layout>
        <c:manualLayout>
          <c:layoutTarget val="inner"/>
          <c:xMode val="edge"/>
          <c:yMode val="edge"/>
          <c:x val="4.2244203849518824E-2"/>
          <c:y val="0.22236585010207074"/>
          <c:w val="0.65800995188101485"/>
          <c:h val="0.71748439778361039"/>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Sheet1!$G$5:$G$7</c:f>
              <c:numCache>
                <c:formatCode>General</c:formatCode>
                <c:ptCount val="3"/>
                <c:pt idx="0">
                  <c:v>43</c:v>
                </c:pt>
                <c:pt idx="1">
                  <c:v>65</c:v>
                </c:pt>
                <c:pt idx="2">
                  <c:v>45</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Sheet1!$G$8:$G$23</c:f>
              <c:numCache>
                <c:formatCode>General</c:formatCode>
                <c:ptCount val="16"/>
                <c:pt idx="0">
                  <c:v>48</c:v>
                </c:pt>
                <c:pt idx="1">
                  <c:v>38</c:v>
                </c:pt>
                <c:pt idx="2">
                  <c:v>40</c:v>
                </c:pt>
                <c:pt idx="3">
                  <c:v>10</c:v>
                </c:pt>
                <c:pt idx="4">
                  <c:v>23</c:v>
                </c:pt>
                <c:pt idx="5">
                  <c:v>25</c:v>
                </c:pt>
                <c:pt idx="6">
                  <c:v>40</c:v>
                </c:pt>
                <c:pt idx="7">
                  <c:v>5</c:v>
                </c:pt>
                <c:pt idx="8">
                  <c:v>25</c:v>
                </c:pt>
                <c:pt idx="9">
                  <c:v>46</c:v>
                </c:pt>
                <c:pt idx="10">
                  <c:v>38</c:v>
                </c:pt>
                <c:pt idx="11">
                  <c:v>53</c:v>
                </c:pt>
                <c:pt idx="12">
                  <c:v>44</c:v>
                </c:pt>
                <c:pt idx="13">
                  <c:v>48</c:v>
                </c:pt>
                <c:pt idx="14">
                  <c:v>15</c:v>
                </c:pt>
                <c:pt idx="15">
                  <c:v>60</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Sheet1!$G$24:$G$30</c:f>
              <c:numCache>
                <c:formatCode>General</c:formatCode>
                <c:ptCount val="7"/>
                <c:pt idx="0">
                  <c:v>35</c:v>
                </c:pt>
                <c:pt idx="1">
                  <c:v>22</c:v>
                </c:pt>
                <c:pt idx="2">
                  <c:v>25</c:v>
                </c:pt>
                <c:pt idx="3">
                  <c:v>25</c:v>
                </c:pt>
                <c:pt idx="4">
                  <c:v>25</c:v>
                </c:pt>
                <c:pt idx="5">
                  <c:v>25</c:v>
                </c:pt>
                <c:pt idx="6">
                  <c:v>60</c:v>
                </c:pt>
              </c:numCache>
            </c:numRef>
          </c:yVal>
        </c:ser>
        <c:axId val="53175424"/>
        <c:axId val="53177344"/>
      </c:scatterChart>
      <c:valAx>
        <c:axId val="53175424"/>
        <c:scaling>
          <c:orientation val="minMax"/>
        </c:scaling>
        <c:axPos val="b"/>
        <c:numFmt formatCode="General" sourceLinked="1"/>
        <c:tickLblPos val="nextTo"/>
        <c:crossAx val="53177344"/>
        <c:crosses val="autoZero"/>
        <c:crossBetween val="midCat"/>
      </c:valAx>
      <c:valAx>
        <c:axId val="53177344"/>
        <c:scaling>
          <c:orientation val="minMax"/>
        </c:scaling>
        <c:axPos val="l"/>
        <c:majorGridlines/>
        <c:numFmt formatCode="General" sourceLinked="1"/>
        <c:tickLblPos val="nextTo"/>
        <c:crossAx val="53175424"/>
        <c:crosses val="autoZero"/>
        <c:crossBetween val="midCat"/>
      </c:valAx>
      <c:spPr>
        <a:solidFill>
          <a:prstClr val="white"/>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0-3 Bulk Shear Magnitue in M/S</a:t>
            </a:r>
          </a:p>
        </c:rich>
      </c:tx>
      <c:layout/>
    </c:title>
    <c:plotArea>
      <c:layout>
        <c:manualLayout>
          <c:layoutTarget val="inner"/>
          <c:xMode val="edge"/>
          <c:yMode val="edge"/>
          <c:x val="0.10198942194860651"/>
          <c:y val="0.19480351414406533"/>
          <c:w val="0.51264842434652647"/>
          <c:h val="0.65482210557013765"/>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Sheet1!$H$5:$H$7</c:f>
              <c:numCache>
                <c:formatCode>0</c:formatCode>
                <c:ptCount val="3"/>
                <c:pt idx="0">
                  <c:v>22</c:v>
                </c:pt>
                <c:pt idx="1">
                  <c:v>33</c:v>
                </c:pt>
                <c:pt idx="2">
                  <c:v>23</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Sheet1!$H$8:$H$23</c:f>
              <c:numCache>
                <c:formatCode>0</c:formatCode>
                <c:ptCount val="16"/>
                <c:pt idx="0">
                  <c:v>25</c:v>
                </c:pt>
                <c:pt idx="1">
                  <c:v>20</c:v>
                </c:pt>
                <c:pt idx="2">
                  <c:v>21</c:v>
                </c:pt>
                <c:pt idx="3">
                  <c:v>5</c:v>
                </c:pt>
                <c:pt idx="4">
                  <c:v>12</c:v>
                </c:pt>
                <c:pt idx="5">
                  <c:v>13</c:v>
                </c:pt>
                <c:pt idx="6">
                  <c:v>21</c:v>
                </c:pt>
                <c:pt idx="7">
                  <c:v>3</c:v>
                </c:pt>
                <c:pt idx="8">
                  <c:v>13</c:v>
                </c:pt>
                <c:pt idx="9">
                  <c:v>24</c:v>
                </c:pt>
                <c:pt idx="10">
                  <c:v>20</c:v>
                </c:pt>
                <c:pt idx="11">
                  <c:v>27</c:v>
                </c:pt>
                <c:pt idx="12">
                  <c:v>23</c:v>
                </c:pt>
                <c:pt idx="13">
                  <c:v>25</c:v>
                </c:pt>
                <c:pt idx="14">
                  <c:v>8</c:v>
                </c:pt>
                <c:pt idx="15">
                  <c:v>31</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Sheet1!$H$24:$H$30</c:f>
              <c:numCache>
                <c:formatCode>0</c:formatCode>
                <c:ptCount val="7"/>
                <c:pt idx="0">
                  <c:v>18</c:v>
                </c:pt>
                <c:pt idx="1">
                  <c:v>11</c:v>
                </c:pt>
                <c:pt idx="2">
                  <c:v>13</c:v>
                </c:pt>
                <c:pt idx="3">
                  <c:v>13</c:v>
                </c:pt>
                <c:pt idx="4">
                  <c:v>13</c:v>
                </c:pt>
                <c:pt idx="5">
                  <c:v>13</c:v>
                </c:pt>
                <c:pt idx="6">
                  <c:v>31</c:v>
                </c:pt>
              </c:numCache>
            </c:numRef>
          </c:yVal>
        </c:ser>
        <c:axId val="53211520"/>
        <c:axId val="53213440"/>
      </c:scatterChart>
      <c:valAx>
        <c:axId val="53211520"/>
        <c:scaling>
          <c:orientation val="minMax"/>
        </c:scaling>
        <c:axPos val="b"/>
        <c:numFmt formatCode="General" sourceLinked="1"/>
        <c:tickLblPos val="nextTo"/>
        <c:crossAx val="53213440"/>
        <c:crosses val="autoZero"/>
        <c:crossBetween val="midCat"/>
      </c:valAx>
      <c:valAx>
        <c:axId val="53213440"/>
        <c:scaling>
          <c:orientation val="minMax"/>
        </c:scaling>
        <c:axPos val="l"/>
        <c:majorGridlines/>
        <c:numFmt formatCode="0" sourceLinked="1"/>
        <c:tickLblPos val="nextTo"/>
        <c:crossAx val="53211520"/>
        <c:crosses val="autoZero"/>
        <c:crossBetween val="midCat"/>
      </c:valAx>
      <c:spPr>
        <a:solidFill>
          <a:prstClr val="white"/>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Critical Angle</a:t>
            </a:r>
          </a:p>
        </c:rich>
      </c:tx>
      <c:layout/>
    </c:title>
    <c:plotArea>
      <c:layout>
        <c:manualLayout>
          <c:layoutTarget val="inner"/>
          <c:xMode val="edge"/>
          <c:yMode val="edge"/>
          <c:x val="9.0952537182852525E-2"/>
          <c:y val="0.16681029454651539"/>
          <c:w val="0.60096828521434831"/>
          <c:h val="0.73970662000583265"/>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Sheet1!$I$5:$I$7</c:f>
              <c:numCache>
                <c:formatCode>General</c:formatCode>
                <c:ptCount val="3"/>
                <c:pt idx="0">
                  <c:v>125</c:v>
                </c:pt>
                <c:pt idx="1">
                  <c:v>90</c:v>
                </c:pt>
                <c:pt idx="2">
                  <c:v>65</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Sheet1!$I$8:$I$23</c:f>
              <c:numCache>
                <c:formatCode>General</c:formatCode>
                <c:ptCount val="16"/>
                <c:pt idx="0">
                  <c:v>85</c:v>
                </c:pt>
                <c:pt idx="1">
                  <c:v>90</c:v>
                </c:pt>
                <c:pt idx="2">
                  <c:v>90</c:v>
                </c:pt>
                <c:pt idx="3">
                  <c:v>60</c:v>
                </c:pt>
                <c:pt idx="4">
                  <c:v>30</c:v>
                </c:pt>
                <c:pt idx="5">
                  <c:v>75</c:v>
                </c:pt>
                <c:pt idx="6">
                  <c:v>110</c:v>
                </c:pt>
                <c:pt idx="7">
                  <c:v>75</c:v>
                </c:pt>
                <c:pt idx="8">
                  <c:v>115</c:v>
                </c:pt>
                <c:pt idx="9">
                  <c:v>50</c:v>
                </c:pt>
                <c:pt idx="10">
                  <c:v>60</c:v>
                </c:pt>
                <c:pt idx="11">
                  <c:v>60</c:v>
                </c:pt>
                <c:pt idx="12">
                  <c:v>85</c:v>
                </c:pt>
                <c:pt idx="13">
                  <c:v>75</c:v>
                </c:pt>
                <c:pt idx="14">
                  <c:v>30</c:v>
                </c:pt>
                <c:pt idx="15">
                  <c:v>60</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Sheet1!$I$24:$I$30</c:f>
              <c:numCache>
                <c:formatCode>General</c:formatCode>
                <c:ptCount val="7"/>
                <c:pt idx="0">
                  <c:v>65</c:v>
                </c:pt>
                <c:pt idx="1">
                  <c:v>45</c:v>
                </c:pt>
                <c:pt idx="2">
                  <c:v>30</c:v>
                </c:pt>
                <c:pt idx="3">
                  <c:v>30</c:v>
                </c:pt>
                <c:pt idx="4">
                  <c:v>65</c:v>
                </c:pt>
                <c:pt idx="5">
                  <c:v>120</c:v>
                </c:pt>
                <c:pt idx="6">
                  <c:v>50</c:v>
                </c:pt>
              </c:numCache>
            </c:numRef>
          </c:yVal>
        </c:ser>
        <c:axId val="53259648"/>
        <c:axId val="53274112"/>
      </c:scatterChart>
      <c:valAx>
        <c:axId val="53259648"/>
        <c:scaling>
          <c:orientation val="minMax"/>
        </c:scaling>
        <c:axPos val="b"/>
        <c:numFmt formatCode="General" sourceLinked="1"/>
        <c:tickLblPos val="nextTo"/>
        <c:crossAx val="53274112"/>
        <c:crosses val="autoZero"/>
        <c:crossBetween val="midCat"/>
      </c:valAx>
      <c:valAx>
        <c:axId val="53274112"/>
        <c:scaling>
          <c:orientation val="minMax"/>
        </c:scaling>
        <c:axPos val="l"/>
        <c:majorGridlines/>
        <c:numFmt formatCode="General" sourceLinked="1"/>
        <c:tickLblPos val="nextTo"/>
        <c:crossAx val="53259648"/>
        <c:crosses val="autoZero"/>
        <c:crossBetween val="midCat"/>
      </c:valAx>
      <c:spPr>
        <a:solidFill>
          <a:prstClr val="white"/>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0-1</a:t>
            </a:r>
            <a:r>
              <a:rPr lang="en-US" baseline="0"/>
              <a:t> km Helicty</a:t>
            </a:r>
            <a:endParaRPr lang="en-US"/>
          </a:p>
        </c:rich>
      </c:tx>
      <c:layout/>
    </c:title>
    <c:plotArea>
      <c:layout>
        <c:manualLayout>
          <c:layoutTarget val="inner"/>
          <c:xMode val="edge"/>
          <c:yMode val="edge"/>
          <c:x val="6.603587051618548E-2"/>
          <c:y val="0.20014362787984835"/>
          <c:w val="0.67171828521434862"/>
          <c:h val="0.73485170603674665"/>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Sheet1!$J$5:$J$7</c:f>
              <c:numCache>
                <c:formatCode>General</c:formatCode>
                <c:ptCount val="3"/>
                <c:pt idx="0">
                  <c:v>440</c:v>
                </c:pt>
                <c:pt idx="1">
                  <c:v>554</c:v>
                </c:pt>
                <c:pt idx="2">
                  <c:v>250</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Sheet1!$J$8:$J$23</c:f>
              <c:numCache>
                <c:formatCode>General</c:formatCode>
                <c:ptCount val="16"/>
                <c:pt idx="0">
                  <c:v>428</c:v>
                </c:pt>
                <c:pt idx="1">
                  <c:v>417</c:v>
                </c:pt>
                <c:pt idx="2">
                  <c:v>354</c:v>
                </c:pt>
                <c:pt idx="3">
                  <c:v>280</c:v>
                </c:pt>
                <c:pt idx="4">
                  <c:v>105</c:v>
                </c:pt>
                <c:pt idx="5">
                  <c:v>184</c:v>
                </c:pt>
                <c:pt idx="6">
                  <c:v>150</c:v>
                </c:pt>
                <c:pt idx="7">
                  <c:v>110</c:v>
                </c:pt>
                <c:pt idx="8">
                  <c:v>69</c:v>
                </c:pt>
                <c:pt idx="9">
                  <c:v>333</c:v>
                </c:pt>
                <c:pt idx="10">
                  <c:v>318</c:v>
                </c:pt>
                <c:pt idx="11">
                  <c:v>400</c:v>
                </c:pt>
                <c:pt idx="12">
                  <c:v>288</c:v>
                </c:pt>
                <c:pt idx="13">
                  <c:v>241</c:v>
                </c:pt>
                <c:pt idx="14">
                  <c:v>251</c:v>
                </c:pt>
                <c:pt idx="15">
                  <c:v>50</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Sheet1!$J$24:$J$30</c:f>
              <c:numCache>
                <c:formatCode>General</c:formatCode>
                <c:ptCount val="7"/>
                <c:pt idx="0">
                  <c:v>300</c:v>
                </c:pt>
                <c:pt idx="1">
                  <c:v>51</c:v>
                </c:pt>
                <c:pt idx="2">
                  <c:v>100</c:v>
                </c:pt>
                <c:pt idx="3">
                  <c:v>134</c:v>
                </c:pt>
                <c:pt idx="4">
                  <c:v>-60</c:v>
                </c:pt>
                <c:pt idx="5">
                  <c:v>16</c:v>
                </c:pt>
                <c:pt idx="6">
                  <c:v>250</c:v>
                </c:pt>
              </c:numCache>
            </c:numRef>
          </c:yVal>
        </c:ser>
        <c:axId val="53353088"/>
        <c:axId val="53371648"/>
      </c:scatterChart>
      <c:valAx>
        <c:axId val="53353088"/>
        <c:scaling>
          <c:orientation val="minMax"/>
        </c:scaling>
        <c:axPos val="b"/>
        <c:numFmt formatCode="General" sourceLinked="1"/>
        <c:tickLblPos val="nextTo"/>
        <c:crossAx val="53371648"/>
        <c:crosses val="autoZero"/>
        <c:crossBetween val="midCat"/>
      </c:valAx>
      <c:valAx>
        <c:axId val="53371648"/>
        <c:scaling>
          <c:orientation val="minMax"/>
        </c:scaling>
        <c:axPos val="l"/>
        <c:majorGridlines/>
        <c:numFmt formatCode="General" sourceLinked="1"/>
        <c:tickLblPos val="nextTo"/>
        <c:crossAx val="53353088"/>
        <c:crosses val="autoZero"/>
        <c:crossBetween val="midCat"/>
      </c:valAx>
      <c:spPr>
        <a:solidFill>
          <a:prstClr val="white"/>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0-6</a:t>
            </a:r>
            <a:r>
              <a:rPr lang="en-US" baseline="0"/>
              <a:t> km Bulk Shear Magnitude</a:t>
            </a:r>
            <a:endParaRPr lang="en-US"/>
          </a:p>
        </c:rich>
      </c:tx>
      <c:layout/>
    </c:title>
    <c:plotArea>
      <c:layout>
        <c:manualLayout>
          <c:layoutTarget val="inner"/>
          <c:xMode val="edge"/>
          <c:yMode val="edge"/>
          <c:x val="4.2244203849518824E-2"/>
          <c:y val="0.23347696121318168"/>
          <c:w val="0.63300995188101483"/>
          <c:h val="0.70637328667250077"/>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Sheet1!$K$5:$K$7</c:f>
              <c:numCache>
                <c:formatCode>General</c:formatCode>
                <c:ptCount val="3"/>
                <c:pt idx="0">
                  <c:v>56</c:v>
                </c:pt>
                <c:pt idx="1">
                  <c:v>82</c:v>
                </c:pt>
                <c:pt idx="2">
                  <c:v>50</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Sheet1!$K$8:$K$23</c:f>
              <c:numCache>
                <c:formatCode>General</c:formatCode>
                <c:ptCount val="16"/>
                <c:pt idx="0">
                  <c:v>66</c:v>
                </c:pt>
                <c:pt idx="1">
                  <c:v>57</c:v>
                </c:pt>
                <c:pt idx="2">
                  <c:v>60</c:v>
                </c:pt>
                <c:pt idx="3">
                  <c:v>30</c:v>
                </c:pt>
                <c:pt idx="4">
                  <c:v>30</c:v>
                </c:pt>
                <c:pt idx="5">
                  <c:v>37</c:v>
                </c:pt>
                <c:pt idx="6">
                  <c:v>53</c:v>
                </c:pt>
                <c:pt idx="7">
                  <c:v>30</c:v>
                </c:pt>
                <c:pt idx="8">
                  <c:v>35</c:v>
                </c:pt>
                <c:pt idx="9">
                  <c:v>63</c:v>
                </c:pt>
                <c:pt idx="10">
                  <c:v>47</c:v>
                </c:pt>
                <c:pt idx="11">
                  <c:v>67</c:v>
                </c:pt>
                <c:pt idx="12">
                  <c:v>70</c:v>
                </c:pt>
                <c:pt idx="13">
                  <c:v>55</c:v>
                </c:pt>
                <c:pt idx="14">
                  <c:v>28</c:v>
                </c:pt>
                <c:pt idx="15">
                  <c:v>72</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Sheet1!$K$24:$K$30</c:f>
              <c:numCache>
                <c:formatCode>General</c:formatCode>
                <c:ptCount val="7"/>
                <c:pt idx="0">
                  <c:v>45</c:v>
                </c:pt>
                <c:pt idx="1">
                  <c:v>28</c:v>
                </c:pt>
                <c:pt idx="2">
                  <c:v>46</c:v>
                </c:pt>
                <c:pt idx="3">
                  <c:v>42</c:v>
                </c:pt>
                <c:pt idx="4">
                  <c:v>40</c:v>
                </c:pt>
                <c:pt idx="5">
                  <c:v>22</c:v>
                </c:pt>
                <c:pt idx="6">
                  <c:v>70</c:v>
                </c:pt>
              </c:numCache>
            </c:numRef>
          </c:yVal>
        </c:ser>
        <c:axId val="53393280"/>
        <c:axId val="53424128"/>
      </c:scatterChart>
      <c:valAx>
        <c:axId val="53393280"/>
        <c:scaling>
          <c:orientation val="minMax"/>
        </c:scaling>
        <c:axPos val="b"/>
        <c:numFmt formatCode="General" sourceLinked="1"/>
        <c:tickLblPos val="nextTo"/>
        <c:crossAx val="53424128"/>
        <c:crosses val="autoZero"/>
        <c:crossBetween val="midCat"/>
      </c:valAx>
      <c:valAx>
        <c:axId val="53424128"/>
        <c:scaling>
          <c:orientation val="minMax"/>
        </c:scaling>
        <c:axPos val="l"/>
        <c:majorGridlines/>
        <c:numFmt formatCode="General" sourceLinked="1"/>
        <c:tickLblPos val="nextTo"/>
        <c:crossAx val="53393280"/>
        <c:crosses val="autoZero"/>
        <c:crossBetween val="midCat"/>
      </c:valAx>
      <c:spPr>
        <a:solidFill>
          <a:prstClr val="white"/>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Theta E Differential</a:t>
            </a:r>
          </a:p>
        </c:rich>
      </c:tx>
      <c:layout/>
    </c:title>
    <c:plotArea>
      <c:layout>
        <c:manualLayout>
          <c:layoutTarget val="inner"/>
          <c:xMode val="edge"/>
          <c:yMode val="edge"/>
          <c:x val="8.2521981627296598E-2"/>
          <c:y val="0.17792140565762662"/>
          <c:w val="0.59967661854768162"/>
          <c:h val="0.71748439778361039"/>
        </c:manualLayout>
      </c:layout>
      <c:scatterChart>
        <c:scatterStyle val="lineMarker"/>
        <c:ser>
          <c:idx val="0"/>
          <c:order val="0"/>
          <c:tx>
            <c:v>High Tornado Frequency</c:v>
          </c:tx>
          <c:spPr>
            <a:ln w="28575">
              <a:noFill/>
            </a:ln>
          </c:spPr>
          <c:marker>
            <c:symbol val="triangle"/>
            <c:size val="7"/>
            <c:spPr>
              <a:solidFill>
                <a:srgbClr val="FF0000"/>
              </a:solidFill>
            </c:spPr>
          </c:marker>
          <c:xVal>
            <c:numRef>
              <c:f>Sheet1!$A$5:$A$7</c:f>
              <c:numCache>
                <c:formatCode>General</c:formatCode>
                <c:ptCount val="3"/>
                <c:pt idx="0">
                  <c:v>1</c:v>
                </c:pt>
                <c:pt idx="1">
                  <c:v>2</c:v>
                </c:pt>
                <c:pt idx="2">
                  <c:v>3</c:v>
                </c:pt>
              </c:numCache>
            </c:numRef>
          </c:xVal>
          <c:yVal>
            <c:numRef>
              <c:f>Sheet1!$L$5:$L$7</c:f>
              <c:numCache>
                <c:formatCode>General</c:formatCode>
                <c:ptCount val="3"/>
                <c:pt idx="0">
                  <c:v>16</c:v>
                </c:pt>
                <c:pt idx="1">
                  <c:v>10</c:v>
                </c:pt>
                <c:pt idx="2">
                  <c:v>28</c:v>
                </c:pt>
              </c:numCache>
            </c:numRef>
          </c:yVal>
        </c:ser>
        <c:ser>
          <c:idx val="1"/>
          <c:order val="1"/>
          <c:tx>
            <c:v>Low Tornado Frequency</c:v>
          </c:tx>
          <c:spPr>
            <a:ln w="28575">
              <a:noFill/>
            </a:ln>
          </c:spPr>
          <c:marker>
            <c:symbol val="triangle"/>
            <c:size val="7"/>
            <c:spPr>
              <a:solidFill>
                <a:srgbClr val="00B050"/>
              </a:solidFill>
            </c:spPr>
          </c:marker>
          <c:xVal>
            <c:numRef>
              <c:f>Sheet1!$A$8:$A$23</c:f>
              <c:numCache>
                <c:formatCode>General</c:formatCode>
                <c:ptCount val="16"/>
                <c:pt idx="0">
                  <c:v>4</c:v>
                </c:pt>
                <c:pt idx="1">
                  <c:v>5</c:v>
                </c:pt>
                <c:pt idx="2">
                  <c:v>6</c:v>
                </c:pt>
                <c:pt idx="3">
                  <c:v>7</c:v>
                </c:pt>
                <c:pt idx="4">
                  <c:v>8</c:v>
                </c:pt>
                <c:pt idx="5">
                  <c:v>9</c:v>
                </c:pt>
                <c:pt idx="6">
                  <c:v>10</c:v>
                </c:pt>
                <c:pt idx="7">
                  <c:v>11</c:v>
                </c:pt>
                <c:pt idx="8">
                  <c:v>12</c:v>
                </c:pt>
                <c:pt idx="9">
                  <c:v>13</c:v>
                </c:pt>
                <c:pt idx="10">
                  <c:v>14</c:v>
                </c:pt>
                <c:pt idx="11">
                  <c:v>15</c:v>
                </c:pt>
                <c:pt idx="12">
                  <c:v>16</c:v>
                </c:pt>
                <c:pt idx="13">
                  <c:v>17</c:v>
                </c:pt>
                <c:pt idx="14">
                  <c:v>18</c:v>
                </c:pt>
                <c:pt idx="15">
                  <c:v>19</c:v>
                </c:pt>
              </c:numCache>
            </c:numRef>
          </c:xVal>
          <c:yVal>
            <c:numRef>
              <c:f>Sheet1!$L$8:$L$23</c:f>
              <c:numCache>
                <c:formatCode>General</c:formatCode>
                <c:ptCount val="16"/>
                <c:pt idx="0">
                  <c:v>1</c:v>
                </c:pt>
                <c:pt idx="1">
                  <c:v>6</c:v>
                </c:pt>
                <c:pt idx="2">
                  <c:v>14</c:v>
                </c:pt>
                <c:pt idx="3">
                  <c:v>21</c:v>
                </c:pt>
                <c:pt idx="4">
                  <c:v>30</c:v>
                </c:pt>
                <c:pt idx="5">
                  <c:v>20</c:v>
                </c:pt>
                <c:pt idx="6">
                  <c:v>7</c:v>
                </c:pt>
                <c:pt idx="7">
                  <c:v>21</c:v>
                </c:pt>
                <c:pt idx="8">
                  <c:v>22</c:v>
                </c:pt>
                <c:pt idx="9">
                  <c:v>19</c:v>
                </c:pt>
                <c:pt idx="10">
                  <c:v>17</c:v>
                </c:pt>
                <c:pt idx="11">
                  <c:v>7</c:v>
                </c:pt>
                <c:pt idx="12">
                  <c:v>8</c:v>
                </c:pt>
                <c:pt idx="13">
                  <c:v>21</c:v>
                </c:pt>
                <c:pt idx="14">
                  <c:v>17</c:v>
                </c:pt>
                <c:pt idx="15">
                  <c:v>15</c:v>
                </c:pt>
              </c:numCache>
            </c:numRef>
          </c:yVal>
        </c:ser>
        <c:ser>
          <c:idx val="2"/>
          <c:order val="2"/>
          <c:tx>
            <c:v>No Tornadoes</c:v>
          </c:tx>
          <c:spPr>
            <a:ln w="28575">
              <a:noFill/>
            </a:ln>
          </c:spPr>
          <c:marker>
            <c:symbol val="square"/>
            <c:size val="7"/>
            <c:spPr>
              <a:solidFill>
                <a:srgbClr val="FFFF00"/>
              </a:solidFill>
            </c:spPr>
          </c:marker>
          <c:xVal>
            <c:numRef>
              <c:f>Sheet1!$A$24:$A$30</c:f>
              <c:numCache>
                <c:formatCode>General</c:formatCode>
                <c:ptCount val="7"/>
                <c:pt idx="0">
                  <c:v>20</c:v>
                </c:pt>
                <c:pt idx="1">
                  <c:v>21</c:v>
                </c:pt>
                <c:pt idx="2">
                  <c:v>22</c:v>
                </c:pt>
                <c:pt idx="3">
                  <c:v>23</c:v>
                </c:pt>
                <c:pt idx="4">
                  <c:v>24</c:v>
                </c:pt>
                <c:pt idx="5">
                  <c:v>25</c:v>
                </c:pt>
                <c:pt idx="6">
                  <c:v>26</c:v>
                </c:pt>
              </c:numCache>
            </c:numRef>
          </c:xVal>
          <c:yVal>
            <c:numRef>
              <c:f>Sheet1!$L$24:$L$30</c:f>
              <c:numCache>
                <c:formatCode>General</c:formatCode>
                <c:ptCount val="7"/>
                <c:pt idx="0">
                  <c:v>16</c:v>
                </c:pt>
                <c:pt idx="1">
                  <c:v>24</c:v>
                </c:pt>
                <c:pt idx="2">
                  <c:v>12</c:v>
                </c:pt>
                <c:pt idx="3">
                  <c:v>10</c:v>
                </c:pt>
                <c:pt idx="4">
                  <c:v>19</c:v>
                </c:pt>
                <c:pt idx="5">
                  <c:v>31</c:v>
                </c:pt>
                <c:pt idx="6">
                  <c:v>17</c:v>
                </c:pt>
              </c:numCache>
            </c:numRef>
          </c:yVal>
        </c:ser>
        <c:axId val="53441664"/>
        <c:axId val="53443584"/>
      </c:scatterChart>
      <c:valAx>
        <c:axId val="53441664"/>
        <c:scaling>
          <c:orientation val="minMax"/>
        </c:scaling>
        <c:axPos val="b"/>
        <c:numFmt formatCode="General" sourceLinked="1"/>
        <c:tickLblPos val="nextTo"/>
        <c:crossAx val="53443584"/>
        <c:crosses val="autoZero"/>
        <c:crossBetween val="midCat"/>
      </c:valAx>
      <c:valAx>
        <c:axId val="53443584"/>
        <c:scaling>
          <c:orientation val="minMax"/>
        </c:scaling>
        <c:axPos val="l"/>
        <c:majorGridlines/>
        <c:numFmt formatCode="General" sourceLinked="1"/>
        <c:tickLblPos val="nextTo"/>
        <c:crossAx val="53441664"/>
        <c:crosses val="autoZero"/>
        <c:crossBetween val="midCat"/>
      </c:valAx>
      <c:spPr>
        <a:solidFill>
          <a:prstClr val="white"/>
        </a:solidFill>
      </c:spPr>
    </c:plotArea>
    <c:legend>
      <c:legendPos val="r"/>
      <c:layout/>
    </c:legend>
    <c:plotVisOnly val="1"/>
  </c:chart>
  <c:spPr>
    <a:solidFill>
      <a:schemeClr val="tx2">
        <a:lumMod val="20000"/>
        <a:lumOff val="80000"/>
      </a:schemeClr>
    </a:solidFill>
    <a:ln>
      <a:solidFill>
        <a:schemeClr val="tx2">
          <a:lumMod val="20000"/>
          <a:lumOff val="80000"/>
        </a:schemeClr>
      </a:solidFill>
    </a:ln>
  </c:sp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22D340-AF2A-4B7F-BD1A-690FA74AEA52}" type="datetimeFigureOut">
              <a:rPr lang="en-US" smtClean="0"/>
              <a:pPr/>
              <a:t>3/9/2011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33C4B5-6BEB-4C4E-B912-024CEA28E42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Three</a:t>
            </a:r>
            <a:r>
              <a:rPr lang="en-US" baseline="0" dirty="0" smtClean="0"/>
              <a:t> episodes were considered high tornado frequency events</a:t>
            </a:r>
            <a:endParaRPr lang="en-US" dirty="0"/>
          </a:p>
        </p:txBody>
      </p:sp>
      <p:sp>
        <p:nvSpPr>
          <p:cNvPr id="4" name="Slide Number Placeholder 3"/>
          <p:cNvSpPr>
            <a:spLocks noGrp="1"/>
          </p:cNvSpPr>
          <p:nvPr>
            <p:ph type="sldNum" sz="quarter" idx="10"/>
          </p:nvPr>
        </p:nvSpPr>
        <p:spPr/>
        <p:txBody>
          <a:bodyPr/>
          <a:lstStyle/>
          <a:p>
            <a:fld id="{5961EFDD-DAE7-4506-A062-A6E97FBE1590}"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Chose</a:t>
            </a:r>
            <a:r>
              <a:rPr lang="en-US" baseline="0" dirty="0" smtClean="0"/>
              <a:t> not to show plan view RUC initializations as models significantly underestimated the amount of instability.</a:t>
            </a:r>
            <a:endParaRPr lang="en-US" dirty="0"/>
          </a:p>
        </p:txBody>
      </p:sp>
      <p:sp>
        <p:nvSpPr>
          <p:cNvPr id="4" name="Slide Number Placeholder 3"/>
          <p:cNvSpPr>
            <a:spLocks noGrp="1"/>
          </p:cNvSpPr>
          <p:nvPr>
            <p:ph type="sldNum" sz="quarter" idx="10"/>
          </p:nvPr>
        </p:nvSpPr>
        <p:spPr/>
        <p:txBody>
          <a:bodyPr/>
          <a:lstStyle/>
          <a:p>
            <a:pPr>
              <a:defRPr/>
            </a:pPr>
            <a:fld id="{5D831B17-6CF6-4557-9212-1E6E915564EC}" type="slidenum">
              <a:rPr lang="en-US" smtClean="0"/>
              <a:pPr>
                <a:defRPr/>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Ben402 64/39</a:t>
            </a:r>
            <a:endParaRPr lang="en-US" dirty="0"/>
          </a:p>
        </p:txBody>
      </p:sp>
      <p:sp>
        <p:nvSpPr>
          <p:cNvPr id="4" name="Slide Number Placeholder 3"/>
          <p:cNvSpPr>
            <a:spLocks noGrp="1"/>
          </p:cNvSpPr>
          <p:nvPr>
            <p:ph type="sldNum" sz="quarter" idx="10"/>
          </p:nvPr>
        </p:nvSpPr>
        <p:spPr/>
        <p:txBody>
          <a:bodyPr/>
          <a:lstStyle/>
          <a:p>
            <a:fld id="{F733C4B5-6BEB-4C4E-B912-024CEA28E42E}" type="slidenum">
              <a:rPr lang="en-US" smtClean="0"/>
              <a:pPr/>
              <a:t>32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8C2259-EB39-47EF-99F8-68D46EEA5078}" type="datetimeFigureOut">
              <a:rPr lang="en-US" smtClean="0"/>
              <a:pPr/>
              <a:t>3/9/2011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9C4AC4-EBC0-49FB-9005-B82F6E10C37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8C2259-EB39-47EF-99F8-68D46EEA5078}" type="datetimeFigureOut">
              <a:rPr lang="en-US" smtClean="0"/>
              <a:pPr/>
              <a:t>3/9/2011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C4AC4-EBC0-49FB-9005-B82F6E10C37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hyperlink" Target="http://www.cimms.ou.edu/~doswell/vorticity/tvs_aloft.GIF" TargetMode="Externa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hyperlink" Target="http://www.cimms.ou.edu/~doswell/vorticity/tornado.GIF"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hyperlink" Target="http://www.cimms.ou.edu/~doswell/vorticity/sfc_vortex.GIF"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effectLst>
            <a:outerShdw dist="63500" dir="4980000" algn="ctr" rotWithShape="0">
              <a:schemeClr val="tx1"/>
            </a:outerShdw>
          </a:effectLst>
        </p:spPr>
        <p:txBody>
          <a:bodyPr/>
          <a:lstStyle/>
          <a:p>
            <a:r>
              <a:rPr lang="en-US" b="1" dirty="0" err="1" smtClean="0">
                <a:solidFill>
                  <a:schemeClr val="bg1"/>
                </a:solidFill>
              </a:rPr>
              <a:t>Tornadic</a:t>
            </a:r>
            <a:r>
              <a:rPr lang="en-US" b="1" dirty="0" smtClean="0">
                <a:solidFill>
                  <a:schemeClr val="bg1"/>
                </a:solidFill>
              </a:rPr>
              <a:t> Squall Line Index</a:t>
            </a:r>
            <a:br>
              <a:rPr lang="en-US" b="1" dirty="0" smtClean="0">
                <a:solidFill>
                  <a:schemeClr val="bg1"/>
                </a:solidFill>
              </a:rPr>
            </a:br>
            <a:r>
              <a:rPr lang="en-US" b="1" dirty="0" smtClean="0">
                <a:solidFill>
                  <a:schemeClr val="bg1"/>
                </a:solidFill>
              </a:rPr>
              <a:t>TSI</a:t>
            </a:r>
            <a:endParaRPr lang="en-US" b="1" dirty="0">
              <a:solidFill>
                <a:schemeClr val="bg1"/>
              </a:solidFill>
            </a:endParaRPr>
          </a:p>
        </p:txBody>
      </p:sp>
      <p:sp>
        <p:nvSpPr>
          <p:cNvPr id="3" name="Subtitle 2"/>
          <p:cNvSpPr>
            <a:spLocks noGrp="1"/>
          </p:cNvSpPr>
          <p:nvPr>
            <p:ph type="subTitle" idx="1"/>
          </p:nvPr>
        </p:nvSpPr>
        <p:spPr/>
        <p:txBody>
          <a:bodyPr/>
          <a:lstStyle/>
          <a:p>
            <a:r>
              <a:rPr lang="en-US" b="1" dirty="0" smtClean="0">
                <a:solidFill>
                  <a:srgbClr val="FF0000"/>
                </a:solidFill>
                <a:effectLst>
                  <a:outerShdw blurRad="50800" dist="76200" dir="5400000" algn="ctr" rotWithShape="0">
                    <a:schemeClr val="tx1"/>
                  </a:outerShdw>
                </a:effectLst>
              </a:rPr>
              <a:t>Doug Cramer</a:t>
            </a:r>
          </a:p>
          <a:p>
            <a:r>
              <a:rPr lang="en-US" b="1" dirty="0" smtClean="0">
                <a:solidFill>
                  <a:srgbClr val="FF0000"/>
                </a:solidFill>
                <a:effectLst>
                  <a:outerShdw blurRad="50800" dist="76200" dir="5400000" algn="ctr" rotWithShape="0">
                    <a:schemeClr val="tx1"/>
                  </a:outerShdw>
                </a:effectLst>
              </a:rPr>
              <a:t>NWS Springfield, MO</a:t>
            </a:r>
            <a:endParaRPr lang="en-US" b="1" dirty="0">
              <a:solidFill>
                <a:srgbClr val="FF0000"/>
              </a:solidFill>
              <a:effectLst>
                <a:outerShdw blurRad="50800" dist="76200" dir="5400000" algn="ctr" rotWithShape="0">
                  <a:schemeClr val="tx1"/>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553200"/>
          </a:xfrm>
        </p:spPr>
        <p:txBody>
          <a:bodyPr>
            <a:normAutofit fontScale="90000"/>
          </a:bodyPr>
          <a:lstStyle/>
          <a:p>
            <a:r>
              <a:rPr lang="en-US" sz="4000" b="1" dirty="0" smtClean="0">
                <a:solidFill>
                  <a:srgbClr val="FFFF00"/>
                </a:solidFill>
                <a:effectLst>
                  <a:outerShdw blurRad="50800" dist="50800" dir="5400000" algn="ctr" rotWithShape="0">
                    <a:schemeClr val="tx1"/>
                  </a:outerShdw>
                </a:effectLst>
              </a:rPr>
              <a:t>TSI =</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ML Cape – 3 km *</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0 – 1 </a:t>
            </a:r>
            <a:r>
              <a:rPr lang="en-US" sz="4000" b="1" dirty="0" err="1" smtClean="0">
                <a:solidFill>
                  <a:srgbClr val="FFFF00"/>
                </a:solidFill>
                <a:effectLst>
                  <a:outerShdw blurRad="50800" dist="50800" dir="5400000" algn="ctr" rotWithShape="0">
                    <a:schemeClr val="tx1"/>
                  </a:outerShdw>
                </a:effectLst>
              </a:rPr>
              <a:t>Helicities</a:t>
            </a:r>
            <a:r>
              <a:rPr lang="en-US" sz="4000" b="1" dirty="0" smtClean="0">
                <a:solidFill>
                  <a:srgbClr val="FFFF00"/>
                </a:solidFill>
                <a:effectLst>
                  <a:outerShdw blurRad="50800" dist="50800" dir="5400000" algn="ctr" rotWithShape="0">
                    <a:schemeClr val="tx1"/>
                  </a:outerShdw>
                </a:effectLst>
              </a:rPr>
              <a:t> *</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0 – 6 km Theta E Differential *</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0 – 3 km Bulk Shear Magnitude</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a:t>
            </a:r>
            <a:br>
              <a:rPr lang="en-US" sz="4000" b="1" dirty="0" smtClean="0">
                <a:solidFill>
                  <a:srgbClr val="FFFF00"/>
                </a:solidFill>
                <a:effectLst>
                  <a:outerShdw blurRad="50800" dist="50800" dir="5400000" algn="ctr" rotWithShape="0">
                    <a:schemeClr val="tx1"/>
                  </a:outerShdw>
                </a:effectLst>
              </a:rPr>
            </a:br>
            <a:r>
              <a:rPr lang="en-US" sz="4000" b="1" dirty="0" smtClean="0">
                <a:solidFill>
                  <a:srgbClr val="FFFF00"/>
                </a:solidFill>
                <a:effectLst>
                  <a:outerShdw blurRad="50800" dist="50800" dir="5400000" algn="ctr" rotWithShape="0">
                    <a:schemeClr val="tx1"/>
                  </a:outerShdw>
                </a:effectLst>
              </a:rPr>
              <a:t>500,000 j/kg m2s2 K m/s</a:t>
            </a:r>
            <a:r>
              <a:rPr lang="en-US" dirty="0" smtClean="0"/>
              <a:t/>
            </a:r>
            <a:br>
              <a:rPr lang="en-US" dirty="0" smtClean="0"/>
            </a:b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si15gfs.png"/>
          <p:cNvPicPr/>
          <p:nvPr/>
        </p:nvPicPr>
        <p:blipFill>
          <a:blip r:embed="rId2" cstate="print"/>
          <a:srcRect l="15384" t="13964" r="31851" b="8617"/>
          <a:stretch>
            <a:fillRect/>
          </a:stretch>
        </p:blipFill>
        <p:spPr>
          <a:xfrm>
            <a:off x="0" y="0"/>
            <a:ext cx="2817495" cy="3381375"/>
          </a:xfrm>
          <a:prstGeom prst="rect">
            <a:avLst/>
          </a:prstGeom>
        </p:spPr>
      </p:pic>
      <p:sp>
        <p:nvSpPr>
          <p:cNvPr id="3" name="TextBox 2"/>
          <p:cNvSpPr txBox="1"/>
          <p:nvPr/>
        </p:nvSpPr>
        <p:spPr>
          <a:xfrm>
            <a:off x="0" y="3429000"/>
            <a:ext cx="3124200" cy="338554"/>
          </a:xfrm>
          <a:prstGeom prst="rect">
            <a:avLst/>
          </a:prstGeom>
          <a:noFill/>
        </p:spPr>
        <p:txBody>
          <a:bodyPr wrap="square" rtlCol="0">
            <a:spAutoFit/>
          </a:bodyPr>
          <a:lstStyle/>
          <a:p>
            <a:r>
              <a:rPr lang="en-US" sz="1600" b="1" dirty="0" smtClean="0">
                <a:solidFill>
                  <a:srgbClr val="FFFF00"/>
                </a:solidFill>
              </a:rPr>
              <a:t>14 </a:t>
            </a:r>
            <a:r>
              <a:rPr lang="en-US" sz="1600" b="1" dirty="0">
                <a:solidFill>
                  <a:srgbClr val="FFFF00"/>
                </a:solidFill>
              </a:rPr>
              <a:t>July, 2010 </a:t>
            </a:r>
            <a:r>
              <a:rPr lang="en-US" sz="1600" b="1" dirty="0" smtClean="0">
                <a:solidFill>
                  <a:srgbClr val="FFFF00"/>
                </a:solidFill>
              </a:rPr>
              <a:t>21z </a:t>
            </a:r>
            <a:r>
              <a:rPr lang="en-US" sz="1600" b="1" dirty="0">
                <a:solidFill>
                  <a:srgbClr val="FFFF00"/>
                </a:solidFill>
              </a:rPr>
              <a:t>GFS TSI </a:t>
            </a:r>
            <a:r>
              <a:rPr lang="en-US" sz="1600" b="1" dirty="0" smtClean="0">
                <a:solidFill>
                  <a:srgbClr val="FFFF00"/>
                </a:solidFill>
              </a:rPr>
              <a:t> </a:t>
            </a:r>
            <a:endParaRPr lang="en-US" sz="1600" dirty="0">
              <a:solidFill>
                <a:srgbClr val="FFFF00"/>
              </a:solidFill>
            </a:endParaRPr>
          </a:p>
        </p:txBody>
      </p:sp>
      <p:pic>
        <p:nvPicPr>
          <p:cNvPr id="4" name="Picture 3" descr="tsi16gfs.png"/>
          <p:cNvPicPr/>
          <p:nvPr/>
        </p:nvPicPr>
        <p:blipFill>
          <a:blip r:embed="rId3" cstate="print"/>
          <a:srcRect l="25324" t="9925" r="18577" b="14872"/>
          <a:stretch>
            <a:fillRect/>
          </a:stretch>
        </p:blipFill>
        <p:spPr>
          <a:xfrm>
            <a:off x="2971800" y="0"/>
            <a:ext cx="3020682" cy="3381375"/>
          </a:xfrm>
          <a:prstGeom prst="rect">
            <a:avLst/>
          </a:prstGeom>
        </p:spPr>
      </p:pic>
      <p:sp>
        <p:nvSpPr>
          <p:cNvPr id="5" name="TextBox 4"/>
          <p:cNvSpPr txBox="1"/>
          <p:nvPr/>
        </p:nvSpPr>
        <p:spPr>
          <a:xfrm>
            <a:off x="2971800" y="3429000"/>
            <a:ext cx="3124200" cy="338554"/>
          </a:xfrm>
          <a:prstGeom prst="rect">
            <a:avLst/>
          </a:prstGeom>
          <a:noFill/>
        </p:spPr>
        <p:txBody>
          <a:bodyPr wrap="square" rtlCol="0">
            <a:spAutoFit/>
          </a:bodyPr>
          <a:lstStyle/>
          <a:p>
            <a:r>
              <a:rPr lang="en-US" sz="1600" b="1" dirty="0" smtClean="0">
                <a:solidFill>
                  <a:srgbClr val="FFFF00"/>
                </a:solidFill>
              </a:rPr>
              <a:t>15 </a:t>
            </a:r>
            <a:r>
              <a:rPr lang="en-US" sz="1600" b="1" dirty="0">
                <a:solidFill>
                  <a:srgbClr val="FFFF00"/>
                </a:solidFill>
              </a:rPr>
              <a:t>July, 2010 </a:t>
            </a:r>
            <a:r>
              <a:rPr lang="en-US" sz="1600" b="1" dirty="0" smtClean="0">
                <a:solidFill>
                  <a:srgbClr val="FFFF00"/>
                </a:solidFill>
              </a:rPr>
              <a:t>00z </a:t>
            </a:r>
            <a:r>
              <a:rPr lang="en-US" sz="1600" b="1" dirty="0">
                <a:solidFill>
                  <a:srgbClr val="FFFF00"/>
                </a:solidFill>
              </a:rPr>
              <a:t>GFS TSI </a:t>
            </a:r>
            <a:r>
              <a:rPr lang="en-US" sz="1600" b="1" dirty="0" smtClean="0">
                <a:solidFill>
                  <a:srgbClr val="FFFF00"/>
                </a:solidFill>
              </a:rPr>
              <a:t> </a:t>
            </a:r>
            <a:endParaRPr lang="en-US" sz="1600" dirty="0">
              <a:solidFill>
                <a:srgbClr val="FFFF00"/>
              </a:solidFill>
            </a:endParaRPr>
          </a:p>
        </p:txBody>
      </p:sp>
      <p:pic>
        <p:nvPicPr>
          <p:cNvPr id="6" name="Picture 5" descr="tsi17gfs.png"/>
          <p:cNvPicPr/>
          <p:nvPr/>
        </p:nvPicPr>
        <p:blipFill>
          <a:blip r:embed="rId4" cstate="print"/>
          <a:srcRect l="27241" t="10305" r="16835" b="15076"/>
          <a:stretch>
            <a:fillRect/>
          </a:stretch>
        </p:blipFill>
        <p:spPr>
          <a:xfrm>
            <a:off x="6321384" y="0"/>
            <a:ext cx="2822616" cy="3162300"/>
          </a:xfrm>
          <a:prstGeom prst="rect">
            <a:avLst/>
          </a:prstGeom>
        </p:spPr>
      </p:pic>
      <p:sp>
        <p:nvSpPr>
          <p:cNvPr id="7" name="TextBox 6"/>
          <p:cNvSpPr txBox="1"/>
          <p:nvPr/>
        </p:nvSpPr>
        <p:spPr>
          <a:xfrm>
            <a:off x="6019800" y="3352800"/>
            <a:ext cx="3124200" cy="338554"/>
          </a:xfrm>
          <a:prstGeom prst="rect">
            <a:avLst/>
          </a:prstGeom>
          <a:noFill/>
        </p:spPr>
        <p:txBody>
          <a:bodyPr wrap="square" rtlCol="0">
            <a:spAutoFit/>
          </a:bodyPr>
          <a:lstStyle/>
          <a:p>
            <a:r>
              <a:rPr lang="en-US" sz="1600" b="1" dirty="0" smtClean="0">
                <a:solidFill>
                  <a:srgbClr val="FFFF00"/>
                </a:solidFill>
              </a:rPr>
              <a:t>15 </a:t>
            </a:r>
            <a:r>
              <a:rPr lang="en-US" sz="1600" b="1" dirty="0">
                <a:solidFill>
                  <a:srgbClr val="FFFF00"/>
                </a:solidFill>
              </a:rPr>
              <a:t>July, 2010 </a:t>
            </a:r>
            <a:r>
              <a:rPr lang="en-US" sz="1600" b="1" dirty="0" smtClean="0">
                <a:solidFill>
                  <a:srgbClr val="FFFF00"/>
                </a:solidFill>
              </a:rPr>
              <a:t>03z </a:t>
            </a:r>
            <a:r>
              <a:rPr lang="en-US" sz="1600" b="1" dirty="0">
                <a:solidFill>
                  <a:srgbClr val="FFFF00"/>
                </a:solidFill>
              </a:rPr>
              <a:t>GFS </a:t>
            </a:r>
            <a:r>
              <a:rPr lang="en-US" sz="1600" b="1" dirty="0" smtClean="0">
                <a:solidFill>
                  <a:srgbClr val="FFFF00"/>
                </a:solidFill>
              </a:rPr>
              <a:t>TSI </a:t>
            </a:r>
            <a:endParaRPr lang="en-US" sz="1600" dirty="0">
              <a:solidFill>
                <a:srgbClr val="FFFF00"/>
              </a:solidFill>
            </a:endParaRPr>
          </a:p>
        </p:txBody>
      </p:sp>
      <p:pic>
        <p:nvPicPr>
          <p:cNvPr id="8" name="Picture 7" descr="Map of 100714_rpts's severe weather reports"/>
          <p:cNvPicPr/>
          <p:nvPr/>
        </p:nvPicPr>
        <p:blipFill>
          <a:blip r:embed="rId5" cstate="print"/>
          <a:srcRect l="50537" t="9871" r="27699" b="62256"/>
          <a:stretch>
            <a:fillRect/>
          </a:stretch>
        </p:blipFill>
        <p:spPr bwMode="auto">
          <a:xfrm>
            <a:off x="3124200" y="3695700"/>
            <a:ext cx="3008283" cy="3162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si081510.png"/>
          <p:cNvPicPr/>
          <p:nvPr/>
        </p:nvPicPr>
        <p:blipFill>
          <a:blip r:embed="rId2" cstate="print"/>
          <a:srcRect l="46314" t="18065" r="3846" b="28435"/>
          <a:stretch>
            <a:fillRect/>
          </a:stretch>
        </p:blipFill>
        <p:spPr>
          <a:xfrm>
            <a:off x="0" y="0"/>
            <a:ext cx="2895600" cy="2659032"/>
          </a:xfrm>
          <a:prstGeom prst="rect">
            <a:avLst/>
          </a:prstGeom>
        </p:spPr>
      </p:pic>
      <p:pic>
        <p:nvPicPr>
          <p:cNvPr id="3" name="Picture 2" descr="tsi081511.png"/>
          <p:cNvPicPr/>
          <p:nvPr/>
        </p:nvPicPr>
        <p:blipFill>
          <a:blip r:embed="rId3" cstate="print"/>
          <a:srcRect l="45192" t="18502" r="3846" b="26717"/>
          <a:stretch>
            <a:fillRect/>
          </a:stretch>
        </p:blipFill>
        <p:spPr>
          <a:xfrm>
            <a:off x="2971800" y="0"/>
            <a:ext cx="2941192" cy="2657475"/>
          </a:xfrm>
          <a:prstGeom prst="rect">
            <a:avLst/>
          </a:prstGeom>
        </p:spPr>
      </p:pic>
      <p:pic>
        <p:nvPicPr>
          <p:cNvPr id="4" name="Picture 3" descr="tsi081512.png"/>
          <p:cNvPicPr/>
          <p:nvPr/>
        </p:nvPicPr>
        <p:blipFill>
          <a:blip r:embed="rId4" cstate="print"/>
          <a:srcRect l="45192" t="18511" r="3846" b="26527"/>
          <a:stretch>
            <a:fillRect/>
          </a:stretch>
        </p:blipFill>
        <p:spPr>
          <a:xfrm>
            <a:off x="6238875" y="0"/>
            <a:ext cx="2905125" cy="2631056"/>
          </a:xfrm>
          <a:prstGeom prst="rect">
            <a:avLst/>
          </a:prstGeom>
        </p:spPr>
      </p:pic>
      <p:pic>
        <p:nvPicPr>
          <p:cNvPr id="5" name="Picture 4" descr="tsi081513.png"/>
          <p:cNvPicPr/>
          <p:nvPr/>
        </p:nvPicPr>
        <p:blipFill>
          <a:blip r:embed="rId5" cstate="print"/>
          <a:srcRect l="45829" t="18511" r="3994" b="26527"/>
          <a:stretch>
            <a:fillRect/>
          </a:stretch>
        </p:blipFill>
        <p:spPr>
          <a:xfrm>
            <a:off x="0" y="3124200"/>
            <a:ext cx="2847975" cy="2619387"/>
          </a:xfrm>
          <a:prstGeom prst="rect">
            <a:avLst/>
          </a:prstGeom>
        </p:spPr>
      </p:pic>
      <p:pic>
        <p:nvPicPr>
          <p:cNvPr id="6" name="Picture 5" descr="tsi081515.png"/>
          <p:cNvPicPr/>
          <p:nvPr/>
        </p:nvPicPr>
        <p:blipFill>
          <a:blip r:embed="rId6" cstate="print"/>
          <a:srcRect l="46955" t="18707" r="4074" b="28287"/>
          <a:stretch>
            <a:fillRect/>
          </a:stretch>
        </p:blipFill>
        <p:spPr>
          <a:xfrm>
            <a:off x="3124200" y="3124200"/>
            <a:ext cx="2864919" cy="2714625"/>
          </a:xfrm>
          <a:prstGeom prst="rect">
            <a:avLst/>
          </a:prstGeom>
        </p:spPr>
      </p:pic>
      <p:pic>
        <p:nvPicPr>
          <p:cNvPr id="7" name="Picture 6" descr="tsi081517.png"/>
          <p:cNvPicPr/>
          <p:nvPr/>
        </p:nvPicPr>
        <p:blipFill>
          <a:blip r:embed="rId7" cstate="print"/>
          <a:srcRect l="49199" t="18511" r="4006" b="27099"/>
          <a:stretch>
            <a:fillRect/>
          </a:stretch>
        </p:blipFill>
        <p:spPr>
          <a:xfrm>
            <a:off x="6362700" y="3124200"/>
            <a:ext cx="2781300" cy="271462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p of yesterday's severe weather reports"/>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457200"/>
            <a:ext cx="9144000" cy="5016758"/>
          </a:xfrm>
          <a:prstGeom prst="rect">
            <a:avLst/>
          </a:prstGeom>
          <a:noFill/>
          <a:effectLst/>
        </p:spPr>
        <p:txBody>
          <a:bodyPr wrap="square" rtlCol="0">
            <a:spAutoFit/>
          </a:bodyPr>
          <a:lstStyle/>
          <a:p>
            <a:pPr>
              <a:buFont typeface="Wingdings" pitchFamily="2" charset="2"/>
              <a:buChar char="q"/>
            </a:pPr>
            <a:r>
              <a:rPr lang="en-US" sz="3200" b="1" dirty="0" smtClean="0">
                <a:solidFill>
                  <a:srgbClr val="FFFF00"/>
                </a:solidFill>
                <a:effectLst>
                  <a:outerShdw blurRad="50800" dist="50800" dir="5400000" algn="ctr" rotWithShape="0">
                    <a:schemeClr val="tx2">
                      <a:lumMod val="60000"/>
                      <a:lumOff val="40000"/>
                    </a:schemeClr>
                  </a:outerShdw>
                </a:effectLst>
              </a:rPr>
              <a:t>  26 Cases Examined from 2004 – 2009</a:t>
            </a:r>
          </a:p>
          <a:p>
            <a:pPr>
              <a:buFont typeface="Wingdings" pitchFamily="2" charset="2"/>
              <a:buChar char="q"/>
            </a:pPr>
            <a:endParaRPr lang="en-US" sz="3200" b="1" dirty="0" smtClean="0">
              <a:solidFill>
                <a:srgbClr val="FFFF00"/>
              </a:solidFill>
              <a:effectLst>
                <a:outerShdw blurRad="50800" dist="50800" dir="5400000" algn="ctr" rotWithShape="0">
                  <a:schemeClr val="tx2">
                    <a:lumMod val="60000"/>
                    <a:lumOff val="40000"/>
                  </a:schemeClr>
                </a:outerShdw>
              </a:effectLst>
            </a:endParaRPr>
          </a:p>
          <a:p>
            <a:pPr>
              <a:buFont typeface="Wingdings" pitchFamily="2" charset="2"/>
              <a:buChar char="q"/>
            </a:pPr>
            <a:r>
              <a:rPr lang="en-US" sz="3200" b="1" dirty="0" smtClean="0">
                <a:solidFill>
                  <a:srgbClr val="FFFF00"/>
                </a:solidFill>
                <a:effectLst>
                  <a:outerShdw blurRad="50800" dist="50800" dir="5400000" algn="ctr" rotWithShape="0">
                    <a:schemeClr val="tx2">
                      <a:lumMod val="60000"/>
                      <a:lumOff val="40000"/>
                    </a:schemeClr>
                  </a:outerShdw>
                </a:effectLst>
              </a:rPr>
              <a:t>  19 out of 26 Cases Produced at Least 1 Tornado</a:t>
            </a:r>
          </a:p>
          <a:p>
            <a:pPr>
              <a:buFont typeface="Wingdings" pitchFamily="2" charset="2"/>
              <a:buChar char="q"/>
            </a:pPr>
            <a:endParaRPr lang="en-US" sz="3200" b="1" dirty="0" smtClean="0">
              <a:solidFill>
                <a:srgbClr val="FFFF00"/>
              </a:solidFill>
              <a:effectLst>
                <a:outerShdw blurRad="50800" dist="50800" dir="5400000" algn="ctr" rotWithShape="0">
                  <a:schemeClr val="tx2">
                    <a:lumMod val="60000"/>
                    <a:lumOff val="40000"/>
                  </a:schemeClr>
                </a:outerShdw>
              </a:effectLst>
            </a:endParaRPr>
          </a:p>
          <a:p>
            <a:pPr>
              <a:buFont typeface="Wingdings" pitchFamily="2" charset="2"/>
              <a:buChar char="q"/>
            </a:pPr>
            <a:r>
              <a:rPr lang="en-US" sz="3200" b="1" dirty="0" smtClean="0">
                <a:solidFill>
                  <a:srgbClr val="FFFF00"/>
                </a:solidFill>
                <a:effectLst>
                  <a:outerShdw blurRad="50800" dist="50800" dir="5400000" algn="ctr" rotWithShape="0">
                    <a:schemeClr val="tx2">
                      <a:lumMod val="60000"/>
                      <a:lumOff val="40000"/>
                    </a:schemeClr>
                  </a:outerShdw>
                </a:effectLst>
              </a:rPr>
              <a:t>  7 Cases were Non-</a:t>
            </a:r>
            <a:r>
              <a:rPr lang="en-US" sz="3200" b="1" dirty="0" err="1" smtClean="0">
                <a:solidFill>
                  <a:srgbClr val="FFFF00"/>
                </a:solidFill>
                <a:effectLst>
                  <a:outerShdw blurRad="50800" dist="50800" dir="5400000" algn="ctr" rotWithShape="0">
                    <a:schemeClr val="tx2">
                      <a:lumMod val="60000"/>
                      <a:lumOff val="40000"/>
                    </a:schemeClr>
                  </a:outerShdw>
                </a:effectLst>
              </a:rPr>
              <a:t>Tornadic</a:t>
            </a:r>
            <a:endParaRPr lang="en-US" sz="3200" b="1" dirty="0" smtClean="0">
              <a:solidFill>
                <a:srgbClr val="FFFF00"/>
              </a:solidFill>
              <a:effectLst>
                <a:outerShdw blurRad="50800" dist="50800" dir="5400000" algn="ctr" rotWithShape="0">
                  <a:schemeClr val="tx2">
                    <a:lumMod val="60000"/>
                    <a:lumOff val="40000"/>
                  </a:schemeClr>
                </a:outerShdw>
              </a:effectLst>
            </a:endParaRPr>
          </a:p>
          <a:p>
            <a:pPr>
              <a:buFont typeface="Wingdings" pitchFamily="2" charset="2"/>
              <a:buChar char="q"/>
            </a:pPr>
            <a:endParaRPr lang="en-US" sz="3200" b="1" dirty="0" smtClean="0">
              <a:solidFill>
                <a:srgbClr val="FFFF00"/>
              </a:solidFill>
              <a:effectLst>
                <a:outerShdw blurRad="50800" dist="50800" dir="5400000" algn="ctr" rotWithShape="0">
                  <a:schemeClr val="tx2">
                    <a:lumMod val="60000"/>
                    <a:lumOff val="40000"/>
                  </a:schemeClr>
                </a:outerShdw>
              </a:effectLst>
            </a:endParaRPr>
          </a:p>
          <a:p>
            <a:pPr>
              <a:buFont typeface="Wingdings" pitchFamily="2" charset="2"/>
              <a:buChar char="q"/>
            </a:pPr>
            <a:r>
              <a:rPr lang="en-US" sz="3200" b="1" dirty="0" smtClean="0">
                <a:solidFill>
                  <a:srgbClr val="FFFF00"/>
                </a:solidFill>
                <a:effectLst>
                  <a:outerShdw blurRad="50800" dist="50800" dir="5400000" algn="ctr" rotWithShape="0">
                    <a:schemeClr val="tx2">
                      <a:lumMod val="60000"/>
                      <a:lumOff val="40000"/>
                    </a:schemeClr>
                  </a:outerShdw>
                </a:effectLst>
              </a:rPr>
              <a:t>  3 Cases were Considered High Frequency Cases</a:t>
            </a:r>
          </a:p>
          <a:p>
            <a:r>
              <a:rPr lang="en-US" sz="3200" b="1" dirty="0" smtClean="0">
                <a:solidFill>
                  <a:srgbClr val="FFFF00"/>
                </a:solidFill>
                <a:effectLst>
                  <a:outerShdw blurRad="50800" dist="50800" dir="5400000" algn="ctr" rotWithShape="0">
                    <a:schemeClr val="tx2">
                      <a:lumMod val="60000"/>
                      <a:lumOff val="40000"/>
                    </a:schemeClr>
                  </a:outerShdw>
                </a:effectLst>
              </a:rPr>
              <a:t> </a:t>
            </a:r>
            <a:r>
              <a:rPr lang="en-US" sz="3200" b="1" dirty="0" smtClean="0">
                <a:solidFill>
                  <a:srgbClr val="FFFF00"/>
                </a:solidFill>
                <a:effectLst>
                  <a:outerShdw blurRad="50800" dist="50800" dir="5400000" algn="ctr" rotWithShape="0">
                    <a:schemeClr val="tx2">
                      <a:lumMod val="60000"/>
                      <a:lumOff val="40000"/>
                    </a:schemeClr>
                  </a:outerShdw>
                </a:effectLst>
              </a:rPr>
              <a:t>        </a:t>
            </a:r>
            <a:r>
              <a:rPr lang="en-US" sz="3200" b="1" dirty="0" smtClean="0">
                <a:solidFill>
                  <a:srgbClr val="FF0000"/>
                </a:solidFill>
                <a:effectLst>
                  <a:outerShdw blurRad="50800" dist="50800" dir="5400000" algn="ctr" rotWithShape="0">
                    <a:schemeClr val="tx2">
                      <a:lumMod val="60000"/>
                      <a:lumOff val="40000"/>
                    </a:schemeClr>
                  </a:outerShdw>
                </a:effectLst>
              </a:rPr>
              <a:t>(3 or more EF-2 or stronger tornadoes)</a:t>
            </a:r>
            <a:endParaRPr lang="en-US" sz="3200" b="1" dirty="0" smtClean="0">
              <a:solidFill>
                <a:srgbClr val="FF0000"/>
              </a:solidFill>
              <a:effectLst>
                <a:outerShdw blurRad="50800" dist="50800" dir="5400000" algn="ctr" rotWithShape="0">
                  <a:schemeClr val="tx2">
                    <a:lumMod val="60000"/>
                    <a:lumOff val="40000"/>
                  </a:schemeClr>
                </a:outerShdw>
              </a:effectLst>
            </a:endParaRPr>
          </a:p>
          <a:p>
            <a:pPr>
              <a:buFont typeface="Wingdings" pitchFamily="2" charset="2"/>
              <a:buChar char="q"/>
            </a:pPr>
            <a:r>
              <a:rPr lang="en-US" sz="3200" b="1" dirty="0" smtClean="0">
                <a:solidFill>
                  <a:srgbClr val="FFFF00"/>
                </a:solidFill>
                <a:effectLst>
                  <a:outerShdw blurRad="50800" dist="50800" dir="5400000" algn="ctr" rotWithShape="0">
                    <a:schemeClr val="tx2">
                      <a:lumMod val="60000"/>
                      <a:lumOff val="40000"/>
                    </a:schemeClr>
                  </a:outerShdw>
                </a:effectLst>
              </a:rPr>
              <a:t>  16 Cases Produced 1 or 2 Weak </a:t>
            </a:r>
            <a:r>
              <a:rPr lang="en-US" sz="3200" b="1" dirty="0" smtClean="0">
                <a:solidFill>
                  <a:srgbClr val="FFFF00"/>
                </a:solidFill>
                <a:effectLst>
                  <a:outerShdw blurRad="50800" dist="50800" dir="5400000" algn="ctr" rotWithShape="0">
                    <a:schemeClr val="tx2">
                      <a:lumMod val="60000"/>
                      <a:lumOff val="40000"/>
                    </a:schemeClr>
                  </a:outerShdw>
                </a:effectLst>
              </a:rPr>
              <a:t>Tornadoes</a:t>
            </a:r>
          </a:p>
          <a:p>
            <a:r>
              <a:rPr lang="en-US" sz="3200" b="1" dirty="0" smtClean="0">
                <a:solidFill>
                  <a:srgbClr val="FFFF00"/>
                </a:solidFill>
                <a:effectLst>
                  <a:outerShdw blurRad="50800" dist="50800" dir="5400000" algn="ctr" rotWithShape="0">
                    <a:schemeClr val="tx2">
                      <a:lumMod val="60000"/>
                      <a:lumOff val="40000"/>
                    </a:schemeClr>
                  </a:outerShdw>
                </a:effectLst>
              </a:rPr>
              <a:t> </a:t>
            </a:r>
            <a:r>
              <a:rPr lang="en-US" sz="3200" b="1" dirty="0" smtClean="0">
                <a:solidFill>
                  <a:srgbClr val="FFFF00"/>
                </a:solidFill>
                <a:effectLst>
                  <a:outerShdw blurRad="50800" dist="50800" dir="5400000" algn="ctr" rotWithShape="0">
                    <a:schemeClr val="tx2">
                      <a:lumMod val="60000"/>
                      <a:lumOff val="40000"/>
                    </a:schemeClr>
                  </a:outerShdw>
                </a:effectLst>
              </a:rPr>
              <a:t>        </a:t>
            </a:r>
            <a:r>
              <a:rPr lang="en-US" sz="3200" b="1" dirty="0" smtClean="0">
                <a:solidFill>
                  <a:srgbClr val="FF0000"/>
                </a:solidFill>
                <a:effectLst>
                  <a:outerShdw blurRad="50800" dist="50800" dir="5400000" algn="ctr" rotWithShape="0">
                    <a:schemeClr val="tx2">
                      <a:lumMod val="60000"/>
                      <a:lumOff val="40000"/>
                    </a:schemeClr>
                  </a:outerShdw>
                </a:effectLst>
              </a:rPr>
              <a:t>( 2 or less EF-1 or weaker tornadoes)</a:t>
            </a:r>
            <a:endParaRPr lang="en-US" sz="3200" b="1" dirty="0">
              <a:solidFill>
                <a:srgbClr val="FF0000"/>
              </a:solidFill>
              <a:effectLst>
                <a:outerShdw blurRad="50800" dist="50800" dir="5400000" algn="ctr" rotWithShape="0">
                  <a:schemeClr val="tx2">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esterniowatsi2.png"/>
          <p:cNvPicPr/>
          <p:nvPr/>
        </p:nvPicPr>
        <p:blipFill>
          <a:blip r:embed="rId2" cstate="print"/>
          <a:srcRect l="30929" t="19084" b="18893"/>
          <a:stretch>
            <a:fillRect/>
          </a:stretch>
        </p:blipFill>
        <p:spPr>
          <a:xfrm>
            <a:off x="0" y="0"/>
            <a:ext cx="4038600" cy="3352800"/>
          </a:xfrm>
          <a:prstGeom prst="rect">
            <a:avLst/>
          </a:prstGeom>
        </p:spPr>
      </p:pic>
      <p:pic>
        <p:nvPicPr>
          <p:cNvPr id="3" name="Picture 2" descr="westerniowatsi3.png"/>
          <p:cNvPicPr/>
          <p:nvPr/>
        </p:nvPicPr>
        <p:blipFill>
          <a:blip r:embed="rId3" cstate="print"/>
          <a:srcRect l="31090" t="17933" b="18893"/>
          <a:stretch>
            <a:fillRect/>
          </a:stretch>
        </p:blipFill>
        <p:spPr>
          <a:xfrm>
            <a:off x="5410200" y="0"/>
            <a:ext cx="3733800" cy="3429000"/>
          </a:xfrm>
          <a:prstGeom prst="rect">
            <a:avLst/>
          </a:prstGeom>
        </p:spPr>
      </p:pic>
      <p:pic>
        <p:nvPicPr>
          <p:cNvPr id="4" name="Picture 3" descr="westerniowatsi5.png"/>
          <p:cNvPicPr/>
          <p:nvPr/>
        </p:nvPicPr>
        <p:blipFill>
          <a:blip r:embed="rId4" cstate="print"/>
          <a:srcRect l="34455" t="19238" b="19038"/>
          <a:stretch>
            <a:fillRect/>
          </a:stretch>
        </p:blipFill>
        <p:spPr>
          <a:xfrm>
            <a:off x="0" y="3962400"/>
            <a:ext cx="4038600" cy="2895600"/>
          </a:xfrm>
          <a:prstGeom prst="rect">
            <a:avLst/>
          </a:prstGeom>
        </p:spPr>
      </p:pic>
      <p:pic>
        <p:nvPicPr>
          <p:cNvPr id="5" name="Picture 4" descr="Map of 100808_rpts's severe weather reports"/>
          <p:cNvPicPr/>
          <p:nvPr/>
        </p:nvPicPr>
        <p:blipFill>
          <a:blip r:embed="rId5" cstate="print"/>
          <a:srcRect l="39172" t="23529" r="26545" b="41850"/>
          <a:stretch>
            <a:fillRect/>
          </a:stretch>
        </p:blipFill>
        <p:spPr bwMode="auto">
          <a:xfrm>
            <a:off x="5105401" y="3962400"/>
            <a:ext cx="40386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pr30tsi1.png"/>
          <p:cNvPicPr>
            <a:picLocks noChangeAspect="1"/>
          </p:cNvPicPr>
          <p:nvPr/>
        </p:nvPicPr>
        <p:blipFill>
          <a:blip r:embed="rId2" cstate="print"/>
          <a:srcRect l="16222" t="11111" r="9111"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pr30tsi2.png"/>
          <p:cNvPicPr>
            <a:picLocks noChangeAspect="1"/>
          </p:cNvPicPr>
          <p:nvPr/>
        </p:nvPicPr>
        <p:blipFill>
          <a:blip r:embed="rId2" cstate="print"/>
          <a:srcRect l="16222" t="11111" r="9111"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pr30tsi3.png"/>
          <p:cNvPicPr>
            <a:picLocks noChangeAspect="1"/>
          </p:cNvPicPr>
          <p:nvPr/>
        </p:nvPicPr>
        <p:blipFill>
          <a:blip r:embed="rId2" cstate="print"/>
          <a:srcRect l="16222" t="11111" r="9111"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pr30tsi4.png"/>
          <p:cNvPicPr>
            <a:picLocks noChangeAspect="1"/>
          </p:cNvPicPr>
          <p:nvPr/>
        </p:nvPicPr>
        <p:blipFill>
          <a:blip r:embed="rId2" cstate="print"/>
          <a:srcRect l="16222" t="11111" r="9111"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pr30tsi5.png"/>
          <p:cNvPicPr>
            <a:picLocks noChangeAspect="1"/>
          </p:cNvPicPr>
          <p:nvPr/>
        </p:nvPicPr>
        <p:blipFill>
          <a:blip r:embed="rId2" cstate="print"/>
          <a:srcRect l="16222" t="11111" r="9111"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ap of 100430_rpts's severe weather reports"/>
          <p:cNvPicPr>
            <a:picLocks noChangeAspect="1" noChangeArrowheads="1"/>
          </p:cNvPicPr>
          <p:nvPr/>
        </p:nvPicPr>
        <p:blipFill>
          <a:blip r:embed="rId2" cstate="print"/>
          <a:srcRect/>
          <a:stretch>
            <a:fillRect/>
          </a:stretch>
        </p:blipFill>
        <p:spPr bwMode="auto">
          <a:xfrm>
            <a:off x="-1" y="0"/>
            <a:ext cx="9130551" cy="68580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netttsi1.png"/>
          <p:cNvPicPr>
            <a:picLocks noChangeAspect="1"/>
          </p:cNvPicPr>
          <p:nvPr/>
        </p:nvPicPr>
        <p:blipFill>
          <a:blip r:embed="rId2" cstate="print"/>
          <a:srcRect l="17111" t="11111" r="8222"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netttsi2.png"/>
          <p:cNvPicPr>
            <a:picLocks noChangeAspect="1"/>
          </p:cNvPicPr>
          <p:nvPr/>
        </p:nvPicPr>
        <p:blipFill>
          <a:blip r:embed="rId2" cstate="print"/>
          <a:srcRect l="17111" t="11111" r="8222"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y10tsi1.png"/>
          <p:cNvPicPr>
            <a:picLocks noChangeAspect="1"/>
          </p:cNvPicPr>
          <p:nvPr/>
        </p:nvPicPr>
        <p:blipFill>
          <a:blip r:embed="rId2" cstate="print"/>
          <a:srcRect l="13556" t="11111" r="11778"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0" y="0"/>
          <a:ext cx="9144000" cy="6795305"/>
        </p:xfrm>
        <a:graphic>
          <a:graphicData uri="http://schemas.openxmlformats.org/drawingml/2006/table">
            <a:tbl>
              <a:tblPr/>
              <a:tblGrid>
                <a:gridCol w="891785"/>
                <a:gridCol w="697917"/>
                <a:gridCol w="620370"/>
                <a:gridCol w="620370"/>
                <a:gridCol w="620370"/>
                <a:gridCol w="891782"/>
                <a:gridCol w="1331212"/>
                <a:gridCol w="882088"/>
                <a:gridCol w="804542"/>
                <a:gridCol w="891782"/>
                <a:gridCol w="891782"/>
              </a:tblGrid>
              <a:tr h="449484">
                <a:tc>
                  <a:txBody>
                    <a:bodyPr/>
                    <a:lstStyle/>
                    <a:p>
                      <a:pPr algn="l" fontAlgn="b"/>
                      <a:r>
                        <a:rPr lang="en-US" sz="1050" b="0" i="0" u="none" strike="noStrike" dirty="0">
                          <a:solidFill>
                            <a:srgbClr val="FFFF00"/>
                          </a:solidFill>
                          <a:latin typeface="Calibri"/>
                        </a:rPr>
                        <a:t>Episode</a:t>
                      </a:r>
                    </a:p>
                  </a:txBody>
                  <a:tcPr marL="6467" marR="6467" marT="6467" marB="0" anchor="b">
                    <a:lnL>
                      <a:noFill/>
                    </a:lnL>
                    <a:lnR>
                      <a:noFill/>
                    </a:lnR>
                    <a:lnT>
                      <a:noFill/>
                    </a:lnT>
                    <a:lnB>
                      <a:noFill/>
                    </a:lnB>
                  </a:tcPr>
                </a:tc>
                <a:tc>
                  <a:txBody>
                    <a:bodyPr/>
                    <a:lstStyle/>
                    <a:p>
                      <a:pPr algn="l" fontAlgn="b"/>
                      <a:r>
                        <a:rPr lang="en-US" sz="1050" b="0" i="0" u="none" strike="noStrike" dirty="0">
                          <a:solidFill>
                            <a:srgbClr val="FFFF00"/>
                          </a:solidFill>
                          <a:latin typeface="Calibri"/>
                        </a:rPr>
                        <a:t>Tornadoes</a:t>
                      </a:r>
                    </a:p>
                  </a:txBody>
                  <a:tcPr marL="6467" marR="6467" marT="6467" marB="0" anchor="b">
                    <a:lnL>
                      <a:noFill/>
                    </a:lnL>
                    <a:lnR>
                      <a:noFill/>
                    </a:lnR>
                    <a:lnT>
                      <a:noFill/>
                    </a:lnT>
                    <a:lnB>
                      <a:noFill/>
                    </a:lnB>
                  </a:tcPr>
                </a:tc>
                <a:tc>
                  <a:txBody>
                    <a:bodyPr/>
                    <a:lstStyle/>
                    <a:p>
                      <a:pPr algn="l" fontAlgn="b"/>
                      <a:r>
                        <a:rPr lang="en-US" sz="1050" b="0" i="0" u="none" strike="noStrike">
                          <a:solidFill>
                            <a:srgbClr val="FFFF00"/>
                          </a:solidFill>
                          <a:latin typeface="Calibri"/>
                        </a:rPr>
                        <a:t>3km Cape</a:t>
                      </a:r>
                    </a:p>
                  </a:txBody>
                  <a:tcPr marL="6467" marR="6467" marT="6467" marB="0" anchor="b">
                    <a:lnL>
                      <a:noFill/>
                    </a:lnL>
                    <a:lnR>
                      <a:noFill/>
                    </a:lnR>
                    <a:lnT>
                      <a:noFill/>
                    </a:lnT>
                    <a:lnB>
                      <a:noFill/>
                    </a:lnB>
                  </a:tcPr>
                </a:tc>
                <a:tc>
                  <a:txBody>
                    <a:bodyPr/>
                    <a:lstStyle/>
                    <a:p>
                      <a:pPr algn="l" fontAlgn="b"/>
                      <a:r>
                        <a:rPr lang="en-US" sz="1050" b="0" i="0" u="none" strike="noStrike">
                          <a:solidFill>
                            <a:srgbClr val="FFFF00"/>
                          </a:solidFill>
                          <a:latin typeface="Calibri"/>
                        </a:rPr>
                        <a:t>4km Cape</a:t>
                      </a:r>
                    </a:p>
                  </a:txBody>
                  <a:tcPr marL="6467" marR="6467" marT="6467" marB="0" anchor="b">
                    <a:lnL>
                      <a:noFill/>
                    </a:lnL>
                    <a:lnR>
                      <a:noFill/>
                    </a:lnR>
                    <a:lnT>
                      <a:noFill/>
                    </a:lnT>
                    <a:lnB>
                      <a:noFill/>
                    </a:lnB>
                  </a:tcPr>
                </a:tc>
                <a:tc>
                  <a:txBody>
                    <a:bodyPr/>
                    <a:lstStyle/>
                    <a:p>
                      <a:pPr algn="l" fontAlgn="b"/>
                      <a:r>
                        <a:rPr lang="en-US" sz="1050" b="0" i="0" u="none" strike="noStrike">
                          <a:solidFill>
                            <a:srgbClr val="FFFF00"/>
                          </a:solidFill>
                          <a:latin typeface="Calibri"/>
                        </a:rPr>
                        <a:t>Dew Pt</a:t>
                      </a:r>
                    </a:p>
                  </a:txBody>
                  <a:tcPr marL="6467" marR="6467" marT="6467" marB="0" anchor="b">
                    <a:lnL>
                      <a:noFill/>
                    </a:lnL>
                    <a:lnR>
                      <a:noFill/>
                    </a:lnR>
                    <a:lnT>
                      <a:noFill/>
                    </a:lnT>
                    <a:lnB>
                      <a:noFill/>
                    </a:lnB>
                  </a:tcPr>
                </a:tc>
                <a:tc>
                  <a:txBody>
                    <a:bodyPr/>
                    <a:lstStyle/>
                    <a:p>
                      <a:pPr algn="l" fontAlgn="b"/>
                      <a:r>
                        <a:rPr lang="en-US" sz="1050" b="0" i="0" u="none" strike="noStrike">
                          <a:solidFill>
                            <a:srgbClr val="FFFF00"/>
                          </a:solidFill>
                          <a:latin typeface="Calibri"/>
                        </a:rPr>
                        <a:t>0-3 Bulk Shear</a:t>
                      </a:r>
                    </a:p>
                  </a:txBody>
                  <a:tcPr marL="6467" marR="6467" marT="6467" marB="0" anchor="b">
                    <a:lnL>
                      <a:noFill/>
                    </a:lnL>
                    <a:lnR>
                      <a:noFill/>
                    </a:lnR>
                    <a:lnT>
                      <a:noFill/>
                    </a:lnT>
                    <a:lnB>
                      <a:noFill/>
                    </a:lnB>
                  </a:tcPr>
                </a:tc>
                <a:tc>
                  <a:txBody>
                    <a:bodyPr/>
                    <a:lstStyle/>
                    <a:p>
                      <a:pPr algn="l" fontAlgn="b"/>
                      <a:r>
                        <a:rPr lang="en-US" sz="1050" b="0" i="0" u="none" strike="noStrike">
                          <a:solidFill>
                            <a:srgbClr val="FFFF00"/>
                          </a:solidFill>
                          <a:latin typeface="Calibri"/>
                        </a:rPr>
                        <a:t>0-3 Bulk Shear Orient.</a:t>
                      </a:r>
                    </a:p>
                  </a:txBody>
                  <a:tcPr marL="6467" marR="6467" marT="6467" marB="0" anchor="b">
                    <a:lnL>
                      <a:noFill/>
                    </a:lnL>
                    <a:lnR>
                      <a:noFill/>
                    </a:lnR>
                    <a:lnT>
                      <a:noFill/>
                    </a:lnT>
                    <a:lnB>
                      <a:noFill/>
                    </a:lnB>
                  </a:tcPr>
                </a:tc>
                <a:tc>
                  <a:txBody>
                    <a:bodyPr/>
                    <a:lstStyle/>
                    <a:p>
                      <a:pPr algn="l" fontAlgn="b"/>
                      <a:r>
                        <a:rPr lang="en-US" sz="1050" b="0" i="0" u="none" strike="noStrike">
                          <a:solidFill>
                            <a:srgbClr val="FFFF00"/>
                          </a:solidFill>
                          <a:latin typeface="Calibri"/>
                        </a:rPr>
                        <a:t>Critical Angle</a:t>
                      </a:r>
                    </a:p>
                  </a:txBody>
                  <a:tcPr marL="6467" marR="6467" marT="6467" marB="0" anchor="b">
                    <a:lnL>
                      <a:noFill/>
                    </a:lnL>
                    <a:lnR>
                      <a:noFill/>
                    </a:lnR>
                    <a:lnT>
                      <a:noFill/>
                    </a:lnT>
                    <a:lnB>
                      <a:noFill/>
                    </a:lnB>
                  </a:tcPr>
                </a:tc>
                <a:tc>
                  <a:txBody>
                    <a:bodyPr/>
                    <a:lstStyle/>
                    <a:p>
                      <a:pPr algn="l" fontAlgn="b"/>
                      <a:r>
                        <a:rPr lang="en-US" sz="1050" b="0" i="0" u="none" strike="noStrike">
                          <a:solidFill>
                            <a:srgbClr val="FFFF00"/>
                          </a:solidFill>
                          <a:latin typeface="Calibri"/>
                        </a:rPr>
                        <a:t>0-1 Helicity</a:t>
                      </a:r>
                    </a:p>
                  </a:txBody>
                  <a:tcPr marL="6467" marR="6467" marT="6467" marB="0" anchor="b">
                    <a:lnL>
                      <a:noFill/>
                    </a:lnL>
                    <a:lnR>
                      <a:noFill/>
                    </a:lnR>
                    <a:lnT>
                      <a:noFill/>
                    </a:lnT>
                    <a:lnB>
                      <a:noFill/>
                    </a:lnB>
                  </a:tcPr>
                </a:tc>
                <a:tc>
                  <a:txBody>
                    <a:bodyPr/>
                    <a:lstStyle/>
                    <a:p>
                      <a:pPr algn="l" fontAlgn="b"/>
                      <a:r>
                        <a:rPr lang="en-US" sz="1050" b="0" i="0" u="none" strike="noStrike">
                          <a:solidFill>
                            <a:srgbClr val="FFFF00"/>
                          </a:solidFill>
                          <a:latin typeface="Calibri"/>
                        </a:rPr>
                        <a:t>0-6 Bulk Shear</a:t>
                      </a:r>
                    </a:p>
                  </a:txBody>
                  <a:tcPr marL="6467" marR="6467" marT="6467" marB="0" anchor="b">
                    <a:lnL>
                      <a:noFill/>
                    </a:lnL>
                    <a:lnR>
                      <a:noFill/>
                    </a:lnR>
                    <a:lnT>
                      <a:noFill/>
                    </a:lnT>
                    <a:lnB>
                      <a:noFill/>
                    </a:lnB>
                  </a:tcPr>
                </a:tc>
                <a:tc>
                  <a:txBody>
                    <a:bodyPr/>
                    <a:lstStyle/>
                    <a:p>
                      <a:pPr algn="l" fontAlgn="b"/>
                      <a:r>
                        <a:rPr lang="en-US" sz="1050" b="0" i="0" u="none" strike="noStrike">
                          <a:solidFill>
                            <a:srgbClr val="FFFF00"/>
                          </a:solidFill>
                          <a:latin typeface="Calibri"/>
                        </a:rPr>
                        <a:t>Theta E Diff</a:t>
                      </a:r>
                    </a:p>
                  </a:txBody>
                  <a:tcPr marL="6467" marR="6467" marT="6467" marB="0" anchor="b">
                    <a:lnL>
                      <a:noFill/>
                    </a:lnL>
                    <a:lnR>
                      <a:noFill/>
                    </a:lnR>
                    <a:lnT>
                      <a:noFill/>
                    </a:lnT>
                    <a:lnB>
                      <a:noFill/>
                    </a:lnB>
                  </a:tcPr>
                </a:tc>
              </a:tr>
              <a:tr h="229194">
                <a:tc>
                  <a:txBody>
                    <a:bodyPr/>
                    <a:lstStyle/>
                    <a:p>
                      <a:pPr algn="l" fontAlgn="b"/>
                      <a:endParaRPr lang="en-US" sz="1050" b="0" i="0" u="none" strike="noStrike" dirty="0">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dirty="0">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dirty="0">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dirty="0">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a:solidFill>
                          <a:srgbClr val="FFFF00"/>
                        </a:solidFill>
                        <a:latin typeface="Calibri"/>
                      </a:endParaRPr>
                    </a:p>
                  </a:txBody>
                  <a:tcPr marL="6467" marR="6467" marT="6467" marB="0" anchor="b">
                    <a:lnL>
                      <a:noFill/>
                    </a:lnL>
                    <a:lnR>
                      <a:noFill/>
                    </a:lnR>
                    <a:lnT>
                      <a:noFill/>
                    </a:lnT>
                    <a:lnB>
                      <a:noFill/>
                    </a:lnB>
                  </a:tcPr>
                </a:tc>
                <a:tc>
                  <a:txBody>
                    <a:bodyPr/>
                    <a:lstStyle/>
                    <a:p>
                      <a:pPr algn="l" fontAlgn="b"/>
                      <a:endParaRPr lang="en-US" sz="1050" b="0" i="0" u="none" strike="noStrike">
                        <a:solidFill>
                          <a:srgbClr val="FFFF00"/>
                        </a:solidFill>
                        <a:latin typeface="Calibri"/>
                      </a:endParaRPr>
                    </a:p>
                  </a:txBody>
                  <a:tcPr marL="6467" marR="6467" marT="6467" marB="0" anchor="b">
                    <a:lnL>
                      <a:noFill/>
                    </a:lnL>
                    <a:lnR>
                      <a:noFill/>
                    </a:lnR>
                    <a:lnT>
                      <a:noFill/>
                    </a:lnT>
                    <a:lnB>
                      <a:noFill/>
                    </a:lnB>
                  </a:tcPr>
                </a:tc>
              </a:tr>
              <a:tr h="229194">
                <a:tc>
                  <a:txBody>
                    <a:bodyPr/>
                    <a:lstStyle/>
                    <a:p>
                      <a:pPr algn="r" fontAlgn="b"/>
                      <a:r>
                        <a:rPr lang="en-US" sz="1050" b="0" i="0" u="none" strike="noStrike" dirty="0">
                          <a:solidFill>
                            <a:srgbClr val="FFFF00"/>
                          </a:solidFill>
                          <a:latin typeface="Calibri"/>
                        </a:rPr>
                        <a:t>31-Mar-08</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11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43</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112</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63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125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440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16</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8-Jan-08</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34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229</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57</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65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90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554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82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10</a:t>
                      </a:r>
                    </a:p>
                  </a:txBody>
                  <a:tcPr marL="6467" marR="6467" marT="6467" marB="0" anchor="b">
                    <a:lnL>
                      <a:noFill/>
                    </a:lnL>
                    <a:lnR>
                      <a:noFill/>
                    </a:lnR>
                    <a:lnT>
                      <a:noFill/>
                    </a:lnT>
                    <a:lnB>
                      <a:noFill/>
                    </a:lnB>
                  </a:tcPr>
                </a:tc>
              </a:tr>
              <a:tr h="229194">
                <a:tc>
                  <a:txBody>
                    <a:bodyPr/>
                    <a:lstStyle/>
                    <a:p>
                      <a:pPr algn="r" fontAlgn="b"/>
                      <a:r>
                        <a:rPr lang="en-US" sz="1050" b="0" i="0" u="none" strike="noStrike" dirty="0">
                          <a:solidFill>
                            <a:srgbClr val="FFFF00"/>
                          </a:solidFill>
                          <a:latin typeface="Calibri"/>
                        </a:rPr>
                        <a:t>8-May-09</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23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166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371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69</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28</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11-Feb-09</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58</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48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85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428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10-Apr-09</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38</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75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90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417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1-Mar-07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23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90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354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14</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8-Mar-09</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104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17</a:t>
                      </a:r>
                    </a:p>
                  </a:txBody>
                  <a:tcPr marL="6467" marR="6467" marT="6467" marB="0" anchor="b">
                    <a:lnL>
                      <a:noFill/>
                    </a:lnL>
                    <a:lnR>
                      <a:noFill/>
                    </a:lnR>
                    <a:lnT>
                      <a:noFill/>
                    </a:lnT>
                    <a:lnB>
                      <a:noFill/>
                    </a:lnB>
                  </a:tcPr>
                </a:tc>
              </a:tr>
              <a:tr h="449484">
                <a:tc>
                  <a:txBody>
                    <a:bodyPr/>
                    <a:lstStyle/>
                    <a:p>
                      <a:pPr algn="r" fontAlgn="b"/>
                      <a:r>
                        <a:rPr lang="en-US" sz="1050" b="0" i="0" u="none" strike="noStrike">
                          <a:solidFill>
                            <a:srgbClr val="FFFF00"/>
                          </a:solidFill>
                          <a:latin typeface="Calibri"/>
                        </a:rPr>
                        <a:t>14-May-09</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80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35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280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21</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3-Jun-08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35</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90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300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16</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21-Apr-05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81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184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20</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1-Nov-04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110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150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20-Apr-05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165</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58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24</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1-Jul-05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100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12</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13-Sep-05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150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110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21</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28-Sep-05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131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234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115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69</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22</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5-Nov-05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213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58</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46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333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19</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12-Nov-05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318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17</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27-Nov-05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400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16-Feb-06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86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117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85</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288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8</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2-Apr-06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85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134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10</a:t>
                      </a:r>
                    </a:p>
                  </a:txBody>
                  <a:tcPr marL="6467" marR="6467" marT="6467" marB="0" anchor="b">
                    <a:lnL>
                      <a:noFill/>
                    </a:lnL>
                    <a:lnR>
                      <a:noFill/>
                    </a:lnR>
                    <a:lnT>
                      <a:noFill/>
                    </a:lnT>
                    <a:lnB>
                      <a:noFill/>
                    </a:lnB>
                  </a:tcPr>
                </a:tc>
              </a:tr>
              <a:tr h="155952">
                <a:tc>
                  <a:txBody>
                    <a:bodyPr/>
                    <a:lstStyle/>
                    <a:p>
                      <a:pPr algn="r" fontAlgn="b"/>
                      <a:r>
                        <a:rPr lang="en-US" sz="1050" b="0" i="0" u="none" strike="noStrike">
                          <a:solidFill>
                            <a:srgbClr val="FFFF00"/>
                          </a:solidFill>
                          <a:latin typeface="Calibri"/>
                        </a:rPr>
                        <a:t>9-May-06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59</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65</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19</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17-Oct-07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97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137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66</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48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241</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55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21</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15-Jun-08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233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120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16</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22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31</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28-Jun-08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251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28</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17</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27-Dec-08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108</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207</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60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50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15</a:t>
                      </a:r>
                    </a:p>
                  </a:txBody>
                  <a:tcPr marL="6467" marR="6467" marT="6467" marB="0" anchor="b">
                    <a:lnL>
                      <a:noFill/>
                    </a:lnL>
                    <a:lnR>
                      <a:noFill/>
                    </a:lnR>
                    <a:lnT>
                      <a:noFill/>
                    </a:lnT>
                    <a:lnB>
                      <a:noFill/>
                    </a:lnB>
                  </a:tcPr>
                </a:tc>
              </a:tr>
              <a:tr h="229194">
                <a:tc>
                  <a:txBody>
                    <a:bodyPr/>
                    <a:lstStyle/>
                    <a:p>
                      <a:pPr algn="r" fontAlgn="b"/>
                      <a:r>
                        <a:rPr lang="en-US" sz="1050" b="0" i="0" u="none" strike="noStrike">
                          <a:solidFill>
                            <a:srgbClr val="FFFF00"/>
                          </a:solidFill>
                          <a:latin typeface="Calibri"/>
                        </a:rPr>
                        <a:t>4-Jul-04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0</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154</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72</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23</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80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105</a:t>
                      </a:r>
                    </a:p>
                  </a:txBody>
                  <a:tcPr marL="6467" marR="6467" marT="6467" marB="0" anchor="b">
                    <a:lnL>
                      <a:noFill/>
                    </a:lnL>
                    <a:lnR>
                      <a:noFill/>
                    </a:lnR>
                    <a:lnT>
                      <a:noFill/>
                    </a:lnT>
                    <a:lnB>
                      <a:noFill/>
                    </a:lnB>
                  </a:tcPr>
                </a:tc>
                <a:tc>
                  <a:txBody>
                    <a:bodyPr/>
                    <a:lstStyle/>
                    <a:p>
                      <a:pPr algn="r" fontAlgn="b"/>
                      <a:r>
                        <a:rPr lang="en-US" sz="1050" b="0" i="0" u="none" strike="noStrike">
                          <a:solidFill>
                            <a:srgbClr val="FFFF00"/>
                          </a:solidFill>
                          <a:latin typeface="Calibri"/>
                        </a:rPr>
                        <a:t>30</a:t>
                      </a:r>
                    </a:p>
                  </a:txBody>
                  <a:tcPr marL="6467" marR="6467" marT="6467" marB="0" anchor="b">
                    <a:lnL>
                      <a:noFill/>
                    </a:lnL>
                    <a:lnR>
                      <a:noFill/>
                    </a:lnR>
                    <a:lnT>
                      <a:noFill/>
                    </a:lnT>
                    <a:lnB>
                      <a:noFill/>
                    </a:lnB>
                  </a:tcPr>
                </a:tc>
                <a:tc>
                  <a:txBody>
                    <a:bodyPr/>
                    <a:lstStyle/>
                    <a:p>
                      <a:pPr algn="r" fontAlgn="b"/>
                      <a:r>
                        <a:rPr lang="en-US" sz="1050" b="0" i="0" u="none" strike="noStrike" dirty="0">
                          <a:solidFill>
                            <a:srgbClr val="FFFF00"/>
                          </a:solidFill>
                          <a:latin typeface="Calibri"/>
                        </a:rPr>
                        <a:t>30</a:t>
                      </a:r>
                    </a:p>
                  </a:txBody>
                  <a:tcPr marL="6467" marR="6467" marT="6467"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y10tsi2.png"/>
          <p:cNvPicPr>
            <a:picLocks noChangeAspect="1"/>
          </p:cNvPicPr>
          <p:nvPr/>
        </p:nvPicPr>
        <p:blipFill>
          <a:blip r:embed="rId2" cstate="print"/>
          <a:srcRect l="13556" t="11111" r="11883" b="5556"/>
          <a:stretch>
            <a:fillRect/>
          </a:stretch>
        </p:blipFill>
        <p:spPr>
          <a:xfrm>
            <a:off x="0" y="0"/>
            <a:ext cx="9144000" cy="6881308"/>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y10tsi3.png"/>
          <p:cNvPicPr>
            <a:picLocks noChangeAspect="1"/>
          </p:cNvPicPr>
          <p:nvPr/>
        </p:nvPicPr>
        <p:blipFill>
          <a:blip r:embed="rId2" cstate="print"/>
          <a:srcRect l="13556" t="11111" r="11778"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Map of 080510_rpts's severe weather reports"/>
          <p:cNvPicPr>
            <a:picLocks noChangeAspect="1" noChangeArrowheads="1"/>
          </p:cNvPicPr>
          <p:nvPr/>
        </p:nvPicPr>
        <p:blipFill>
          <a:blip r:embed="rId3" cstate="print"/>
          <a:srcRect/>
          <a:stretch>
            <a:fillRect/>
          </a:stretch>
        </p:blipFill>
        <p:spPr bwMode="auto">
          <a:xfrm>
            <a:off x="-1" y="0"/>
            <a:ext cx="9130551" cy="68580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y4tsi2.png"/>
          <p:cNvPicPr>
            <a:picLocks noChangeAspect="1"/>
          </p:cNvPicPr>
          <p:nvPr/>
        </p:nvPicPr>
        <p:blipFill>
          <a:blip r:embed="rId2" cstate="print"/>
          <a:srcRect l="18000" t="11111" r="7333"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Map of 030504_rpts's severe weather reports"/>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ec17tsi1.png"/>
          <p:cNvPicPr>
            <a:picLocks noChangeAspect="1"/>
          </p:cNvPicPr>
          <p:nvPr/>
        </p:nvPicPr>
        <p:blipFill>
          <a:blip r:embed="rId2" cstate="print"/>
          <a:srcRect l="15333" t="11111" r="10000" b="5556"/>
          <a:stretch>
            <a:fillRect/>
          </a:stretch>
        </p:blipFill>
        <p:spPr>
          <a:xfrm>
            <a:off x="0" y="-1"/>
            <a:ext cx="9144000" cy="6871607"/>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ec17tsi2.png"/>
          <p:cNvPicPr>
            <a:picLocks noChangeAspect="1"/>
          </p:cNvPicPr>
          <p:nvPr/>
        </p:nvPicPr>
        <p:blipFill>
          <a:blip r:embed="rId2" cstate="print"/>
          <a:srcRect l="15333" t="11111" r="10889" b="5556"/>
          <a:stretch>
            <a:fillRect/>
          </a:stretch>
        </p:blipFill>
        <p:spPr>
          <a:xfrm>
            <a:off x="0" y="0"/>
            <a:ext cx="9144000" cy="6885542"/>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Map of yesterday's severe weather reports"/>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0" y="1572399"/>
            <a:ext cx="91440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7200"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Example of Bad Data in the Model</a:t>
            </a:r>
            <a:endParaRPr kumimoji="0" lang="en-US" sz="7200"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tsi1.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48909"/>
            <a:ext cx="9144000"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These nine parameters include: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b="1" i="0" u="none" strike="noStrike" cap="none" normalizeH="0" baseline="0" dirty="0" smtClean="0">
              <a:ln>
                <a:noFill/>
              </a:ln>
              <a:solidFill>
                <a:srgbClr val="FFFF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M.L. Cape – 3 km   </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rPr>
              <a:t></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Derived from adjusted KSGF soundings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b="1" i="0" u="none" strike="noStrike" cap="none" normalizeH="0" baseline="0" dirty="0" smtClean="0">
              <a:ln>
                <a:noFill/>
              </a:ln>
              <a:solidFill>
                <a:srgbClr val="FF0000"/>
              </a:solidFill>
              <a:effectLst/>
              <a:latin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rPr>
              <a:t>M.L. Cape – 4 km   </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rPr>
              <a:t></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Derived from adjusted KSGF soundings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b="1" i="0" u="none" strike="noStrike" cap="none" normalizeH="0" baseline="0" dirty="0" smtClean="0">
              <a:ln>
                <a:noFill/>
              </a:ln>
              <a:solidFill>
                <a:srgbClr val="FF0000"/>
              </a:solidFill>
              <a:effectLst/>
              <a:latin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rPr>
              <a:t>Surface Dew Point   </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rPr>
              <a:t></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Surface observations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b="1" i="0" u="none" strike="noStrike" cap="none" normalizeH="0" baseline="0" dirty="0" smtClean="0">
              <a:ln>
                <a:noFill/>
              </a:ln>
              <a:solidFill>
                <a:srgbClr val="FF0000"/>
              </a:solidFill>
              <a:effectLst/>
              <a:latin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rPr>
              <a:t>0-3 km Bulk Shear Magnitude   </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rPr>
              <a:t></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Hourly RUC data</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b="1" i="0" u="none" strike="noStrike" cap="none" normalizeH="0" baseline="0" dirty="0" smtClean="0">
              <a:ln>
                <a:noFill/>
              </a:ln>
              <a:solidFill>
                <a:srgbClr val="FF0000"/>
              </a:solidFill>
              <a:effectLst/>
              <a:latin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rPr>
              <a:t>0-3 km Bulk Shear Vector Angle Orientation with Respect to Convection Axis   </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rPr>
              <a:t></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Hourly RUC</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a:t>
            </a:r>
            <a:endParaRPr kumimoji="0" lang="en-US" b="1" i="0" u="none" strike="noStrike" cap="none" normalizeH="0" baseline="0" dirty="0" smtClean="0">
              <a:ln>
                <a:noFill/>
              </a:ln>
              <a:solidFill>
                <a:srgbClr val="FF0000"/>
              </a:solidFill>
              <a:effectLst/>
              <a:latin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rPr>
              <a:t>Critical Angle   </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rPr>
              <a:t></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Derived from KSGF soundings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b="1" i="0" u="none" strike="noStrike" cap="none" normalizeH="0" baseline="0" dirty="0" smtClean="0">
              <a:ln>
                <a:noFill/>
              </a:ln>
              <a:solidFill>
                <a:srgbClr val="FF0000"/>
              </a:solidFill>
              <a:effectLst/>
              <a:latin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rPr>
              <a:t>0-1 km </a:t>
            </a:r>
            <a:r>
              <a:rPr kumimoji="0" lang="en-US" b="1" i="0" u="none" strike="noStrike" cap="none" normalizeH="0" baseline="0" dirty="0" err="1" smtClean="0">
                <a:ln>
                  <a:noFill/>
                </a:ln>
                <a:solidFill>
                  <a:srgbClr val="FFFF00"/>
                </a:solidFill>
                <a:effectLst/>
                <a:latin typeface="Calibri" pitchFamily="34" charset="0"/>
                <a:ea typeface="Calibri" pitchFamily="34" charset="0"/>
                <a:cs typeface="Times New Roman" pitchFamily="18" charset="0"/>
                <a:sym typeface="Wingdings" pitchFamily="2" charset="2"/>
              </a:rPr>
              <a:t>Helicity</a:t>
            </a: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rPr>
              <a:t>   </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rPr>
              <a:t></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Hourly RUC data</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b="1" i="0" u="none" strike="noStrike" cap="none" normalizeH="0" baseline="0" dirty="0" smtClean="0">
              <a:ln>
                <a:noFill/>
              </a:ln>
              <a:solidFill>
                <a:srgbClr val="FF0000"/>
              </a:solidFill>
              <a:effectLst/>
              <a:latin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rPr>
              <a:t>0-6 Bulk Shear Magnitude   </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rPr>
              <a:t></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Hourly RUC data</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b="1" i="0" u="none" strike="noStrike" cap="none" normalizeH="0" baseline="0" dirty="0" smtClean="0">
              <a:ln>
                <a:noFill/>
              </a:ln>
              <a:solidFill>
                <a:srgbClr val="FF0000"/>
              </a:solidFill>
              <a:effectLst/>
              <a:latin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sym typeface="Wingdings" pitchFamily="2" charset="2"/>
              </a:rPr>
              <a:t>- 0-4 km Theta E Differential  </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rPr>
              <a:t></a:t>
            </a:r>
            <a:r>
              <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Derived from adjusted KSGF soundings</a:t>
            </a:r>
            <a:endParaRPr kumimoji="0" lang="en-US"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sym typeface="Wingdings" pitchFamily="2" charset="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tsi2.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tsi3.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tsi4.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tsi5.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tsi6.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tsi7.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tsi8.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cape7.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cape6.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cape4.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cape3.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cape2.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t25cape1.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zraob.png"/>
          <p:cNvPicPr>
            <a:picLocks noChangeAspect="1"/>
          </p:cNvPicPr>
          <p:nvPr/>
        </p:nvPicPr>
        <p:blipFill>
          <a:blip r:embed="rId2" cstate="print"/>
          <a:srcRect l="11778" t="14444" r="11778" b="5556"/>
          <a:stretch>
            <a:fillRect/>
          </a:stretch>
        </p:blipFill>
        <p:spPr>
          <a:xfrm>
            <a:off x="0" y="0"/>
            <a:ext cx="9144000" cy="6889898"/>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zraobllcape.png"/>
          <p:cNvPicPr>
            <a:picLocks noChangeAspect="1"/>
          </p:cNvPicPr>
          <p:nvPr/>
        </p:nvPicPr>
        <p:blipFill>
          <a:blip r:embed="rId2" cstate="print"/>
          <a:srcRect l="8222" t="11111" r="11778" b="5556"/>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905000"/>
            <a:ext cx="8001000" cy="3046988"/>
          </a:xfrm>
          <a:prstGeom prst="rect">
            <a:avLst/>
          </a:prstGeom>
          <a:noFill/>
        </p:spPr>
        <p:txBody>
          <a:bodyPr wrap="square" rtlCol="0">
            <a:spAutoFit/>
          </a:bodyPr>
          <a:lstStyle/>
          <a:p>
            <a:pPr algn="ctr"/>
            <a:r>
              <a:rPr lang="en-US" sz="9600" b="1" dirty="0" smtClean="0">
                <a:solidFill>
                  <a:srgbClr val="FFFF00"/>
                </a:solidFill>
              </a:rPr>
              <a:t>LOW LEVEL CAPE</a:t>
            </a:r>
            <a:endParaRPr lang="en-US" sz="9600" b="1" dirty="0">
              <a:solidFill>
                <a:srgbClr val="FFFF00"/>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219200" y="0"/>
            <a:ext cx="6637363" cy="68813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www.cimms.ou.edu/~doswell/vorticity/tvs_aloft_sm.GIF">
            <a:hlinkClick r:id="rId2"/>
          </p:cNvPr>
          <p:cNvPicPr>
            <a:picLocks noChangeAspect="1" noChangeArrowheads="1"/>
          </p:cNvPicPr>
          <p:nvPr/>
        </p:nvPicPr>
        <p:blipFill>
          <a:blip r:embed="rId3" cstate="print"/>
          <a:srcRect/>
          <a:stretch>
            <a:fillRect/>
          </a:stretch>
        </p:blipFill>
        <p:spPr bwMode="auto">
          <a:xfrm>
            <a:off x="1524000" y="0"/>
            <a:ext cx="6400800" cy="6855295"/>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descr="http://www.cimms.ou.edu/~doswell/vorticity/tornado_sm.GIF">
            <a:hlinkClick r:id="rId2"/>
          </p:cNvPr>
          <p:cNvPicPr>
            <a:picLocks noChangeAspect="1" noChangeArrowheads="1"/>
          </p:cNvPicPr>
          <p:nvPr/>
        </p:nvPicPr>
        <p:blipFill>
          <a:blip r:embed="rId3" cstate="print"/>
          <a:srcRect/>
          <a:stretch>
            <a:fillRect/>
          </a:stretch>
        </p:blipFill>
        <p:spPr bwMode="auto">
          <a:xfrm>
            <a:off x="1371600" y="0"/>
            <a:ext cx="6400800" cy="6855295"/>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http://www.cimms.ou.edu/~doswell/vorticity/sfc_vortex_sm.GIF">
            <a:hlinkClick r:id="rId2"/>
          </p:cNvPr>
          <p:cNvPicPr>
            <a:picLocks noChangeAspect="1" noChangeArrowheads="1"/>
          </p:cNvPicPr>
          <p:nvPr/>
        </p:nvPicPr>
        <p:blipFill>
          <a:blip r:embed="rId3" cstate="print"/>
          <a:srcRect/>
          <a:stretch>
            <a:fillRect/>
          </a:stretch>
        </p:blipFill>
        <p:spPr bwMode="auto">
          <a:xfrm>
            <a:off x="1371600" y="0"/>
            <a:ext cx="6477000" cy="693690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defRPr/>
            </a:pPr>
            <a:r>
              <a:rPr lang="en-US" sz="3600" b="1" dirty="0" smtClean="0">
                <a:solidFill>
                  <a:srgbClr val="FFFF00"/>
                </a:solidFill>
              </a:rPr>
              <a:t>5/8/2009 KSGF 1200 UTC Sounding </a:t>
            </a:r>
            <a:endParaRPr lang="en-US" sz="3600" b="1" dirty="0">
              <a:solidFill>
                <a:srgbClr val="FFFF00"/>
              </a:solidFill>
            </a:endParaRPr>
          </a:p>
        </p:txBody>
      </p:sp>
      <p:pic>
        <p:nvPicPr>
          <p:cNvPr id="7171" name="Picture 3"/>
          <p:cNvPicPr>
            <a:picLocks noChangeAspect="1" noChangeArrowheads="1"/>
          </p:cNvPicPr>
          <p:nvPr/>
        </p:nvPicPr>
        <p:blipFill>
          <a:blip r:embed="rId3" cstate="print"/>
          <a:srcRect/>
          <a:stretch>
            <a:fillRect/>
          </a:stretch>
        </p:blipFill>
        <p:spPr bwMode="auto">
          <a:xfrm>
            <a:off x="1371601" y="817611"/>
            <a:ext cx="6477000" cy="600195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905000"/>
            <a:ext cx="8001000" cy="3046988"/>
          </a:xfrm>
          <a:prstGeom prst="rect">
            <a:avLst/>
          </a:prstGeom>
          <a:noFill/>
        </p:spPr>
        <p:txBody>
          <a:bodyPr wrap="square" rtlCol="0">
            <a:spAutoFit/>
          </a:bodyPr>
          <a:lstStyle/>
          <a:p>
            <a:pPr algn="ctr"/>
            <a:r>
              <a:rPr lang="en-US" sz="9600" b="1" dirty="0" smtClean="0">
                <a:solidFill>
                  <a:srgbClr val="FFFF00"/>
                </a:solidFill>
              </a:rPr>
              <a:t>Theta E Differential</a:t>
            </a:r>
            <a:endParaRPr lang="en-US" sz="9600" b="1" dirty="0">
              <a:solidFill>
                <a:srgbClr val="FFFF00"/>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514600"/>
            <a:ext cx="9144000" cy="2554545"/>
          </a:xfrm>
          <a:prstGeom prst="rect">
            <a:avLst/>
          </a:prstGeom>
        </p:spPr>
        <p:txBody>
          <a:bodyPr wrap="square">
            <a:spAutoFit/>
          </a:bodyPr>
          <a:lstStyle/>
          <a:p>
            <a:r>
              <a:rPr lang="en-US" sz="3200" b="1" dirty="0" smtClean="0">
                <a:solidFill>
                  <a:srgbClr val="FFFF00"/>
                </a:solidFill>
                <a:effectLst>
                  <a:outerShdw blurRad="50800" dist="50800" dir="5400000" algn="ctr" rotWithShape="0">
                    <a:schemeClr val="tx1"/>
                  </a:outerShdw>
                </a:effectLst>
              </a:rPr>
              <a:t>Atkins and </a:t>
            </a:r>
            <a:r>
              <a:rPr lang="en-US" sz="3200" b="1" dirty="0" err="1" smtClean="0">
                <a:solidFill>
                  <a:srgbClr val="FFFF00"/>
                </a:solidFill>
                <a:effectLst>
                  <a:outerShdw blurRad="50800" dist="50800" dir="5400000" algn="ctr" rotWithShape="0">
                    <a:schemeClr val="tx1"/>
                  </a:outerShdw>
                </a:effectLst>
              </a:rPr>
              <a:t>Wakimoto</a:t>
            </a:r>
            <a:r>
              <a:rPr lang="en-US" sz="3200" b="1" dirty="0" smtClean="0">
                <a:solidFill>
                  <a:srgbClr val="FFFF00"/>
                </a:solidFill>
                <a:effectLst>
                  <a:outerShdw blurRad="50800" dist="50800" dir="5400000" algn="ctr" rotWithShape="0">
                    <a:schemeClr val="tx1"/>
                  </a:outerShdw>
                </a:effectLst>
              </a:rPr>
              <a:t> (1991) showed that theta-e differentials that exceeded 25 K between the surface and a minima between 3 and 6 km AGL suggested an atmosphere favorable for severe hybrid or wet </a:t>
            </a:r>
            <a:r>
              <a:rPr lang="en-US" sz="3200" b="1" dirty="0" err="1" smtClean="0">
                <a:solidFill>
                  <a:srgbClr val="FFFF00"/>
                </a:solidFill>
                <a:effectLst>
                  <a:outerShdw blurRad="50800" dist="50800" dir="5400000" algn="ctr" rotWithShape="0">
                    <a:schemeClr val="tx1"/>
                  </a:outerShdw>
                </a:effectLst>
              </a:rPr>
              <a:t>microbursts</a:t>
            </a:r>
            <a:r>
              <a:rPr lang="en-US" sz="3200" b="1" dirty="0" smtClean="0">
                <a:solidFill>
                  <a:srgbClr val="FFFF00"/>
                </a:solidFill>
                <a:effectLst>
                  <a:outerShdw blurRad="50800" dist="50800" dir="5400000" algn="ctr" rotWithShape="0">
                    <a:schemeClr val="tx1"/>
                  </a:outerShdw>
                </a:effectLst>
              </a:rPr>
              <a:t>. </a:t>
            </a:r>
            <a:endParaRPr lang="en-US" sz="3200" b="1" dirty="0">
              <a:solidFill>
                <a:srgbClr val="FFFF00"/>
              </a:solidFill>
              <a:effectLst>
                <a:outerShdw blurRad="50800" dist="50800" dir="5400000" algn="ctr" rotWithShape="0">
                  <a:schemeClr val="tx1"/>
                </a:outerShdw>
              </a:effectLst>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24000"/>
            <a:ext cx="9144000" cy="2677656"/>
          </a:xfrm>
          <a:prstGeom prst="rect">
            <a:avLst/>
          </a:prstGeom>
        </p:spPr>
        <p:txBody>
          <a:bodyPr wrap="square">
            <a:spAutoFit/>
          </a:bodyPr>
          <a:lstStyle/>
          <a:p>
            <a:r>
              <a:rPr lang="en-US" sz="2800" b="1" dirty="0" smtClean="0">
                <a:solidFill>
                  <a:srgbClr val="FFFF00"/>
                </a:solidFill>
                <a:effectLst>
                  <a:outerShdw blurRad="50800" dist="50800" dir="5400000" algn="ctr" rotWithShape="0">
                    <a:schemeClr val="tx1"/>
                  </a:outerShdw>
                </a:effectLst>
              </a:rPr>
              <a:t>In the case of </a:t>
            </a:r>
            <a:r>
              <a:rPr lang="en-US" sz="2800" b="1" dirty="0" err="1" smtClean="0">
                <a:solidFill>
                  <a:srgbClr val="FFFF00"/>
                </a:solidFill>
                <a:effectLst>
                  <a:outerShdw blurRad="50800" dist="50800" dir="5400000" algn="ctr" rotWithShape="0">
                    <a:schemeClr val="tx1"/>
                  </a:outerShdw>
                </a:effectLst>
              </a:rPr>
              <a:t>microbursts</a:t>
            </a:r>
            <a:r>
              <a:rPr lang="en-US" sz="2800" b="1" dirty="0" smtClean="0">
                <a:solidFill>
                  <a:srgbClr val="FFFF00"/>
                </a:solidFill>
                <a:effectLst>
                  <a:outerShdw blurRad="50800" dist="50800" dir="5400000" algn="ctr" rotWithShape="0">
                    <a:schemeClr val="tx1"/>
                  </a:outerShdw>
                </a:effectLst>
              </a:rPr>
              <a:t>, the theta-e differential is an attempt to quantify the effects of dry air entrainment and evaporative cooling, and ultimately the cold pool strength.  We are conveying that the presence of this layer of dry air would support a stronger system cold pool versus a scenario where this dry layer was not present.  </a:t>
            </a:r>
            <a:endParaRPr lang="en-US" sz="28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1066800"/>
            <a:ext cx="9139237" cy="48742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914400"/>
            <a:ext cx="9144000"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914400"/>
            <a:ext cx="9144000"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905000"/>
            <a:ext cx="8001000" cy="1569660"/>
          </a:xfrm>
          <a:prstGeom prst="rect">
            <a:avLst/>
          </a:prstGeom>
          <a:noFill/>
        </p:spPr>
        <p:txBody>
          <a:bodyPr wrap="square" rtlCol="0">
            <a:spAutoFit/>
          </a:bodyPr>
          <a:lstStyle/>
          <a:p>
            <a:pPr algn="ctr"/>
            <a:r>
              <a:rPr lang="en-US" sz="9600" b="1" dirty="0" smtClean="0">
                <a:solidFill>
                  <a:srgbClr val="FFFF00"/>
                </a:solidFill>
              </a:rPr>
              <a:t>0-1 </a:t>
            </a:r>
            <a:r>
              <a:rPr lang="en-US" sz="9600" b="1" dirty="0" err="1" smtClean="0">
                <a:solidFill>
                  <a:srgbClr val="FFFF00"/>
                </a:solidFill>
              </a:rPr>
              <a:t>Helicity</a:t>
            </a:r>
            <a:endParaRPr lang="en-US" sz="9600" b="1" dirty="0">
              <a:solidFill>
                <a:srgbClr val="FFFF00"/>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905000"/>
            <a:ext cx="8001000" cy="3046988"/>
          </a:xfrm>
          <a:prstGeom prst="rect">
            <a:avLst/>
          </a:prstGeom>
          <a:noFill/>
        </p:spPr>
        <p:txBody>
          <a:bodyPr wrap="square" rtlCol="0">
            <a:spAutoFit/>
          </a:bodyPr>
          <a:lstStyle/>
          <a:p>
            <a:pPr algn="ctr"/>
            <a:r>
              <a:rPr lang="en-US" sz="9600" b="1" dirty="0" smtClean="0">
                <a:solidFill>
                  <a:srgbClr val="FFFF00"/>
                </a:solidFill>
              </a:rPr>
              <a:t>0-3km Bulk Shear </a:t>
            </a:r>
            <a:r>
              <a:rPr lang="en-US" sz="9600" b="1" dirty="0" err="1" smtClean="0">
                <a:solidFill>
                  <a:srgbClr val="FFFF00"/>
                </a:solidFill>
              </a:rPr>
              <a:t>Mags</a:t>
            </a:r>
            <a:endParaRPr lang="en-US" sz="9600" b="1" dirty="0">
              <a:solidFill>
                <a:srgbClr val="FFFF00"/>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09800" y="304800"/>
            <a:ext cx="4572000" cy="646331"/>
          </a:xfrm>
          <a:prstGeom prst="rect">
            <a:avLst/>
          </a:prstGeom>
          <a:noFill/>
        </p:spPr>
        <p:txBody>
          <a:bodyPr wrap="square" rtlCol="0">
            <a:spAutoFit/>
          </a:bodyPr>
          <a:lstStyle/>
          <a:p>
            <a:pPr algn="ctr"/>
            <a:r>
              <a:rPr lang="en-US" sz="3600" b="1" dirty="0" err="1" smtClean="0">
                <a:solidFill>
                  <a:srgbClr val="FFFF00"/>
                </a:solidFill>
              </a:rPr>
              <a:t>Przybylinski</a:t>
            </a:r>
            <a:endParaRPr lang="en-US" sz="3600" b="1" dirty="0">
              <a:solidFill>
                <a:srgbClr val="FFFF00"/>
              </a:solidFill>
            </a:endParaRPr>
          </a:p>
        </p:txBody>
      </p:sp>
      <p:pic>
        <p:nvPicPr>
          <p:cNvPr id="108546" name="Picture 2" descr="http://www.crh.noaa.gov/images/lsx/science/Composites/BULKShear3Tor.jpg"/>
          <p:cNvPicPr>
            <a:picLocks noChangeAspect="1" noChangeArrowheads="1"/>
          </p:cNvPicPr>
          <p:nvPr/>
        </p:nvPicPr>
        <p:blipFill>
          <a:blip r:embed="rId2" cstate="print"/>
          <a:srcRect/>
          <a:stretch>
            <a:fillRect/>
          </a:stretch>
        </p:blipFill>
        <p:spPr bwMode="auto">
          <a:xfrm>
            <a:off x="0" y="1737360"/>
            <a:ext cx="9144000" cy="512064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ouglas_howelltor.png"/>
          <p:cNvPicPr>
            <a:picLocks noChangeAspect="1"/>
          </p:cNvPicPr>
          <p:nvPr/>
        </p:nvPicPr>
        <p:blipFill>
          <a:blip r:embed="rId2" cstate="print"/>
          <a:srcRect l="20137" t="7778" r="539"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ouglas_howelltor2.png"/>
          <p:cNvPicPr>
            <a:picLocks noChangeAspect="1"/>
          </p:cNvPicPr>
          <p:nvPr/>
        </p:nvPicPr>
        <p:blipFill>
          <a:blip r:embed="rId2" cstate="print"/>
          <a:srcRect l="20531" t="7778" r="145"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ouglas_howelltor6.png"/>
          <p:cNvPicPr>
            <a:picLocks noChangeAspect="1"/>
          </p:cNvPicPr>
          <p:nvPr/>
        </p:nvPicPr>
        <p:blipFill>
          <a:blip r:embed="rId2" cstate="print"/>
          <a:srcRect l="20137" t="7778" r="539"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ouglas_howelltor7.png"/>
          <p:cNvPicPr>
            <a:picLocks noChangeAspect="1"/>
          </p:cNvPicPr>
          <p:nvPr/>
        </p:nvPicPr>
        <p:blipFill>
          <a:blip r:embed="rId2" cstate="print"/>
          <a:srcRect l="20137" t="7778" r="539"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uffalotornado.png"/>
          <p:cNvPicPr>
            <a:picLocks noChangeAspect="1"/>
          </p:cNvPicPr>
          <p:nvPr/>
        </p:nvPicPr>
        <p:blipFill>
          <a:blip r:embed="rId2" cstate="print"/>
          <a:srcRect l="24222" t="7778" r="222"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ffalotornado2.png"/>
          <p:cNvPicPr>
            <a:picLocks noChangeAspect="1"/>
          </p:cNvPicPr>
          <p:nvPr/>
        </p:nvPicPr>
        <p:blipFill>
          <a:blip r:embed="rId2" cstate="print"/>
          <a:srcRect l="20137" t="7778" r="539"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ffalotornado4.png"/>
          <p:cNvPicPr>
            <a:picLocks noChangeAspect="1"/>
          </p:cNvPicPr>
          <p:nvPr/>
        </p:nvPicPr>
        <p:blipFill>
          <a:blip r:embed="rId2" cstate="print"/>
          <a:srcRect l="20137" t="7778" r="539"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ffalotornado1.png"/>
          <p:cNvPicPr>
            <a:picLocks noChangeAspect="1"/>
          </p:cNvPicPr>
          <p:nvPr/>
        </p:nvPicPr>
        <p:blipFill>
          <a:blip r:embed="rId2" cstate="print"/>
          <a:srcRect l="20137" t="7778"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ffalotornado3.png"/>
          <p:cNvPicPr>
            <a:picLocks noChangeAspect="1"/>
          </p:cNvPicPr>
          <p:nvPr/>
        </p:nvPicPr>
        <p:blipFill>
          <a:blip r:embed="rId2" cstate="print"/>
          <a:srcRect l="20137" t="7778" r="539"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ffalotornado5.png"/>
          <p:cNvPicPr>
            <a:picLocks noChangeAspect="1"/>
          </p:cNvPicPr>
          <p:nvPr/>
        </p:nvPicPr>
        <p:blipFill>
          <a:blip r:embed="rId2" cstate="print"/>
          <a:srcRect l="20137" t="7778" r="539" b="222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1484</TotalTime>
  <Words>700</Words>
  <Application>Microsoft Office PowerPoint</Application>
  <PresentationFormat>On-screen Show (4:3)</PresentationFormat>
  <Paragraphs>359</Paragraphs>
  <Slides>79</Slides>
  <Notes>3</Notes>
  <HiddenSlides>0</HiddenSlides>
  <MMClips>0</MMClips>
  <ScaleCrop>false</ScaleCrop>
  <HeadingPairs>
    <vt:vector size="4" baseType="variant">
      <vt:variant>
        <vt:lpstr>Theme</vt:lpstr>
      </vt:variant>
      <vt:variant>
        <vt:i4>1</vt:i4>
      </vt:variant>
      <vt:variant>
        <vt:lpstr>Slide Titles</vt:lpstr>
      </vt:variant>
      <vt:variant>
        <vt:i4>79</vt:i4>
      </vt:variant>
    </vt:vector>
  </HeadingPairs>
  <TitlesOfParts>
    <vt:vector size="80" baseType="lpstr">
      <vt:lpstr>Office Theme</vt:lpstr>
      <vt:lpstr>Tornadic Squall Line Index TSI</vt:lpstr>
      <vt:lpstr>Slide 2</vt:lpstr>
      <vt:lpstr>Slide 3</vt:lpstr>
      <vt:lpstr>Slide 4</vt:lpstr>
      <vt:lpstr>Slide 5</vt:lpstr>
      <vt:lpstr>5/8/2009 KSGF 1200 UTC Sounding </vt:lpstr>
      <vt:lpstr>Slide 7</vt:lpstr>
      <vt:lpstr>Slide 8</vt:lpstr>
      <vt:lpstr>Slide 9</vt:lpstr>
      <vt:lpstr>Slide 10</vt:lpstr>
      <vt:lpstr>Slide 11</vt:lpstr>
      <vt:lpstr>Slide 12</vt:lpstr>
      <vt:lpstr>Slide 13</vt:lpstr>
      <vt:lpstr>Slide 14</vt:lpstr>
      <vt:lpstr>TSI =  ML Cape – 3 km *  0 – 1 Helicities *  0 – 6 km Theta E Differential *  0 – 3 km Bulk Shear Magnitude / 500,000 j/kg m2s2 K m/s </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vector>
  </TitlesOfParts>
  <Company>NWS Springfield MO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Tornadic Squall Line Index</dc:title>
  <dc:creator>doug.cramer</dc:creator>
  <cp:lastModifiedBy>doug</cp:lastModifiedBy>
  <cp:revision>124</cp:revision>
  <dcterms:created xsi:type="dcterms:W3CDTF">2010-10-05T06:31:27Z</dcterms:created>
  <dcterms:modified xsi:type="dcterms:W3CDTF">2011-03-09T20:03:33Z</dcterms:modified>
</cp:coreProperties>
</file>