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0"/>
  </p:notesMasterIdLst>
  <p:sldIdLst>
    <p:sldId id="256" r:id="rId2"/>
    <p:sldId id="260" r:id="rId3"/>
    <p:sldId id="261" r:id="rId4"/>
    <p:sldId id="303" r:id="rId5"/>
    <p:sldId id="270" r:id="rId6"/>
    <p:sldId id="266" r:id="rId7"/>
    <p:sldId id="267" r:id="rId8"/>
    <p:sldId id="269" r:id="rId9"/>
    <p:sldId id="268" r:id="rId10"/>
    <p:sldId id="305" r:id="rId11"/>
    <p:sldId id="271" r:id="rId12"/>
    <p:sldId id="272" r:id="rId13"/>
    <p:sldId id="306" r:id="rId14"/>
    <p:sldId id="294" r:id="rId15"/>
    <p:sldId id="301" r:id="rId16"/>
    <p:sldId id="295" r:id="rId17"/>
    <p:sldId id="296" r:id="rId18"/>
    <p:sldId id="278" r:id="rId19"/>
    <p:sldId id="259" r:id="rId20"/>
    <p:sldId id="258" r:id="rId21"/>
    <p:sldId id="257" r:id="rId22"/>
    <p:sldId id="291" r:id="rId23"/>
    <p:sldId id="292" r:id="rId24"/>
    <p:sldId id="300" r:id="rId25"/>
    <p:sldId id="293" r:id="rId26"/>
    <p:sldId id="289" r:id="rId27"/>
    <p:sldId id="304" r:id="rId28"/>
    <p:sldId id="297" r:id="rId29"/>
    <p:sldId id="302" r:id="rId30"/>
    <p:sldId id="298" r:id="rId31"/>
    <p:sldId id="299" r:id="rId32"/>
    <p:sldId id="282" r:id="rId33"/>
    <p:sldId id="281" r:id="rId34"/>
    <p:sldId id="279" r:id="rId35"/>
    <p:sldId id="283" r:id="rId36"/>
    <p:sldId id="277" r:id="rId37"/>
    <p:sldId id="290" r:id="rId38"/>
    <p:sldId id="307"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153" autoAdjust="0"/>
  </p:normalViewPr>
  <p:slideViewPr>
    <p:cSldViewPr>
      <p:cViewPr>
        <p:scale>
          <a:sx n="80" d="100"/>
          <a:sy n="80" d="100"/>
        </p:scale>
        <p:origin x="-78" y="3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A5FA20-8108-4A77-9512-EA0114BBBBCC}" type="doc">
      <dgm:prSet loTypeId="urn:microsoft.com/office/officeart/2005/8/layout/funnel1" loCatId="process" qsTypeId="urn:microsoft.com/office/officeart/2005/8/quickstyle/simple1" qsCatId="simple" csTypeId="urn:microsoft.com/office/officeart/2005/8/colors/accent1_2" csCatId="accent1" phldr="1"/>
      <dgm:spPr/>
      <dgm:t>
        <a:bodyPr/>
        <a:lstStyle/>
        <a:p>
          <a:endParaRPr lang="en-US"/>
        </a:p>
      </dgm:t>
    </dgm:pt>
    <dgm:pt modelId="{A5B5CC67-9252-4069-9A11-20DD256E1CFD}">
      <dgm:prSet phldrT="[Text]"/>
      <dgm:spPr/>
      <dgm:t>
        <a:bodyPr/>
        <a:lstStyle/>
        <a:p>
          <a:r>
            <a:rPr lang="en-US" dirty="0" smtClean="0">
              <a:solidFill>
                <a:schemeClr val="bg2">
                  <a:lumMod val="75000"/>
                </a:schemeClr>
              </a:solidFill>
            </a:rPr>
            <a:t>Local Composite  Studies</a:t>
          </a:r>
          <a:endParaRPr lang="en-US" dirty="0">
            <a:solidFill>
              <a:schemeClr val="bg2">
                <a:lumMod val="75000"/>
              </a:schemeClr>
            </a:solidFill>
          </a:endParaRPr>
        </a:p>
      </dgm:t>
    </dgm:pt>
    <dgm:pt modelId="{6807EB46-6581-44EF-BB99-7FDF07216EBD}" type="parTrans" cxnId="{28B15653-D796-4D07-8899-175EFA0ADD51}">
      <dgm:prSet/>
      <dgm:spPr/>
      <dgm:t>
        <a:bodyPr/>
        <a:lstStyle/>
        <a:p>
          <a:endParaRPr lang="en-US"/>
        </a:p>
      </dgm:t>
    </dgm:pt>
    <dgm:pt modelId="{3B285F8D-3394-4840-8FBF-FB4D0973634A}" type="sibTrans" cxnId="{28B15653-D796-4D07-8899-175EFA0ADD51}">
      <dgm:prSet/>
      <dgm:spPr/>
      <dgm:t>
        <a:bodyPr/>
        <a:lstStyle/>
        <a:p>
          <a:endParaRPr lang="en-US"/>
        </a:p>
      </dgm:t>
    </dgm:pt>
    <dgm:pt modelId="{90E40513-E12E-49F2-83B8-49C3D7D4EA9B}">
      <dgm:prSet phldrT="[Text]"/>
      <dgm:spPr/>
      <dgm:t>
        <a:bodyPr/>
        <a:lstStyle/>
        <a:p>
          <a:r>
            <a:rPr lang="en-US" dirty="0" smtClean="0">
              <a:solidFill>
                <a:schemeClr val="bg2">
                  <a:lumMod val="75000"/>
                </a:schemeClr>
              </a:solidFill>
            </a:rPr>
            <a:t>Storm Structure Research</a:t>
          </a:r>
          <a:endParaRPr lang="en-US" dirty="0">
            <a:solidFill>
              <a:schemeClr val="bg2">
                <a:lumMod val="75000"/>
              </a:schemeClr>
            </a:solidFill>
          </a:endParaRPr>
        </a:p>
      </dgm:t>
    </dgm:pt>
    <dgm:pt modelId="{B4D2E9CA-CE47-47E6-894D-AA5EE662EFF4}" type="parTrans" cxnId="{7C55D10A-F2A4-48A7-815C-CDECD8AD10E1}">
      <dgm:prSet/>
      <dgm:spPr/>
      <dgm:t>
        <a:bodyPr/>
        <a:lstStyle/>
        <a:p>
          <a:endParaRPr lang="en-US"/>
        </a:p>
      </dgm:t>
    </dgm:pt>
    <dgm:pt modelId="{784879FA-B90F-4B0E-B1AD-E3FE3F16F641}" type="sibTrans" cxnId="{7C55D10A-F2A4-48A7-815C-CDECD8AD10E1}">
      <dgm:prSet/>
      <dgm:spPr/>
      <dgm:t>
        <a:bodyPr/>
        <a:lstStyle/>
        <a:p>
          <a:endParaRPr lang="en-US"/>
        </a:p>
      </dgm:t>
    </dgm:pt>
    <dgm:pt modelId="{EBB065F6-FC56-4CC7-B312-B658175EF362}">
      <dgm:prSet phldrT="[Text]"/>
      <dgm:spPr/>
      <dgm:t>
        <a:bodyPr/>
        <a:lstStyle/>
        <a:p>
          <a:r>
            <a:rPr lang="en-US" b="1" dirty="0" smtClean="0">
              <a:solidFill>
                <a:srgbClr val="C00000"/>
              </a:solidFill>
            </a:rPr>
            <a:t>Pattern Recognition</a:t>
          </a:r>
          <a:endParaRPr lang="en-US" b="1" dirty="0">
            <a:solidFill>
              <a:srgbClr val="C00000"/>
            </a:solidFill>
          </a:endParaRPr>
        </a:p>
      </dgm:t>
    </dgm:pt>
    <dgm:pt modelId="{7B0598D6-CD51-4BC4-AC27-DFB826991ECA}" type="parTrans" cxnId="{22D57C00-8639-4132-B86D-637100FA6543}">
      <dgm:prSet/>
      <dgm:spPr/>
      <dgm:t>
        <a:bodyPr/>
        <a:lstStyle/>
        <a:p>
          <a:endParaRPr lang="en-US"/>
        </a:p>
      </dgm:t>
    </dgm:pt>
    <dgm:pt modelId="{586CA1FB-5EC1-41A9-B1C8-8AEE1642B6FD}" type="sibTrans" cxnId="{22D57C00-8639-4132-B86D-637100FA6543}">
      <dgm:prSet/>
      <dgm:spPr/>
      <dgm:t>
        <a:bodyPr/>
        <a:lstStyle/>
        <a:p>
          <a:endParaRPr lang="en-US"/>
        </a:p>
      </dgm:t>
    </dgm:pt>
    <dgm:pt modelId="{B5FBB869-F1E3-4518-A762-F1BFD49858C7}">
      <dgm:prSet phldrT="[Text]"/>
      <dgm:spPr/>
      <dgm:t>
        <a:bodyPr/>
        <a:lstStyle/>
        <a:p>
          <a:r>
            <a:rPr lang="en-US" b="1" dirty="0" smtClean="0">
              <a:solidFill>
                <a:srgbClr val="FFFF00"/>
              </a:solidFill>
              <a:effectLst>
                <a:outerShdw blurRad="38100" dist="38100" dir="2700000" algn="tl">
                  <a:srgbClr val="000000">
                    <a:alpha val="43137"/>
                  </a:srgbClr>
                </a:outerShdw>
              </a:effectLst>
            </a:rPr>
            <a:t>Forecaster Confidence </a:t>
          </a:r>
        </a:p>
        <a:p>
          <a:endParaRPr lang="en-US" b="1" dirty="0" smtClean="0">
            <a:solidFill>
              <a:srgbClr val="FFFF00"/>
            </a:solidFill>
            <a:effectLst>
              <a:outerShdw blurRad="38100" dist="38100" dir="2700000" algn="tl">
                <a:srgbClr val="000000">
                  <a:alpha val="43137"/>
                </a:srgbClr>
              </a:outerShdw>
            </a:effectLst>
          </a:endParaRPr>
        </a:p>
        <a:p>
          <a:r>
            <a:rPr lang="en-US" b="1" dirty="0" smtClean="0">
              <a:solidFill>
                <a:srgbClr val="FFFF00"/>
              </a:solidFill>
              <a:effectLst>
                <a:outerShdw blurRad="38100" dist="38100" dir="2700000" algn="tl">
                  <a:srgbClr val="000000">
                    <a:alpha val="43137"/>
                  </a:srgbClr>
                </a:outerShdw>
              </a:effectLst>
            </a:rPr>
            <a:t>Increased Warning Lead Time/Public Awareness</a:t>
          </a:r>
          <a:endParaRPr lang="en-US" b="1" dirty="0">
            <a:solidFill>
              <a:srgbClr val="FFFF00"/>
            </a:solidFill>
            <a:effectLst>
              <a:outerShdw blurRad="38100" dist="38100" dir="2700000" algn="tl">
                <a:srgbClr val="000000">
                  <a:alpha val="43137"/>
                </a:srgbClr>
              </a:outerShdw>
            </a:effectLst>
          </a:endParaRPr>
        </a:p>
      </dgm:t>
    </dgm:pt>
    <dgm:pt modelId="{562266FC-81B3-41E6-9185-412427436273}" type="parTrans" cxnId="{6E252789-BB11-4594-AC61-A8AA755BCCA1}">
      <dgm:prSet/>
      <dgm:spPr/>
      <dgm:t>
        <a:bodyPr/>
        <a:lstStyle/>
        <a:p>
          <a:endParaRPr lang="en-US"/>
        </a:p>
      </dgm:t>
    </dgm:pt>
    <dgm:pt modelId="{25BA10EB-71F9-4F80-A81D-74DBDFB76217}" type="sibTrans" cxnId="{6E252789-BB11-4594-AC61-A8AA755BCCA1}">
      <dgm:prSet/>
      <dgm:spPr/>
      <dgm:t>
        <a:bodyPr/>
        <a:lstStyle/>
        <a:p>
          <a:endParaRPr lang="en-US"/>
        </a:p>
      </dgm:t>
    </dgm:pt>
    <dgm:pt modelId="{3003E24C-77DB-4471-B0F6-3C8510692A45}" type="pres">
      <dgm:prSet presAssocID="{28A5FA20-8108-4A77-9512-EA0114BBBBCC}" presName="Name0" presStyleCnt="0">
        <dgm:presLayoutVars>
          <dgm:chMax val="4"/>
          <dgm:resizeHandles val="exact"/>
        </dgm:presLayoutVars>
      </dgm:prSet>
      <dgm:spPr/>
      <dgm:t>
        <a:bodyPr/>
        <a:lstStyle/>
        <a:p>
          <a:endParaRPr lang="en-US"/>
        </a:p>
      </dgm:t>
    </dgm:pt>
    <dgm:pt modelId="{09872145-5C47-4C82-9C02-D87EFBF35BA2}" type="pres">
      <dgm:prSet presAssocID="{28A5FA20-8108-4A77-9512-EA0114BBBBCC}" presName="ellipse" presStyleLbl="trBgShp" presStyleIdx="0" presStyleCnt="1"/>
      <dgm:spPr/>
    </dgm:pt>
    <dgm:pt modelId="{5AC88CEB-AAB5-48ED-A4CB-E9E0930BD382}" type="pres">
      <dgm:prSet presAssocID="{28A5FA20-8108-4A77-9512-EA0114BBBBCC}" presName="arrow1" presStyleLbl="fgShp" presStyleIdx="0" presStyleCnt="1"/>
      <dgm:spPr/>
      <dgm:t>
        <a:bodyPr/>
        <a:lstStyle/>
        <a:p>
          <a:endParaRPr lang="en-US"/>
        </a:p>
      </dgm:t>
    </dgm:pt>
    <dgm:pt modelId="{6D84D3E3-3890-4192-B92F-0E0C75FDB5D0}" type="pres">
      <dgm:prSet presAssocID="{28A5FA20-8108-4A77-9512-EA0114BBBBCC}" presName="rectangle" presStyleLbl="revTx" presStyleIdx="0" presStyleCnt="1" custScaleX="120548">
        <dgm:presLayoutVars>
          <dgm:bulletEnabled val="1"/>
        </dgm:presLayoutVars>
      </dgm:prSet>
      <dgm:spPr/>
      <dgm:t>
        <a:bodyPr/>
        <a:lstStyle/>
        <a:p>
          <a:endParaRPr lang="en-US"/>
        </a:p>
      </dgm:t>
    </dgm:pt>
    <dgm:pt modelId="{5210E268-A93B-4C6B-BE27-59E192A9A221}" type="pres">
      <dgm:prSet presAssocID="{90E40513-E12E-49F2-83B8-49C3D7D4EA9B}" presName="item1" presStyleLbl="node1" presStyleIdx="0" presStyleCnt="3">
        <dgm:presLayoutVars>
          <dgm:bulletEnabled val="1"/>
        </dgm:presLayoutVars>
      </dgm:prSet>
      <dgm:spPr/>
      <dgm:t>
        <a:bodyPr/>
        <a:lstStyle/>
        <a:p>
          <a:endParaRPr lang="en-US"/>
        </a:p>
      </dgm:t>
    </dgm:pt>
    <dgm:pt modelId="{0139DBE0-5848-4987-A5E9-E4708A2B3654}" type="pres">
      <dgm:prSet presAssocID="{EBB065F6-FC56-4CC7-B312-B658175EF362}" presName="item2" presStyleLbl="node1" presStyleIdx="1" presStyleCnt="3">
        <dgm:presLayoutVars>
          <dgm:bulletEnabled val="1"/>
        </dgm:presLayoutVars>
      </dgm:prSet>
      <dgm:spPr/>
      <dgm:t>
        <a:bodyPr/>
        <a:lstStyle/>
        <a:p>
          <a:endParaRPr lang="en-US"/>
        </a:p>
      </dgm:t>
    </dgm:pt>
    <dgm:pt modelId="{E4329FFA-D2DA-4875-935C-EB362129107C}" type="pres">
      <dgm:prSet presAssocID="{B5FBB869-F1E3-4518-A762-F1BFD49858C7}" presName="item3" presStyleLbl="node1" presStyleIdx="2" presStyleCnt="3">
        <dgm:presLayoutVars>
          <dgm:bulletEnabled val="1"/>
        </dgm:presLayoutVars>
      </dgm:prSet>
      <dgm:spPr/>
      <dgm:t>
        <a:bodyPr/>
        <a:lstStyle/>
        <a:p>
          <a:endParaRPr lang="en-US"/>
        </a:p>
      </dgm:t>
    </dgm:pt>
    <dgm:pt modelId="{34268AD8-4FC9-47EB-A19B-78450D79E15F}" type="pres">
      <dgm:prSet presAssocID="{28A5FA20-8108-4A77-9512-EA0114BBBBCC}" presName="funnel" presStyleLbl="trAlignAcc1" presStyleIdx="0" presStyleCnt="1"/>
      <dgm:spPr/>
    </dgm:pt>
  </dgm:ptLst>
  <dgm:cxnLst>
    <dgm:cxn modelId="{85C77978-839E-40D2-A1BD-E97746DABB02}" type="presOf" srcId="{A5B5CC67-9252-4069-9A11-20DD256E1CFD}" destId="{E4329FFA-D2DA-4875-935C-EB362129107C}" srcOrd="0" destOrd="0" presId="urn:microsoft.com/office/officeart/2005/8/layout/funnel1"/>
    <dgm:cxn modelId="{0B3AF01A-54E6-4476-89F1-708424B49FD8}" type="presOf" srcId="{90E40513-E12E-49F2-83B8-49C3D7D4EA9B}" destId="{0139DBE0-5848-4987-A5E9-E4708A2B3654}" srcOrd="0" destOrd="0" presId="urn:microsoft.com/office/officeart/2005/8/layout/funnel1"/>
    <dgm:cxn modelId="{28B15653-D796-4D07-8899-175EFA0ADD51}" srcId="{28A5FA20-8108-4A77-9512-EA0114BBBBCC}" destId="{A5B5CC67-9252-4069-9A11-20DD256E1CFD}" srcOrd="0" destOrd="0" parTransId="{6807EB46-6581-44EF-BB99-7FDF07216EBD}" sibTransId="{3B285F8D-3394-4840-8FBF-FB4D0973634A}"/>
    <dgm:cxn modelId="{22D57C00-8639-4132-B86D-637100FA6543}" srcId="{28A5FA20-8108-4A77-9512-EA0114BBBBCC}" destId="{EBB065F6-FC56-4CC7-B312-B658175EF362}" srcOrd="2" destOrd="0" parTransId="{7B0598D6-CD51-4BC4-AC27-DFB826991ECA}" sibTransId="{586CA1FB-5EC1-41A9-B1C8-8AEE1642B6FD}"/>
    <dgm:cxn modelId="{7C55D10A-F2A4-48A7-815C-CDECD8AD10E1}" srcId="{28A5FA20-8108-4A77-9512-EA0114BBBBCC}" destId="{90E40513-E12E-49F2-83B8-49C3D7D4EA9B}" srcOrd="1" destOrd="0" parTransId="{B4D2E9CA-CE47-47E6-894D-AA5EE662EFF4}" sibTransId="{784879FA-B90F-4B0E-B1AD-E3FE3F16F641}"/>
    <dgm:cxn modelId="{F94F5112-A107-4875-AE21-0AD3EA55A4CE}" type="presOf" srcId="{28A5FA20-8108-4A77-9512-EA0114BBBBCC}" destId="{3003E24C-77DB-4471-B0F6-3C8510692A45}" srcOrd="0" destOrd="0" presId="urn:microsoft.com/office/officeart/2005/8/layout/funnel1"/>
    <dgm:cxn modelId="{6E252789-BB11-4594-AC61-A8AA755BCCA1}" srcId="{28A5FA20-8108-4A77-9512-EA0114BBBBCC}" destId="{B5FBB869-F1E3-4518-A762-F1BFD49858C7}" srcOrd="3" destOrd="0" parTransId="{562266FC-81B3-41E6-9185-412427436273}" sibTransId="{25BA10EB-71F9-4F80-A81D-74DBDFB76217}"/>
    <dgm:cxn modelId="{B8C1BC6B-ABBA-4E9B-8D47-AC0C67A182AC}" type="presOf" srcId="{B5FBB869-F1E3-4518-A762-F1BFD49858C7}" destId="{6D84D3E3-3890-4192-B92F-0E0C75FDB5D0}" srcOrd="0" destOrd="0" presId="urn:microsoft.com/office/officeart/2005/8/layout/funnel1"/>
    <dgm:cxn modelId="{89951F6B-FD66-44A7-95FC-30B7906AD01B}" type="presOf" srcId="{EBB065F6-FC56-4CC7-B312-B658175EF362}" destId="{5210E268-A93B-4C6B-BE27-59E192A9A221}" srcOrd="0" destOrd="0" presId="urn:microsoft.com/office/officeart/2005/8/layout/funnel1"/>
    <dgm:cxn modelId="{5FD6FAFF-7DDE-4353-A0EE-409F11255AB3}" type="presParOf" srcId="{3003E24C-77DB-4471-B0F6-3C8510692A45}" destId="{09872145-5C47-4C82-9C02-D87EFBF35BA2}" srcOrd="0" destOrd="0" presId="urn:microsoft.com/office/officeart/2005/8/layout/funnel1"/>
    <dgm:cxn modelId="{3FB05B94-321B-4B53-921C-34EACEAA8C79}" type="presParOf" srcId="{3003E24C-77DB-4471-B0F6-3C8510692A45}" destId="{5AC88CEB-AAB5-48ED-A4CB-E9E0930BD382}" srcOrd="1" destOrd="0" presId="urn:microsoft.com/office/officeart/2005/8/layout/funnel1"/>
    <dgm:cxn modelId="{1BE84D24-9D03-441C-94BC-3328385846F6}" type="presParOf" srcId="{3003E24C-77DB-4471-B0F6-3C8510692A45}" destId="{6D84D3E3-3890-4192-B92F-0E0C75FDB5D0}" srcOrd="2" destOrd="0" presId="urn:microsoft.com/office/officeart/2005/8/layout/funnel1"/>
    <dgm:cxn modelId="{EDF9D16F-C5D2-4250-BF10-4561C8883B8D}" type="presParOf" srcId="{3003E24C-77DB-4471-B0F6-3C8510692A45}" destId="{5210E268-A93B-4C6B-BE27-59E192A9A221}" srcOrd="3" destOrd="0" presId="urn:microsoft.com/office/officeart/2005/8/layout/funnel1"/>
    <dgm:cxn modelId="{1C9544FD-7A13-4E5D-8EBF-21FFBF3D5824}" type="presParOf" srcId="{3003E24C-77DB-4471-B0F6-3C8510692A45}" destId="{0139DBE0-5848-4987-A5E9-E4708A2B3654}" srcOrd="4" destOrd="0" presId="urn:microsoft.com/office/officeart/2005/8/layout/funnel1"/>
    <dgm:cxn modelId="{FE5A15BC-E414-4AA6-A3F1-20AA221954E2}" type="presParOf" srcId="{3003E24C-77DB-4471-B0F6-3C8510692A45}" destId="{E4329FFA-D2DA-4875-935C-EB362129107C}" srcOrd="5" destOrd="0" presId="urn:microsoft.com/office/officeart/2005/8/layout/funnel1"/>
    <dgm:cxn modelId="{14601085-23B3-4B8B-BD97-17208A7FEE0F}" type="presParOf" srcId="{3003E24C-77DB-4471-B0F6-3C8510692A45}" destId="{34268AD8-4FC9-47EB-A19B-78450D79E15F}" srcOrd="6" destOrd="0" presId="urn:microsoft.com/office/officeart/2005/8/layout/funnel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9872145-5C47-4C82-9C02-D87EFBF35BA2}">
      <dsp:nvSpPr>
        <dsp:cNvPr id="0" name=""/>
        <dsp:cNvSpPr/>
      </dsp:nvSpPr>
      <dsp:spPr>
        <a:xfrm>
          <a:off x="1255823" y="225980"/>
          <a:ext cx="4484846" cy="1557528"/>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AC88CEB-AAB5-48ED-A4CB-E9E0930BD382}">
      <dsp:nvSpPr>
        <dsp:cNvPr id="0" name=""/>
        <dsp:cNvSpPr/>
      </dsp:nvSpPr>
      <dsp:spPr>
        <a:xfrm>
          <a:off x="3070621" y="4039838"/>
          <a:ext cx="869156" cy="556260"/>
        </a:xfrm>
        <a:prstGeom prst="downArrow">
          <a:avLst/>
        </a:prstGeom>
        <a:solidFill>
          <a:schemeClr val="accent1">
            <a:tint val="60000"/>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D84D3E3-3890-4192-B92F-0E0C75FDB5D0}">
      <dsp:nvSpPr>
        <dsp:cNvPr id="0" name=""/>
        <dsp:cNvSpPr/>
      </dsp:nvSpPr>
      <dsp:spPr>
        <a:xfrm>
          <a:off x="990598" y="4484846"/>
          <a:ext cx="5029202" cy="10429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n-US" sz="1500" b="1" kern="1200" dirty="0" smtClean="0">
              <a:solidFill>
                <a:srgbClr val="FFFF00"/>
              </a:solidFill>
              <a:effectLst>
                <a:outerShdw blurRad="38100" dist="38100" dir="2700000" algn="tl">
                  <a:srgbClr val="000000">
                    <a:alpha val="43137"/>
                  </a:srgbClr>
                </a:outerShdw>
              </a:effectLst>
            </a:rPr>
            <a:t>Forecaster Confidence </a:t>
          </a:r>
        </a:p>
        <a:p>
          <a:pPr lvl="0" algn="ctr" defTabSz="666750">
            <a:lnSpc>
              <a:spcPct val="90000"/>
            </a:lnSpc>
            <a:spcBef>
              <a:spcPct val="0"/>
            </a:spcBef>
            <a:spcAft>
              <a:spcPct val="35000"/>
            </a:spcAft>
          </a:pPr>
          <a:endParaRPr lang="en-US" sz="1500" b="1" kern="1200" dirty="0" smtClean="0">
            <a:solidFill>
              <a:srgbClr val="FFFF00"/>
            </a:solidFill>
            <a:effectLst>
              <a:outerShdw blurRad="38100" dist="38100" dir="2700000" algn="tl">
                <a:srgbClr val="000000">
                  <a:alpha val="43137"/>
                </a:srgbClr>
              </a:outerShdw>
            </a:effectLst>
          </a:endParaRPr>
        </a:p>
        <a:p>
          <a:pPr lvl="0" algn="ctr" defTabSz="666750">
            <a:lnSpc>
              <a:spcPct val="90000"/>
            </a:lnSpc>
            <a:spcBef>
              <a:spcPct val="0"/>
            </a:spcBef>
            <a:spcAft>
              <a:spcPct val="35000"/>
            </a:spcAft>
          </a:pPr>
          <a:r>
            <a:rPr lang="en-US" sz="1500" b="1" kern="1200" dirty="0" smtClean="0">
              <a:solidFill>
                <a:srgbClr val="FFFF00"/>
              </a:solidFill>
              <a:effectLst>
                <a:outerShdw blurRad="38100" dist="38100" dir="2700000" algn="tl">
                  <a:srgbClr val="000000">
                    <a:alpha val="43137"/>
                  </a:srgbClr>
                </a:outerShdw>
              </a:effectLst>
            </a:rPr>
            <a:t>Increased Warning Lead Time/Public Awareness</a:t>
          </a:r>
          <a:endParaRPr lang="en-US" sz="1500" b="1" kern="1200" dirty="0">
            <a:solidFill>
              <a:srgbClr val="FFFF00"/>
            </a:solidFill>
            <a:effectLst>
              <a:outerShdw blurRad="38100" dist="38100" dir="2700000" algn="tl">
                <a:srgbClr val="000000">
                  <a:alpha val="43137"/>
                </a:srgbClr>
              </a:outerShdw>
            </a:effectLst>
          </a:endParaRPr>
        </a:p>
      </dsp:txBody>
      <dsp:txXfrm>
        <a:off x="990598" y="4484846"/>
        <a:ext cx="5029202" cy="1042987"/>
      </dsp:txXfrm>
    </dsp:sp>
    <dsp:sp modelId="{5210E268-A93B-4C6B-BE27-59E192A9A221}">
      <dsp:nvSpPr>
        <dsp:cNvPr id="0" name=""/>
        <dsp:cNvSpPr/>
      </dsp:nvSpPr>
      <dsp:spPr>
        <a:xfrm>
          <a:off x="2886360" y="1903799"/>
          <a:ext cx="1564481" cy="1564481"/>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solidFill>
                <a:srgbClr val="C00000"/>
              </a:solidFill>
            </a:rPr>
            <a:t>Pattern Recognition</a:t>
          </a:r>
          <a:endParaRPr lang="en-US" sz="1400" b="1" kern="1200" dirty="0">
            <a:solidFill>
              <a:srgbClr val="C00000"/>
            </a:solidFill>
          </a:endParaRPr>
        </a:p>
      </dsp:txBody>
      <dsp:txXfrm>
        <a:off x="2886360" y="1903799"/>
        <a:ext cx="1564481" cy="1564481"/>
      </dsp:txXfrm>
    </dsp:sp>
    <dsp:sp modelId="{0139DBE0-5848-4987-A5E9-E4708A2B3654}">
      <dsp:nvSpPr>
        <dsp:cNvPr id="0" name=""/>
        <dsp:cNvSpPr/>
      </dsp:nvSpPr>
      <dsp:spPr>
        <a:xfrm>
          <a:off x="1766887" y="730091"/>
          <a:ext cx="1564481" cy="1564481"/>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bg2">
                  <a:lumMod val="75000"/>
                </a:schemeClr>
              </a:solidFill>
            </a:rPr>
            <a:t>Storm Structure Research</a:t>
          </a:r>
          <a:endParaRPr lang="en-US" sz="1400" kern="1200" dirty="0">
            <a:solidFill>
              <a:schemeClr val="bg2">
                <a:lumMod val="75000"/>
              </a:schemeClr>
            </a:solidFill>
          </a:endParaRPr>
        </a:p>
      </dsp:txBody>
      <dsp:txXfrm>
        <a:off x="1766887" y="730091"/>
        <a:ext cx="1564481" cy="1564481"/>
      </dsp:txXfrm>
    </dsp:sp>
    <dsp:sp modelId="{E4329FFA-D2DA-4875-935C-EB362129107C}">
      <dsp:nvSpPr>
        <dsp:cNvPr id="0" name=""/>
        <dsp:cNvSpPr/>
      </dsp:nvSpPr>
      <dsp:spPr>
        <a:xfrm>
          <a:off x="3366135" y="351834"/>
          <a:ext cx="1564481" cy="1564481"/>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bg2">
                  <a:lumMod val="75000"/>
                </a:schemeClr>
              </a:solidFill>
            </a:rPr>
            <a:t>Local Composite  Studies</a:t>
          </a:r>
          <a:endParaRPr lang="en-US" sz="1400" kern="1200" dirty="0">
            <a:solidFill>
              <a:schemeClr val="bg2">
                <a:lumMod val="75000"/>
              </a:schemeClr>
            </a:solidFill>
          </a:endParaRPr>
        </a:p>
      </dsp:txBody>
      <dsp:txXfrm>
        <a:off x="3366135" y="351834"/>
        <a:ext cx="1564481" cy="1564481"/>
      </dsp:txXfrm>
    </dsp:sp>
    <dsp:sp modelId="{34268AD8-4FC9-47EB-A19B-78450D79E15F}">
      <dsp:nvSpPr>
        <dsp:cNvPr id="0" name=""/>
        <dsp:cNvSpPr/>
      </dsp:nvSpPr>
      <dsp:spPr>
        <a:xfrm>
          <a:off x="1071562" y="34766"/>
          <a:ext cx="4867275" cy="3893820"/>
        </a:xfrm>
        <a:prstGeom prst="funnel">
          <a:avLst/>
        </a:prstGeom>
        <a:solidFill>
          <a:schemeClr val="lt1">
            <a:alpha val="4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409444-6C8C-4839-9706-35DC154359C1}" type="datetimeFigureOut">
              <a:rPr lang="en-US" smtClean="0"/>
              <a:pPr/>
              <a:t>3/7/2011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9AF81F-D023-485C-8131-37CE122F5B3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talk could also be titled: Forecast Confidence in Severe Weather. The gist of this talk is highlight an example where previous research lead to the successful handling of a high impact severe weather event from several days out to warning issuance. </a:t>
            </a:r>
            <a:endParaRPr lang="en-US" dirty="0"/>
          </a:p>
        </p:txBody>
      </p:sp>
      <p:sp>
        <p:nvSpPr>
          <p:cNvPr id="4" name="Slide Number Placeholder 3"/>
          <p:cNvSpPr>
            <a:spLocks noGrp="1"/>
          </p:cNvSpPr>
          <p:nvPr>
            <p:ph type="sldNum" sz="quarter" idx="10"/>
          </p:nvPr>
        </p:nvSpPr>
        <p:spPr/>
        <p:txBody>
          <a:bodyPr/>
          <a:lstStyle/>
          <a:p>
            <a:fld id="{269AF81F-D023-485C-8131-37CE122F5B35}"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However,</a:t>
            </a:r>
            <a:r>
              <a:rPr lang="en-US" baseline="0" dirty="0" smtClean="0"/>
              <a:t> looking at CAPE in the 0-3km layer indicates that most of the CAPE was located low in the sounding, a preferred tornado environment when LL shear is large.</a:t>
            </a:r>
            <a:endParaRPr lang="en-US" dirty="0"/>
          </a:p>
        </p:txBody>
      </p:sp>
      <p:sp>
        <p:nvSpPr>
          <p:cNvPr id="4" name="Slide Number Placeholder 3"/>
          <p:cNvSpPr>
            <a:spLocks noGrp="1"/>
          </p:cNvSpPr>
          <p:nvPr>
            <p:ph type="sldNum" sz="quarter" idx="10"/>
          </p:nvPr>
        </p:nvSpPr>
        <p:spPr/>
        <p:txBody>
          <a:bodyPr/>
          <a:lstStyle/>
          <a:p>
            <a:fld id="{269AF81F-D023-485C-8131-37CE122F5B35}" type="slidenum">
              <a:rPr lang="en-US" smtClean="0"/>
              <a:pPr/>
              <a:t>17</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Emphasizing</a:t>
            </a:r>
            <a:r>
              <a:rPr lang="en-US" baseline="0" dirty="0" smtClean="0"/>
              <a:t> CAPE below h500. Also note the extremely fast flow off the sfc.</a:t>
            </a:r>
            <a:endParaRPr lang="en-US" dirty="0"/>
          </a:p>
        </p:txBody>
      </p:sp>
      <p:sp>
        <p:nvSpPr>
          <p:cNvPr id="4" name="Slide Number Placeholder 3"/>
          <p:cNvSpPr>
            <a:spLocks noGrp="1"/>
          </p:cNvSpPr>
          <p:nvPr>
            <p:ph type="sldNum" sz="quarter" idx="10"/>
          </p:nvPr>
        </p:nvSpPr>
        <p:spPr/>
        <p:txBody>
          <a:bodyPr/>
          <a:lstStyle/>
          <a:p>
            <a:fld id="{269AF81F-D023-485C-8131-37CE122F5B35}" type="slidenum">
              <a:rPr lang="en-US" smtClean="0"/>
              <a:pPr/>
              <a:t>18</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see that, in small CAPE tornado cases, around 50 % or more of the CAPE is typically located below 500 </a:t>
            </a:r>
            <a:r>
              <a:rPr lang="en-US" dirty="0" err="1" smtClean="0"/>
              <a:t>mb</a:t>
            </a:r>
            <a:r>
              <a:rPr lang="en-US" dirty="0" smtClean="0"/>
              <a:t>, and the level of maximum buoyancy (most unstable lifted index) is centered below 500 </a:t>
            </a:r>
            <a:r>
              <a:rPr lang="en-US" dirty="0" err="1" smtClean="0"/>
              <a:t>mb</a:t>
            </a:r>
            <a:r>
              <a:rPr lang="en-US" dirty="0" smtClean="0"/>
              <a:t>.  This matches nicely a detailed modeling study by </a:t>
            </a:r>
            <a:r>
              <a:rPr lang="en-US" dirty="0" err="1" smtClean="0"/>
              <a:t>McCaul</a:t>
            </a:r>
            <a:r>
              <a:rPr lang="en-US" dirty="0" smtClean="0"/>
              <a:t> and Weisman (</a:t>
            </a:r>
            <a:r>
              <a:rPr lang="en-US" i="1" dirty="0" smtClean="0"/>
              <a:t>Monthly Weather Review</a:t>
            </a:r>
            <a:r>
              <a:rPr lang="en-US" dirty="0" smtClean="0"/>
              <a:t>, April 2001) that found when shear was sizable and held constant, surface vorticity in simulated storms increased as </a:t>
            </a:r>
            <a:r>
              <a:rPr lang="en-US" i="1" dirty="0" smtClean="0"/>
              <a:t>CAPE was compressed into lower levels </a:t>
            </a:r>
            <a:r>
              <a:rPr lang="en-US" dirty="0" smtClean="0"/>
              <a:t>of the environment profile.  </a:t>
            </a:r>
            <a:endParaRPr lang="en-US" dirty="0"/>
          </a:p>
        </p:txBody>
      </p:sp>
      <p:sp>
        <p:nvSpPr>
          <p:cNvPr id="4" name="Slide Number Placeholder 3"/>
          <p:cNvSpPr>
            <a:spLocks noGrp="1"/>
          </p:cNvSpPr>
          <p:nvPr>
            <p:ph type="sldNum" sz="quarter" idx="10"/>
          </p:nvPr>
        </p:nvSpPr>
        <p:spPr/>
        <p:txBody>
          <a:bodyPr/>
          <a:lstStyle/>
          <a:p>
            <a:fld id="{269AF81F-D023-485C-8131-37CE122F5B35}" type="slidenum">
              <a:rPr lang="en-US" smtClean="0"/>
              <a:pPr/>
              <a:t>19</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Davies study</a:t>
            </a:r>
            <a:r>
              <a:rPr lang="en-US" baseline="0" dirty="0" smtClean="0"/>
              <a:t> of </a:t>
            </a:r>
            <a:r>
              <a:rPr lang="en-US" sz="1200" dirty="0" smtClean="0"/>
              <a:t>supercell cases w/CAPE &lt; 1000 J/kg  (110 of 518 cases in his RUC database).</a:t>
            </a:r>
            <a:r>
              <a:rPr lang="en-US" sz="1200" baseline="0" dirty="0" smtClean="0"/>
              <a:t> Parameters highlighted in red were considerably larger during the 10/26/10 event as indicated on the next slide.</a:t>
            </a:r>
            <a:endParaRPr lang="en-US" sz="1200" dirty="0" smtClean="0">
              <a:solidFill>
                <a:schemeClr val="bg1"/>
              </a:solidFill>
            </a:endParaRPr>
          </a:p>
        </p:txBody>
      </p:sp>
      <p:sp>
        <p:nvSpPr>
          <p:cNvPr id="4" name="Slide Number Placeholder 3"/>
          <p:cNvSpPr>
            <a:spLocks noGrp="1"/>
          </p:cNvSpPr>
          <p:nvPr>
            <p:ph type="sldNum" sz="quarter" idx="10"/>
          </p:nvPr>
        </p:nvSpPr>
        <p:spPr/>
        <p:txBody>
          <a:bodyPr/>
          <a:lstStyle/>
          <a:p>
            <a:fld id="{269AF81F-D023-485C-8131-37CE122F5B35}" type="slidenum">
              <a:rPr lang="en-US" smtClean="0"/>
              <a:pPr/>
              <a:t>20</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a:t>
            </a:r>
            <a:r>
              <a:rPr lang="en-US" baseline="0" dirty="0" smtClean="0"/>
              <a:t> the 0-1km SRH which was assumed to be outside outlier status. Given the parameters in place (off the charts for tornado and wind potential). A unique warning template was utilized to best cover the potential.</a:t>
            </a:r>
            <a:endParaRPr lang="en-US" dirty="0"/>
          </a:p>
        </p:txBody>
      </p:sp>
      <p:sp>
        <p:nvSpPr>
          <p:cNvPr id="4" name="Slide Number Placeholder 3"/>
          <p:cNvSpPr>
            <a:spLocks noGrp="1"/>
          </p:cNvSpPr>
          <p:nvPr>
            <p:ph type="sldNum" sz="quarter" idx="10"/>
          </p:nvPr>
        </p:nvSpPr>
        <p:spPr/>
        <p:txBody>
          <a:bodyPr/>
          <a:lstStyle/>
          <a:p>
            <a:fld id="{269AF81F-D023-485C-8131-37CE122F5B35}" type="slidenum">
              <a:rPr lang="en-US" smtClean="0"/>
              <a:pPr/>
              <a:t>21</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9AF81F-D023-485C-8131-37CE122F5B35}" type="slidenum">
              <a:rPr lang="en-US" smtClean="0"/>
              <a:pPr/>
              <a:t>22</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9AF81F-D023-485C-8131-37CE122F5B35}" type="slidenum">
              <a:rPr lang="en-US" smtClean="0"/>
              <a:pPr/>
              <a:t>24</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Video of the </a:t>
            </a:r>
            <a:r>
              <a:rPr lang="en-US" dirty="0" err="1" smtClean="0"/>
              <a:t>Wanata</a:t>
            </a:r>
            <a:r>
              <a:rPr lang="en-US" baseline="0" dirty="0" err="1" smtClean="0"/>
              <a:t>h</a:t>
            </a:r>
            <a:r>
              <a:rPr lang="en-US" baseline="0" dirty="0" smtClean="0"/>
              <a:t> tornado.</a:t>
            </a:r>
            <a:endParaRPr lang="en-US" dirty="0"/>
          </a:p>
        </p:txBody>
      </p:sp>
      <p:sp>
        <p:nvSpPr>
          <p:cNvPr id="4" name="Slide Number Placeholder 3"/>
          <p:cNvSpPr>
            <a:spLocks noGrp="1"/>
          </p:cNvSpPr>
          <p:nvPr>
            <p:ph type="sldNum" sz="quarter" idx="10"/>
          </p:nvPr>
        </p:nvSpPr>
        <p:spPr/>
        <p:txBody>
          <a:bodyPr/>
          <a:lstStyle/>
          <a:p>
            <a:fld id="{269AF81F-D023-485C-8131-37CE122F5B35}" type="slidenum">
              <a:rPr lang="en-US" smtClean="0"/>
              <a:pPr/>
              <a:t>26</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Effective</a:t>
            </a:r>
            <a:r>
              <a:rPr lang="en-US" baseline="0" dirty="0" smtClean="0"/>
              <a:t> bulk shear increased some to around 60 knots two hours later.</a:t>
            </a:r>
            <a:endParaRPr lang="en-US" dirty="0"/>
          </a:p>
        </p:txBody>
      </p:sp>
      <p:sp>
        <p:nvSpPr>
          <p:cNvPr id="4" name="Slide Number Placeholder 3"/>
          <p:cNvSpPr>
            <a:spLocks noGrp="1"/>
          </p:cNvSpPr>
          <p:nvPr>
            <p:ph type="sldNum" sz="quarter" idx="10"/>
          </p:nvPr>
        </p:nvSpPr>
        <p:spPr/>
        <p:txBody>
          <a:bodyPr/>
          <a:lstStyle/>
          <a:p>
            <a:fld id="{269AF81F-D023-485C-8131-37CE122F5B35}" type="slidenum">
              <a:rPr lang="en-US" smtClean="0"/>
              <a:pPr/>
              <a:t>28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0-1 SRH also increased to impressive values of over 800 m2/s2 in some areas.</a:t>
            </a:r>
            <a:endParaRPr lang="en-US" dirty="0"/>
          </a:p>
        </p:txBody>
      </p:sp>
      <p:sp>
        <p:nvSpPr>
          <p:cNvPr id="4" name="Slide Number Placeholder 3"/>
          <p:cNvSpPr>
            <a:spLocks noGrp="1"/>
          </p:cNvSpPr>
          <p:nvPr>
            <p:ph type="sldNum" sz="quarter" idx="10"/>
          </p:nvPr>
        </p:nvSpPr>
        <p:spPr/>
        <p:txBody>
          <a:bodyPr/>
          <a:lstStyle/>
          <a:p>
            <a:fld id="{269AF81F-D023-485C-8131-37CE122F5B35}" type="slidenum">
              <a:rPr lang="en-US" smtClean="0"/>
              <a:pPr/>
              <a:t>29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Storm</a:t>
            </a:r>
            <a:r>
              <a:rPr lang="en-US" baseline="0" dirty="0" smtClean="0"/>
              <a:t> system summary. The sfc cyclone reached a minimum low pressure of 955.2 setting a Minnesota state record.</a:t>
            </a:r>
            <a:endParaRPr lang="en-US" dirty="0"/>
          </a:p>
        </p:txBody>
      </p:sp>
      <p:sp>
        <p:nvSpPr>
          <p:cNvPr id="4" name="Slide Number Placeholder 3"/>
          <p:cNvSpPr>
            <a:spLocks noGrp="1"/>
          </p:cNvSpPr>
          <p:nvPr>
            <p:ph type="sldNum" sz="quarter" idx="10"/>
          </p:nvPr>
        </p:nvSpPr>
        <p:spPr/>
        <p:txBody>
          <a:bodyPr/>
          <a:lstStyle/>
          <a:p>
            <a:fld id="{269AF81F-D023-485C-8131-37CE122F5B35}"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9AF81F-D023-485C-8131-37CE122F5B35}" type="slidenum">
              <a:rPr lang="en-US" smtClean="0"/>
              <a:pPr/>
              <a:t>30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a:t>
            </a:r>
            <a:r>
              <a:rPr lang="en-US" baseline="0" dirty="0" smtClean="0"/>
              <a:t> stronger line of thunderstorms pushed NE into the area with numerous noted backside notches, backside clearing reflectivity, line breaks noted in reflectivity data. Orientation of the squall line was perpendicular to the LL shear vector in much of the northern portion of the line.</a:t>
            </a:r>
            <a:endParaRPr lang="en-US" dirty="0"/>
          </a:p>
        </p:txBody>
      </p:sp>
      <p:sp>
        <p:nvSpPr>
          <p:cNvPr id="4" name="Slide Number Placeholder 3"/>
          <p:cNvSpPr>
            <a:spLocks noGrp="1"/>
          </p:cNvSpPr>
          <p:nvPr>
            <p:ph type="sldNum" sz="quarter" idx="10"/>
          </p:nvPr>
        </p:nvSpPr>
        <p:spPr/>
        <p:txBody>
          <a:bodyPr/>
          <a:lstStyle/>
          <a:p>
            <a:fld id="{269AF81F-D023-485C-8131-37CE122F5B35}" type="slidenum">
              <a:rPr lang="en-US" smtClean="0"/>
              <a:pPr/>
              <a:t>32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Velocity</a:t>
            </a:r>
            <a:r>
              <a:rPr lang="en-US" baseline="0" dirty="0" smtClean="0"/>
              <a:t> data confirmed several moderated to strong couplets along the squall line. This slide is to emphasize the utility of using the squall line with tornado template during this event.</a:t>
            </a:r>
            <a:endParaRPr lang="en-US" dirty="0"/>
          </a:p>
        </p:txBody>
      </p:sp>
      <p:sp>
        <p:nvSpPr>
          <p:cNvPr id="4" name="Slide Number Placeholder 3"/>
          <p:cNvSpPr>
            <a:spLocks noGrp="1"/>
          </p:cNvSpPr>
          <p:nvPr>
            <p:ph type="sldNum" sz="quarter" idx="10"/>
          </p:nvPr>
        </p:nvSpPr>
        <p:spPr/>
        <p:txBody>
          <a:bodyPr/>
          <a:lstStyle/>
          <a:p>
            <a:fld id="{269AF81F-D023-485C-8131-37CE122F5B35}" type="slidenum">
              <a:rPr lang="en-US" smtClean="0"/>
              <a:pPr/>
              <a:t>33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9AF81F-D023-485C-8131-37CE122F5B35}" type="slidenum">
              <a:rPr lang="en-US" smtClean="0"/>
              <a:pPr/>
              <a:t>37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Storm report summary.</a:t>
            </a:r>
            <a:endParaRPr lang="en-US" dirty="0"/>
          </a:p>
        </p:txBody>
      </p:sp>
      <p:sp>
        <p:nvSpPr>
          <p:cNvPr id="4" name="Slide Number Placeholder 3"/>
          <p:cNvSpPr>
            <a:spLocks noGrp="1"/>
          </p:cNvSpPr>
          <p:nvPr>
            <p:ph type="sldNum" sz="quarter" idx="10"/>
          </p:nvPr>
        </p:nvSpPr>
        <p:spPr/>
        <p:txBody>
          <a:bodyPr/>
          <a:lstStyle/>
          <a:p>
            <a:fld id="{269AF81F-D023-485C-8131-37CE122F5B35}"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next four slide are</a:t>
            </a:r>
            <a:r>
              <a:rPr lang="en-US" baseline="0" dirty="0" smtClean="0"/>
              <a:t> of the a</a:t>
            </a:r>
            <a:r>
              <a:rPr lang="en-US" dirty="0" smtClean="0"/>
              <a:t>tmospheric</a:t>
            </a:r>
            <a:r>
              <a:rPr lang="en-US" baseline="0" dirty="0" smtClean="0"/>
              <a:t> setup compared to composite fields for large tornado outbreaks across the Southern Great Lakes. Emphasized is the fact that this was forecasted consistently several days out, increasing forecast confidence. </a:t>
            </a:r>
            <a:endParaRPr lang="en-US" dirty="0"/>
          </a:p>
        </p:txBody>
      </p:sp>
      <p:sp>
        <p:nvSpPr>
          <p:cNvPr id="4" name="Slide Number Placeholder 3"/>
          <p:cNvSpPr>
            <a:spLocks noGrp="1"/>
          </p:cNvSpPr>
          <p:nvPr>
            <p:ph type="sldNum" sz="quarter" idx="10"/>
          </p:nvPr>
        </p:nvSpPr>
        <p:spPr/>
        <p:txBody>
          <a:bodyPr/>
          <a:lstStyle/>
          <a:p>
            <a:fld id="{269AF81F-D023-485C-8131-37CE122F5B35}"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Given</a:t>
            </a:r>
            <a:r>
              <a:rPr lang="en-US" baseline="0" dirty="0" smtClean="0"/>
              <a:t> very similar characteristics to mean composite fields for a large tornado outbreak and the potential large impact, the HWO was updated several days in advance to emphasize the hazard.</a:t>
            </a:r>
            <a:endParaRPr lang="en-US" dirty="0"/>
          </a:p>
        </p:txBody>
      </p:sp>
      <p:sp>
        <p:nvSpPr>
          <p:cNvPr id="4" name="Slide Number Placeholder 3"/>
          <p:cNvSpPr>
            <a:spLocks noGrp="1"/>
          </p:cNvSpPr>
          <p:nvPr>
            <p:ph type="sldNum" sz="quarter" idx="10"/>
          </p:nvPr>
        </p:nvSpPr>
        <p:spPr/>
        <p:txBody>
          <a:bodyPr/>
          <a:lstStyle/>
          <a:p>
            <a:fld id="{269AF81F-D023-485C-8131-37CE122F5B35}" type="slidenum">
              <a:rPr lang="en-US" smtClean="0"/>
              <a:pPr/>
              <a:t>11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Continued</a:t>
            </a:r>
            <a:r>
              <a:rPr lang="en-US" baseline="0" dirty="0" smtClean="0"/>
              <a:t> signals for the event one day out supported the issuance of an SPS given forecast confidence and expected impacts.</a:t>
            </a:r>
            <a:endParaRPr lang="en-US" dirty="0"/>
          </a:p>
        </p:txBody>
      </p:sp>
      <p:sp>
        <p:nvSpPr>
          <p:cNvPr id="4" name="Slide Number Placeholder 3"/>
          <p:cNvSpPr>
            <a:spLocks noGrp="1"/>
          </p:cNvSpPr>
          <p:nvPr>
            <p:ph type="sldNum" sz="quarter" idx="10"/>
          </p:nvPr>
        </p:nvSpPr>
        <p:spPr/>
        <p:txBody>
          <a:bodyPr/>
          <a:lstStyle/>
          <a:p>
            <a:fld id="{269AF81F-D023-485C-8131-37CE122F5B35}" type="slidenum">
              <a:rPr lang="en-US" smtClean="0"/>
              <a:pPr/>
              <a:t>12</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Effective BULK shear well over 50 knots. Also note the direction of the shear vector, which was</a:t>
            </a:r>
            <a:r>
              <a:rPr lang="en-US" baseline="0" dirty="0" smtClean="0"/>
              <a:t> identical to the storm motion vector.</a:t>
            </a:r>
            <a:endParaRPr lang="en-US" dirty="0"/>
          </a:p>
        </p:txBody>
      </p:sp>
      <p:sp>
        <p:nvSpPr>
          <p:cNvPr id="4" name="Slide Number Placeholder 3"/>
          <p:cNvSpPr>
            <a:spLocks noGrp="1"/>
          </p:cNvSpPr>
          <p:nvPr>
            <p:ph type="sldNum" sz="quarter" idx="10"/>
          </p:nvPr>
        </p:nvSpPr>
        <p:spPr/>
        <p:txBody>
          <a:bodyPr/>
          <a:lstStyle/>
          <a:p>
            <a:fld id="{269AF81F-D023-485C-8131-37CE122F5B35}" type="slidenum">
              <a:rPr lang="en-US" smtClean="0"/>
              <a:pPr/>
              <a:t>14</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9AF81F-D023-485C-8131-37CE122F5B35}" type="slidenum">
              <a:rPr lang="en-US" smtClean="0"/>
              <a:pPr/>
              <a:t>15</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MLCAPE </a:t>
            </a:r>
            <a:r>
              <a:rPr lang="en-US" baseline="0" dirty="0" smtClean="0"/>
              <a:t> was very limited (high shear, low CAPE) environment with strong dynamic forcing present. </a:t>
            </a:r>
            <a:endParaRPr lang="en-US" dirty="0"/>
          </a:p>
        </p:txBody>
      </p:sp>
      <p:sp>
        <p:nvSpPr>
          <p:cNvPr id="4" name="Slide Number Placeholder 3"/>
          <p:cNvSpPr>
            <a:spLocks noGrp="1"/>
          </p:cNvSpPr>
          <p:nvPr>
            <p:ph type="sldNum" sz="quarter" idx="10"/>
          </p:nvPr>
        </p:nvSpPr>
        <p:spPr/>
        <p:txBody>
          <a:bodyPr/>
          <a:lstStyle/>
          <a:p>
            <a:fld id="{269AF81F-D023-485C-8131-37CE122F5B35}" type="slidenum">
              <a:rPr lang="en-US" smtClean="0"/>
              <a:pPr/>
              <a:t>16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E22EC266-309A-4E7C-BF61-5FF0E7AC40C9}" type="datetimeFigureOut">
              <a:rPr lang="en-US" smtClean="0"/>
              <a:pPr/>
              <a:t>3/7/2011</a:t>
            </a:fld>
            <a:endParaRPr lang="en-US"/>
          </a:p>
        </p:txBody>
      </p:sp>
      <p:sp>
        <p:nvSpPr>
          <p:cNvPr id="16" name="Slide Number Placeholder 15"/>
          <p:cNvSpPr>
            <a:spLocks noGrp="1"/>
          </p:cNvSpPr>
          <p:nvPr>
            <p:ph type="sldNum" sz="quarter" idx="11"/>
          </p:nvPr>
        </p:nvSpPr>
        <p:spPr/>
        <p:txBody>
          <a:bodyPr/>
          <a:lstStyle/>
          <a:p>
            <a:fld id="{E07D47FB-6708-47EB-BBF1-8EA16C06920A}"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22EC266-309A-4E7C-BF61-5FF0E7AC40C9}" type="datetimeFigureOut">
              <a:rPr lang="en-US" smtClean="0"/>
              <a:pPr/>
              <a:t>3/7/2011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7D47FB-6708-47EB-BBF1-8EA16C06920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22EC266-309A-4E7C-BF61-5FF0E7AC40C9}" type="datetimeFigureOut">
              <a:rPr lang="en-US" smtClean="0"/>
              <a:pPr/>
              <a:t>3/7/2011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7D47FB-6708-47EB-BBF1-8EA16C06920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E22EC266-309A-4E7C-BF61-5FF0E7AC40C9}" type="datetimeFigureOut">
              <a:rPr lang="en-US" smtClean="0"/>
              <a:pPr/>
              <a:t>3/7/2011</a:t>
            </a:fld>
            <a:endParaRPr lang="en-US"/>
          </a:p>
        </p:txBody>
      </p:sp>
      <p:sp>
        <p:nvSpPr>
          <p:cNvPr id="15" name="Slide Number Placeholder 14"/>
          <p:cNvSpPr>
            <a:spLocks noGrp="1"/>
          </p:cNvSpPr>
          <p:nvPr>
            <p:ph type="sldNum" sz="quarter" idx="15"/>
          </p:nvPr>
        </p:nvSpPr>
        <p:spPr/>
        <p:txBody>
          <a:bodyPr/>
          <a:lstStyle>
            <a:lvl1pPr algn="ctr">
              <a:defRPr/>
            </a:lvl1pPr>
          </a:lstStyle>
          <a:p>
            <a:fld id="{E07D47FB-6708-47EB-BBF1-8EA16C06920A}"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22EC266-309A-4E7C-BF61-5FF0E7AC40C9}" type="datetimeFigureOut">
              <a:rPr lang="en-US" smtClean="0"/>
              <a:pPr/>
              <a:t>3/7/2011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7D47FB-6708-47EB-BBF1-8EA16C06920A}"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22EC266-309A-4E7C-BF61-5FF0E7AC40C9}" type="datetimeFigureOut">
              <a:rPr lang="en-US" smtClean="0"/>
              <a:pPr/>
              <a:t>3/7/2011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7D47FB-6708-47EB-BBF1-8EA16C06920A}"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E07D47FB-6708-47EB-BBF1-8EA16C06920A}"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E22EC266-309A-4E7C-BF61-5FF0E7AC40C9}" type="datetimeFigureOut">
              <a:rPr lang="en-US" smtClean="0"/>
              <a:pPr/>
              <a:t>3/7/2011</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22EC266-309A-4E7C-BF61-5FF0E7AC40C9}" type="datetimeFigureOut">
              <a:rPr lang="en-US" smtClean="0"/>
              <a:pPr/>
              <a:t>3/7/2011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7D47FB-6708-47EB-BBF1-8EA16C06920A}"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2EC266-309A-4E7C-BF61-5FF0E7AC40C9}" type="datetimeFigureOut">
              <a:rPr lang="en-US" smtClean="0"/>
              <a:pPr/>
              <a:t>3/7/2011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7D47FB-6708-47EB-BBF1-8EA16C06920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E22EC266-309A-4E7C-BF61-5FF0E7AC40C9}" type="datetimeFigureOut">
              <a:rPr lang="en-US" smtClean="0"/>
              <a:pPr/>
              <a:t>3/7/2011</a:t>
            </a:fld>
            <a:endParaRPr lang="en-US"/>
          </a:p>
        </p:txBody>
      </p:sp>
      <p:sp>
        <p:nvSpPr>
          <p:cNvPr id="9" name="Slide Number Placeholder 8"/>
          <p:cNvSpPr>
            <a:spLocks noGrp="1"/>
          </p:cNvSpPr>
          <p:nvPr>
            <p:ph type="sldNum" sz="quarter" idx="15"/>
          </p:nvPr>
        </p:nvSpPr>
        <p:spPr/>
        <p:txBody>
          <a:bodyPr/>
          <a:lstStyle/>
          <a:p>
            <a:fld id="{E07D47FB-6708-47EB-BBF1-8EA16C06920A}"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E22EC266-309A-4E7C-BF61-5FF0E7AC40C9}" type="datetimeFigureOut">
              <a:rPr lang="en-US" smtClean="0"/>
              <a:pPr/>
              <a:t>3/7/2011</a:t>
            </a:fld>
            <a:endParaRPr lang="en-US"/>
          </a:p>
        </p:txBody>
      </p:sp>
      <p:sp>
        <p:nvSpPr>
          <p:cNvPr id="9" name="Slide Number Placeholder 8"/>
          <p:cNvSpPr>
            <a:spLocks noGrp="1"/>
          </p:cNvSpPr>
          <p:nvPr>
            <p:ph type="sldNum" sz="quarter" idx="11"/>
          </p:nvPr>
        </p:nvSpPr>
        <p:spPr/>
        <p:txBody>
          <a:bodyPr/>
          <a:lstStyle/>
          <a:p>
            <a:fld id="{E07D47FB-6708-47EB-BBF1-8EA16C06920A}"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E22EC266-309A-4E7C-BF61-5FF0E7AC40C9}" type="datetimeFigureOut">
              <a:rPr lang="en-US" smtClean="0"/>
              <a:pPr/>
              <a:t>3/7/2011</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E07D47FB-6708-47EB-BBF1-8EA16C06920A}"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ideo" Target="file:///C:\Documents%20and%20Settings\spotter\Desktop\102611\CAM02_20101026_074242.avi" TargetMode="External"/><Relationship Id="rId4" Type="http://schemas.openxmlformats.org/officeDocument/2006/relationships/image" Target="../media/image28.jpeg"/></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7.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bright="-16000" contrast="-2000"/>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419100" y="5257800"/>
            <a:ext cx="8305800" cy="1143000"/>
          </a:xfrm>
        </p:spPr>
        <p:txBody>
          <a:bodyPr>
            <a:normAutofit fontScale="92500" lnSpcReduction="20000"/>
          </a:bodyPr>
          <a:lstStyle/>
          <a:p>
            <a:pPr algn="ctr">
              <a:buNone/>
            </a:pPr>
            <a:r>
              <a:rPr lang="en-US" dirty="0" smtClean="0">
                <a:solidFill>
                  <a:schemeClr val="tx2">
                    <a:lumMod val="75000"/>
                  </a:schemeClr>
                </a:solidFill>
              </a:rPr>
              <a:t>Jon Chamberlain</a:t>
            </a:r>
          </a:p>
          <a:p>
            <a:pPr algn="ctr">
              <a:buNone/>
            </a:pPr>
            <a:r>
              <a:rPr lang="en-US" dirty="0" smtClean="0">
                <a:solidFill>
                  <a:schemeClr val="tx2">
                    <a:lumMod val="75000"/>
                  </a:schemeClr>
                </a:solidFill>
              </a:rPr>
              <a:t>Jeff Logsdon</a:t>
            </a:r>
          </a:p>
          <a:p>
            <a:pPr algn="ctr">
              <a:buNone/>
            </a:pPr>
            <a:r>
              <a:rPr lang="en-US" dirty="0" smtClean="0">
                <a:solidFill>
                  <a:schemeClr val="tx2">
                    <a:lumMod val="75000"/>
                  </a:schemeClr>
                </a:solidFill>
              </a:rPr>
              <a:t>National Weather Service Northern Indiana</a:t>
            </a:r>
            <a:endParaRPr lang="en-US" dirty="0">
              <a:solidFill>
                <a:schemeClr val="tx2">
                  <a:lumMod val="75000"/>
                </a:schemeClr>
              </a:solidFill>
            </a:endParaRPr>
          </a:p>
        </p:txBody>
      </p:sp>
      <p:sp>
        <p:nvSpPr>
          <p:cNvPr id="2" name="Title 1"/>
          <p:cNvSpPr>
            <a:spLocks noGrp="1"/>
          </p:cNvSpPr>
          <p:nvPr>
            <p:ph type="ctrTitle" idx="4294967295"/>
          </p:nvPr>
        </p:nvSpPr>
        <p:spPr>
          <a:xfrm>
            <a:off x="419100" y="1143000"/>
            <a:ext cx="8305800" cy="1981200"/>
          </a:xfrm>
        </p:spPr>
        <p:txBody>
          <a:bodyPr>
            <a:normAutofit fontScale="90000"/>
          </a:bodyPr>
          <a:lstStyle/>
          <a:p>
            <a:pPr algn="ctr"/>
            <a:r>
              <a:rPr lang="en-US" sz="5300" b="1" dirty="0" smtClean="0">
                <a:solidFill>
                  <a:schemeClr val="tx2">
                    <a:lumMod val="50000"/>
                  </a:schemeClr>
                </a:solidFill>
                <a:effectLst>
                  <a:outerShdw blurRad="38100" dist="38100" dir="2700000" algn="tl">
                    <a:srgbClr val="000000">
                      <a:alpha val="43137"/>
                    </a:srgbClr>
                  </a:outerShdw>
                </a:effectLst>
              </a:rPr>
              <a:t>The 26 October 2010 Tornado Outbreak: Research Applied to Operations </a:t>
            </a:r>
            <a:r>
              <a:rPr lang="en-US" dirty="0" smtClean="0"/>
              <a:t/>
            </a:r>
            <a:br>
              <a:rPr lang="en-US" dirty="0" smtClean="0"/>
            </a:b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Outlook Phase</a:t>
            </a:r>
            <a:endParaRPr lang="en-US" dirty="0"/>
          </a:p>
        </p:txBody>
      </p:sp>
      <p:sp>
        <p:nvSpPr>
          <p:cNvPr id="5" name="Text Placeholder 4"/>
          <p:cNvSpPr>
            <a:spLocks noGrp="1"/>
          </p:cNvSpPr>
          <p:nvPr>
            <p:ph type="body" idx="1"/>
          </p:nvPr>
        </p:nvSpPr>
        <p:spPr/>
        <p:txBody>
          <a:bodyPr/>
          <a:lstStyle/>
          <a:p>
            <a:r>
              <a:rPr lang="en-US" dirty="0" smtClean="0"/>
              <a:t>Pattern </a:t>
            </a:r>
            <a:r>
              <a:rPr lang="en-US" dirty="0" smtClean="0"/>
              <a:t>Recognition/Increasing Forecast Confidence</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981200" y="221159"/>
            <a:ext cx="5105400" cy="769441"/>
          </a:xfrm>
          <a:prstGeom prst="rect">
            <a:avLst/>
          </a:prstGeom>
          <a:noFill/>
        </p:spPr>
        <p:txBody>
          <a:bodyPr wrap="square" rtlCol="0">
            <a:spAutoFit/>
          </a:bodyPr>
          <a:lstStyle/>
          <a:p>
            <a:pPr algn="ctr"/>
            <a:r>
              <a:rPr lang="en-US" sz="4400" dirty="0" smtClean="0">
                <a:solidFill>
                  <a:schemeClr val="bg1"/>
                </a:solidFill>
              </a:rPr>
              <a:t>October 22, 2010</a:t>
            </a:r>
          </a:p>
        </p:txBody>
      </p:sp>
      <p:sp>
        <p:nvSpPr>
          <p:cNvPr id="9" name="TextBox 8"/>
          <p:cNvSpPr txBox="1"/>
          <p:nvPr/>
        </p:nvSpPr>
        <p:spPr>
          <a:xfrm>
            <a:off x="381000" y="1371600"/>
            <a:ext cx="5867400" cy="4524315"/>
          </a:xfrm>
          <a:prstGeom prst="rect">
            <a:avLst/>
          </a:prstGeom>
          <a:solidFill>
            <a:schemeClr val="bg2"/>
          </a:solidFill>
        </p:spPr>
        <p:txBody>
          <a:bodyPr wrap="square" rtlCol="0">
            <a:spAutoFit/>
          </a:bodyPr>
          <a:lstStyle/>
          <a:p>
            <a:r>
              <a:rPr lang="en-US" sz="1200" dirty="0" smtClean="0"/>
              <a:t>HAZARDOUS WEATHER OUTLOOK...UPDATED</a:t>
            </a:r>
          </a:p>
          <a:p>
            <a:r>
              <a:rPr lang="en-US" sz="1200" dirty="0" smtClean="0"/>
              <a:t>NATIONAL WEATHER SERVICE NORTHERN INDIANA</a:t>
            </a:r>
          </a:p>
          <a:p>
            <a:r>
              <a:rPr lang="en-US" sz="1200" dirty="0" smtClean="0"/>
              <a:t>654 PM EDT FRI OCT 22 2010</a:t>
            </a:r>
          </a:p>
          <a:p>
            <a:endParaRPr lang="en-US" sz="1200" dirty="0" smtClean="0"/>
          </a:p>
          <a:p>
            <a:r>
              <a:rPr lang="en-US" sz="1200" dirty="0" smtClean="0"/>
              <a:t>THIS HAZARDOUS WEATHER OUTLOOK IS FOR PORTIONS OF NORTHWEST OHIO...</a:t>
            </a:r>
          </a:p>
          <a:p>
            <a:r>
              <a:rPr lang="en-US" sz="1200" dirty="0" smtClean="0"/>
              <a:t>SOUTHWEST LOWER MICHIGAN AND NORTHERN INDIANA.</a:t>
            </a:r>
          </a:p>
          <a:p>
            <a:endParaRPr lang="en-US" sz="1200" dirty="0" smtClean="0"/>
          </a:p>
          <a:p>
            <a:r>
              <a:rPr lang="en-US" sz="1200" dirty="0" smtClean="0"/>
              <a:t>.DAY ONE...TONIGHT</a:t>
            </a:r>
          </a:p>
          <a:p>
            <a:endParaRPr lang="en-US" sz="1200" dirty="0" smtClean="0"/>
          </a:p>
          <a:p>
            <a:r>
              <a:rPr lang="en-US" sz="1200" dirty="0" smtClean="0"/>
              <a:t>NO HAZARDOUS WEATHER IS EXPECTED AT THIS TIME.</a:t>
            </a:r>
          </a:p>
          <a:p>
            <a:endParaRPr lang="en-US" sz="1200" dirty="0" smtClean="0"/>
          </a:p>
          <a:p>
            <a:r>
              <a:rPr lang="en-US" sz="1200" dirty="0" smtClean="0"/>
              <a:t>.DAYS TWO THROUGH SEVEN...SATURDAY THROUGH THURSDAY</a:t>
            </a:r>
          </a:p>
          <a:p>
            <a:endParaRPr lang="en-US" sz="1200" dirty="0" smtClean="0"/>
          </a:p>
          <a:p>
            <a:r>
              <a:rPr lang="en-US" sz="1200" dirty="0" smtClean="0"/>
              <a:t>THERE IS A CHANCE OF THUNDERSTORMS ON SUNDAY AND TUESDAY</a:t>
            </a:r>
            <a:r>
              <a:rPr lang="en-US" sz="1200" dirty="0" smtClean="0">
                <a:solidFill>
                  <a:srgbClr val="FFFF00"/>
                </a:solidFill>
              </a:rPr>
              <a:t>. </a:t>
            </a:r>
            <a:r>
              <a:rPr lang="en-US" sz="1200" b="1" dirty="0" smtClean="0">
                <a:solidFill>
                  <a:srgbClr val="FFFF00"/>
                </a:solidFill>
              </a:rPr>
              <a:t>SEVERE</a:t>
            </a:r>
          </a:p>
          <a:p>
            <a:r>
              <a:rPr lang="en-US" sz="1200" b="1" dirty="0" smtClean="0">
                <a:solidFill>
                  <a:srgbClr val="FFFF00"/>
                </a:solidFill>
              </a:rPr>
              <a:t>WEATHER IS POSSIBLE ON TUESDAY...WITH THE POTENTIAL FOR A MAJOR</a:t>
            </a:r>
          </a:p>
          <a:p>
            <a:r>
              <a:rPr lang="en-US" sz="1200" b="1" dirty="0" smtClean="0">
                <a:solidFill>
                  <a:srgbClr val="FFFF00"/>
                </a:solidFill>
              </a:rPr>
              <a:t>SEVERE WEATHER OUTBREAK ACROSS THE MIDWEST.</a:t>
            </a:r>
          </a:p>
          <a:p>
            <a:endParaRPr lang="en-US" sz="1200" dirty="0" smtClean="0"/>
          </a:p>
          <a:p>
            <a:endParaRPr lang="en-US" sz="1200" dirty="0" smtClean="0"/>
          </a:p>
          <a:p>
            <a:r>
              <a:rPr lang="en-US" sz="1200" dirty="0" smtClean="0"/>
              <a:t>.SPOTTER INFORMATION STATEMENT...</a:t>
            </a:r>
          </a:p>
          <a:p>
            <a:endParaRPr lang="en-US" sz="1200" dirty="0" smtClean="0"/>
          </a:p>
          <a:p>
            <a:r>
              <a:rPr lang="en-US" sz="1200" dirty="0" smtClean="0"/>
              <a:t>SPOTTER ACTIVATION IS NOT ANTICIPATED AT THIS TIME. </a:t>
            </a:r>
          </a:p>
          <a:p>
            <a:endParaRPr lang="en-US" sz="1200" dirty="0" smtClean="0"/>
          </a:p>
          <a:p>
            <a:r>
              <a:rPr lang="en-US" sz="1200" dirty="0" smtClean="0"/>
              <a:t>&amp;&amp;</a:t>
            </a:r>
            <a:endParaRPr lang="en-US" sz="1200" dirty="0"/>
          </a:p>
        </p:txBody>
      </p:sp>
      <p:sp>
        <p:nvSpPr>
          <p:cNvPr id="10" name="TextBox 9"/>
          <p:cNvSpPr txBox="1"/>
          <p:nvPr/>
        </p:nvSpPr>
        <p:spPr>
          <a:xfrm>
            <a:off x="6019800" y="1828800"/>
            <a:ext cx="3048000" cy="2862322"/>
          </a:xfrm>
          <a:prstGeom prst="rect">
            <a:avLst/>
          </a:prstGeom>
          <a:noFill/>
        </p:spPr>
        <p:txBody>
          <a:bodyPr wrap="square" rtlCol="0">
            <a:spAutoFit/>
          </a:bodyPr>
          <a:lstStyle/>
          <a:p>
            <a:pPr algn="ctr"/>
            <a:r>
              <a:rPr lang="en-US" sz="3600" dirty="0" smtClean="0"/>
              <a:t>WFO IWX</a:t>
            </a:r>
          </a:p>
          <a:p>
            <a:pPr algn="ctr"/>
            <a:r>
              <a:rPr lang="en-US" sz="3600" dirty="0" smtClean="0"/>
              <a:t>Hazardous Weather Outlook</a:t>
            </a:r>
          </a:p>
          <a:p>
            <a:pPr algn="ctr"/>
            <a:r>
              <a:rPr lang="en-US" sz="3600" dirty="0" smtClean="0"/>
              <a:t>7:00 PM</a:t>
            </a:r>
          </a:p>
        </p:txBody>
      </p:sp>
      <p:sp>
        <p:nvSpPr>
          <p:cNvPr id="5" name="TextBox 4"/>
          <p:cNvSpPr txBox="1"/>
          <p:nvPr/>
        </p:nvSpPr>
        <p:spPr>
          <a:xfrm>
            <a:off x="228600" y="2794337"/>
            <a:ext cx="8610600" cy="1015663"/>
          </a:xfrm>
          <a:prstGeom prst="rect">
            <a:avLst/>
          </a:prstGeom>
          <a:solidFill>
            <a:schemeClr val="tx1"/>
          </a:solidFill>
        </p:spPr>
        <p:txBody>
          <a:bodyPr wrap="square" rtlCol="0">
            <a:spAutoFit/>
          </a:bodyPr>
          <a:lstStyle/>
          <a:p>
            <a:r>
              <a:rPr lang="en-US" sz="2000" b="1" dirty="0" smtClean="0">
                <a:solidFill>
                  <a:srgbClr val="FF0000"/>
                </a:solidFill>
              </a:rPr>
              <a:t>SEVERE WEATHER IS POSSIBLE ON TUESDAY...WITH THE POTENTIAL FOR A MAJOR SEVERE WEATHER OUTBREAK ACROSS THE MIDWEST.</a:t>
            </a:r>
            <a:endParaRPr lang="en-US" sz="2000" b="1"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strVal val="#ppt_w*0.70"/>
                                          </p:val>
                                        </p:tav>
                                        <p:tav tm="100000">
                                          <p:val>
                                            <p:strVal val="#ppt_w"/>
                                          </p:val>
                                        </p:tav>
                                      </p:tavLst>
                                    </p:anim>
                                    <p:anim calcmode="lin" valueType="num">
                                      <p:cBhvr>
                                        <p:cTn id="13" dur="1000" fill="hold"/>
                                        <p:tgtEl>
                                          <p:spTgt spid="10"/>
                                        </p:tgtEl>
                                        <p:attrNameLst>
                                          <p:attrName>ppt_h</p:attrName>
                                        </p:attrNameLst>
                                      </p:cBhvr>
                                      <p:tavLst>
                                        <p:tav tm="0">
                                          <p:val>
                                            <p:strVal val="#ppt_h"/>
                                          </p:val>
                                        </p:tav>
                                        <p:tav tm="100000">
                                          <p:val>
                                            <p:strVal val="#ppt_h"/>
                                          </p:val>
                                        </p:tav>
                                      </p:tavLst>
                                    </p:anim>
                                    <p:animEffect transition="in" filter="fade">
                                      <p:cBhvr>
                                        <p:cTn id="14" dur="1000"/>
                                        <p:tgtEl>
                                          <p:spTgt spid="10"/>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ssolv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376535"/>
            <a:ext cx="6172200" cy="584775"/>
          </a:xfrm>
          <a:prstGeom prst="rect">
            <a:avLst/>
          </a:prstGeom>
          <a:noFill/>
        </p:spPr>
        <p:txBody>
          <a:bodyPr wrap="square" rtlCol="0">
            <a:spAutoFit/>
          </a:bodyPr>
          <a:lstStyle/>
          <a:p>
            <a:pPr algn="ctr"/>
            <a:r>
              <a:rPr lang="en-US" sz="2400" b="1" dirty="0" smtClean="0">
                <a:solidFill>
                  <a:schemeClr val="bg1"/>
                </a:solidFill>
              </a:rPr>
              <a:t> </a:t>
            </a:r>
            <a:r>
              <a:rPr lang="en-US" sz="3200" b="1" dirty="0" smtClean="0">
                <a:solidFill>
                  <a:schemeClr val="bg1"/>
                </a:solidFill>
              </a:rPr>
              <a:t>16 </a:t>
            </a:r>
            <a:r>
              <a:rPr lang="en-US" sz="3200" dirty="0" smtClean="0">
                <a:solidFill>
                  <a:schemeClr val="bg1"/>
                </a:solidFill>
              </a:rPr>
              <a:t>Hours Before Event</a:t>
            </a:r>
            <a:endParaRPr lang="en-US" sz="2400" dirty="0" smtClean="0">
              <a:solidFill>
                <a:schemeClr val="bg1"/>
              </a:solidFill>
            </a:endParaRPr>
          </a:p>
        </p:txBody>
      </p:sp>
      <p:sp>
        <p:nvSpPr>
          <p:cNvPr id="3" name="TextBox 2"/>
          <p:cNvSpPr txBox="1"/>
          <p:nvPr/>
        </p:nvSpPr>
        <p:spPr>
          <a:xfrm>
            <a:off x="228600" y="1371600"/>
            <a:ext cx="6400800" cy="4693593"/>
          </a:xfrm>
          <a:prstGeom prst="rect">
            <a:avLst/>
          </a:prstGeom>
          <a:solidFill>
            <a:schemeClr val="bg2"/>
          </a:solidFill>
        </p:spPr>
        <p:txBody>
          <a:bodyPr wrap="square" rtlCol="0">
            <a:spAutoFit/>
          </a:bodyPr>
          <a:lstStyle/>
          <a:p>
            <a:r>
              <a:rPr lang="en-US" sz="1300" dirty="0" smtClean="0"/>
              <a:t>SPECIAL WEATHER STATEMENT</a:t>
            </a:r>
          </a:p>
          <a:p>
            <a:r>
              <a:rPr lang="en-US" sz="1300" dirty="0" smtClean="0"/>
              <a:t>NATIONAL WEATHER SERVICE NORTHERN INDIANA</a:t>
            </a:r>
          </a:p>
          <a:p>
            <a:r>
              <a:rPr lang="en-US" sz="1300" dirty="0" smtClean="0"/>
              <a:t>539 PM EDT MON OCT 25 2010</a:t>
            </a:r>
          </a:p>
          <a:p>
            <a:endParaRPr lang="en-US" sz="1300" dirty="0" smtClean="0"/>
          </a:p>
          <a:p>
            <a:r>
              <a:rPr lang="en-US" sz="1300" dirty="0" smtClean="0"/>
              <a:t>...ELEVATED SEVERE WEATHER THREAT ON TUESDAY...</a:t>
            </a:r>
          </a:p>
          <a:p>
            <a:endParaRPr lang="en-US" sz="1300" dirty="0" smtClean="0"/>
          </a:p>
          <a:p>
            <a:r>
              <a:rPr lang="en-US" sz="1300" dirty="0" smtClean="0"/>
              <a:t>A NEAR HISTORICALLY DEEP LOW PRESSURE SYSTEM WILL PUSH INTO THE</a:t>
            </a:r>
          </a:p>
          <a:p>
            <a:r>
              <a:rPr lang="en-US" sz="1300" dirty="0" smtClean="0"/>
              <a:t>UPPER MIDWEST ON TUESDAY...SUPPORTING A LINE THUNDERSTORMS INTO</a:t>
            </a:r>
          </a:p>
          <a:p>
            <a:r>
              <a:rPr lang="en-US" sz="1300" dirty="0" smtClean="0"/>
              <a:t>THE REGION</a:t>
            </a:r>
            <a:r>
              <a:rPr lang="en-US" sz="1300" dirty="0" smtClean="0">
                <a:solidFill>
                  <a:srgbClr val="FF0000"/>
                </a:solidFill>
              </a:rPr>
              <a:t>. </a:t>
            </a:r>
            <a:r>
              <a:rPr lang="en-US" sz="1300" dirty="0" smtClean="0">
                <a:solidFill>
                  <a:srgbClr val="FFFF00"/>
                </a:solidFill>
              </a:rPr>
              <a:t>THIS </a:t>
            </a:r>
            <a:r>
              <a:rPr lang="en-US" sz="1300" b="1" dirty="0" smtClean="0">
                <a:solidFill>
                  <a:srgbClr val="FFFF00"/>
                </a:solidFill>
              </a:rPr>
              <a:t>LINE OF THUNDERSTORMS WILL HAVE AN INCREASED</a:t>
            </a:r>
          </a:p>
          <a:p>
            <a:r>
              <a:rPr lang="en-US" sz="1300" b="1" dirty="0" smtClean="0">
                <a:solidFill>
                  <a:srgbClr val="FFFF00"/>
                </a:solidFill>
              </a:rPr>
              <a:t>POTENTIAL TO PRODUCE WIDESPREAD DAMAGING WINDS...WITH WIND </a:t>
            </a:r>
            <a:r>
              <a:rPr lang="en-US" sz="1300" b="1" dirty="0" smtClean="0">
                <a:solidFill>
                  <a:srgbClr val="FFFF00"/>
                </a:solidFill>
              </a:rPr>
              <a:t>SPEEDS IN </a:t>
            </a:r>
            <a:r>
              <a:rPr lang="en-US" sz="1300" b="1" dirty="0" smtClean="0">
                <a:solidFill>
                  <a:srgbClr val="FFFF00"/>
                </a:solidFill>
              </a:rPr>
              <a:t>EXCESS OF 70 MPH POSSIBLE. </a:t>
            </a:r>
            <a:r>
              <a:rPr lang="en-US" sz="1300" dirty="0" smtClean="0"/>
              <a:t>FAVORABLE ATMOSPHERIC PROFILES WILL </a:t>
            </a:r>
            <a:r>
              <a:rPr lang="en-US" sz="1300" dirty="0" smtClean="0"/>
              <a:t>ALSO </a:t>
            </a:r>
            <a:r>
              <a:rPr lang="en-US" sz="1300" dirty="0" smtClean="0"/>
              <a:t>SUPPORT </a:t>
            </a:r>
            <a:r>
              <a:rPr lang="en-US" sz="1300" b="1" dirty="0" smtClean="0">
                <a:solidFill>
                  <a:srgbClr val="FFFF00"/>
                </a:solidFill>
              </a:rPr>
              <a:t>AN INCREASED TORNADO THREAT. </a:t>
            </a:r>
            <a:r>
              <a:rPr lang="en-US" sz="1300" dirty="0" smtClean="0"/>
              <a:t>THE LINE OF THUNDERSTORMS </a:t>
            </a:r>
            <a:r>
              <a:rPr lang="en-US" sz="1300" dirty="0" smtClean="0"/>
              <a:t>IS </a:t>
            </a:r>
            <a:r>
              <a:rPr lang="en-US" sz="1300" dirty="0" smtClean="0"/>
              <a:t>EXPECTED INTO </a:t>
            </a:r>
            <a:r>
              <a:rPr lang="en-US" sz="1300" b="1" dirty="0" smtClean="0">
                <a:solidFill>
                  <a:srgbClr val="FFFF00"/>
                </a:solidFill>
              </a:rPr>
              <a:t>WESTERN INDIANA AROUND MID MORNING...AND WILL MOVE </a:t>
            </a:r>
            <a:r>
              <a:rPr lang="en-US" sz="1300" b="1" dirty="0" smtClean="0">
                <a:solidFill>
                  <a:srgbClr val="FFFF00"/>
                </a:solidFill>
              </a:rPr>
              <a:t> VERY </a:t>
            </a:r>
            <a:r>
              <a:rPr lang="en-US" sz="1300" b="1" dirty="0" smtClean="0">
                <a:solidFill>
                  <a:srgbClr val="FFFF00"/>
                </a:solidFill>
              </a:rPr>
              <a:t>QUICKLY TO THE EAST AT SPEEDS OF 60 TO 70 MPH...ENTERING </a:t>
            </a:r>
            <a:r>
              <a:rPr lang="en-US" sz="1300" b="1" dirty="0" smtClean="0">
                <a:solidFill>
                  <a:srgbClr val="FFFF00"/>
                </a:solidFill>
              </a:rPr>
              <a:t>OHIO BY </a:t>
            </a:r>
            <a:r>
              <a:rPr lang="en-US" sz="1300" b="1" dirty="0" smtClean="0">
                <a:solidFill>
                  <a:srgbClr val="FFFF00"/>
                </a:solidFill>
              </a:rPr>
              <a:t>EARLY AFTERNOON.</a:t>
            </a:r>
            <a:r>
              <a:rPr lang="en-US" sz="1300" dirty="0" smtClean="0"/>
              <a:t> PERSONS ARE ADVISED TO STAY ALERT TO WEATHER </a:t>
            </a:r>
            <a:r>
              <a:rPr lang="en-US" sz="1300" dirty="0" smtClean="0"/>
              <a:t>CONDITIONS </a:t>
            </a:r>
            <a:r>
              <a:rPr lang="en-US" sz="1300" dirty="0" smtClean="0"/>
              <a:t>ON TUESDAY...AND BE PREPARED FOR ANY SEVERE WEATHER </a:t>
            </a:r>
            <a:r>
              <a:rPr lang="en-US" sz="1300" dirty="0" smtClean="0"/>
              <a:t> WATCHES </a:t>
            </a:r>
            <a:r>
              <a:rPr lang="en-US" sz="1300" dirty="0" smtClean="0"/>
              <a:t>OR WARNINGS. LISTEN TO NOAA WEATHER RADIO OR YOUR LOCAL </a:t>
            </a:r>
            <a:r>
              <a:rPr lang="en-US" sz="1300" dirty="0" smtClean="0"/>
              <a:t>MEDIA </a:t>
            </a:r>
            <a:r>
              <a:rPr lang="en-US" sz="1300" dirty="0" smtClean="0"/>
              <a:t>FOR LATER UPDATES ON THIS SITUATION.</a:t>
            </a:r>
          </a:p>
          <a:p>
            <a:endParaRPr lang="en-US" sz="1300" dirty="0" smtClean="0"/>
          </a:p>
          <a:p>
            <a:r>
              <a:rPr lang="en-US" sz="1300" dirty="0" smtClean="0"/>
              <a:t>$$</a:t>
            </a:r>
          </a:p>
          <a:p>
            <a:endParaRPr lang="en-US" sz="1300" dirty="0" smtClean="0"/>
          </a:p>
          <a:p>
            <a:r>
              <a:rPr lang="en-US" sz="1300" dirty="0" smtClean="0"/>
              <a:t>JC</a:t>
            </a:r>
            <a:endParaRPr lang="en-US" sz="1300" dirty="0" smtClean="0"/>
          </a:p>
        </p:txBody>
      </p:sp>
      <p:sp>
        <p:nvSpPr>
          <p:cNvPr id="4" name="TextBox 3"/>
          <p:cNvSpPr txBox="1"/>
          <p:nvPr/>
        </p:nvSpPr>
        <p:spPr>
          <a:xfrm>
            <a:off x="6248400" y="1752600"/>
            <a:ext cx="2971800" cy="2862322"/>
          </a:xfrm>
          <a:prstGeom prst="rect">
            <a:avLst/>
          </a:prstGeom>
          <a:noFill/>
        </p:spPr>
        <p:txBody>
          <a:bodyPr wrap="square" rtlCol="0">
            <a:spAutoFit/>
          </a:bodyPr>
          <a:lstStyle/>
          <a:p>
            <a:pPr algn="ctr"/>
            <a:r>
              <a:rPr lang="en-US" sz="3600" dirty="0" smtClean="0"/>
              <a:t>WFO IWX</a:t>
            </a:r>
          </a:p>
          <a:p>
            <a:pPr algn="ctr"/>
            <a:r>
              <a:rPr lang="en-US" sz="3600" dirty="0" smtClean="0"/>
              <a:t>Special</a:t>
            </a:r>
          </a:p>
          <a:p>
            <a:pPr algn="ctr"/>
            <a:r>
              <a:rPr lang="en-US" sz="3600" dirty="0" smtClean="0"/>
              <a:t>Weather Statement</a:t>
            </a:r>
          </a:p>
          <a:p>
            <a:pPr algn="ctr"/>
            <a:r>
              <a:rPr lang="en-US" sz="3600" dirty="0" smtClean="0"/>
              <a:t>5:00 PM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0.70"/>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Warning</a:t>
            </a:r>
            <a:r>
              <a:rPr lang="en-US" dirty="0" smtClean="0"/>
              <a:t> Phase</a:t>
            </a:r>
            <a:endParaRPr lang="en-US" dirty="0"/>
          </a:p>
        </p:txBody>
      </p:sp>
      <p:sp>
        <p:nvSpPr>
          <p:cNvPr id="5" name="Text Placeholder 4"/>
          <p:cNvSpPr>
            <a:spLocks noGrp="1"/>
          </p:cNvSpPr>
          <p:nvPr>
            <p:ph type="body" idx="1"/>
          </p:nvPr>
        </p:nvSpPr>
        <p:spPr/>
        <p:txBody>
          <a:bodyPr/>
          <a:lstStyle/>
          <a:p>
            <a:r>
              <a:rPr lang="en-US" dirty="0" smtClean="0"/>
              <a:t>Pattern </a:t>
            </a:r>
            <a:r>
              <a:rPr lang="en-US" dirty="0" smtClean="0"/>
              <a:t>Recognition/Increasing Forecast Confidence</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08_eshr.gif"/>
          <p:cNvPicPr>
            <a:picLocks noChangeAspect="1"/>
          </p:cNvPicPr>
          <p:nvPr/>
        </p:nvPicPr>
        <p:blipFill>
          <a:blip r:embed="rId3" cstate="print"/>
          <a:stretch>
            <a:fillRect/>
          </a:stretch>
        </p:blipFill>
        <p:spPr>
          <a:xfrm>
            <a:off x="0" y="0"/>
            <a:ext cx="9144000" cy="6858000"/>
          </a:xfrm>
          <a:prstGeom prst="rect">
            <a:avLst/>
          </a:prstGeom>
          <a:solidFill>
            <a:schemeClr val="tx1"/>
          </a:solidFill>
        </p:spPr>
      </p:pic>
      <p:sp>
        <p:nvSpPr>
          <p:cNvPr id="9" name="TextBox 8"/>
          <p:cNvSpPr txBox="1"/>
          <p:nvPr/>
        </p:nvSpPr>
        <p:spPr>
          <a:xfrm>
            <a:off x="3048000" y="6488668"/>
            <a:ext cx="3276600" cy="338554"/>
          </a:xfrm>
          <a:prstGeom prst="rect">
            <a:avLst/>
          </a:prstGeom>
          <a:solidFill>
            <a:schemeClr val="tx1"/>
          </a:solidFill>
        </p:spPr>
        <p:txBody>
          <a:bodyPr wrap="square" rtlCol="0">
            <a:spAutoFit/>
          </a:bodyPr>
          <a:lstStyle/>
          <a:p>
            <a:r>
              <a:rPr lang="en-US" sz="1600" dirty="0" smtClean="0">
                <a:solidFill>
                  <a:schemeClr val="bg1"/>
                </a:solidFill>
              </a:rPr>
              <a:t>1300 UTC Effective bulk shear (</a:t>
            </a:r>
            <a:r>
              <a:rPr lang="en-US" sz="1600" dirty="0" err="1" smtClean="0">
                <a:solidFill>
                  <a:schemeClr val="bg1"/>
                </a:solidFill>
              </a:rPr>
              <a:t>kt</a:t>
            </a:r>
            <a:r>
              <a:rPr lang="en-US" sz="1600" dirty="0" smtClean="0">
                <a:solidFill>
                  <a:schemeClr val="bg1"/>
                </a:solidFill>
              </a:rPr>
              <a:t>)</a:t>
            </a:r>
            <a:endParaRPr lang="en-US" sz="1600" dirty="0">
              <a:solidFill>
                <a:schemeClr val="bg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08_srh1.gif"/>
          <p:cNvPicPr>
            <a:picLocks noChangeAspect="1"/>
          </p:cNvPicPr>
          <p:nvPr/>
        </p:nvPicPr>
        <p:blipFill>
          <a:blip r:embed="rId3" cstate="print"/>
          <a:stretch>
            <a:fillRect/>
          </a:stretch>
        </p:blipFill>
        <p:spPr>
          <a:xfrm>
            <a:off x="0" y="0"/>
            <a:ext cx="9144000" cy="6858000"/>
          </a:xfrm>
          <a:prstGeom prst="rect">
            <a:avLst/>
          </a:prstGeom>
          <a:solidFill>
            <a:schemeClr val="tx1"/>
          </a:solidFill>
        </p:spPr>
      </p:pic>
      <p:sp>
        <p:nvSpPr>
          <p:cNvPr id="4" name="TextBox 3"/>
          <p:cNvSpPr txBox="1"/>
          <p:nvPr/>
        </p:nvSpPr>
        <p:spPr>
          <a:xfrm>
            <a:off x="3048000" y="6488668"/>
            <a:ext cx="3048000" cy="338554"/>
          </a:xfrm>
          <a:prstGeom prst="rect">
            <a:avLst/>
          </a:prstGeom>
          <a:solidFill>
            <a:schemeClr val="tx1"/>
          </a:solidFill>
        </p:spPr>
        <p:txBody>
          <a:bodyPr wrap="square" rtlCol="0" anchor="ctr">
            <a:spAutoFit/>
          </a:bodyPr>
          <a:lstStyle/>
          <a:p>
            <a:r>
              <a:rPr lang="en-US" sz="1600" dirty="0" smtClean="0">
                <a:solidFill>
                  <a:schemeClr val="bg1"/>
                </a:solidFill>
              </a:rPr>
              <a:t>1300 UTC 0-1 km SRH m2/s2</a:t>
            </a:r>
            <a:endParaRPr lang="en-US" sz="1600" dirty="0">
              <a:solidFill>
                <a:schemeClr val="bg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_mlcp.gif"/>
          <p:cNvPicPr>
            <a:picLocks noChangeAspect="1"/>
          </p:cNvPicPr>
          <p:nvPr/>
        </p:nvPicPr>
        <p:blipFill>
          <a:blip r:embed="rId3" cstate="print"/>
          <a:stretch>
            <a:fillRect/>
          </a:stretch>
        </p:blipFill>
        <p:spPr>
          <a:xfrm>
            <a:off x="0" y="0"/>
            <a:ext cx="9144000" cy="6858000"/>
          </a:xfrm>
          <a:prstGeom prst="rect">
            <a:avLst/>
          </a:prstGeom>
          <a:solidFill>
            <a:schemeClr val="tx1"/>
          </a:solidFill>
        </p:spPr>
      </p:pic>
      <p:sp>
        <p:nvSpPr>
          <p:cNvPr id="3" name="TextBox 2"/>
          <p:cNvSpPr txBox="1"/>
          <p:nvPr/>
        </p:nvSpPr>
        <p:spPr>
          <a:xfrm>
            <a:off x="3048000" y="6488668"/>
            <a:ext cx="3276600" cy="338554"/>
          </a:xfrm>
          <a:prstGeom prst="rect">
            <a:avLst/>
          </a:prstGeom>
          <a:solidFill>
            <a:schemeClr val="tx1"/>
          </a:solidFill>
        </p:spPr>
        <p:txBody>
          <a:bodyPr wrap="square" rtlCol="0">
            <a:spAutoFit/>
          </a:bodyPr>
          <a:lstStyle/>
          <a:p>
            <a:r>
              <a:rPr lang="en-US" sz="1600" dirty="0" smtClean="0">
                <a:solidFill>
                  <a:schemeClr val="bg1"/>
                </a:solidFill>
              </a:rPr>
              <a:t>1300 UTC MLCAPE</a:t>
            </a:r>
            <a:endParaRPr lang="en-US" sz="1600" dirty="0">
              <a:solidFill>
                <a:schemeClr val="bg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_lr3c.gif"/>
          <p:cNvPicPr>
            <a:picLocks noChangeAspect="1"/>
          </p:cNvPicPr>
          <p:nvPr/>
        </p:nvPicPr>
        <p:blipFill>
          <a:blip r:embed="rId3" cstate="print"/>
          <a:stretch>
            <a:fillRect/>
          </a:stretch>
        </p:blipFill>
        <p:spPr>
          <a:xfrm>
            <a:off x="0" y="0"/>
            <a:ext cx="9144000" cy="6858000"/>
          </a:xfrm>
          <a:prstGeom prst="rect">
            <a:avLst/>
          </a:prstGeom>
          <a:solidFill>
            <a:schemeClr val="tx1"/>
          </a:solidFill>
        </p:spPr>
      </p:pic>
      <p:sp>
        <p:nvSpPr>
          <p:cNvPr id="3" name="TextBox 2"/>
          <p:cNvSpPr txBox="1"/>
          <p:nvPr/>
        </p:nvSpPr>
        <p:spPr>
          <a:xfrm>
            <a:off x="2971800" y="6488668"/>
            <a:ext cx="3276600" cy="338554"/>
          </a:xfrm>
          <a:prstGeom prst="rect">
            <a:avLst/>
          </a:prstGeom>
          <a:solidFill>
            <a:schemeClr val="tx1"/>
          </a:solidFill>
        </p:spPr>
        <p:txBody>
          <a:bodyPr wrap="square" rtlCol="0">
            <a:spAutoFit/>
          </a:bodyPr>
          <a:lstStyle/>
          <a:p>
            <a:r>
              <a:rPr lang="en-US" sz="1600" dirty="0" smtClean="0">
                <a:solidFill>
                  <a:schemeClr val="bg1"/>
                </a:solidFill>
              </a:rPr>
              <a:t>1300 UTC 0-3 km MLCAPE</a:t>
            </a:r>
            <a:endParaRPr lang="en-US" sz="1600" dirty="0">
              <a:solidFill>
                <a:schemeClr val="bg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5Z_bufr_kfwa.bmp"/>
          <p:cNvPicPr>
            <a:picLocks noGrp="1" noChangeAspect="1"/>
          </p:cNvPicPr>
          <p:nvPr>
            <p:ph idx="1"/>
          </p:nvPr>
        </p:nvPicPr>
        <p:blipFill>
          <a:blip r:embed="rId3" cstate="print"/>
          <a:stretch>
            <a:fillRect/>
          </a:stretch>
        </p:blipFill>
        <p:spPr>
          <a:xfrm>
            <a:off x="266700" y="0"/>
            <a:ext cx="8610600" cy="6887134"/>
          </a:xfrm>
        </p:spPr>
      </p:pic>
      <p:cxnSp>
        <p:nvCxnSpPr>
          <p:cNvPr id="5" name="Straight Connector 4"/>
          <p:cNvCxnSpPr/>
          <p:nvPr/>
        </p:nvCxnSpPr>
        <p:spPr>
          <a:xfrm>
            <a:off x="4343400" y="5486400"/>
            <a:ext cx="373380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mallcpe_graph.gif"/>
          <p:cNvPicPr>
            <a:picLocks noGrp="1" noChangeAspect="1"/>
          </p:cNvPicPr>
          <p:nvPr>
            <p:ph idx="1"/>
          </p:nvPr>
        </p:nvPicPr>
        <p:blipFill>
          <a:blip r:embed="rId3" cstate="print"/>
          <a:stretch>
            <a:fillRect/>
          </a:stretch>
        </p:blipFill>
        <p:spPr>
          <a:xfrm>
            <a:off x="1828800" y="381000"/>
            <a:ext cx="5486400" cy="6096000"/>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regionalimpactsmap.PNG"/>
          <p:cNvPicPr>
            <a:picLocks noGrp="1" noChangeAspect="1"/>
          </p:cNvPicPr>
          <p:nvPr>
            <p:ph idx="1"/>
          </p:nvPr>
        </p:nvPicPr>
        <p:blipFill>
          <a:blip r:embed="rId3" cstate="print"/>
          <a:stretch>
            <a:fillRect/>
          </a:stretch>
        </p:blipFill>
        <p:spPr>
          <a:xfrm>
            <a:off x="1066800" y="1447800"/>
            <a:ext cx="7010400" cy="5152544"/>
          </a:xfrm>
        </p:spPr>
      </p:pic>
      <p:sp>
        <p:nvSpPr>
          <p:cNvPr id="3" name="Title 2"/>
          <p:cNvSpPr>
            <a:spLocks noGrp="1"/>
          </p:cNvSpPr>
          <p:nvPr>
            <p:ph type="title"/>
          </p:nvPr>
        </p:nvSpPr>
        <p:spPr/>
        <p:txBody>
          <a:bodyPr/>
          <a:lstStyle/>
          <a:p>
            <a:r>
              <a:rPr lang="en-US" dirty="0" smtClean="0"/>
              <a:t>The Event</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371600" y="990600"/>
          <a:ext cx="6019800" cy="5029203"/>
        </p:xfrm>
        <a:graphic>
          <a:graphicData uri="http://schemas.openxmlformats.org/drawingml/2006/table">
            <a:tbl>
              <a:tblPr>
                <a:tableStyleId>{D7AC3CCA-C797-4891-BE02-D94E43425B78}</a:tableStyleId>
              </a:tblPr>
              <a:tblGrid>
                <a:gridCol w="2949702"/>
                <a:gridCol w="1504950"/>
                <a:gridCol w="1565148"/>
              </a:tblGrid>
              <a:tr h="811161">
                <a:tc>
                  <a:txBody>
                    <a:bodyPr/>
                    <a:lstStyle/>
                    <a:p>
                      <a:r>
                        <a:rPr lang="en-US" sz="1400" dirty="0"/>
                        <a:t>supercell cases w/CAPE &lt; 1000 J/kg  (110 of 518 cases in RUC database):</a:t>
                      </a:r>
                      <a:endParaRPr lang="en-US" sz="1400" dirty="0">
                        <a:solidFill>
                          <a:schemeClr val="bg1"/>
                        </a:solidFill>
                      </a:endParaRPr>
                    </a:p>
                  </a:txBody>
                  <a:tcPr marL="72999" marR="72999" marT="36500" marB="36500" anchor="ctr"/>
                </a:tc>
                <a:tc>
                  <a:txBody>
                    <a:bodyPr/>
                    <a:lstStyle/>
                    <a:p>
                      <a:r>
                        <a:rPr lang="en-US" sz="1400" dirty="0" err="1"/>
                        <a:t>nontornadic</a:t>
                      </a:r>
                      <a:r>
                        <a:rPr lang="en-US" sz="1400" dirty="0"/>
                        <a:t> &amp; F0 (79 cases)</a:t>
                      </a:r>
                      <a:endParaRPr lang="en-US" sz="1400" dirty="0">
                        <a:solidFill>
                          <a:schemeClr val="bg1"/>
                        </a:solidFill>
                      </a:endParaRPr>
                    </a:p>
                  </a:txBody>
                  <a:tcPr marL="72999" marR="72999" marT="36500" marB="36500" anchor="ctr"/>
                </a:tc>
                <a:tc>
                  <a:txBody>
                    <a:bodyPr/>
                    <a:lstStyle/>
                    <a:p>
                      <a:r>
                        <a:rPr lang="en-US" sz="1400" dirty="0"/>
                        <a:t>F1-F4 tornadoes (31 cases)</a:t>
                      </a:r>
                      <a:endParaRPr lang="en-US" sz="1400" dirty="0">
                        <a:solidFill>
                          <a:schemeClr val="bg1"/>
                        </a:solidFill>
                      </a:endParaRPr>
                    </a:p>
                  </a:txBody>
                  <a:tcPr marL="72999" marR="72999" marT="36500" marB="36500" anchor="ctr"/>
                </a:tc>
              </a:tr>
              <a:tr h="324465">
                <a:tc>
                  <a:txBody>
                    <a:bodyPr/>
                    <a:lstStyle/>
                    <a:p>
                      <a:r>
                        <a:rPr lang="en-US" sz="1400" dirty="0"/>
                        <a:t> </a:t>
                      </a:r>
                      <a:endParaRPr lang="en-US" sz="1400" dirty="0">
                        <a:solidFill>
                          <a:schemeClr val="bg1"/>
                        </a:solidFill>
                      </a:endParaRPr>
                    </a:p>
                  </a:txBody>
                  <a:tcPr marL="72999" marR="72999" marT="36500" marB="36500" anchor="ctr"/>
                </a:tc>
                <a:tc>
                  <a:txBody>
                    <a:bodyPr/>
                    <a:lstStyle/>
                    <a:p>
                      <a:r>
                        <a:rPr lang="en-US" sz="1400" dirty="0"/>
                        <a:t>mean value</a:t>
                      </a:r>
                      <a:endParaRPr lang="en-US" sz="1400" dirty="0">
                        <a:solidFill>
                          <a:schemeClr val="bg1"/>
                        </a:solidFill>
                      </a:endParaRPr>
                    </a:p>
                  </a:txBody>
                  <a:tcPr marL="72999" marR="72999" marT="36500" marB="36500" anchor="ctr"/>
                </a:tc>
                <a:tc>
                  <a:txBody>
                    <a:bodyPr/>
                    <a:lstStyle/>
                    <a:p>
                      <a:r>
                        <a:rPr lang="en-US" sz="1400"/>
                        <a:t>mean value</a:t>
                      </a:r>
                      <a:endParaRPr lang="en-US" sz="1400">
                        <a:solidFill>
                          <a:schemeClr val="bg1"/>
                        </a:solidFill>
                      </a:endParaRPr>
                    </a:p>
                  </a:txBody>
                  <a:tcPr marL="72999" marR="72999" marT="36500" marB="36500" anchor="ctr"/>
                </a:tc>
              </a:tr>
              <a:tr h="324465">
                <a:tc>
                  <a:txBody>
                    <a:bodyPr/>
                    <a:lstStyle/>
                    <a:p>
                      <a:r>
                        <a:rPr lang="en-US" sz="1400" dirty="0"/>
                        <a:t>level of maximum buoyancy</a:t>
                      </a:r>
                      <a:endParaRPr lang="en-US" sz="1400" dirty="0">
                        <a:solidFill>
                          <a:schemeClr val="bg1"/>
                        </a:solidFill>
                      </a:endParaRPr>
                    </a:p>
                  </a:txBody>
                  <a:tcPr marL="72999" marR="72999" marT="36500" marB="36500" anchor="ctr"/>
                </a:tc>
                <a:tc>
                  <a:txBody>
                    <a:bodyPr/>
                    <a:lstStyle/>
                    <a:p>
                      <a:r>
                        <a:rPr lang="en-US" sz="1400" dirty="0"/>
                        <a:t>   488 </a:t>
                      </a:r>
                      <a:r>
                        <a:rPr lang="en-US" sz="1400" dirty="0" err="1"/>
                        <a:t>mb</a:t>
                      </a:r>
                      <a:endParaRPr lang="en-US" sz="1400" dirty="0">
                        <a:solidFill>
                          <a:schemeClr val="bg1"/>
                        </a:solidFill>
                      </a:endParaRPr>
                    </a:p>
                  </a:txBody>
                  <a:tcPr marL="72999" marR="72999" marT="36500" marB="36500" anchor="ctr"/>
                </a:tc>
                <a:tc>
                  <a:txBody>
                    <a:bodyPr/>
                    <a:lstStyle/>
                    <a:p>
                      <a:r>
                        <a:rPr lang="en-US" sz="1400"/>
                        <a:t>  544 mb  ***</a:t>
                      </a:r>
                      <a:endParaRPr lang="en-US" sz="1400">
                        <a:solidFill>
                          <a:schemeClr val="bg1"/>
                        </a:solidFill>
                      </a:endParaRPr>
                    </a:p>
                  </a:txBody>
                  <a:tcPr marL="72999" marR="72999" marT="36500" marB="36500" anchor="ctr"/>
                </a:tc>
              </a:tr>
              <a:tr h="567813">
                <a:tc>
                  <a:txBody>
                    <a:bodyPr/>
                    <a:lstStyle/>
                    <a:p>
                      <a:r>
                        <a:rPr lang="en-US" sz="1400" dirty="0"/>
                        <a:t>total MLCAPE (lowest 100 </a:t>
                      </a:r>
                      <a:r>
                        <a:rPr lang="en-US" sz="1400" dirty="0" err="1"/>
                        <a:t>mb</a:t>
                      </a:r>
                      <a:r>
                        <a:rPr lang="en-US" sz="1400" dirty="0"/>
                        <a:t> parcel)</a:t>
                      </a:r>
                      <a:endParaRPr lang="en-US" sz="1400" dirty="0">
                        <a:solidFill>
                          <a:schemeClr val="bg1"/>
                        </a:solidFill>
                      </a:endParaRPr>
                    </a:p>
                  </a:txBody>
                  <a:tcPr marL="72999" marR="72999" marT="36500" marB="36500" anchor="ctr"/>
                </a:tc>
                <a:tc>
                  <a:txBody>
                    <a:bodyPr/>
                    <a:lstStyle/>
                    <a:p>
                      <a:r>
                        <a:rPr lang="en-US" sz="1400" dirty="0"/>
                        <a:t>   584 J/kg</a:t>
                      </a:r>
                      <a:endParaRPr lang="en-US" sz="1400" dirty="0">
                        <a:solidFill>
                          <a:schemeClr val="bg1"/>
                        </a:solidFill>
                      </a:endParaRPr>
                    </a:p>
                  </a:txBody>
                  <a:tcPr marL="72999" marR="72999" marT="36500" marB="36500" anchor="ctr"/>
                </a:tc>
                <a:tc>
                  <a:txBody>
                    <a:bodyPr/>
                    <a:lstStyle/>
                    <a:p>
                      <a:r>
                        <a:rPr lang="en-US" sz="1400"/>
                        <a:t>  626 J/kg</a:t>
                      </a:r>
                      <a:endParaRPr lang="en-US" sz="1400">
                        <a:solidFill>
                          <a:schemeClr val="bg1"/>
                        </a:solidFill>
                      </a:endParaRPr>
                    </a:p>
                  </a:txBody>
                  <a:tcPr marL="72999" marR="72999" marT="36500" marB="36500" anchor="ctr"/>
                </a:tc>
              </a:tr>
              <a:tr h="324465">
                <a:tc>
                  <a:txBody>
                    <a:bodyPr/>
                    <a:lstStyle/>
                    <a:p>
                      <a:r>
                        <a:rPr lang="en-US" sz="1400"/>
                        <a:t>0-3 km MLCAPE</a:t>
                      </a:r>
                      <a:endParaRPr lang="en-US" sz="1400">
                        <a:solidFill>
                          <a:schemeClr val="bg1"/>
                        </a:solidFill>
                      </a:endParaRPr>
                    </a:p>
                  </a:txBody>
                  <a:tcPr marL="72999" marR="72999" marT="36500" marB="36500" anchor="ctr"/>
                </a:tc>
                <a:tc>
                  <a:txBody>
                    <a:bodyPr/>
                    <a:lstStyle/>
                    <a:p>
                      <a:r>
                        <a:rPr lang="en-US" sz="1400" dirty="0"/>
                        <a:t>   13 J/kg</a:t>
                      </a:r>
                      <a:endParaRPr lang="en-US" sz="1400" dirty="0">
                        <a:solidFill>
                          <a:schemeClr val="bg1"/>
                        </a:solidFill>
                      </a:endParaRPr>
                    </a:p>
                  </a:txBody>
                  <a:tcPr marL="72999" marR="72999" marT="36500" marB="36500" anchor="ctr"/>
                </a:tc>
                <a:tc>
                  <a:txBody>
                    <a:bodyPr/>
                    <a:lstStyle/>
                    <a:p>
                      <a:r>
                        <a:rPr lang="en-US" sz="1400" dirty="0"/>
                        <a:t>  </a:t>
                      </a:r>
                      <a:r>
                        <a:rPr lang="en-US" sz="1400" dirty="0">
                          <a:solidFill>
                            <a:srgbClr val="FF0000"/>
                          </a:solidFill>
                        </a:rPr>
                        <a:t>86 J/kg</a:t>
                      </a:r>
                    </a:p>
                  </a:txBody>
                  <a:tcPr marL="72999" marR="72999" marT="36500" marB="36500" anchor="ctr"/>
                </a:tc>
              </a:tr>
              <a:tr h="324465">
                <a:tc>
                  <a:txBody>
                    <a:bodyPr/>
                    <a:lstStyle/>
                    <a:p>
                      <a:r>
                        <a:rPr lang="en-US" sz="1400" dirty="0"/>
                        <a:t>MLCAPE below 500 </a:t>
                      </a:r>
                      <a:r>
                        <a:rPr lang="en-US" sz="1400" dirty="0" err="1"/>
                        <a:t>mb</a:t>
                      </a:r>
                      <a:endParaRPr lang="en-US" sz="1400" dirty="0">
                        <a:solidFill>
                          <a:schemeClr val="bg1"/>
                        </a:solidFill>
                      </a:endParaRPr>
                    </a:p>
                  </a:txBody>
                  <a:tcPr marL="72999" marR="72999" marT="36500" marB="36500" anchor="ctr"/>
                </a:tc>
                <a:tc>
                  <a:txBody>
                    <a:bodyPr/>
                    <a:lstStyle/>
                    <a:p>
                      <a:r>
                        <a:rPr lang="en-US" sz="1400" dirty="0"/>
                        <a:t>   178 J/kg</a:t>
                      </a:r>
                      <a:endParaRPr lang="en-US" sz="1400" dirty="0">
                        <a:solidFill>
                          <a:schemeClr val="bg1"/>
                        </a:solidFill>
                      </a:endParaRPr>
                    </a:p>
                  </a:txBody>
                  <a:tcPr marL="72999" marR="72999" marT="36500" marB="36500" anchor="ctr"/>
                </a:tc>
                <a:tc>
                  <a:txBody>
                    <a:bodyPr/>
                    <a:lstStyle/>
                    <a:p>
                      <a:r>
                        <a:rPr lang="en-US" sz="1400" dirty="0"/>
                        <a:t>  294 J/kg  ***</a:t>
                      </a:r>
                      <a:endParaRPr lang="en-US" sz="1400" dirty="0">
                        <a:solidFill>
                          <a:schemeClr val="bg1"/>
                        </a:solidFill>
                      </a:endParaRPr>
                    </a:p>
                  </a:txBody>
                  <a:tcPr marL="72999" marR="72999" marT="36500" marB="36500" anchor="ctr"/>
                </a:tc>
              </a:tr>
              <a:tr h="324465">
                <a:tc>
                  <a:txBody>
                    <a:bodyPr/>
                    <a:lstStyle/>
                    <a:p>
                      <a:r>
                        <a:rPr lang="en-US" sz="1400" dirty="0"/>
                        <a:t>% of total CAPE below 500 </a:t>
                      </a:r>
                      <a:r>
                        <a:rPr lang="en-US" sz="1400" dirty="0" err="1"/>
                        <a:t>mb</a:t>
                      </a:r>
                      <a:endParaRPr lang="en-US" sz="1400" dirty="0">
                        <a:solidFill>
                          <a:schemeClr val="bg1"/>
                        </a:solidFill>
                      </a:endParaRPr>
                    </a:p>
                  </a:txBody>
                  <a:tcPr marL="72999" marR="72999" marT="36500" marB="36500" anchor="ctr"/>
                </a:tc>
                <a:tc>
                  <a:txBody>
                    <a:bodyPr/>
                    <a:lstStyle/>
                    <a:p>
                      <a:r>
                        <a:rPr lang="en-US" sz="1400" dirty="0"/>
                        <a:t>   32 %</a:t>
                      </a:r>
                      <a:endParaRPr lang="en-US" sz="1400" dirty="0">
                        <a:solidFill>
                          <a:schemeClr val="bg1"/>
                        </a:solidFill>
                      </a:endParaRPr>
                    </a:p>
                  </a:txBody>
                  <a:tcPr marL="72999" marR="72999" marT="36500" marB="36500" anchor="ctr"/>
                </a:tc>
                <a:tc>
                  <a:txBody>
                    <a:bodyPr/>
                    <a:lstStyle/>
                    <a:p>
                      <a:r>
                        <a:rPr lang="en-US" sz="1400" dirty="0"/>
                        <a:t>  </a:t>
                      </a:r>
                      <a:r>
                        <a:rPr lang="en-US" sz="1400" dirty="0">
                          <a:solidFill>
                            <a:srgbClr val="FF0000"/>
                          </a:solidFill>
                        </a:rPr>
                        <a:t>47 %</a:t>
                      </a:r>
                      <a:r>
                        <a:rPr lang="en-US" sz="1400" dirty="0"/>
                        <a:t>       ***</a:t>
                      </a:r>
                      <a:endParaRPr lang="en-US" sz="1400" dirty="0">
                        <a:solidFill>
                          <a:schemeClr val="bg1"/>
                        </a:solidFill>
                      </a:endParaRPr>
                    </a:p>
                  </a:txBody>
                  <a:tcPr marL="72999" marR="72999" marT="36500" marB="36500" anchor="ctr"/>
                </a:tc>
              </a:tr>
              <a:tr h="567813">
                <a:tc>
                  <a:txBody>
                    <a:bodyPr/>
                    <a:lstStyle/>
                    <a:p>
                      <a:r>
                        <a:rPr lang="en-US" sz="1400" dirty="0">
                          <a:solidFill>
                            <a:srgbClr val="FF0000"/>
                          </a:solidFill>
                        </a:rPr>
                        <a:t>0-1 km SRH (storm-</a:t>
                      </a:r>
                      <a:r>
                        <a:rPr lang="en-US" sz="1400" dirty="0" err="1">
                          <a:solidFill>
                            <a:srgbClr val="FF0000"/>
                          </a:solidFill>
                        </a:rPr>
                        <a:t>rel</a:t>
                      </a:r>
                      <a:r>
                        <a:rPr lang="en-US" sz="1400" dirty="0">
                          <a:solidFill>
                            <a:srgbClr val="FF0000"/>
                          </a:solidFill>
                        </a:rPr>
                        <a:t> helicity)</a:t>
                      </a:r>
                    </a:p>
                  </a:txBody>
                  <a:tcPr marL="72999" marR="72999" marT="36500" marB="36500" anchor="ctr"/>
                </a:tc>
                <a:tc>
                  <a:txBody>
                    <a:bodyPr/>
                    <a:lstStyle/>
                    <a:p>
                      <a:r>
                        <a:rPr lang="en-US" sz="1400" dirty="0">
                          <a:solidFill>
                            <a:srgbClr val="FF0000"/>
                          </a:solidFill>
                        </a:rPr>
                        <a:t>   211 m2/s2</a:t>
                      </a:r>
                    </a:p>
                  </a:txBody>
                  <a:tcPr marL="72999" marR="72999" marT="36500" marB="36500" anchor="ctr"/>
                </a:tc>
                <a:tc>
                  <a:txBody>
                    <a:bodyPr/>
                    <a:lstStyle/>
                    <a:p>
                      <a:r>
                        <a:rPr lang="en-US" sz="1400" dirty="0">
                          <a:solidFill>
                            <a:srgbClr val="FF0000"/>
                          </a:solidFill>
                        </a:rPr>
                        <a:t>  245 m2/s2 </a:t>
                      </a:r>
                    </a:p>
                  </a:txBody>
                  <a:tcPr marL="72999" marR="72999" marT="36500" marB="36500" anchor="ctr"/>
                </a:tc>
              </a:tr>
              <a:tr h="324465">
                <a:tc>
                  <a:txBody>
                    <a:bodyPr/>
                    <a:lstStyle/>
                    <a:p>
                      <a:r>
                        <a:rPr lang="en-US" sz="1400"/>
                        <a:t>0-6 km shear</a:t>
                      </a:r>
                      <a:endParaRPr lang="en-US" sz="1400">
                        <a:solidFill>
                          <a:schemeClr val="bg1"/>
                        </a:solidFill>
                      </a:endParaRPr>
                    </a:p>
                  </a:txBody>
                  <a:tcPr marL="72999" marR="72999" marT="36500" marB="36500" anchor="ctr"/>
                </a:tc>
                <a:tc>
                  <a:txBody>
                    <a:bodyPr/>
                    <a:lstStyle/>
                    <a:p>
                      <a:r>
                        <a:rPr lang="en-US" sz="1400" dirty="0"/>
                        <a:t>   48 </a:t>
                      </a:r>
                      <a:r>
                        <a:rPr lang="en-US" sz="1400" dirty="0" err="1"/>
                        <a:t>kts</a:t>
                      </a:r>
                      <a:endParaRPr lang="en-US" sz="1400" dirty="0">
                        <a:solidFill>
                          <a:schemeClr val="bg1"/>
                        </a:solidFill>
                      </a:endParaRPr>
                    </a:p>
                  </a:txBody>
                  <a:tcPr marL="72999" marR="72999" marT="36500" marB="36500" anchor="ctr"/>
                </a:tc>
                <a:tc>
                  <a:txBody>
                    <a:bodyPr/>
                    <a:lstStyle/>
                    <a:p>
                      <a:r>
                        <a:rPr lang="en-US" sz="1400" dirty="0"/>
                        <a:t>  49 </a:t>
                      </a:r>
                      <a:r>
                        <a:rPr lang="en-US" sz="1400" dirty="0" err="1"/>
                        <a:t>kts</a:t>
                      </a:r>
                      <a:endParaRPr lang="en-US" sz="1400" dirty="0">
                        <a:solidFill>
                          <a:schemeClr val="bg1"/>
                        </a:solidFill>
                      </a:endParaRPr>
                    </a:p>
                  </a:txBody>
                  <a:tcPr marL="72999" marR="72999" marT="36500" marB="36500" anchor="ctr"/>
                </a:tc>
              </a:tr>
              <a:tr h="567813">
                <a:tc>
                  <a:txBody>
                    <a:bodyPr/>
                    <a:lstStyle/>
                    <a:p>
                      <a:r>
                        <a:rPr lang="en-US" sz="1400" dirty="0"/>
                        <a:t>0-1 km EHI (energy-helicity index)</a:t>
                      </a:r>
                      <a:endParaRPr lang="en-US" sz="1400" dirty="0">
                        <a:solidFill>
                          <a:schemeClr val="bg1"/>
                        </a:solidFill>
                      </a:endParaRPr>
                    </a:p>
                  </a:txBody>
                  <a:tcPr marL="72999" marR="72999" marT="36500" marB="36500" anchor="ctr"/>
                </a:tc>
                <a:tc>
                  <a:txBody>
                    <a:bodyPr/>
                    <a:lstStyle/>
                    <a:p>
                      <a:r>
                        <a:rPr lang="en-US" sz="1400" dirty="0"/>
                        <a:t>   0.67</a:t>
                      </a:r>
                      <a:endParaRPr lang="en-US" sz="1400" dirty="0">
                        <a:solidFill>
                          <a:schemeClr val="bg1"/>
                        </a:solidFill>
                      </a:endParaRPr>
                    </a:p>
                  </a:txBody>
                  <a:tcPr marL="72999" marR="72999" marT="36500" marB="36500" anchor="ctr"/>
                </a:tc>
                <a:tc>
                  <a:txBody>
                    <a:bodyPr/>
                    <a:lstStyle/>
                    <a:p>
                      <a:r>
                        <a:rPr lang="en-US" sz="1400" dirty="0"/>
                        <a:t>  0.98</a:t>
                      </a:r>
                      <a:endParaRPr lang="en-US" sz="1400" dirty="0">
                        <a:solidFill>
                          <a:schemeClr val="bg1"/>
                        </a:solidFill>
                      </a:endParaRPr>
                    </a:p>
                  </a:txBody>
                  <a:tcPr marL="72999" marR="72999" marT="36500" marB="36500" anchor="ctr"/>
                </a:tc>
              </a:tr>
              <a:tr h="567813">
                <a:tc>
                  <a:txBody>
                    <a:bodyPr/>
                    <a:lstStyle/>
                    <a:p>
                      <a:r>
                        <a:rPr lang="en-US" sz="1400"/>
                        <a:t>STP (significant tornado parameter)</a:t>
                      </a:r>
                      <a:endParaRPr lang="en-US" sz="1400">
                        <a:solidFill>
                          <a:schemeClr val="bg1"/>
                        </a:solidFill>
                      </a:endParaRPr>
                    </a:p>
                  </a:txBody>
                  <a:tcPr marL="72999" marR="72999" marT="36500" marB="36500" anchor="ctr"/>
                </a:tc>
                <a:tc>
                  <a:txBody>
                    <a:bodyPr/>
                    <a:lstStyle/>
                    <a:p>
                      <a:r>
                        <a:rPr lang="en-US" sz="1400" dirty="0"/>
                        <a:t>   1.0</a:t>
                      </a:r>
                      <a:endParaRPr lang="en-US" sz="1400" dirty="0">
                        <a:solidFill>
                          <a:schemeClr val="bg1"/>
                        </a:solidFill>
                      </a:endParaRPr>
                    </a:p>
                  </a:txBody>
                  <a:tcPr marL="72999" marR="72999" marT="36500" marB="36500" anchor="ctr"/>
                </a:tc>
                <a:tc>
                  <a:txBody>
                    <a:bodyPr/>
                    <a:lstStyle/>
                    <a:p>
                      <a:r>
                        <a:rPr lang="en-US" sz="1400" dirty="0"/>
                        <a:t>  1.8     </a:t>
                      </a:r>
                      <a:endParaRPr lang="en-US" sz="1400" dirty="0">
                        <a:solidFill>
                          <a:schemeClr val="bg1"/>
                        </a:solidFill>
                      </a:endParaRPr>
                    </a:p>
                  </a:txBody>
                  <a:tcPr marL="72999" marR="72999" marT="36500" marB="36500" anchor="ctr"/>
                </a:tc>
              </a:tr>
            </a:tbl>
          </a:graphicData>
        </a:graphic>
      </p:graphicFrame>
      <p:sp>
        <p:nvSpPr>
          <p:cNvPr id="3" name="TextBox 2"/>
          <p:cNvSpPr txBox="1"/>
          <p:nvPr/>
        </p:nvSpPr>
        <p:spPr>
          <a:xfrm>
            <a:off x="6324600" y="6260068"/>
            <a:ext cx="2209800" cy="369332"/>
          </a:xfrm>
          <a:prstGeom prst="rect">
            <a:avLst/>
          </a:prstGeom>
          <a:noFill/>
        </p:spPr>
        <p:txBody>
          <a:bodyPr wrap="square" rtlCol="0">
            <a:spAutoFit/>
          </a:bodyPr>
          <a:lstStyle/>
          <a:p>
            <a:r>
              <a:rPr lang="en-US" dirty="0" smtClean="0"/>
              <a:t>Davies 2004</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1833880"/>
          <a:ext cx="8229600" cy="2966720"/>
        </p:xfrm>
        <a:graphic>
          <a:graphicData uri="http://schemas.openxmlformats.org/drawingml/2006/table">
            <a:tbl>
              <a:tblPr firstRow="1" bandRow="1">
                <a:tableStyleId>{073A0DAA-6AF3-43AB-8588-CEC1D06C72B9}</a:tableStyleId>
              </a:tblPr>
              <a:tblGrid>
                <a:gridCol w="4114800"/>
                <a:gridCol w="4114800"/>
              </a:tblGrid>
              <a:tr h="370840">
                <a:tc>
                  <a:txBody>
                    <a:bodyPr/>
                    <a:lstStyle/>
                    <a:p>
                      <a:r>
                        <a:rPr lang="en-US" dirty="0" smtClean="0"/>
                        <a:t>Small</a:t>
                      </a:r>
                      <a:r>
                        <a:rPr lang="en-US" baseline="0" dirty="0" smtClean="0"/>
                        <a:t> CAPE Parameters</a:t>
                      </a:r>
                      <a:endParaRPr lang="en-US" dirty="0"/>
                    </a:p>
                  </a:txBody>
                  <a:tcPr/>
                </a:tc>
                <a:tc>
                  <a:txBody>
                    <a:bodyPr/>
                    <a:lstStyle/>
                    <a:p>
                      <a:endParaRPr lang="en-US" dirty="0"/>
                    </a:p>
                  </a:txBody>
                  <a:tcPr/>
                </a:tc>
              </a:tr>
              <a:tr h="370840">
                <a:tc>
                  <a:txBody>
                    <a:bodyPr/>
                    <a:lstStyle/>
                    <a:p>
                      <a:r>
                        <a:rPr lang="en-US" dirty="0" smtClean="0"/>
                        <a:t>Total MLCAPE (lowest 100 </a:t>
                      </a:r>
                      <a:r>
                        <a:rPr lang="en-US" dirty="0" err="1" smtClean="0"/>
                        <a:t>mb</a:t>
                      </a:r>
                      <a:r>
                        <a:rPr lang="en-US" baseline="0" dirty="0" smtClean="0"/>
                        <a:t> parcel)</a:t>
                      </a:r>
                      <a:endParaRPr lang="en-US" dirty="0"/>
                    </a:p>
                  </a:txBody>
                  <a:tcPr/>
                </a:tc>
                <a:tc>
                  <a:txBody>
                    <a:bodyPr/>
                    <a:lstStyle/>
                    <a:p>
                      <a:pPr algn="ctr"/>
                      <a:r>
                        <a:rPr lang="en-US" dirty="0" smtClean="0"/>
                        <a:t>250 J/kg</a:t>
                      </a:r>
                      <a:endParaRPr lang="en-US" dirty="0"/>
                    </a:p>
                  </a:txBody>
                  <a:tcPr/>
                </a:tc>
              </a:tr>
              <a:tr h="370840">
                <a:tc>
                  <a:txBody>
                    <a:bodyPr/>
                    <a:lstStyle/>
                    <a:p>
                      <a:r>
                        <a:rPr lang="en-US" dirty="0" smtClean="0"/>
                        <a:t>0-3 km</a:t>
                      </a:r>
                      <a:r>
                        <a:rPr lang="en-US" baseline="0" dirty="0" smtClean="0"/>
                        <a:t> MLCAPE</a:t>
                      </a:r>
                      <a:endParaRPr lang="en-US" dirty="0"/>
                    </a:p>
                  </a:txBody>
                  <a:tcPr/>
                </a:tc>
                <a:tc>
                  <a:txBody>
                    <a:bodyPr/>
                    <a:lstStyle/>
                    <a:p>
                      <a:pPr algn="ctr"/>
                      <a:r>
                        <a:rPr lang="en-US" dirty="0" smtClean="0">
                          <a:solidFill>
                            <a:srgbClr val="FF0000"/>
                          </a:solidFill>
                        </a:rPr>
                        <a:t>125 J/kg</a:t>
                      </a:r>
                      <a:endParaRPr lang="en-US" dirty="0">
                        <a:solidFill>
                          <a:srgbClr val="FF0000"/>
                        </a:solidFill>
                      </a:endParaRPr>
                    </a:p>
                  </a:txBody>
                  <a:tcPr/>
                </a:tc>
              </a:tr>
              <a:tr h="370840">
                <a:tc>
                  <a:txBody>
                    <a:bodyPr/>
                    <a:lstStyle/>
                    <a:p>
                      <a:r>
                        <a:rPr lang="en-US" dirty="0" smtClean="0"/>
                        <a:t>Percent</a:t>
                      </a:r>
                      <a:r>
                        <a:rPr lang="en-US" baseline="0" dirty="0" smtClean="0"/>
                        <a:t> of MLCAPE below 500 </a:t>
                      </a:r>
                      <a:r>
                        <a:rPr lang="en-US" baseline="0" dirty="0" err="1" smtClean="0"/>
                        <a:t>mb</a:t>
                      </a:r>
                      <a:endParaRPr lang="en-US" dirty="0"/>
                    </a:p>
                  </a:txBody>
                  <a:tcPr/>
                </a:tc>
                <a:tc>
                  <a:txBody>
                    <a:bodyPr/>
                    <a:lstStyle/>
                    <a:p>
                      <a:pPr algn="ctr"/>
                      <a:r>
                        <a:rPr lang="en-US" baseline="0" dirty="0" smtClean="0">
                          <a:solidFill>
                            <a:srgbClr val="FF0000"/>
                          </a:solidFill>
                        </a:rPr>
                        <a:t>&gt; 90%</a:t>
                      </a:r>
                      <a:endParaRPr lang="en-US" dirty="0">
                        <a:solidFill>
                          <a:srgbClr val="FF0000"/>
                        </a:solidFill>
                      </a:endParaRPr>
                    </a:p>
                  </a:txBody>
                  <a:tcPr/>
                </a:tc>
              </a:tr>
              <a:tr h="370840">
                <a:tc>
                  <a:txBody>
                    <a:bodyPr/>
                    <a:lstStyle/>
                    <a:p>
                      <a:r>
                        <a:rPr lang="en-US" dirty="0" smtClean="0"/>
                        <a:t>0-1 km SRH</a:t>
                      </a:r>
                      <a:endParaRPr lang="en-US" dirty="0"/>
                    </a:p>
                  </a:txBody>
                  <a:tcPr/>
                </a:tc>
                <a:tc>
                  <a:txBody>
                    <a:bodyPr/>
                    <a:lstStyle/>
                    <a:p>
                      <a:pPr algn="ctr"/>
                      <a:r>
                        <a:rPr lang="en-US" dirty="0" smtClean="0">
                          <a:solidFill>
                            <a:srgbClr val="FF0000"/>
                          </a:solidFill>
                        </a:rPr>
                        <a:t>800-850 m2/s2</a:t>
                      </a:r>
                      <a:endParaRPr lang="en-US" dirty="0">
                        <a:solidFill>
                          <a:srgbClr val="FF0000"/>
                        </a:solidFill>
                      </a:endParaRPr>
                    </a:p>
                  </a:txBody>
                  <a:tcPr/>
                </a:tc>
              </a:tr>
              <a:tr h="370840">
                <a:tc>
                  <a:txBody>
                    <a:bodyPr/>
                    <a:lstStyle/>
                    <a:p>
                      <a:r>
                        <a:rPr lang="en-US" dirty="0" smtClean="0"/>
                        <a:t>0-6 km shear</a:t>
                      </a:r>
                      <a:r>
                        <a:rPr lang="en-US" baseline="0" dirty="0" smtClean="0"/>
                        <a:t>/effective shear</a:t>
                      </a:r>
                      <a:endParaRPr lang="en-US" dirty="0"/>
                    </a:p>
                  </a:txBody>
                  <a:tcPr/>
                </a:tc>
                <a:tc>
                  <a:txBody>
                    <a:bodyPr/>
                    <a:lstStyle/>
                    <a:p>
                      <a:pPr algn="ctr"/>
                      <a:r>
                        <a:rPr lang="en-US" dirty="0" smtClean="0"/>
                        <a:t>50-60 knots/60-65 knots</a:t>
                      </a:r>
                      <a:endParaRPr lang="en-US" dirty="0"/>
                    </a:p>
                  </a:txBody>
                  <a:tcPr/>
                </a:tc>
              </a:tr>
              <a:tr h="370840">
                <a:tc>
                  <a:txBody>
                    <a:bodyPr/>
                    <a:lstStyle/>
                    <a:p>
                      <a:r>
                        <a:rPr lang="en-US" dirty="0" smtClean="0"/>
                        <a:t>0-1 km EHI</a:t>
                      </a:r>
                      <a:endParaRPr lang="en-US" dirty="0"/>
                    </a:p>
                  </a:txBody>
                  <a:tcPr/>
                </a:tc>
                <a:tc>
                  <a:txBody>
                    <a:bodyPr/>
                    <a:lstStyle/>
                    <a:p>
                      <a:pPr algn="ctr"/>
                      <a:r>
                        <a:rPr lang="en-US" dirty="0" smtClean="0"/>
                        <a:t>0.5-1</a:t>
                      </a:r>
                      <a:endParaRPr lang="en-US" dirty="0"/>
                    </a:p>
                  </a:txBody>
                  <a:tcPr/>
                </a:tc>
              </a:tr>
              <a:tr h="370840">
                <a:tc>
                  <a:txBody>
                    <a:bodyPr/>
                    <a:lstStyle/>
                    <a:p>
                      <a:r>
                        <a:rPr lang="en-US" dirty="0" smtClean="0"/>
                        <a:t>STP (significant</a:t>
                      </a:r>
                      <a:r>
                        <a:rPr lang="en-US" baseline="0" dirty="0" smtClean="0"/>
                        <a:t> tornado parameter)</a:t>
                      </a:r>
                      <a:endParaRPr lang="en-US" dirty="0"/>
                    </a:p>
                  </a:txBody>
                  <a:tcPr/>
                </a:tc>
                <a:tc>
                  <a:txBody>
                    <a:bodyPr/>
                    <a:lstStyle/>
                    <a:p>
                      <a:pPr algn="ctr"/>
                      <a:r>
                        <a:rPr lang="en-US" dirty="0" smtClean="0"/>
                        <a:t>0.5-1</a:t>
                      </a:r>
                      <a:endParaRPr lang="en-US" dirty="0"/>
                    </a:p>
                  </a:txBody>
                  <a:tcPr/>
                </a:tc>
              </a:tr>
            </a:tbl>
          </a:graphicData>
        </a:graphic>
      </p:graphicFrame>
      <p:sp>
        <p:nvSpPr>
          <p:cNvPr id="2" name="Title 1"/>
          <p:cNvSpPr>
            <a:spLocks noGrp="1"/>
          </p:cNvSpPr>
          <p:nvPr>
            <p:ph type="title"/>
          </p:nvPr>
        </p:nvSpPr>
        <p:spPr/>
        <p:txBody>
          <a:bodyPr/>
          <a:lstStyle/>
          <a:p>
            <a:r>
              <a:rPr lang="en-US" dirty="0" smtClean="0"/>
              <a:t>Environmental Parameters</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klot_0.5_Z_20101026_1221.png"/>
          <p:cNvPicPr>
            <a:picLocks noChangeAspect="1"/>
          </p:cNvPicPr>
          <p:nvPr/>
        </p:nvPicPr>
        <p:blipFill>
          <a:blip r:embed="rId3" cstate="print"/>
          <a:stretch>
            <a:fillRect/>
          </a:stretch>
        </p:blipFill>
        <p:spPr>
          <a:xfrm>
            <a:off x="762880" y="0"/>
            <a:ext cx="7618240" cy="6858000"/>
          </a:xfrm>
          <a:prstGeom prst="rect">
            <a:avLst/>
          </a:prstGeom>
        </p:spPr>
      </p:pic>
      <p:pic>
        <p:nvPicPr>
          <p:cNvPr id="5" name="Picture 4" descr="klot_0.5_Z_20101026_1226.png"/>
          <p:cNvPicPr>
            <a:picLocks noChangeAspect="1"/>
          </p:cNvPicPr>
          <p:nvPr/>
        </p:nvPicPr>
        <p:blipFill>
          <a:blip r:embed="rId4" cstate="print"/>
          <a:stretch>
            <a:fillRect/>
          </a:stretch>
        </p:blipFill>
        <p:spPr>
          <a:xfrm>
            <a:off x="762880" y="0"/>
            <a:ext cx="7618240" cy="6858000"/>
          </a:xfrm>
          <a:prstGeom prst="rect">
            <a:avLst/>
          </a:prstGeom>
        </p:spPr>
      </p:pic>
      <p:pic>
        <p:nvPicPr>
          <p:cNvPr id="6" name="Picture 5" descr="klot_0.5_Z_20101026_1230.png"/>
          <p:cNvPicPr>
            <a:picLocks noChangeAspect="1"/>
          </p:cNvPicPr>
          <p:nvPr/>
        </p:nvPicPr>
        <p:blipFill>
          <a:blip r:embed="rId5" cstate="print"/>
          <a:stretch>
            <a:fillRect/>
          </a:stretch>
        </p:blipFill>
        <p:spPr>
          <a:xfrm>
            <a:off x="762880" y="0"/>
            <a:ext cx="761824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klot_0.5_V_20101026_1221.png"/>
          <p:cNvPicPr>
            <a:picLocks noChangeAspect="1"/>
          </p:cNvPicPr>
          <p:nvPr/>
        </p:nvPicPr>
        <p:blipFill>
          <a:blip r:embed="rId2" cstate="print"/>
          <a:stretch>
            <a:fillRect/>
          </a:stretch>
        </p:blipFill>
        <p:spPr>
          <a:xfrm>
            <a:off x="762880" y="0"/>
            <a:ext cx="7618240" cy="6858000"/>
          </a:xfrm>
          <a:prstGeom prst="rect">
            <a:avLst/>
          </a:prstGeom>
        </p:spPr>
      </p:pic>
      <p:pic>
        <p:nvPicPr>
          <p:cNvPr id="5" name="Picture 4" descr="klot_0.5_V_20101026_1226.png"/>
          <p:cNvPicPr>
            <a:picLocks noChangeAspect="1"/>
          </p:cNvPicPr>
          <p:nvPr/>
        </p:nvPicPr>
        <p:blipFill>
          <a:blip r:embed="rId3" cstate="print"/>
          <a:stretch>
            <a:fillRect/>
          </a:stretch>
        </p:blipFill>
        <p:spPr>
          <a:xfrm>
            <a:off x="762880" y="0"/>
            <a:ext cx="7618240" cy="6858000"/>
          </a:xfrm>
          <a:prstGeom prst="rect">
            <a:avLst/>
          </a:prstGeom>
        </p:spPr>
      </p:pic>
      <p:pic>
        <p:nvPicPr>
          <p:cNvPr id="6" name="Picture 5" descr="klot_0.5_V_20101026_1230.png"/>
          <p:cNvPicPr>
            <a:picLocks noChangeAspect="1"/>
          </p:cNvPicPr>
          <p:nvPr/>
        </p:nvPicPr>
        <p:blipFill>
          <a:blip r:embed="rId4" cstate="print"/>
          <a:stretch>
            <a:fillRect/>
          </a:stretch>
        </p:blipFill>
        <p:spPr>
          <a:xfrm>
            <a:off x="762880" y="0"/>
            <a:ext cx="761824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14300" y="-2708"/>
            <a:ext cx="8915400" cy="6863417"/>
          </a:xfrm>
          <a:prstGeom prst="rect">
            <a:avLst/>
          </a:prstGeom>
        </p:spPr>
        <p:txBody>
          <a:bodyPr wrap="square">
            <a:spAutoFit/>
          </a:bodyPr>
          <a:lstStyle/>
          <a:p>
            <a:r>
              <a:rPr lang="en-US" sz="800" dirty="0" smtClean="0"/>
              <a:t>BULLETIN - EAS ACTIVATION REQUESTED</a:t>
            </a:r>
          </a:p>
          <a:p>
            <a:r>
              <a:rPr lang="en-US" sz="800" dirty="0" smtClean="0"/>
              <a:t>TORNADO WARNING</a:t>
            </a:r>
          </a:p>
          <a:p>
            <a:r>
              <a:rPr lang="en-US" sz="800" dirty="0" smtClean="0"/>
              <a:t>NATIONAL WEATHER SERVICE NORTHERN INDIANA</a:t>
            </a:r>
          </a:p>
          <a:p>
            <a:r>
              <a:rPr lang="en-US" sz="800" dirty="0" smtClean="0"/>
              <a:t>801 AM CDT TUE OCT 26 2010</a:t>
            </a:r>
          </a:p>
          <a:p>
            <a:endParaRPr lang="en-US" sz="800" dirty="0" smtClean="0"/>
          </a:p>
          <a:p>
            <a:r>
              <a:rPr lang="en-US" sz="800" dirty="0" smtClean="0"/>
              <a:t>THE NATIONAL WEATHER SERVICE IN NORTHERN INDIANA HAS ISSUED A</a:t>
            </a:r>
          </a:p>
          <a:p>
            <a:endParaRPr lang="en-US" sz="800" dirty="0" smtClean="0"/>
          </a:p>
          <a:p>
            <a:r>
              <a:rPr lang="en-US" sz="800" dirty="0" smtClean="0"/>
              <a:t>* TORNADO WARNING FOR...</a:t>
            </a:r>
          </a:p>
          <a:p>
            <a:r>
              <a:rPr lang="en-US" sz="800" dirty="0" smtClean="0"/>
              <a:t>  LA PORTE COUNTY IN NORTHWEST INDIANA...</a:t>
            </a:r>
          </a:p>
          <a:p>
            <a:r>
              <a:rPr lang="en-US" sz="800" dirty="0" smtClean="0"/>
              <a:t>  NORTHWESTERN PULASKI COUNTY IN NORTHWEST INDIANA...</a:t>
            </a:r>
          </a:p>
          <a:p>
            <a:r>
              <a:rPr lang="en-US" sz="800" dirty="0" smtClean="0"/>
              <a:t>  WESTERN ST. JOSEPH COUNTY IN NORTH CENTRAL INDIANA...</a:t>
            </a:r>
          </a:p>
          <a:p>
            <a:r>
              <a:rPr lang="en-US" sz="800" dirty="0" smtClean="0"/>
              <a:t>  STARKE COUNTY IN NORTHWEST INDIANA...</a:t>
            </a:r>
          </a:p>
          <a:p>
            <a:r>
              <a:rPr lang="en-US" sz="800" dirty="0" smtClean="0"/>
              <a:t>  WESTERN BERRIEN COUNTY IN SOUTHWEST MICHIGAN...</a:t>
            </a:r>
          </a:p>
          <a:p>
            <a:endParaRPr lang="en-US" sz="800" dirty="0" smtClean="0"/>
          </a:p>
          <a:p>
            <a:r>
              <a:rPr lang="en-US" sz="800" dirty="0" smtClean="0"/>
              <a:t>* UNTIL 900 AM CDT/1000 AM EDT/</a:t>
            </a:r>
          </a:p>
          <a:p>
            <a:endParaRPr lang="en-US" sz="800" dirty="0" smtClean="0"/>
          </a:p>
          <a:p>
            <a:r>
              <a:rPr lang="en-US" sz="800" dirty="0" smtClean="0">
                <a:solidFill>
                  <a:srgbClr val="FFFF00"/>
                </a:solidFill>
              </a:rPr>
              <a:t>* AT 858 AM EDT/758 AM CDT/...NATIONAL WEATHER SERVICE DOPPLER RADAR</a:t>
            </a:r>
          </a:p>
          <a:p>
            <a:r>
              <a:rPr lang="en-US" sz="800" dirty="0" smtClean="0">
                <a:solidFill>
                  <a:srgbClr val="FFFF00"/>
                </a:solidFill>
              </a:rPr>
              <a:t>  INDICATED A SEVERE SQUALL LINE CAPABLE OF PRODUCING BRIEF</a:t>
            </a:r>
          </a:p>
          <a:p>
            <a:r>
              <a:rPr lang="en-US" sz="800" dirty="0" smtClean="0">
                <a:solidFill>
                  <a:srgbClr val="FFFF00"/>
                </a:solidFill>
              </a:rPr>
              <a:t>  RAIN-WRAPPED TORNADOES IN ADDITION TO WIDESPREAD STRAIGHT LINE WIND</a:t>
            </a:r>
          </a:p>
          <a:p>
            <a:r>
              <a:rPr lang="en-US" sz="800" dirty="0" smtClean="0">
                <a:solidFill>
                  <a:srgbClr val="FFFF00"/>
                </a:solidFill>
              </a:rPr>
              <a:t>  DAMAGE. ALONG A LINE EXTENDING FROM 20 MILES WEST OF OGDEN DUNES TO</a:t>
            </a:r>
          </a:p>
          <a:p>
            <a:r>
              <a:rPr lang="en-US" sz="800" dirty="0" smtClean="0">
                <a:solidFill>
                  <a:srgbClr val="FFFF00"/>
                </a:solidFill>
              </a:rPr>
              <a:t>  11 MILES WEST OF HEBRON TO 11 MILES WEST OF REMINGTON...AND MOVING</a:t>
            </a:r>
          </a:p>
          <a:p>
            <a:r>
              <a:rPr lang="en-US" sz="800" dirty="0" smtClean="0">
                <a:solidFill>
                  <a:srgbClr val="FFFF00"/>
                </a:solidFill>
              </a:rPr>
              <a:t>  NORTHEAST AT 55 MPH.</a:t>
            </a:r>
          </a:p>
          <a:p>
            <a:endParaRPr lang="en-US" sz="800" dirty="0" smtClean="0"/>
          </a:p>
          <a:p>
            <a:r>
              <a:rPr lang="en-US" sz="800" dirty="0" smtClean="0"/>
              <a:t>* LOCATIONS IN THE PATH OF THESE SEVERE STORMS INCLUDE...</a:t>
            </a:r>
          </a:p>
          <a:p>
            <a:r>
              <a:rPr lang="en-US" sz="800" dirty="0" smtClean="0"/>
              <a:t>  FRANCESVILLE...</a:t>
            </a:r>
          </a:p>
          <a:p>
            <a:r>
              <a:rPr lang="en-US" sz="800" dirty="0" smtClean="0"/>
              <a:t>  MEDARYVILLE...</a:t>
            </a:r>
          </a:p>
          <a:p>
            <a:r>
              <a:rPr lang="en-US" sz="800" dirty="0" smtClean="0"/>
              <a:t>  WESTVILLE...WANATAH AND LA CROSSE...</a:t>
            </a:r>
          </a:p>
          <a:p>
            <a:r>
              <a:rPr lang="en-US" sz="800" dirty="0" smtClean="0"/>
              <a:t>  TRAIL CREEK...MICHIGAN CITY AND LONG BEACH...</a:t>
            </a:r>
          </a:p>
          <a:p>
            <a:r>
              <a:rPr lang="en-US" sz="800" dirty="0" smtClean="0"/>
              <a:t>  NEW BUFFALO...LA PORTE AND KINGSFORD HEIGHTS...</a:t>
            </a:r>
          </a:p>
          <a:p>
            <a:r>
              <a:rPr lang="en-US" sz="800" dirty="0" smtClean="0"/>
              <a:t>  SHOREWOOD-TOWER HILL...</a:t>
            </a:r>
          </a:p>
          <a:p>
            <a:endParaRPr lang="en-US" sz="800" dirty="0" smtClean="0"/>
          </a:p>
          <a:p>
            <a:r>
              <a:rPr lang="en-US" sz="800" dirty="0" smtClean="0"/>
              <a:t>OTHER LOCATIONS IMPACTED BY THESE SEVERE THUNDERSTORMS INCLUDE</a:t>
            </a:r>
          </a:p>
          <a:p>
            <a:r>
              <a:rPr lang="en-US" sz="800" dirty="0" smtClean="0"/>
              <a:t>CLARKS...SOUTH WANATAH...OTIS...HASKELL...SAN PIERRE...LOMAX...</a:t>
            </a:r>
          </a:p>
          <a:p>
            <a:r>
              <a:rPr lang="en-US" sz="800" dirty="0" smtClean="0"/>
              <a:t>WATERFORD...THOMASTON...PINHOOK...POTTAWATTOMIE PARK...ENGLISH LAKE</a:t>
            </a:r>
          </a:p>
          <a:p>
            <a:r>
              <a:rPr lang="en-US" sz="800" dirty="0" smtClean="0"/>
              <a:t>AND RIPLEY.</a:t>
            </a:r>
          </a:p>
          <a:p>
            <a:endParaRPr lang="en-US" sz="800" dirty="0" smtClean="0"/>
          </a:p>
          <a:p>
            <a:r>
              <a:rPr lang="en-US" sz="800" dirty="0" smtClean="0">
                <a:solidFill>
                  <a:srgbClr val="FFFF00"/>
                </a:solidFill>
              </a:rPr>
              <a:t>THIS LINE OF THUNDERSTORMS IS CAPABLE OF PRODUCING TORNADOES AND</a:t>
            </a:r>
          </a:p>
          <a:p>
            <a:r>
              <a:rPr lang="en-US" sz="800" dirty="0" smtClean="0">
                <a:solidFill>
                  <a:srgbClr val="FFFF00"/>
                </a:solidFill>
              </a:rPr>
              <a:t>WIDESPREAD SIGNIFICANT WIND DAMAGE WITH DESTRUCTIVE WINDS IN EXCESS</a:t>
            </a:r>
          </a:p>
          <a:p>
            <a:r>
              <a:rPr lang="en-US" sz="800" dirty="0" smtClean="0">
                <a:solidFill>
                  <a:srgbClr val="FFFF00"/>
                </a:solidFill>
              </a:rPr>
              <a:t>OF 70 MPH.. DO NOT WAIT TO SEE OR HEAR THE TORNADO. FOR YOUR</a:t>
            </a:r>
          </a:p>
          <a:p>
            <a:r>
              <a:rPr lang="en-US" sz="800" dirty="0" smtClean="0">
                <a:solidFill>
                  <a:srgbClr val="FFFF00"/>
                </a:solidFill>
              </a:rPr>
              <a:t>PROTECTION MOVE TO AN INTERIOR ROOM ON THE LOWEST FLOOR OF YOUR HOME</a:t>
            </a:r>
          </a:p>
          <a:p>
            <a:r>
              <a:rPr lang="en-US" sz="800" dirty="0" smtClean="0">
                <a:solidFill>
                  <a:srgbClr val="FFFF00"/>
                </a:solidFill>
              </a:rPr>
              <a:t>OR BUSINESS.</a:t>
            </a:r>
          </a:p>
          <a:p>
            <a:endParaRPr lang="en-US" sz="800" dirty="0" smtClean="0"/>
          </a:p>
          <a:p>
            <a:r>
              <a:rPr lang="en-US" sz="800" dirty="0" smtClean="0"/>
              <a:t>THE SAFEST PLACE TO BE DURING A TORNADO IS IN A BASEMENT. GET UNDER A</a:t>
            </a:r>
          </a:p>
          <a:p>
            <a:r>
              <a:rPr lang="en-US" sz="800" dirty="0" smtClean="0"/>
              <a:t>WORKBENCH OR OTHER PIECE OF STURDY FURNITURE. IF NO BASEMENT IS</a:t>
            </a:r>
          </a:p>
          <a:p>
            <a:r>
              <a:rPr lang="en-US" sz="800" dirty="0" smtClean="0"/>
              <a:t>AVAILABLE...SEEK SHELTER ON THE LOWEST FLOOR OF THE BUILDING IN AN</a:t>
            </a:r>
          </a:p>
          <a:p>
            <a:r>
              <a:rPr lang="en-US" sz="800" dirty="0" smtClean="0"/>
              <a:t>INTERIOR HALLWAY OR ROOM SUCH AS A CLOSET. USE BLANKETS OR PILLOWS TO</a:t>
            </a:r>
          </a:p>
          <a:p>
            <a:r>
              <a:rPr lang="en-US" sz="800" dirty="0" smtClean="0"/>
              <a:t>COVER YOUR BODY AND ALWAYS STAY AWAY FROM WINDOWS.</a:t>
            </a:r>
          </a:p>
          <a:p>
            <a:endParaRPr lang="en-US" sz="800" dirty="0" smtClean="0"/>
          </a:p>
          <a:p>
            <a:endParaRPr lang="en-US" sz="800" dirty="0" smtClean="0"/>
          </a:p>
          <a:p>
            <a:r>
              <a:rPr lang="en-US" sz="800" dirty="0" smtClean="0"/>
              <a:t>LAT...LON 4172 8695 4176 8684 4190 8663 4210 8651</a:t>
            </a:r>
          </a:p>
          <a:p>
            <a:r>
              <a:rPr lang="en-US" sz="800" dirty="0" smtClean="0"/>
              <a:t>      4200 8648 4115 8648 4092 8694</a:t>
            </a:r>
          </a:p>
          <a:p>
            <a:r>
              <a:rPr lang="en-US" sz="800" dirty="0" smtClean="0"/>
              <a:t>TIME...MOT...LOC 1301Z 224DEG 49KT 4175 8752 4132 8736</a:t>
            </a:r>
          </a:p>
          <a:p>
            <a:r>
              <a:rPr lang="en-US" sz="800" dirty="0" smtClean="0"/>
              <a:t>          4083 8731</a:t>
            </a:r>
          </a:p>
          <a:p>
            <a:endParaRPr lang="en-US" sz="800" dirty="0" smtClean="0"/>
          </a:p>
          <a:p>
            <a:r>
              <a:rPr lang="en-US" sz="800" dirty="0" smtClean="0"/>
              <a:t>$$</a:t>
            </a:r>
          </a:p>
        </p:txBody>
      </p:sp>
      <p:sp>
        <p:nvSpPr>
          <p:cNvPr id="8" name="TextBox 7"/>
          <p:cNvSpPr txBox="1"/>
          <p:nvPr/>
        </p:nvSpPr>
        <p:spPr>
          <a:xfrm>
            <a:off x="228600" y="1081207"/>
            <a:ext cx="8610600" cy="1661993"/>
          </a:xfrm>
          <a:prstGeom prst="rect">
            <a:avLst/>
          </a:prstGeom>
          <a:solidFill>
            <a:schemeClr val="tx1"/>
          </a:solidFill>
        </p:spPr>
        <p:txBody>
          <a:bodyPr wrap="square" rtlCol="0">
            <a:spAutoFit/>
          </a:bodyPr>
          <a:lstStyle/>
          <a:p>
            <a:r>
              <a:rPr lang="en-US" sz="2000" dirty="0" smtClean="0">
                <a:solidFill>
                  <a:schemeClr val="bg1"/>
                </a:solidFill>
                <a:effectLst>
                  <a:outerShdw blurRad="38100" dist="38100" dir="2700000" algn="tl">
                    <a:srgbClr val="000000">
                      <a:alpha val="43137"/>
                    </a:srgbClr>
                  </a:outerShdw>
                </a:effectLst>
              </a:rPr>
              <a:t> </a:t>
            </a:r>
            <a:r>
              <a:rPr lang="en-US" sz="1600" dirty="0" smtClean="0">
                <a:solidFill>
                  <a:schemeClr val="bg1"/>
                </a:solidFill>
                <a:effectLst>
                  <a:outerShdw blurRad="38100" dist="38100" dir="2700000" algn="tl">
                    <a:srgbClr val="000000">
                      <a:alpha val="43137"/>
                    </a:srgbClr>
                  </a:outerShdw>
                </a:effectLst>
              </a:rPr>
              <a:t>AT 858 AM EDT/758 AM CDT/...NATIONAL WEATHER SERVICE DOPPLER RADAR</a:t>
            </a:r>
          </a:p>
          <a:p>
            <a:r>
              <a:rPr lang="en-US" sz="1600" dirty="0" smtClean="0">
                <a:solidFill>
                  <a:schemeClr val="bg1"/>
                </a:solidFill>
                <a:effectLst>
                  <a:outerShdw blurRad="38100" dist="38100" dir="2700000" algn="tl">
                    <a:srgbClr val="000000">
                      <a:alpha val="43137"/>
                    </a:srgbClr>
                  </a:outerShdw>
                </a:effectLst>
              </a:rPr>
              <a:t>  INDICATED A SEVERE SQUALL LINE CAPABLE OF </a:t>
            </a:r>
            <a:r>
              <a:rPr lang="en-US" sz="1600" dirty="0" smtClean="0">
                <a:solidFill>
                  <a:srgbClr val="FF0000"/>
                </a:solidFill>
                <a:effectLst>
                  <a:outerShdw blurRad="38100" dist="38100" dir="2700000" algn="tl">
                    <a:srgbClr val="000000">
                      <a:alpha val="43137"/>
                    </a:srgbClr>
                  </a:outerShdw>
                </a:effectLst>
              </a:rPr>
              <a:t>PRODUCING BRIEF</a:t>
            </a:r>
          </a:p>
          <a:p>
            <a:r>
              <a:rPr lang="en-US" sz="1600" dirty="0" smtClean="0">
                <a:solidFill>
                  <a:srgbClr val="FF0000"/>
                </a:solidFill>
                <a:effectLst>
                  <a:outerShdw blurRad="38100" dist="38100" dir="2700000" algn="tl">
                    <a:srgbClr val="000000">
                      <a:alpha val="43137"/>
                    </a:srgbClr>
                  </a:outerShdw>
                </a:effectLst>
              </a:rPr>
              <a:t>  RAIN-WRAPPED TORNADOES</a:t>
            </a:r>
            <a:r>
              <a:rPr lang="en-US" sz="1600" dirty="0" smtClean="0">
                <a:solidFill>
                  <a:schemeClr val="bg1"/>
                </a:solidFill>
                <a:effectLst>
                  <a:outerShdw blurRad="38100" dist="38100" dir="2700000" algn="tl">
                    <a:srgbClr val="000000">
                      <a:alpha val="43137"/>
                    </a:srgbClr>
                  </a:outerShdw>
                </a:effectLst>
              </a:rPr>
              <a:t> IN ADDITION TO WIDESPREAD STRAIGHT LINE WIND</a:t>
            </a:r>
          </a:p>
          <a:p>
            <a:r>
              <a:rPr lang="en-US" sz="1600" dirty="0" smtClean="0">
                <a:solidFill>
                  <a:schemeClr val="bg1"/>
                </a:solidFill>
                <a:effectLst>
                  <a:outerShdw blurRad="38100" dist="38100" dir="2700000" algn="tl">
                    <a:srgbClr val="000000">
                      <a:alpha val="43137"/>
                    </a:srgbClr>
                  </a:outerShdw>
                </a:effectLst>
              </a:rPr>
              <a:t>  DAMAGE. ALONG A LINE EXTENDING FROM 20 MILES WEST OF OGDEN DUNES TO</a:t>
            </a:r>
          </a:p>
          <a:p>
            <a:r>
              <a:rPr lang="en-US" sz="1600" dirty="0" smtClean="0">
                <a:solidFill>
                  <a:schemeClr val="bg1"/>
                </a:solidFill>
                <a:effectLst>
                  <a:outerShdw blurRad="38100" dist="38100" dir="2700000" algn="tl">
                    <a:srgbClr val="000000">
                      <a:alpha val="43137"/>
                    </a:srgbClr>
                  </a:outerShdw>
                </a:effectLst>
              </a:rPr>
              <a:t>  11 MILES WEST OF HEBRON TO 11 MILES WEST OF REMINGTON...AND MOVING</a:t>
            </a:r>
          </a:p>
          <a:p>
            <a:r>
              <a:rPr lang="en-US" sz="1600" dirty="0" smtClean="0">
                <a:solidFill>
                  <a:schemeClr val="bg1"/>
                </a:solidFill>
                <a:effectLst>
                  <a:outerShdw blurRad="38100" dist="38100" dir="2700000" algn="tl">
                    <a:srgbClr val="000000">
                      <a:alpha val="43137"/>
                    </a:srgbClr>
                  </a:outerShdw>
                </a:effectLst>
              </a:rPr>
              <a:t>  NORTHEAST AT 55 MPH.</a:t>
            </a:r>
            <a:endParaRPr lang="en-US" sz="1600" dirty="0">
              <a:solidFill>
                <a:schemeClr val="bg1"/>
              </a:solidFill>
              <a:effectLst>
                <a:outerShdw blurRad="38100" dist="38100" dir="2700000" algn="tl">
                  <a:srgbClr val="000000">
                    <a:alpha val="43137"/>
                  </a:srgbClr>
                </a:outerShdw>
              </a:effectLst>
            </a:endParaRPr>
          </a:p>
        </p:txBody>
      </p:sp>
      <p:sp>
        <p:nvSpPr>
          <p:cNvPr id="9" name="TextBox 8"/>
          <p:cNvSpPr txBox="1"/>
          <p:nvPr/>
        </p:nvSpPr>
        <p:spPr>
          <a:xfrm>
            <a:off x="228600" y="3886200"/>
            <a:ext cx="8610600" cy="1323439"/>
          </a:xfrm>
          <a:prstGeom prst="rect">
            <a:avLst/>
          </a:prstGeom>
          <a:solidFill>
            <a:schemeClr val="tx1"/>
          </a:solidFill>
        </p:spPr>
        <p:txBody>
          <a:bodyPr wrap="square" rtlCol="0">
            <a:spAutoFit/>
          </a:bodyPr>
          <a:lstStyle/>
          <a:p>
            <a:r>
              <a:rPr lang="en-US" sz="1600" dirty="0" smtClean="0">
                <a:solidFill>
                  <a:srgbClr val="FF0000"/>
                </a:solidFill>
                <a:effectLst>
                  <a:outerShdw blurRad="38100" dist="38100" dir="2700000" algn="tl">
                    <a:srgbClr val="000000">
                      <a:alpha val="43137"/>
                    </a:srgbClr>
                  </a:outerShdw>
                </a:effectLst>
              </a:rPr>
              <a:t>THIS LINE OF THUNDERSTORMS IS CAPABLE OF PRODUCING TORNADOES AND</a:t>
            </a:r>
          </a:p>
          <a:p>
            <a:r>
              <a:rPr lang="en-US" sz="1600" dirty="0" smtClean="0">
                <a:solidFill>
                  <a:srgbClr val="FF0000"/>
                </a:solidFill>
                <a:effectLst>
                  <a:outerShdw blurRad="38100" dist="38100" dir="2700000" algn="tl">
                    <a:srgbClr val="000000">
                      <a:alpha val="43137"/>
                    </a:srgbClr>
                  </a:outerShdw>
                </a:effectLst>
              </a:rPr>
              <a:t>WIDESPREAD SIGNIFICANT WIND DAMAGE WITH DESTRUCTIVE WINDS IN EXCESS</a:t>
            </a:r>
          </a:p>
          <a:p>
            <a:r>
              <a:rPr lang="en-US" sz="1600" dirty="0" smtClean="0">
                <a:solidFill>
                  <a:srgbClr val="FF0000"/>
                </a:solidFill>
                <a:effectLst>
                  <a:outerShdw blurRad="38100" dist="38100" dir="2700000" algn="tl">
                    <a:srgbClr val="000000">
                      <a:alpha val="43137"/>
                    </a:srgbClr>
                  </a:outerShdw>
                </a:effectLst>
              </a:rPr>
              <a:t>OF 70 MPH</a:t>
            </a:r>
            <a:r>
              <a:rPr lang="en-US" sz="1600" dirty="0" smtClean="0">
                <a:solidFill>
                  <a:schemeClr val="bg1"/>
                </a:solidFill>
                <a:effectLst>
                  <a:outerShdw blurRad="38100" dist="38100" dir="2700000" algn="tl">
                    <a:srgbClr val="000000">
                      <a:alpha val="43137"/>
                    </a:srgbClr>
                  </a:outerShdw>
                </a:effectLst>
              </a:rPr>
              <a:t>.. DO NOT WAIT TO SEE OR HEAR THE TORNADO. FOR YOUR</a:t>
            </a:r>
          </a:p>
          <a:p>
            <a:r>
              <a:rPr lang="en-US" sz="1600" dirty="0" smtClean="0">
                <a:solidFill>
                  <a:schemeClr val="bg1"/>
                </a:solidFill>
                <a:effectLst>
                  <a:outerShdw blurRad="38100" dist="38100" dir="2700000" algn="tl">
                    <a:srgbClr val="000000">
                      <a:alpha val="43137"/>
                    </a:srgbClr>
                  </a:outerShdw>
                </a:effectLst>
              </a:rPr>
              <a:t>PROTECTION MOVE TO AN INTERIOR ROOM ON THE LOWEST FLOOR OF YOUR HOME</a:t>
            </a:r>
          </a:p>
          <a:p>
            <a:r>
              <a:rPr lang="en-US" sz="1600" dirty="0" smtClean="0">
                <a:solidFill>
                  <a:schemeClr val="bg1"/>
                </a:solidFill>
                <a:effectLst>
                  <a:outerShdw blurRad="38100" dist="38100" dir="2700000" algn="tl">
                    <a:srgbClr val="000000">
                      <a:alpha val="43137"/>
                    </a:srgbClr>
                  </a:outerShdw>
                </a:effectLst>
              </a:rPr>
              <a:t>OR BUSINESS.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kiwx_0.5_Z_20101026_1304.png"/>
          <p:cNvPicPr>
            <a:picLocks noChangeAspect="1"/>
          </p:cNvPicPr>
          <p:nvPr/>
        </p:nvPicPr>
        <p:blipFill>
          <a:blip r:embed="rId2" cstate="print"/>
          <a:stretch>
            <a:fillRect/>
          </a:stretch>
        </p:blipFill>
        <p:spPr>
          <a:xfrm>
            <a:off x="762880" y="0"/>
            <a:ext cx="7618240" cy="6858000"/>
          </a:xfrm>
          <a:prstGeom prst="rect">
            <a:avLst/>
          </a:prstGeom>
        </p:spPr>
      </p:pic>
      <p:pic>
        <p:nvPicPr>
          <p:cNvPr id="5" name="Picture 4" descr="kiwx_0.5_V_20101026_1304.png"/>
          <p:cNvPicPr>
            <a:picLocks noChangeAspect="1"/>
          </p:cNvPicPr>
          <p:nvPr/>
        </p:nvPicPr>
        <p:blipFill>
          <a:blip r:embed="rId3" cstate="print"/>
          <a:stretch>
            <a:fillRect/>
          </a:stretch>
        </p:blipFill>
        <p:spPr>
          <a:xfrm>
            <a:off x="762880" y="0"/>
            <a:ext cx="761824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 name="CAM02_20101026_074242.avi">
            <a:hlinkClick r:id="" action="ppaction://media"/>
          </p:cNvPr>
          <p:cNvPicPr>
            <a:picLocks noGrp="1" noRot="1" noChangeAspect="1"/>
          </p:cNvPicPr>
          <p:nvPr>
            <p:ph idx="1"/>
            <a:videoFile r:link="rId1"/>
          </p:nvPr>
        </p:nvPicPr>
        <p:blipFill>
          <a:blip r:embed="rId4" cstate="print"/>
          <a:srcRect/>
          <a:stretch>
            <a:fillRect/>
          </a:stretch>
        </p:blipFill>
        <p:spPr bwMode="auto">
          <a:xfrm>
            <a:off x="838200" y="939800"/>
            <a:ext cx="7467600" cy="4978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6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fullScrn="1">
              <p:cMediaNode>
                <p:cTn id="12" fill="remove"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1026" name="Picture 2"/>
          <p:cNvPicPr>
            <a:picLocks noGrp="1" noChangeAspect="1" noChangeArrowheads="1"/>
          </p:cNvPicPr>
          <p:nvPr>
            <p:ph idx="1"/>
          </p:nvPr>
        </p:nvPicPr>
        <p:blipFill>
          <a:blip r:embed="rId2" cstate="print"/>
          <a:srcRect/>
          <a:stretch>
            <a:fillRect/>
          </a:stretch>
        </p:blipFill>
        <p:spPr bwMode="auto">
          <a:xfrm>
            <a:off x="838200" y="0"/>
            <a:ext cx="7620000" cy="6859584"/>
          </a:xfrm>
          <a:prstGeom prst="rect">
            <a:avLst/>
          </a:prstGeom>
          <a:noFill/>
          <a:ln w="9525">
            <a:noFill/>
            <a:miter lim="800000"/>
            <a:headEnd/>
            <a:tailEnd/>
          </a:ln>
        </p:spPr>
      </p:pic>
      <p:sp>
        <p:nvSpPr>
          <p:cNvPr id="5" name="Oval 4"/>
          <p:cNvSpPr/>
          <p:nvPr/>
        </p:nvSpPr>
        <p:spPr>
          <a:xfrm>
            <a:off x="3048000" y="2667000"/>
            <a:ext cx="685800" cy="762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0_eshr.gif"/>
          <p:cNvPicPr>
            <a:picLocks noChangeAspect="1"/>
          </p:cNvPicPr>
          <p:nvPr/>
        </p:nvPicPr>
        <p:blipFill>
          <a:blip r:embed="rId3" cstate="print"/>
          <a:stretch>
            <a:fillRect/>
          </a:stretch>
        </p:blipFill>
        <p:spPr>
          <a:xfrm>
            <a:off x="0" y="0"/>
            <a:ext cx="9144000" cy="6858000"/>
          </a:xfrm>
          <a:prstGeom prst="rect">
            <a:avLst/>
          </a:prstGeom>
          <a:solidFill>
            <a:schemeClr val="tx1"/>
          </a:solidFill>
        </p:spPr>
      </p:pic>
      <p:sp>
        <p:nvSpPr>
          <p:cNvPr id="4" name="TextBox 3"/>
          <p:cNvSpPr txBox="1"/>
          <p:nvPr/>
        </p:nvSpPr>
        <p:spPr>
          <a:xfrm>
            <a:off x="3048000" y="6488668"/>
            <a:ext cx="3276600" cy="338554"/>
          </a:xfrm>
          <a:prstGeom prst="rect">
            <a:avLst/>
          </a:prstGeom>
          <a:solidFill>
            <a:schemeClr val="tx1"/>
          </a:solidFill>
        </p:spPr>
        <p:txBody>
          <a:bodyPr wrap="square" rtlCol="0">
            <a:spAutoFit/>
          </a:bodyPr>
          <a:lstStyle/>
          <a:p>
            <a:r>
              <a:rPr lang="en-US" sz="1600" dirty="0" smtClean="0">
                <a:solidFill>
                  <a:schemeClr val="bg1"/>
                </a:solidFill>
              </a:rPr>
              <a:t>1500 UTC Effective bulk shear (</a:t>
            </a:r>
            <a:r>
              <a:rPr lang="en-US" sz="1600" dirty="0" err="1" smtClean="0">
                <a:solidFill>
                  <a:schemeClr val="bg1"/>
                </a:solidFill>
              </a:rPr>
              <a:t>kt</a:t>
            </a:r>
            <a:r>
              <a:rPr lang="en-US" sz="1600" dirty="0" smtClean="0">
                <a:solidFill>
                  <a:schemeClr val="bg1"/>
                </a:solidFill>
              </a:rPr>
              <a:t>)</a:t>
            </a:r>
            <a:endParaRPr lang="en-US" sz="1600" dirty="0">
              <a:solidFill>
                <a:schemeClr val="bg1"/>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_srh1.gif"/>
          <p:cNvPicPr>
            <a:picLocks noChangeAspect="1"/>
          </p:cNvPicPr>
          <p:nvPr/>
        </p:nvPicPr>
        <p:blipFill>
          <a:blip r:embed="rId3" cstate="print"/>
          <a:stretch>
            <a:fillRect/>
          </a:stretch>
        </p:blipFill>
        <p:spPr>
          <a:xfrm>
            <a:off x="0" y="0"/>
            <a:ext cx="9144000" cy="6858000"/>
          </a:xfrm>
          <a:prstGeom prst="rect">
            <a:avLst/>
          </a:prstGeom>
          <a:solidFill>
            <a:schemeClr val="tx1"/>
          </a:solidFill>
        </p:spPr>
      </p:pic>
      <p:sp>
        <p:nvSpPr>
          <p:cNvPr id="3" name="TextBox 2"/>
          <p:cNvSpPr txBox="1"/>
          <p:nvPr/>
        </p:nvSpPr>
        <p:spPr>
          <a:xfrm>
            <a:off x="3048000" y="6488668"/>
            <a:ext cx="3048000" cy="338554"/>
          </a:xfrm>
          <a:prstGeom prst="rect">
            <a:avLst/>
          </a:prstGeom>
          <a:solidFill>
            <a:schemeClr val="tx1"/>
          </a:solidFill>
        </p:spPr>
        <p:txBody>
          <a:bodyPr wrap="square" rtlCol="0">
            <a:spAutoFit/>
          </a:bodyPr>
          <a:lstStyle/>
          <a:p>
            <a:r>
              <a:rPr lang="en-US" sz="1600" dirty="0" smtClean="0">
                <a:solidFill>
                  <a:schemeClr val="bg1"/>
                </a:solidFill>
              </a:rPr>
              <a:t>1500 UTC 0-1 km SRH m2/s2</a:t>
            </a:r>
            <a:endParaRPr lang="en-US" sz="1600"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01026_rpts.gif"/>
          <p:cNvPicPr>
            <a:picLocks noGrp="1" noChangeAspect="1"/>
          </p:cNvPicPr>
          <p:nvPr>
            <p:ph idx="1"/>
          </p:nvPr>
        </p:nvPicPr>
        <p:blipFill>
          <a:blip r:embed="rId3" cstate="print"/>
          <a:stretch>
            <a:fillRect/>
          </a:stretch>
        </p:blipFill>
        <p:spPr>
          <a:xfrm>
            <a:off x="1143000" y="1828800"/>
            <a:ext cx="6629400" cy="4647414"/>
          </a:xfrm>
        </p:spPr>
      </p:pic>
      <p:sp>
        <p:nvSpPr>
          <p:cNvPr id="3" name="Title 2"/>
          <p:cNvSpPr>
            <a:spLocks noGrp="1"/>
          </p:cNvSpPr>
          <p:nvPr>
            <p:ph type="title"/>
          </p:nvPr>
        </p:nvSpPr>
        <p:spPr/>
        <p:txBody>
          <a:bodyPr/>
          <a:lstStyle/>
          <a:p>
            <a:r>
              <a:rPr lang="en-US" dirty="0" smtClean="0"/>
              <a:t>The Event</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0_mlcp.gif"/>
          <p:cNvPicPr>
            <a:picLocks noGrp="1" noChangeAspect="1"/>
          </p:cNvPicPr>
          <p:nvPr>
            <p:ph idx="1"/>
          </p:nvPr>
        </p:nvPicPr>
        <p:blipFill>
          <a:blip r:embed="rId3" cstate="print"/>
          <a:stretch>
            <a:fillRect/>
          </a:stretch>
        </p:blipFill>
        <p:spPr>
          <a:xfrm>
            <a:off x="0" y="0"/>
            <a:ext cx="9144000" cy="6858001"/>
          </a:xfrm>
          <a:solidFill>
            <a:schemeClr val="tx1"/>
          </a:solidFill>
        </p:spPr>
      </p:pic>
      <p:sp>
        <p:nvSpPr>
          <p:cNvPr id="3" name="TextBox 2"/>
          <p:cNvSpPr txBox="1"/>
          <p:nvPr/>
        </p:nvSpPr>
        <p:spPr>
          <a:xfrm>
            <a:off x="3048000" y="6488668"/>
            <a:ext cx="3276600" cy="338554"/>
          </a:xfrm>
          <a:prstGeom prst="rect">
            <a:avLst/>
          </a:prstGeom>
          <a:solidFill>
            <a:schemeClr val="tx1"/>
          </a:solidFill>
        </p:spPr>
        <p:txBody>
          <a:bodyPr wrap="square" rtlCol="0">
            <a:spAutoFit/>
          </a:bodyPr>
          <a:lstStyle/>
          <a:p>
            <a:r>
              <a:rPr lang="en-US" sz="1600" dirty="0" smtClean="0">
                <a:solidFill>
                  <a:schemeClr val="bg1"/>
                </a:solidFill>
              </a:rPr>
              <a:t>1500 UTC MLCAPE</a:t>
            </a:r>
            <a:endParaRPr lang="en-US" sz="1600" dirty="0">
              <a:solidFill>
                <a:schemeClr val="bg1"/>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0_3cvr.gif"/>
          <p:cNvPicPr>
            <a:picLocks noGrp="1" noChangeAspect="1"/>
          </p:cNvPicPr>
          <p:nvPr>
            <p:ph idx="1"/>
          </p:nvPr>
        </p:nvPicPr>
        <p:blipFill>
          <a:blip r:embed="rId2" cstate="print"/>
          <a:stretch>
            <a:fillRect/>
          </a:stretch>
        </p:blipFill>
        <p:spPr>
          <a:xfrm>
            <a:off x="0" y="0"/>
            <a:ext cx="9144000" cy="6858000"/>
          </a:xfrm>
          <a:solidFill>
            <a:schemeClr val="tx1"/>
          </a:solidFill>
        </p:spPr>
      </p:pic>
      <p:sp>
        <p:nvSpPr>
          <p:cNvPr id="5" name="TextBox 4"/>
          <p:cNvSpPr txBox="1"/>
          <p:nvPr/>
        </p:nvSpPr>
        <p:spPr>
          <a:xfrm>
            <a:off x="2971800" y="6488668"/>
            <a:ext cx="3276600" cy="338554"/>
          </a:xfrm>
          <a:prstGeom prst="rect">
            <a:avLst/>
          </a:prstGeom>
          <a:solidFill>
            <a:schemeClr val="tx1"/>
          </a:solidFill>
        </p:spPr>
        <p:txBody>
          <a:bodyPr wrap="square" rtlCol="0">
            <a:spAutoFit/>
          </a:bodyPr>
          <a:lstStyle/>
          <a:p>
            <a:r>
              <a:rPr lang="en-US" sz="1600" dirty="0" smtClean="0">
                <a:solidFill>
                  <a:schemeClr val="bg1"/>
                </a:solidFill>
              </a:rPr>
              <a:t>1500 UTC 0-3 km MLCAPE</a:t>
            </a:r>
            <a:endParaRPr lang="en-US" sz="1600" dirty="0">
              <a:solidFill>
                <a:schemeClr val="bg1"/>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Grp="1" noChangeAspect="1" noChangeArrowheads="1"/>
          </p:cNvPicPr>
          <p:nvPr>
            <p:ph idx="1"/>
          </p:nvPr>
        </p:nvPicPr>
        <p:blipFill>
          <a:blip r:embed="rId3" cstate="print"/>
          <a:srcRect/>
          <a:stretch>
            <a:fillRect/>
          </a:stretch>
        </p:blipFill>
        <p:spPr bwMode="auto">
          <a:xfrm>
            <a:off x="914400" y="228599"/>
            <a:ext cx="7239000" cy="6516605"/>
          </a:xfrm>
          <a:prstGeom prst="rect">
            <a:avLst/>
          </a:prstGeom>
          <a:noFill/>
          <a:ln w="9525">
            <a:noFill/>
            <a:miter lim="800000"/>
            <a:headEnd/>
            <a:tailEnd/>
          </a:ln>
        </p:spPr>
      </p:pic>
      <p:cxnSp>
        <p:nvCxnSpPr>
          <p:cNvPr id="6" name="Straight Arrow Connector 5"/>
          <p:cNvCxnSpPr/>
          <p:nvPr/>
        </p:nvCxnSpPr>
        <p:spPr>
          <a:xfrm flipV="1">
            <a:off x="3657600" y="5715000"/>
            <a:ext cx="762000" cy="3810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3429000" y="5105400"/>
            <a:ext cx="990600" cy="76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3886200" y="4419600"/>
            <a:ext cx="914400" cy="304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3505200" y="3200400"/>
            <a:ext cx="762000" cy="6096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3276600" y="2590800"/>
            <a:ext cx="762000" cy="3810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3962400" y="3886200"/>
            <a:ext cx="762000" cy="3810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430Z.png"/>
          <p:cNvPicPr>
            <a:picLocks noGrp="1" noChangeAspect="1"/>
          </p:cNvPicPr>
          <p:nvPr>
            <p:ph idx="1"/>
          </p:nvPr>
        </p:nvPicPr>
        <p:blipFill>
          <a:blip r:embed="rId3" cstate="print"/>
          <a:stretch>
            <a:fillRect/>
          </a:stretch>
        </p:blipFill>
        <p:spPr>
          <a:xfrm>
            <a:off x="685800" y="228600"/>
            <a:ext cx="7620000" cy="6437342"/>
          </a:xfrm>
        </p:spPr>
      </p:pic>
      <p:sp>
        <p:nvSpPr>
          <p:cNvPr id="5" name="Oval 4"/>
          <p:cNvSpPr/>
          <p:nvPr/>
        </p:nvSpPr>
        <p:spPr>
          <a:xfrm>
            <a:off x="2971800" y="1295400"/>
            <a:ext cx="533400" cy="381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048000" y="2743200"/>
            <a:ext cx="533400" cy="381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733800" y="3276600"/>
            <a:ext cx="533400" cy="381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267200" y="3505200"/>
            <a:ext cx="533400" cy="381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343400" y="3962400"/>
            <a:ext cx="533400" cy="381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724400" y="4267200"/>
            <a:ext cx="533400" cy="381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029200" y="4572000"/>
            <a:ext cx="533400" cy="381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5105400" y="5257800"/>
            <a:ext cx="533400" cy="381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5562600" y="6324600"/>
            <a:ext cx="533400" cy="381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5181600" y="5867400"/>
            <a:ext cx="533400" cy="381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p:cNvGrpSpPr/>
          <p:nvPr/>
        </p:nvGrpSpPr>
        <p:grpSpPr>
          <a:xfrm>
            <a:off x="685800" y="228601"/>
            <a:ext cx="7627284" cy="6407087"/>
            <a:chOff x="685800" y="228601"/>
            <a:chExt cx="7627284" cy="6407087"/>
          </a:xfrm>
        </p:grpSpPr>
        <p:pic>
          <p:nvPicPr>
            <p:cNvPr id="15" name="Picture 14" descr="1430Z.png"/>
            <p:cNvPicPr>
              <a:picLocks noChangeAspect="1"/>
            </p:cNvPicPr>
            <p:nvPr/>
          </p:nvPicPr>
          <p:blipFill>
            <a:blip r:embed="rId3" cstate="print"/>
            <a:stretch>
              <a:fillRect/>
            </a:stretch>
          </p:blipFill>
          <p:spPr>
            <a:xfrm>
              <a:off x="685800" y="228601"/>
              <a:ext cx="7620000" cy="6407087"/>
            </a:xfrm>
            <a:prstGeom prst="rect">
              <a:avLst/>
            </a:prstGeom>
          </p:spPr>
        </p:pic>
        <p:sp>
          <p:nvSpPr>
            <p:cNvPr id="16" name="Trapezoid 15"/>
            <p:cNvSpPr/>
            <p:nvPr/>
          </p:nvSpPr>
          <p:spPr>
            <a:xfrm rot="14202309">
              <a:off x="3191321" y="232521"/>
              <a:ext cx="1070828" cy="1650094"/>
            </a:xfrm>
            <a:prstGeom prst="trapezoid">
              <a:avLst>
                <a:gd name="adj" fmla="val 2385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apezoid 17"/>
            <p:cNvSpPr/>
            <p:nvPr/>
          </p:nvSpPr>
          <p:spPr>
            <a:xfrm rot="14202309">
              <a:off x="3383084" y="889411"/>
              <a:ext cx="863565" cy="1632437"/>
            </a:xfrm>
            <a:prstGeom prst="trapezoid">
              <a:avLst>
                <a:gd name="adj" fmla="val 2385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rapezoid 18"/>
            <p:cNvSpPr/>
            <p:nvPr/>
          </p:nvSpPr>
          <p:spPr>
            <a:xfrm rot="14202309">
              <a:off x="3629140" y="1462349"/>
              <a:ext cx="1054642" cy="2068612"/>
            </a:xfrm>
            <a:prstGeom prst="trapezoid">
              <a:avLst>
                <a:gd name="adj" fmla="val 2385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rapezoid 19"/>
            <p:cNvSpPr/>
            <p:nvPr/>
          </p:nvSpPr>
          <p:spPr>
            <a:xfrm rot="14474107">
              <a:off x="4202278" y="1963366"/>
              <a:ext cx="1070828" cy="2063459"/>
            </a:xfrm>
            <a:prstGeom prst="trapezoid">
              <a:avLst>
                <a:gd name="adj" fmla="val 2385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rapezoid 20"/>
            <p:cNvSpPr/>
            <p:nvPr/>
          </p:nvSpPr>
          <p:spPr>
            <a:xfrm rot="14474107">
              <a:off x="4981980" y="2526017"/>
              <a:ext cx="1085040" cy="2272938"/>
            </a:xfrm>
            <a:prstGeom prst="trapezoid">
              <a:avLst>
                <a:gd name="adj" fmla="val 2385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apezoid 21"/>
            <p:cNvSpPr/>
            <p:nvPr/>
          </p:nvSpPr>
          <p:spPr>
            <a:xfrm rot="14589438">
              <a:off x="5620987" y="3214966"/>
              <a:ext cx="1091763" cy="2248604"/>
            </a:xfrm>
            <a:prstGeom prst="trapezoid">
              <a:avLst>
                <a:gd name="adj" fmla="val 2385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rapezoid 22"/>
            <p:cNvSpPr/>
            <p:nvPr/>
          </p:nvSpPr>
          <p:spPr>
            <a:xfrm rot="14928913">
              <a:off x="5981087" y="3845040"/>
              <a:ext cx="1243170" cy="2693057"/>
            </a:xfrm>
            <a:prstGeom prst="trapezoid">
              <a:avLst>
                <a:gd name="adj" fmla="val 2385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rapezoid 23"/>
            <p:cNvSpPr/>
            <p:nvPr/>
          </p:nvSpPr>
          <p:spPr>
            <a:xfrm rot="15212094">
              <a:off x="6344971" y="4596454"/>
              <a:ext cx="1243170" cy="2693057"/>
            </a:xfrm>
            <a:prstGeom prst="trapezoid">
              <a:avLst>
                <a:gd name="adj" fmla="val 2385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strVal val="#ppt_w*0.70"/>
                                          </p:val>
                                        </p:tav>
                                        <p:tav tm="100000">
                                          <p:val>
                                            <p:strVal val="#ppt_w"/>
                                          </p:val>
                                        </p:tav>
                                      </p:tavLst>
                                    </p:anim>
                                    <p:anim calcmode="lin" valueType="num">
                                      <p:cBhvr>
                                        <p:cTn id="18" dur="1000" fill="hold"/>
                                        <p:tgtEl>
                                          <p:spTgt spid="7"/>
                                        </p:tgtEl>
                                        <p:attrNameLst>
                                          <p:attrName>ppt_h</p:attrName>
                                        </p:attrNameLst>
                                      </p:cBhvr>
                                      <p:tavLst>
                                        <p:tav tm="0">
                                          <p:val>
                                            <p:strVal val="#ppt_h"/>
                                          </p:val>
                                        </p:tav>
                                        <p:tav tm="100000">
                                          <p:val>
                                            <p:strVal val="#ppt_h"/>
                                          </p:val>
                                        </p:tav>
                                      </p:tavLst>
                                    </p:anim>
                                    <p:animEffect transition="in" filter="fade">
                                      <p:cBhvr>
                                        <p:cTn id="19" dur="1000"/>
                                        <p:tgtEl>
                                          <p:spTgt spid="7"/>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strVal val="#ppt_w*0.70"/>
                                          </p:val>
                                        </p:tav>
                                        <p:tav tm="100000">
                                          <p:val>
                                            <p:strVal val="#ppt_w"/>
                                          </p:val>
                                        </p:tav>
                                      </p:tavLst>
                                    </p:anim>
                                    <p:anim calcmode="lin" valueType="num">
                                      <p:cBhvr>
                                        <p:cTn id="23" dur="1000" fill="hold"/>
                                        <p:tgtEl>
                                          <p:spTgt spid="8"/>
                                        </p:tgtEl>
                                        <p:attrNameLst>
                                          <p:attrName>ppt_h</p:attrName>
                                        </p:attrNameLst>
                                      </p:cBhvr>
                                      <p:tavLst>
                                        <p:tav tm="0">
                                          <p:val>
                                            <p:strVal val="#ppt_h"/>
                                          </p:val>
                                        </p:tav>
                                        <p:tav tm="100000">
                                          <p:val>
                                            <p:strVal val="#ppt_h"/>
                                          </p:val>
                                        </p:tav>
                                      </p:tavLst>
                                    </p:anim>
                                    <p:animEffect transition="in" filter="fade">
                                      <p:cBhvr>
                                        <p:cTn id="24" dur="1000"/>
                                        <p:tgtEl>
                                          <p:spTgt spid="8"/>
                                        </p:tgtEl>
                                      </p:cBhvr>
                                    </p:animEffect>
                                  </p:childTnLst>
                                </p:cTn>
                              </p:par>
                              <p:par>
                                <p:cTn id="25" presetID="55" presetClass="entr" presetSubtype="0" fill="hold" grpId="1"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strVal val="#ppt_w*0.70"/>
                                          </p:val>
                                        </p:tav>
                                        <p:tav tm="100000">
                                          <p:val>
                                            <p:strVal val="#ppt_w"/>
                                          </p:val>
                                        </p:tav>
                                      </p:tavLst>
                                    </p:anim>
                                    <p:anim calcmode="lin" valueType="num">
                                      <p:cBhvr>
                                        <p:cTn id="28" dur="1000" fill="hold"/>
                                        <p:tgtEl>
                                          <p:spTgt spid="8"/>
                                        </p:tgtEl>
                                        <p:attrNameLst>
                                          <p:attrName>ppt_h</p:attrName>
                                        </p:attrNameLst>
                                      </p:cBhvr>
                                      <p:tavLst>
                                        <p:tav tm="0">
                                          <p:val>
                                            <p:strVal val="#ppt_h"/>
                                          </p:val>
                                        </p:tav>
                                        <p:tav tm="100000">
                                          <p:val>
                                            <p:strVal val="#ppt_h"/>
                                          </p:val>
                                        </p:tav>
                                      </p:tavLst>
                                    </p:anim>
                                    <p:animEffect transition="in" filter="fade">
                                      <p:cBhvr>
                                        <p:cTn id="29" dur="1000"/>
                                        <p:tgtEl>
                                          <p:spTgt spid="8"/>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1000" fill="hold"/>
                                        <p:tgtEl>
                                          <p:spTgt spid="9"/>
                                        </p:tgtEl>
                                        <p:attrNameLst>
                                          <p:attrName>ppt_w</p:attrName>
                                        </p:attrNameLst>
                                      </p:cBhvr>
                                      <p:tavLst>
                                        <p:tav tm="0">
                                          <p:val>
                                            <p:strVal val="#ppt_w*0.70"/>
                                          </p:val>
                                        </p:tav>
                                        <p:tav tm="100000">
                                          <p:val>
                                            <p:strVal val="#ppt_w"/>
                                          </p:val>
                                        </p:tav>
                                      </p:tavLst>
                                    </p:anim>
                                    <p:anim calcmode="lin" valueType="num">
                                      <p:cBhvr>
                                        <p:cTn id="33" dur="1000" fill="hold"/>
                                        <p:tgtEl>
                                          <p:spTgt spid="9"/>
                                        </p:tgtEl>
                                        <p:attrNameLst>
                                          <p:attrName>ppt_h</p:attrName>
                                        </p:attrNameLst>
                                      </p:cBhvr>
                                      <p:tavLst>
                                        <p:tav tm="0">
                                          <p:val>
                                            <p:strVal val="#ppt_h"/>
                                          </p:val>
                                        </p:tav>
                                        <p:tav tm="100000">
                                          <p:val>
                                            <p:strVal val="#ppt_h"/>
                                          </p:val>
                                        </p:tav>
                                      </p:tavLst>
                                    </p:anim>
                                    <p:animEffect transition="in" filter="fade">
                                      <p:cBhvr>
                                        <p:cTn id="34" dur="1000"/>
                                        <p:tgtEl>
                                          <p:spTgt spid="9"/>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1000" fill="hold"/>
                                        <p:tgtEl>
                                          <p:spTgt spid="10"/>
                                        </p:tgtEl>
                                        <p:attrNameLst>
                                          <p:attrName>ppt_w</p:attrName>
                                        </p:attrNameLst>
                                      </p:cBhvr>
                                      <p:tavLst>
                                        <p:tav tm="0">
                                          <p:val>
                                            <p:strVal val="#ppt_w*0.70"/>
                                          </p:val>
                                        </p:tav>
                                        <p:tav tm="100000">
                                          <p:val>
                                            <p:strVal val="#ppt_w"/>
                                          </p:val>
                                        </p:tav>
                                      </p:tavLst>
                                    </p:anim>
                                    <p:anim calcmode="lin" valueType="num">
                                      <p:cBhvr>
                                        <p:cTn id="38" dur="1000" fill="hold"/>
                                        <p:tgtEl>
                                          <p:spTgt spid="10"/>
                                        </p:tgtEl>
                                        <p:attrNameLst>
                                          <p:attrName>ppt_h</p:attrName>
                                        </p:attrNameLst>
                                      </p:cBhvr>
                                      <p:tavLst>
                                        <p:tav tm="0">
                                          <p:val>
                                            <p:strVal val="#ppt_h"/>
                                          </p:val>
                                        </p:tav>
                                        <p:tav tm="100000">
                                          <p:val>
                                            <p:strVal val="#ppt_h"/>
                                          </p:val>
                                        </p:tav>
                                      </p:tavLst>
                                    </p:anim>
                                    <p:animEffect transition="in" filter="fade">
                                      <p:cBhvr>
                                        <p:cTn id="39" dur="1000"/>
                                        <p:tgtEl>
                                          <p:spTgt spid="10"/>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strVal val="#ppt_w*0.70"/>
                                          </p:val>
                                        </p:tav>
                                        <p:tav tm="100000">
                                          <p:val>
                                            <p:strVal val="#ppt_w"/>
                                          </p:val>
                                        </p:tav>
                                      </p:tavLst>
                                    </p:anim>
                                    <p:anim calcmode="lin" valueType="num">
                                      <p:cBhvr>
                                        <p:cTn id="43" dur="1000" fill="hold"/>
                                        <p:tgtEl>
                                          <p:spTgt spid="11"/>
                                        </p:tgtEl>
                                        <p:attrNameLst>
                                          <p:attrName>ppt_h</p:attrName>
                                        </p:attrNameLst>
                                      </p:cBhvr>
                                      <p:tavLst>
                                        <p:tav tm="0">
                                          <p:val>
                                            <p:strVal val="#ppt_h"/>
                                          </p:val>
                                        </p:tav>
                                        <p:tav tm="100000">
                                          <p:val>
                                            <p:strVal val="#ppt_h"/>
                                          </p:val>
                                        </p:tav>
                                      </p:tavLst>
                                    </p:anim>
                                    <p:animEffect transition="in" filter="fade">
                                      <p:cBhvr>
                                        <p:cTn id="44" dur="1000"/>
                                        <p:tgtEl>
                                          <p:spTgt spid="11"/>
                                        </p:tgtEl>
                                      </p:cBhvr>
                                    </p:animEffect>
                                  </p:childTnLst>
                                </p:cTn>
                              </p:par>
                              <p:par>
                                <p:cTn id="45" presetID="55"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strVal val="#ppt_w*0.70"/>
                                          </p:val>
                                        </p:tav>
                                        <p:tav tm="100000">
                                          <p:val>
                                            <p:strVal val="#ppt_w"/>
                                          </p:val>
                                        </p:tav>
                                      </p:tavLst>
                                    </p:anim>
                                    <p:anim calcmode="lin" valueType="num">
                                      <p:cBhvr>
                                        <p:cTn id="48" dur="1000" fill="hold"/>
                                        <p:tgtEl>
                                          <p:spTgt spid="12"/>
                                        </p:tgtEl>
                                        <p:attrNameLst>
                                          <p:attrName>ppt_h</p:attrName>
                                        </p:attrNameLst>
                                      </p:cBhvr>
                                      <p:tavLst>
                                        <p:tav tm="0">
                                          <p:val>
                                            <p:strVal val="#ppt_h"/>
                                          </p:val>
                                        </p:tav>
                                        <p:tav tm="100000">
                                          <p:val>
                                            <p:strVal val="#ppt_h"/>
                                          </p:val>
                                        </p:tav>
                                      </p:tavLst>
                                    </p:anim>
                                    <p:animEffect transition="in" filter="fade">
                                      <p:cBhvr>
                                        <p:cTn id="49" dur="1000"/>
                                        <p:tgtEl>
                                          <p:spTgt spid="12"/>
                                        </p:tgtEl>
                                      </p:cBhvr>
                                    </p:animEffect>
                                  </p:childTnLst>
                                </p:cTn>
                              </p:par>
                              <p:par>
                                <p:cTn id="50" presetID="55"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1000" fill="hold"/>
                                        <p:tgtEl>
                                          <p:spTgt spid="14"/>
                                        </p:tgtEl>
                                        <p:attrNameLst>
                                          <p:attrName>ppt_w</p:attrName>
                                        </p:attrNameLst>
                                      </p:cBhvr>
                                      <p:tavLst>
                                        <p:tav tm="0">
                                          <p:val>
                                            <p:strVal val="#ppt_w*0.70"/>
                                          </p:val>
                                        </p:tav>
                                        <p:tav tm="100000">
                                          <p:val>
                                            <p:strVal val="#ppt_w"/>
                                          </p:val>
                                        </p:tav>
                                      </p:tavLst>
                                    </p:anim>
                                    <p:anim calcmode="lin" valueType="num">
                                      <p:cBhvr>
                                        <p:cTn id="53" dur="1000" fill="hold"/>
                                        <p:tgtEl>
                                          <p:spTgt spid="14"/>
                                        </p:tgtEl>
                                        <p:attrNameLst>
                                          <p:attrName>ppt_h</p:attrName>
                                        </p:attrNameLst>
                                      </p:cBhvr>
                                      <p:tavLst>
                                        <p:tav tm="0">
                                          <p:val>
                                            <p:strVal val="#ppt_h"/>
                                          </p:val>
                                        </p:tav>
                                        <p:tav tm="100000">
                                          <p:val>
                                            <p:strVal val="#ppt_h"/>
                                          </p:val>
                                        </p:tav>
                                      </p:tavLst>
                                    </p:anim>
                                    <p:animEffect transition="in" filter="fade">
                                      <p:cBhvr>
                                        <p:cTn id="54" dur="1000"/>
                                        <p:tgtEl>
                                          <p:spTgt spid="14"/>
                                        </p:tgtEl>
                                      </p:cBhvr>
                                    </p:animEffect>
                                  </p:childTnLst>
                                </p:cTn>
                              </p:par>
                              <p:par>
                                <p:cTn id="55" presetID="55"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1000" fill="hold"/>
                                        <p:tgtEl>
                                          <p:spTgt spid="13"/>
                                        </p:tgtEl>
                                        <p:attrNameLst>
                                          <p:attrName>ppt_w</p:attrName>
                                        </p:attrNameLst>
                                      </p:cBhvr>
                                      <p:tavLst>
                                        <p:tav tm="0">
                                          <p:val>
                                            <p:strVal val="#ppt_w*0.70"/>
                                          </p:val>
                                        </p:tav>
                                        <p:tav tm="100000">
                                          <p:val>
                                            <p:strVal val="#ppt_w"/>
                                          </p:val>
                                        </p:tav>
                                      </p:tavLst>
                                    </p:anim>
                                    <p:anim calcmode="lin" valueType="num">
                                      <p:cBhvr>
                                        <p:cTn id="58" dur="1000" fill="hold"/>
                                        <p:tgtEl>
                                          <p:spTgt spid="13"/>
                                        </p:tgtEl>
                                        <p:attrNameLst>
                                          <p:attrName>ppt_h</p:attrName>
                                        </p:attrNameLst>
                                      </p:cBhvr>
                                      <p:tavLst>
                                        <p:tav tm="0">
                                          <p:val>
                                            <p:strVal val="#ppt_h"/>
                                          </p:val>
                                        </p:tav>
                                        <p:tav tm="100000">
                                          <p:val>
                                            <p:strVal val="#ppt_h"/>
                                          </p:val>
                                        </p:tav>
                                      </p:tavLst>
                                    </p:anim>
                                    <p:animEffect transition="in" filter="fade">
                                      <p:cBhvr>
                                        <p:cTn id="59" dur="1000"/>
                                        <p:tgtEl>
                                          <p:spTgt spid="13"/>
                                        </p:tgtEl>
                                      </p:cBhvr>
                                    </p:animEffect>
                                  </p:childTnLst>
                                </p:cTn>
                              </p:par>
                            </p:childTnLst>
                          </p:cTn>
                        </p:par>
                      </p:childTnLst>
                    </p:cTn>
                  </p:par>
                  <p:par>
                    <p:cTn id="60" fill="hold">
                      <p:stCondLst>
                        <p:cond delay="indefinite"/>
                      </p:stCondLst>
                      <p:childTnLst>
                        <p:par>
                          <p:cTn id="61" fill="hold">
                            <p:stCondLst>
                              <p:cond delay="0"/>
                            </p:stCondLst>
                            <p:childTnLst>
                              <p:par>
                                <p:cTn id="62" presetID="20" presetClass="entr" presetSubtype="0" fill="hold" nodeType="click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edge">
                                      <p:cBhvr>
                                        <p:cTn id="64"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8" grpId="1" animBg="1"/>
      <p:bldP spid="9" grpId="0" animBg="1"/>
      <p:bldP spid="10" grpId="0" animBg="1"/>
      <p:bldP spid="11" grpId="0" animBg="1"/>
      <p:bldP spid="12" grpId="0" animBg="1"/>
      <p:bldP spid="13" grpId="0" animBg="1"/>
      <p:bldP spid="1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6" name="Content Placeholder 5" descr="polygons.bmp"/>
          <p:cNvPicPr>
            <a:picLocks noGrp="1" noChangeAspect="1"/>
          </p:cNvPicPr>
          <p:nvPr>
            <p:ph idx="1"/>
          </p:nvPr>
        </p:nvPicPr>
        <p:blipFill>
          <a:blip r:embed="rId2" cstate="print"/>
          <a:stretch>
            <a:fillRect/>
          </a:stretch>
        </p:blipFill>
        <p:spPr>
          <a:xfrm>
            <a:off x="457200" y="609600"/>
            <a:ext cx="8303939" cy="5715000"/>
          </a:xfr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Radar_Loop.gif"/>
          <p:cNvPicPr>
            <a:picLocks noGrp="1" noChangeAspect="1"/>
          </p:cNvPicPr>
          <p:nvPr>
            <p:ph idx="1"/>
          </p:nvPr>
        </p:nvPicPr>
        <p:blipFill>
          <a:blip r:embed="rId2" cstate="print"/>
          <a:stretch>
            <a:fillRect/>
          </a:stretch>
        </p:blipFill>
        <p:spPr>
          <a:xfrm>
            <a:off x="762000" y="304799"/>
            <a:ext cx="7086600" cy="6379413"/>
          </a:xfr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cstate="print"/>
          <a:srcRect/>
          <a:stretch>
            <a:fillRect/>
          </a:stretch>
        </p:blipFill>
        <p:spPr bwMode="auto">
          <a:xfrm>
            <a:off x="1066800" y="304800"/>
            <a:ext cx="6858000" cy="61772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990600" y="685800"/>
          <a:ext cx="70104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wn Arrow 4"/>
          <p:cNvSpPr/>
          <p:nvPr/>
        </p:nvSpPr>
        <p:spPr>
          <a:xfrm>
            <a:off x="4267200" y="5562600"/>
            <a:ext cx="381000" cy="228600"/>
          </a:xfrm>
          <a:prstGeom prst="down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0"/>
            <a:ext cx="8229600" cy="1219200"/>
          </a:xfrm>
        </p:spPr>
        <p:txBody>
          <a:bodyPr anchor="ctr"/>
          <a:lstStyle/>
          <a:p>
            <a:pPr algn="ctr"/>
            <a:r>
              <a:rPr lang="en-US" dirty="0" smtClean="0"/>
              <a:t>Questions/Comments?</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900" dirty="0" smtClean="0">
                <a:solidFill>
                  <a:schemeClr val="tx2"/>
                </a:solidFill>
              </a:rPr>
              <a:t>13 tornadoes confirmed</a:t>
            </a:r>
          </a:p>
          <a:p>
            <a:r>
              <a:rPr lang="en-US" sz="2900" dirty="0" smtClean="0">
                <a:solidFill>
                  <a:schemeClr val="tx2"/>
                </a:solidFill>
              </a:rPr>
              <a:t>6 tornadoes rated EF-0, 7 rated EF-1</a:t>
            </a:r>
          </a:p>
          <a:p>
            <a:r>
              <a:rPr lang="en-US" sz="2900" dirty="0" smtClean="0">
                <a:solidFill>
                  <a:schemeClr val="tx2"/>
                </a:solidFill>
              </a:rPr>
              <a:t>Allen County, OH EF-0 tornado (#13) continuation of EF-2 tornado in Auglaize County, OH</a:t>
            </a:r>
          </a:p>
          <a:p>
            <a:r>
              <a:rPr lang="en-US" sz="2900" dirty="0" smtClean="0">
                <a:solidFill>
                  <a:schemeClr val="tx2"/>
                </a:solidFill>
              </a:rPr>
              <a:t>Widespread wind damage</a:t>
            </a:r>
          </a:p>
          <a:p>
            <a:endParaRPr lang="en-US" sz="2900" dirty="0" smtClean="0">
              <a:solidFill>
                <a:schemeClr val="tx2"/>
              </a:solidFill>
            </a:endParaRPr>
          </a:p>
          <a:p>
            <a:pPr>
              <a:buNone/>
            </a:pPr>
            <a:r>
              <a:rPr lang="en-US" sz="2900" dirty="0" smtClean="0">
                <a:solidFill>
                  <a:schemeClr val="tx2"/>
                </a:solidFill>
              </a:rPr>
              <a:t>   Storm system was very similar to previous violent tornado synoptic patterns.</a:t>
            </a:r>
          </a:p>
          <a:p>
            <a:endParaRPr lang="en-US" sz="2800" dirty="0"/>
          </a:p>
        </p:txBody>
      </p:sp>
      <p:sp>
        <p:nvSpPr>
          <p:cNvPr id="3" name="Title 2"/>
          <p:cNvSpPr>
            <a:spLocks noGrp="1"/>
          </p:cNvSpPr>
          <p:nvPr>
            <p:ph type="title"/>
          </p:nvPr>
        </p:nvSpPr>
        <p:spPr/>
        <p:txBody>
          <a:bodyPr/>
          <a:lstStyle/>
          <a:p>
            <a:r>
              <a:rPr lang="en-US" dirty="0" smtClean="0"/>
              <a:t>Impacts to IWX</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Comparison to Great Lakes Violent Tornado Analogs</a:t>
            </a:r>
            <a:endParaRPr lang="en-US" dirty="0"/>
          </a:p>
        </p:txBody>
      </p:sp>
      <p:sp>
        <p:nvSpPr>
          <p:cNvPr id="5" name="Text Placeholder 4"/>
          <p:cNvSpPr>
            <a:spLocks noGrp="1"/>
          </p:cNvSpPr>
          <p:nvPr>
            <p:ph type="body" idx="1"/>
          </p:nvPr>
        </p:nvSpPr>
        <p:spPr/>
        <p:txBody>
          <a:bodyPr/>
          <a:lstStyle/>
          <a:p>
            <a:r>
              <a:rPr lang="en-US" dirty="0" smtClean="0"/>
              <a:t>Pattern Recognition</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250 </a:t>
            </a:r>
            <a:r>
              <a:rPr lang="en-US" dirty="0" err="1" smtClean="0"/>
              <a:t>mb</a:t>
            </a:r>
            <a:endParaRPr lang="en-US" dirty="0"/>
          </a:p>
        </p:txBody>
      </p:sp>
      <p:pic>
        <p:nvPicPr>
          <p:cNvPr id="6" name="Content Placeholder 5" descr="h25_wind.gif"/>
          <p:cNvPicPr>
            <a:picLocks noGrp="1" noChangeAspect="1"/>
          </p:cNvPicPr>
          <p:nvPr>
            <p:ph idx="1"/>
          </p:nvPr>
        </p:nvPicPr>
        <p:blipFill>
          <a:blip r:embed="rId3" cstate="print"/>
          <a:stretch>
            <a:fillRect/>
          </a:stretch>
        </p:blipFill>
        <p:spPr>
          <a:xfrm>
            <a:off x="1371600" y="1447799"/>
            <a:ext cx="6500813" cy="5021104"/>
          </a:xfrm>
        </p:spPr>
      </p:pic>
      <p:pic>
        <p:nvPicPr>
          <p:cNvPr id="7" name="Content Placeholder 5" descr="250-oa-12.gif"/>
          <p:cNvPicPr>
            <a:picLocks noChangeAspect="1"/>
          </p:cNvPicPr>
          <p:nvPr/>
        </p:nvPicPr>
        <p:blipFill>
          <a:blip r:embed="rId4" cstate="print"/>
          <a:stretch>
            <a:fillRect/>
          </a:stretch>
        </p:blipFill>
        <p:spPr>
          <a:xfrm>
            <a:off x="1219200" y="1371600"/>
            <a:ext cx="6807200" cy="5105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5_mean.gif"/>
          <p:cNvPicPr>
            <a:picLocks noGrp="1" noChangeAspect="1"/>
          </p:cNvPicPr>
          <p:nvPr>
            <p:ph idx="1"/>
          </p:nvPr>
        </p:nvPicPr>
        <p:blipFill>
          <a:blip r:embed="rId2" cstate="print"/>
          <a:stretch>
            <a:fillRect/>
          </a:stretch>
        </p:blipFill>
        <p:spPr>
          <a:xfrm>
            <a:off x="1371600" y="1447800"/>
            <a:ext cx="6477000" cy="5002711"/>
          </a:xfrm>
        </p:spPr>
      </p:pic>
      <p:sp>
        <p:nvSpPr>
          <p:cNvPr id="3" name="Title 2"/>
          <p:cNvSpPr>
            <a:spLocks noGrp="1"/>
          </p:cNvSpPr>
          <p:nvPr>
            <p:ph type="title"/>
          </p:nvPr>
        </p:nvSpPr>
        <p:spPr/>
        <p:txBody>
          <a:bodyPr/>
          <a:lstStyle/>
          <a:p>
            <a:r>
              <a:rPr lang="en-US" dirty="0" smtClean="0"/>
              <a:t>500 </a:t>
            </a:r>
            <a:r>
              <a:rPr lang="en-US" dirty="0" err="1" smtClean="0"/>
              <a:t>mb</a:t>
            </a:r>
            <a:r>
              <a:rPr lang="en-US" dirty="0" smtClean="0"/>
              <a:t> height</a:t>
            </a:r>
            <a:endParaRPr lang="en-US" dirty="0"/>
          </a:p>
        </p:txBody>
      </p:sp>
      <p:pic>
        <p:nvPicPr>
          <p:cNvPr id="5" name="Content Placeholder 3" descr="500-oa-12.gif"/>
          <p:cNvPicPr>
            <a:picLocks noChangeAspect="1"/>
          </p:cNvPicPr>
          <p:nvPr/>
        </p:nvPicPr>
        <p:blipFill>
          <a:blip r:embed="rId3" cstate="print"/>
          <a:stretch>
            <a:fillRect/>
          </a:stretch>
        </p:blipFill>
        <p:spPr>
          <a:xfrm>
            <a:off x="1219200" y="1447800"/>
            <a:ext cx="6705600" cy="5029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5_wind.gif"/>
          <p:cNvPicPr>
            <a:picLocks noGrp="1" noChangeAspect="1"/>
          </p:cNvPicPr>
          <p:nvPr>
            <p:ph idx="1"/>
          </p:nvPr>
        </p:nvPicPr>
        <p:blipFill>
          <a:blip r:embed="rId2" cstate="print"/>
          <a:stretch>
            <a:fillRect/>
          </a:stretch>
        </p:blipFill>
        <p:spPr>
          <a:xfrm>
            <a:off x="881062" y="1417552"/>
            <a:ext cx="7043738" cy="5440448"/>
          </a:xfrm>
        </p:spPr>
      </p:pic>
      <p:sp>
        <p:nvSpPr>
          <p:cNvPr id="3" name="Title 2"/>
          <p:cNvSpPr>
            <a:spLocks noGrp="1"/>
          </p:cNvSpPr>
          <p:nvPr>
            <p:ph type="title"/>
          </p:nvPr>
        </p:nvSpPr>
        <p:spPr/>
        <p:txBody>
          <a:bodyPr/>
          <a:lstStyle/>
          <a:p>
            <a:r>
              <a:rPr lang="en-US" dirty="0" smtClean="0"/>
              <a:t>500 </a:t>
            </a:r>
            <a:r>
              <a:rPr lang="en-US" dirty="0" err="1" smtClean="0"/>
              <a:t>mb</a:t>
            </a:r>
            <a:r>
              <a:rPr lang="en-US" dirty="0" smtClean="0"/>
              <a:t> Jet</a:t>
            </a:r>
            <a:endParaRPr lang="en-US" dirty="0"/>
          </a:p>
        </p:txBody>
      </p:sp>
      <p:pic>
        <p:nvPicPr>
          <p:cNvPr id="6" name="Picture 5" descr="07_500mb.gif"/>
          <p:cNvPicPr>
            <a:picLocks noChangeAspect="1"/>
          </p:cNvPicPr>
          <p:nvPr/>
        </p:nvPicPr>
        <p:blipFill>
          <a:blip r:embed="rId3" cstate="print"/>
          <a:stretch>
            <a:fillRect/>
          </a:stretch>
        </p:blipFill>
        <p:spPr>
          <a:xfrm>
            <a:off x="685800" y="1295400"/>
            <a:ext cx="7416800" cy="5562600"/>
          </a:xfrm>
          <a:prstGeom prst="rect">
            <a:avLst/>
          </a:prstGeom>
          <a:solidFill>
            <a:schemeClr val="tx1"/>
          </a:solid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lp.gif"/>
          <p:cNvPicPr>
            <a:picLocks noGrp="1" noChangeAspect="1"/>
          </p:cNvPicPr>
          <p:nvPr>
            <p:ph idx="1"/>
          </p:nvPr>
        </p:nvPicPr>
        <p:blipFill>
          <a:blip r:embed="rId2" cstate="print"/>
          <a:stretch>
            <a:fillRect/>
          </a:stretch>
        </p:blipFill>
        <p:spPr>
          <a:xfrm>
            <a:off x="1371600" y="1447800"/>
            <a:ext cx="6500813" cy="5021104"/>
          </a:xfrm>
        </p:spPr>
      </p:pic>
      <p:sp>
        <p:nvSpPr>
          <p:cNvPr id="3" name="Title 2"/>
          <p:cNvSpPr>
            <a:spLocks noGrp="1"/>
          </p:cNvSpPr>
          <p:nvPr>
            <p:ph type="title"/>
          </p:nvPr>
        </p:nvSpPr>
        <p:spPr/>
        <p:txBody>
          <a:bodyPr/>
          <a:lstStyle/>
          <a:p>
            <a:r>
              <a:rPr lang="en-US" dirty="0" smtClean="0"/>
              <a:t>MSLP</a:t>
            </a:r>
            <a:endParaRPr lang="en-US" dirty="0"/>
          </a:p>
        </p:txBody>
      </p:sp>
      <p:pic>
        <p:nvPicPr>
          <p:cNvPr id="5" name="Content Placeholder 3" descr="namussfc2010102612.gif"/>
          <p:cNvPicPr>
            <a:picLocks noChangeAspect="1"/>
          </p:cNvPicPr>
          <p:nvPr/>
        </p:nvPicPr>
        <p:blipFill>
          <a:blip r:embed="rId3" cstate="print"/>
          <a:stretch>
            <a:fillRect/>
          </a:stretch>
        </p:blipFill>
        <p:spPr>
          <a:xfrm>
            <a:off x="1066800" y="1447800"/>
            <a:ext cx="6705600" cy="50247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1826</TotalTime>
  <Words>1587</Words>
  <Application>Microsoft Office PowerPoint</Application>
  <PresentationFormat>On-screen Show (4:3)</PresentationFormat>
  <Paragraphs>242</Paragraphs>
  <Slides>38</Slides>
  <Notes>23</Notes>
  <HiddenSlides>0</HiddenSlides>
  <MMClips>1</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Paper</vt:lpstr>
      <vt:lpstr>The 26 October 2010 Tornado Outbreak: Research Applied to Operations  </vt:lpstr>
      <vt:lpstr>The Event</vt:lpstr>
      <vt:lpstr>The Event</vt:lpstr>
      <vt:lpstr>Impacts to IWX</vt:lpstr>
      <vt:lpstr>Comparison to Great Lakes Violent Tornado Analogs</vt:lpstr>
      <vt:lpstr>250 mb</vt:lpstr>
      <vt:lpstr>500 mb height</vt:lpstr>
      <vt:lpstr>500 mb Jet</vt:lpstr>
      <vt:lpstr>MSLP</vt:lpstr>
      <vt:lpstr>Outlook Phase</vt:lpstr>
      <vt:lpstr>Slide 11</vt:lpstr>
      <vt:lpstr>Slide 12</vt:lpstr>
      <vt:lpstr>Warning Phase</vt:lpstr>
      <vt:lpstr>Slide 14</vt:lpstr>
      <vt:lpstr>Slide 15</vt:lpstr>
      <vt:lpstr>Slide 16</vt:lpstr>
      <vt:lpstr>Slide 17</vt:lpstr>
      <vt:lpstr>Slide 18</vt:lpstr>
      <vt:lpstr>Slide 19</vt:lpstr>
      <vt:lpstr>Slide 20</vt:lpstr>
      <vt:lpstr>Environmental Parameters</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Questions/Comments?</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jon.chamberlain</dc:creator>
  <cp:lastModifiedBy>iwx.spotter</cp:lastModifiedBy>
  <cp:revision>149</cp:revision>
  <dcterms:created xsi:type="dcterms:W3CDTF">2011-02-03T02:38:12Z</dcterms:created>
  <dcterms:modified xsi:type="dcterms:W3CDTF">2011-03-08T02:24:39Z</dcterms:modified>
</cp:coreProperties>
</file>