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72" r:id="rId4"/>
    <p:sldId id="258" r:id="rId5"/>
    <p:sldId id="259" r:id="rId6"/>
    <p:sldId id="260" r:id="rId7"/>
    <p:sldId id="257" r:id="rId8"/>
    <p:sldId id="264" r:id="rId9"/>
    <p:sldId id="263" r:id="rId10"/>
    <p:sldId id="261" r:id="rId11"/>
    <p:sldId id="268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08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oumet\Documents\Bow%20Echo%202011\2011%20Bow%20Echo%20Workshop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oumet\Documents\Bow%20Echo%202011\2011%20Bow%20Echo%20Workshop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oumet\Documents\Bow%20Echo%202011\2011%20Bow%20Echo%20Workshop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oumet\Documents\Bow%20Echo%202011\2011%20Bow%20Echo%20Workshop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oumet\Documents\Bow%20Echo%202011\2011%20Bow%20Echo%20Workshop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oumet\Documents\Bow%20Echo%202011\2011%20Bow%20Echo%20Workshop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oumet\Documents\Bow%20Echo%202011\2011%20Bow%20Echo%20Workshop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plotArea>
      <c:layout>
        <c:manualLayout>
          <c:layoutTarget val="inner"/>
          <c:xMode val="edge"/>
          <c:yMode val="edge"/>
          <c:x val="0.11033208501376353"/>
          <c:y val="2.4290946840600194E-2"/>
          <c:w val="0.87665754433134879"/>
          <c:h val="0.85019175774669964"/>
        </c:manualLayout>
      </c:layout>
      <c:barChart>
        <c:barDir val="col"/>
        <c:grouping val="stacked"/>
        <c:ser>
          <c:idx val="0"/>
          <c:order val="0"/>
          <c:tx>
            <c:strRef>
              <c:f>Charts!$A$7</c:f>
              <c:strCache>
                <c:ptCount val="1"/>
                <c:pt idx="0">
                  <c:v>25th Pct.</c:v>
                </c:pt>
              </c:strCache>
            </c:strRef>
          </c:tx>
          <c:spPr>
            <a:noFill/>
          </c:spPr>
          <c:errBars>
            <c:errBarType val="both"/>
            <c:errValType val="cust"/>
            <c:plus>
              <c:numLit>
                <c:formatCode>General</c:formatCode>
                <c:ptCount val="1"/>
                <c:pt idx="0">
                  <c:v>1</c:v>
                </c:pt>
              </c:numLit>
            </c:plus>
            <c:minus>
              <c:numRef>
                <c:f>Charts!$B$10</c:f>
                <c:numCache>
                  <c:formatCode>General</c:formatCode>
                  <c:ptCount val="1"/>
                  <c:pt idx="0">
                    <c:v>246</c:v>
                  </c:pt>
                </c:numCache>
              </c:numRef>
            </c:minus>
            <c:spPr>
              <a:ln w="25400"/>
            </c:spPr>
          </c:errBars>
          <c:cat>
            <c:strRef>
              <c:f>Charts!$B$1</c:f>
              <c:strCache>
                <c:ptCount val="1"/>
                <c:pt idx="0">
                  <c:v>MUCAPE (J/kg)</c:v>
                </c:pt>
              </c:strCache>
            </c:strRef>
          </c:cat>
          <c:val>
            <c:numRef>
              <c:f>Charts!$B$7</c:f>
              <c:numCache>
                <c:formatCode>General</c:formatCode>
                <c:ptCount val="1"/>
                <c:pt idx="0">
                  <c:v>399</c:v>
                </c:pt>
              </c:numCache>
            </c:numRef>
          </c:val>
        </c:ser>
        <c:ser>
          <c:idx val="1"/>
          <c:order val="1"/>
          <c:tx>
            <c:strRef>
              <c:f>Charts!$A$8</c:f>
              <c:strCache>
                <c:ptCount val="1"/>
                <c:pt idx="0">
                  <c:v>50th Pct.</c:v>
                </c:pt>
              </c:strCache>
            </c:strRef>
          </c:tx>
          <c:spPr>
            <a:solidFill>
              <a:srgbClr val="FF0000"/>
            </a:solidFill>
            <a:ln w="25400">
              <a:solidFill>
                <a:sysClr val="windowText" lastClr="000000">
                  <a:shade val="95000"/>
                  <a:satMod val="105000"/>
                </a:sysClr>
              </a:solidFill>
            </a:ln>
          </c:spPr>
          <c:cat>
            <c:strRef>
              <c:f>Charts!$B$1</c:f>
              <c:strCache>
                <c:ptCount val="1"/>
                <c:pt idx="0">
                  <c:v>MUCAPE (J/kg)</c:v>
                </c:pt>
              </c:strCache>
            </c:strRef>
          </c:cat>
          <c:val>
            <c:numRef>
              <c:f>Charts!$B$8</c:f>
              <c:numCache>
                <c:formatCode>General</c:formatCode>
                <c:ptCount val="1"/>
                <c:pt idx="0">
                  <c:v>153</c:v>
                </c:pt>
              </c:numCache>
            </c:numRef>
          </c:val>
        </c:ser>
        <c:ser>
          <c:idx val="2"/>
          <c:order val="2"/>
          <c:tx>
            <c:strRef>
              <c:f>Charts!$A$9</c:f>
              <c:strCache>
                <c:ptCount val="1"/>
                <c:pt idx="0">
                  <c:v>75th Pct.</c:v>
                </c:pt>
              </c:strCache>
            </c:strRef>
          </c:tx>
          <c:spPr>
            <a:solidFill>
              <a:srgbClr val="FF0000"/>
            </a:solidFill>
            <a:ln w="25400">
              <a:solidFill>
                <a:sysClr val="windowText" lastClr="000000">
                  <a:shade val="95000"/>
                  <a:satMod val="105000"/>
                </a:sysClr>
              </a:solidFill>
            </a:ln>
          </c:spPr>
          <c:errBars>
            <c:errBarType val="both"/>
            <c:errValType val="cust"/>
            <c:plus>
              <c:numRef>
                <c:f>Charts!$B$11</c:f>
                <c:numCache>
                  <c:formatCode>General</c:formatCode>
                  <c:ptCount val="1"/>
                  <c:pt idx="0">
                    <c:v>853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25400"/>
            </c:spPr>
          </c:errBars>
          <c:cat>
            <c:strRef>
              <c:f>Charts!$B$1</c:f>
              <c:strCache>
                <c:ptCount val="1"/>
                <c:pt idx="0">
                  <c:v>MUCAPE (J/kg)</c:v>
                </c:pt>
              </c:strCache>
            </c:strRef>
          </c:cat>
          <c:val>
            <c:numRef>
              <c:f>Charts!$B$9</c:f>
              <c:numCache>
                <c:formatCode>General</c:formatCode>
                <c:ptCount val="1"/>
                <c:pt idx="0">
                  <c:v>318</c:v>
                </c:pt>
              </c:numCache>
            </c:numRef>
          </c:val>
        </c:ser>
        <c:overlap val="100"/>
        <c:axId val="80220160"/>
        <c:axId val="80221696"/>
      </c:barChart>
      <c:catAx>
        <c:axId val="80220160"/>
        <c:scaling>
          <c:orientation val="minMax"/>
        </c:scaling>
        <c:axPos val="b"/>
        <c:tickLblPos val="nextTo"/>
        <c:txPr>
          <a:bodyPr/>
          <a:lstStyle/>
          <a:p>
            <a:pPr>
              <a:defRPr sz="2000" b="1" i="0" baseline="0"/>
            </a:pPr>
            <a:endParaRPr lang="en-US"/>
          </a:p>
        </c:txPr>
        <c:crossAx val="80221696"/>
        <c:crosses val="autoZero"/>
        <c:auto val="1"/>
        <c:lblAlgn val="ctr"/>
        <c:lblOffset val="100"/>
      </c:catAx>
      <c:valAx>
        <c:axId val="80221696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600" b="1" i="0" baseline="0"/>
            </a:pPr>
            <a:endParaRPr lang="en-US"/>
          </a:p>
        </c:txPr>
        <c:crossAx val="80220160"/>
        <c:crosses val="autoZero"/>
        <c:crossBetween val="between"/>
      </c:valAx>
      <c:spPr>
        <a:noFill/>
        <a:ln w="12700">
          <a:solidFill>
            <a:sysClr val="windowText" lastClr="000000"/>
          </a:solidFill>
        </a:ln>
      </c:spPr>
    </c:plotArea>
    <c:plotVisOnly val="1"/>
  </c:chart>
  <c:spPr>
    <a:solidFill>
      <a:srgbClr val="EEECE1"/>
    </a:solidFill>
  </c:spPr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9.0841631928361879E-2"/>
          <c:y val="2.7124890638670192E-2"/>
          <c:w val="0.89445248571869596"/>
          <c:h val="0.83684492563429647"/>
        </c:manualLayout>
      </c:layout>
      <c:barChart>
        <c:barDir val="col"/>
        <c:grouping val="stacked"/>
        <c:ser>
          <c:idx val="0"/>
          <c:order val="0"/>
          <c:spPr>
            <a:noFill/>
          </c:spPr>
          <c:errBars>
            <c:errBarType val="both"/>
            <c:errValType val="cust"/>
            <c:plus>
              <c:numLit>
                <c:formatCode>General</c:formatCode>
                <c:ptCount val="1"/>
                <c:pt idx="0">
                  <c:v>1</c:v>
                </c:pt>
              </c:numLit>
            </c:plus>
            <c:minus>
              <c:numRef>
                <c:f>Charts!$C$10</c:f>
                <c:numCache>
                  <c:formatCode>General</c:formatCode>
                  <c:ptCount val="1"/>
                  <c:pt idx="0">
                    <c:v>2</c:v>
                  </c:pt>
                </c:numCache>
              </c:numRef>
            </c:minus>
            <c:spPr>
              <a:ln w="25400"/>
            </c:spPr>
          </c:errBars>
          <c:cat>
            <c:strRef>
              <c:f>Charts!$C$1</c:f>
              <c:strCache>
                <c:ptCount val="1"/>
                <c:pt idx="0">
                  <c:v>MUCIN (J/kg)</c:v>
                </c:pt>
              </c:strCache>
            </c:strRef>
          </c:cat>
          <c:val>
            <c:numRef>
              <c:f>Charts!$C$7</c:f>
              <c:numCache>
                <c:formatCode>0;[Red]0</c:formatCode>
                <c:ptCount val="1"/>
                <c:pt idx="0">
                  <c:v>2</c:v>
                </c:pt>
              </c:numCache>
            </c:numRef>
          </c:val>
        </c:ser>
        <c:ser>
          <c:idx val="1"/>
          <c:order val="1"/>
          <c:spPr>
            <a:solidFill>
              <a:schemeClr val="accent6">
                <a:lumMod val="40000"/>
                <a:lumOff val="60000"/>
              </a:schemeClr>
            </a:solidFill>
            <a:ln w="25400">
              <a:solidFill>
                <a:sysClr val="windowText" lastClr="000000">
                  <a:shade val="95000"/>
                  <a:satMod val="105000"/>
                </a:sysClr>
              </a:solidFill>
            </a:ln>
          </c:spPr>
          <c:cat>
            <c:strRef>
              <c:f>Charts!$C$1</c:f>
              <c:strCache>
                <c:ptCount val="1"/>
                <c:pt idx="0">
                  <c:v>MUCIN (J/kg)</c:v>
                </c:pt>
              </c:strCache>
            </c:strRef>
          </c:cat>
          <c:val>
            <c:numRef>
              <c:f>Charts!$C$8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</c:ser>
        <c:ser>
          <c:idx val="2"/>
          <c:order val="2"/>
          <c:spPr>
            <a:solidFill>
              <a:schemeClr val="accent6">
                <a:lumMod val="40000"/>
                <a:lumOff val="60000"/>
              </a:schemeClr>
            </a:solidFill>
            <a:ln w="25400">
              <a:solidFill>
                <a:sysClr val="windowText" lastClr="000000">
                  <a:shade val="95000"/>
                  <a:satMod val="105000"/>
                </a:sysClr>
              </a:solidFill>
            </a:ln>
          </c:spPr>
          <c:errBars>
            <c:errBarType val="both"/>
            <c:errValType val="cust"/>
            <c:plus>
              <c:numRef>
                <c:f>Charts!$C$11</c:f>
                <c:numCache>
                  <c:formatCode>General</c:formatCode>
                  <c:ptCount val="1"/>
                  <c:pt idx="0">
                    <c:v>62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25400"/>
            </c:spPr>
          </c:errBars>
          <c:cat>
            <c:strRef>
              <c:f>Charts!$C$1</c:f>
              <c:strCache>
                <c:ptCount val="1"/>
                <c:pt idx="0">
                  <c:v>MUCIN (J/kg)</c:v>
                </c:pt>
              </c:strCache>
            </c:strRef>
          </c:cat>
          <c:val>
            <c:numRef>
              <c:f>Charts!$C$9</c:f>
              <c:numCache>
                <c:formatCode>General</c:formatCode>
                <c:ptCount val="1"/>
                <c:pt idx="0">
                  <c:v>18</c:v>
                </c:pt>
              </c:numCache>
            </c:numRef>
          </c:val>
        </c:ser>
        <c:overlap val="100"/>
        <c:axId val="77945856"/>
        <c:axId val="77951744"/>
      </c:barChart>
      <c:catAx>
        <c:axId val="77945856"/>
        <c:scaling>
          <c:orientation val="minMax"/>
        </c:scaling>
        <c:axPos val="b"/>
        <c:tickLblPos val="nextTo"/>
        <c:txPr>
          <a:bodyPr/>
          <a:lstStyle/>
          <a:p>
            <a:pPr>
              <a:defRPr sz="2000" b="1" i="0" baseline="0"/>
            </a:pPr>
            <a:endParaRPr lang="en-US"/>
          </a:p>
        </c:txPr>
        <c:crossAx val="77951744"/>
        <c:crosses val="autoZero"/>
        <c:auto val="1"/>
        <c:lblAlgn val="ctr"/>
        <c:lblOffset val="100"/>
      </c:catAx>
      <c:valAx>
        <c:axId val="77951744"/>
        <c:scaling>
          <c:orientation val="minMax"/>
        </c:scaling>
        <c:axPos val="l"/>
        <c:majorGridlines/>
        <c:numFmt formatCode="0;[Red]0" sourceLinked="1"/>
        <c:tickLblPos val="nextTo"/>
        <c:txPr>
          <a:bodyPr/>
          <a:lstStyle/>
          <a:p>
            <a:pPr>
              <a:defRPr sz="1600" b="1" i="0" baseline="0"/>
            </a:pPr>
            <a:endParaRPr lang="en-US"/>
          </a:p>
        </c:txPr>
        <c:crossAx val="77945856"/>
        <c:crosses val="autoZero"/>
        <c:crossBetween val="between"/>
      </c:valAx>
      <c:spPr>
        <a:noFill/>
        <a:ln w="12700">
          <a:solidFill>
            <a:sysClr val="windowText" lastClr="000000">
              <a:shade val="95000"/>
              <a:satMod val="105000"/>
            </a:sysClr>
          </a:solidFill>
        </a:ln>
      </c:spPr>
    </c:plotArea>
    <c:plotVisOnly val="1"/>
  </c:chart>
  <c:spPr>
    <a:solidFill>
      <a:schemeClr val="bg2"/>
    </a:solidFill>
    <a:ln>
      <a:noFill/>
    </a:ln>
  </c:sp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11233172936716246"/>
          <c:y val="2.7074441781733814E-2"/>
          <c:w val="0.86292074286168774"/>
          <c:h val="0.85167720512208789"/>
        </c:manualLayout>
      </c:layout>
      <c:barChart>
        <c:barDir val="col"/>
        <c:grouping val="stacked"/>
        <c:ser>
          <c:idx val="0"/>
          <c:order val="0"/>
          <c:spPr>
            <a:noFill/>
          </c:spPr>
          <c:errBars>
            <c:errBarType val="both"/>
            <c:errValType val="cust"/>
            <c:plus>
              <c:numLit>
                <c:formatCode>General</c:formatCode>
                <c:ptCount val="1"/>
                <c:pt idx="0">
                  <c:v>1</c:v>
                </c:pt>
              </c:numLit>
            </c:plus>
            <c:minus>
              <c:numRef>
                <c:f>Charts!$D$10</c:f>
                <c:numCache>
                  <c:formatCode>General</c:formatCode>
                  <c:ptCount val="1"/>
                  <c:pt idx="0">
                    <c:v>326</c:v>
                  </c:pt>
                </c:numCache>
              </c:numRef>
            </c:minus>
            <c:spPr>
              <a:ln w="25400"/>
            </c:spPr>
          </c:errBars>
          <c:cat>
            <c:strRef>
              <c:f>Charts!$D$1</c:f>
              <c:strCache>
                <c:ptCount val="1"/>
                <c:pt idx="0">
                  <c:v>MU LCL (m)</c:v>
                </c:pt>
              </c:strCache>
            </c:strRef>
          </c:cat>
          <c:val>
            <c:numRef>
              <c:f>Charts!$D$7</c:f>
              <c:numCache>
                <c:formatCode>General</c:formatCode>
                <c:ptCount val="1"/>
                <c:pt idx="0">
                  <c:v>454</c:v>
                </c:pt>
              </c:numCache>
            </c:numRef>
          </c:val>
        </c:ser>
        <c:ser>
          <c:idx val="1"/>
          <c:order val="1"/>
          <c:spPr>
            <a:solidFill>
              <a:srgbClr val="92D050"/>
            </a:solidFill>
            <a:ln w="25400">
              <a:solidFill>
                <a:sysClr val="windowText" lastClr="000000">
                  <a:shade val="95000"/>
                  <a:satMod val="105000"/>
                </a:sysClr>
              </a:solidFill>
            </a:ln>
          </c:spPr>
          <c:cat>
            <c:strRef>
              <c:f>Charts!$D$1</c:f>
              <c:strCache>
                <c:ptCount val="1"/>
                <c:pt idx="0">
                  <c:v>MU LCL (m)</c:v>
                </c:pt>
              </c:strCache>
            </c:strRef>
          </c:cat>
          <c:val>
            <c:numRef>
              <c:f>Charts!$D$8</c:f>
              <c:numCache>
                <c:formatCode>General</c:formatCode>
                <c:ptCount val="1"/>
                <c:pt idx="0">
                  <c:v>57</c:v>
                </c:pt>
              </c:numCache>
            </c:numRef>
          </c:val>
        </c:ser>
        <c:ser>
          <c:idx val="2"/>
          <c:order val="2"/>
          <c:spPr>
            <a:solidFill>
              <a:srgbClr val="92D050"/>
            </a:solidFill>
            <a:ln w="25400">
              <a:solidFill>
                <a:sysClr val="windowText" lastClr="000000">
                  <a:shade val="95000"/>
                  <a:satMod val="105000"/>
                </a:sysClr>
              </a:solidFill>
            </a:ln>
          </c:spPr>
          <c:errBars>
            <c:errBarType val="both"/>
            <c:errValType val="cust"/>
            <c:plus>
              <c:numRef>
                <c:f>Charts!$D$11</c:f>
                <c:numCache>
                  <c:formatCode>General</c:formatCode>
                  <c:ptCount val="1"/>
                  <c:pt idx="0">
                    <c:v>897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25400"/>
            </c:spPr>
          </c:errBars>
          <c:cat>
            <c:strRef>
              <c:f>Charts!$D$1</c:f>
              <c:strCache>
                <c:ptCount val="1"/>
                <c:pt idx="0">
                  <c:v>MU LCL (m)</c:v>
                </c:pt>
              </c:strCache>
            </c:strRef>
          </c:cat>
          <c:val>
            <c:numRef>
              <c:f>Charts!$D$9</c:f>
              <c:numCache>
                <c:formatCode>General</c:formatCode>
                <c:ptCount val="1"/>
                <c:pt idx="0">
                  <c:v>188</c:v>
                </c:pt>
              </c:numCache>
            </c:numRef>
          </c:val>
        </c:ser>
        <c:overlap val="100"/>
        <c:axId val="77986048"/>
        <c:axId val="80547840"/>
      </c:barChart>
      <c:catAx>
        <c:axId val="77986048"/>
        <c:scaling>
          <c:orientation val="minMax"/>
        </c:scaling>
        <c:axPos val="b"/>
        <c:tickLblPos val="nextTo"/>
        <c:txPr>
          <a:bodyPr/>
          <a:lstStyle/>
          <a:p>
            <a:pPr>
              <a:defRPr sz="2000" b="1" i="0" baseline="0"/>
            </a:pPr>
            <a:endParaRPr lang="en-US"/>
          </a:p>
        </c:txPr>
        <c:crossAx val="80547840"/>
        <c:crosses val="autoZero"/>
        <c:auto val="1"/>
        <c:lblAlgn val="ctr"/>
        <c:lblOffset val="100"/>
      </c:catAx>
      <c:valAx>
        <c:axId val="80547840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600" b="1" i="0" baseline="0"/>
            </a:pPr>
            <a:endParaRPr lang="en-US"/>
          </a:p>
        </c:txPr>
        <c:crossAx val="77986048"/>
        <c:crosses val="autoZero"/>
        <c:crossBetween val="between"/>
      </c:valAx>
      <c:spPr>
        <a:noFill/>
        <a:ln w="12700">
          <a:solidFill>
            <a:sysClr val="windowText" lastClr="000000">
              <a:shade val="95000"/>
              <a:satMod val="105000"/>
            </a:sysClr>
          </a:solidFill>
        </a:ln>
      </c:spPr>
    </c:plotArea>
    <c:plotVisOnly val="1"/>
  </c:chart>
  <c:spPr>
    <a:solidFill>
      <a:srgbClr val="EEECE1"/>
    </a:solidFill>
  </c:sp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col"/>
        <c:grouping val="stacked"/>
        <c:ser>
          <c:idx val="0"/>
          <c:order val="0"/>
          <c:spPr>
            <a:noFill/>
          </c:spPr>
          <c:errBars>
            <c:errBarType val="both"/>
            <c:errValType val="cust"/>
            <c:plus>
              <c:numLit>
                <c:formatCode>General</c:formatCode>
                <c:ptCount val="1"/>
                <c:pt idx="0">
                  <c:v>1</c:v>
                </c:pt>
              </c:numLit>
            </c:plus>
            <c:minus>
              <c:numRef>
                <c:f>Charts!$H$10</c:f>
                <c:numCache>
                  <c:formatCode>General</c:formatCode>
                  <c:ptCount val="1"/>
                  <c:pt idx="0">
                    <c:v>10</c:v>
                  </c:pt>
                </c:numCache>
              </c:numRef>
            </c:minus>
            <c:spPr>
              <a:ln w="25400"/>
            </c:spPr>
          </c:errBars>
          <c:cat>
            <c:strRef>
              <c:f>Charts!$H$1</c:f>
              <c:strCache>
                <c:ptCount val="1"/>
                <c:pt idx="0">
                  <c:v>0-6km Bulk Shear Mag. (m/s)</c:v>
                </c:pt>
              </c:strCache>
            </c:strRef>
          </c:cat>
          <c:val>
            <c:numRef>
              <c:f>Charts!$H$7</c:f>
              <c:numCache>
                <c:formatCode>General</c:formatCode>
                <c:ptCount val="1"/>
                <c:pt idx="0">
                  <c:v>29</c:v>
                </c:pt>
              </c:numCache>
            </c:numRef>
          </c:val>
        </c:ser>
        <c:ser>
          <c:idx val="1"/>
          <c:order val="1"/>
          <c:spPr>
            <a:solidFill>
              <a:schemeClr val="accent4">
                <a:lumMod val="60000"/>
                <a:lumOff val="40000"/>
              </a:schemeClr>
            </a:solidFill>
            <a:ln w="25400">
              <a:solidFill>
                <a:sysClr val="windowText" lastClr="000000">
                  <a:shade val="95000"/>
                  <a:satMod val="105000"/>
                </a:sysClr>
              </a:solidFill>
            </a:ln>
          </c:spPr>
          <c:cat>
            <c:strRef>
              <c:f>Charts!$H$1</c:f>
              <c:strCache>
                <c:ptCount val="1"/>
                <c:pt idx="0">
                  <c:v>0-6km Bulk Shear Mag. (m/s)</c:v>
                </c:pt>
              </c:strCache>
            </c:strRef>
          </c:cat>
          <c:val>
            <c:numRef>
              <c:f>Charts!$H$8</c:f>
              <c:numCache>
                <c:formatCode>General</c:formatCode>
                <c:ptCount val="1"/>
                <c:pt idx="0">
                  <c:v>4</c:v>
                </c:pt>
              </c:numCache>
            </c:numRef>
          </c:val>
        </c:ser>
        <c:ser>
          <c:idx val="2"/>
          <c:order val="2"/>
          <c:spPr>
            <a:solidFill>
              <a:schemeClr val="accent4">
                <a:lumMod val="60000"/>
                <a:lumOff val="40000"/>
              </a:schemeClr>
            </a:solidFill>
            <a:ln w="25400">
              <a:solidFill>
                <a:sysClr val="windowText" lastClr="000000">
                  <a:shade val="95000"/>
                  <a:satMod val="105000"/>
                </a:sysClr>
              </a:solidFill>
            </a:ln>
          </c:spPr>
          <c:errBars>
            <c:errBarType val="both"/>
            <c:errValType val="cust"/>
            <c:plus>
              <c:numRef>
                <c:f>Charts!$H$11</c:f>
                <c:numCache>
                  <c:formatCode>General</c:formatCode>
                  <c:ptCount val="1"/>
                  <c:pt idx="0">
                    <c:v>6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25400"/>
            </c:spPr>
          </c:errBars>
          <c:cat>
            <c:strRef>
              <c:f>Charts!$H$1</c:f>
              <c:strCache>
                <c:ptCount val="1"/>
                <c:pt idx="0">
                  <c:v>0-6km Bulk Shear Mag. (m/s)</c:v>
                </c:pt>
              </c:strCache>
            </c:strRef>
          </c:cat>
          <c:val>
            <c:numRef>
              <c:f>Charts!$H$9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</c:ser>
        <c:overlap val="100"/>
        <c:axId val="80582144"/>
        <c:axId val="80583680"/>
      </c:barChart>
      <c:catAx>
        <c:axId val="80582144"/>
        <c:scaling>
          <c:orientation val="minMax"/>
        </c:scaling>
        <c:axPos val="b"/>
        <c:tickLblPos val="nextTo"/>
        <c:txPr>
          <a:bodyPr/>
          <a:lstStyle/>
          <a:p>
            <a:pPr>
              <a:defRPr sz="2000" b="1" i="0" baseline="0"/>
            </a:pPr>
            <a:endParaRPr lang="en-US"/>
          </a:p>
        </c:txPr>
        <c:crossAx val="80583680"/>
        <c:crosses val="autoZero"/>
        <c:auto val="1"/>
        <c:lblAlgn val="ctr"/>
        <c:lblOffset val="100"/>
      </c:catAx>
      <c:valAx>
        <c:axId val="80583680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600" b="1" i="0" baseline="0"/>
            </a:pPr>
            <a:endParaRPr lang="en-US"/>
          </a:p>
        </c:txPr>
        <c:crossAx val="80582144"/>
        <c:crosses val="autoZero"/>
        <c:crossBetween val="between"/>
      </c:valAx>
      <c:spPr>
        <a:noFill/>
        <a:ln w="12700">
          <a:solidFill>
            <a:sysClr val="windowText" lastClr="000000">
              <a:shade val="95000"/>
              <a:satMod val="105000"/>
            </a:sysClr>
          </a:solidFill>
        </a:ln>
      </c:spPr>
    </c:plotArea>
    <c:plotVisOnly val="1"/>
  </c:chart>
  <c:spPr>
    <a:solidFill>
      <a:schemeClr val="bg2"/>
    </a:solidFill>
  </c:sp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barChart>
        <c:barDir val="col"/>
        <c:grouping val="stacked"/>
        <c:ser>
          <c:idx val="0"/>
          <c:order val="0"/>
          <c:spPr>
            <a:noFill/>
          </c:spPr>
          <c:errBars>
            <c:errBarType val="both"/>
            <c:errValType val="cust"/>
            <c:plus>
              <c:numLit>
                <c:formatCode>General</c:formatCode>
                <c:ptCount val="1"/>
                <c:pt idx="0">
                  <c:v>1</c:v>
                </c:pt>
              </c:numLit>
            </c:plus>
            <c:minus>
              <c:numRef>
                <c:f>Charts!$G$10</c:f>
                <c:numCache>
                  <c:formatCode>General</c:formatCode>
                  <c:ptCount val="1"/>
                  <c:pt idx="0">
                    <c:v>7</c:v>
                  </c:pt>
                </c:numCache>
              </c:numRef>
            </c:minus>
            <c:spPr>
              <a:ln w="25400"/>
            </c:spPr>
          </c:errBars>
          <c:cat>
            <c:strRef>
              <c:f>Charts!$G$1</c:f>
              <c:strCache>
                <c:ptCount val="1"/>
                <c:pt idx="0">
                  <c:v>0-1km Bulk Shear Mag. (m/s)</c:v>
                </c:pt>
              </c:strCache>
            </c:strRef>
          </c:cat>
          <c:val>
            <c:numRef>
              <c:f>Charts!$G$7</c:f>
              <c:numCache>
                <c:formatCode>0</c:formatCode>
                <c:ptCount val="1"/>
                <c:pt idx="0">
                  <c:v>13</c:v>
                </c:pt>
              </c:numCache>
            </c:numRef>
          </c:val>
        </c:ser>
        <c:ser>
          <c:idx val="1"/>
          <c:order val="1"/>
          <c:spPr>
            <a:solidFill>
              <a:schemeClr val="accent1">
                <a:lumMod val="60000"/>
                <a:lumOff val="40000"/>
              </a:schemeClr>
            </a:solidFill>
            <a:ln w="25400">
              <a:solidFill>
                <a:sysClr val="windowText" lastClr="000000">
                  <a:shade val="95000"/>
                  <a:satMod val="105000"/>
                </a:sysClr>
              </a:solidFill>
            </a:ln>
          </c:spPr>
          <c:cat>
            <c:strRef>
              <c:f>Charts!$G$1</c:f>
              <c:strCache>
                <c:ptCount val="1"/>
                <c:pt idx="0">
                  <c:v>0-1km Bulk Shear Mag. (m/s)</c:v>
                </c:pt>
              </c:strCache>
            </c:strRef>
          </c:cat>
          <c:val>
            <c:numRef>
              <c:f>Charts!$G$8</c:f>
              <c:numCache>
                <c:formatCode>0</c:formatCode>
                <c:ptCount val="1"/>
                <c:pt idx="0">
                  <c:v>5.6999999999999975</c:v>
                </c:pt>
              </c:numCache>
            </c:numRef>
          </c:val>
        </c:ser>
        <c:ser>
          <c:idx val="2"/>
          <c:order val="2"/>
          <c:spPr>
            <a:solidFill>
              <a:schemeClr val="accent1">
                <a:lumMod val="60000"/>
                <a:lumOff val="40000"/>
              </a:schemeClr>
            </a:solidFill>
            <a:ln w="25400">
              <a:solidFill>
                <a:sysClr val="windowText" lastClr="000000">
                  <a:shade val="95000"/>
                  <a:satMod val="105000"/>
                </a:sysClr>
              </a:solidFill>
            </a:ln>
          </c:spPr>
          <c:errBars>
            <c:errBarType val="both"/>
            <c:errValType val="cust"/>
            <c:plus>
              <c:numRef>
                <c:f>Charts!$G$11</c:f>
                <c:numCache>
                  <c:formatCode>General</c:formatCode>
                  <c:ptCount val="1"/>
                  <c:pt idx="0">
                    <c:v>6.9000000000000021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25400"/>
            </c:spPr>
          </c:errBars>
          <c:cat>
            <c:strRef>
              <c:f>Charts!$G$1</c:f>
              <c:strCache>
                <c:ptCount val="1"/>
                <c:pt idx="0">
                  <c:v>0-1km Bulk Shear Mag. (m/s)</c:v>
                </c:pt>
              </c:strCache>
            </c:strRef>
          </c:cat>
          <c:val>
            <c:numRef>
              <c:f>Charts!$G$9</c:f>
              <c:numCache>
                <c:formatCode>0</c:formatCode>
                <c:ptCount val="1"/>
                <c:pt idx="0">
                  <c:v>1.5</c:v>
                </c:pt>
              </c:numCache>
            </c:numRef>
          </c:val>
        </c:ser>
        <c:overlap val="100"/>
        <c:axId val="80769792"/>
        <c:axId val="80771328"/>
      </c:barChart>
      <c:catAx>
        <c:axId val="80769792"/>
        <c:scaling>
          <c:orientation val="minMax"/>
        </c:scaling>
        <c:axPos val="b"/>
        <c:tickLblPos val="nextTo"/>
        <c:txPr>
          <a:bodyPr/>
          <a:lstStyle/>
          <a:p>
            <a:pPr>
              <a:defRPr sz="2000" b="1" i="0" baseline="0"/>
            </a:pPr>
            <a:endParaRPr lang="en-US"/>
          </a:p>
        </c:txPr>
        <c:crossAx val="80771328"/>
        <c:crosses val="autoZero"/>
        <c:auto val="1"/>
        <c:lblAlgn val="ctr"/>
        <c:lblOffset val="100"/>
      </c:catAx>
      <c:valAx>
        <c:axId val="80771328"/>
        <c:scaling>
          <c:orientation val="minMax"/>
        </c:scaling>
        <c:axPos val="l"/>
        <c:majorGridlines/>
        <c:numFmt formatCode="0" sourceLinked="1"/>
        <c:tickLblPos val="nextTo"/>
        <c:txPr>
          <a:bodyPr/>
          <a:lstStyle/>
          <a:p>
            <a:pPr>
              <a:defRPr sz="1600" b="1" i="0" baseline="0"/>
            </a:pPr>
            <a:endParaRPr lang="en-US"/>
          </a:p>
        </c:txPr>
        <c:crossAx val="80769792"/>
        <c:crosses val="autoZero"/>
        <c:crossBetween val="between"/>
      </c:valAx>
      <c:spPr>
        <a:noFill/>
        <a:ln>
          <a:solidFill>
            <a:sysClr val="windowText" lastClr="000000">
              <a:shade val="95000"/>
              <a:satMod val="105000"/>
            </a:sysClr>
          </a:solidFill>
        </a:ln>
      </c:spPr>
    </c:plotArea>
    <c:plotVisOnly val="1"/>
  </c:chart>
  <c:spPr>
    <a:solidFill>
      <a:schemeClr val="bg2"/>
    </a:solidFill>
  </c:sp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col"/>
        <c:grouping val="stacked"/>
        <c:ser>
          <c:idx val="0"/>
          <c:order val="0"/>
          <c:dPt>
            <c:idx val="0"/>
            <c:spPr>
              <a:noFill/>
            </c:spPr>
          </c:dPt>
          <c:errBars>
            <c:errBarType val="both"/>
            <c:errValType val="cust"/>
            <c:plus>
              <c:numLit>
                <c:formatCode>General</c:formatCode>
                <c:ptCount val="1"/>
                <c:pt idx="0">
                  <c:v>1</c:v>
                </c:pt>
              </c:numLit>
            </c:plus>
            <c:minus>
              <c:numRef>
                <c:f>Charts!$E$10</c:f>
                <c:numCache>
                  <c:formatCode>General</c:formatCode>
                  <c:ptCount val="1"/>
                  <c:pt idx="0">
                    <c:v>63</c:v>
                  </c:pt>
                </c:numCache>
              </c:numRef>
            </c:minus>
            <c:spPr>
              <a:ln w="25400"/>
            </c:spPr>
          </c:errBars>
          <c:cat>
            <c:strRef>
              <c:f>Charts!$E$1</c:f>
              <c:strCache>
                <c:ptCount val="1"/>
                <c:pt idx="0">
                  <c:v>0-1km SRH</c:v>
                </c:pt>
              </c:strCache>
            </c:strRef>
          </c:cat>
          <c:val>
            <c:numRef>
              <c:f>Charts!$E$7</c:f>
              <c:numCache>
                <c:formatCode>General</c:formatCode>
                <c:ptCount val="1"/>
                <c:pt idx="0">
                  <c:v>115</c:v>
                </c:pt>
              </c:numCache>
            </c:numRef>
          </c:val>
        </c:ser>
        <c:ser>
          <c:idx val="1"/>
          <c:order val="1"/>
          <c:spPr>
            <a:solidFill>
              <a:srgbClr val="F79646">
                <a:lumMod val="75000"/>
              </a:srgbClr>
            </a:solidFill>
            <a:ln w="25400">
              <a:solidFill>
                <a:sysClr val="windowText" lastClr="000000">
                  <a:shade val="95000"/>
                  <a:satMod val="105000"/>
                </a:sysClr>
              </a:solidFill>
            </a:ln>
          </c:spPr>
          <c:cat>
            <c:strRef>
              <c:f>Charts!$E$1</c:f>
              <c:strCache>
                <c:ptCount val="1"/>
                <c:pt idx="0">
                  <c:v>0-1km SRH</c:v>
                </c:pt>
              </c:strCache>
            </c:strRef>
          </c:cat>
          <c:val>
            <c:numRef>
              <c:f>Charts!$E$8</c:f>
              <c:numCache>
                <c:formatCode>General</c:formatCode>
                <c:ptCount val="1"/>
                <c:pt idx="0">
                  <c:v>110</c:v>
                </c:pt>
              </c:numCache>
            </c:numRef>
          </c:val>
        </c:ser>
        <c:ser>
          <c:idx val="2"/>
          <c:order val="2"/>
          <c:spPr>
            <a:solidFill>
              <a:schemeClr val="accent6">
                <a:lumMod val="75000"/>
              </a:schemeClr>
            </a:solidFill>
            <a:ln w="25400">
              <a:solidFill>
                <a:sysClr val="windowText" lastClr="000000">
                  <a:shade val="95000"/>
                  <a:satMod val="105000"/>
                </a:sysClr>
              </a:solidFill>
            </a:ln>
          </c:spPr>
          <c:errBars>
            <c:errBarType val="both"/>
            <c:errValType val="cust"/>
            <c:plus>
              <c:numRef>
                <c:f>Charts!$E$11</c:f>
                <c:numCache>
                  <c:formatCode>General</c:formatCode>
                  <c:ptCount val="1"/>
                  <c:pt idx="0">
                    <c:v>239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25400"/>
            </c:spPr>
          </c:errBars>
          <c:cat>
            <c:strRef>
              <c:f>Charts!$E$1</c:f>
              <c:strCache>
                <c:ptCount val="1"/>
                <c:pt idx="0">
                  <c:v>0-1km SRH</c:v>
                </c:pt>
              </c:strCache>
            </c:strRef>
          </c:cat>
          <c:val>
            <c:numRef>
              <c:f>Charts!$E$9</c:f>
              <c:numCache>
                <c:formatCode>General</c:formatCode>
                <c:ptCount val="1"/>
                <c:pt idx="0">
                  <c:v>56</c:v>
                </c:pt>
              </c:numCache>
            </c:numRef>
          </c:val>
        </c:ser>
        <c:overlap val="100"/>
        <c:axId val="80814464"/>
        <c:axId val="80816000"/>
      </c:barChart>
      <c:catAx>
        <c:axId val="80814464"/>
        <c:scaling>
          <c:orientation val="minMax"/>
        </c:scaling>
        <c:axPos val="b"/>
        <c:tickLblPos val="nextTo"/>
        <c:txPr>
          <a:bodyPr/>
          <a:lstStyle/>
          <a:p>
            <a:pPr>
              <a:defRPr sz="2000" b="1" i="0" baseline="0"/>
            </a:pPr>
            <a:endParaRPr lang="en-US"/>
          </a:p>
        </c:txPr>
        <c:crossAx val="80816000"/>
        <c:crosses val="autoZero"/>
        <c:auto val="1"/>
        <c:lblAlgn val="ctr"/>
        <c:lblOffset val="100"/>
      </c:catAx>
      <c:valAx>
        <c:axId val="80816000"/>
        <c:scaling>
          <c:orientation val="minMax"/>
          <c:max val="550"/>
          <c:min val="0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600" b="1" i="0" baseline="0"/>
            </a:pPr>
            <a:endParaRPr lang="en-US"/>
          </a:p>
        </c:txPr>
        <c:crossAx val="80814464"/>
        <c:crosses val="autoZero"/>
        <c:crossBetween val="between"/>
        <c:majorUnit val="50"/>
      </c:valAx>
      <c:spPr>
        <a:noFill/>
        <a:ln w="12700">
          <a:solidFill>
            <a:sysClr val="windowText" lastClr="000000">
              <a:shade val="95000"/>
              <a:satMod val="105000"/>
            </a:sysClr>
          </a:solidFill>
        </a:ln>
      </c:spPr>
    </c:plotArea>
    <c:plotVisOnly val="1"/>
  </c:chart>
  <c:spPr>
    <a:solidFill>
      <a:srgbClr val="EEECE1"/>
    </a:solidFill>
    <a:ln>
      <a:noFill/>
    </a:ln>
  </c:sp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col"/>
        <c:grouping val="stacked"/>
        <c:ser>
          <c:idx val="0"/>
          <c:order val="0"/>
          <c:spPr>
            <a:noFill/>
          </c:spPr>
          <c:errBars>
            <c:errBarType val="both"/>
            <c:errValType val="cust"/>
            <c:plus>
              <c:numLit>
                <c:formatCode>General</c:formatCode>
                <c:ptCount val="1"/>
                <c:pt idx="0">
                  <c:v>1</c:v>
                </c:pt>
              </c:numLit>
            </c:plus>
            <c:minus>
              <c:numRef>
                <c:f>Charts!$J$10</c:f>
                <c:numCache>
                  <c:formatCode>General</c:formatCode>
                  <c:ptCount val="1"/>
                  <c:pt idx="0">
                    <c:v>10.288799999999998</c:v>
                  </c:pt>
                </c:numCache>
              </c:numRef>
            </c:minus>
            <c:spPr>
              <a:ln w="25400"/>
            </c:spPr>
          </c:errBars>
          <c:cat>
            <c:strRef>
              <c:f>Charts!$J$1</c:f>
              <c:strCache>
                <c:ptCount val="1"/>
                <c:pt idx="0">
                  <c:v>Storm Motion Mag. (m/s)</c:v>
                </c:pt>
              </c:strCache>
            </c:strRef>
          </c:cat>
          <c:val>
            <c:numRef>
              <c:f>Charts!$J$7</c:f>
              <c:numCache>
                <c:formatCode>0</c:formatCode>
                <c:ptCount val="1"/>
                <c:pt idx="0">
                  <c:v>24.17868</c:v>
                </c:pt>
              </c:numCache>
            </c:numRef>
          </c:val>
        </c:ser>
        <c:ser>
          <c:idx val="1"/>
          <c:order val="1"/>
          <c:spPr>
            <a:solidFill>
              <a:srgbClr val="C00000"/>
            </a:solidFill>
            <a:ln w="25400">
              <a:solidFill>
                <a:sysClr val="windowText" lastClr="000000">
                  <a:shade val="95000"/>
                  <a:satMod val="105000"/>
                </a:sysClr>
              </a:solidFill>
            </a:ln>
          </c:spPr>
          <c:cat>
            <c:strRef>
              <c:f>Charts!$J$1</c:f>
              <c:strCache>
                <c:ptCount val="1"/>
                <c:pt idx="0">
                  <c:v>Storm Motion Mag. (m/s)</c:v>
                </c:pt>
              </c:strCache>
            </c:strRef>
          </c:cat>
          <c:val>
            <c:numRef>
              <c:f>Charts!$J$8</c:f>
              <c:numCache>
                <c:formatCode>0</c:formatCode>
                <c:ptCount val="1"/>
                <c:pt idx="0">
                  <c:v>2.0577600000000018</c:v>
                </c:pt>
              </c:numCache>
            </c:numRef>
          </c:val>
        </c:ser>
        <c:ser>
          <c:idx val="2"/>
          <c:order val="2"/>
          <c:spPr>
            <a:solidFill>
              <a:srgbClr val="C00000"/>
            </a:solidFill>
            <a:ln w="25400">
              <a:solidFill>
                <a:sysClr val="windowText" lastClr="000000">
                  <a:shade val="95000"/>
                  <a:satMod val="105000"/>
                </a:sysClr>
              </a:solidFill>
            </a:ln>
          </c:spPr>
          <c:errBars>
            <c:errBarType val="both"/>
            <c:errValType val="cust"/>
            <c:plus>
              <c:numRef>
                <c:f>Charts!$J$11</c:f>
                <c:numCache>
                  <c:formatCode>General</c:formatCode>
                  <c:ptCount val="1"/>
                  <c:pt idx="0">
                    <c:v>8.1108000000000029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25400"/>
            </c:spPr>
          </c:errBars>
          <c:cat>
            <c:strRef>
              <c:f>Charts!$J$1</c:f>
              <c:strCache>
                <c:ptCount val="1"/>
                <c:pt idx="0">
                  <c:v>Storm Motion Mag. (m/s)</c:v>
                </c:pt>
              </c:strCache>
            </c:strRef>
          </c:cat>
          <c:val>
            <c:numRef>
              <c:f>Charts!$J$9</c:f>
              <c:numCache>
                <c:formatCode>0</c:formatCode>
                <c:ptCount val="1"/>
                <c:pt idx="0">
                  <c:v>1.6635599999999968</c:v>
                </c:pt>
              </c:numCache>
            </c:numRef>
          </c:val>
        </c:ser>
        <c:overlap val="100"/>
        <c:axId val="80862592"/>
        <c:axId val="80864384"/>
      </c:barChart>
      <c:catAx>
        <c:axId val="80862592"/>
        <c:scaling>
          <c:orientation val="minMax"/>
        </c:scaling>
        <c:axPos val="b"/>
        <c:tickLblPos val="nextTo"/>
        <c:txPr>
          <a:bodyPr/>
          <a:lstStyle/>
          <a:p>
            <a:pPr>
              <a:defRPr sz="2000" b="1" i="0" baseline="0"/>
            </a:pPr>
            <a:endParaRPr lang="en-US"/>
          </a:p>
        </c:txPr>
        <c:crossAx val="80864384"/>
        <c:crosses val="autoZero"/>
        <c:auto val="1"/>
        <c:lblAlgn val="ctr"/>
        <c:lblOffset val="100"/>
      </c:catAx>
      <c:valAx>
        <c:axId val="80864384"/>
        <c:scaling>
          <c:orientation val="minMax"/>
          <c:min val="10"/>
        </c:scaling>
        <c:axPos val="l"/>
        <c:majorGridlines/>
        <c:numFmt formatCode="0" sourceLinked="1"/>
        <c:tickLblPos val="nextTo"/>
        <c:txPr>
          <a:bodyPr/>
          <a:lstStyle/>
          <a:p>
            <a:pPr>
              <a:defRPr sz="1600" b="1" i="0" baseline="0"/>
            </a:pPr>
            <a:endParaRPr lang="en-US"/>
          </a:p>
        </c:txPr>
        <c:crossAx val="80862592"/>
        <c:crosses val="autoZero"/>
        <c:crossBetween val="between"/>
      </c:valAx>
      <c:spPr>
        <a:solidFill>
          <a:srgbClr val="EEECE1"/>
        </a:solidFill>
        <a:ln w="12700">
          <a:solidFill>
            <a:sysClr val="windowText" lastClr="000000">
              <a:shade val="95000"/>
              <a:satMod val="105000"/>
            </a:sysClr>
          </a:solidFill>
        </a:ln>
      </c:spPr>
    </c:plotArea>
    <c:plotVisOnly val="1"/>
  </c:chart>
  <c:spPr>
    <a:solidFill>
      <a:srgbClr val="EEECE1"/>
    </a:solidFill>
    <a:ln>
      <a:noFill/>
    </a:ln>
  </c:sp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89977-1DB8-495A-9D32-11B8CFF108EA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E2E27-3CA0-4FBE-927B-866C15AD04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89977-1DB8-495A-9D32-11B8CFF108EA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E2E27-3CA0-4FBE-927B-866C15AD04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89977-1DB8-495A-9D32-11B8CFF108EA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E2E27-3CA0-4FBE-927B-866C15AD04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89977-1DB8-495A-9D32-11B8CFF108EA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E2E27-3CA0-4FBE-927B-866C15AD04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89977-1DB8-495A-9D32-11B8CFF108EA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E2E27-3CA0-4FBE-927B-866C15AD04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89977-1DB8-495A-9D32-11B8CFF108EA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E2E27-3CA0-4FBE-927B-866C15AD04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89977-1DB8-495A-9D32-11B8CFF108EA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E2E27-3CA0-4FBE-927B-866C15AD04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89977-1DB8-495A-9D32-11B8CFF108EA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E2E27-3CA0-4FBE-927B-866C15AD04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89977-1DB8-495A-9D32-11B8CFF108EA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E2E27-3CA0-4FBE-927B-866C15AD04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89977-1DB8-495A-9D32-11B8CFF108EA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E2E27-3CA0-4FBE-927B-866C15AD04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89977-1DB8-495A-9D32-11B8CFF108EA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E2E27-3CA0-4FBE-927B-866C15AD04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2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089977-1DB8-495A-9D32-11B8CFF108EA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9E2E27-3CA0-4FBE-927B-866C15AD042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Part II:  Environmental Parameters Associated with the New Year’s Eve Tornado Outbreak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Mark F. Britt and Fred H. Glass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National Weather Service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St. Charles, MO</a:t>
            </a:r>
          </a:p>
        </p:txBody>
      </p:sp>
      <p:pic>
        <p:nvPicPr>
          <p:cNvPr id="4" name="Picture 5" descr="noa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1219199" cy="1189565"/>
          </a:xfrm>
          <a:prstGeom prst="rect">
            <a:avLst/>
          </a:prstGeom>
          <a:noFill/>
        </p:spPr>
      </p:pic>
      <p:pic>
        <p:nvPicPr>
          <p:cNvPr id="6" name="Picture 4" descr="nwslogo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80944" y="1"/>
            <a:ext cx="1263055" cy="12191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Bunker’s Storm Motion</a:t>
            </a:r>
            <a:endParaRPr lang="en-US" b="1" dirty="0"/>
          </a:p>
        </p:txBody>
      </p:sp>
      <p:graphicFrame>
        <p:nvGraphicFramePr>
          <p:cNvPr id="4" name="Chart 3"/>
          <p:cNvGraphicFramePr/>
          <p:nvPr/>
        </p:nvGraphicFramePr>
        <p:xfrm>
          <a:off x="1219200" y="1219200"/>
          <a:ext cx="6705600" cy="533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5" name="Straight Arrow Connector 4"/>
          <p:cNvCxnSpPr/>
          <p:nvPr/>
        </p:nvCxnSpPr>
        <p:spPr>
          <a:xfrm rot="10800000" flipV="1">
            <a:off x="6172200" y="3960812"/>
            <a:ext cx="1066800" cy="1588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6781800" y="3505200"/>
            <a:ext cx="2209800" cy="954107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actual speed</a:t>
            </a:r>
          </a:p>
          <a:p>
            <a:pPr algn="ctr"/>
            <a:r>
              <a:rPr lang="en-US" sz="3200" b="1" dirty="0" smtClean="0"/>
              <a:t> 23 m/s</a:t>
            </a:r>
            <a:endParaRPr lang="en-US" sz="3200" b="1" baseline="30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Composite Methodology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85000"/>
              </a:lnSpc>
              <a:buSzPct val="100000"/>
              <a:buFont typeface="Wingdings" pitchFamily="2" charset="2"/>
              <a:buChar char="§"/>
            </a:pPr>
            <a:r>
              <a:rPr lang="en-US" dirty="0" smtClean="0"/>
              <a:t>We used mean composites of relevant surface and upper air plan view parameters from our previous studies.</a:t>
            </a:r>
          </a:p>
          <a:p>
            <a:pPr>
              <a:lnSpc>
                <a:spcPct val="85000"/>
              </a:lnSpc>
              <a:buSzPct val="100000"/>
              <a:buFont typeface="Wingdings" pitchFamily="2" charset="2"/>
              <a:buChar char="§"/>
            </a:pPr>
            <a:r>
              <a:rPr lang="en-US" dirty="0" smtClean="0"/>
              <a:t>These composite were generated from the NARR dataset using the NOAA/ESRL Physical Science Division website:   http://www.esrl.noaa.gov/psd</a:t>
            </a:r>
          </a:p>
          <a:p>
            <a:pPr algn="just">
              <a:lnSpc>
                <a:spcPct val="85000"/>
              </a:lnSpc>
              <a:buSzPct val="100000"/>
              <a:buFont typeface="Wingdings" pitchFamily="2" charset="2"/>
              <a:buChar char="§"/>
            </a:pPr>
            <a:r>
              <a:rPr lang="en-US" dirty="0" smtClean="0"/>
              <a:t>We compared the 12Z MSLP and 500mb analysis from to the composite maps.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Mean Sea Level Pressure</a:t>
            </a:r>
            <a:endParaRPr lang="en-US" b="1" dirty="0"/>
          </a:p>
        </p:txBody>
      </p:sp>
      <p:pic>
        <p:nvPicPr>
          <p:cNvPr id="9" name="Content Placeholder 8" descr="All_MSLP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40800" t="34120" r="17972" b="31018"/>
          <a:stretch>
            <a:fillRect/>
          </a:stretch>
        </p:blipFill>
        <p:spPr>
          <a:xfrm>
            <a:off x="270055" y="1467218"/>
            <a:ext cx="4296931" cy="3931920"/>
          </a:xfrm>
          <a:ln w="12700">
            <a:solidFill>
              <a:schemeClr val="tx1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1752600" y="5715000"/>
            <a:ext cx="2209800" cy="461665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NARR Mean</a:t>
            </a:r>
            <a:endParaRPr lang="en-US" sz="2400" b="1" baseline="30000" dirty="0"/>
          </a:p>
        </p:txBody>
      </p:sp>
      <p:sp>
        <p:nvSpPr>
          <p:cNvPr id="5" name="TextBox 4"/>
          <p:cNvSpPr txBox="1"/>
          <p:nvPr/>
        </p:nvSpPr>
        <p:spPr>
          <a:xfrm>
            <a:off x="6019800" y="5715000"/>
            <a:ext cx="2209800" cy="461665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12Z Dec. 31</a:t>
            </a:r>
            <a:r>
              <a:rPr lang="en-US" sz="2400" b="1" baseline="30000" dirty="0" smtClean="0"/>
              <a:t>st</a:t>
            </a:r>
            <a:r>
              <a:rPr lang="en-US" sz="2400" b="1" dirty="0" smtClean="0"/>
              <a:t> </a:t>
            </a:r>
            <a:endParaRPr lang="en-US" sz="2400" b="1" baseline="30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l="49780" t="48958" r="20352" b="14583"/>
          <a:stretch>
            <a:fillRect/>
          </a:stretch>
        </p:blipFill>
        <p:spPr bwMode="auto">
          <a:xfrm>
            <a:off x="4495800" y="1447800"/>
            <a:ext cx="4197096" cy="39624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500mb </a:t>
            </a:r>
            <a:r>
              <a:rPr lang="en-US" b="1" dirty="0" err="1" smtClean="0"/>
              <a:t>Geopotential</a:t>
            </a:r>
            <a:r>
              <a:rPr lang="en-US" b="1" dirty="0" smtClean="0"/>
              <a:t> Height</a:t>
            </a:r>
            <a:endParaRPr lang="en-US" b="1" dirty="0"/>
          </a:p>
        </p:txBody>
      </p:sp>
      <p:pic>
        <p:nvPicPr>
          <p:cNvPr id="5" name="Content Placeholder 4" descr="All_500mb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5600" t="26365" r="9393" b="27916"/>
          <a:stretch>
            <a:fillRect/>
          </a:stretch>
        </p:blipFill>
        <p:spPr>
          <a:xfrm>
            <a:off x="228600" y="2057399"/>
            <a:ext cx="4572000" cy="3106231"/>
          </a:xfrm>
          <a:ln w="12700">
            <a:solidFill>
              <a:schemeClr val="tx1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1752600" y="5715000"/>
            <a:ext cx="2209800" cy="461665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NARR Mean</a:t>
            </a:r>
            <a:endParaRPr lang="en-US" sz="2400" b="1" baseline="30000" dirty="0"/>
          </a:p>
        </p:txBody>
      </p:sp>
      <p:sp>
        <p:nvSpPr>
          <p:cNvPr id="6" name="TextBox 5"/>
          <p:cNvSpPr txBox="1"/>
          <p:nvPr/>
        </p:nvSpPr>
        <p:spPr>
          <a:xfrm>
            <a:off x="6019800" y="5715000"/>
            <a:ext cx="2209800" cy="461665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12Z Dec. 31</a:t>
            </a:r>
            <a:r>
              <a:rPr lang="en-US" sz="2400" b="1" baseline="30000" dirty="0" smtClean="0"/>
              <a:t>st</a:t>
            </a:r>
            <a:r>
              <a:rPr lang="en-US" sz="2400" b="1" dirty="0" smtClean="0"/>
              <a:t> </a:t>
            </a:r>
            <a:endParaRPr lang="en-US" sz="2400" b="1" baseline="30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49800" y="2057400"/>
            <a:ext cx="4165600" cy="3124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b="1" dirty="0" smtClean="0"/>
              <a:t>Summary</a:t>
            </a:r>
            <a:endParaRPr lang="en-US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76072" indent="-457200" algn="just">
              <a:spcBef>
                <a:spcPct val="50000"/>
              </a:spcBef>
              <a:buSzPct val="100000"/>
              <a:buFont typeface="Wingdings" pitchFamily="2" charset="2"/>
              <a:buChar char="§"/>
            </a:pPr>
            <a:r>
              <a:rPr lang="en-US" sz="2800" dirty="0" smtClean="0">
                <a:latin typeface="Arial" charset="0"/>
              </a:rPr>
              <a:t>The New Year’s Eve outbreak environment is typical of most significant cool-season tornado outbreaks:  low CAPE/high shear.</a:t>
            </a:r>
          </a:p>
          <a:p>
            <a:pPr marL="576072" indent="-457200" algn="just">
              <a:spcBef>
                <a:spcPct val="50000"/>
              </a:spcBef>
              <a:buSzPct val="100000"/>
              <a:buFont typeface="Wingdings" pitchFamily="2" charset="2"/>
              <a:buChar char="§"/>
            </a:pPr>
            <a:r>
              <a:rPr lang="en-US" sz="2800" dirty="0" smtClean="0">
                <a:latin typeface="Arial" charset="0"/>
              </a:rPr>
              <a:t>The shear parameters in the lowest kilometer were stronger than the 75</a:t>
            </a:r>
            <a:r>
              <a:rPr lang="en-US" sz="2800" baseline="30000" dirty="0" smtClean="0">
                <a:latin typeface="Arial" charset="0"/>
              </a:rPr>
              <a:t>th</a:t>
            </a:r>
            <a:r>
              <a:rPr lang="en-US" sz="2800" dirty="0" smtClean="0">
                <a:latin typeface="Arial" charset="0"/>
              </a:rPr>
              <a:t> percentile while the thermodynamic properties were below the 25</a:t>
            </a:r>
            <a:r>
              <a:rPr lang="en-US" sz="2800" baseline="30000" dirty="0" smtClean="0">
                <a:latin typeface="Arial" charset="0"/>
              </a:rPr>
              <a:t>th</a:t>
            </a:r>
            <a:r>
              <a:rPr lang="en-US" sz="2800" dirty="0" smtClean="0">
                <a:latin typeface="Arial" charset="0"/>
              </a:rPr>
              <a:t> percentile of our dataset.</a:t>
            </a:r>
          </a:p>
          <a:p>
            <a:pPr marL="576072" indent="-457200" algn="just">
              <a:spcBef>
                <a:spcPct val="50000"/>
              </a:spcBef>
              <a:buSzPct val="100000"/>
              <a:buFont typeface="Wingdings" pitchFamily="2" charset="2"/>
              <a:buChar char="§"/>
            </a:pPr>
            <a:r>
              <a:rPr lang="en-US" sz="2800" dirty="0" smtClean="0">
                <a:latin typeface="Arial" charset="0"/>
              </a:rPr>
              <a:t>Analysis from 500mb and the surface system fits in with the climatology.</a:t>
            </a:r>
          </a:p>
          <a:p>
            <a:pPr marL="576072" indent="-457200" algn="just">
              <a:spcBef>
                <a:spcPct val="50000"/>
              </a:spcBef>
              <a:buSzPct val="100000"/>
              <a:buFont typeface="Wingdings" pitchFamily="2" charset="2"/>
              <a:buChar char="§"/>
            </a:pPr>
            <a:endParaRPr lang="en-US" sz="2400" dirty="0" smtClean="0">
              <a:latin typeface="Arial" charset="0"/>
            </a:endParaRPr>
          </a:p>
          <a:p>
            <a:pPr marL="342900" indent="-342900" algn="just">
              <a:lnSpc>
                <a:spcPct val="85000"/>
              </a:lnSpc>
              <a:spcBef>
                <a:spcPct val="20000"/>
              </a:spcBef>
              <a:buSzPct val="100000"/>
              <a:buFont typeface="Wingdings" pitchFamily="2" charset="2"/>
              <a:buChar char="§"/>
            </a:pPr>
            <a:endParaRPr lang="en-US" sz="2400" dirty="0" smtClean="0"/>
          </a:p>
          <a:p>
            <a:endParaRPr lang="en-US" sz="2400" dirty="0" smtClean="0"/>
          </a:p>
          <a:p>
            <a:pPr>
              <a:buNone/>
            </a:pPr>
            <a:endParaRPr lang="en-US" sz="2400" b="1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pPr marL="342900" indent="-342900" algn="just">
              <a:lnSpc>
                <a:spcPct val="85000"/>
              </a:lnSpc>
              <a:spcBef>
                <a:spcPct val="20000"/>
              </a:spcBef>
              <a:buSzPct val="100000"/>
              <a:buFont typeface="Wingdings" pitchFamily="2" charset="2"/>
              <a:buChar char="§"/>
            </a:pPr>
            <a:endParaRPr lang="en-US" sz="2400" dirty="0" smtClean="0"/>
          </a:p>
          <a:p>
            <a:pPr marL="342900" indent="-342900" algn="just">
              <a:lnSpc>
                <a:spcPct val="85000"/>
              </a:lnSpc>
              <a:spcBef>
                <a:spcPct val="20000"/>
              </a:spcBef>
              <a:buSzPct val="100000"/>
              <a:buFont typeface="Wingdings" pitchFamily="2" charset="2"/>
              <a:buChar char="§"/>
            </a:pPr>
            <a:endParaRPr lang="en-US" sz="2400" dirty="0" smtClean="0"/>
          </a:p>
          <a:p>
            <a:pPr marL="342900" indent="-342900" algn="just">
              <a:lnSpc>
                <a:spcPct val="85000"/>
              </a:lnSpc>
              <a:spcBef>
                <a:spcPct val="20000"/>
              </a:spcBef>
              <a:buSzPct val="100000"/>
              <a:buFont typeface="Wingdings" pitchFamily="2" charset="2"/>
              <a:buChar char="§"/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en-US" dirty="0" smtClean="0"/>
              <a:t>A tornado climatology developed by the authors in 2000 showed that a notable number of significant  tornadoes (</a:t>
            </a:r>
            <a:r>
              <a:rPr lang="en-US" u="sng" dirty="0" smtClean="0"/>
              <a:t>&gt;</a:t>
            </a:r>
            <a:r>
              <a:rPr lang="en-US" dirty="0" smtClean="0"/>
              <a:t>EF2) in the WFO St. Louis County Warning Area (CWA) occur during the cool season.</a:t>
            </a:r>
          </a:p>
          <a:p>
            <a:pPr algn="just"/>
            <a:r>
              <a:rPr lang="en-US" dirty="0" smtClean="0"/>
              <a:t>Additional studies (2006 and 2010) looked at the environmental parameters and synoptic patterns associated with cool season significant tornadoes in the central United States.</a:t>
            </a:r>
          </a:p>
          <a:p>
            <a:pPr algn="just"/>
            <a:r>
              <a:rPr lang="en-US" dirty="0" smtClean="0"/>
              <a:t>This study focuses on how the New Year’s Eve event compares to our previous </a:t>
            </a:r>
            <a:r>
              <a:rPr lang="en-US" dirty="0" err="1" smtClean="0"/>
              <a:t>climatologies</a:t>
            </a:r>
            <a:r>
              <a:rPr lang="en-US" dirty="0" smtClean="0"/>
              <a:t>.</a:t>
            </a:r>
          </a:p>
        </p:txBody>
      </p:sp>
      <p:pic>
        <p:nvPicPr>
          <p:cNvPr id="4" name="Picture 3" descr="Hour_vs_Day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90600" y="1219200"/>
            <a:ext cx="7162800" cy="5372100"/>
          </a:xfrm>
          <a:prstGeom prst="rect">
            <a:avLst/>
          </a:prstGeom>
          <a:ln w="31750">
            <a:solidFill>
              <a:schemeClr val="tx1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Motivation</a:t>
            </a:r>
            <a:endParaRPr lang="en-US" b="1" dirty="0"/>
          </a:p>
        </p:txBody>
      </p:sp>
      <p:sp>
        <p:nvSpPr>
          <p:cNvPr id="5" name="Rectangle 4"/>
          <p:cNvSpPr/>
          <p:nvPr/>
        </p:nvSpPr>
        <p:spPr>
          <a:xfrm>
            <a:off x="2743200" y="2362200"/>
            <a:ext cx="1905000" cy="1219200"/>
          </a:xfrm>
          <a:prstGeom prst="rect">
            <a:avLst/>
          </a:prstGeom>
          <a:noFill/>
          <a:ln w="50800">
            <a:solidFill>
              <a:srgbClr val="FF0000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wn Arrow 7"/>
          <p:cNvSpPr/>
          <p:nvPr/>
        </p:nvSpPr>
        <p:spPr>
          <a:xfrm>
            <a:off x="7620000" y="3581400"/>
            <a:ext cx="457200" cy="762000"/>
          </a:xfrm>
          <a:prstGeom prst="downArrow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  <a:scene3d>
            <a:camera prst="orthographicFront">
              <a:rot lat="0" lon="0" rev="162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animBg="1"/>
      <p:bldP spid="5" grpId="1" animBg="1"/>
      <p:bldP spid="8" grpId="0" animBg="1"/>
      <p:bldP spid="8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Methodology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en-US" dirty="0" smtClean="0"/>
              <a:t>We extracted the pertinent thermodynamic and kinematic environmental data from the Rapid Update Cycle (RUC) from the late morning on December 31</a:t>
            </a:r>
            <a:r>
              <a:rPr lang="en-US" baseline="30000" dirty="0" smtClean="0"/>
              <a:t>st</a:t>
            </a:r>
            <a:r>
              <a:rPr lang="en-US" dirty="0" smtClean="0"/>
              <a:t>.</a:t>
            </a:r>
          </a:p>
          <a:p>
            <a:pPr algn="just"/>
            <a:r>
              <a:rPr lang="en-US" dirty="0" smtClean="0"/>
              <a:t>These parameters are compared to 21 proximity soundings developed from similar cool season events between 1982-2008  by modifying the North American Regional Reanalysis (NARR) dataset with a representative surface observation.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Thermodynamic Parameters</a:t>
            </a:r>
            <a:endParaRPr lang="en-US" b="1" dirty="0"/>
          </a:p>
        </p:txBody>
      </p:sp>
      <p:graphicFrame>
        <p:nvGraphicFramePr>
          <p:cNvPr id="4" name="Chart 3"/>
          <p:cNvGraphicFramePr/>
          <p:nvPr/>
        </p:nvGraphicFramePr>
        <p:xfrm>
          <a:off x="1143000" y="1371600"/>
          <a:ext cx="6858000" cy="518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6" name="Straight Arrow Connector 5"/>
          <p:cNvCxnSpPr/>
          <p:nvPr/>
        </p:nvCxnSpPr>
        <p:spPr>
          <a:xfrm rot="10800000" flipV="1">
            <a:off x="6172200" y="5103811"/>
            <a:ext cx="1066800" cy="1588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239000" y="4825425"/>
            <a:ext cx="1600200" cy="584775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353 J/kg</a:t>
            </a:r>
            <a:endParaRPr lang="en-US" sz="3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981200" y="1981200"/>
            <a:ext cx="1143000" cy="33855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solidFill>
              <a:schemeClr val="tx1"/>
            </a:solidFill>
          </a:ln>
          <a:effectLst>
            <a:outerShdw blurRad="50800" dist="38100" dir="8100000" algn="tr" rotWithShape="0">
              <a:schemeClr val="accent2">
                <a:lumMod val="50000"/>
                <a:alpha val="40000"/>
              </a:schemeClr>
            </a:outerShdw>
          </a:effectLst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 smtClean="0"/>
              <a:t>Maximum</a:t>
            </a:r>
            <a:endParaRPr lang="en-US" sz="16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1981200" y="5376446"/>
            <a:ext cx="1143000" cy="33855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solidFill>
              <a:schemeClr val="tx1"/>
            </a:solidFill>
          </a:ln>
          <a:effectLst>
            <a:outerShdw blurRad="50800" dist="38100" dir="8100000" algn="tr" rotWithShape="0">
              <a:schemeClr val="accent2">
                <a:lumMod val="50000"/>
                <a:alpha val="40000"/>
              </a:schemeClr>
            </a:outerShdw>
          </a:effectLst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 smtClean="0"/>
              <a:t>Minimum</a:t>
            </a:r>
            <a:endParaRPr lang="en-US" sz="16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1981200" y="4495800"/>
            <a:ext cx="1143000" cy="33855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solidFill>
              <a:schemeClr val="tx1"/>
            </a:solidFill>
          </a:ln>
          <a:effectLst>
            <a:outerShdw blurRad="50800" dist="38100" dir="8100000" algn="tr" rotWithShape="0">
              <a:schemeClr val="accent2">
                <a:lumMod val="50000"/>
                <a:alpha val="40000"/>
              </a:schemeClr>
            </a:outerShdw>
          </a:effectLst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 smtClean="0"/>
              <a:t>Median</a:t>
            </a:r>
            <a:endParaRPr lang="en-US" sz="16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1981200" y="3852446"/>
            <a:ext cx="1143000" cy="33855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solidFill>
              <a:schemeClr val="tx1"/>
            </a:solidFill>
          </a:ln>
          <a:effectLst>
            <a:outerShdw blurRad="50800" dist="38100" dir="8100000" algn="tr" rotWithShape="0">
              <a:schemeClr val="accent2">
                <a:lumMod val="50000"/>
                <a:alpha val="40000"/>
              </a:schemeClr>
            </a:outerShdw>
          </a:effectLst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 smtClean="0"/>
              <a:t>75</a:t>
            </a:r>
            <a:r>
              <a:rPr lang="en-US" sz="1600" b="1" baseline="30000" dirty="0" smtClean="0"/>
              <a:t>th</a:t>
            </a:r>
            <a:r>
              <a:rPr lang="en-US" sz="1600" b="1" dirty="0" smtClean="0"/>
              <a:t> Pct.</a:t>
            </a:r>
            <a:endParaRPr lang="en-US" sz="16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981200" y="4919246"/>
            <a:ext cx="1143000" cy="33855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solidFill>
              <a:schemeClr val="tx1"/>
            </a:solidFill>
          </a:ln>
          <a:effectLst>
            <a:outerShdw blurRad="50800" dist="38100" dir="8100000" algn="tr" rotWithShape="0">
              <a:schemeClr val="accent2">
                <a:lumMod val="50000"/>
                <a:alpha val="40000"/>
              </a:schemeClr>
            </a:outerShdw>
          </a:effectLst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 smtClean="0"/>
              <a:t>25</a:t>
            </a:r>
            <a:r>
              <a:rPr lang="en-US" sz="1600" b="1" baseline="30000" dirty="0" smtClean="0"/>
              <a:t>th</a:t>
            </a:r>
            <a:r>
              <a:rPr lang="en-US" sz="1600" b="1" dirty="0" smtClean="0"/>
              <a:t> Pct.</a:t>
            </a:r>
            <a:endParaRPr lang="en-US" sz="1600" b="1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3124200" y="2133600"/>
            <a:ext cx="1600200" cy="1588"/>
          </a:xfrm>
          <a:prstGeom prst="straightConnector1">
            <a:avLst/>
          </a:prstGeom>
          <a:ln w="3175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3124200" y="5561012"/>
            <a:ext cx="1600200" cy="1588"/>
          </a:xfrm>
          <a:prstGeom prst="straightConnector1">
            <a:avLst/>
          </a:prstGeom>
          <a:ln w="3175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3124200" y="4038600"/>
            <a:ext cx="533400" cy="1588"/>
          </a:xfrm>
          <a:prstGeom prst="straightConnector1">
            <a:avLst/>
          </a:prstGeom>
          <a:ln w="3175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3124200" y="5027612"/>
            <a:ext cx="533400" cy="1588"/>
          </a:xfrm>
          <a:prstGeom prst="straightConnector1">
            <a:avLst/>
          </a:prstGeom>
          <a:ln w="3175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3124200" y="4648200"/>
            <a:ext cx="533400" cy="1588"/>
          </a:xfrm>
          <a:prstGeom prst="straightConnector1">
            <a:avLst/>
          </a:prstGeom>
          <a:ln w="3175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858000" y="3638490"/>
            <a:ext cx="2133600" cy="40011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tx2">
                <a:lumMod val="40000"/>
                <a:lumOff val="60000"/>
              </a:schemeClr>
            </a:solidFill>
          </a:ln>
          <a:effectLst>
            <a:outerShdw blurRad="50800" dist="38100" dir="8100000" algn="tr" rotWithShape="0">
              <a:schemeClr val="accent2">
                <a:lumMod val="50000"/>
                <a:alpha val="40000"/>
              </a:scheme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New Year’s Eve</a:t>
            </a:r>
            <a:endParaRPr lang="en-US" sz="2000" b="1" dirty="0"/>
          </a:p>
        </p:txBody>
      </p:sp>
      <p:cxnSp>
        <p:nvCxnSpPr>
          <p:cNvPr id="22" name="Straight Arrow Connector 21"/>
          <p:cNvCxnSpPr/>
          <p:nvPr/>
        </p:nvCxnSpPr>
        <p:spPr>
          <a:xfrm rot="5400000">
            <a:off x="7544197" y="4419203"/>
            <a:ext cx="762000" cy="794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Thermodynamic Parameters</a:t>
            </a:r>
            <a:endParaRPr lang="en-US" b="1" dirty="0"/>
          </a:p>
        </p:txBody>
      </p:sp>
      <p:graphicFrame>
        <p:nvGraphicFramePr>
          <p:cNvPr id="5" name="Chart 4"/>
          <p:cNvGraphicFramePr/>
          <p:nvPr/>
        </p:nvGraphicFramePr>
        <p:xfrm>
          <a:off x="1219200" y="1371600"/>
          <a:ext cx="6781800" cy="518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4" name="Straight Arrow Connector 3"/>
          <p:cNvCxnSpPr/>
          <p:nvPr/>
        </p:nvCxnSpPr>
        <p:spPr>
          <a:xfrm rot="10800000" flipV="1">
            <a:off x="6172200" y="5865811"/>
            <a:ext cx="1066800" cy="1588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7239000" y="5587425"/>
            <a:ext cx="1600200" cy="584775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2 J/kg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Thermodynamic Parameters</a:t>
            </a:r>
            <a:endParaRPr lang="en-US" b="1" dirty="0"/>
          </a:p>
        </p:txBody>
      </p:sp>
      <p:graphicFrame>
        <p:nvGraphicFramePr>
          <p:cNvPr id="4" name="Chart 3"/>
          <p:cNvGraphicFramePr/>
          <p:nvPr/>
        </p:nvGraphicFramePr>
        <p:xfrm>
          <a:off x="1143000" y="1295400"/>
          <a:ext cx="6858000" cy="525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5" name="Straight Arrow Connector 4"/>
          <p:cNvCxnSpPr/>
          <p:nvPr/>
        </p:nvCxnSpPr>
        <p:spPr>
          <a:xfrm rot="10800000" flipV="1">
            <a:off x="6324600" y="5029200"/>
            <a:ext cx="1066800" cy="1588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7239000" y="4749225"/>
            <a:ext cx="1600200" cy="584775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324 m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Kinematic Parameters</a:t>
            </a:r>
            <a:endParaRPr lang="en-US" b="1" dirty="0"/>
          </a:p>
        </p:txBody>
      </p:sp>
      <p:graphicFrame>
        <p:nvGraphicFramePr>
          <p:cNvPr id="5" name="Chart 4"/>
          <p:cNvGraphicFramePr/>
          <p:nvPr/>
        </p:nvGraphicFramePr>
        <p:xfrm>
          <a:off x="1143000" y="1295400"/>
          <a:ext cx="6858000" cy="525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4" name="Straight Arrow Connector 3"/>
          <p:cNvCxnSpPr/>
          <p:nvPr/>
        </p:nvCxnSpPr>
        <p:spPr>
          <a:xfrm rot="10800000" flipV="1">
            <a:off x="6172200" y="2819400"/>
            <a:ext cx="1066800" cy="1588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7239000" y="2514600"/>
            <a:ext cx="1600200" cy="584775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32 m/s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Kinematic Parameters</a:t>
            </a:r>
            <a:endParaRPr lang="en-US" b="1" dirty="0"/>
          </a:p>
        </p:txBody>
      </p:sp>
      <p:graphicFrame>
        <p:nvGraphicFramePr>
          <p:cNvPr id="5" name="Chart 4"/>
          <p:cNvGraphicFramePr/>
          <p:nvPr/>
        </p:nvGraphicFramePr>
        <p:xfrm>
          <a:off x="1219200" y="1371600"/>
          <a:ext cx="6781800" cy="5105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4" name="Straight Arrow Connector 3"/>
          <p:cNvCxnSpPr/>
          <p:nvPr/>
        </p:nvCxnSpPr>
        <p:spPr>
          <a:xfrm rot="10800000" flipV="1">
            <a:off x="6172200" y="2514600"/>
            <a:ext cx="1066800" cy="1588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7239000" y="2234625"/>
            <a:ext cx="1600200" cy="584775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23 m/s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Kinematic Parameters</a:t>
            </a:r>
            <a:endParaRPr lang="en-US" b="1" dirty="0"/>
          </a:p>
        </p:txBody>
      </p:sp>
      <p:graphicFrame>
        <p:nvGraphicFramePr>
          <p:cNvPr id="4" name="Chart 3"/>
          <p:cNvGraphicFramePr/>
          <p:nvPr/>
        </p:nvGraphicFramePr>
        <p:xfrm>
          <a:off x="1295400" y="1371600"/>
          <a:ext cx="6705600" cy="518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5" name="Straight Arrow Connector 4"/>
          <p:cNvCxnSpPr/>
          <p:nvPr/>
        </p:nvCxnSpPr>
        <p:spPr>
          <a:xfrm rot="10800000" flipV="1">
            <a:off x="5562600" y="1827212"/>
            <a:ext cx="1066800" cy="1588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6629400" y="1548825"/>
            <a:ext cx="2209800" cy="584775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527 m</a:t>
            </a:r>
            <a:r>
              <a:rPr lang="en-US" sz="3200" b="1" baseline="30000" dirty="0" smtClean="0"/>
              <a:t>2</a:t>
            </a:r>
            <a:r>
              <a:rPr lang="en-US" sz="3200" b="1" dirty="0" smtClean="0"/>
              <a:t>/s</a:t>
            </a:r>
            <a:r>
              <a:rPr lang="en-US" sz="3200" b="1" baseline="30000" dirty="0" smtClean="0"/>
              <a:t>2</a:t>
            </a:r>
            <a:endParaRPr lang="en-US" sz="3200" b="1" baseline="30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467</TotalTime>
  <Words>346</Words>
  <Application>Microsoft Office PowerPoint</Application>
  <PresentationFormat>On-screen Show (4:3)</PresentationFormat>
  <Paragraphs>54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Part II:  Environmental Parameters Associated with the New Year’s Eve Tornado Outbreak</vt:lpstr>
      <vt:lpstr>Motivation</vt:lpstr>
      <vt:lpstr>Methodology</vt:lpstr>
      <vt:lpstr>Thermodynamic Parameters</vt:lpstr>
      <vt:lpstr>Thermodynamic Parameters</vt:lpstr>
      <vt:lpstr>Thermodynamic Parameters</vt:lpstr>
      <vt:lpstr>Kinematic Parameters</vt:lpstr>
      <vt:lpstr>Kinematic Parameters</vt:lpstr>
      <vt:lpstr>Kinematic Parameters</vt:lpstr>
      <vt:lpstr>Bunker’s Storm Motion</vt:lpstr>
      <vt:lpstr>Composite Methodology</vt:lpstr>
      <vt:lpstr>Mean Sea Level Pressure</vt:lpstr>
      <vt:lpstr>500mb Geopotential Height</vt:lpstr>
      <vt:lpstr>Summary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 II:  Environmental Parameters Associated with the New Year’s Even Tornado Outbreak</dc:title>
  <dc:creator>mabritt</dc:creator>
  <cp:lastModifiedBy>mabritt</cp:lastModifiedBy>
  <cp:revision>40</cp:revision>
  <dcterms:created xsi:type="dcterms:W3CDTF">2011-03-07T04:26:22Z</dcterms:created>
  <dcterms:modified xsi:type="dcterms:W3CDTF">2011-03-09T04:44:47Z</dcterms:modified>
</cp:coreProperties>
</file>