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679" r:id="rId2"/>
    <p:sldId id="680" r:id="rId3"/>
    <p:sldId id="685" r:id="rId4"/>
    <p:sldId id="684" r:id="rId5"/>
    <p:sldId id="689" r:id="rId6"/>
    <p:sldId id="686" r:id="rId7"/>
    <p:sldId id="687" r:id="rId8"/>
    <p:sldId id="690" r:id="rId9"/>
    <p:sldId id="688" r:id="rId10"/>
    <p:sldId id="691" r:id="rId11"/>
    <p:sldId id="693" r:id="rId12"/>
    <p:sldId id="692" r:id="rId13"/>
    <p:sldId id="694" r:id="rId14"/>
    <p:sldId id="695" r:id="rId15"/>
    <p:sldId id="696" r:id="rId16"/>
    <p:sldId id="697" r:id="rId17"/>
    <p:sldId id="699" r:id="rId18"/>
    <p:sldId id="701" r:id="rId19"/>
    <p:sldId id="703" r:id="rId20"/>
  </p:sldIdLst>
  <p:sldSz cx="9144000" cy="6858000" type="screen4x3"/>
  <p:notesSz cx="6858000" cy="9296400"/>
  <p:custDataLst>
    <p:tags r:id="rId2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FF"/>
    <a:srgbClr val="00FFFF"/>
    <a:srgbClr val="CCFF99"/>
    <a:srgbClr val="FFCC00"/>
    <a:srgbClr val="3366CC"/>
    <a:srgbClr val="003399"/>
    <a:srgbClr val="FF6600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6194" autoAdjust="0"/>
  </p:normalViewPr>
  <p:slideViewPr>
    <p:cSldViewPr>
      <p:cViewPr varScale="1">
        <p:scale>
          <a:sx n="75" d="100"/>
          <a:sy n="75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4438"/>
            <a:ext cx="297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4438"/>
            <a:ext cx="297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fld id="{7EA46CEA-67BB-43E8-AD03-EB3604EA87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8500"/>
            <a:ext cx="4648200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4438"/>
            <a:ext cx="297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4438"/>
            <a:ext cx="297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CopprplGoth BT" pitchFamily="34" charset="0"/>
              </a:defRPr>
            </a:lvl1pPr>
          </a:lstStyle>
          <a:p>
            <a:pPr>
              <a:defRPr/>
            </a:pPr>
            <a:fld id="{E39C882F-B803-41B9-9907-5FD3A17C79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This will show the big picture of the QLCS. Next series of slides will focus in</a:t>
            </a:r>
            <a:r>
              <a:rPr lang="en-US" baseline="0" dirty="0" smtClean="0"/>
              <a:t> on the mesovortex that caused the EF3 tornado.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C616-82EA-42A0-A537-4EDB46374765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8500"/>
            <a:ext cx="4645025" cy="3484563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Done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B404B-77AE-4DFF-ABA1-BFA5200756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0B6B0-EBC8-4F9D-8FD7-11D6299C5A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81000"/>
            <a:ext cx="21145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81000"/>
            <a:ext cx="61912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8B378-7BC9-412E-8CC8-3F282424FA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9B094-1215-492B-8636-6CCF29DB68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381000"/>
            <a:ext cx="84582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E1A09-91C4-473C-8756-1432D105AE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31101-74F6-4809-823D-0DA57E3CC9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BF6F6-0B3F-4B32-BCE7-1388B55677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C5CD9-35FB-494F-A811-04582821AE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DEDB0-A3D1-456A-87C9-1D6A6A1A3D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34319-301D-44C6-94CE-E5620C5EC0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DE492-EEF2-4411-8647-9D49A76349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668F6-37EF-4386-94E2-3923D0B89C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01541-99BF-4613-8810-0E6A6A523C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72532-FC10-4563-8646-89A23FE752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F0573-2B2B-41DD-8DAA-7C5910D82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5A3D9-E9FE-404F-AF8F-3CBF60217F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0B275-D88F-42B6-AC51-5A846CEC12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60382-7BF4-4A95-A63B-7826DE585C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smtClean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719EDAFF-D0DE-40E8-B808-2A6F216D22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175" name="Picture 7" descr="NOAA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483600" y="0"/>
            <a:ext cx="660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822960"/>
            <a:ext cx="9144000" cy="1508105"/>
          </a:xfrm>
          <a:prstGeom prst="rect">
            <a:avLst/>
          </a:prstGeom>
          <a:noFill/>
          <a:effectLst>
            <a:outerShdw blurRad="38100" dist="38100" dir="2700000" algn="tl" rotWithShape="0">
              <a:prstClr val="black">
                <a:alpha val="8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Conservation of Supercellular Vorticity:  </a:t>
            </a:r>
          </a:p>
          <a:p>
            <a:r>
              <a:rPr lang="en-US" sz="2800" dirty="0" smtClean="0"/>
              <a:t>A Possible Origin of Severe Mesovortices in the Middle to Lower Missouri River Valley Region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76300" y="2560320"/>
            <a:ext cx="7391400" cy="954107"/>
          </a:xfrm>
          <a:prstGeom prst="rect">
            <a:avLst/>
          </a:prstGeom>
          <a:noFill/>
          <a:effectLst>
            <a:outerShdw blurRad="38100" dist="38100" dir="2700000" algn="tl" rotWithShape="0">
              <a:prstClr val="black">
                <a:alpha val="8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+mj-lt"/>
              </a:rPr>
              <a:t>Chris Bowman and Suzanne Fortin</a:t>
            </a:r>
          </a:p>
          <a:p>
            <a:r>
              <a:rPr lang="en-US" sz="2800" b="0" dirty="0" smtClean="0">
                <a:latin typeface="+mj-lt"/>
              </a:rPr>
              <a:t>NWS Kansas City/Pleasant Hill, MO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82880" y="3931920"/>
            <a:ext cx="8781506" cy="2286000"/>
            <a:chOff x="182880" y="3931920"/>
            <a:chExt cx="8781506" cy="2286000"/>
          </a:xfrm>
        </p:grpSpPr>
        <p:pic>
          <p:nvPicPr>
            <p:cNvPr id="12" name="Picture 11" descr="z_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0" y="3931920"/>
              <a:ext cx="2562779" cy="2286000"/>
            </a:xfrm>
            <a:prstGeom prst="rect">
              <a:avLst/>
            </a:prstGeom>
          </p:spPr>
        </p:pic>
        <p:pic>
          <p:nvPicPr>
            <p:cNvPr id="13" name="Picture 12" descr="z_17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91891" y="3931920"/>
              <a:ext cx="2560219" cy="2286000"/>
            </a:xfrm>
            <a:prstGeom prst="rect">
              <a:avLst/>
            </a:prstGeom>
          </p:spPr>
        </p:pic>
        <p:pic>
          <p:nvPicPr>
            <p:cNvPr id="14" name="Picture 13" descr="z_38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0800" y="3931920"/>
              <a:ext cx="2560217" cy="2286000"/>
            </a:xfrm>
            <a:prstGeom prst="rect">
              <a:avLst/>
            </a:prstGeom>
          </p:spPr>
        </p:pic>
        <p:sp>
          <p:nvSpPr>
            <p:cNvPr id="30" name="Teardrop 29"/>
            <p:cNvSpPr/>
            <p:nvPr/>
          </p:nvSpPr>
          <p:spPr bwMode="auto">
            <a:xfrm rot="11230320">
              <a:off x="4643385" y="3985471"/>
              <a:ext cx="1188966" cy="1189697"/>
            </a:xfrm>
            <a:prstGeom prst="teardrop">
              <a:avLst>
                <a:gd name="adj" fmla="val 108741"/>
              </a:avLst>
            </a:prstGeom>
            <a:solidFill>
              <a:schemeClr val="tx2">
                <a:alpha val="50000"/>
              </a:schemeClr>
            </a:solidFill>
            <a:ln w="25400" cap="flat" cmpd="sng" algn="ctr">
              <a:solidFill>
                <a:schemeClr val="tx2">
                  <a:alpha val="5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 descr="v_17s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17720" y="3931920"/>
              <a:ext cx="1241452" cy="1280160"/>
            </a:xfrm>
            <a:prstGeom prst="rect">
              <a:avLst/>
            </a:prstGeom>
            <a:noFill/>
          </p:spPr>
        </p:pic>
        <p:sp>
          <p:nvSpPr>
            <p:cNvPr id="31" name="Teardrop 30"/>
            <p:cNvSpPr/>
            <p:nvPr/>
          </p:nvSpPr>
          <p:spPr bwMode="auto">
            <a:xfrm rot="15639900">
              <a:off x="1536717" y="4983480"/>
              <a:ext cx="1188966" cy="1189697"/>
            </a:xfrm>
            <a:prstGeom prst="teardrop">
              <a:avLst>
                <a:gd name="adj" fmla="val 108741"/>
              </a:avLst>
            </a:prstGeom>
            <a:solidFill>
              <a:schemeClr val="tx2">
                <a:alpha val="50000"/>
              </a:schemeClr>
            </a:solidFill>
            <a:ln w="25400" cap="flat" cmpd="sng" algn="ctr">
              <a:solidFill>
                <a:schemeClr val="tx2">
                  <a:alpha val="5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  <p:pic>
          <p:nvPicPr>
            <p:cNvPr id="32" name="Picture 31" descr="v_01s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08760" y="4928616"/>
              <a:ext cx="1236659" cy="1280160"/>
            </a:xfrm>
            <a:prstGeom prst="rect">
              <a:avLst/>
            </a:prstGeom>
          </p:spPr>
        </p:pic>
        <p:sp>
          <p:nvSpPr>
            <p:cNvPr id="33" name="Teardrop 32"/>
            <p:cNvSpPr/>
            <p:nvPr/>
          </p:nvSpPr>
          <p:spPr bwMode="auto">
            <a:xfrm rot="11230320">
              <a:off x="7754112" y="3950208"/>
              <a:ext cx="1188966" cy="1189697"/>
            </a:xfrm>
            <a:prstGeom prst="teardrop">
              <a:avLst>
                <a:gd name="adj" fmla="val 108741"/>
              </a:avLst>
            </a:prstGeom>
            <a:solidFill>
              <a:schemeClr val="tx2">
                <a:alpha val="50000"/>
              </a:schemeClr>
            </a:solidFill>
            <a:ln w="25400" cap="flat" cmpd="sng" algn="ctr">
              <a:solidFill>
                <a:schemeClr val="tx2">
                  <a:alpha val="5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  <p:pic>
          <p:nvPicPr>
            <p:cNvPr id="34" name="Picture 33" descr="v_38s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26680" y="3931920"/>
              <a:ext cx="1237706" cy="1280160"/>
            </a:xfrm>
            <a:prstGeom prst="rect">
              <a:avLst/>
            </a:prstGeom>
          </p:spPr>
        </p:pic>
      </p:grpSp>
      <p:pic>
        <p:nvPicPr>
          <p:cNvPr id="16" name="Picture 15" descr="nws_logo_trans_ds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May 2nd 07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399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/>
              <a:t>Storm initiates shortly before 03Z near Wichita showing supercellular characteristics by 0340Z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begins to be absorbed/evolve into quasi-linear system</a:t>
            </a:r>
          </a:p>
          <a:p>
            <a:endParaRPr lang="en-US" sz="1600" dirty="0" smtClean="0"/>
          </a:p>
          <a:p>
            <a:r>
              <a:rPr lang="en-US" sz="1600" dirty="0" smtClean="0"/>
              <a:t>As QLCS evolves, the original supercellular circulation is conserved</a:t>
            </a:r>
          </a:p>
          <a:p>
            <a:endParaRPr lang="en-US" sz="1600" dirty="0" smtClean="0"/>
          </a:p>
          <a:p>
            <a:r>
              <a:rPr lang="en-US" sz="1600" dirty="0" smtClean="0"/>
              <a:t>Several tornadic mesovortices evolve across eastern Kansas but original supercellular circulation goes on to produce most destructive tornadoes on the north side of Kansas City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4818888" y="3621024"/>
            <a:ext cx="118814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Reflectivity 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21031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48463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949440" y="21031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8463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Environment</a:t>
            </a:r>
            <a:endParaRPr lang="en-US" sz="3600" dirty="0"/>
          </a:p>
        </p:txBody>
      </p:sp>
      <p:pic>
        <p:nvPicPr>
          <p:cNvPr id="16" name="Picture 15" descr="nws_logo_trans_d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pic>
        <p:nvPicPr>
          <p:cNvPr id="13" name="Picture 12" descr="june05_composite_bkgr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1840" y="1645920"/>
            <a:ext cx="5695378" cy="4251960"/>
          </a:xfrm>
          <a:prstGeom prst="rect">
            <a:avLst/>
          </a:prstGeom>
        </p:spPr>
      </p:pic>
      <p:sp>
        <p:nvSpPr>
          <p:cNvPr id="7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96963"/>
            <a:ext cx="3124200" cy="5638800"/>
          </a:xfrm>
        </p:spPr>
        <p:txBody>
          <a:bodyPr/>
          <a:lstStyle/>
          <a:p>
            <a:r>
              <a:rPr lang="en-US" sz="1800" dirty="0" smtClean="0"/>
              <a:t>Nearly north/south oriented cold front.</a:t>
            </a:r>
          </a:p>
          <a:p>
            <a:endParaRPr lang="en-US" sz="1800" dirty="0" smtClean="0"/>
          </a:p>
          <a:p>
            <a:r>
              <a:rPr lang="en-US" sz="1800" dirty="0" smtClean="0"/>
              <a:t>Broad and highly unstable warm sector</a:t>
            </a:r>
          </a:p>
          <a:p>
            <a:endParaRPr lang="en-US" sz="1800" dirty="0" smtClean="0"/>
          </a:p>
          <a:p>
            <a:r>
              <a:rPr lang="en-US" sz="1800" dirty="0" smtClean="0"/>
              <a:t>Strong surface-low level winds results in high 0-1km shear with vectors nearly parallel to the front.</a:t>
            </a:r>
          </a:p>
          <a:p>
            <a:endParaRPr lang="en-US" sz="1800" dirty="0" smtClean="0"/>
          </a:p>
          <a:p>
            <a:r>
              <a:rPr lang="en-US" sz="1800" dirty="0" smtClean="0"/>
              <a:t>Strong mid level winds nearly parallel to the cold front.</a:t>
            </a:r>
          </a:p>
          <a:p>
            <a:endParaRPr lang="en-US" sz="1800" dirty="0" smtClean="0"/>
          </a:p>
          <a:p>
            <a:r>
              <a:rPr lang="en-US" sz="1800" dirty="0" smtClean="0"/>
              <a:t>Diffluent flow aloft associated with left exit region of the upper jet.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16137" y="271272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00Z</a:t>
            </a:r>
            <a:endParaRPr lang="en-US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Overview</a:t>
            </a:r>
            <a:endParaRPr lang="en-US" sz="36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219200"/>
            <a:ext cx="3145536" cy="5638800"/>
          </a:xfrm>
        </p:spPr>
        <p:txBody>
          <a:bodyPr/>
          <a:lstStyle/>
          <a:p>
            <a:r>
              <a:rPr lang="en-US" dirty="0" smtClean="0"/>
              <a:t>Supercells initiate along/ahead of cold front</a:t>
            </a:r>
          </a:p>
          <a:p>
            <a:endParaRPr lang="en-US" dirty="0" smtClean="0"/>
          </a:p>
          <a:p>
            <a:r>
              <a:rPr lang="en-US" dirty="0" smtClean="0"/>
              <a:t>Broken line of supercells evolves into QLCS</a:t>
            </a:r>
          </a:p>
          <a:p>
            <a:endParaRPr lang="en-US" dirty="0" smtClean="0"/>
          </a:p>
          <a:p>
            <a:r>
              <a:rPr lang="en-US" dirty="0" smtClean="0"/>
              <a:t>QLCS advances ahead of cold front</a:t>
            </a:r>
          </a:p>
          <a:p>
            <a:endParaRPr lang="en-US" dirty="0" smtClean="0"/>
          </a:p>
          <a:p>
            <a:r>
              <a:rPr lang="en-US" dirty="0" smtClean="0"/>
              <a:t>EF-2  tornado in SE Nebraska, weaker tornadoes in NE Kansas, NW Missouri and SE Iowa</a:t>
            </a:r>
            <a:endParaRPr lang="en-US" dirty="0"/>
          </a:p>
        </p:txBody>
      </p:sp>
      <p:pic>
        <p:nvPicPr>
          <p:cNvPr id="18" name="Picture 17" descr="KTWX_Z_OBS_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1172385"/>
            <a:ext cx="5643167" cy="5336189"/>
          </a:xfrm>
          <a:prstGeom prst="rect">
            <a:avLst/>
          </a:prstGeom>
        </p:spPr>
      </p:pic>
      <p:pic>
        <p:nvPicPr>
          <p:cNvPr id="7" name="Picture 6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8" cy="5486399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/>
              <a:t>Storm initiates in northern OK, exhibits supercellular characteristics by 2029Z</a:t>
            </a:r>
          </a:p>
          <a:p>
            <a:pPr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840480" y="3621024"/>
            <a:ext cx="2162773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KICT Reflectivity 2029Z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47548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94944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7548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8" cy="5486398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in northern OK, exhibits supercellular characteristics by 2029Z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is maintained along tail end of a line     (~ 2042Z – 2312Z)</a:t>
            </a:r>
          </a:p>
          <a:p>
            <a:pPr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840480" y="3621024"/>
            <a:ext cx="2162773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KICT Reflectivity 2129Z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192024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46482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949440" y="192024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645152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1" y="1188720"/>
            <a:ext cx="5802016" cy="5486398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in northern OK, exhibits supercell characteristics by 2029Z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is maintained along tail end of a line     (~ 2042Z – 2312Z)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730752" y="3621024"/>
            <a:ext cx="2273379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KTWX Reflectivity 2245Z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3931920" y="192024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45720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858000" y="192024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5720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1" y="1188720"/>
            <a:ext cx="5802016" cy="5486397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in northern OK, exhibits supercellular characteristics by 2029Z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is maintained along tail end of a line     (~ 2042Z – 2312Z)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has transitioned into QLCS, begins producing tornadoes associated with conserved original supercellular circulation</a:t>
            </a:r>
          </a:p>
          <a:p>
            <a:pPr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730752" y="3621024"/>
            <a:ext cx="2273379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KTWX Reflectivity 0024Z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Rectangular Callout 11"/>
          <p:cNvSpPr/>
          <p:nvPr/>
        </p:nvSpPr>
        <p:spPr>
          <a:xfrm rot="5400000">
            <a:off x="5052060" y="3939540"/>
            <a:ext cx="685800" cy="1188720"/>
          </a:xfrm>
          <a:prstGeom prst="wedgeRectCallout">
            <a:avLst>
              <a:gd name="adj1" fmla="val 88610"/>
              <a:gd name="adj2" fmla="val 63716"/>
            </a:avLst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Tornadic</a:t>
            </a:r>
          </a:p>
          <a:p>
            <a:pPr algn="ctr"/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Circulation</a:t>
            </a:r>
          </a:p>
          <a:p>
            <a:pPr algn="ctr"/>
            <a:r>
              <a:rPr lang="en-US" sz="1400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(EF-1)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6949440" y="4645152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1" y="1188720"/>
            <a:ext cx="5802015" cy="5486396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in northern OK, exhibits supercell characteristics by 2029Z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is maintained along tail end of a line     (~ 2042Z – 2312Z)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has transitioned into QLCS, begins producing tornadoes associated with conserved original supercellular circulation</a:t>
            </a:r>
          </a:p>
          <a:p>
            <a:pPr>
              <a:buNone/>
            </a:pPr>
            <a:endParaRPr lang="en-US" sz="1600" dirty="0" smtClean="0"/>
          </a:p>
          <a:p>
            <a:r>
              <a:rPr lang="en-US" sz="1600" dirty="0" smtClean="0"/>
              <a:t>A number of tornadoes occurred after the supercell/QLCS transition with the strongest leading EF-2 rated damage in SE Nebraska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735561" y="3621024"/>
            <a:ext cx="2263761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KOAX Reflectivity 0050Z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4" name="Rectangular Callout 13"/>
          <p:cNvSpPr/>
          <p:nvPr/>
        </p:nvSpPr>
        <p:spPr>
          <a:xfrm rot="5400000">
            <a:off x="5052060" y="3939540"/>
            <a:ext cx="685800" cy="1188720"/>
          </a:xfrm>
          <a:prstGeom prst="wedgeRectCallout">
            <a:avLst>
              <a:gd name="adj1" fmla="val 88610"/>
              <a:gd name="adj2" fmla="val 63716"/>
            </a:avLst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Tornadic Circulation</a:t>
            </a:r>
          </a:p>
          <a:p>
            <a:pPr algn="ctr"/>
            <a:r>
              <a:rPr lang="en-US" sz="1400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(EF-1)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402336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6949440" y="4645152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1" y="1188720"/>
            <a:ext cx="5802014" cy="5486396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June 5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7248" cy="5638800"/>
          </a:xfrm>
        </p:spPr>
        <p:txBody>
          <a:bodyPr/>
          <a:lstStyle/>
          <a:p>
            <a:r>
              <a:rPr lang="en-US" sz="1600" dirty="0" smtClean="0"/>
              <a:t>Storm initiates in northern OK, exhibits supercell characteristics by 2029Z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is maintained along tail end of a line     (~ 2042Z – 2312Z)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has transitioned into QLCS, begins producing tornadoes associated with conserved original supercellular circulation</a:t>
            </a:r>
          </a:p>
          <a:p>
            <a:endParaRPr lang="en-US" sz="1600" dirty="0" smtClean="0"/>
          </a:p>
          <a:p>
            <a:r>
              <a:rPr lang="en-US" sz="1600" dirty="0" smtClean="0"/>
              <a:t>A number of tornadoes occurred after the supercell/QLCS transition with the strongest leading EF-2 rated damage in SE Nebraska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55464" y="3621024"/>
            <a:ext cx="113845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Reflectivity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18288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23360" y="45720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949440" y="18288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5720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pPr algn="ctr"/>
            <a:r>
              <a:rPr lang="en-US" sz="3600" dirty="0" smtClean="0"/>
              <a:t>Summary</a:t>
            </a:r>
            <a:endParaRPr lang="en-US" sz="36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xfrm>
            <a:off x="152400" y="1097280"/>
            <a:ext cx="8839200" cy="576072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Both cases show supercells transitioning into a QLCS with the original supercellular vorticity apparently conserved through the transition.</a:t>
            </a:r>
          </a:p>
          <a:p>
            <a:endParaRPr lang="en-US" dirty="0" smtClean="0"/>
          </a:p>
          <a:p>
            <a:r>
              <a:rPr lang="en-US" dirty="0" smtClean="0"/>
              <a:t>The conserved vorticity is associated with tornadic mesovortices rated as high as EF-3.</a:t>
            </a:r>
          </a:p>
          <a:p>
            <a:endParaRPr lang="en-US" dirty="0" smtClean="0"/>
          </a:p>
          <a:p>
            <a:r>
              <a:rPr lang="en-US" dirty="0" smtClean="0"/>
              <a:t>The storms evolve in an environment characterized by high low level shear  and strongly diffluent flow aloft with low to mid level flow roughly parallel to advancing north/south oriented front. </a:t>
            </a:r>
          </a:p>
          <a:p>
            <a:endParaRPr lang="en-US" dirty="0" smtClean="0"/>
          </a:p>
          <a:p>
            <a:r>
              <a:rPr lang="en-US" dirty="0" smtClean="0"/>
              <a:t>The radar histories and environments suggest some measure of predictability to the events.</a:t>
            </a:r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4" name="Picture 3" descr="nws_logo_trans_d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pPr algn="ctr"/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xfrm>
            <a:off x="152400" y="1097280"/>
            <a:ext cx="8839200" cy="5760720"/>
          </a:xfrm>
        </p:spPr>
        <p:txBody>
          <a:bodyPr/>
          <a:lstStyle/>
          <a:p>
            <a:r>
              <a:rPr lang="en-US" sz="2400" dirty="0" smtClean="0"/>
              <a:t>Several QLCS events have been observed using multiple WSR-88D radars where supercells have transitioned into a QLCS with the supercellular vorticity showing apparent conservation through the transition. </a:t>
            </a:r>
          </a:p>
          <a:p>
            <a:endParaRPr lang="en-US" sz="2400" dirty="0" smtClean="0"/>
          </a:p>
          <a:p>
            <a:r>
              <a:rPr lang="en-US" sz="2400" dirty="0" smtClean="0"/>
              <a:t>The conserved circulations are associated with up to EF-3 tornado damage. </a:t>
            </a:r>
          </a:p>
          <a:p>
            <a:endParaRPr lang="en-US" sz="2400" dirty="0" smtClean="0"/>
          </a:p>
          <a:p>
            <a:r>
              <a:rPr lang="en-US" sz="2400" dirty="0" smtClean="0"/>
              <a:t>May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, 2008: Radar observations </a:t>
            </a:r>
            <a:r>
              <a:rPr lang="en-US" sz="2400" dirty="0" smtClean="0"/>
              <a:t>supercellular vorticity being </a:t>
            </a:r>
            <a:r>
              <a:rPr lang="en-US" sz="2400" dirty="0" smtClean="0"/>
              <a:t>conserved through the supercell/QLCS transition.</a:t>
            </a:r>
          </a:p>
          <a:p>
            <a:endParaRPr lang="en-US" sz="2400" dirty="0" smtClean="0"/>
          </a:p>
          <a:p>
            <a:r>
              <a:rPr lang="en-US" sz="2400" dirty="0" smtClean="0"/>
              <a:t>June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2008: A second case was identified that </a:t>
            </a:r>
            <a:r>
              <a:rPr lang="en-US" sz="2400" dirty="0" smtClean="0"/>
              <a:t>has many </a:t>
            </a:r>
            <a:r>
              <a:rPr lang="en-US" sz="2400" dirty="0" smtClean="0"/>
              <a:t>similarities to the May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case.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4" name="Picture 3" descr="nws_logo_trans_d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08960" y="1645920"/>
            <a:ext cx="6035040" cy="4255842"/>
            <a:chOff x="1569720" y="-259080"/>
            <a:chExt cx="6035040" cy="4255842"/>
          </a:xfrm>
        </p:grpSpPr>
        <p:pic>
          <p:nvPicPr>
            <p:cNvPr id="11" name="Picture 10" descr="05-02-08 composite 06z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9720" y="-259080"/>
              <a:ext cx="6035040" cy="42558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042160" y="762000"/>
              <a:ext cx="715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06Z</a:t>
              </a:r>
              <a:endParaRPr 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Environment</a:t>
            </a:r>
            <a:endParaRPr 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3581400" y="6180892"/>
            <a:ext cx="51755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(Bookbinder et al. 2008 NWA conference)</a:t>
            </a:r>
          </a:p>
          <a:p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97280"/>
            <a:ext cx="3124200" cy="5638800"/>
          </a:xfrm>
        </p:spPr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Nearly north/south oriented cold front</a:t>
            </a:r>
          </a:p>
          <a:p>
            <a:endParaRPr lang="en-US" sz="1800" dirty="0" smtClean="0"/>
          </a:p>
          <a:p>
            <a:r>
              <a:rPr lang="en-US" sz="1800" dirty="0" smtClean="0"/>
              <a:t>Strong surface-low level winds results in high 0-1km shear with vectors nearly parallel to the front</a:t>
            </a:r>
          </a:p>
          <a:p>
            <a:endParaRPr lang="en-US" sz="1800" dirty="0" smtClean="0"/>
          </a:p>
          <a:p>
            <a:r>
              <a:rPr lang="en-US" sz="1800" dirty="0" smtClean="0"/>
              <a:t>Strong mid level winds nearly parallel to the cold front</a:t>
            </a:r>
          </a:p>
          <a:p>
            <a:endParaRPr lang="en-US" sz="1800" dirty="0" smtClean="0"/>
          </a:p>
          <a:p>
            <a:r>
              <a:rPr lang="en-US" sz="1800" dirty="0" smtClean="0"/>
              <a:t>Diffluent flow aloft associated with left exit region of the upper jet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6" name="Picture 15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Overview</a:t>
            </a:r>
            <a:endParaRPr lang="en-US" sz="36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219200"/>
            <a:ext cx="3124200" cy="5638800"/>
          </a:xfrm>
        </p:spPr>
        <p:txBody>
          <a:bodyPr/>
          <a:lstStyle/>
          <a:p>
            <a:r>
              <a:rPr lang="en-US" dirty="0" smtClean="0"/>
              <a:t>Supercells initiate along a retreating dryline</a:t>
            </a:r>
          </a:p>
          <a:p>
            <a:endParaRPr lang="en-US" dirty="0" smtClean="0"/>
          </a:p>
          <a:p>
            <a:r>
              <a:rPr lang="en-US" dirty="0" smtClean="0"/>
              <a:t>Quickly begin transition into a QLCS</a:t>
            </a:r>
          </a:p>
          <a:p>
            <a:endParaRPr lang="en-US" dirty="0" smtClean="0"/>
          </a:p>
          <a:p>
            <a:r>
              <a:rPr lang="en-US" dirty="0" smtClean="0"/>
              <a:t>QLCS advances ahead of cold front</a:t>
            </a:r>
          </a:p>
          <a:p>
            <a:endParaRPr lang="en-US" dirty="0" smtClean="0"/>
          </a:p>
          <a:p>
            <a:r>
              <a:rPr lang="en-US" dirty="0" smtClean="0"/>
              <a:t>Significant tornadoes hit KC Metro after midnight as bow echo moves through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8" name="Picture 17" descr="KTWX_Z_OBS_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1097280"/>
            <a:ext cx="5643167" cy="54864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657600" y="6583680"/>
            <a:ext cx="51755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(Bookbinder et al. 2008 NWA conference)</a:t>
            </a:r>
          </a:p>
          <a:p>
            <a:endParaRPr lang="en-US" dirty="0"/>
          </a:p>
        </p:txBody>
      </p:sp>
      <p:pic>
        <p:nvPicPr>
          <p:cNvPr id="7" name="Picture 6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399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/>
              <a:t>Storm initiates shortly before 03Z near Wichita, KS with supercellular characteristics by 0340Z</a:t>
            </a:r>
          </a:p>
          <a:p>
            <a:pPr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840480" y="3621024"/>
            <a:ext cx="216277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KICT Reflectivity 0340Z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365760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3657600" y="464820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583680" y="20116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6629400" y="4645152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shortly before 03Z near Wichita, KS with supercellular characteristics by 0340Z</a:t>
            </a:r>
          </a:p>
          <a:p>
            <a:endParaRPr lang="en-US" sz="1600" dirty="0" smtClean="0"/>
          </a:p>
          <a:p>
            <a:r>
              <a:rPr lang="en-US" sz="1600" dirty="0" smtClean="0"/>
              <a:t>Supercell begins to be absorbed/evolve into quasi-linear system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3" name="Picture 12" descr="May 2nd 034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399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840481" y="3621024"/>
            <a:ext cx="2162773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KICT Reflectivity 0412Z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9" name="Picture 8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1" name="Oval 10"/>
          <p:cNvSpPr>
            <a:spLocks noChangeAspect="1"/>
          </p:cNvSpPr>
          <p:nvPr/>
        </p:nvSpPr>
        <p:spPr>
          <a:xfrm>
            <a:off x="4023360" y="21031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4023360" y="49377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949440" y="21031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949440" y="49377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400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shortly before 03Z near Wichita, KS with supercellular characteristics by 0340Z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begins to be absorbed/evolve into quasi-linear system</a:t>
            </a:r>
          </a:p>
          <a:p>
            <a:endParaRPr lang="en-US" sz="1600" dirty="0" smtClean="0"/>
          </a:p>
          <a:p>
            <a:r>
              <a:rPr lang="en-US" sz="1600" dirty="0" smtClean="0"/>
              <a:t>As QLCS evolves, the original supercellular circulation is conserved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749040" y="3621024"/>
            <a:ext cx="2273379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KTWX Reflectivity 0446Z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3657600" y="21945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657600" y="48463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492240" y="21945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629400" y="475488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y 2nd 04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399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shortly before 03Z near Wichita, KS with supercellular characteristics by 0340Z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begins to be absorbed/evolve into quasi-linear system</a:t>
            </a:r>
          </a:p>
          <a:p>
            <a:endParaRPr lang="en-US" sz="1600" dirty="0" smtClean="0"/>
          </a:p>
          <a:p>
            <a:r>
              <a:rPr lang="en-US" sz="1600" dirty="0" smtClean="0"/>
              <a:t>As QLCS evolves, the original supercellular circulation is conserved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749040" y="3621024"/>
            <a:ext cx="2273379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KTWX Reflectivity 0527Z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21945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931920" y="48463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858000" y="21945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858000" y="484632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May 2nd 07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8960" y="1188720"/>
            <a:ext cx="5802019" cy="5486400"/>
          </a:xfrm>
          <a:prstGeom prst="rect">
            <a:avLst/>
          </a:prstGeom>
          <a:ln w="50800">
            <a:noFill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 anchor="ctr"/>
          <a:lstStyle/>
          <a:p>
            <a:r>
              <a:rPr lang="en-US" sz="3600" dirty="0" smtClean="0"/>
              <a:t>May 2</a:t>
            </a:r>
            <a:r>
              <a:rPr lang="en-US" sz="3600" baseline="30000" dirty="0" smtClean="0"/>
              <a:t>nd</a:t>
            </a:r>
            <a:r>
              <a:rPr lang="en-US" sz="3600" dirty="0" smtClean="0"/>
              <a:t> 2008 Mesovortex Evolution</a:t>
            </a:r>
            <a:endParaRPr lang="en-US" sz="3600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half" idx="1"/>
          </p:nvPr>
        </p:nvSpPr>
        <p:spPr>
          <a:xfrm>
            <a:off x="0" y="1005840"/>
            <a:ext cx="3124200" cy="5638800"/>
          </a:xfrm>
        </p:spPr>
        <p:txBody>
          <a:bodyPr/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Storm initiates shortly before 03Z near Wichita showing supercellular characteristics by 0340Z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Supercell begins to be absorbed/evolve into quasi-linear system</a:t>
            </a:r>
          </a:p>
          <a:p>
            <a:endParaRPr lang="en-US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As QLCS evolves, the original supercellular circulation is conserved</a:t>
            </a:r>
          </a:p>
          <a:p>
            <a:endParaRPr lang="en-US" sz="1600" dirty="0" smtClean="0"/>
          </a:p>
          <a:p>
            <a:r>
              <a:rPr lang="en-US" sz="1600" dirty="0" smtClean="0"/>
              <a:t>Several tornadic mesovortices evolve across eastern Kansas but original supercellular circulation goes on to produce most destructive tornadoes on the north side of Kansas City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763467" y="3621024"/>
            <a:ext cx="2244525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KEAX Reflectivity 0701Z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7576" y="3621024"/>
            <a:ext cx="860878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0480" y="6355080"/>
            <a:ext cx="2165722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Storm Relative Velocity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632" y="6355080"/>
            <a:ext cx="1556836" cy="307777"/>
          </a:xfrm>
          <a:prstGeom prst="rect">
            <a:avLst/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Spectrum Width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sp>
        <p:nvSpPr>
          <p:cNvPr id="26" name="Rectangular Callout 25"/>
          <p:cNvSpPr/>
          <p:nvPr/>
        </p:nvSpPr>
        <p:spPr>
          <a:xfrm rot="5400000">
            <a:off x="4899660" y="3710940"/>
            <a:ext cx="685800" cy="1188720"/>
          </a:xfrm>
          <a:prstGeom prst="wedgeRectCallout">
            <a:avLst>
              <a:gd name="adj1" fmla="val 88610"/>
              <a:gd name="adj2" fmla="val 63716"/>
            </a:avLst>
          </a:prstGeom>
          <a:solidFill>
            <a:schemeClr val="bg2">
              <a:alpha val="7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Tornadic</a:t>
            </a:r>
          </a:p>
          <a:p>
            <a:pPr algn="ctr"/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Circulation</a:t>
            </a:r>
          </a:p>
          <a:p>
            <a:pPr algn="ctr"/>
            <a:r>
              <a:rPr lang="en-US" sz="1400" dirty="0" smtClean="0">
                <a:solidFill>
                  <a:schemeClr val="tx2"/>
                </a:solidFill>
                <a:effectLst>
                  <a:outerShdw blurRad="38100" dist="50800" dir="2700000" algn="tl">
                    <a:srgbClr val="000000"/>
                  </a:outerShdw>
                </a:effectLst>
              </a:rPr>
              <a:t>(EF-3)</a:t>
            </a:r>
            <a:endParaRPr lang="en-US" sz="1400" b="1" dirty="0">
              <a:solidFill>
                <a:schemeClr val="tx2"/>
              </a:solidFill>
              <a:effectLst>
                <a:outerShdw blurRad="38100" dist="508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10" descr="nws_logo_trans_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" y="60388"/>
            <a:ext cx="638175" cy="625412"/>
          </a:xfrm>
          <a:prstGeom prst="rect">
            <a:avLst/>
          </a:prstGeom>
        </p:spPr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4023360" y="17373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6766560" y="17373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6766560" y="4480560"/>
            <a:ext cx="1005840" cy="1005840"/>
          </a:xfrm>
          <a:prstGeom prst="ellipse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8">
      <a:dk1>
        <a:srgbClr val="808080"/>
      </a:dk1>
      <a:lt1>
        <a:srgbClr val="FFFF00"/>
      </a:lt1>
      <a:dk2>
        <a:srgbClr val="000000"/>
      </a:dk2>
      <a:lt2>
        <a:srgbClr val="FFFFFF"/>
      </a:lt2>
      <a:accent1>
        <a:srgbClr val="C0C0C0"/>
      </a:accent1>
      <a:accent2>
        <a:srgbClr val="3333CC"/>
      </a:accent2>
      <a:accent3>
        <a:srgbClr val="AAAAAA"/>
      </a:accent3>
      <a:accent4>
        <a:srgbClr val="DADA00"/>
      </a:accent4>
      <a:accent5>
        <a:srgbClr val="DCDCDC"/>
      </a:accent5>
      <a:accent6>
        <a:srgbClr val="2D2DB9"/>
      </a:accent6>
      <a:hlink>
        <a:srgbClr val="FF3300"/>
      </a:hlink>
      <a:folHlink>
        <a:srgbClr val="00CC00"/>
      </a:folHlink>
    </a:clrScheme>
    <a:fontScheme name="Default Desig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808080"/>
        </a:dk1>
        <a:lt1>
          <a:srgbClr val="FFFF00"/>
        </a:lt1>
        <a:dk2>
          <a:srgbClr val="000000"/>
        </a:dk2>
        <a:lt2>
          <a:srgbClr val="FFFFFF"/>
        </a:lt2>
        <a:accent1>
          <a:srgbClr val="C0C0C0"/>
        </a:accent1>
        <a:accent2>
          <a:srgbClr val="3333CC"/>
        </a:accent2>
        <a:accent3>
          <a:srgbClr val="AAAAAA"/>
        </a:accent3>
        <a:accent4>
          <a:srgbClr val="DADA00"/>
        </a:accent4>
        <a:accent5>
          <a:srgbClr val="DCDCDC"/>
        </a:accent5>
        <a:accent6>
          <a:srgbClr val="2D2DB9"/>
        </a:accent6>
        <a:hlink>
          <a:srgbClr val="FF3300"/>
        </a:hlink>
        <a:folHlink>
          <a:srgbClr val="00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5526</TotalTime>
  <Words>1055</Words>
  <Application>Microsoft Office PowerPoint</Application>
  <PresentationFormat>On-screen Show (4:3)</PresentationFormat>
  <Paragraphs>292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Slide 1</vt:lpstr>
      <vt:lpstr>Background</vt:lpstr>
      <vt:lpstr>May 2nd 2008 Environment</vt:lpstr>
      <vt:lpstr>May 2nd 2008 Overview</vt:lpstr>
      <vt:lpstr>May 2nd 2008 Mesovortex Evolution</vt:lpstr>
      <vt:lpstr>May 2nd 2008 Mesovortex Evolution</vt:lpstr>
      <vt:lpstr>May 2nd 2008 Mesovortex Evolution</vt:lpstr>
      <vt:lpstr>May 2nd 2008 Mesovortex Evolution</vt:lpstr>
      <vt:lpstr>May 2nd 2008 Mesovortex Evolution</vt:lpstr>
      <vt:lpstr>May 2nd 2008 Mesovortex Evolution</vt:lpstr>
      <vt:lpstr>June 5th 2008 Environment</vt:lpstr>
      <vt:lpstr>June 5th 2008 Overview</vt:lpstr>
      <vt:lpstr>June 5th 2008 Mesovortex Evolution</vt:lpstr>
      <vt:lpstr>June 5th 2008 Mesovortex Evolution</vt:lpstr>
      <vt:lpstr>June 5th 2008 Mesovortex Evolution</vt:lpstr>
      <vt:lpstr>June 5th 2008 Mesovortex Evolution</vt:lpstr>
      <vt:lpstr>June 5th 2008 Mesovortex Evolution</vt:lpstr>
      <vt:lpstr>June 5th 2008 Mesovortex Evolution</vt:lpstr>
      <vt:lpstr>Summary</vt:lpstr>
    </vt:vector>
  </TitlesOfParts>
  <Company>NWS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2004 spotter presentation</dc:title>
  <dc:creator>Mike Hudson</dc:creator>
  <cp:lastModifiedBy>chris</cp:lastModifiedBy>
  <cp:revision>1376</cp:revision>
  <dcterms:created xsi:type="dcterms:W3CDTF">2007-02-15T17:59:58Z</dcterms:created>
  <dcterms:modified xsi:type="dcterms:W3CDTF">2011-03-08T14:09:17Z</dcterms:modified>
</cp:coreProperties>
</file>