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4"/>
  </p:handoutMasterIdLst>
  <p:sldIdLst>
    <p:sldId id="256" r:id="rId2"/>
    <p:sldId id="257" r:id="rId3"/>
    <p:sldId id="259" r:id="rId4"/>
    <p:sldId id="277" r:id="rId5"/>
    <p:sldId id="278" r:id="rId6"/>
    <p:sldId id="295" r:id="rId7"/>
    <p:sldId id="281" r:id="rId8"/>
    <p:sldId id="280" r:id="rId9"/>
    <p:sldId id="296" r:id="rId10"/>
    <p:sldId id="282" r:id="rId11"/>
    <p:sldId id="286" r:id="rId12"/>
    <p:sldId id="283" r:id="rId13"/>
    <p:sldId id="284" r:id="rId14"/>
    <p:sldId id="287" r:id="rId15"/>
    <p:sldId id="285" r:id="rId16"/>
    <p:sldId id="288" r:id="rId17"/>
    <p:sldId id="293" r:id="rId18"/>
    <p:sldId id="297" r:id="rId19"/>
    <p:sldId id="291" r:id="rId20"/>
    <p:sldId id="290" r:id="rId21"/>
    <p:sldId id="292" r:id="rId22"/>
    <p:sldId id="279" r:id="rId23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33CCFF"/>
    <a:srgbClr val="008000"/>
    <a:srgbClr val="00FF00"/>
    <a:srgbClr val="FF6600"/>
    <a:srgbClr val="0000FF"/>
    <a:srgbClr val="FFCCFF"/>
    <a:srgbClr val="003300"/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053" autoAdjust="0"/>
    <p:restoredTop sz="93897" autoAdjust="0"/>
  </p:normalViewPr>
  <p:slideViewPr>
    <p:cSldViewPr>
      <p:cViewPr>
        <p:scale>
          <a:sx n="83" d="100"/>
          <a:sy n="83" d="100"/>
        </p:scale>
        <p:origin x="-672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5D3A69-C3AE-4FB7-A039-A34A8B1935D9}" type="datetimeFigureOut">
              <a:rPr lang="en-US" smtClean="0"/>
              <a:pPr/>
              <a:t>3/7/2011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64F5C0-B99C-4443-98BA-125BF82C7DF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75DD0-F39E-4242-8DFD-C8D125D9283D}" type="datetimeFigureOut">
              <a:rPr lang="en-US"/>
              <a:pPr>
                <a:defRPr/>
              </a:pPr>
              <a:t>3/7/2011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A2F79-8DDE-48BD-A1AC-5EF067F377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A9713-38E9-4274-8494-E1D7C78A1B72}" type="datetimeFigureOut">
              <a:rPr lang="en-US"/>
              <a:pPr>
                <a:defRPr/>
              </a:pPr>
              <a:t>3/7/2011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727EE-93B1-467D-B12E-9FC9F65550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0C943-D6BE-4698-B52C-2EF7876EDB60}" type="datetimeFigureOut">
              <a:rPr lang="en-US"/>
              <a:pPr>
                <a:defRPr/>
              </a:pPr>
              <a:t>3/7/2011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EF4DE-57DF-41F6-AC61-C30E40888C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AF2CE-A866-426E-AEE1-8F391AEC6B79}" type="datetimeFigureOut">
              <a:rPr lang="en-US"/>
              <a:pPr>
                <a:defRPr/>
              </a:pPr>
              <a:t>3/7/2011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8FA12-489B-41DE-AE9B-6B6BA7FD2A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E76E0-44AC-4C63-B0EF-99586734A9F0}" type="datetimeFigureOut">
              <a:rPr lang="en-US"/>
              <a:pPr>
                <a:defRPr/>
              </a:pPr>
              <a:t>3/7/2011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BA6C3-E64A-415C-BDE7-ED358E1E51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E60E4-2575-48A9-829F-BB7DB8DA3E48}" type="datetimeFigureOut">
              <a:rPr lang="en-US"/>
              <a:pPr>
                <a:defRPr/>
              </a:pPr>
              <a:t>3/7/2011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084CE-23FA-4973-9A0A-76DC214372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5B0BD7-EA37-4F7D-B4C4-08B90D697AEA}" type="datetimeFigureOut">
              <a:rPr lang="en-US"/>
              <a:pPr>
                <a:defRPr/>
              </a:pPr>
              <a:t>3/7/2011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463FAA-39E3-4871-88A1-78C4A893FB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91408-D9CE-4433-9649-BAC3812A91E8}" type="datetimeFigureOut">
              <a:rPr lang="en-US"/>
              <a:pPr>
                <a:defRPr/>
              </a:pPr>
              <a:t>3/7/2011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35EE7-3814-4F51-861F-A756E0469C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9FB005-3D16-40EC-9D12-5C5FB28CDAA8}" type="datetimeFigureOut">
              <a:rPr lang="en-US"/>
              <a:pPr>
                <a:defRPr/>
              </a:pPr>
              <a:t>3/7/2011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E5819-D825-4972-B484-964089CD87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EEB17-2240-4635-AB1D-B3FEB0718570}" type="datetimeFigureOut">
              <a:rPr lang="en-US"/>
              <a:pPr>
                <a:defRPr/>
              </a:pPr>
              <a:t>3/7/2011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2121EE-26E7-4241-8BF2-2B21151804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E4A1E-2535-417F-8E07-5FFAC1C32232}" type="datetimeFigureOut">
              <a:rPr lang="en-US"/>
              <a:pPr>
                <a:defRPr/>
              </a:pPr>
              <a:t>3/7/2011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ED68E-2CC4-4783-8311-9667805E0B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33CC"/>
            </a:gs>
            <a:gs pos="20000">
              <a:schemeClr val="bg1"/>
            </a:gs>
            <a:gs pos="100000">
              <a:srgbClr val="FFFF00">
                <a:alpha val="50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EDDEC02-6EAF-4DF0-AC8B-37D129521B02}" type="datetimeFigureOut">
              <a:rPr lang="en-US"/>
              <a:pPr>
                <a:defRPr/>
              </a:pPr>
              <a:t>3/7/2011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AC02631-5C3D-483B-8736-3E91F58ED7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381000" y="990600"/>
            <a:ext cx="8534400" cy="2743200"/>
          </a:xfrm>
        </p:spPr>
        <p:txBody>
          <a:bodyPr/>
          <a:lstStyle/>
          <a:p>
            <a:pPr eaLnBrk="1" hangingPunct="1"/>
            <a:r>
              <a:rPr lang="en-US" sz="4800" b="1" i="1" u="sng" dirty="0" smtClean="0"/>
              <a:t>Convective Storms Producing Winds 70 mph or Greater: </a:t>
            </a:r>
            <a:r>
              <a:rPr lang="en-US" sz="4800" b="1" i="1" dirty="0" smtClean="0"/>
              <a:t>    </a:t>
            </a:r>
            <a:r>
              <a:rPr lang="en-US" b="1" dirty="0" smtClean="0"/>
              <a:t>Longevity, Radar Structure, and Near Storm Environment </a:t>
            </a:r>
            <a:endParaRPr lang="en-US" sz="4800" b="1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228600" y="3657600"/>
            <a:ext cx="8763000" cy="1447800"/>
          </a:xfrm>
        </p:spPr>
        <p:txBody>
          <a:bodyPr/>
          <a:lstStyle/>
          <a:p>
            <a:pPr eaLnBrk="1" hangingPunct="1"/>
            <a:r>
              <a:rPr lang="en-US" sz="2800" b="1" dirty="0" smtClean="0">
                <a:solidFill>
                  <a:schemeClr val="tx1"/>
                </a:solidFill>
              </a:rPr>
              <a:t>Midwest Bow Echo Conference </a:t>
            </a:r>
          </a:p>
          <a:p>
            <a:pPr eaLnBrk="1" hangingPunct="1"/>
            <a:r>
              <a:rPr lang="en-US" sz="2800" b="1" dirty="0" smtClean="0">
                <a:solidFill>
                  <a:schemeClr val="tx1"/>
                </a:solidFill>
              </a:rPr>
              <a:t>March 9 2011</a:t>
            </a:r>
          </a:p>
          <a:p>
            <a:pPr eaLnBrk="1" hangingPunct="1"/>
            <a:r>
              <a:rPr lang="en-US" sz="2000" b="1" dirty="0" smtClean="0">
                <a:solidFill>
                  <a:schemeClr val="tx1"/>
                </a:solidFill>
              </a:rPr>
              <a:t>Karl </a:t>
            </a:r>
            <a:r>
              <a:rPr lang="en-US" sz="2000" b="1" dirty="0" err="1" smtClean="0">
                <a:solidFill>
                  <a:schemeClr val="tx1"/>
                </a:solidFill>
              </a:rPr>
              <a:t>Jungbluth</a:t>
            </a:r>
            <a:r>
              <a:rPr lang="en-US" sz="2000" b="1" dirty="0" smtClean="0">
                <a:solidFill>
                  <a:schemeClr val="tx1"/>
                </a:solidFill>
              </a:rPr>
              <a:t>, Jim Lee, Jacob </a:t>
            </a:r>
            <a:r>
              <a:rPr lang="en-US" sz="2000" b="1" dirty="0" err="1" smtClean="0">
                <a:solidFill>
                  <a:schemeClr val="tx1"/>
                </a:solidFill>
              </a:rPr>
              <a:t>Beitlich</a:t>
            </a:r>
            <a:r>
              <a:rPr lang="en-US" sz="2000" b="1" dirty="0" smtClean="0">
                <a:solidFill>
                  <a:schemeClr val="tx1"/>
                </a:solidFill>
              </a:rPr>
              <a:t> – NWS Des Moines</a:t>
            </a:r>
          </a:p>
        </p:txBody>
      </p:sp>
      <p:cxnSp>
        <p:nvCxnSpPr>
          <p:cNvPr id="5" name="Straight Connector 4"/>
          <p:cNvCxnSpPr/>
          <p:nvPr/>
        </p:nvCxnSpPr>
        <p:spPr>
          <a:xfrm rot="5400000">
            <a:off x="-3352800" y="3429000"/>
            <a:ext cx="68580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76200" y="865188"/>
            <a:ext cx="90678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nws 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05800" y="79268"/>
            <a:ext cx="717772" cy="688869"/>
          </a:xfrm>
          <a:prstGeom prst="rect">
            <a:avLst/>
          </a:prstGeom>
        </p:spPr>
      </p:pic>
      <p:pic>
        <p:nvPicPr>
          <p:cNvPr id="4098" name="Picture 2" descr="S:\Case Studies\Wind70_KJ\RadarCaptures\06-05-2008-0603 Baxter.png"/>
          <p:cNvPicPr>
            <a:picLocks noChangeAspect="1" noChangeArrowheads="1"/>
          </p:cNvPicPr>
          <p:nvPr/>
        </p:nvPicPr>
        <p:blipFill>
          <a:blip r:embed="rId3" cstate="print">
            <a:lum bright="12000" contrast="-72000"/>
          </a:blip>
          <a:srcRect l="5263" t="59312" r="72368"/>
          <a:stretch>
            <a:fillRect/>
          </a:stretch>
        </p:blipFill>
        <p:spPr bwMode="auto">
          <a:xfrm>
            <a:off x="304800" y="5029200"/>
            <a:ext cx="1295400" cy="1828800"/>
          </a:xfrm>
          <a:prstGeom prst="rect">
            <a:avLst/>
          </a:prstGeom>
          <a:noFill/>
        </p:spPr>
      </p:pic>
      <p:pic>
        <p:nvPicPr>
          <p:cNvPr id="4099" name="Picture 3" descr="S:\Case Studies\Wind70_KJ\RadarCaptures\06-05-2008-0633 MIW.png"/>
          <p:cNvPicPr>
            <a:picLocks noChangeAspect="1" noChangeArrowheads="1"/>
          </p:cNvPicPr>
          <p:nvPr/>
        </p:nvPicPr>
        <p:blipFill>
          <a:blip r:embed="rId4" cstate="print">
            <a:lum bright="12000" contrast="-72000"/>
          </a:blip>
          <a:srcRect l="11839" t="52542" r="62071"/>
          <a:stretch>
            <a:fillRect/>
          </a:stretch>
        </p:blipFill>
        <p:spPr bwMode="auto">
          <a:xfrm>
            <a:off x="2133600" y="5029200"/>
            <a:ext cx="1295400" cy="1828800"/>
          </a:xfrm>
          <a:prstGeom prst="rect">
            <a:avLst/>
          </a:prstGeom>
          <a:noFill/>
        </p:spPr>
      </p:pic>
      <p:pic>
        <p:nvPicPr>
          <p:cNvPr id="4100" name="Picture 4" descr="S:\Case Studies\Wind70_KJ\RadarCaptures\06-05-2008-0707 NWLamoni.png"/>
          <p:cNvPicPr>
            <a:picLocks noChangeAspect="1" noChangeArrowheads="1"/>
          </p:cNvPicPr>
          <p:nvPr/>
        </p:nvPicPr>
        <p:blipFill>
          <a:blip r:embed="rId5" cstate="print">
            <a:lum bright="12000" contrast="-72000"/>
          </a:blip>
          <a:srcRect l="22363" t="52542" r="51547"/>
          <a:stretch>
            <a:fillRect/>
          </a:stretch>
        </p:blipFill>
        <p:spPr bwMode="auto">
          <a:xfrm>
            <a:off x="3962400" y="5029200"/>
            <a:ext cx="1295400" cy="1828800"/>
          </a:xfrm>
          <a:prstGeom prst="rect">
            <a:avLst/>
          </a:prstGeom>
          <a:noFill/>
        </p:spPr>
      </p:pic>
      <p:pic>
        <p:nvPicPr>
          <p:cNvPr id="4101" name="Picture 5" descr="S:\Case Studies\Wind70_KJ\RadarCaptures\06-05-2008-0746 No70Filler.png"/>
          <p:cNvPicPr>
            <a:picLocks noChangeAspect="1" noChangeArrowheads="1"/>
          </p:cNvPicPr>
          <p:nvPr/>
        </p:nvPicPr>
        <p:blipFill>
          <a:blip r:embed="rId6" cstate="print">
            <a:lum bright="12000" contrast="-72000"/>
          </a:blip>
          <a:srcRect l="38148" t="45763" r="36858" b="8774"/>
          <a:stretch>
            <a:fillRect/>
          </a:stretch>
        </p:blipFill>
        <p:spPr bwMode="auto">
          <a:xfrm>
            <a:off x="7620000" y="5029200"/>
            <a:ext cx="1295400" cy="1828800"/>
          </a:xfrm>
          <a:prstGeom prst="rect">
            <a:avLst/>
          </a:prstGeom>
          <a:noFill/>
        </p:spPr>
      </p:pic>
      <p:pic>
        <p:nvPicPr>
          <p:cNvPr id="4102" name="Picture 6" descr="S:\Case Studies\Wind70_KJ\RadarCaptures\06-05-2008-0729 NoSvr.png"/>
          <p:cNvPicPr>
            <a:picLocks noChangeAspect="1" noChangeArrowheads="1"/>
          </p:cNvPicPr>
          <p:nvPr/>
        </p:nvPicPr>
        <p:blipFill>
          <a:blip r:embed="rId7" cstate="print">
            <a:lum bright="12000" contrast="-72000"/>
          </a:blip>
          <a:srcRect l="28940" t="50847" r="47382" b="6082"/>
          <a:stretch>
            <a:fillRect/>
          </a:stretch>
        </p:blipFill>
        <p:spPr bwMode="auto">
          <a:xfrm>
            <a:off x="5791200" y="5029200"/>
            <a:ext cx="1295400" cy="1828800"/>
          </a:xfrm>
          <a:prstGeom prst="rect">
            <a:avLst/>
          </a:prstGeom>
          <a:noFill/>
        </p:spPr>
      </p:pic>
      <p:pic>
        <p:nvPicPr>
          <p:cNvPr id="12" name="Picture 2" descr="S:\DMX Newsletter\noaa logo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8601" y="64008"/>
            <a:ext cx="696831" cy="704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pPr eaLnBrk="1" hangingPunct="1"/>
            <a:r>
              <a:rPr lang="en-US" sz="5400" b="1" dirty="0" err="1" smtClean="0"/>
              <a:t>Mesoscale</a:t>
            </a:r>
            <a:r>
              <a:rPr lang="en-US" sz="5400" b="1" dirty="0" smtClean="0"/>
              <a:t> Environment</a:t>
            </a:r>
            <a:endParaRPr lang="en-US" sz="4800" b="1" dirty="0" smtClean="0"/>
          </a:p>
        </p:txBody>
      </p:sp>
      <p:cxnSp>
        <p:nvCxnSpPr>
          <p:cNvPr id="9" name="Straight Connector 8"/>
          <p:cNvCxnSpPr/>
          <p:nvPr/>
        </p:nvCxnSpPr>
        <p:spPr>
          <a:xfrm>
            <a:off x="76200" y="865188"/>
            <a:ext cx="90678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5400000">
            <a:off x="-3352800" y="3429000"/>
            <a:ext cx="68580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nws 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05800" y="79268"/>
            <a:ext cx="717772" cy="688869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457200" y="990600"/>
            <a:ext cx="8686800" cy="559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457200" y="1143000"/>
            <a:ext cx="8686800" cy="559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Selected Thermodynamic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and Dynamic Parameters were Examined</a:t>
            </a:r>
          </a:p>
          <a:p>
            <a:pPr marL="800100" lvl="1" indent="-342900">
              <a:spcBef>
                <a:spcPct val="20000"/>
              </a:spcBef>
              <a:buFont typeface="Arial" charset="0"/>
              <a:buChar char="•"/>
            </a:pPr>
            <a:r>
              <a:rPr lang="en-US" sz="3200" b="1" baseline="0" dirty="0" smtClean="0">
                <a:latin typeface="+mn-lt"/>
              </a:rPr>
              <a:t>Surface</a:t>
            </a:r>
            <a:r>
              <a:rPr lang="en-US" sz="3200" b="1" dirty="0" smtClean="0">
                <a:latin typeface="+mn-lt"/>
              </a:rPr>
              <a:t> and Mixed Layer CAPE and CIN</a:t>
            </a:r>
          </a:p>
          <a:p>
            <a:pPr marL="800100" lvl="1" indent="-342900">
              <a:spcBef>
                <a:spcPct val="20000"/>
              </a:spcBef>
              <a:buFont typeface="Arial" charset="0"/>
              <a:buChar char="•"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0-1,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0-6 km, and Effective Bulk Shear</a:t>
            </a:r>
          </a:p>
          <a:p>
            <a:pPr marL="800100" lvl="1" indent="-342900">
              <a:spcBef>
                <a:spcPct val="20000"/>
              </a:spcBef>
              <a:buFont typeface="Arial" charset="0"/>
              <a:buChar char="•"/>
            </a:pPr>
            <a:r>
              <a:rPr lang="en-US" sz="3200" b="1" noProof="0" dirty="0" smtClean="0">
                <a:latin typeface="+mn-lt"/>
              </a:rPr>
              <a:t>700-500 </a:t>
            </a:r>
            <a:r>
              <a:rPr lang="en-US" sz="3200" b="1" noProof="0" dirty="0" err="1" smtClean="0">
                <a:latin typeface="+mn-lt"/>
              </a:rPr>
              <a:t>mb</a:t>
            </a:r>
            <a:r>
              <a:rPr lang="en-US" sz="3200" b="1" noProof="0" dirty="0" smtClean="0">
                <a:latin typeface="+mn-lt"/>
              </a:rPr>
              <a:t> Lapse Rates, and </a:t>
            </a:r>
            <a:r>
              <a:rPr lang="en-US" sz="3200" b="1" noProof="0" dirty="0" err="1" smtClean="0">
                <a:latin typeface="+mn-lt"/>
              </a:rPr>
              <a:t>Pwat</a:t>
            </a:r>
            <a:endParaRPr lang="en-US" sz="3200" b="1" noProof="0" dirty="0" smtClean="0">
              <a:latin typeface="+mn-lt"/>
            </a:endParaRPr>
          </a:p>
          <a:p>
            <a:pPr marL="800100" lvl="1" indent="-342900">
              <a:spcBef>
                <a:spcPct val="20000"/>
              </a:spcBef>
            </a:pPr>
            <a:endParaRPr kumimoji="0" 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Picture 2" descr="S:\DMX Newsletter\noaa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1" y="64008"/>
            <a:ext cx="696831" cy="704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pPr eaLnBrk="1" hangingPunct="1"/>
            <a:r>
              <a:rPr lang="en-US" sz="5400" b="1" dirty="0" err="1" smtClean="0"/>
              <a:t>Mesoscale</a:t>
            </a:r>
            <a:r>
              <a:rPr lang="en-US" sz="5400" b="1" dirty="0" smtClean="0"/>
              <a:t> Environment</a:t>
            </a:r>
            <a:endParaRPr lang="en-US" sz="4800" b="1" dirty="0" smtClean="0"/>
          </a:p>
        </p:txBody>
      </p:sp>
      <p:cxnSp>
        <p:nvCxnSpPr>
          <p:cNvPr id="9" name="Straight Connector 8"/>
          <p:cNvCxnSpPr/>
          <p:nvPr/>
        </p:nvCxnSpPr>
        <p:spPr>
          <a:xfrm>
            <a:off x="76200" y="865188"/>
            <a:ext cx="90678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5400000">
            <a:off x="-3352800" y="3429000"/>
            <a:ext cx="68580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nws 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05800" y="79268"/>
            <a:ext cx="717772" cy="688869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457200" y="990600"/>
            <a:ext cx="8686800" cy="559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56513" t="20438" r="2700" b="11906"/>
          <a:stretch>
            <a:fillRect/>
          </a:stretch>
        </p:blipFill>
        <p:spPr bwMode="auto">
          <a:xfrm>
            <a:off x="759812" y="1295400"/>
            <a:ext cx="7754407" cy="5144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S:\DMX Newsletter\noaa log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1" y="64008"/>
            <a:ext cx="696831" cy="704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pPr eaLnBrk="1" hangingPunct="1"/>
            <a:r>
              <a:rPr lang="en-US" sz="5400" b="1" dirty="0" err="1" smtClean="0"/>
              <a:t>Mesoscale</a:t>
            </a:r>
            <a:r>
              <a:rPr lang="en-US" sz="5400" b="1" dirty="0" smtClean="0"/>
              <a:t> Environment</a:t>
            </a:r>
            <a:endParaRPr lang="en-US" sz="4800" b="1" dirty="0" smtClean="0"/>
          </a:p>
        </p:txBody>
      </p:sp>
      <p:cxnSp>
        <p:nvCxnSpPr>
          <p:cNvPr id="9" name="Straight Connector 8"/>
          <p:cNvCxnSpPr/>
          <p:nvPr/>
        </p:nvCxnSpPr>
        <p:spPr>
          <a:xfrm>
            <a:off x="76200" y="865188"/>
            <a:ext cx="90678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5400000">
            <a:off x="-3352800" y="3429000"/>
            <a:ext cx="68580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nws 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05800" y="79268"/>
            <a:ext cx="717772" cy="688869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457200" y="990600"/>
            <a:ext cx="8686800" cy="559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l="59475" t="21938" r="4087" b="20906"/>
          <a:stretch>
            <a:fillRect/>
          </a:stretch>
        </p:blipFill>
        <p:spPr bwMode="auto">
          <a:xfrm>
            <a:off x="762000" y="1447800"/>
            <a:ext cx="7746041" cy="4860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S:\DMX Newsletter\noaa log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1" y="64008"/>
            <a:ext cx="696831" cy="704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pPr eaLnBrk="1" hangingPunct="1"/>
            <a:r>
              <a:rPr lang="en-US" sz="5400" b="1" dirty="0" err="1" smtClean="0"/>
              <a:t>Mesoscale</a:t>
            </a:r>
            <a:r>
              <a:rPr lang="en-US" sz="5400" b="1" dirty="0" smtClean="0"/>
              <a:t> Environment</a:t>
            </a:r>
            <a:endParaRPr lang="en-US" sz="4800" b="1" dirty="0" smtClean="0"/>
          </a:p>
        </p:txBody>
      </p:sp>
      <p:cxnSp>
        <p:nvCxnSpPr>
          <p:cNvPr id="9" name="Straight Connector 8"/>
          <p:cNvCxnSpPr/>
          <p:nvPr/>
        </p:nvCxnSpPr>
        <p:spPr>
          <a:xfrm>
            <a:off x="76200" y="865188"/>
            <a:ext cx="90678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5400000">
            <a:off x="-3352800" y="3429000"/>
            <a:ext cx="68580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nws 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05800" y="79268"/>
            <a:ext cx="717772" cy="688869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457200" y="990600"/>
            <a:ext cx="8686800" cy="559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 l="51825" t="24188" r="26475" b="20156"/>
          <a:stretch>
            <a:fillRect/>
          </a:stretch>
        </p:blipFill>
        <p:spPr bwMode="auto">
          <a:xfrm>
            <a:off x="457201" y="1524001"/>
            <a:ext cx="4114800" cy="4221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 l="75576" t="23625" r="2700" b="20250"/>
          <a:stretch>
            <a:fillRect/>
          </a:stretch>
        </p:blipFill>
        <p:spPr bwMode="auto">
          <a:xfrm>
            <a:off x="4800600" y="1524000"/>
            <a:ext cx="4076186" cy="4212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S:\DMX Newsletter\noaa log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1" y="64008"/>
            <a:ext cx="696831" cy="704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pPr eaLnBrk="1" hangingPunct="1"/>
            <a:r>
              <a:rPr lang="en-US" sz="5400" b="1" dirty="0" err="1" smtClean="0"/>
              <a:t>Mesoscale</a:t>
            </a:r>
            <a:r>
              <a:rPr lang="en-US" sz="5400" b="1" dirty="0" smtClean="0"/>
              <a:t> Environment</a:t>
            </a:r>
            <a:endParaRPr lang="en-US" sz="4800" b="1" dirty="0" smtClean="0"/>
          </a:p>
        </p:txBody>
      </p:sp>
      <p:cxnSp>
        <p:nvCxnSpPr>
          <p:cNvPr id="9" name="Straight Connector 8"/>
          <p:cNvCxnSpPr/>
          <p:nvPr/>
        </p:nvCxnSpPr>
        <p:spPr>
          <a:xfrm>
            <a:off x="76200" y="865188"/>
            <a:ext cx="90678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5400000">
            <a:off x="-3352800" y="3429000"/>
            <a:ext cx="68580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nws 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05800" y="79268"/>
            <a:ext cx="717772" cy="688869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457200" y="990600"/>
            <a:ext cx="8686800" cy="559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457200" y="1143000"/>
            <a:ext cx="8686800" cy="559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Event onset </a:t>
            </a:r>
            <a:r>
              <a:rPr lang="en-US" sz="3600" b="1" dirty="0" smtClean="0">
                <a:latin typeface="+mn-lt"/>
              </a:rPr>
              <a:t>was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separated</a:t>
            </a:r>
            <a:r>
              <a:rPr lang="en-US" sz="3600" b="1" dirty="0" smtClean="0">
                <a:latin typeface="+mn-lt"/>
              </a:rPr>
              <a:t> by time</a:t>
            </a:r>
            <a:endParaRPr kumimoji="0" lang="en-US" sz="3600" b="1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00100" lvl="1" indent="-342900">
              <a:spcBef>
                <a:spcPct val="20000"/>
              </a:spcBef>
              <a:buFont typeface="Arial" charset="0"/>
              <a:buChar char="•"/>
            </a:pPr>
            <a:r>
              <a:rPr lang="en-US" sz="3200" b="1" dirty="0" smtClean="0">
                <a:latin typeface="+mn-lt"/>
              </a:rPr>
              <a:t>Night = 04Z – 13Z  (14 Events)</a:t>
            </a:r>
          </a:p>
          <a:p>
            <a:pPr marL="800100" lvl="1" indent="-342900">
              <a:spcBef>
                <a:spcPct val="20000"/>
              </a:spcBef>
              <a:buFont typeface="Arial" charset="0"/>
              <a:buChar char="•"/>
            </a:pPr>
            <a:r>
              <a:rPr lang="en-US" sz="3200" b="1" dirty="0" smtClean="0">
                <a:latin typeface="+mn-lt"/>
              </a:rPr>
              <a:t>Day = 19Z – 03Z  (12 Events)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US" sz="3600" b="1" dirty="0" smtClean="0">
                <a:latin typeface="+mn-lt"/>
              </a:rPr>
              <a:t>Convective parameters were then compared between them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lang="en-US" sz="3600" b="1" dirty="0" smtClean="0">
              <a:latin typeface="+mn-lt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kumimoji="0" 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Picture 2" descr="S:\DMX Newsletter\noaa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1" y="64008"/>
            <a:ext cx="696831" cy="704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pPr eaLnBrk="1" hangingPunct="1"/>
            <a:r>
              <a:rPr lang="en-US" sz="5400" b="1" dirty="0" err="1" smtClean="0"/>
              <a:t>Mesoscale</a:t>
            </a:r>
            <a:r>
              <a:rPr lang="en-US" sz="5400" b="1" dirty="0" smtClean="0"/>
              <a:t> Environment</a:t>
            </a:r>
            <a:endParaRPr lang="en-US" sz="4800" b="1" dirty="0" smtClean="0"/>
          </a:p>
        </p:txBody>
      </p:sp>
      <p:cxnSp>
        <p:nvCxnSpPr>
          <p:cNvPr id="9" name="Straight Connector 8"/>
          <p:cNvCxnSpPr/>
          <p:nvPr/>
        </p:nvCxnSpPr>
        <p:spPr>
          <a:xfrm>
            <a:off x="76200" y="865188"/>
            <a:ext cx="90678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5400000">
            <a:off x="-3352800" y="3429000"/>
            <a:ext cx="68580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nws 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05800" y="79268"/>
            <a:ext cx="717772" cy="688869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457200" y="990600"/>
            <a:ext cx="8686800" cy="559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/>
          <a:srcRect l="55688" t="24563" r="2363" b="7219"/>
          <a:stretch>
            <a:fillRect/>
          </a:stretch>
        </p:blipFill>
        <p:spPr bwMode="auto">
          <a:xfrm>
            <a:off x="545683" y="1246183"/>
            <a:ext cx="8141118" cy="5295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S:\DMX Newsletter\noaa log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1" y="64008"/>
            <a:ext cx="696831" cy="704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pPr eaLnBrk="1" hangingPunct="1"/>
            <a:r>
              <a:rPr lang="en-US" sz="5400" b="1" dirty="0" err="1" smtClean="0"/>
              <a:t>Mesoscale</a:t>
            </a:r>
            <a:r>
              <a:rPr lang="en-US" sz="5400" b="1" dirty="0" smtClean="0"/>
              <a:t> Environment</a:t>
            </a:r>
            <a:endParaRPr lang="en-US" sz="4800" b="1" dirty="0" smtClean="0"/>
          </a:p>
        </p:txBody>
      </p:sp>
      <p:cxnSp>
        <p:nvCxnSpPr>
          <p:cNvPr id="9" name="Straight Connector 8"/>
          <p:cNvCxnSpPr/>
          <p:nvPr/>
        </p:nvCxnSpPr>
        <p:spPr>
          <a:xfrm>
            <a:off x="76200" y="865188"/>
            <a:ext cx="90678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5400000">
            <a:off x="-3352800" y="3429000"/>
            <a:ext cx="68580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nws 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05800" y="79268"/>
            <a:ext cx="717772" cy="688869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457200" y="990600"/>
            <a:ext cx="8686800" cy="559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53700" t="25312" r="2737" b="10594"/>
          <a:stretch>
            <a:fillRect/>
          </a:stretch>
        </p:blipFill>
        <p:spPr bwMode="auto">
          <a:xfrm>
            <a:off x="381000" y="1371600"/>
            <a:ext cx="8468013" cy="4983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S:\DMX Newsletter\noaa log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1" y="64008"/>
            <a:ext cx="696831" cy="704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pPr eaLnBrk="1" hangingPunct="1"/>
            <a:r>
              <a:rPr lang="en-US" sz="5400" b="1" dirty="0" err="1" smtClean="0"/>
              <a:t>Mesoscale</a:t>
            </a:r>
            <a:r>
              <a:rPr lang="en-US" sz="5400" b="1" dirty="0" smtClean="0"/>
              <a:t> Environment</a:t>
            </a:r>
            <a:endParaRPr lang="en-US" sz="4800" b="1" dirty="0" smtClean="0"/>
          </a:p>
        </p:txBody>
      </p:sp>
      <p:cxnSp>
        <p:nvCxnSpPr>
          <p:cNvPr id="9" name="Straight Connector 8"/>
          <p:cNvCxnSpPr/>
          <p:nvPr/>
        </p:nvCxnSpPr>
        <p:spPr>
          <a:xfrm>
            <a:off x="76200" y="865188"/>
            <a:ext cx="90678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5400000">
            <a:off x="-3352800" y="3429000"/>
            <a:ext cx="68580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nws 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05800" y="79268"/>
            <a:ext cx="717772" cy="688869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457200" y="990600"/>
            <a:ext cx="8686800" cy="559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457200" y="1143000"/>
            <a:ext cx="8686800" cy="559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sz="3600" b="1" dirty="0" smtClean="0">
                <a:latin typeface="+mn-lt"/>
              </a:rPr>
              <a:t>Events were separated into the three broad storm types</a:t>
            </a:r>
            <a:endParaRPr lang="en-US" sz="3200" b="1" dirty="0" smtClean="0">
              <a:latin typeface="+mn-lt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US" sz="3600" b="1" dirty="0" smtClean="0">
                <a:latin typeface="+mn-lt"/>
              </a:rPr>
              <a:t>On average CAPE was less for Bow Echoes, and highest for Hybrid cases</a:t>
            </a:r>
          </a:p>
          <a:p>
            <a:pPr marL="800100" lvl="1" indent="-342900">
              <a:spcBef>
                <a:spcPct val="20000"/>
              </a:spcBef>
              <a:buFont typeface="Arial" charset="0"/>
              <a:buChar char="•"/>
            </a:pPr>
            <a:r>
              <a:rPr lang="en-US" sz="3200" b="1" dirty="0" smtClean="0">
                <a:latin typeface="+mn-lt"/>
              </a:rPr>
              <a:t>Large range of variability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US" sz="3600" b="1" smtClean="0">
                <a:latin typeface="+mn-lt"/>
              </a:rPr>
              <a:t>Bulk Shear </a:t>
            </a:r>
            <a:r>
              <a:rPr lang="en-US" sz="3600" b="1" dirty="0" smtClean="0">
                <a:latin typeface="+mn-lt"/>
              </a:rPr>
              <a:t>values were highest for the Bow Echo and Supercell Cases</a:t>
            </a:r>
            <a:endParaRPr kumimoji="0" 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Picture 2" descr="S:\DMX Newsletter\noaa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1" y="64008"/>
            <a:ext cx="696831" cy="704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pPr eaLnBrk="1" hangingPunct="1"/>
            <a:r>
              <a:rPr lang="en-US" sz="5400" b="1" dirty="0" err="1" smtClean="0"/>
              <a:t>Mesoscale</a:t>
            </a:r>
            <a:r>
              <a:rPr lang="en-US" sz="5400" b="1" dirty="0" smtClean="0"/>
              <a:t> Environment</a:t>
            </a:r>
            <a:endParaRPr lang="en-US" sz="4800" b="1" dirty="0" smtClean="0"/>
          </a:p>
        </p:txBody>
      </p:sp>
      <p:cxnSp>
        <p:nvCxnSpPr>
          <p:cNvPr id="9" name="Straight Connector 8"/>
          <p:cNvCxnSpPr/>
          <p:nvPr/>
        </p:nvCxnSpPr>
        <p:spPr>
          <a:xfrm>
            <a:off x="76200" y="865188"/>
            <a:ext cx="90678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5400000">
            <a:off x="-3352800" y="3429000"/>
            <a:ext cx="68580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nws 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05800" y="79268"/>
            <a:ext cx="717772" cy="688869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457200" y="990600"/>
            <a:ext cx="8686800" cy="559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l="56512" t="25500" r="5962" b="16219"/>
          <a:stretch>
            <a:fillRect/>
          </a:stretch>
        </p:blipFill>
        <p:spPr bwMode="auto">
          <a:xfrm>
            <a:off x="533400" y="1295400"/>
            <a:ext cx="8077200" cy="5017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S:\DMX Newsletter\noaa log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1" y="64008"/>
            <a:ext cx="696831" cy="704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pPr eaLnBrk="1" hangingPunct="1"/>
            <a:r>
              <a:rPr lang="en-US" sz="5400" b="1" dirty="0" smtClean="0"/>
              <a:t>Summary of Main Points</a:t>
            </a:r>
            <a:endParaRPr lang="en-US" sz="4800" b="1" dirty="0" smtClean="0"/>
          </a:p>
        </p:txBody>
      </p:sp>
      <p:cxnSp>
        <p:nvCxnSpPr>
          <p:cNvPr id="9" name="Straight Connector 8"/>
          <p:cNvCxnSpPr/>
          <p:nvPr/>
        </p:nvCxnSpPr>
        <p:spPr>
          <a:xfrm>
            <a:off x="76200" y="865188"/>
            <a:ext cx="90678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5400000">
            <a:off x="-3352800" y="3429000"/>
            <a:ext cx="68580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nws 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05800" y="79268"/>
            <a:ext cx="717772" cy="688869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457200" y="990600"/>
            <a:ext cx="8686800" cy="559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457200" y="990600"/>
            <a:ext cx="8686800" cy="559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sz="3600" b="1" dirty="0" smtClean="0">
                <a:latin typeface="+mn-lt"/>
              </a:rPr>
              <a:t>Limitations</a:t>
            </a:r>
          </a:p>
          <a:p>
            <a:pPr marL="800100" lvl="1" indent="-342900">
              <a:spcBef>
                <a:spcPct val="20000"/>
              </a:spcBef>
              <a:buFont typeface="Arial" charset="0"/>
              <a:buChar char="•"/>
            </a:pPr>
            <a:r>
              <a:rPr lang="en-US" sz="3200" b="1" dirty="0" smtClean="0">
                <a:latin typeface="+mn-lt"/>
              </a:rPr>
              <a:t>Error in Estimated Wind Reports</a:t>
            </a:r>
          </a:p>
          <a:p>
            <a:pPr marL="800100" lvl="1" indent="-342900">
              <a:spcBef>
                <a:spcPct val="20000"/>
              </a:spcBef>
              <a:buFont typeface="Arial" charset="0"/>
              <a:buChar char="•"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Variability of </a:t>
            </a:r>
            <a:r>
              <a:rPr kumimoji="0" lang="en-US" sz="3200" b="1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Mesoscale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parameters </a:t>
            </a:r>
          </a:p>
          <a:p>
            <a:pPr marL="1714500" lvl="3" indent="-342900">
              <a:spcBef>
                <a:spcPct val="20000"/>
              </a:spcBef>
              <a:buFont typeface="Arial" charset="0"/>
              <a:buChar char="•"/>
            </a:pPr>
            <a:r>
              <a:rPr lang="en-US" sz="2800" b="1" baseline="0" dirty="0" smtClean="0">
                <a:latin typeface="+mn-lt"/>
              </a:rPr>
              <a:t>Convective Feedback</a:t>
            </a:r>
          </a:p>
          <a:p>
            <a:pPr marL="1714500" lvl="3" indent="-342900">
              <a:spcBef>
                <a:spcPct val="20000"/>
              </a:spcBef>
              <a:buFont typeface="Arial" charset="0"/>
              <a:buChar char="•"/>
            </a:pPr>
            <a:r>
              <a:rPr lang="en-US" sz="2800" b="1" dirty="0" smtClean="0">
                <a:latin typeface="+mn-lt"/>
              </a:rPr>
              <a:t>Strong gradients</a:t>
            </a:r>
            <a:endParaRPr lang="en-US" sz="3600" b="1" dirty="0" smtClean="0">
              <a:latin typeface="+mn-lt"/>
            </a:endParaRPr>
          </a:p>
          <a:p>
            <a:pPr marL="342900" indent="-342900">
              <a:spcBef>
                <a:spcPct val="20000"/>
              </a:spcBef>
            </a:pPr>
            <a:endParaRPr kumimoji="0" 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Picture 2" descr="S:\DMX Newsletter\noaa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1" y="64008"/>
            <a:ext cx="696831" cy="704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pPr eaLnBrk="1" hangingPunct="1"/>
            <a:r>
              <a:rPr lang="en-US" sz="5400" b="1" dirty="0" smtClean="0"/>
              <a:t>Line up</a:t>
            </a:r>
            <a:endParaRPr lang="en-US" sz="4800" b="1" dirty="0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592763"/>
          </a:xfrm>
        </p:spPr>
        <p:txBody>
          <a:bodyPr/>
          <a:lstStyle/>
          <a:p>
            <a:pPr eaLnBrk="1" hangingPunct="1"/>
            <a:r>
              <a:rPr lang="en-US" sz="3600" b="1" dirty="0" smtClean="0"/>
              <a:t>Motivation</a:t>
            </a:r>
          </a:p>
          <a:p>
            <a:pPr eaLnBrk="1" hangingPunct="1"/>
            <a:r>
              <a:rPr lang="en-US" sz="3600" b="1" dirty="0" smtClean="0"/>
              <a:t>Classification and Scale of Events</a:t>
            </a:r>
          </a:p>
          <a:p>
            <a:pPr eaLnBrk="1" hangingPunct="1"/>
            <a:r>
              <a:rPr lang="en-US" sz="3600" b="1" dirty="0" err="1" smtClean="0"/>
              <a:t>Mesoscale</a:t>
            </a:r>
            <a:r>
              <a:rPr lang="en-US" sz="3600" b="1" dirty="0" smtClean="0"/>
              <a:t> Environments</a:t>
            </a:r>
          </a:p>
          <a:p>
            <a:pPr eaLnBrk="1" hangingPunct="1"/>
            <a:r>
              <a:rPr lang="en-US" sz="3600" b="1" dirty="0" smtClean="0"/>
              <a:t>Summary of Main Points</a:t>
            </a:r>
          </a:p>
          <a:p>
            <a:pPr eaLnBrk="1" hangingPunct="1"/>
            <a:r>
              <a:rPr lang="en-US" sz="3600" b="1" dirty="0" smtClean="0"/>
              <a:t>Discussion/Questions</a:t>
            </a:r>
          </a:p>
        </p:txBody>
      </p:sp>
      <p:cxnSp>
        <p:nvCxnSpPr>
          <p:cNvPr id="5" name="Straight Connector 4"/>
          <p:cNvCxnSpPr/>
          <p:nvPr/>
        </p:nvCxnSpPr>
        <p:spPr>
          <a:xfrm rot="5400000">
            <a:off x="-3352800" y="3429000"/>
            <a:ext cx="68580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76200" y="865188"/>
            <a:ext cx="90678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nws 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05800" y="79268"/>
            <a:ext cx="717772" cy="688869"/>
          </a:xfrm>
          <a:prstGeom prst="rect">
            <a:avLst/>
          </a:prstGeom>
        </p:spPr>
      </p:pic>
      <p:pic>
        <p:nvPicPr>
          <p:cNvPr id="7" name="Picture 2" descr="S:\DMX Newsletter\noaa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1" y="64008"/>
            <a:ext cx="696831" cy="704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pPr eaLnBrk="1" hangingPunct="1"/>
            <a:r>
              <a:rPr lang="en-US" sz="5400" b="1" dirty="0" smtClean="0"/>
              <a:t>Summary of Main Points</a:t>
            </a:r>
            <a:endParaRPr lang="en-US" sz="4800" b="1" dirty="0" smtClean="0"/>
          </a:p>
        </p:txBody>
      </p:sp>
      <p:cxnSp>
        <p:nvCxnSpPr>
          <p:cNvPr id="9" name="Straight Connector 8"/>
          <p:cNvCxnSpPr/>
          <p:nvPr/>
        </p:nvCxnSpPr>
        <p:spPr>
          <a:xfrm>
            <a:off x="76200" y="865188"/>
            <a:ext cx="90678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5400000">
            <a:off x="-3352800" y="3429000"/>
            <a:ext cx="68580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nws 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05800" y="79268"/>
            <a:ext cx="717772" cy="688869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457200" y="990600"/>
            <a:ext cx="8686800" cy="559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457200" y="990600"/>
            <a:ext cx="8686800" cy="559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sz="3200" b="1" dirty="0" smtClean="0">
                <a:latin typeface="+mn-lt"/>
              </a:rPr>
              <a:t>Broad range of storm structure for Extreme Wind Events</a:t>
            </a:r>
          </a:p>
          <a:p>
            <a:pPr marL="342900" lvl="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3200" b="1" dirty="0" smtClean="0">
                <a:latin typeface="+mn-lt"/>
              </a:rPr>
              <a:t>These are high impact events</a:t>
            </a:r>
          </a:p>
          <a:p>
            <a:pPr marL="1257300" lvl="2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800" b="1" dirty="0" smtClean="0">
                <a:latin typeface="+mn-lt"/>
              </a:rPr>
              <a:t>More so than EF0 tornadoes...?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sz="3200" b="1" dirty="0" smtClean="0">
                <a:latin typeface="+mn-lt"/>
              </a:rPr>
              <a:t>Warning lead time </a:t>
            </a:r>
            <a:r>
              <a:rPr lang="en-US" sz="3200" b="1" dirty="0" err="1" smtClean="0">
                <a:latin typeface="+mn-lt"/>
              </a:rPr>
              <a:t>vs</a:t>
            </a:r>
            <a:r>
              <a:rPr lang="en-US" sz="3200" b="1" dirty="0" smtClean="0">
                <a:latin typeface="+mn-lt"/>
              </a:rPr>
              <a:t> False Alarm Rate</a:t>
            </a:r>
          </a:p>
          <a:p>
            <a:pPr marL="1257300" lvl="2" indent="-342900">
              <a:spcBef>
                <a:spcPct val="20000"/>
              </a:spcBef>
              <a:buFont typeface="Arial" charset="0"/>
              <a:buChar char="•"/>
            </a:pPr>
            <a:r>
              <a:rPr lang="en-US" sz="2800" b="1" dirty="0" smtClean="0">
                <a:latin typeface="+mn-lt"/>
              </a:rPr>
              <a:t>Scale of damage swath</a:t>
            </a:r>
          </a:p>
          <a:p>
            <a:pPr marL="1257300" lvl="2" indent="-342900">
              <a:spcBef>
                <a:spcPct val="20000"/>
              </a:spcBef>
              <a:buFont typeface="Arial" charset="0"/>
              <a:buChar char="•"/>
            </a:pPr>
            <a:r>
              <a:rPr lang="en-US" sz="2800" b="1" dirty="0" smtClean="0">
                <a:latin typeface="+mn-lt"/>
              </a:rPr>
              <a:t>Over 1/3 of the events have 70+ mph as the initial report</a:t>
            </a:r>
          </a:p>
        </p:txBody>
      </p:sp>
      <p:pic>
        <p:nvPicPr>
          <p:cNvPr id="10" name="Picture 2" descr="S:\DMX Newsletter\noaa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1" y="64008"/>
            <a:ext cx="696831" cy="704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pPr eaLnBrk="1" hangingPunct="1"/>
            <a:r>
              <a:rPr lang="en-US" sz="5400" b="1" dirty="0" smtClean="0"/>
              <a:t>Summary of Main Points</a:t>
            </a:r>
            <a:endParaRPr lang="en-US" sz="4800" b="1" dirty="0" smtClean="0"/>
          </a:p>
        </p:txBody>
      </p:sp>
      <p:cxnSp>
        <p:nvCxnSpPr>
          <p:cNvPr id="9" name="Straight Connector 8"/>
          <p:cNvCxnSpPr/>
          <p:nvPr/>
        </p:nvCxnSpPr>
        <p:spPr>
          <a:xfrm>
            <a:off x="76200" y="865188"/>
            <a:ext cx="90678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5400000">
            <a:off x="-3352800" y="3429000"/>
            <a:ext cx="68580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nws 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05800" y="79268"/>
            <a:ext cx="717772" cy="688869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457200" y="990600"/>
            <a:ext cx="8686800" cy="559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457200" y="990600"/>
            <a:ext cx="8686800" cy="559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sz="3200" b="1" dirty="0" smtClean="0">
                <a:latin typeface="+mn-lt"/>
              </a:rPr>
              <a:t>CAPE and CIN variability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sz="3200" b="1" dirty="0" smtClean="0">
                <a:latin typeface="+mn-lt"/>
              </a:rPr>
              <a:t>Bulk Shear </a:t>
            </a:r>
            <a:r>
              <a:rPr lang="en-US" sz="3200" b="1" dirty="0" smtClean="0">
                <a:latin typeface="+mn-lt"/>
              </a:rPr>
              <a:t>seems to be a better indicator.</a:t>
            </a:r>
          </a:p>
          <a:p>
            <a:pPr marL="800100" lvl="1" indent="-342900">
              <a:spcBef>
                <a:spcPct val="20000"/>
              </a:spcBef>
              <a:buFont typeface="Arial" charset="0"/>
              <a:buChar char="•"/>
            </a:pPr>
            <a:r>
              <a:rPr lang="en-US" sz="2800" b="1" dirty="0" smtClean="0">
                <a:latin typeface="+mn-lt"/>
              </a:rPr>
              <a:t>Average deep layer shear &gt; 40kts</a:t>
            </a:r>
          </a:p>
          <a:p>
            <a:pPr marL="800100" lvl="1" indent="-342900">
              <a:spcBef>
                <a:spcPct val="20000"/>
              </a:spcBef>
              <a:buFont typeface="Arial" charset="0"/>
              <a:buChar char="•"/>
            </a:pPr>
            <a:r>
              <a:rPr lang="en-US" sz="2800" b="1" dirty="0" smtClean="0">
                <a:latin typeface="+mn-lt"/>
              </a:rPr>
              <a:t>Low level shear values higher at night</a:t>
            </a:r>
          </a:p>
          <a:p>
            <a:pPr marL="800100" lvl="1" indent="-342900">
              <a:spcBef>
                <a:spcPct val="20000"/>
              </a:spcBef>
              <a:buFont typeface="Arial" charset="0"/>
              <a:buChar char="•"/>
            </a:pPr>
            <a:r>
              <a:rPr lang="en-US" sz="2800" b="1" dirty="0" smtClean="0">
                <a:latin typeface="+mn-lt"/>
              </a:rPr>
              <a:t>Low level shear highest in Bow Echoes</a:t>
            </a:r>
          </a:p>
          <a:p>
            <a:pPr marL="800100" lvl="1" indent="-342900">
              <a:spcBef>
                <a:spcPct val="20000"/>
              </a:spcBef>
            </a:pPr>
            <a:endParaRPr lang="en-US" sz="2800" b="1" dirty="0" smtClean="0">
              <a:latin typeface="+mn-lt"/>
            </a:endParaRPr>
          </a:p>
          <a:p>
            <a:pPr marL="800100" lvl="1" indent="-342900">
              <a:spcBef>
                <a:spcPct val="20000"/>
              </a:spcBef>
            </a:pPr>
            <a:endParaRPr lang="en-US" sz="3200" b="1" dirty="0" smtClean="0">
              <a:latin typeface="+mn-lt"/>
            </a:endParaRPr>
          </a:p>
        </p:txBody>
      </p:sp>
      <p:pic>
        <p:nvPicPr>
          <p:cNvPr id="10" name="Picture 2" descr="S:\DMX Newsletter\noaa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1" y="64008"/>
            <a:ext cx="696831" cy="704088"/>
          </a:xfrm>
          <a:prstGeom prst="rect">
            <a:avLst/>
          </a:prstGeom>
          <a:noFill/>
        </p:spPr>
      </p:pic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0" y="4267200"/>
            <a:ext cx="89916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04813" lvl="1" indent="-290513">
              <a:spcBef>
                <a:spcPct val="20000"/>
              </a:spcBef>
              <a:tabLst>
                <a:tab pos="519113" algn="l"/>
              </a:tabLst>
            </a:pPr>
            <a:r>
              <a:rPr lang="en-US" sz="3200" b="1" i="1" dirty="0" smtClean="0">
                <a:latin typeface="+mn-lt"/>
              </a:rPr>
              <a:t>   Long duration high end wind events are more dependant on dynamics than thermodynamics...</a:t>
            </a:r>
          </a:p>
          <a:p>
            <a:pPr marL="800100" lvl="1" indent="-342900">
              <a:spcBef>
                <a:spcPct val="20000"/>
              </a:spcBef>
            </a:pPr>
            <a:endParaRPr lang="en-US" sz="3200" b="1" dirty="0" smtClean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pPr eaLnBrk="1" hangingPunct="1"/>
            <a:r>
              <a:rPr lang="en-US" sz="5400" b="1" dirty="0" smtClean="0"/>
              <a:t>Questions/Comments</a:t>
            </a:r>
            <a:endParaRPr lang="en-US" sz="4800" b="1" dirty="0" smtClean="0"/>
          </a:p>
        </p:txBody>
      </p:sp>
      <p:cxnSp>
        <p:nvCxnSpPr>
          <p:cNvPr id="9" name="Straight Connector 8"/>
          <p:cNvCxnSpPr/>
          <p:nvPr/>
        </p:nvCxnSpPr>
        <p:spPr>
          <a:xfrm>
            <a:off x="76200" y="865188"/>
            <a:ext cx="90678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5400000">
            <a:off x="-3352800" y="3429000"/>
            <a:ext cx="68580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nws 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05800" y="79268"/>
            <a:ext cx="717772" cy="688869"/>
          </a:xfrm>
          <a:prstGeom prst="rect">
            <a:avLst/>
          </a:prstGeom>
        </p:spPr>
      </p:pic>
      <p:pic>
        <p:nvPicPr>
          <p:cNvPr id="7" name="Picture 2" descr="S:\DMX Newsletter\noaa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1" y="64008"/>
            <a:ext cx="696831" cy="704088"/>
          </a:xfrm>
          <a:prstGeom prst="rect">
            <a:avLst/>
          </a:prstGeom>
          <a:noFill/>
        </p:spPr>
      </p:pic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457200" y="990600"/>
            <a:ext cx="8686800" cy="559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sz="3200" b="1" dirty="0" smtClean="0">
                <a:latin typeface="+mn-lt"/>
              </a:rPr>
              <a:t>Future Research</a:t>
            </a:r>
            <a:endParaRPr lang="en-US" sz="3200" b="1" dirty="0" smtClean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charset="0"/>
              <a:buChar char="•"/>
            </a:pPr>
            <a:r>
              <a:rPr lang="en-US" sz="2800" b="1" dirty="0" smtClean="0">
                <a:latin typeface="+mn-lt"/>
              </a:rPr>
              <a:t>Compare with sub-70 mph events</a:t>
            </a:r>
            <a:endParaRPr lang="en-US" sz="2800" b="1" dirty="0" smtClean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charset="0"/>
              <a:buChar char="•"/>
            </a:pPr>
            <a:r>
              <a:rPr lang="en-US" sz="2800" b="1" dirty="0" smtClean="0">
                <a:latin typeface="+mn-lt"/>
              </a:rPr>
              <a:t>Investigate contribution of Synoptic Forcing</a:t>
            </a:r>
            <a:endParaRPr lang="en-US" sz="2800" b="1" dirty="0" smtClean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charset="0"/>
              <a:buChar char="•"/>
            </a:pPr>
            <a:r>
              <a:rPr lang="en-US" sz="2800" b="1" dirty="0" smtClean="0">
                <a:latin typeface="+mn-lt"/>
              </a:rPr>
              <a:t>Look at Warning Tags </a:t>
            </a:r>
            <a:r>
              <a:rPr lang="en-US" sz="2800" b="1" dirty="0" err="1" smtClean="0">
                <a:latin typeface="+mn-lt"/>
              </a:rPr>
              <a:t>vs</a:t>
            </a:r>
            <a:r>
              <a:rPr lang="en-US" sz="2800" b="1" dirty="0" smtClean="0">
                <a:latin typeface="+mn-lt"/>
              </a:rPr>
              <a:t> actual Reports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US" sz="3200" b="1" dirty="0" smtClean="0">
                <a:latin typeface="+mn-lt"/>
              </a:rPr>
              <a:t>Questions/Comments</a:t>
            </a:r>
          </a:p>
          <a:p>
            <a:pPr marL="800100" lvl="1" indent="-342900">
              <a:spcBef>
                <a:spcPct val="20000"/>
              </a:spcBef>
            </a:pPr>
            <a:endParaRPr lang="en-US" sz="2800" b="1" dirty="0" smtClean="0">
              <a:latin typeface="+mn-lt"/>
            </a:endParaRPr>
          </a:p>
          <a:p>
            <a:pPr marL="800100" lvl="1" indent="-342900">
              <a:spcBef>
                <a:spcPct val="20000"/>
              </a:spcBef>
            </a:pPr>
            <a:endParaRPr lang="en-US" sz="2800" b="1" dirty="0" smtClean="0">
              <a:latin typeface="+mn-lt"/>
            </a:endParaRPr>
          </a:p>
          <a:p>
            <a:pPr marL="800100" lvl="1" indent="-342900">
              <a:spcBef>
                <a:spcPct val="20000"/>
              </a:spcBef>
            </a:pPr>
            <a:endParaRPr lang="en-US" sz="3200" b="1" dirty="0" smtClean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pPr eaLnBrk="1" hangingPunct="1"/>
            <a:r>
              <a:rPr lang="en-US" sz="5400" b="1" dirty="0" smtClean="0"/>
              <a:t>Motivation</a:t>
            </a:r>
            <a:endParaRPr lang="en-US" sz="4800" b="1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686800" cy="5592762"/>
          </a:xfrm>
        </p:spPr>
        <p:txBody>
          <a:bodyPr/>
          <a:lstStyle/>
          <a:p>
            <a:pPr eaLnBrk="1" hangingPunct="1"/>
            <a:r>
              <a:rPr lang="en-US" sz="3600" b="1" dirty="0" smtClean="0"/>
              <a:t>High end damage</a:t>
            </a:r>
          </a:p>
          <a:p>
            <a:pPr eaLnBrk="1" hangingPunct="1"/>
            <a:r>
              <a:rPr lang="en-US" sz="3600" b="1" dirty="0" smtClean="0"/>
              <a:t>Life threatening events</a:t>
            </a:r>
          </a:p>
          <a:p>
            <a:pPr eaLnBrk="1" hangingPunct="1"/>
            <a:r>
              <a:rPr lang="en-US" sz="3600" b="1" dirty="0" smtClean="0"/>
              <a:t>Municipal Siren Policy</a:t>
            </a:r>
          </a:p>
          <a:p>
            <a:pPr eaLnBrk="1" hangingPunct="1"/>
            <a:r>
              <a:rPr lang="en-US" sz="3600" b="1" dirty="0" smtClean="0"/>
              <a:t>Warning methodology</a:t>
            </a:r>
          </a:p>
          <a:p>
            <a:pPr eaLnBrk="1" hangingPunct="1">
              <a:buNone/>
            </a:pPr>
            <a:endParaRPr lang="en-US" sz="3600" b="1" dirty="0" smtClean="0"/>
          </a:p>
          <a:p>
            <a:pPr eaLnBrk="1" hangingPunct="1">
              <a:buNone/>
            </a:pPr>
            <a:endParaRPr lang="en-US" sz="3600" b="1" dirty="0" smtClean="0"/>
          </a:p>
          <a:p>
            <a:pPr eaLnBrk="1" hangingPunct="1">
              <a:buNone/>
            </a:pPr>
            <a:endParaRPr lang="en-US" sz="3600" b="1" dirty="0" smtClean="0"/>
          </a:p>
          <a:p>
            <a:pPr eaLnBrk="1" hangingPunct="1">
              <a:buNone/>
            </a:pPr>
            <a:endParaRPr lang="en-US" sz="3600" b="1" dirty="0" smtClean="0"/>
          </a:p>
          <a:p>
            <a:pPr eaLnBrk="1" hangingPunct="1">
              <a:buFont typeface="Arial" charset="0"/>
              <a:buNone/>
            </a:pPr>
            <a:r>
              <a:rPr lang="en-US" sz="3600" b="1" dirty="0" smtClean="0"/>
              <a:t> </a:t>
            </a:r>
          </a:p>
          <a:p>
            <a:pPr eaLnBrk="1" hangingPunct="1">
              <a:buNone/>
            </a:pPr>
            <a:endParaRPr lang="en-US" sz="3600" b="1" dirty="0" smtClean="0"/>
          </a:p>
        </p:txBody>
      </p:sp>
      <p:cxnSp>
        <p:nvCxnSpPr>
          <p:cNvPr id="9" name="Straight Connector 8"/>
          <p:cNvCxnSpPr/>
          <p:nvPr/>
        </p:nvCxnSpPr>
        <p:spPr>
          <a:xfrm>
            <a:off x="76200" y="865188"/>
            <a:ext cx="90678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5400000">
            <a:off x="-3352800" y="3429000"/>
            <a:ext cx="68580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nws 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05800" y="79268"/>
            <a:ext cx="717772" cy="688869"/>
          </a:xfrm>
          <a:prstGeom prst="rect">
            <a:avLst/>
          </a:prstGeom>
        </p:spPr>
      </p:pic>
      <p:pic>
        <p:nvPicPr>
          <p:cNvPr id="7" name="Picture 2" descr="S:\DMX Newsletter\noaa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1" y="64008"/>
            <a:ext cx="696831" cy="704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pPr eaLnBrk="1" hangingPunct="1"/>
            <a:r>
              <a:rPr lang="en-US" sz="5400" b="1" dirty="0" smtClean="0"/>
              <a:t>Motivation</a:t>
            </a:r>
            <a:endParaRPr lang="en-US" sz="4800" b="1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686800" cy="5592762"/>
          </a:xfrm>
        </p:spPr>
        <p:txBody>
          <a:bodyPr/>
          <a:lstStyle/>
          <a:p>
            <a:pPr eaLnBrk="1" hangingPunct="1"/>
            <a:r>
              <a:rPr lang="en-US" sz="3600" b="1" dirty="0" smtClean="0"/>
              <a:t>Large “Storm Impact Ratio” (SIR)</a:t>
            </a:r>
          </a:p>
          <a:p>
            <a:pPr eaLnBrk="1" hangingPunct="1">
              <a:buNone/>
            </a:pPr>
            <a:endParaRPr lang="en-US" b="1" dirty="0" smtClean="0"/>
          </a:p>
          <a:p>
            <a:pPr eaLnBrk="1" hangingPunct="1">
              <a:buNone/>
            </a:pPr>
            <a:endParaRPr lang="en-US" b="1" dirty="0" smtClean="0"/>
          </a:p>
          <a:p>
            <a:pPr eaLnBrk="1" hangingPunct="1">
              <a:buNone/>
            </a:pPr>
            <a:endParaRPr lang="en-US" b="1" dirty="0" smtClean="0"/>
          </a:p>
          <a:p>
            <a:pPr eaLnBrk="1" hangingPunct="1">
              <a:buNone/>
            </a:pPr>
            <a:endParaRPr lang="en-US" b="1" dirty="0" smtClean="0"/>
          </a:p>
          <a:p>
            <a:pPr eaLnBrk="1" hangingPunct="1">
              <a:buFont typeface="Arial" charset="0"/>
              <a:buNone/>
            </a:pPr>
            <a:r>
              <a:rPr lang="en-US" b="1" dirty="0" smtClean="0"/>
              <a:t> </a:t>
            </a:r>
          </a:p>
          <a:p>
            <a:pPr eaLnBrk="1" hangingPunct="1">
              <a:buNone/>
            </a:pPr>
            <a:endParaRPr lang="en-US" b="1" dirty="0" smtClean="0"/>
          </a:p>
        </p:txBody>
      </p:sp>
      <p:cxnSp>
        <p:nvCxnSpPr>
          <p:cNvPr id="9" name="Straight Connector 8"/>
          <p:cNvCxnSpPr/>
          <p:nvPr/>
        </p:nvCxnSpPr>
        <p:spPr>
          <a:xfrm>
            <a:off x="76200" y="865188"/>
            <a:ext cx="90678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5400000">
            <a:off x="-3352800" y="3429000"/>
            <a:ext cx="68580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nws 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05800" y="79268"/>
            <a:ext cx="717772" cy="688869"/>
          </a:xfrm>
          <a:prstGeom prst="rect">
            <a:avLst/>
          </a:prstGeom>
        </p:spPr>
      </p:pic>
      <p:cxnSp>
        <p:nvCxnSpPr>
          <p:cNvPr id="33" name="Straight Connector 32"/>
          <p:cNvCxnSpPr/>
          <p:nvPr/>
        </p:nvCxnSpPr>
        <p:spPr>
          <a:xfrm>
            <a:off x="3352800" y="4038600"/>
            <a:ext cx="2667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3581400" y="4038600"/>
            <a:ext cx="2286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 Event</a:t>
            </a:r>
            <a:endParaRPr lang="en-US" sz="4800" b="1" dirty="0"/>
          </a:p>
        </p:txBody>
      </p:sp>
      <p:cxnSp>
        <p:nvCxnSpPr>
          <p:cNvPr id="27" name="Straight Arrow Connector 26"/>
          <p:cNvCxnSpPr/>
          <p:nvPr/>
        </p:nvCxnSpPr>
        <p:spPr>
          <a:xfrm rot="5400000">
            <a:off x="3810794" y="2437606"/>
            <a:ext cx="1066800" cy="1588"/>
          </a:xfrm>
          <a:prstGeom prst="straightConnector1">
            <a:avLst/>
          </a:prstGeom>
          <a:ln w="127000">
            <a:solidFill>
              <a:srgbClr val="C00000"/>
            </a:solidFill>
            <a:tailEnd type="arrow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3276600" y="3276600"/>
            <a:ext cx="2667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 $$ </a:t>
            </a:r>
            <a:r>
              <a:rPr lang="en-US" sz="3600" b="1" dirty="0" smtClean="0"/>
              <a:t>•</a:t>
            </a:r>
            <a:r>
              <a:rPr lang="en-US" sz="4800" b="1" dirty="0" smtClean="0"/>
              <a:t> Sec</a:t>
            </a:r>
            <a:endParaRPr lang="en-US" sz="4800" b="1" dirty="0"/>
          </a:p>
        </p:txBody>
      </p:sp>
      <p:cxnSp>
        <p:nvCxnSpPr>
          <p:cNvPr id="13" name="Straight Arrow Connector 12"/>
          <p:cNvCxnSpPr/>
          <p:nvPr/>
        </p:nvCxnSpPr>
        <p:spPr>
          <a:xfrm rot="5400000">
            <a:off x="4495800" y="2438400"/>
            <a:ext cx="1067594" cy="794"/>
          </a:xfrm>
          <a:prstGeom prst="straightConnector1">
            <a:avLst/>
          </a:prstGeom>
          <a:ln w="127000">
            <a:solidFill>
              <a:srgbClr val="C00000"/>
            </a:solidFill>
            <a:tailEnd type="arrow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 descr="S:\DMX Newsletter\noaa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1" y="64008"/>
            <a:ext cx="696831" cy="704088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914400" y="3581400"/>
            <a:ext cx="2286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 </a:t>
            </a:r>
            <a:r>
              <a:rPr lang="en-US" sz="6000" b="1" dirty="0" smtClean="0"/>
              <a:t>SIR</a:t>
            </a:r>
            <a:r>
              <a:rPr lang="en-US" sz="4800" b="1" dirty="0" smtClean="0"/>
              <a:t> =</a:t>
            </a:r>
            <a:endParaRPr lang="en-US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pPr eaLnBrk="1" hangingPunct="1"/>
            <a:r>
              <a:rPr lang="en-US" sz="5400" b="1" dirty="0" smtClean="0"/>
              <a:t>Classification of Events</a:t>
            </a:r>
            <a:endParaRPr lang="en-US" sz="4800" b="1" dirty="0" smtClean="0"/>
          </a:p>
        </p:txBody>
      </p:sp>
      <p:cxnSp>
        <p:nvCxnSpPr>
          <p:cNvPr id="9" name="Straight Connector 8"/>
          <p:cNvCxnSpPr/>
          <p:nvPr/>
        </p:nvCxnSpPr>
        <p:spPr>
          <a:xfrm>
            <a:off x="76200" y="865188"/>
            <a:ext cx="90678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5400000">
            <a:off x="-3352800" y="3429000"/>
            <a:ext cx="68580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nws 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05800" y="79268"/>
            <a:ext cx="717772" cy="688869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304800" y="990600"/>
            <a:ext cx="8610600" cy="6858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609600" y="914400"/>
            <a:ext cx="8305800" cy="685800"/>
          </a:xfrm>
        </p:spPr>
        <p:txBody>
          <a:bodyPr/>
          <a:lstStyle/>
          <a:p>
            <a:pPr>
              <a:buNone/>
            </a:pPr>
            <a:r>
              <a:rPr lang="en-US" sz="4400" b="1" u="sng" dirty="0" smtClean="0"/>
              <a:t>&gt;</a:t>
            </a:r>
            <a:r>
              <a:rPr lang="en-US" sz="4400" b="1" dirty="0" smtClean="0"/>
              <a:t> 70 mph Reports from 2007-2010</a:t>
            </a:r>
            <a:endParaRPr lang="en-US" sz="4400" b="1" dirty="0"/>
          </a:p>
        </p:txBody>
      </p:sp>
      <p:cxnSp>
        <p:nvCxnSpPr>
          <p:cNvPr id="13" name="Straight Arrow Connector 12"/>
          <p:cNvCxnSpPr/>
          <p:nvPr/>
        </p:nvCxnSpPr>
        <p:spPr>
          <a:xfrm rot="5400000">
            <a:off x="4344194" y="1904206"/>
            <a:ext cx="457200" cy="1588"/>
          </a:xfrm>
          <a:prstGeom prst="straightConnector1">
            <a:avLst/>
          </a:prstGeom>
          <a:ln w="50800"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15"/>
          <p:cNvSpPr/>
          <p:nvPr/>
        </p:nvSpPr>
        <p:spPr>
          <a:xfrm>
            <a:off x="1219200" y="2133600"/>
            <a:ext cx="6705600" cy="6096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ontent Placeholder 10"/>
          <p:cNvSpPr txBox="1">
            <a:spLocks/>
          </p:cNvSpPr>
          <p:nvPr/>
        </p:nvSpPr>
        <p:spPr bwMode="auto">
          <a:xfrm>
            <a:off x="2667000" y="2057400"/>
            <a:ext cx="4191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452 Total Reports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8" name="Straight Arrow Connector 27"/>
          <p:cNvCxnSpPr/>
          <p:nvPr/>
        </p:nvCxnSpPr>
        <p:spPr>
          <a:xfrm rot="5400000">
            <a:off x="4344194" y="2971006"/>
            <a:ext cx="457200" cy="1588"/>
          </a:xfrm>
          <a:prstGeom prst="straightConnector1">
            <a:avLst/>
          </a:prstGeom>
          <a:ln w="50800"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ounded Rectangle 28"/>
          <p:cNvSpPr/>
          <p:nvPr/>
        </p:nvSpPr>
        <p:spPr>
          <a:xfrm>
            <a:off x="1828800" y="3200400"/>
            <a:ext cx="5562600" cy="533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Content Placeholder 10"/>
          <p:cNvSpPr txBox="1">
            <a:spLocks/>
          </p:cNvSpPr>
          <p:nvPr/>
        </p:nvSpPr>
        <p:spPr bwMode="auto">
          <a:xfrm>
            <a:off x="2667000" y="3124200"/>
            <a:ext cx="4038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z="3600" b="1" noProof="0" dirty="0" smtClean="0">
                <a:latin typeface="+mn-lt"/>
              </a:rPr>
              <a:t>2 or </a:t>
            </a:r>
            <a:r>
              <a:rPr lang="en-US" sz="3600" b="1" noProof="0" dirty="0" err="1" smtClean="0">
                <a:latin typeface="+mn-lt"/>
              </a:rPr>
              <a:t>mor</a:t>
            </a:r>
            <a:r>
              <a:rPr lang="en-US" sz="3600" b="1" dirty="0" smtClean="0">
                <a:latin typeface="+mn-lt"/>
              </a:rPr>
              <a:t>e </a:t>
            </a:r>
            <a:r>
              <a:rPr kumimoji="0" lang="en-US" sz="36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&gt;</a:t>
            </a:r>
            <a:r>
              <a:rPr kumimoji="0" lang="en-US" sz="3600" b="1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 min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1524000" y="5181600"/>
            <a:ext cx="6096000" cy="685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Straight Arrow Connector 31"/>
          <p:cNvCxnSpPr/>
          <p:nvPr/>
        </p:nvCxnSpPr>
        <p:spPr>
          <a:xfrm rot="5400000">
            <a:off x="4344194" y="3961606"/>
            <a:ext cx="457200" cy="1588"/>
          </a:xfrm>
          <a:prstGeom prst="straightConnector1">
            <a:avLst/>
          </a:prstGeom>
          <a:ln w="50800"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Content Placeholder 10"/>
          <p:cNvSpPr txBox="1">
            <a:spLocks/>
          </p:cNvSpPr>
          <p:nvPr/>
        </p:nvSpPr>
        <p:spPr bwMode="auto">
          <a:xfrm>
            <a:off x="1524000" y="5181600"/>
            <a:ext cx="6019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z="4000" b="1" dirty="0" smtClean="0">
                <a:latin typeface="+mn-lt"/>
              </a:rPr>
              <a:t>302 Reports from 26 Events</a:t>
            </a:r>
            <a:endParaRPr kumimoji="0" lang="en-US" sz="4000" b="1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1828800" y="4191000"/>
            <a:ext cx="5562600" cy="533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Content Placeholder 10"/>
          <p:cNvSpPr txBox="1">
            <a:spLocks/>
          </p:cNvSpPr>
          <p:nvPr/>
        </p:nvSpPr>
        <p:spPr bwMode="auto">
          <a:xfrm>
            <a:off x="2895600" y="4114800"/>
            <a:ext cx="3810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z="3600" b="1" dirty="0" smtClean="0">
                <a:latin typeface="+mn-lt"/>
              </a:rPr>
              <a:t>Space Continuity</a:t>
            </a:r>
            <a:endParaRPr kumimoji="0" lang="en-US" sz="3600" b="1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36" name="Straight Arrow Connector 35"/>
          <p:cNvCxnSpPr/>
          <p:nvPr/>
        </p:nvCxnSpPr>
        <p:spPr>
          <a:xfrm rot="5400000">
            <a:off x="4344194" y="4952206"/>
            <a:ext cx="457200" cy="1588"/>
          </a:xfrm>
          <a:prstGeom prst="straightConnector1">
            <a:avLst/>
          </a:prstGeom>
          <a:ln w="50800"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2" descr="S:\DMX Newsletter\noaa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1" y="64008"/>
            <a:ext cx="696831" cy="704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pPr eaLnBrk="1" hangingPunct="1"/>
            <a:r>
              <a:rPr lang="en-US" sz="5400" b="1" dirty="0" smtClean="0"/>
              <a:t>Classification of Events</a:t>
            </a:r>
            <a:endParaRPr lang="en-US" sz="4800" b="1" dirty="0" smtClean="0"/>
          </a:p>
        </p:txBody>
      </p:sp>
      <p:cxnSp>
        <p:nvCxnSpPr>
          <p:cNvPr id="9" name="Straight Connector 8"/>
          <p:cNvCxnSpPr/>
          <p:nvPr/>
        </p:nvCxnSpPr>
        <p:spPr>
          <a:xfrm>
            <a:off x="76200" y="865188"/>
            <a:ext cx="90678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5400000">
            <a:off x="-3352800" y="3429000"/>
            <a:ext cx="68580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nws 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05800" y="79268"/>
            <a:ext cx="717772" cy="688869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457200" y="990600"/>
            <a:ext cx="8686800" cy="559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457200" y="1143000"/>
            <a:ext cx="8686800" cy="559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3200" b="1" noProof="0" dirty="0" smtClean="0">
              <a:latin typeface="+mn-lt"/>
            </a:endParaRPr>
          </a:p>
          <a:p>
            <a:pPr marL="800100" lvl="1" indent="-342900">
              <a:spcBef>
                <a:spcPct val="20000"/>
              </a:spcBef>
            </a:pPr>
            <a:endParaRPr kumimoji="0" 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56250" t="21875" r="2588" b="14625"/>
          <a:stretch>
            <a:fillRect/>
          </a:stretch>
        </p:blipFill>
        <p:spPr bwMode="auto">
          <a:xfrm>
            <a:off x="609600" y="1295400"/>
            <a:ext cx="7930520" cy="4893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S:\DMX Newsletter\noaa log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1" y="64008"/>
            <a:ext cx="696831" cy="704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l="56250" t="21875" r="2500" b="14531"/>
          <a:stretch>
            <a:fillRect/>
          </a:stretch>
        </p:blipFill>
        <p:spPr bwMode="auto">
          <a:xfrm>
            <a:off x="609600" y="1295400"/>
            <a:ext cx="7924800" cy="4886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pPr eaLnBrk="1" hangingPunct="1"/>
            <a:r>
              <a:rPr lang="en-US" sz="5400" b="1" dirty="0" smtClean="0"/>
              <a:t>Classification of Events</a:t>
            </a:r>
            <a:endParaRPr lang="en-US" sz="4800" b="1" dirty="0" smtClean="0"/>
          </a:p>
        </p:txBody>
      </p:sp>
      <p:cxnSp>
        <p:nvCxnSpPr>
          <p:cNvPr id="9" name="Straight Connector 8"/>
          <p:cNvCxnSpPr/>
          <p:nvPr/>
        </p:nvCxnSpPr>
        <p:spPr>
          <a:xfrm>
            <a:off x="76200" y="865188"/>
            <a:ext cx="90678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5400000">
            <a:off x="-3352800" y="3429000"/>
            <a:ext cx="68580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nws 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05800" y="79268"/>
            <a:ext cx="717772" cy="688869"/>
          </a:xfrm>
          <a:prstGeom prst="rect">
            <a:avLst/>
          </a:prstGeom>
        </p:spPr>
      </p:pic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2971800" y="2743200"/>
            <a:ext cx="1524000" cy="990600"/>
          </a:xfrm>
        </p:spPr>
        <p:txBody>
          <a:bodyPr/>
          <a:lstStyle/>
          <a:p>
            <a:pPr eaLnBrk="1" hangingPunct="1">
              <a:buNone/>
            </a:pPr>
            <a:r>
              <a:rPr lang="en-US" sz="2400" b="1" dirty="0" smtClean="0"/>
              <a:t>      Late Night</a:t>
            </a:r>
          </a:p>
        </p:txBody>
      </p:sp>
      <p:sp>
        <p:nvSpPr>
          <p:cNvPr id="21" name="Content Placeholder 2"/>
          <p:cNvSpPr txBox="1">
            <a:spLocks/>
          </p:cNvSpPr>
          <p:nvPr/>
        </p:nvSpPr>
        <p:spPr bwMode="auto">
          <a:xfrm>
            <a:off x="6400800" y="2438400"/>
            <a:ext cx="1524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Afternoon</a:t>
            </a:r>
          </a:p>
        </p:txBody>
      </p:sp>
      <p:sp>
        <p:nvSpPr>
          <p:cNvPr id="24" name="Content Placeholder 2"/>
          <p:cNvSpPr txBox="1">
            <a:spLocks/>
          </p:cNvSpPr>
          <p:nvPr/>
        </p:nvSpPr>
        <p:spPr bwMode="auto">
          <a:xfrm>
            <a:off x="1295400" y="2362200"/>
            <a:ext cx="1524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Evening</a:t>
            </a:r>
          </a:p>
        </p:txBody>
      </p:sp>
      <p:sp>
        <p:nvSpPr>
          <p:cNvPr id="29" name="Freeform 28"/>
          <p:cNvSpPr/>
          <p:nvPr/>
        </p:nvSpPr>
        <p:spPr>
          <a:xfrm>
            <a:off x="2286000" y="2667001"/>
            <a:ext cx="2743200" cy="1219200"/>
          </a:xfrm>
          <a:custGeom>
            <a:avLst/>
            <a:gdLst>
              <a:gd name="connsiteX0" fmla="*/ 0 w 2762450"/>
              <a:gd name="connsiteY0" fmla="*/ 1618648 h 1618648"/>
              <a:gd name="connsiteX1" fmla="*/ 1424539 w 2762450"/>
              <a:gd name="connsiteY1" fmla="*/ 1604 h 1618648"/>
              <a:gd name="connsiteX2" fmla="*/ 2762450 w 2762450"/>
              <a:gd name="connsiteY2" fmla="*/ 1609023 h 1618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62450" h="1618648">
                <a:moveTo>
                  <a:pt x="0" y="1618648"/>
                </a:moveTo>
                <a:cubicBezTo>
                  <a:pt x="482065" y="810928"/>
                  <a:pt x="964131" y="3208"/>
                  <a:pt x="1424539" y="1604"/>
                </a:cubicBezTo>
                <a:cubicBezTo>
                  <a:pt x="1884947" y="0"/>
                  <a:pt x="2323698" y="804511"/>
                  <a:pt x="2762450" y="1609023"/>
                </a:cubicBezTo>
              </a:path>
            </a:pathLst>
          </a:custGeom>
          <a:ln w="508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6934200" y="2743200"/>
            <a:ext cx="1447800" cy="1143000"/>
          </a:xfrm>
          <a:custGeom>
            <a:avLst/>
            <a:gdLst>
              <a:gd name="connsiteX0" fmla="*/ 0 w 1414914"/>
              <a:gd name="connsiteY0" fmla="*/ 1018673 h 1018673"/>
              <a:gd name="connsiteX1" fmla="*/ 924026 w 1414914"/>
              <a:gd name="connsiteY1" fmla="*/ 162025 h 1018673"/>
              <a:gd name="connsiteX2" fmla="*/ 1414914 w 1414914"/>
              <a:gd name="connsiteY2" fmla="*/ 46522 h 1018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14914" h="1018673">
                <a:moveTo>
                  <a:pt x="0" y="1018673"/>
                </a:moveTo>
                <a:cubicBezTo>
                  <a:pt x="344103" y="671361"/>
                  <a:pt x="688207" y="324050"/>
                  <a:pt x="924026" y="162025"/>
                </a:cubicBezTo>
                <a:cubicBezTo>
                  <a:pt x="1159845" y="0"/>
                  <a:pt x="1287379" y="23261"/>
                  <a:pt x="1414914" y="46522"/>
                </a:cubicBezTo>
              </a:path>
            </a:pathLst>
          </a:custGeom>
          <a:ln w="508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1295400" y="2819400"/>
            <a:ext cx="685800" cy="1066800"/>
          </a:xfrm>
          <a:custGeom>
            <a:avLst/>
            <a:gdLst>
              <a:gd name="connsiteX0" fmla="*/ 664143 w 664143"/>
              <a:gd name="connsiteY0" fmla="*/ 1068405 h 1068405"/>
              <a:gd name="connsiteX1" fmla="*/ 259882 w 664143"/>
              <a:gd name="connsiteY1" fmla="*/ 298383 h 1068405"/>
              <a:gd name="connsiteX2" fmla="*/ 0 w 664143"/>
              <a:gd name="connsiteY2" fmla="*/ 0 h 1068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4143" h="1068405">
                <a:moveTo>
                  <a:pt x="664143" y="1068405"/>
                </a:moveTo>
                <a:cubicBezTo>
                  <a:pt x="517358" y="772428"/>
                  <a:pt x="370573" y="476451"/>
                  <a:pt x="259882" y="298383"/>
                </a:cubicBezTo>
                <a:cubicBezTo>
                  <a:pt x="149192" y="120316"/>
                  <a:pt x="74596" y="60158"/>
                  <a:pt x="0" y="0"/>
                </a:cubicBezTo>
              </a:path>
            </a:pathLst>
          </a:custGeom>
          <a:ln w="508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S:\DMX Newsletter\noaa log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1" y="64008"/>
            <a:ext cx="696831" cy="704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pPr eaLnBrk="1" hangingPunct="1"/>
            <a:r>
              <a:rPr lang="en-US" sz="5400" b="1" dirty="0" smtClean="0"/>
              <a:t>Classification of Events</a:t>
            </a:r>
            <a:endParaRPr lang="en-US" sz="4800" b="1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686800" cy="5592762"/>
          </a:xfrm>
        </p:spPr>
        <p:txBody>
          <a:bodyPr/>
          <a:lstStyle/>
          <a:p>
            <a:pPr eaLnBrk="1" hangingPunct="1">
              <a:buNone/>
            </a:pPr>
            <a:r>
              <a:rPr lang="en-US" sz="3600" b="1" dirty="0" smtClean="0"/>
              <a:t>	Classification Based on Scale of Radar 	Signatures and Storm Structure</a:t>
            </a:r>
          </a:p>
          <a:p>
            <a:pPr eaLnBrk="1" hangingPunct="1">
              <a:buNone/>
            </a:pPr>
            <a:endParaRPr lang="en-US" sz="4000" b="1" dirty="0" smtClean="0"/>
          </a:p>
          <a:p>
            <a:pPr eaLnBrk="1" hangingPunct="1">
              <a:buNone/>
            </a:pPr>
            <a:endParaRPr lang="en-US" sz="4000" b="1" dirty="0" smtClean="0"/>
          </a:p>
          <a:p>
            <a:pPr eaLnBrk="1" hangingPunct="1">
              <a:buNone/>
            </a:pPr>
            <a:endParaRPr lang="en-US" sz="4000" b="1" dirty="0" smtClean="0"/>
          </a:p>
          <a:p>
            <a:pPr eaLnBrk="1" hangingPunct="1">
              <a:buNone/>
            </a:pPr>
            <a:endParaRPr lang="en-US" sz="4000" b="1" dirty="0" smtClean="0"/>
          </a:p>
          <a:p>
            <a:pPr eaLnBrk="1" hangingPunct="1">
              <a:buNone/>
            </a:pPr>
            <a:endParaRPr lang="en-US" sz="4000" b="1" dirty="0" smtClean="0"/>
          </a:p>
          <a:p>
            <a:pPr eaLnBrk="1" hangingPunct="1">
              <a:buFont typeface="Arial" charset="0"/>
              <a:buNone/>
            </a:pPr>
            <a:r>
              <a:rPr lang="en-US" sz="4000" b="1" dirty="0" smtClean="0"/>
              <a:t> </a:t>
            </a:r>
          </a:p>
          <a:p>
            <a:pPr eaLnBrk="1" hangingPunct="1">
              <a:buNone/>
            </a:pPr>
            <a:endParaRPr lang="en-US" sz="4000" b="1" dirty="0" smtClean="0"/>
          </a:p>
        </p:txBody>
      </p:sp>
      <p:cxnSp>
        <p:nvCxnSpPr>
          <p:cNvPr id="9" name="Straight Connector 8"/>
          <p:cNvCxnSpPr/>
          <p:nvPr/>
        </p:nvCxnSpPr>
        <p:spPr>
          <a:xfrm>
            <a:off x="76200" y="865188"/>
            <a:ext cx="90678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5400000">
            <a:off x="-3352800" y="3429000"/>
            <a:ext cx="68580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nws 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05800" y="79268"/>
            <a:ext cx="717772" cy="688869"/>
          </a:xfrm>
          <a:prstGeom prst="rect">
            <a:avLst/>
          </a:prstGeom>
        </p:spPr>
      </p:pic>
      <p:pic>
        <p:nvPicPr>
          <p:cNvPr id="1026" name="Picture 2" descr="S:\Case Studies\Wind70_KJ\RadarCaptures\AlreadyInPPT\05-25-2008-2231 ALO.png"/>
          <p:cNvPicPr>
            <a:picLocks noChangeAspect="1" noChangeArrowheads="1"/>
          </p:cNvPicPr>
          <p:nvPr/>
        </p:nvPicPr>
        <p:blipFill>
          <a:blip r:embed="rId3" cstate="print"/>
          <a:srcRect l="24086" r="41505" b="37685"/>
          <a:stretch>
            <a:fillRect/>
          </a:stretch>
        </p:blipFill>
        <p:spPr bwMode="auto">
          <a:xfrm>
            <a:off x="914400" y="3373044"/>
            <a:ext cx="1828800" cy="257055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914400" y="2590800"/>
            <a:ext cx="1828800" cy="609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5 Super Cells</a:t>
            </a:r>
            <a:endParaRPr lang="en-US" sz="2400" dirty="0"/>
          </a:p>
        </p:txBody>
      </p:sp>
      <p:pic>
        <p:nvPicPr>
          <p:cNvPr id="1027" name="Picture 3" descr="S:\Case Studies\Wind70_KJ\RadarCaptures\AlreadyInPPT\05-06-2007-1015 NewVirginia.png"/>
          <p:cNvPicPr>
            <a:picLocks noChangeAspect="1" noChangeArrowheads="1"/>
          </p:cNvPicPr>
          <p:nvPr/>
        </p:nvPicPr>
        <p:blipFill>
          <a:blip r:embed="rId4" cstate="print"/>
          <a:srcRect l="35399" t="16893" r="19385" b="2281"/>
          <a:stretch>
            <a:fillRect/>
          </a:stretch>
        </p:blipFill>
        <p:spPr bwMode="auto">
          <a:xfrm>
            <a:off x="3733800" y="3352800"/>
            <a:ext cx="1905000" cy="2642984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</p:pic>
      <p:sp>
        <p:nvSpPr>
          <p:cNvPr id="10" name="Rectangle 9"/>
          <p:cNvSpPr/>
          <p:nvPr/>
        </p:nvSpPr>
        <p:spPr>
          <a:xfrm>
            <a:off x="3733800" y="2590800"/>
            <a:ext cx="1905000" cy="609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4 Bow Echoes</a:t>
            </a:r>
            <a:endParaRPr lang="en-US" sz="2400" dirty="0"/>
          </a:p>
        </p:txBody>
      </p:sp>
      <p:sp>
        <p:nvSpPr>
          <p:cNvPr id="11" name="Rectangle 10"/>
          <p:cNvSpPr/>
          <p:nvPr/>
        </p:nvSpPr>
        <p:spPr>
          <a:xfrm>
            <a:off x="6553200" y="2590800"/>
            <a:ext cx="1905000" cy="609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17 Hybrids</a:t>
            </a:r>
            <a:endParaRPr lang="en-US" sz="2400" dirty="0"/>
          </a:p>
        </p:txBody>
      </p:sp>
      <p:pic>
        <p:nvPicPr>
          <p:cNvPr id="3074" name="Picture 2" descr="S:\Case Studies\Wind70_KJ\RadarCaptures\07-21-2008-0814 DMX 60-87kt HP.png"/>
          <p:cNvPicPr>
            <a:picLocks noChangeAspect="1" noChangeArrowheads="1"/>
          </p:cNvPicPr>
          <p:nvPr/>
        </p:nvPicPr>
        <p:blipFill>
          <a:blip r:embed="rId5" cstate="print"/>
          <a:srcRect l="30334" t="28280" r="51666" b="39095"/>
          <a:stretch>
            <a:fillRect/>
          </a:stretch>
        </p:blipFill>
        <p:spPr bwMode="auto">
          <a:xfrm>
            <a:off x="6553200" y="3352800"/>
            <a:ext cx="1874654" cy="263719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</p:pic>
      <p:pic>
        <p:nvPicPr>
          <p:cNvPr id="16" name="Picture 2" descr="S:\DMX Newsletter\noaa logo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1" y="64008"/>
            <a:ext cx="696831" cy="704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06-05-2008-0633 MIW.png"/>
          <p:cNvPicPr>
            <a:picLocks noChangeAspect="1"/>
          </p:cNvPicPr>
          <p:nvPr/>
        </p:nvPicPr>
        <p:blipFill>
          <a:blip r:embed="rId2" cstate="print"/>
          <a:srcRect l="4295" t="17778" r="18093" b="3333"/>
          <a:stretch>
            <a:fillRect/>
          </a:stretch>
        </p:blipFill>
        <p:spPr>
          <a:xfrm>
            <a:off x="3733800" y="2562860"/>
            <a:ext cx="5252433" cy="4143586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pPr eaLnBrk="1" hangingPunct="1"/>
            <a:r>
              <a:rPr lang="en-US" sz="5400" b="1" dirty="0" smtClean="0"/>
              <a:t>Scale of Events</a:t>
            </a:r>
            <a:endParaRPr lang="en-US" sz="4800" b="1" dirty="0" smtClean="0"/>
          </a:p>
        </p:txBody>
      </p:sp>
      <p:cxnSp>
        <p:nvCxnSpPr>
          <p:cNvPr id="9" name="Straight Connector 8"/>
          <p:cNvCxnSpPr/>
          <p:nvPr/>
        </p:nvCxnSpPr>
        <p:spPr>
          <a:xfrm>
            <a:off x="76200" y="865188"/>
            <a:ext cx="90678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5400000">
            <a:off x="-3352800" y="3429000"/>
            <a:ext cx="6858000" cy="0"/>
          </a:xfrm>
          <a:prstGeom prst="line">
            <a:avLst/>
          </a:prstGeom>
          <a:ln w="127000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nws 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05800" y="79268"/>
            <a:ext cx="717772" cy="688869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457200" y="990600"/>
            <a:ext cx="8686800" cy="559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457200" y="990600"/>
            <a:ext cx="86868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size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of the 70+ wind producing </a:t>
            </a:r>
            <a:r>
              <a:rPr lang="en-US" sz="2800" b="1" dirty="0" smtClean="0">
                <a:latin typeface="+mn-lt"/>
              </a:rPr>
              <a:t>elements (line A) are small when compared to the “parent” convective elements (line B), and to the entire complex in general</a:t>
            </a:r>
            <a:endParaRPr kumimoji="0" lang="en-US" sz="2800" b="1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00100" lvl="1" indent="-342900">
              <a:spcBef>
                <a:spcPct val="20000"/>
              </a:spcBef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 flipV="1">
            <a:off x="8153400" y="3733800"/>
            <a:ext cx="304800" cy="152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7543800" y="4724400"/>
            <a:ext cx="3048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7772400" y="2819400"/>
            <a:ext cx="381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5400000">
            <a:off x="6896100" y="3619500"/>
            <a:ext cx="1905000" cy="30480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rot="16200000" flipH="1">
            <a:off x="7620000" y="3124200"/>
            <a:ext cx="914400" cy="45720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7696200" y="2819400"/>
            <a:ext cx="304800" cy="152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5791200" y="2667000"/>
            <a:ext cx="2209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A</a:t>
            </a:r>
            <a:r>
              <a:rPr lang="en-US" sz="2400" b="1" dirty="0" smtClean="0"/>
              <a:t> = 22-37mi</a:t>
            </a:r>
            <a:endParaRPr lang="en-US" sz="24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8077200" y="4267200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B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81000" y="2514600"/>
            <a:ext cx="3200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b="1" dirty="0" smtClean="0">
                <a:latin typeface="+mn-lt"/>
              </a:rPr>
              <a:t> </a:t>
            </a:r>
            <a:r>
              <a:rPr lang="en-US" sz="2400" b="1" dirty="0" smtClean="0">
                <a:latin typeface="+mn-lt"/>
              </a:rPr>
              <a:t>On average, 31 mi</a:t>
            </a:r>
            <a:endParaRPr lang="en-US" sz="2000" b="1" dirty="0" smtClean="0">
              <a:latin typeface="+mn-lt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000" b="1" dirty="0" smtClean="0">
                <a:latin typeface="+mn-lt"/>
              </a:rPr>
              <a:t>  22 mi Supercells</a:t>
            </a:r>
          </a:p>
          <a:p>
            <a:pPr lvl="1">
              <a:buFont typeface="Arial" pitchFamily="34" charset="0"/>
              <a:buChar char="•"/>
            </a:pPr>
            <a:r>
              <a:rPr lang="en-US" sz="2000" b="1" dirty="0" smtClean="0">
                <a:latin typeface="+mn-lt"/>
              </a:rPr>
              <a:t>  37 mi Bow Echoes</a:t>
            </a:r>
          </a:p>
          <a:p>
            <a:pPr lvl="1">
              <a:buFont typeface="Arial" pitchFamily="34" charset="0"/>
              <a:buChar char="•"/>
            </a:pPr>
            <a:r>
              <a:rPr lang="en-US" sz="2000" b="1" dirty="0" smtClean="0">
                <a:latin typeface="+mn-lt"/>
              </a:rPr>
              <a:t>  </a:t>
            </a:r>
            <a:r>
              <a:rPr lang="en-US" sz="2000" b="1" dirty="0" smtClean="0">
                <a:latin typeface="+mn-lt"/>
              </a:rPr>
              <a:t>31 </a:t>
            </a:r>
            <a:r>
              <a:rPr lang="en-US" sz="2000" b="1" dirty="0" smtClean="0">
                <a:latin typeface="+mn-lt"/>
              </a:rPr>
              <a:t>mi Hybrids</a:t>
            </a:r>
          </a:p>
          <a:p>
            <a:pPr lvl="1"/>
            <a:endParaRPr lang="en-US" sz="1000" b="1" dirty="0" smtClean="0">
              <a:latin typeface="+mn-lt"/>
            </a:endParaRPr>
          </a:p>
          <a:p>
            <a:pPr>
              <a:buFont typeface="Arial" pitchFamily="34" charset="0"/>
              <a:buChar char="•"/>
            </a:pPr>
            <a:r>
              <a:rPr lang="en-US" sz="2400" b="1" dirty="0" smtClean="0">
                <a:latin typeface="+mn-lt"/>
              </a:rPr>
              <a:t> Average movement 269/47 mph</a:t>
            </a:r>
          </a:p>
          <a:p>
            <a:pPr lvl="1">
              <a:buFont typeface="Arial" pitchFamily="34" charset="0"/>
              <a:buChar char="•"/>
            </a:pPr>
            <a:r>
              <a:rPr lang="en-US" sz="2000" b="1" dirty="0" smtClean="0">
                <a:latin typeface="+mn-lt"/>
              </a:rPr>
              <a:t>  </a:t>
            </a:r>
            <a:r>
              <a:rPr lang="en-US" sz="2000" b="1" dirty="0" err="1" smtClean="0">
                <a:latin typeface="+mn-lt"/>
              </a:rPr>
              <a:t>Supercell</a:t>
            </a:r>
            <a:r>
              <a:rPr lang="en-US" sz="2000" b="1" dirty="0" smtClean="0">
                <a:latin typeface="+mn-lt"/>
              </a:rPr>
              <a:t> and Bow  </a:t>
            </a:r>
          </a:p>
          <a:p>
            <a:pPr lvl="1"/>
            <a:r>
              <a:rPr lang="en-US" sz="2000" b="1" dirty="0" smtClean="0">
                <a:latin typeface="+mn-lt"/>
              </a:rPr>
              <a:t>    Echoes are from 250</a:t>
            </a:r>
            <a:r>
              <a:rPr lang="en-US" sz="2000" b="1" baseline="30000" dirty="0" smtClean="0">
                <a:latin typeface="+mn-lt"/>
              </a:rPr>
              <a:t>o</a:t>
            </a:r>
            <a:endParaRPr lang="en-US" sz="2000" b="1" dirty="0" smtClean="0">
              <a:latin typeface="+mn-lt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000" b="1" dirty="0" smtClean="0">
                <a:latin typeface="+mn-lt"/>
              </a:rPr>
              <a:t>  Hybrids are from 280</a:t>
            </a:r>
            <a:r>
              <a:rPr lang="en-US" sz="2000" b="1" baseline="30000" dirty="0" smtClean="0">
                <a:latin typeface="+mn-lt"/>
              </a:rPr>
              <a:t>o</a:t>
            </a:r>
          </a:p>
          <a:p>
            <a:pPr lvl="1"/>
            <a:endParaRPr lang="en-US" sz="2000" b="1" dirty="0" smtClean="0">
              <a:latin typeface="+mn-lt"/>
            </a:endParaRPr>
          </a:p>
          <a:p>
            <a:pPr>
              <a:buFont typeface="Arial" pitchFamily="34" charset="0"/>
              <a:buChar char="•"/>
            </a:pPr>
            <a:endParaRPr lang="en-US" b="1" dirty="0">
              <a:latin typeface="+mn-lt"/>
            </a:endParaRPr>
          </a:p>
        </p:txBody>
      </p:sp>
      <p:pic>
        <p:nvPicPr>
          <p:cNvPr id="22" name="Picture 2" descr="S:\DMX Newsletter\noaa log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1" y="64008"/>
            <a:ext cx="696831" cy="704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2537</TotalTime>
  <Words>489</Words>
  <Application>Microsoft Office PowerPoint</Application>
  <PresentationFormat>On-screen Show (4:3)</PresentationFormat>
  <Paragraphs>220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Convective Storms Producing Winds 70 mph or Greater:     Longevity, Radar Structure, and Near Storm Environment </vt:lpstr>
      <vt:lpstr>Line up</vt:lpstr>
      <vt:lpstr>Motivation</vt:lpstr>
      <vt:lpstr>Motivation</vt:lpstr>
      <vt:lpstr>Classification of Events</vt:lpstr>
      <vt:lpstr>Classification of Events</vt:lpstr>
      <vt:lpstr>Classification of Events</vt:lpstr>
      <vt:lpstr>Classification of Events</vt:lpstr>
      <vt:lpstr>Scale of Events</vt:lpstr>
      <vt:lpstr>Mesoscale Environment</vt:lpstr>
      <vt:lpstr>Mesoscale Environment</vt:lpstr>
      <vt:lpstr>Mesoscale Environment</vt:lpstr>
      <vt:lpstr>Mesoscale Environment</vt:lpstr>
      <vt:lpstr>Mesoscale Environment</vt:lpstr>
      <vt:lpstr>Mesoscale Environment</vt:lpstr>
      <vt:lpstr>Mesoscale Environment</vt:lpstr>
      <vt:lpstr>Mesoscale Environment</vt:lpstr>
      <vt:lpstr>Mesoscale Environment</vt:lpstr>
      <vt:lpstr>Summary of Main Points</vt:lpstr>
      <vt:lpstr>Summary of Main Points</vt:lpstr>
      <vt:lpstr>Summary of Main Points</vt:lpstr>
      <vt:lpstr>Questions/Comments</vt:lpstr>
    </vt:vector>
  </TitlesOfParts>
  <Company>NWS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Flash Flood Case Study</dc:title>
  <dc:creator>jacob.beitlich</dc:creator>
  <cp:lastModifiedBy>Jacob Beitlich</cp:lastModifiedBy>
  <cp:revision>232</cp:revision>
  <dcterms:created xsi:type="dcterms:W3CDTF">2011-01-19T21:43:44Z</dcterms:created>
  <dcterms:modified xsi:type="dcterms:W3CDTF">2011-03-08T02:45:33Z</dcterms:modified>
</cp:coreProperties>
</file>