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notesMasterIdLst>
    <p:notesMasterId r:id="rId36"/>
  </p:notesMasterIdLst>
  <p:sldIdLst>
    <p:sldId id="256" r:id="rId2"/>
    <p:sldId id="402" r:id="rId3"/>
    <p:sldId id="341" r:id="rId4"/>
    <p:sldId id="404" r:id="rId5"/>
    <p:sldId id="403" r:id="rId6"/>
    <p:sldId id="405" r:id="rId7"/>
    <p:sldId id="409" r:id="rId8"/>
    <p:sldId id="347" r:id="rId9"/>
    <p:sldId id="372" r:id="rId10"/>
    <p:sldId id="383" r:id="rId11"/>
    <p:sldId id="408" r:id="rId12"/>
    <p:sldId id="444" r:id="rId13"/>
    <p:sldId id="443" r:id="rId14"/>
    <p:sldId id="386" r:id="rId15"/>
    <p:sldId id="406" r:id="rId16"/>
    <p:sldId id="407" r:id="rId17"/>
    <p:sldId id="412" r:id="rId18"/>
    <p:sldId id="442" r:id="rId19"/>
    <p:sldId id="415" r:id="rId20"/>
    <p:sldId id="420" r:id="rId21"/>
    <p:sldId id="422" r:id="rId22"/>
    <p:sldId id="446" r:id="rId23"/>
    <p:sldId id="441" r:id="rId24"/>
    <p:sldId id="432" r:id="rId25"/>
    <p:sldId id="433" r:id="rId26"/>
    <p:sldId id="434" r:id="rId27"/>
    <p:sldId id="435" r:id="rId28"/>
    <p:sldId id="436" r:id="rId29"/>
    <p:sldId id="416" r:id="rId30"/>
    <p:sldId id="437" r:id="rId31"/>
    <p:sldId id="438" r:id="rId32"/>
    <p:sldId id="439" r:id="rId33"/>
    <p:sldId id="430" r:id="rId34"/>
    <p:sldId id="445" r:id="rId3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00"/>
    <a:srgbClr val="FF3300"/>
    <a:srgbClr val="FF00FF"/>
    <a:srgbClr val="CC00CC"/>
    <a:srgbClr val="00FF00"/>
    <a:srgbClr val="C0C0C0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36" autoAdjust="0"/>
    <p:restoredTop sz="86386" autoAdjust="0"/>
  </p:normalViewPr>
  <p:slideViewPr>
    <p:cSldViewPr>
      <p:cViewPr varScale="1">
        <p:scale>
          <a:sx n="59" d="100"/>
          <a:sy n="59" d="100"/>
        </p:scale>
        <p:origin x="-516" y="-90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02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0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802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802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02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024E97DC-3204-4507-B0AC-A1AE2D64E8B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6F61EE-04FA-45B2-B7CE-6468B6981FC9}" type="slidenum">
              <a:rPr lang="en-US"/>
              <a:pPr/>
              <a:t>1</a:t>
            </a:fld>
            <a:endParaRPr lang="en-US"/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44FB78-F134-461D-8ADA-91DBC032A2C3}" type="slidenum">
              <a:rPr lang="en-US"/>
              <a:pPr/>
              <a:t>10</a:t>
            </a:fld>
            <a:endParaRPr lang="en-US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A7C525-4BE6-48CA-99BD-46A09368AC44}" type="slidenum">
              <a:rPr lang="en-US"/>
              <a:pPr/>
              <a:t>11</a:t>
            </a:fld>
            <a:endParaRPr lang="en-US"/>
          </a:p>
        </p:txBody>
      </p:sp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A7C525-4BE6-48CA-99BD-46A09368AC44}" type="slidenum">
              <a:rPr lang="en-US"/>
              <a:pPr/>
              <a:t>12</a:t>
            </a:fld>
            <a:endParaRPr lang="en-US"/>
          </a:p>
        </p:txBody>
      </p:sp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A7C525-4BE6-48CA-99BD-46A09368AC44}" type="slidenum">
              <a:rPr lang="en-US"/>
              <a:pPr/>
              <a:t>13</a:t>
            </a:fld>
            <a:endParaRPr lang="en-US"/>
          </a:p>
        </p:txBody>
      </p:sp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C7AA5A-A671-44CA-BAE9-DA8F6B7F9B78}" type="slidenum">
              <a:rPr lang="en-US"/>
              <a:pPr/>
              <a:t>14</a:t>
            </a:fld>
            <a:endParaRPr lang="en-US"/>
          </a:p>
        </p:txBody>
      </p:sp>
      <p:sp>
        <p:nvSpPr>
          <p:cNvPr id="334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4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15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16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17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18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19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D126CF-8DA4-41A2-8C3E-253E49D049AB}" type="slidenum">
              <a:rPr lang="en-US"/>
              <a:pPr/>
              <a:t>2</a:t>
            </a:fld>
            <a:endParaRPr lang="en-US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7E9A37-134A-4D23-A83A-82154CA0507C}" type="slidenum">
              <a:rPr lang="en-US"/>
              <a:pPr/>
              <a:t>20</a:t>
            </a:fld>
            <a:endParaRPr lang="en-US"/>
          </a:p>
        </p:txBody>
      </p:sp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ECCF51-B96D-4133-8AF4-C308CBCCBC65}" type="slidenum">
              <a:rPr lang="en-US"/>
              <a:pPr/>
              <a:t>21</a:t>
            </a:fld>
            <a:endParaRPr lang="en-US"/>
          </a:p>
        </p:txBody>
      </p:sp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551FC1E-40D1-4F06-9CF4-7B13F46017B8}" type="slidenum">
              <a:rPr lang="en-US"/>
              <a:pPr/>
              <a:t>22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23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FDFD42-CC5D-4E6A-93BF-A3B327149DCD}" type="slidenum">
              <a:rPr lang="en-US"/>
              <a:pPr/>
              <a:t>24</a:t>
            </a:fld>
            <a:endParaRPr lang="en-US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CB0FA4-3462-4DB3-BC16-813A5ECF7CDA}" type="slidenum">
              <a:rPr lang="en-US"/>
              <a:pPr/>
              <a:t>25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386AB9-BE81-4CEE-8DD6-05DC5050D528}" type="slidenum">
              <a:rPr lang="en-US"/>
              <a:pPr/>
              <a:t>26</a:t>
            </a:fld>
            <a:endParaRPr lang="en-US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F7F25CE-207B-47DC-BEFE-58139F224373}" type="slidenum">
              <a:rPr lang="en-US"/>
              <a:pPr/>
              <a:t>27</a:t>
            </a:fld>
            <a:endParaRPr lang="en-US"/>
          </a:p>
        </p:txBody>
      </p:sp>
      <p:sp>
        <p:nvSpPr>
          <p:cNvPr id="231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87ACDA2-D9E8-479C-B1B1-96541034F2A2}" type="slidenum">
              <a:rPr lang="en-US"/>
              <a:pPr/>
              <a:t>28</a:t>
            </a:fld>
            <a:endParaRPr lang="en-US"/>
          </a:p>
        </p:txBody>
      </p:sp>
      <p:sp>
        <p:nvSpPr>
          <p:cNvPr id="23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29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3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F34256-EFA4-4F95-ADC4-6FC7625B133F}" type="slidenum">
              <a:rPr lang="en-US"/>
              <a:pPr/>
              <a:t>30</a:t>
            </a:fld>
            <a:endParaRPr lang="en-US"/>
          </a:p>
        </p:txBody>
      </p:sp>
      <p:sp>
        <p:nvSpPr>
          <p:cNvPr id="233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819363-BC6F-4206-8C43-F87F8E6EEF09}" type="slidenum">
              <a:rPr lang="en-US"/>
              <a:pPr/>
              <a:t>31</a:t>
            </a:fld>
            <a:endParaRPr lang="en-US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754470-A67D-4F0C-A50F-D6339FC68013}" type="slidenum">
              <a:rPr lang="en-US"/>
              <a:pPr/>
              <a:t>32</a:t>
            </a:fld>
            <a:endParaRPr lang="en-US"/>
          </a:p>
        </p:txBody>
      </p:sp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33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34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A69144-5693-4C14-9DC1-79B1ACBA0532}" type="slidenum">
              <a:rPr lang="en-US"/>
              <a:pPr/>
              <a:t>4</a:t>
            </a:fld>
            <a:endParaRPr lang="en-US"/>
          </a:p>
        </p:txBody>
      </p:sp>
      <p:sp>
        <p:nvSpPr>
          <p:cNvPr id="358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5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6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184971-C662-4DF0-8C86-F72A61749745}" type="slidenum">
              <a:rPr lang="en-US"/>
              <a:pPr/>
              <a:t>7</a:t>
            </a:fld>
            <a:endParaRPr lang="en-US"/>
          </a:p>
        </p:txBody>
      </p:sp>
      <p:sp>
        <p:nvSpPr>
          <p:cNvPr id="203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3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1C39B-BF15-4A65-AB7A-7139ED5A7E71}" type="slidenum">
              <a:rPr lang="en-US"/>
              <a:pPr/>
              <a:t>8</a:t>
            </a:fld>
            <a:endParaRPr lang="en-US"/>
          </a:p>
        </p:txBody>
      </p:sp>
      <p:sp>
        <p:nvSpPr>
          <p:cNvPr id="244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4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A7C525-4BE6-48CA-99BD-46A09368AC44}" type="slidenum">
              <a:rPr lang="en-US"/>
              <a:pPr/>
              <a:t>9</a:t>
            </a:fld>
            <a:endParaRPr lang="en-US"/>
          </a:p>
        </p:txBody>
      </p:sp>
      <p:sp>
        <p:nvSpPr>
          <p:cNvPr id="310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0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5F7095-600E-42FD-9591-DDFF871BFA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04985F-AC97-4DBB-B2CD-8F0E2C6214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2BE204-1DE7-4E58-A1BD-0A29F5408C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AD97A8D-218B-44D8-B795-A595730C6E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36622CE-F699-45BF-AEF1-11D9039623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C9CBE3-6A7B-420B-8DA7-8F154DB7E9C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773403-6122-4C4F-8C2E-2626E08133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66ABAD-A244-4040-B58B-61A295FBFE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88A3A3-4156-42CD-9934-F924D592FA7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4A3BE3-B415-4567-9DCD-DC7307A713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424D05-180C-4E00-A103-C341BA3E18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1DF19-4D72-449E-AA49-E43635782B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CB1F4-F83F-4063-AA05-94E3617A47D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434B0-37CA-48E0-8019-9CC7C25557A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zoom dir="in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41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41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41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041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82E76C0-75DF-4DA0-B5DC-2ACC59D7274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66" r:id="rId12"/>
    <p:sldLayoutId id="2147483667" r:id="rId13"/>
    <p:sldLayoutId id="2147483668" r:id="rId14"/>
  </p:sldLayoutIdLst>
  <p:transition>
    <p:zoom dir="in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96200" cy="1295400"/>
          </a:xfrm>
        </p:spPr>
        <p:txBody>
          <a:bodyPr/>
          <a:lstStyle/>
          <a:p>
            <a:r>
              <a:rPr lang="en-US" sz="2800" b="1" dirty="0" smtClean="0">
                <a:cs typeface="Times New Roman" pitchFamily="18" charset="0"/>
              </a:rPr>
              <a:t>Genesis and Damaging Potential of Bow Echo </a:t>
            </a:r>
            <a:r>
              <a:rPr lang="en-US" sz="2800" b="1" dirty="0" err="1" smtClean="0">
                <a:cs typeface="Times New Roman" pitchFamily="18" charset="0"/>
              </a:rPr>
              <a:t>Mesovortices</a:t>
            </a:r>
            <a:r>
              <a:rPr lang="en-US" sz="2800" b="1" dirty="0">
                <a:cs typeface="Times New Roman" pitchFamily="18" charset="0"/>
              </a:rPr>
              <a:t/>
            </a:r>
            <a:br>
              <a:rPr lang="en-US" sz="2800" b="1" dirty="0">
                <a:cs typeface="Times New Roman" pitchFamily="18" charset="0"/>
              </a:rPr>
            </a:br>
            <a:endParaRPr lang="en-US" sz="2800" b="1" i="1" dirty="0"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371600" y="1471613"/>
            <a:ext cx="6454775" cy="3100387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en-US" sz="2400" dirty="0">
                <a:solidFill>
                  <a:schemeClr val="tx2"/>
                </a:solidFill>
              </a:rPr>
              <a:t>Nolan T. Atkins</a:t>
            </a:r>
            <a:r>
              <a:rPr lang="en-US" dirty="0">
                <a:solidFill>
                  <a:schemeClr val="tx2"/>
                </a:solidFill>
              </a:rPr>
              <a:t> 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2000" i="1" dirty="0">
                <a:solidFill>
                  <a:schemeClr val="tx2"/>
                </a:solidFill>
              </a:rPr>
              <a:t>Lyndon State College, Lyndonville, VT</a:t>
            </a:r>
          </a:p>
          <a:p>
            <a:pPr algn="ctr">
              <a:lnSpc>
                <a:spcPct val="80000"/>
              </a:lnSpc>
              <a:buFontTx/>
              <a:buNone/>
            </a:pPr>
            <a:endParaRPr lang="en-US" sz="2000" b="1" i="1" dirty="0">
              <a:cs typeface="Times New Roman" pitchFamily="18" charset="0"/>
            </a:endParaRP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1600" b="1" i="1" dirty="0" smtClean="0">
                <a:cs typeface="Times New Roman" pitchFamily="18" charset="0"/>
              </a:rPr>
              <a:t>Bow Echo Workshop</a:t>
            </a:r>
          </a:p>
          <a:p>
            <a:pPr algn="ctr">
              <a:lnSpc>
                <a:spcPct val="80000"/>
              </a:lnSpc>
              <a:buFontTx/>
              <a:buNone/>
            </a:pPr>
            <a:r>
              <a:rPr lang="en-US" sz="1600" b="1" i="1" dirty="0" smtClean="0">
                <a:solidFill>
                  <a:schemeClr val="tx2"/>
                </a:solidFill>
                <a:cs typeface="Times New Roman" pitchFamily="18" charset="0"/>
              </a:rPr>
              <a:t>8-9 March, 2011</a:t>
            </a:r>
            <a:endParaRPr lang="en-US" sz="1600" i="1" dirty="0">
              <a:solidFill>
                <a:schemeClr val="tx2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n-US" sz="1600" i="1" dirty="0">
              <a:solidFill>
                <a:schemeClr val="tx2"/>
              </a:solidFill>
            </a:endParaRPr>
          </a:p>
          <a:p>
            <a:pPr algn="ctr">
              <a:lnSpc>
                <a:spcPct val="80000"/>
              </a:lnSpc>
              <a:buFontTx/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2054" name="Picture 6" descr="C:\Documents and Settings\nta12290\Desktop\bowecho_ppts\L100-onWhite-rgb.t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6096000"/>
            <a:ext cx="2590800" cy="58864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7683" name="Text Box 3"/>
          <p:cNvSpPr txBox="1">
            <a:spLocks noChangeArrowheads="1"/>
          </p:cNvSpPr>
          <p:nvPr/>
        </p:nvSpPr>
        <p:spPr bwMode="auto">
          <a:xfrm>
            <a:off x="1905000" y="762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Mesovortex Genesis – Cyclonic Only</a:t>
            </a:r>
          </a:p>
        </p:txBody>
      </p:sp>
      <p:pic>
        <p:nvPicPr>
          <p:cNvPr id="327684" name="Picture 4" descr="met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609600"/>
            <a:ext cx="5486400" cy="5486400"/>
          </a:xfrm>
          <a:prstGeom prst="rect">
            <a:avLst/>
          </a:prstGeom>
          <a:noFill/>
        </p:spPr>
      </p:pic>
      <p:graphicFrame>
        <p:nvGraphicFramePr>
          <p:cNvPr id="327685" name="Object 5"/>
          <p:cNvGraphicFramePr>
            <a:graphicFrameLocks noChangeAspect="1"/>
          </p:cNvGraphicFramePr>
          <p:nvPr>
            <p:ph/>
          </p:nvPr>
        </p:nvGraphicFramePr>
        <p:xfrm>
          <a:off x="0" y="1752600"/>
          <a:ext cx="3810000" cy="2922588"/>
        </p:xfrm>
        <a:graphic>
          <a:graphicData uri="http://schemas.openxmlformats.org/presentationml/2006/ole">
            <p:oleObj spid="_x0000_s327685" name="Image" r:id="rId5" imgW="5079365" imgH="3898413" progId="Photoshop.Image.8">
              <p:embed/>
            </p:oleObj>
          </a:graphicData>
        </a:graphic>
      </p:graphicFrame>
      <p:sp>
        <p:nvSpPr>
          <p:cNvPr id="327686" name="Rectangle 6"/>
          <p:cNvSpPr>
            <a:spLocks noChangeArrowheads="1"/>
          </p:cNvSpPr>
          <p:nvPr/>
        </p:nvSpPr>
        <p:spPr bwMode="auto">
          <a:xfrm>
            <a:off x="0" y="5027474"/>
            <a:ext cx="6324600" cy="175432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/>
              <a:t>Mechanism is similar to low-level </a:t>
            </a:r>
            <a:r>
              <a:rPr lang="en-US" dirty="0" err="1"/>
              <a:t>mesocyclogenesis</a:t>
            </a:r>
            <a:r>
              <a:rPr lang="en-US" dirty="0"/>
              <a:t> within </a:t>
            </a:r>
            <a:r>
              <a:rPr lang="en-US" dirty="0" err="1"/>
              <a:t>supercells</a:t>
            </a:r>
            <a:r>
              <a:rPr lang="en-US" dirty="0"/>
              <a:t> discussed by </a:t>
            </a:r>
            <a:r>
              <a:rPr lang="en-US" dirty="0" err="1"/>
              <a:t>Rotunno</a:t>
            </a:r>
            <a:r>
              <a:rPr lang="en-US" dirty="0"/>
              <a:t>, </a:t>
            </a:r>
            <a:r>
              <a:rPr lang="en-US" dirty="0" err="1"/>
              <a:t>Klemp</a:t>
            </a:r>
            <a:r>
              <a:rPr lang="en-US" dirty="0"/>
              <a:t>, Davies-Jones and </a:t>
            </a:r>
            <a:r>
              <a:rPr lang="en-US" dirty="0" smtClean="0"/>
              <a:t>others:</a:t>
            </a:r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err="1" smtClean="0"/>
              <a:t>Baroclinic</a:t>
            </a:r>
            <a:r>
              <a:rPr lang="en-US" dirty="0" smtClean="0"/>
              <a:t> generated horizontal </a:t>
            </a:r>
            <a:r>
              <a:rPr lang="en-US" dirty="0" err="1" smtClean="0"/>
              <a:t>vorticity</a:t>
            </a:r>
            <a:r>
              <a:rPr lang="en-US" dirty="0" smtClean="0"/>
              <a:t> is tilted upward by updraft</a:t>
            </a:r>
            <a:endParaRPr lang="en-US" dirty="0"/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7315200" y="838200"/>
            <a:ext cx="1828800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</a:rPr>
              <a:t>Inflow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Downdraft/updraft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CCCC00"/>
                </a:solidFill>
              </a:rPr>
              <a:t>Vortex lines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33CC33"/>
                </a:solidFill>
              </a:rPr>
              <a:t>mesovortex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315200" y="5105400"/>
            <a:ext cx="16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2009b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7" name="Picture 3" descr="vortices_gf_timeseries_overview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8229600" cy="6818313"/>
          </a:xfrm>
          <a:prstGeom prst="rect">
            <a:avLst/>
          </a:prstGeom>
          <a:noFill/>
        </p:spPr>
      </p:pic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1143000" y="5715000"/>
            <a:ext cx="24384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Cyclonic Mesovortices</a:t>
            </a:r>
          </a:p>
          <a:p>
            <a:pPr>
              <a:spcBef>
                <a:spcPct val="50000"/>
              </a:spcBef>
            </a:pPr>
            <a:r>
              <a:rPr lang="en-US" sz="1400" b="1" i="1"/>
              <a:t>Anticyclonic Mesovortices</a:t>
            </a:r>
          </a:p>
        </p:txBody>
      </p:sp>
      <p:sp>
        <p:nvSpPr>
          <p:cNvPr id="313349" name="Oval 5"/>
          <p:cNvSpPr>
            <a:spLocks noChangeArrowheads="1"/>
          </p:cNvSpPr>
          <p:nvPr/>
        </p:nvSpPr>
        <p:spPr bwMode="auto">
          <a:xfrm>
            <a:off x="914400" y="5715000"/>
            <a:ext cx="228600" cy="228600"/>
          </a:xfrm>
          <a:prstGeom prst="ellipse">
            <a:avLst/>
          </a:prstGeom>
          <a:solidFill>
            <a:srgbClr val="FF0000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50" name="Oval 6"/>
          <p:cNvSpPr>
            <a:spLocks noChangeArrowheads="1"/>
          </p:cNvSpPr>
          <p:nvPr/>
        </p:nvSpPr>
        <p:spPr bwMode="auto">
          <a:xfrm>
            <a:off x="914400" y="6019800"/>
            <a:ext cx="228600" cy="228600"/>
          </a:xfrm>
          <a:prstGeom prst="ellipse">
            <a:avLst/>
          </a:prstGeom>
          <a:solidFill>
            <a:srgbClr val="33CCFF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010400" y="228600"/>
            <a:ext cx="16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2009b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>
            <a:off x="5410200" y="2743200"/>
            <a:ext cx="381000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5715000" y="6477000"/>
            <a:ext cx="3200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2009b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365570" name="Picture 2" descr="Z:\laptop_backup\mv_ptsI_II\su07_vgen\part2\mvg_mature\2panel_overview\mvg_mature_2panel_230min_col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050" y="1295400"/>
            <a:ext cx="8807350" cy="5181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990600" y="381000"/>
            <a:ext cx="7315200" cy="646331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 believe this is the mechanism that generates the cyclonic </a:t>
            </a:r>
            <a:r>
              <a:rPr lang="en-US" dirty="0" err="1" smtClean="0"/>
              <a:t>mesovortex</a:t>
            </a:r>
            <a:r>
              <a:rPr lang="en-US" dirty="0" smtClean="0"/>
              <a:t> at or just north of the bow apex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7" name="Picture 3" descr="vortices_gf_timeseries_overview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8229600" cy="6818313"/>
          </a:xfrm>
          <a:prstGeom prst="rect">
            <a:avLst/>
          </a:prstGeom>
          <a:noFill/>
        </p:spPr>
      </p:pic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1143000" y="5715000"/>
            <a:ext cx="24384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Cyclonic Mesovortices</a:t>
            </a:r>
          </a:p>
          <a:p>
            <a:pPr>
              <a:spcBef>
                <a:spcPct val="50000"/>
              </a:spcBef>
            </a:pPr>
            <a:r>
              <a:rPr lang="en-US" sz="1400" b="1" i="1"/>
              <a:t>Anticyclonic Mesovortices</a:t>
            </a:r>
          </a:p>
        </p:txBody>
      </p:sp>
      <p:sp>
        <p:nvSpPr>
          <p:cNvPr id="313349" name="Oval 5"/>
          <p:cNvSpPr>
            <a:spLocks noChangeArrowheads="1"/>
          </p:cNvSpPr>
          <p:nvPr/>
        </p:nvSpPr>
        <p:spPr bwMode="auto">
          <a:xfrm>
            <a:off x="914400" y="5715000"/>
            <a:ext cx="228600" cy="228600"/>
          </a:xfrm>
          <a:prstGeom prst="ellipse">
            <a:avLst/>
          </a:prstGeom>
          <a:solidFill>
            <a:srgbClr val="FF0000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50" name="Oval 6"/>
          <p:cNvSpPr>
            <a:spLocks noChangeArrowheads="1"/>
          </p:cNvSpPr>
          <p:nvPr/>
        </p:nvSpPr>
        <p:spPr bwMode="auto">
          <a:xfrm>
            <a:off x="914400" y="6019800"/>
            <a:ext cx="228600" cy="228600"/>
          </a:xfrm>
          <a:prstGeom prst="ellipse">
            <a:avLst/>
          </a:prstGeom>
          <a:solidFill>
            <a:srgbClr val="33CCFF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010400" y="228600"/>
            <a:ext cx="1600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solidFill>
                  <a:schemeClr val="tx2"/>
                </a:solidFill>
                <a:latin typeface="Times New Roman" pitchFamily="18" charset="0"/>
              </a:rPr>
              <a:t>From Atkins </a:t>
            </a:r>
            <a:r>
              <a:rPr lang="en-US" sz="1600" dirty="0" smtClean="0">
                <a:solidFill>
                  <a:schemeClr val="tx2"/>
                </a:solidFill>
                <a:latin typeface="Times New Roman" pitchFamily="18" charset="0"/>
              </a:rPr>
              <a:t>and St. Laurent 09b</a:t>
            </a:r>
            <a:endParaRPr lang="en-US" sz="1600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rot="10800000" flipV="1">
            <a:off x="2438400" y="2667000"/>
            <a:ext cx="457200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3827" name="Text Box 3"/>
          <p:cNvSpPr txBox="1">
            <a:spLocks noChangeArrowheads="1"/>
          </p:cNvSpPr>
          <p:nvPr/>
        </p:nvSpPr>
        <p:spPr bwMode="auto">
          <a:xfrm>
            <a:off x="1905000" y="1524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Genesis - Couplets</a:t>
            </a:r>
          </a:p>
        </p:txBody>
      </p:sp>
      <p:pic>
        <p:nvPicPr>
          <p:cNvPr id="333828" name="Picture 4" descr="met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752475"/>
            <a:ext cx="6105525" cy="6105525"/>
          </a:xfrm>
          <a:prstGeom prst="rect">
            <a:avLst/>
          </a:prstGeom>
          <a:noFill/>
        </p:spPr>
      </p:pic>
      <p:sp>
        <p:nvSpPr>
          <p:cNvPr id="333829" name="Rectangle 5"/>
          <p:cNvSpPr>
            <a:spLocks noChangeArrowheads="1"/>
          </p:cNvSpPr>
          <p:nvPr/>
        </p:nvSpPr>
        <p:spPr bwMode="auto">
          <a:xfrm>
            <a:off x="0" y="2859881"/>
            <a:ext cx="266700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 marL="342900" indent="-342900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Same </a:t>
            </a:r>
            <a:r>
              <a:rPr lang="en-US" dirty="0"/>
              <a:t>mechanism </a:t>
            </a:r>
            <a:r>
              <a:rPr lang="en-US" dirty="0" smtClean="0"/>
              <a:t>used to </a:t>
            </a:r>
            <a:r>
              <a:rPr lang="en-US" dirty="0"/>
              <a:t>explain the genesis of:</a:t>
            </a:r>
          </a:p>
          <a:p>
            <a:pPr marL="342900" indent="-342900"/>
            <a:endParaRPr lang="en-US" dirty="0"/>
          </a:p>
          <a:p>
            <a:pPr marL="800100" lvl="1" indent="-342900">
              <a:buFontTx/>
              <a:buAutoNum type="arabicPeriod"/>
            </a:pPr>
            <a:r>
              <a:rPr lang="en-US" sz="1600" dirty="0"/>
              <a:t>Bow echo line-end vortices </a:t>
            </a:r>
            <a:r>
              <a:rPr lang="en-US" sz="1600" dirty="0">
                <a:solidFill>
                  <a:srgbClr val="000000"/>
                </a:solidFill>
              </a:rPr>
              <a:t>(Weisman and Davis, 1989)</a:t>
            </a:r>
          </a:p>
          <a:p>
            <a:pPr marL="800100" lvl="1" indent="-342900">
              <a:buFontTx/>
              <a:buAutoNum type="arabicPeriod"/>
            </a:pPr>
            <a:endParaRPr lang="en-US" sz="1600" dirty="0">
              <a:solidFill>
                <a:schemeClr val="accent2"/>
              </a:solidFill>
            </a:endParaRPr>
          </a:p>
          <a:p>
            <a:pPr marL="800100" lvl="1" indent="-342900">
              <a:buFontTx/>
              <a:buAutoNum type="arabicPeriod"/>
            </a:pPr>
            <a:r>
              <a:rPr lang="en-US" sz="1600" dirty="0"/>
              <a:t>Low-level </a:t>
            </a:r>
            <a:r>
              <a:rPr lang="en-US" sz="1600" dirty="0" err="1"/>
              <a:t>mesocyclones</a:t>
            </a:r>
            <a:r>
              <a:rPr lang="en-US" sz="1600" dirty="0"/>
              <a:t> in </a:t>
            </a:r>
            <a:r>
              <a:rPr lang="en-US" sz="1600" dirty="0" err="1"/>
              <a:t>supercells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0000"/>
                </a:solidFill>
              </a:rPr>
              <a:t>(</a:t>
            </a:r>
            <a:r>
              <a:rPr lang="en-US" sz="1600" dirty="0" err="1">
                <a:solidFill>
                  <a:srgbClr val="000000"/>
                </a:solidFill>
              </a:rPr>
              <a:t>Markowski</a:t>
            </a:r>
            <a:r>
              <a:rPr lang="en-US" sz="1600" dirty="0">
                <a:solidFill>
                  <a:srgbClr val="000000"/>
                </a:solidFill>
              </a:rPr>
              <a:t> et al. 2008)</a:t>
            </a:r>
          </a:p>
        </p:txBody>
      </p:sp>
      <p:sp>
        <p:nvSpPr>
          <p:cNvPr id="333830" name="Text Box 6"/>
          <p:cNvSpPr txBox="1">
            <a:spLocks noChangeArrowheads="1"/>
          </p:cNvSpPr>
          <p:nvPr/>
        </p:nvSpPr>
        <p:spPr bwMode="auto">
          <a:xfrm>
            <a:off x="7086600" y="1176338"/>
            <a:ext cx="182880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FF0000"/>
                </a:solidFill>
              </a:rPr>
              <a:t>Inflow/updraft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0000CC"/>
                </a:solidFill>
              </a:rPr>
              <a:t>Downdraft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CCCC00"/>
                </a:solidFill>
              </a:rPr>
              <a:t>Vortex lines</a:t>
            </a:r>
          </a:p>
          <a:p>
            <a:pPr algn="r">
              <a:spcBef>
                <a:spcPct val="50000"/>
              </a:spcBef>
            </a:pPr>
            <a:r>
              <a:rPr lang="en-US" sz="1400" b="1">
                <a:solidFill>
                  <a:srgbClr val="33CC33"/>
                </a:solidFill>
              </a:rPr>
              <a:t>mesovortex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162800" y="5562600"/>
            <a:ext cx="16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09b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5600" y="5029200"/>
            <a:ext cx="1905000" cy="646331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Confirming Observations??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1314271"/>
            <a:ext cx="2743200" cy="1200329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crosswise tilting of </a:t>
            </a:r>
            <a:r>
              <a:rPr lang="en-US" dirty="0" err="1" smtClean="0"/>
              <a:t>baroclinic</a:t>
            </a:r>
            <a:r>
              <a:rPr lang="en-US" dirty="0" smtClean="0"/>
              <a:t> generated horizontal </a:t>
            </a:r>
            <a:r>
              <a:rPr lang="en-US" dirty="0" err="1" smtClean="0"/>
              <a:t>vorticity</a:t>
            </a:r>
            <a:r>
              <a:rPr lang="en-US" dirty="0" smtClean="0"/>
              <a:t> by </a:t>
            </a:r>
            <a:r>
              <a:rPr lang="en-US" u="sng" dirty="0" smtClean="0"/>
              <a:t>updraft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286000" y="71735"/>
            <a:ext cx="480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Genesis – Cold Season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3276600" y="6324600"/>
            <a:ext cx="2362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</a:rPr>
              <a:t>From </a:t>
            </a:r>
            <a:r>
              <a:rPr lang="en-US" sz="1200" b="1" dirty="0" smtClean="0">
                <a:solidFill>
                  <a:schemeClr val="tx2"/>
                </a:solidFill>
              </a:rPr>
              <a:t>Wheatley and Trapp, 08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334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WRF simulation of 24 </a:t>
            </a:r>
            <a:r>
              <a:rPr lang="en-US" dirty="0" smtClean="0"/>
              <a:t>October </a:t>
            </a:r>
            <a:r>
              <a:rPr lang="en-US" dirty="0" smtClean="0"/>
              <a:t>2001 event</a:t>
            </a:r>
          </a:p>
        </p:txBody>
      </p:sp>
      <p:pic>
        <p:nvPicPr>
          <p:cNvPr id="3717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066800"/>
            <a:ext cx="874395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1981200" y="0"/>
            <a:ext cx="5562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Genesis – Cold Season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3276600" y="6324600"/>
            <a:ext cx="2362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</a:rPr>
              <a:t>From </a:t>
            </a:r>
            <a:r>
              <a:rPr lang="en-US" sz="1200" b="1" dirty="0" smtClean="0">
                <a:solidFill>
                  <a:schemeClr val="tx2"/>
                </a:solidFill>
              </a:rPr>
              <a:t>Wheatley and Trapp, 08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600" y="5334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WRF simulation of 24 October 2001 event</a:t>
            </a:r>
          </a:p>
        </p:txBody>
      </p:sp>
      <p:pic>
        <p:nvPicPr>
          <p:cNvPr id="3727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371600"/>
            <a:ext cx="340995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7274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1371600"/>
            <a:ext cx="3381375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52400" y="4953000"/>
            <a:ext cx="3352800" cy="92333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Argue shearing instability creates the </a:t>
            </a:r>
            <a:r>
              <a:rPr lang="en-US" dirty="0" err="1" smtClean="0"/>
              <a:t>mesovortices</a:t>
            </a:r>
            <a:r>
              <a:rPr lang="en-US" dirty="0" smtClean="0"/>
              <a:t> since no couplets formed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Mesovortex Genesis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1066800"/>
            <a:ext cx="86106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Summary of Genesis Mechanisms:</a:t>
            </a:r>
          </a:p>
          <a:p>
            <a:pPr algn="ctr"/>
            <a:endParaRPr lang="en-US" b="1" dirty="0" smtClean="0"/>
          </a:p>
          <a:p>
            <a:pPr>
              <a:buClr>
                <a:srgbClr val="FF3300"/>
              </a:buClr>
            </a:pPr>
            <a:r>
              <a:rPr lang="en-US" dirty="0" smtClean="0">
                <a:solidFill>
                  <a:srgbClr val="0000CC"/>
                </a:solidFill>
              </a:rPr>
              <a:t>Warm Season Events:</a:t>
            </a:r>
          </a:p>
          <a:p>
            <a:pPr>
              <a:buClr>
                <a:srgbClr val="FF3300"/>
              </a:buClr>
            </a:pPr>
            <a:endParaRPr lang="en-US" dirty="0" smtClean="0"/>
          </a:p>
          <a:p>
            <a:pPr>
              <a:buClr>
                <a:srgbClr val="FF3300"/>
              </a:buClr>
            </a:pPr>
            <a:r>
              <a:rPr lang="en-US" dirty="0" smtClean="0"/>
              <a:t>What’s common:  </a:t>
            </a:r>
            <a:r>
              <a:rPr lang="en-US" u="sng" dirty="0" smtClean="0"/>
              <a:t>The </a:t>
            </a:r>
            <a:r>
              <a:rPr lang="en-US" u="sng" dirty="0" err="1" smtClean="0"/>
              <a:t>vorticity</a:t>
            </a:r>
            <a:r>
              <a:rPr lang="en-US" u="sng" dirty="0" smtClean="0"/>
              <a:t> source is the </a:t>
            </a:r>
            <a:r>
              <a:rPr lang="en-US" u="sng" dirty="0" err="1" smtClean="0"/>
              <a:t>baroclinic</a:t>
            </a:r>
            <a:r>
              <a:rPr lang="en-US" u="sng" dirty="0" smtClean="0"/>
              <a:t> generation across the cold pool leading edge</a:t>
            </a:r>
            <a:r>
              <a:rPr lang="en-US" dirty="0" smtClean="0"/>
              <a:t>:</a:t>
            </a:r>
          </a:p>
          <a:p>
            <a:pPr>
              <a:buClr>
                <a:srgbClr val="FF3300"/>
              </a:buClr>
            </a:pPr>
            <a:endParaRPr lang="en-US" b="1" u="sng" dirty="0" smtClean="0"/>
          </a:p>
          <a:p>
            <a:pPr>
              <a:buClr>
                <a:srgbClr val="FF3300"/>
              </a:buClr>
            </a:pPr>
            <a:r>
              <a:rPr lang="en-US" b="1" dirty="0" smtClean="0"/>
              <a:t>Downdraft tilting: 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Vortex lines producing </a:t>
            </a:r>
            <a:r>
              <a:rPr lang="en-US" dirty="0" err="1" smtClean="0"/>
              <a:t>mesovortex</a:t>
            </a:r>
            <a:r>
              <a:rPr lang="en-US" dirty="0" smtClean="0"/>
              <a:t> couplet</a:t>
            </a:r>
          </a:p>
          <a:p>
            <a:pPr>
              <a:buClr>
                <a:srgbClr val="FF3300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Clr>
                <a:srgbClr val="FF3300"/>
              </a:buClr>
            </a:pPr>
            <a:r>
              <a:rPr lang="en-US" b="1" dirty="0" smtClean="0"/>
              <a:t>Updraft tilting: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err="1" smtClean="0"/>
              <a:t>Streamwise</a:t>
            </a:r>
            <a:r>
              <a:rPr lang="en-US" dirty="0" smtClean="0"/>
              <a:t> </a:t>
            </a:r>
            <a:r>
              <a:rPr lang="en-US" dirty="0" err="1" smtClean="0"/>
              <a:t>vorticity</a:t>
            </a:r>
            <a:r>
              <a:rPr lang="en-US" dirty="0" smtClean="0"/>
              <a:t> producing cyclonic only </a:t>
            </a:r>
          </a:p>
          <a:p>
            <a:pPr lvl="1">
              <a:buClr>
                <a:srgbClr val="FF3300"/>
              </a:buClr>
            </a:pPr>
            <a:endParaRPr lang="en-US" dirty="0" smtClean="0"/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Crosswise horizontal </a:t>
            </a:r>
            <a:r>
              <a:rPr lang="en-US" dirty="0" err="1" smtClean="0"/>
              <a:t>vorticity</a:t>
            </a:r>
            <a:r>
              <a:rPr lang="en-US" dirty="0" smtClean="0"/>
              <a:t> producing </a:t>
            </a:r>
            <a:r>
              <a:rPr lang="en-US" dirty="0" err="1" smtClean="0"/>
              <a:t>mesovortex</a:t>
            </a:r>
            <a:r>
              <a:rPr lang="en-US" dirty="0" smtClean="0"/>
              <a:t> couplet</a:t>
            </a:r>
          </a:p>
          <a:p>
            <a:pPr>
              <a:buClr>
                <a:srgbClr val="FF3300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Clr>
                <a:srgbClr val="FF3300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Clr>
                <a:srgbClr val="FF3300"/>
              </a:buClr>
            </a:pPr>
            <a:endParaRPr lang="en-US" dirty="0" smtClean="0"/>
          </a:p>
          <a:p>
            <a:pPr>
              <a:buClr>
                <a:srgbClr val="FF3300"/>
              </a:buClr>
            </a:pPr>
            <a:r>
              <a:rPr lang="en-US" dirty="0" smtClean="0">
                <a:solidFill>
                  <a:srgbClr val="FF0000"/>
                </a:solidFill>
              </a:rPr>
              <a:t>Cold Season: </a:t>
            </a:r>
            <a:r>
              <a:rPr lang="en-US" dirty="0" smtClean="0"/>
              <a:t>shearing instability </a:t>
            </a:r>
            <a:r>
              <a:rPr lang="en-US" u="sng" dirty="0" smtClean="0"/>
              <a:t>BUT: </a:t>
            </a:r>
            <a:r>
              <a:rPr lang="en-US" u="sng" dirty="0" err="1" smtClean="0"/>
              <a:t>streamwise</a:t>
            </a:r>
            <a:r>
              <a:rPr lang="en-US" u="sng" dirty="0" smtClean="0"/>
              <a:t> tilting of </a:t>
            </a:r>
            <a:r>
              <a:rPr lang="en-US" u="sng" dirty="0" err="1" smtClean="0"/>
              <a:t>baroclinic</a:t>
            </a:r>
            <a:r>
              <a:rPr lang="en-US" u="sng" dirty="0" smtClean="0"/>
              <a:t> horizontal </a:t>
            </a:r>
            <a:r>
              <a:rPr lang="en-US" u="sng" dirty="0" err="1" smtClean="0"/>
              <a:t>vorticity</a:t>
            </a:r>
            <a:r>
              <a:rPr lang="en-US" u="sng" dirty="0" smtClean="0"/>
              <a:t> (cyclonic only mechanism) has not been refuted.</a:t>
            </a:r>
          </a:p>
          <a:p>
            <a:pPr>
              <a:buFont typeface="Wingdings" pitchFamily="2" charset="2"/>
              <a:buChar char="ü"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Damaging Potential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990600"/>
            <a:ext cx="8686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Types of </a:t>
            </a:r>
            <a:r>
              <a:rPr lang="en-US" dirty="0" err="1" smtClean="0"/>
              <a:t>mesovortices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Non damaging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/>
              <a:t>Non </a:t>
            </a:r>
            <a:r>
              <a:rPr lang="en-US" dirty="0" err="1" smtClean="0"/>
              <a:t>tornadic</a:t>
            </a:r>
            <a:r>
              <a:rPr lang="en-US" dirty="0" smtClean="0"/>
              <a:t> damaging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/>
              <a:t>Tornadic</a:t>
            </a:r>
            <a:r>
              <a:rPr lang="en-US" dirty="0" smtClean="0"/>
              <a:t> </a:t>
            </a:r>
          </a:p>
          <a:p>
            <a:pPr marL="342900" indent="-342900"/>
            <a:endParaRPr lang="en-US" dirty="0" smtClean="0"/>
          </a:p>
          <a:p>
            <a:pPr marL="342900" indent="-342900"/>
            <a:r>
              <a:rPr lang="en-US" dirty="0" smtClean="0"/>
              <a:t>Or</a:t>
            </a:r>
          </a:p>
          <a:p>
            <a:pPr marL="342900" indent="-342900"/>
            <a:endParaRPr lang="en-US" dirty="0" smtClean="0"/>
          </a:p>
          <a:p>
            <a:pPr marL="342900" indent="-342900"/>
            <a:r>
              <a:rPr lang="en-US" dirty="0" smtClean="0"/>
              <a:t>In Idealized simulations:</a:t>
            </a:r>
          </a:p>
          <a:p>
            <a:pPr marL="342900" indent="-342900"/>
            <a:endParaRPr lang="en-US" dirty="0" smtClean="0"/>
          </a:p>
          <a:p>
            <a:pPr marL="342900" indent="-342900"/>
            <a:r>
              <a:rPr lang="en-US" dirty="0" smtClean="0"/>
              <a:t>1. Damaging</a:t>
            </a:r>
          </a:p>
          <a:p>
            <a:pPr marL="342900" indent="-342900"/>
            <a:r>
              <a:rPr lang="en-US" dirty="0" smtClean="0"/>
              <a:t>2. Non damaging</a:t>
            </a:r>
          </a:p>
          <a:p>
            <a:pPr marL="342900" indent="-342900"/>
            <a:endParaRPr lang="en-US" dirty="0" smtClean="0"/>
          </a:p>
          <a:p>
            <a:pPr marL="342900" indent="-342900"/>
            <a:endParaRPr lang="en-US" dirty="0" smtClean="0"/>
          </a:p>
          <a:p>
            <a:pPr marL="342900" indent="-342900"/>
            <a:r>
              <a:rPr lang="en-US" dirty="0" smtClean="0"/>
              <a:t>How does one identify these in real time?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304800"/>
            <a:ext cx="236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Damaging Potential</a:t>
            </a:r>
            <a:endParaRPr lang="en-US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3717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0"/>
            <a:ext cx="583769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200" y="1981200"/>
            <a:ext cx="2286000" cy="1477328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Idealized bow echo simulations produce narrow swaths of enhanced ground-relative winds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rgbClr val="0070C0"/>
              </a:buClr>
            </a:pPr>
            <a:r>
              <a:rPr lang="en-US" sz="2400" b="1" dirty="0" smtClean="0"/>
              <a:t>Topics:</a:t>
            </a:r>
            <a:endParaRPr lang="en-US" sz="2400" b="1" dirty="0"/>
          </a:p>
          <a:p>
            <a:pPr>
              <a:spcBef>
                <a:spcPct val="50000"/>
              </a:spcBef>
              <a:buClr>
                <a:srgbClr val="0070C0"/>
              </a:buClr>
            </a:pPr>
            <a:endParaRPr lang="en-US" dirty="0"/>
          </a:p>
          <a:p>
            <a:pPr>
              <a:spcBef>
                <a:spcPct val="50000"/>
              </a:spcBef>
              <a:buClr>
                <a:srgbClr val="0070C0"/>
              </a:buClr>
            </a:pPr>
            <a:endParaRPr lang="en-US" dirty="0"/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200" dirty="0"/>
              <a:t>G</a:t>
            </a:r>
            <a:r>
              <a:rPr lang="en-US" sz="2200" dirty="0" smtClean="0"/>
              <a:t>enesis conceptual models</a:t>
            </a:r>
          </a:p>
          <a:p>
            <a:pPr>
              <a:buClr>
                <a:srgbClr val="0070C0"/>
              </a:buClr>
            </a:pPr>
            <a:endParaRPr lang="en-US" sz="2200" dirty="0" smtClean="0"/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r>
              <a:rPr lang="en-US" sz="2200" dirty="0" smtClean="0"/>
              <a:t>Damaging potential</a:t>
            </a:r>
          </a:p>
          <a:p>
            <a:pPr>
              <a:buClr>
                <a:srgbClr val="0070C0"/>
              </a:buClr>
              <a:buFont typeface="Wingdings" pitchFamily="2" charset="2"/>
              <a:buChar char="ü"/>
            </a:pPr>
            <a:endParaRPr lang="en-US" sz="2200" dirty="0" smtClean="0"/>
          </a:p>
          <a:p>
            <a:pPr lvl="1">
              <a:buClr>
                <a:srgbClr val="0070C0"/>
              </a:buClr>
              <a:buFont typeface="Wingdings" pitchFamily="2" charset="2"/>
              <a:buChar char="q"/>
            </a:pPr>
            <a:r>
              <a:rPr lang="en-US" sz="2000" dirty="0" smtClean="0"/>
              <a:t>Why are some </a:t>
            </a:r>
            <a:r>
              <a:rPr lang="en-US" sz="2000" dirty="0" err="1" smtClean="0"/>
              <a:t>mesovortices</a:t>
            </a:r>
            <a:r>
              <a:rPr lang="en-US" sz="2000" dirty="0" smtClean="0"/>
              <a:t> damaging and others are not</a:t>
            </a:r>
          </a:p>
          <a:p>
            <a:pPr lvl="1">
              <a:buClr>
                <a:srgbClr val="0070C0"/>
              </a:buClr>
              <a:buFont typeface="Wingdings" pitchFamily="2" charset="2"/>
              <a:buChar char="q"/>
            </a:pPr>
            <a:endParaRPr lang="en-US" sz="2000" dirty="0" smtClean="0"/>
          </a:p>
          <a:p>
            <a:pPr lvl="1">
              <a:buClr>
                <a:srgbClr val="0070C0"/>
              </a:buClr>
              <a:buFont typeface="Wingdings" pitchFamily="2" charset="2"/>
              <a:buChar char="q"/>
            </a:pPr>
            <a:r>
              <a:rPr lang="en-US" sz="2000" dirty="0" smtClean="0"/>
              <a:t>Interaction with low-level stable layers</a:t>
            </a:r>
            <a:endParaRPr lang="en-US" sz="2000" dirty="0"/>
          </a:p>
          <a:p>
            <a:pPr>
              <a:spcBef>
                <a:spcPct val="50000"/>
              </a:spcBef>
              <a:buClr>
                <a:srgbClr val="0070C0"/>
              </a:buClr>
            </a:pPr>
            <a:endParaRPr lang="en-US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706" name="Picture 2" descr="260min_grw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6538" y="0"/>
            <a:ext cx="6342062" cy="6858000"/>
          </a:xfrm>
          <a:prstGeom prst="rect">
            <a:avLst/>
          </a:prstGeom>
          <a:noFill/>
        </p:spPr>
      </p:pic>
      <p:pic>
        <p:nvPicPr>
          <p:cNvPr id="200707" name="Picture 3" descr="260min_rij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6538" y="0"/>
            <a:ext cx="6342062" cy="6858000"/>
          </a:xfrm>
          <a:prstGeom prst="rect">
            <a:avLst/>
          </a:prstGeom>
          <a:noFill/>
        </p:spPr>
      </p:pic>
      <p:pic>
        <p:nvPicPr>
          <p:cNvPr id="200708" name="Picture 4" descr="260min_zet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06538" y="0"/>
            <a:ext cx="6342062" cy="685800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010400" y="228600"/>
            <a:ext cx="16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2009a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0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0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1730" name="Picture 2" descr="schem_damaging_vorti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379413"/>
            <a:ext cx="8915400" cy="6097587"/>
          </a:xfrm>
          <a:prstGeom prst="rect">
            <a:avLst/>
          </a:prstGeom>
          <a:noFill/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200" y="6428601"/>
            <a:ext cx="3200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2009a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33" name="Picture 13" descr="2310dz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457200"/>
            <a:ext cx="9144000" cy="4152900"/>
          </a:xfrm>
          <a:noFill/>
          <a:ln/>
        </p:spPr>
      </p:pic>
      <p:pic>
        <p:nvPicPr>
          <p:cNvPr id="107535" name="Picture 15" descr="2310dz_d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434975"/>
            <a:ext cx="9144000" cy="4137025"/>
          </a:xfrm>
          <a:noFill/>
          <a:ln/>
        </p:spPr>
      </p:pic>
      <p:sp>
        <p:nvSpPr>
          <p:cNvPr id="107538" name="Text Box 18"/>
          <p:cNvSpPr txBox="1">
            <a:spLocks noChangeArrowheads="1"/>
          </p:cNvSpPr>
          <p:nvPr/>
        </p:nvSpPr>
        <p:spPr bwMode="auto">
          <a:xfrm>
            <a:off x="0" y="4724400"/>
            <a:ext cx="5257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i="1" dirty="0">
                <a:solidFill>
                  <a:schemeClr val="tx2"/>
                </a:solidFill>
              </a:rPr>
              <a:t>From Atkins et al. (2005)</a:t>
            </a:r>
          </a:p>
        </p:txBody>
      </p:sp>
      <p:sp>
        <p:nvSpPr>
          <p:cNvPr id="107539" name="Text Box 19"/>
          <p:cNvSpPr txBox="1">
            <a:spLocks noChangeArrowheads="1"/>
          </p:cNvSpPr>
          <p:nvPr/>
        </p:nvSpPr>
        <p:spPr bwMode="auto">
          <a:xfrm>
            <a:off x="0" y="152400"/>
            <a:ext cx="9144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>
                <a:solidFill>
                  <a:schemeClr val="tx2"/>
                </a:solidFill>
              </a:rPr>
              <a:t>dBZ   0.5 degrees                                               KLSX      Vr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0" y="56388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Mechanism also confirmed by </a:t>
            </a:r>
            <a:r>
              <a:rPr lang="en-US" dirty="0" err="1" smtClean="0"/>
              <a:t>Wakimoto</a:t>
            </a:r>
            <a:r>
              <a:rPr lang="en-US" dirty="0" smtClean="0"/>
              <a:t> et al. 2006b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1143000" y="0"/>
            <a:ext cx="6400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Interaction with low-level stable layers</a:t>
            </a:r>
            <a:endParaRPr lang="en-US" sz="2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990600"/>
            <a:ext cx="868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Very few studies of nocturnal bow echoes</a:t>
            </a:r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Impact of enhanced static stability on the cool side of a front?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 smtClean="0"/>
          </a:p>
          <a:p>
            <a:r>
              <a:rPr lang="en-US" dirty="0" smtClean="0"/>
              <a:t>How does enhanced low-level static stability affect </a:t>
            </a:r>
            <a:r>
              <a:rPr lang="en-US" dirty="0" err="1" smtClean="0"/>
              <a:t>mesovortex</a:t>
            </a:r>
            <a:r>
              <a:rPr lang="en-US" dirty="0" smtClean="0"/>
              <a:t> damaging potential?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ChangeArrowheads="1"/>
          </p:cNvSpPr>
          <p:nvPr/>
        </p:nvSpPr>
        <p:spPr bwMode="auto">
          <a:xfrm>
            <a:off x="4495800" y="3429000"/>
            <a:ext cx="42672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247812" name="Picture 4" descr="initialization_sche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50800"/>
            <a:ext cx="8991600" cy="3530600"/>
          </a:xfrm>
          <a:prstGeom prst="rect">
            <a:avLst/>
          </a:prstGeom>
          <a:noFill/>
        </p:spPr>
      </p:pic>
      <p:pic>
        <p:nvPicPr>
          <p:cNvPr id="247814" name="Picture 6" descr="the_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733800"/>
            <a:ext cx="8839200" cy="3051175"/>
          </a:xfrm>
          <a:prstGeom prst="rect">
            <a:avLst/>
          </a:prstGeom>
          <a:noFill/>
        </p:spPr>
      </p:pic>
      <p:sp>
        <p:nvSpPr>
          <p:cNvPr id="247815" name="Rectangle 7"/>
          <p:cNvSpPr>
            <a:spLocks noChangeArrowheads="1"/>
          </p:cNvSpPr>
          <p:nvPr/>
        </p:nvSpPr>
        <p:spPr bwMode="auto">
          <a:xfrm>
            <a:off x="4572000" y="1981200"/>
            <a:ext cx="4572000" cy="1600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7816" name="Rectangle 8"/>
          <p:cNvSpPr>
            <a:spLocks noChangeArrowheads="1"/>
          </p:cNvSpPr>
          <p:nvPr/>
        </p:nvSpPr>
        <p:spPr bwMode="auto">
          <a:xfrm>
            <a:off x="381000" y="6096000"/>
            <a:ext cx="20558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i="1">
                <a:solidFill>
                  <a:schemeClr val="tx2"/>
                </a:solidFill>
              </a:rPr>
              <a:t>Potential Temperature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52800" y="5791200"/>
            <a:ext cx="99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i="1" dirty="0" smtClean="0"/>
              <a:t>Developing cold pool</a:t>
            </a:r>
            <a:endParaRPr lang="en-US" sz="10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019800" y="4953000"/>
            <a:ext cx="990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i="1" dirty="0" smtClean="0"/>
              <a:t>cold pool</a:t>
            </a:r>
            <a:endParaRPr lang="en-US" sz="1000" b="1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90" name="Picture 6" descr="umax_schemat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3352800"/>
            <a:ext cx="3733800" cy="3238500"/>
          </a:xfrm>
          <a:prstGeom prst="rect">
            <a:avLst/>
          </a:prstGeom>
          <a:noFill/>
        </p:spPr>
      </p:pic>
      <p:pic>
        <p:nvPicPr>
          <p:cNvPr id="246792" name="Picture 8" descr="umax_ts_col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3249613"/>
          </a:xfrm>
          <a:prstGeom prst="rect">
            <a:avLst/>
          </a:prstGeom>
          <a:noFill/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6200" y="3733800"/>
            <a:ext cx="2819400" cy="92333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/>
              <a:t>Near surface winds weaken as stable layer air becomes cooler 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3" name="Picture 3" descr="rij_mean_speed_ts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160588"/>
            <a:ext cx="9144000" cy="3249612"/>
          </a:xfrm>
          <a:prstGeom prst="rect">
            <a:avLst/>
          </a:prstGeom>
          <a:noFill/>
        </p:spPr>
      </p:pic>
      <p:sp>
        <p:nvSpPr>
          <p:cNvPr id="245764" name="Text Box 4"/>
          <p:cNvSpPr txBox="1">
            <a:spLocks noChangeArrowheads="1"/>
          </p:cNvSpPr>
          <p:nvPr/>
        </p:nvSpPr>
        <p:spPr bwMode="auto">
          <a:xfrm>
            <a:off x="914400" y="1371600"/>
            <a:ext cx="7467600" cy="36933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/>
              <a:t>The RIJ does </a:t>
            </a:r>
            <a:r>
              <a:rPr lang="en-US" i="1" u="sng" dirty="0"/>
              <a:t>not</a:t>
            </a:r>
            <a:r>
              <a:rPr lang="en-US" i="1" dirty="0"/>
              <a:t> weaken significantly when a stable layer is present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control_mv_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609600"/>
            <a:ext cx="8991600" cy="567213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 descr="rhs5_rhs11_mv_t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76200"/>
            <a:ext cx="5518150" cy="6705600"/>
          </a:xfrm>
          <a:prstGeom prst="rect">
            <a:avLst/>
          </a:prstGeom>
          <a:noFill/>
        </p:spPr>
      </p:pic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304800" y="2590800"/>
            <a:ext cx="2743200" cy="175432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/>
              <a:t>Low-level stable layer reduces number and strength of </a:t>
            </a:r>
            <a:r>
              <a:rPr lang="en-US" dirty="0" err="1"/>
              <a:t>mesovortices</a:t>
            </a:r>
            <a:endParaRPr lang="en-US" dirty="0"/>
          </a:p>
          <a:p>
            <a:pPr algn="ctr">
              <a:spcBef>
                <a:spcPct val="50000"/>
              </a:spcBef>
            </a:pPr>
            <a:endParaRPr lang="en-US" dirty="0"/>
          </a:p>
          <a:p>
            <a:pPr algn="ctr">
              <a:spcBef>
                <a:spcPct val="50000"/>
              </a:spcBef>
            </a:pPr>
            <a:r>
              <a:rPr lang="en-US" dirty="0"/>
              <a:t>How?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69666" name="Picture 2" descr="C:\Documents and Settings\nta12290\Desktop\bowecho_ppts\qlcs-wkshp\hor_vor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1000"/>
            <a:ext cx="9144001" cy="551656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6200" y="6172200"/>
            <a:ext cx="8686800" cy="369332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The buoyancy gradient across gust front decreases as stable layer becomes cooler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Mesovortex Genesis</a:t>
            </a:r>
          </a:p>
        </p:txBody>
      </p:sp>
      <p:pic>
        <p:nvPicPr>
          <p:cNvPr id="173061" name="Picture 5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95600" y="2538132"/>
            <a:ext cx="6248400" cy="4157943"/>
          </a:xfrm>
          <a:noFill/>
          <a:ln/>
        </p:spPr>
      </p:pic>
      <p:sp>
        <p:nvSpPr>
          <p:cNvPr id="173063" name="Text Box 7"/>
          <p:cNvSpPr txBox="1">
            <a:spLocks noChangeArrowheads="1"/>
          </p:cNvSpPr>
          <p:nvPr/>
        </p:nvSpPr>
        <p:spPr bwMode="auto">
          <a:xfrm>
            <a:off x="0" y="533400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70C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Idealized simulation with KW model</a:t>
            </a:r>
          </a:p>
          <a:p>
            <a:pPr>
              <a:spcBef>
                <a:spcPct val="50000"/>
              </a:spcBef>
              <a:buClr>
                <a:srgbClr val="0070C0"/>
              </a:buClr>
              <a:buFont typeface="Wingdings" pitchFamily="2" charset="2"/>
              <a:buChar char="ü"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Warm season environment</a:t>
            </a:r>
          </a:p>
          <a:p>
            <a:pPr lvl="1">
              <a:spcBef>
                <a:spcPct val="50000"/>
              </a:spcBef>
              <a:buClr>
                <a:srgbClr val="0070C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Moderate low-level W-E shear</a:t>
            </a:r>
          </a:p>
          <a:p>
            <a:pPr lvl="1">
              <a:spcBef>
                <a:spcPct val="50000"/>
              </a:spcBef>
              <a:buClr>
                <a:srgbClr val="0070C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Moist</a:t>
            </a:r>
          </a:p>
          <a:p>
            <a:pPr lvl="1">
              <a:spcBef>
                <a:spcPct val="50000"/>
              </a:spcBef>
              <a:buClr>
                <a:srgbClr val="0070C0"/>
              </a:buClr>
              <a:buFont typeface="Arial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  <a:latin typeface="Times New Roman" pitchFamily="18" charset="0"/>
              </a:rPr>
              <a:t>CAPE = 2200 J kg-1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3886200" y="5715000"/>
            <a:ext cx="13716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</a:rPr>
              <a:t>From Trapp and Weisman (2003) and Weisman and Trapp (2003)</a:t>
            </a:r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228600" y="3200400"/>
            <a:ext cx="3048000" cy="2031325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err="1" smtClean="0"/>
              <a:t>Vorticity</a:t>
            </a:r>
            <a:r>
              <a:rPr lang="en-US" b="1" dirty="0" smtClean="0"/>
              <a:t> Source is </a:t>
            </a:r>
            <a:r>
              <a:rPr lang="en-US" b="1" dirty="0" err="1" smtClean="0"/>
              <a:t>baroclinic</a:t>
            </a:r>
            <a:r>
              <a:rPr lang="en-US" b="1" dirty="0" smtClean="0"/>
              <a:t> generation across gust front</a:t>
            </a:r>
          </a:p>
          <a:p>
            <a:pPr>
              <a:spcBef>
                <a:spcPct val="50000"/>
              </a:spcBef>
            </a:pPr>
            <a:r>
              <a:rPr lang="en-US" b="1" dirty="0" smtClean="0"/>
              <a:t>Cross-wise tilting by rainy downdraft</a:t>
            </a:r>
          </a:p>
          <a:p>
            <a:pPr algn="ctr">
              <a:spcBef>
                <a:spcPct val="50000"/>
              </a:spcBef>
            </a:pPr>
            <a:endParaRPr lang="en-US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2" descr="me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7800" cy="5257800"/>
          </a:xfrm>
          <a:prstGeom prst="rect">
            <a:avLst/>
          </a:prstGeom>
          <a:noFill/>
        </p:spPr>
      </p:pic>
      <p:sp>
        <p:nvSpPr>
          <p:cNvPr id="242693" name="Text Box 5"/>
          <p:cNvSpPr txBox="1">
            <a:spLocks noChangeArrowheads="1"/>
          </p:cNvSpPr>
          <p:nvPr/>
        </p:nvSpPr>
        <p:spPr bwMode="auto">
          <a:xfrm>
            <a:off x="152400" y="4572000"/>
            <a:ext cx="33528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From Atkins and St. Laurent (2009b, MWR)</a:t>
            </a:r>
          </a:p>
        </p:txBody>
      </p:sp>
      <p:sp>
        <p:nvSpPr>
          <p:cNvPr id="242696" name="Text Box 8"/>
          <p:cNvSpPr txBox="1">
            <a:spLocks noChangeArrowheads="1"/>
          </p:cNvSpPr>
          <p:nvPr/>
        </p:nvSpPr>
        <p:spPr bwMode="auto">
          <a:xfrm>
            <a:off x="4343400" y="685800"/>
            <a:ext cx="4572000" cy="92333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err="1" smtClean="0"/>
              <a:t>Vorticity</a:t>
            </a:r>
            <a:r>
              <a:rPr lang="en-US" i="1" dirty="0" smtClean="0"/>
              <a:t> source for warm season bow echo </a:t>
            </a:r>
            <a:r>
              <a:rPr lang="en-US" i="1" dirty="0" err="1" smtClean="0"/>
              <a:t>mesovortices</a:t>
            </a:r>
            <a:r>
              <a:rPr lang="en-US" i="1" dirty="0" smtClean="0"/>
              <a:t> is </a:t>
            </a:r>
            <a:r>
              <a:rPr lang="en-US" i="1" dirty="0" err="1" smtClean="0"/>
              <a:t>baroclinic</a:t>
            </a:r>
            <a:r>
              <a:rPr lang="en-US" i="1" dirty="0" smtClean="0"/>
              <a:t> generation across gust front</a:t>
            </a:r>
            <a:endParaRPr lang="en-US" i="1" dirty="0"/>
          </a:p>
        </p:txBody>
      </p:sp>
      <p:pic>
        <p:nvPicPr>
          <p:cNvPr id="242697" name="Picture 9" descr="horiz_vort_schem_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3209925"/>
            <a:ext cx="4794250" cy="3519488"/>
          </a:xfrm>
          <a:prstGeom prst="rect">
            <a:avLst/>
          </a:prstGeom>
          <a:noFill/>
        </p:spPr>
      </p:pic>
      <p:pic>
        <p:nvPicPr>
          <p:cNvPr id="242698" name="Picture 10" descr="horiz_vort_schem_b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0" y="3209925"/>
            <a:ext cx="4794250" cy="3519488"/>
          </a:xfrm>
          <a:prstGeom prst="rect">
            <a:avLst/>
          </a:prstGeom>
          <a:noFill/>
        </p:spPr>
      </p:pic>
      <p:sp>
        <p:nvSpPr>
          <p:cNvPr id="242699" name="Text Box 11"/>
          <p:cNvSpPr txBox="1">
            <a:spLocks noChangeArrowheads="1"/>
          </p:cNvSpPr>
          <p:nvPr/>
        </p:nvSpPr>
        <p:spPr bwMode="auto">
          <a:xfrm>
            <a:off x="3429000" y="1371600"/>
            <a:ext cx="838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CC"/>
                </a:solidFill>
              </a:rPr>
              <a:t>downdraft</a:t>
            </a:r>
          </a:p>
        </p:txBody>
      </p:sp>
      <p:sp>
        <p:nvSpPr>
          <p:cNvPr id="242700" name="Text Box 12"/>
          <p:cNvSpPr txBox="1">
            <a:spLocks noChangeArrowheads="1"/>
          </p:cNvSpPr>
          <p:nvPr/>
        </p:nvSpPr>
        <p:spPr bwMode="auto">
          <a:xfrm rot="-1668067">
            <a:off x="1668463" y="2755900"/>
            <a:ext cx="10953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Horizontal </a:t>
            </a:r>
          </a:p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vorticity</a:t>
            </a:r>
          </a:p>
        </p:txBody>
      </p:sp>
      <p:sp>
        <p:nvSpPr>
          <p:cNvPr id="242701" name="Text Box 13"/>
          <p:cNvSpPr txBox="1">
            <a:spLocks noChangeArrowheads="1"/>
          </p:cNvSpPr>
          <p:nvPr/>
        </p:nvSpPr>
        <p:spPr bwMode="auto">
          <a:xfrm rot="2890789">
            <a:off x="2209801" y="3886200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0000"/>
                </a:solidFill>
              </a:rPr>
              <a:t>warm</a:t>
            </a:r>
          </a:p>
        </p:txBody>
      </p:sp>
      <p:sp>
        <p:nvSpPr>
          <p:cNvPr id="242702" name="Text Box 14"/>
          <p:cNvSpPr txBox="1">
            <a:spLocks noChangeArrowheads="1"/>
          </p:cNvSpPr>
          <p:nvPr/>
        </p:nvSpPr>
        <p:spPr bwMode="auto">
          <a:xfrm rot="2842867">
            <a:off x="1135063" y="2963862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3399FF"/>
                </a:solidFill>
              </a:rPr>
              <a:t>cold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 descr="me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7800" cy="5257800"/>
          </a:xfrm>
          <a:prstGeom prst="rect">
            <a:avLst/>
          </a:prstGeom>
          <a:noFill/>
        </p:spPr>
      </p:pic>
      <p:sp>
        <p:nvSpPr>
          <p:cNvPr id="249859" name="Text Box 3"/>
          <p:cNvSpPr txBox="1">
            <a:spLocks noChangeArrowheads="1"/>
          </p:cNvSpPr>
          <p:nvPr/>
        </p:nvSpPr>
        <p:spPr bwMode="auto">
          <a:xfrm>
            <a:off x="152400" y="4572000"/>
            <a:ext cx="3657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From Atkins and St. Laurent (2009b, MWR)</a:t>
            </a:r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4800600" y="1371600"/>
            <a:ext cx="4267200" cy="646331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/>
              <a:t>Low-level stable layer reduces horizontal </a:t>
            </a:r>
            <a:r>
              <a:rPr lang="en-US" i="1" dirty="0" err="1" smtClean="0"/>
              <a:t>vorticity</a:t>
            </a:r>
            <a:r>
              <a:rPr lang="en-US" i="1" dirty="0" smtClean="0"/>
              <a:t> generation</a:t>
            </a:r>
            <a:endParaRPr lang="en-US" i="1" dirty="0"/>
          </a:p>
        </p:txBody>
      </p:sp>
      <p:pic>
        <p:nvPicPr>
          <p:cNvPr id="249864" name="Picture 8" descr="horiz_vort_schem_w_stab_layer_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071813"/>
            <a:ext cx="4800600" cy="3525837"/>
          </a:xfrm>
          <a:prstGeom prst="rect">
            <a:avLst/>
          </a:prstGeom>
          <a:noFill/>
        </p:spPr>
      </p:pic>
      <p:sp>
        <p:nvSpPr>
          <p:cNvPr id="249865" name="Text Box 9"/>
          <p:cNvSpPr txBox="1">
            <a:spLocks noChangeArrowheads="1"/>
          </p:cNvSpPr>
          <p:nvPr/>
        </p:nvSpPr>
        <p:spPr bwMode="auto">
          <a:xfrm>
            <a:off x="3429000" y="1371600"/>
            <a:ext cx="838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CC"/>
                </a:solidFill>
              </a:rPr>
              <a:t>downdraft</a:t>
            </a:r>
          </a:p>
        </p:txBody>
      </p:sp>
      <p:sp>
        <p:nvSpPr>
          <p:cNvPr id="249866" name="Text Box 10"/>
          <p:cNvSpPr txBox="1">
            <a:spLocks noChangeArrowheads="1"/>
          </p:cNvSpPr>
          <p:nvPr/>
        </p:nvSpPr>
        <p:spPr bwMode="auto">
          <a:xfrm rot="-1668067">
            <a:off x="1668463" y="2755900"/>
            <a:ext cx="10953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Horizontal </a:t>
            </a:r>
          </a:p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vorticity</a:t>
            </a:r>
          </a:p>
        </p:txBody>
      </p:sp>
      <p:sp>
        <p:nvSpPr>
          <p:cNvPr id="249867" name="Text Box 11"/>
          <p:cNvSpPr txBox="1">
            <a:spLocks noChangeArrowheads="1"/>
          </p:cNvSpPr>
          <p:nvPr/>
        </p:nvSpPr>
        <p:spPr bwMode="auto">
          <a:xfrm rot="2890789">
            <a:off x="2209801" y="3886200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0000"/>
                </a:solidFill>
              </a:rPr>
              <a:t>warm</a:t>
            </a:r>
          </a:p>
        </p:txBody>
      </p:sp>
      <p:sp>
        <p:nvSpPr>
          <p:cNvPr id="249868" name="Text Box 12"/>
          <p:cNvSpPr txBox="1">
            <a:spLocks noChangeArrowheads="1"/>
          </p:cNvSpPr>
          <p:nvPr/>
        </p:nvSpPr>
        <p:spPr bwMode="auto">
          <a:xfrm rot="2842867">
            <a:off x="1135063" y="2963862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3399FF"/>
                </a:solidFill>
              </a:rPr>
              <a:t>cold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2" descr="me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257800" cy="5257800"/>
          </a:xfrm>
          <a:prstGeom prst="rect">
            <a:avLst/>
          </a:prstGeom>
          <a:noFill/>
        </p:spPr>
      </p:pic>
      <p:sp>
        <p:nvSpPr>
          <p:cNvPr id="251907" name="Text Box 3"/>
          <p:cNvSpPr txBox="1">
            <a:spLocks noChangeArrowheads="1"/>
          </p:cNvSpPr>
          <p:nvPr/>
        </p:nvSpPr>
        <p:spPr bwMode="auto">
          <a:xfrm>
            <a:off x="152400" y="4572000"/>
            <a:ext cx="3657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/>
              <a:t>From Atkins and St. Laurent (2009b, MWR)</a:t>
            </a:r>
          </a:p>
        </p:txBody>
      </p:sp>
      <p:pic>
        <p:nvPicPr>
          <p:cNvPr id="251911" name="Picture 7" descr="horiz_vort_schem_w_stab_layer_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154363"/>
            <a:ext cx="4870450" cy="3575050"/>
          </a:xfrm>
          <a:prstGeom prst="rect">
            <a:avLst/>
          </a:prstGeom>
          <a:noFill/>
        </p:spPr>
      </p:pic>
      <p:sp>
        <p:nvSpPr>
          <p:cNvPr id="251912" name="Text Box 8"/>
          <p:cNvSpPr txBox="1">
            <a:spLocks noChangeArrowheads="1"/>
          </p:cNvSpPr>
          <p:nvPr/>
        </p:nvSpPr>
        <p:spPr bwMode="auto">
          <a:xfrm>
            <a:off x="4724400" y="1295400"/>
            <a:ext cx="4267200" cy="646331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/>
              <a:t>Strong stable layers will inhibit </a:t>
            </a:r>
            <a:r>
              <a:rPr lang="en-US" i="1" dirty="0" err="1"/>
              <a:t>mesovortex</a:t>
            </a:r>
            <a:r>
              <a:rPr lang="en-US" i="1" dirty="0"/>
              <a:t> formation</a:t>
            </a:r>
          </a:p>
        </p:txBody>
      </p:sp>
      <p:sp>
        <p:nvSpPr>
          <p:cNvPr id="251913" name="Text Box 9"/>
          <p:cNvSpPr txBox="1">
            <a:spLocks noChangeArrowheads="1"/>
          </p:cNvSpPr>
          <p:nvPr/>
        </p:nvSpPr>
        <p:spPr bwMode="auto">
          <a:xfrm>
            <a:off x="3429000" y="1371600"/>
            <a:ext cx="838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CC"/>
                </a:solidFill>
              </a:rPr>
              <a:t>downdraft</a:t>
            </a:r>
          </a:p>
        </p:txBody>
      </p:sp>
      <p:sp>
        <p:nvSpPr>
          <p:cNvPr id="251914" name="Text Box 10"/>
          <p:cNvSpPr txBox="1">
            <a:spLocks noChangeArrowheads="1"/>
          </p:cNvSpPr>
          <p:nvPr/>
        </p:nvSpPr>
        <p:spPr bwMode="auto">
          <a:xfrm rot="-1668067">
            <a:off x="1668463" y="2755900"/>
            <a:ext cx="10953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Horizontal </a:t>
            </a:r>
          </a:p>
          <a:p>
            <a:pPr>
              <a:spcBef>
                <a:spcPct val="50000"/>
              </a:spcBef>
            </a:pPr>
            <a:r>
              <a:rPr lang="en-US" sz="1100" b="1">
                <a:solidFill>
                  <a:srgbClr val="FFCC00"/>
                </a:solidFill>
              </a:rPr>
              <a:t>vorticity</a:t>
            </a:r>
          </a:p>
        </p:txBody>
      </p:sp>
      <p:sp>
        <p:nvSpPr>
          <p:cNvPr id="251915" name="Text Box 11"/>
          <p:cNvSpPr txBox="1">
            <a:spLocks noChangeArrowheads="1"/>
          </p:cNvSpPr>
          <p:nvPr/>
        </p:nvSpPr>
        <p:spPr bwMode="auto">
          <a:xfrm rot="2890789">
            <a:off x="2209801" y="3886200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FF0000"/>
                </a:solidFill>
              </a:rPr>
              <a:t>warm</a:t>
            </a:r>
          </a:p>
        </p:txBody>
      </p:sp>
      <p:sp>
        <p:nvSpPr>
          <p:cNvPr id="251916" name="Text Box 12"/>
          <p:cNvSpPr txBox="1">
            <a:spLocks noChangeArrowheads="1"/>
          </p:cNvSpPr>
          <p:nvPr/>
        </p:nvSpPr>
        <p:spPr bwMode="auto">
          <a:xfrm rot="2842867">
            <a:off x="1135063" y="2963862"/>
            <a:ext cx="533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3399FF"/>
                </a:solidFill>
              </a:rPr>
              <a:t>cold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 smtClean="0">
                <a:solidFill>
                  <a:schemeClr val="tx2"/>
                </a:solidFill>
                <a:latin typeface="+mj-lt"/>
              </a:rPr>
              <a:t>Mesovortex</a:t>
            </a: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 Damaging Potential</a:t>
            </a:r>
            <a:endParaRPr lang="en-US" sz="2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990600"/>
            <a:ext cx="86868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Summary:</a:t>
            </a:r>
          </a:p>
          <a:p>
            <a:pPr lvl="1"/>
            <a:endParaRPr lang="en-US" dirty="0" smtClean="0"/>
          </a:p>
          <a:p>
            <a:pPr lvl="2">
              <a:buFont typeface="Arial" pitchFamily="34" charset="0"/>
              <a:buChar char="•"/>
            </a:pPr>
            <a:endParaRPr lang="en-US" dirty="0" smtClean="0"/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Within a bow echo, the strongest ground-relative winds are associated with a </a:t>
            </a:r>
            <a:r>
              <a:rPr lang="en-US" dirty="0" err="1" smtClean="0"/>
              <a:t>mesovortex</a:t>
            </a:r>
            <a:r>
              <a:rPr lang="en-US" dirty="0" smtClean="0"/>
              <a:t> formed near the descending RIJ</a:t>
            </a:r>
          </a:p>
          <a:p>
            <a:pPr lvl="2">
              <a:buClr>
                <a:srgbClr val="0000CC"/>
              </a:buClr>
              <a:buFont typeface="Wingdings" pitchFamily="2" charset="2"/>
              <a:buChar char="q"/>
            </a:pPr>
            <a:endParaRPr lang="en-US" dirty="0" smtClean="0"/>
          </a:p>
          <a:p>
            <a:pPr lvl="2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Enhanced wind swath is a linear superposition of the system and </a:t>
            </a:r>
            <a:r>
              <a:rPr lang="en-US" dirty="0" err="1" smtClean="0"/>
              <a:t>mesovortex</a:t>
            </a:r>
            <a:r>
              <a:rPr lang="en-US" dirty="0" smtClean="0"/>
              <a:t> flows – found on southern flank of a W-E moving vortex</a:t>
            </a:r>
          </a:p>
          <a:p>
            <a:pPr lvl="2"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 lvl="1"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Low-level stable layers reduce damaging surface winds primarily by weakening </a:t>
            </a:r>
            <a:r>
              <a:rPr lang="en-US" dirty="0" err="1" smtClean="0"/>
              <a:t>mesovortices</a:t>
            </a:r>
            <a:endParaRPr lang="en-US" dirty="0" smtClean="0"/>
          </a:p>
          <a:p>
            <a:pPr lvl="2">
              <a:buClr>
                <a:srgbClr val="0000CC"/>
              </a:buClr>
              <a:buFont typeface="Wingdings" pitchFamily="2" charset="2"/>
              <a:buChar char="q"/>
            </a:pPr>
            <a:endParaRPr lang="en-US" dirty="0" smtClean="0"/>
          </a:p>
          <a:p>
            <a:pPr lvl="2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err="1" smtClean="0"/>
              <a:t>Mesovortex</a:t>
            </a:r>
            <a:r>
              <a:rPr lang="en-US" dirty="0" smtClean="0"/>
              <a:t> </a:t>
            </a:r>
            <a:r>
              <a:rPr lang="en-US" dirty="0" err="1" smtClean="0"/>
              <a:t>vorticitiy</a:t>
            </a:r>
            <a:r>
              <a:rPr lang="en-US" dirty="0" smtClean="0"/>
              <a:t> source is reduced when stable layer is present</a:t>
            </a:r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endParaRPr lang="en-US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762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Looking Forward:</a:t>
            </a:r>
            <a:endParaRPr lang="en-US" sz="2400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8600" y="990600"/>
            <a:ext cx="8763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We need observations of genesis – warm and cold season events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endParaRPr lang="en-US" dirty="0" smtClean="0"/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Missed an opportunity with BAMEX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One VORTEX 2 case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Explore more of the parameter space with idealized simulations</a:t>
            </a:r>
          </a:p>
          <a:p>
            <a:pPr lvl="2">
              <a:buClr>
                <a:srgbClr val="0000CC"/>
              </a:buClr>
              <a:buFont typeface="Arial" pitchFamily="34" charset="0"/>
              <a:buChar char="•"/>
            </a:pPr>
            <a:r>
              <a:rPr lang="en-US" dirty="0" smtClean="0"/>
              <a:t>Role of 0-1 km shear</a:t>
            </a:r>
          </a:p>
          <a:p>
            <a:pPr lvl="2">
              <a:buClr>
                <a:srgbClr val="0000CC"/>
              </a:buClr>
              <a:buFont typeface="Arial" pitchFamily="34" charset="0"/>
              <a:buChar char="•"/>
            </a:pPr>
            <a:r>
              <a:rPr lang="en-US" dirty="0" smtClean="0"/>
              <a:t>Vertical distribution of CAPE</a:t>
            </a:r>
          </a:p>
          <a:p>
            <a:pPr lvl="2">
              <a:buClr>
                <a:srgbClr val="0000CC"/>
              </a:buClr>
              <a:buFont typeface="Arial" pitchFamily="34" charset="0"/>
              <a:buChar char="•"/>
            </a:pPr>
            <a:endParaRPr lang="en-US" dirty="0" smtClean="0"/>
          </a:p>
          <a:p>
            <a:pPr>
              <a:buClr>
                <a:srgbClr val="0000CC"/>
              </a:buClr>
              <a:buFont typeface="Arial" pitchFamily="34" charset="0"/>
              <a:buChar char="•"/>
            </a:pPr>
            <a:endParaRPr lang="en-US" dirty="0" smtClean="0"/>
          </a:p>
          <a:p>
            <a:pPr>
              <a:buClr>
                <a:srgbClr val="0000CC"/>
              </a:buClr>
              <a:buFont typeface="Wingdings" pitchFamily="2" charset="2"/>
              <a:buChar char="ü"/>
            </a:pPr>
            <a:r>
              <a:rPr lang="en-US" dirty="0" smtClean="0"/>
              <a:t>Damaging potential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Current conceptual models based on idealized simulations are simple minded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How well do the simple minded conceptual models relate to observations?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 Need good observational cases with thorough damage surveys</a:t>
            </a:r>
          </a:p>
          <a:p>
            <a:pPr lvl="1">
              <a:buClr>
                <a:srgbClr val="0000CC"/>
              </a:buClr>
              <a:buFont typeface="Wingdings" pitchFamily="2" charset="2"/>
              <a:buChar char="q"/>
            </a:pPr>
            <a:r>
              <a:rPr lang="en-US" dirty="0" smtClean="0"/>
              <a:t> modeling with </a:t>
            </a:r>
            <a:r>
              <a:rPr lang="en-US" smtClean="0"/>
              <a:t>data assimilation</a:t>
            </a:r>
            <a:endParaRPr lang="en-US" dirty="0" smtClean="0"/>
          </a:p>
          <a:p>
            <a:pPr lvl="1">
              <a:buClr>
                <a:srgbClr val="0000CC"/>
              </a:buClr>
              <a:buFont typeface="Arial" pitchFamily="34" charset="0"/>
              <a:buChar char="•"/>
            </a:pP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3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4900" y="3352800"/>
            <a:ext cx="4229100" cy="3319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57380" name="Text Box 4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Mesovortex Genesis</a:t>
            </a:r>
          </a:p>
        </p:txBody>
      </p:sp>
      <p:sp>
        <p:nvSpPr>
          <p:cNvPr id="5" name="Rectangle 4"/>
          <p:cNvSpPr/>
          <p:nvPr/>
        </p:nvSpPr>
        <p:spPr>
          <a:xfrm>
            <a:off x="76200" y="3733800"/>
            <a:ext cx="17897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i="1" dirty="0" err="1" smtClean="0">
                <a:solidFill>
                  <a:schemeClr val="tx2"/>
                </a:solidFill>
              </a:rPr>
              <a:t>Wakimoto</a:t>
            </a:r>
            <a:r>
              <a:rPr lang="en-US" sz="1200" b="1" i="1" dirty="0" smtClean="0">
                <a:solidFill>
                  <a:schemeClr val="tx2"/>
                </a:solidFill>
              </a:rPr>
              <a:t> et al. 2006b</a:t>
            </a:r>
            <a:endParaRPr lang="en-US" sz="1200" b="1" i="1" dirty="0">
              <a:solidFill>
                <a:schemeClr val="tx2"/>
              </a:solidFill>
            </a:endParaRPr>
          </a:p>
        </p:txBody>
      </p:sp>
      <p:pic>
        <p:nvPicPr>
          <p:cNvPr id="3696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81000"/>
            <a:ext cx="637504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9" name="Straight Arrow Connector 8"/>
          <p:cNvCxnSpPr/>
          <p:nvPr/>
        </p:nvCxnSpPr>
        <p:spPr bwMode="auto">
          <a:xfrm rot="5400000">
            <a:off x="4572000" y="1905000"/>
            <a:ext cx="838200" cy="7620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 rot="16200000" flipH="1">
            <a:off x="5181600" y="914400"/>
            <a:ext cx="304800" cy="15240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rgbClr val="FF0000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953000" y="1932801"/>
            <a:ext cx="914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i="1" dirty="0" smtClean="0">
                <a:solidFill>
                  <a:srgbClr val="FF0000"/>
                </a:solidFill>
              </a:rPr>
              <a:t>couplets</a:t>
            </a:r>
            <a:endParaRPr lang="en-US" sz="1200" b="1" i="1" dirty="0">
              <a:solidFill>
                <a:srgbClr val="FF0000"/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990600" y="4495800"/>
            <a:ext cx="3048000" cy="1615827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/>
              <a:t>Mechanism is same as in Trapp and Weisman – except downdraft source is different</a:t>
            </a:r>
          </a:p>
          <a:p>
            <a:pPr algn="ctr">
              <a:spcBef>
                <a:spcPct val="50000"/>
              </a:spcBef>
            </a:pP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324600" y="6858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Observations of 6 July, 2003 Omaha, NE event During BAMEX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89560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Genesis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3429000" y="6400800"/>
            <a:ext cx="23622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</a:rPr>
              <a:t>From </a:t>
            </a:r>
            <a:r>
              <a:rPr lang="en-US" sz="1200" b="1" dirty="0" smtClean="0">
                <a:solidFill>
                  <a:schemeClr val="tx2"/>
                </a:solidFill>
              </a:rPr>
              <a:t>Wheatley and Trapp, 08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28800" y="533400"/>
            <a:ext cx="609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WRF simulation of 6 July, 2003 event </a:t>
            </a:r>
            <a:r>
              <a:rPr lang="en-US" dirty="0" smtClean="0"/>
              <a:t>during </a:t>
            </a:r>
            <a:r>
              <a:rPr lang="en-US" dirty="0" smtClean="0"/>
              <a:t>BAMEX</a:t>
            </a:r>
          </a:p>
        </p:txBody>
      </p:sp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66800"/>
            <a:ext cx="8915401" cy="535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667000" y="0"/>
            <a:ext cx="3200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 dirty="0" err="1">
                <a:solidFill>
                  <a:schemeClr val="tx2"/>
                </a:solidFill>
                <a:latin typeface="Times New Roman" pitchFamily="18" charset="0"/>
              </a:rPr>
              <a:t>Mesovortex</a:t>
            </a:r>
            <a:r>
              <a:rPr lang="en-US" sz="2400" b="1" dirty="0">
                <a:solidFill>
                  <a:schemeClr val="tx2"/>
                </a:solidFill>
                <a:latin typeface="Times New Roman" pitchFamily="18" charset="0"/>
              </a:rPr>
              <a:t> Genesis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6324600" y="5029200"/>
            <a:ext cx="1371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</a:rPr>
              <a:t>From </a:t>
            </a:r>
            <a:r>
              <a:rPr lang="en-US" sz="1200" b="1" dirty="0" smtClean="0">
                <a:solidFill>
                  <a:schemeClr val="tx2"/>
                </a:solidFill>
              </a:rPr>
              <a:t>Wheatley and Trapp, 08</a:t>
            </a:r>
            <a:endParaRPr lang="en-US" sz="1200" b="1" dirty="0">
              <a:solidFill>
                <a:schemeClr val="tx2"/>
              </a:solidFill>
            </a:endParaRPr>
          </a:p>
        </p:txBody>
      </p:sp>
      <p:pic>
        <p:nvPicPr>
          <p:cNvPr id="37069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57200"/>
            <a:ext cx="6136194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6400800" y="1143000"/>
            <a:ext cx="2514600" cy="92333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>
              <a:buClr>
                <a:srgbClr val="0000CC"/>
              </a:buClr>
            </a:pPr>
            <a:r>
              <a:rPr lang="en-US" dirty="0" smtClean="0"/>
              <a:t>Same mechanism as Trapp and Weisman (2003)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3200" y="19050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err="1" smtClean="0">
                <a:solidFill>
                  <a:srgbClr val="FF0000"/>
                </a:solidFill>
              </a:rPr>
              <a:t>Anticyclonic</a:t>
            </a:r>
            <a:endParaRPr lang="en-US" sz="1600" b="1" i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7400" y="40386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rgbClr val="FF0000"/>
                </a:solidFill>
              </a:rPr>
              <a:t>Cyclonic</a:t>
            </a:r>
            <a:endParaRPr lang="en-US" sz="1600" b="1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81200" y="297180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 smtClean="0">
                <a:solidFill>
                  <a:srgbClr val="0000CC"/>
                </a:solidFill>
              </a:rPr>
              <a:t>Downdraft</a:t>
            </a:r>
            <a:endParaRPr lang="en-US" sz="1600" b="1" i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3059" name="Text Box 3"/>
          <p:cNvSpPr txBox="1">
            <a:spLocks noChangeArrowheads="1"/>
          </p:cNvSpPr>
          <p:nvPr/>
        </p:nvSpPr>
        <p:spPr bwMode="auto">
          <a:xfrm>
            <a:off x="2133600" y="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Mesovortex Genesis</a:t>
            </a:r>
          </a:p>
        </p:txBody>
      </p:sp>
      <p:sp>
        <p:nvSpPr>
          <p:cNvPr id="173064" name="Text Box 8"/>
          <p:cNvSpPr txBox="1">
            <a:spLocks noChangeArrowheads="1"/>
          </p:cNvSpPr>
          <p:nvPr/>
        </p:nvSpPr>
        <p:spPr bwMode="auto">
          <a:xfrm>
            <a:off x="685800" y="1066800"/>
            <a:ext cx="3276600" cy="36933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dirty="0" smtClean="0">
                <a:solidFill>
                  <a:schemeClr val="tx2"/>
                </a:solidFill>
              </a:rPr>
              <a:t>13 </a:t>
            </a:r>
            <a:r>
              <a:rPr lang="en-US" dirty="0" err="1" smtClean="0">
                <a:solidFill>
                  <a:schemeClr val="tx2"/>
                </a:solidFill>
              </a:rPr>
              <a:t>mesovortices</a:t>
            </a:r>
            <a:r>
              <a:rPr lang="en-US" dirty="0" smtClean="0">
                <a:solidFill>
                  <a:schemeClr val="tx2"/>
                </a:solidFill>
              </a:rPr>
              <a:t> – all cyclonic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6" name="Picture 2" descr="29jun_dz_tracks_steries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600" y="1524000"/>
            <a:ext cx="7696200" cy="5058648"/>
          </a:xfrm>
          <a:noFill/>
          <a:ln/>
        </p:spPr>
      </p:pic>
      <p:sp>
        <p:nvSpPr>
          <p:cNvPr id="7" name="Rectangle 6"/>
          <p:cNvSpPr/>
          <p:nvPr/>
        </p:nvSpPr>
        <p:spPr>
          <a:xfrm>
            <a:off x="533400" y="6581001"/>
            <a:ext cx="16841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sz="1200" b="1" dirty="0" smtClean="0">
                <a:solidFill>
                  <a:schemeClr val="tx2"/>
                </a:solidFill>
              </a:rPr>
              <a:t>From Atkins et al. 04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2" descr="10june_radartseries_circs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47001"/>
            <a:ext cx="9144000" cy="5227638"/>
          </a:xfrm>
          <a:noFill/>
          <a:ln/>
        </p:spPr>
      </p:pic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381000" y="6504801"/>
            <a:ext cx="25146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et al. (2005)</a:t>
            </a:r>
          </a:p>
        </p:txBody>
      </p:sp>
      <p:sp>
        <p:nvSpPr>
          <p:cNvPr id="243716" name="Rectangle 4"/>
          <p:cNvSpPr>
            <a:spLocks noChangeArrowheads="1"/>
          </p:cNvSpPr>
          <p:nvPr/>
        </p:nvSpPr>
        <p:spPr bwMode="auto">
          <a:xfrm>
            <a:off x="0" y="22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tx2"/>
                </a:solidFill>
                <a:latin typeface="Times New Roman" pitchFamily="18" charset="0"/>
              </a:rPr>
              <a:t>10 June 2003 Bow Echo Event During BAMEX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81000" y="762000"/>
            <a:ext cx="3276600" cy="36933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3300"/>
              </a:buClr>
            </a:pPr>
            <a:r>
              <a:rPr lang="en-US" dirty="0" smtClean="0">
                <a:solidFill>
                  <a:schemeClr val="tx2"/>
                </a:solidFill>
              </a:rPr>
              <a:t>11 </a:t>
            </a:r>
            <a:r>
              <a:rPr lang="en-US" dirty="0" err="1" smtClean="0">
                <a:solidFill>
                  <a:schemeClr val="tx2"/>
                </a:solidFill>
              </a:rPr>
              <a:t>mesovortices</a:t>
            </a:r>
            <a:r>
              <a:rPr lang="en-US" dirty="0" smtClean="0">
                <a:solidFill>
                  <a:schemeClr val="tx2"/>
                </a:solidFill>
              </a:rPr>
              <a:t> – all cyclonic</a:t>
            </a:r>
            <a:endParaRPr 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7" name="Picture 3" descr="vortices_gf_timeseries_overview_col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0"/>
            <a:ext cx="8229600" cy="6818313"/>
          </a:xfrm>
          <a:prstGeom prst="rect">
            <a:avLst/>
          </a:prstGeom>
          <a:noFill/>
        </p:spPr>
      </p:pic>
      <p:sp>
        <p:nvSpPr>
          <p:cNvPr id="313348" name="Text Box 4"/>
          <p:cNvSpPr txBox="1">
            <a:spLocks noChangeArrowheads="1"/>
          </p:cNvSpPr>
          <p:nvPr/>
        </p:nvSpPr>
        <p:spPr bwMode="auto">
          <a:xfrm>
            <a:off x="1143000" y="5715000"/>
            <a:ext cx="2438400" cy="62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/>
              <a:t>Cyclonic Mesovortices</a:t>
            </a:r>
          </a:p>
          <a:p>
            <a:pPr>
              <a:spcBef>
                <a:spcPct val="50000"/>
              </a:spcBef>
            </a:pPr>
            <a:r>
              <a:rPr lang="en-US" sz="1400" b="1" i="1"/>
              <a:t>Anticyclonic Mesovortices</a:t>
            </a:r>
          </a:p>
        </p:txBody>
      </p:sp>
      <p:sp>
        <p:nvSpPr>
          <p:cNvPr id="313349" name="Oval 5"/>
          <p:cNvSpPr>
            <a:spLocks noChangeArrowheads="1"/>
          </p:cNvSpPr>
          <p:nvPr/>
        </p:nvSpPr>
        <p:spPr bwMode="auto">
          <a:xfrm>
            <a:off x="914400" y="5715000"/>
            <a:ext cx="228600" cy="228600"/>
          </a:xfrm>
          <a:prstGeom prst="ellipse">
            <a:avLst/>
          </a:prstGeom>
          <a:solidFill>
            <a:srgbClr val="FF0000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13350" name="Oval 6"/>
          <p:cNvSpPr>
            <a:spLocks noChangeArrowheads="1"/>
          </p:cNvSpPr>
          <p:nvPr/>
        </p:nvSpPr>
        <p:spPr bwMode="auto">
          <a:xfrm>
            <a:off x="914400" y="6019800"/>
            <a:ext cx="228600" cy="228600"/>
          </a:xfrm>
          <a:prstGeom prst="ellipse">
            <a:avLst/>
          </a:prstGeom>
          <a:solidFill>
            <a:srgbClr val="33CCFF"/>
          </a:solidFill>
          <a:ln w="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010400" y="228600"/>
            <a:ext cx="1600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solidFill>
                  <a:schemeClr val="tx2"/>
                </a:solidFill>
                <a:latin typeface="+mj-lt"/>
              </a:rPr>
              <a:t>From Atkins </a:t>
            </a:r>
            <a:r>
              <a:rPr lang="en-US" sz="1200" b="1" dirty="0" smtClean="0">
                <a:solidFill>
                  <a:schemeClr val="tx2"/>
                </a:solidFill>
                <a:latin typeface="+mj-lt"/>
              </a:rPr>
              <a:t>and St. Laurent 2009b</a:t>
            </a:r>
            <a:endParaRPr lang="en-US" sz="1200" b="1" dirty="0">
              <a:solidFill>
                <a:schemeClr val="tx2"/>
              </a:solidFill>
              <a:latin typeface="+mj-lt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>
            <a:off x="1219200" y="3962400"/>
            <a:ext cx="381000" cy="3048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20516</TotalTime>
  <Words>910</Words>
  <Application>Microsoft Office PowerPoint</Application>
  <PresentationFormat>On-screen Show (4:3)</PresentationFormat>
  <Paragraphs>227</Paragraphs>
  <Slides>34</Slides>
  <Notes>34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Default Design</vt:lpstr>
      <vt:lpstr>Image</vt:lpstr>
      <vt:lpstr>Genesis and Damaging Potential of Bow Echo Mesovortices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</vt:vector>
  </TitlesOfParts>
  <Company>LSC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Tornadogenesis within Quasi-Linear Convective Systems.  Part II: Preliminary WRF Simulation Results of the 29 June 1998 Event </dc:title>
  <dc:creator>nta12290</dc:creator>
  <cp:lastModifiedBy>nta12290</cp:lastModifiedBy>
  <cp:revision>507</cp:revision>
  <dcterms:created xsi:type="dcterms:W3CDTF">2002-02-12T21:21:49Z</dcterms:created>
  <dcterms:modified xsi:type="dcterms:W3CDTF">2011-03-09T14:22:24Z</dcterms:modified>
</cp:coreProperties>
</file>