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6" r:id="rId2"/>
    <p:sldId id="321" r:id="rId3"/>
    <p:sldId id="335" r:id="rId4"/>
    <p:sldId id="325" r:id="rId5"/>
    <p:sldId id="330" r:id="rId6"/>
    <p:sldId id="323" r:id="rId7"/>
    <p:sldId id="324" r:id="rId8"/>
    <p:sldId id="322" r:id="rId9"/>
    <p:sldId id="328" r:id="rId10"/>
    <p:sldId id="326" r:id="rId11"/>
    <p:sldId id="329" r:id="rId12"/>
    <p:sldId id="327" r:id="rId13"/>
    <p:sldId id="336" r:id="rId14"/>
    <p:sldId id="334" r:id="rId15"/>
    <p:sldId id="338" r:id="rId16"/>
    <p:sldId id="337" r:id="rId17"/>
    <p:sldId id="332" r:id="rId18"/>
    <p:sldId id="339" r:id="rId19"/>
    <p:sldId id="340" r:id="rId20"/>
    <p:sldId id="342" r:id="rId21"/>
    <p:sldId id="333" r:id="rId22"/>
    <p:sldId id="349" r:id="rId23"/>
    <p:sldId id="348" r:id="rId24"/>
    <p:sldId id="347" r:id="rId25"/>
    <p:sldId id="308" r:id="rId26"/>
    <p:sldId id="344" r:id="rId27"/>
    <p:sldId id="343" r:id="rId28"/>
    <p:sldId id="297" r:id="rId29"/>
    <p:sldId id="301" r:id="rId30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FE"/>
    <a:srgbClr val="DDDDDD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4" d="100"/>
          <a:sy n="54" d="100"/>
        </p:scale>
        <p:origin x="-488" y="-4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8D543-E3A1-41DD-A707-84341B7A21CA}" type="datetimeFigureOut">
              <a:rPr lang="en-US" smtClean="0"/>
              <a:t>2016-06-05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A764-8F91-48C2-907D-558AFF4F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09728"/>
            <a:ext cx="8814816" cy="18790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285751"/>
            <a:ext cx="8229600" cy="165735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114550"/>
            <a:ext cx="6560234" cy="131445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4881753"/>
            <a:ext cx="3002280" cy="20574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F3A5A610-8031-409D-8D43-EF756565945A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48817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DBDD12E-17A4-43D8-B871-D51052DFCD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4881753"/>
            <a:ext cx="3907464" cy="20574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717750-C9D4-4922-8FBF-95F92938FCF7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C758FE-AF87-491C-BE42-1B2B18D73E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293613-0A40-4EFA-9F82-03374322C152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D70C14-8D58-4D87-904A-AC865AE1F6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FC6324-40D2-42D5-AEC4-98ACE1C25147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57E643-F6FA-4E8A-B186-1F5B648B4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2450592"/>
            <a:ext cx="74066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73673"/>
            <a:ext cx="7772400" cy="2048256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65785"/>
            <a:ext cx="7772400" cy="1132284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4885253"/>
            <a:ext cx="3002280" cy="20574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AB9AC988-8660-42BF-A0C4-66CADB113682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48852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F43EAD-7F78-497C-B8A5-DF349594A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4885253"/>
            <a:ext cx="3907464" cy="20574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C92C2A-3F5E-49AF-80E4-8175D0C96FC4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4885926"/>
            <a:ext cx="464288" cy="205740"/>
          </a:xfrm>
        </p:spPr>
        <p:txBody>
          <a:bodyPr/>
          <a:lstStyle>
            <a:extLst/>
          </a:lstStyle>
          <a:p>
            <a:pPr>
              <a:defRPr/>
            </a:pPr>
            <a:fld id="{7A3D3884-2E0C-4B5B-9D87-B6E389E76A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162391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162391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61"/>
            <a:ext cx="8229600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956322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956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718398-CB41-4606-821D-6C776ECF7BFE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4885926"/>
            <a:ext cx="464288" cy="205740"/>
          </a:xfrm>
        </p:spPr>
        <p:txBody>
          <a:bodyPr/>
          <a:lstStyle>
            <a:extLst/>
          </a:lstStyle>
          <a:p>
            <a:pPr>
              <a:defRPr/>
            </a:pPr>
            <a:fld id="{11423546-7BC1-4017-9EAA-EE8E7B1CD0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14"/>
            <a:ext cx="8229600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83BABF-7E44-4322-A753-33D647C220B8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AF42EE-C115-4E7F-ACF6-B6EBC8665E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927E25-8BC5-4423-A357-7018F9C6CDAC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2B26E7-35FB-4B0E-BCE8-DA746CB137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79324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228600"/>
            <a:ext cx="3931920" cy="5715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830670"/>
            <a:ext cx="3931920" cy="8001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57350"/>
            <a:ext cx="8666456" cy="298323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4885253"/>
            <a:ext cx="3002280" cy="20574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FC146205-A5EC-4F36-98FC-1FC3270409BC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48852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F2CD3F5-F724-4BEC-AE35-CEA924A81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4885253"/>
            <a:ext cx="3907464" cy="20574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3543300"/>
            <a:ext cx="5486400" cy="498402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4041703"/>
            <a:ext cx="5486400" cy="684191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187398"/>
            <a:ext cx="8534400" cy="325755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4881753"/>
            <a:ext cx="3002280" cy="20574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D0F256DB-B6CE-428C-A778-2DCCEBD16813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48817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85CFB63-0317-4F70-A90B-9000D3B5EA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4881753"/>
            <a:ext cx="3907464" cy="20574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10314"/>
            <a:ext cx="8810846" cy="492404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4800600"/>
            <a:ext cx="4212264" cy="20574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4800600"/>
            <a:ext cx="3002280" cy="20574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CD08B9AC-B5F2-4965-AE9E-382AD27AEB39}" type="datetimeFigureOut">
              <a:rPr lang="en-US" smtClean="0"/>
              <a:pPr>
                <a:defRPr/>
              </a:pPr>
              <a:t>2016-06-05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4885926"/>
            <a:ext cx="464288" cy="20574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1DD403B-C674-4D7C-BCFD-F1E34B82CA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90152"/>
            <a:ext cx="8229600" cy="85725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34678"/>
            <a:ext cx="8229600" cy="339471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5750"/>
            <a:ext cx="8229600" cy="14478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effectLst/>
                <a:latin typeface="Cambria" panose="02040503050406030204" pitchFamily="18" charset="0"/>
              </a:rPr>
              <a:t/>
            </a:r>
            <a:br>
              <a:rPr lang="en-US" sz="2800" dirty="0" smtClean="0">
                <a:effectLst/>
                <a:latin typeface="Cambria" panose="02040503050406030204" pitchFamily="18" charset="0"/>
              </a:rPr>
            </a:b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</a:rPr>
              <a:t>Processing SG data according to the requirements of the IGETS database, with Apache Point as an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example</a:t>
            </a:r>
            <a:b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Goals of the AP SG project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35280" y="1924814"/>
            <a:ext cx="6979920" cy="16002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David Crossley</a:t>
            </a:r>
            <a:r>
              <a:rPr lang="en-US" altLang="en-US" sz="2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Tom Murphy</a:t>
            </a:r>
            <a:r>
              <a:rPr lang="en-US" altLang="en-US" sz="2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sz="1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Earth and Atmospheric Sciences, Saint Louis University, </a:t>
            </a: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en-US" sz="1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Astrophysics and Space Sciences, University of California San Diego </a:t>
            </a: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441960" y="3714750"/>
            <a:ext cx="832104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2439988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to: Mark </a:t>
            </a:r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Klaene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APOLLO Site Manager, New Mexico State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</a:p>
          <a:p>
            <a:pPr marL="342900" indent="-342900" defTabSz="2439988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David Wheeler  (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Geospatial-Intelligence Agency, Holloman AFB) for AG measurements in the cone room</a:t>
            </a:r>
          </a:p>
          <a:p>
            <a:pPr marL="342900" indent="-342900" defTabSz="2439988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Bernard </a:t>
            </a:r>
            <a:r>
              <a:rPr lang="en-US" sz="1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Ducarme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for discussions and results on tidal processing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APOLL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11" y="2266950"/>
            <a:ext cx="762000" cy="11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lu_logo.wmf"/>
          <p:cNvPicPr>
            <a:picLocks noChangeAspect="1"/>
          </p:cNvPicPr>
          <p:nvPr/>
        </p:nvPicPr>
        <p:blipFill rotWithShape="1">
          <a:blip r:embed="rId3"/>
          <a:srcRect t="-1" b="23048"/>
          <a:stretch/>
        </p:blipFill>
        <p:spPr bwMode="auto">
          <a:xfrm>
            <a:off x="8077200" y="3909511"/>
            <a:ext cx="609600" cy="6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044" y="361950"/>
            <a:ext cx="4572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tidal analysis, following </a:t>
            </a:r>
            <a:r>
              <a:rPr lang="en-US" dirty="0" err="1" smtClean="0"/>
              <a:t>Ducarme’s</a:t>
            </a:r>
            <a:r>
              <a:rPr lang="en-US" dirty="0" smtClean="0"/>
              <a:t> many papers</a:t>
            </a:r>
          </a:p>
          <a:p>
            <a:endParaRPr lang="en-US" dirty="0" smtClean="0"/>
          </a:p>
          <a:p>
            <a:r>
              <a:rPr lang="en-US" sz="1600" dirty="0" smtClean="0"/>
              <a:t>options available: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tidal potential – Tamura 1200 / HW95 1900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earth model – WD hydro, WD </a:t>
            </a:r>
            <a:r>
              <a:rPr lang="en-US" sz="1600" dirty="0" err="1" smtClean="0"/>
              <a:t>Zschau</a:t>
            </a:r>
            <a:r>
              <a:rPr lang="en-US" sz="1600" dirty="0" smtClean="0"/>
              <a:t>, WDD non-hydro, Matthews non-hydro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number of tide groups – 22 for 1 </a:t>
            </a:r>
            <a:r>
              <a:rPr lang="en-US" sz="1600" dirty="0" err="1" smtClean="0"/>
              <a:t>yr</a:t>
            </a:r>
            <a:r>
              <a:rPr lang="en-US" sz="1600" dirty="0" smtClean="0"/>
              <a:t>, 46 for 3 </a:t>
            </a:r>
            <a:r>
              <a:rPr lang="en-US" sz="1600" dirty="0" err="1" smtClean="0"/>
              <a:t>yr</a:t>
            </a:r>
            <a:r>
              <a:rPr lang="en-US" sz="1600" dirty="0" smtClean="0"/>
              <a:t> or more,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programs for synthetic tides, tidal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</a:t>
            </a:r>
            <a:r>
              <a:rPr lang="en-US" sz="1600" dirty="0" smtClean="0"/>
              <a:t>cean </a:t>
            </a:r>
            <a:r>
              <a:rPr lang="en-US" sz="1600" dirty="0"/>
              <a:t>t</a:t>
            </a:r>
            <a:r>
              <a:rPr lang="en-US" sz="1600" dirty="0" smtClean="0"/>
              <a:t>ide loading models and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numerous studies have dealt with the various factors, most users will not test all combinations for their stations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3866" y="209550"/>
            <a:ext cx="38777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choices here: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Tamura </a:t>
            </a:r>
            <a:r>
              <a:rPr lang="en-US" dirty="0" smtClean="0">
                <a:solidFill>
                  <a:srgbClr val="FFC000"/>
                </a:solidFill>
              </a:rPr>
              <a:t>potential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Matthews </a:t>
            </a:r>
            <a:r>
              <a:rPr lang="en-US" dirty="0">
                <a:solidFill>
                  <a:srgbClr val="FFC000"/>
                </a:solidFill>
              </a:rPr>
              <a:t>non-hydro elastic </a:t>
            </a:r>
            <a:r>
              <a:rPr lang="en-US" dirty="0" smtClean="0">
                <a:solidFill>
                  <a:srgbClr val="FFC000"/>
                </a:solidFill>
              </a:rPr>
              <a:t>parameters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46 </a:t>
            </a:r>
            <a:r>
              <a:rPr lang="en-US" dirty="0">
                <a:solidFill>
                  <a:srgbClr val="FFC000"/>
                </a:solidFill>
              </a:rPr>
              <a:t>tidal </a:t>
            </a:r>
            <a:r>
              <a:rPr lang="en-US" dirty="0" smtClean="0">
                <a:solidFill>
                  <a:srgbClr val="FFC000"/>
                </a:solidFill>
              </a:rPr>
              <a:t>groups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ANALYZE</a:t>
            </a:r>
            <a:r>
              <a:rPr lang="en-US" dirty="0">
                <a:solidFill>
                  <a:srgbClr val="FFC000"/>
                </a:solidFill>
              </a:rPr>
              <a:t>, PREDICT, and TWAVE 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mean </a:t>
            </a:r>
            <a:r>
              <a:rPr lang="en-US" dirty="0">
                <a:solidFill>
                  <a:srgbClr val="FFC000"/>
                </a:solidFill>
              </a:rPr>
              <a:t>of 9 </a:t>
            </a:r>
            <a:r>
              <a:rPr lang="en-US" dirty="0" smtClean="0">
                <a:solidFill>
                  <a:srgbClr val="FFC000"/>
                </a:solidFill>
              </a:rPr>
              <a:t>recent </a:t>
            </a:r>
            <a:r>
              <a:rPr lang="en-US" dirty="0">
                <a:solidFill>
                  <a:srgbClr val="FFC000"/>
                </a:solidFill>
              </a:rPr>
              <a:t>tidal models (as used by </a:t>
            </a:r>
            <a:r>
              <a:rPr lang="en-US" dirty="0" err="1">
                <a:solidFill>
                  <a:srgbClr val="FFC000"/>
                </a:solidFill>
              </a:rPr>
              <a:t>Ducarme</a:t>
            </a:r>
            <a:r>
              <a:rPr lang="en-US" dirty="0">
                <a:solidFill>
                  <a:srgbClr val="FFC000"/>
                </a:solidFill>
              </a:rPr>
              <a:t>), 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Scherneck’s</a:t>
            </a:r>
            <a:r>
              <a:rPr lang="en-US" dirty="0" smtClean="0">
                <a:solidFill>
                  <a:srgbClr val="FFC000"/>
                </a:solidFill>
              </a:rPr>
              <a:t> loading </a:t>
            </a:r>
            <a:r>
              <a:rPr lang="en-US" dirty="0" err="1" smtClean="0">
                <a:solidFill>
                  <a:srgbClr val="FFC000"/>
                </a:solidFill>
              </a:rPr>
              <a:t>phasors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(seems most reliable)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09550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domain fit, following </a:t>
            </a:r>
            <a:r>
              <a:rPr lang="en-US" dirty="0" err="1" smtClean="0"/>
              <a:t>Goodkind</a:t>
            </a:r>
            <a:r>
              <a:rPr lang="en-US" dirty="0" smtClean="0"/>
              <a:t> (</a:t>
            </a:r>
            <a:r>
              <a:rPr lang="en-US" dirty="0" smtClean="0"/>
              <a:t>1991) </a:t>
            </a:r>
            <a:r>
              <a:rPr lang="en-US" dirty="0" smtClean="0"/>
              <a:t>to determine primarily A </a:t>
            </a:r>
            <a:r>
              <a:rPr lang="en-US" sz="1600" dirty="0" smtClean="0"/>
              <a:t>(volt /</a:t>
            </a:r>
            <a:r>
              <a:rPr lang="en-US" sz="1600" dirty="0" err="1" smtClean="0">
                <a:latin typeface="Symbol" panose="05050102010706020507" pitchFamily="18" charset="2"/>
              </a:rPr>
              <a:t>m</a:t>
            </a:r>
            <a:r>
              <a:rPr lang="en-US" sz="1600" dirty="0" err="1" smtClean="0"/>
              <a:t>Gal</a:t>
            </a:r>
            <a:r>
              <a:rPr lang="en-US" sz="1600" dirty="0" smtClean="0"/>
              <a:t>)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gobs(t) = A*solid(t) + B*</a:t>
            </a:r>
            <a:r>
              <a:rPr lang="en-US" dirty="0" err="1" smtClean="0">
                <a:solidFill>
                  <a:srgbClr val="FFFF00"/>
                </a:solidFill>
              </a:rPr>
              <a:t>gotl</a:t>
            </a:r>
            <a:r>
              <a:rPr lang="en-US" dirty="0" smtClean="0">
                <a:solidFill>
                  <a:srgbClr val="FFFF00"/>
                </a:solidFill>
              </a:rPr>
              <a:t>(t) + C*p(t) + D*pm(t) + E*t + F</a:t>
            </a:r>
          </a:p>
          <a:p>
            <a:r>
              <a:rPr lang="en-US" sz="1600" dirty="0" smtClean="0"/>
              <a:t>   	</a:t>
            </a:r>
            <a:r>
              <a:rPr lang="en-US" sz="1400" dirty="0" smtClean="0"/>
              <a:t>       (V)               (</a:t>
            </a:r>
            <a:r>
              <a:rPr lang="en-US" sz="1400" dirty="0" err="1" smtClean="0">
                <a:latin typeface="Symbol" panose="05050102010706020507" pitchFamily="18" charset="2"/>
              </a:rPr>
              <a:t>m</a:t>
            </a:r>
            <a:r>
              <a:rPr lang="en-US" sz="1400" dirty="0" err="1" smtClean="0"/>
              <a:t>Gal</a:t>
            </a:r>
            <a:r>
              <a:rPr lang="en-US" sz="1400" dirty="0" smtClean="0"/>
              <a:t>)              (</a:t>
            </a:r>
            <a:r>
              <a:rPr lang="en-US" sz="1400" dirty="0" err="1">
                <a:latin typeface="Symbol" panose="05050102010706020507" pitchFamily="18" charset="2"/>
              </a:rPr>
              <a:t>m</a:t>
            </a:r>
            <a:r>
              <a:rPr lang="en-US" sz="1400" dirty="0" err="1"/>
              <a:t>Gal</a:t>
            </a:r>
            <a:r>
              <a:rPr lang="en-US" sz="1400" dirty="0"/>
              <a:t>)  </a:t>
            </a:r>
            <a:r>
              <a:rPr lang="en-US" sz="1400" dirty="0" smtClean="0"/>
              <a:t>         (</a:t>
            </a:r>
            <a:r>
              <a:rPr lang="en-US" sz="1400" dirty="0" err="1" smtClean="0"/>
              <a:t>hPa</a:t>
            </a:r>
            <a:r>
              <a:rPr lang="en-US" sz="1400" dirty="0" smtClean="0"/>
              <a:t>)          (</a:t>
            </a:r>
            <a:r>
              <a:rPr lang="en-US" sz="1400" dirty="0" err="1">
                <a:latin typeface="Symbol" panose="05050102010706020507" pitchFamily="18" charset="2"/>
              </a:rPr>
              <a:t>m</a:t>
            </a:r>
            <a:r>
              <a:rPr lang="en-US" sz="1400" dirty="0" err="1"/>
              <a:t>Gal</a:t>
            </a:r>
            <a:r>
              <a:rPr lang="en-US" sz="1400" dirty="0"/>
              <a:t>) </a:t>
            </a:r>
            <a:r>
              <a:rPr lang="en-US" sz="1400" dirty="0" smtClean="0"/>
              <a:t>       (</a:t>
            </a:r>
            <a:r>
              <a:rPr lang="en-US" sz="1400" dirty="0"/>
              <a:t>V</a:t>
            </a:r>
            <a:r>
              <a:rPr lang="en-US" sz="1400" dirty="0" smtClean="0"/>
              <a:t>)      (</a:t>
            </a:r>
            <a:r>
              <a:rPr lang="en-US" sz="1400" dirty="0"/>
              <a:t>V)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79600"/>
              </p:ext>
            </p:extLst>
          </p:nvPr>
        </p:nvGraphicFramePr>
        <p:xfrm>
          <a:off x="3276600" y="1809750"/>
          <a:ext cx="5486401" cy="3150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017"/>
                <a:gridCol w="2475068"/>
                <a:gridCol w="2406316"/>
              </a:tblGrid>
              <a:tr h="70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case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combine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solve for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tide = (solid+otl+press+pm)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tide,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offset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tide = (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solid+otl+p+pm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tide, drift,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offset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tide = (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solid+otl+pm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tide, p, drift,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offset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tide (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solid+pm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  <a:latin typeface="+mn-lt"/>
                        </a:rPr>
                        <a:t>tide, otl, p, drift, </a:t>
                      </a:r>
                      <a:r>
                        <a:rPr lang="da-DK" sz="1400" u="none" strike="noStrike" dirty="0" smtClean="0">
                          <a:effectLst/>
                          <a:latin typeface="+mn-lt"/>
                        </a:rPr>
                        <a:t>offset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tide = (solid)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u="none" strike="noStrike" dirty="0">
                          <a:effectLst/>
                          <a:latin typeface="+mn-lt"/>
                        </a:rPr>
                        <a:t>tide, otl, p, pm, drift, </a:t>
                      </a:r>
                      <a:r>
                        <a:rPr lang="da-DK" sz="1400" u="none" strike="noStrike" dirty="0" smtClean="0">
                          <a:effectLst/>
                          <a:latin typeface="+mn-lt"/>
                        </a:rPr>
                        <a:t>offset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tide = (</a:t>
                      </a:r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local+pm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p, drift,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offset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tide = (local)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p, pm, drift,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offset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1962150"/>
            <a:ext cx="2819400" cy="28623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constants are converted to usual units </a:t>
            </a:r>
          </a:p>
          <a:p>
            <a:endParaRPr lang="en-US" dirty="0"/>
          </a:p>
          <a:p>
            <a:r>
              <a:rPr lang="en-US" dirty="0" smtClean="0"/>
              <a:t>A’ = 1/A    </a:t>
            </a:r>
            <a:r>
              <a:rPr lang="en-US" sz="1400" dirty="0" err="1" smtClean="0">
                <a:latin typeface="Symbol" panose="05050102010706020507" pitchFamily="18" charset="2"/>
              </a:rPr>
              <a:t>m</a:t>
            </a:r>
            <a:r>
              <a:rPr lang="en-US" sz="1400" dirty="0" err="1" smtClean="0"/>
              <a:t>Gal</a:t>
            </a:r>
            <a:r>
              <a:rPr lang="en-US" sz="1400" dirty="0" smtClean="0"/>
              <a:t> / V</a:t>
            </a:r>
          </a:p>
          <a:p>
            <a:r>
              <a:rPr lang="en-US" dirty="0" smtClean="0"/>
              <a:t>B’ = B/A   </a:t>
            </a:r>
            <a:r>
              <a:rPr lang="en-US" sz="1400" dirty="0" smtClean="0"/>
              <a:t>factor</a:t>
            </a:r>
          </a:p>
          <a:p>
            <a:r>
              <a:rPr lang="en-US" dirty="0" smtClean="0"/>
              <a:t>C’ = C/A	</a:t>
            </a:r>
            <a:r>
              <a:rPr lang="en-US" sz="1400" dirty="0" smtClean="0"/>
              <a:t>  factor (admit)</a:t>
            </a:r>
          </a:p>
          <a:p>
            <a:r>
              <a:rPr lang="en-US" dirty="0" smtClean="0"/>
              <a:t>D’ = D/A   </a:t>
            </a:r>
            <a:r>
              <a:rPr lang="en-US" sz="1400" dirty="0" smtClean="0"/>
              <a:t>factor</a:t>
            </a:r>
          </a:p>
          <a:p>
            <a:r>
              <a:rPr lang="en-US" dirty="0" smtClean="0"/>
              <a:t>E’ = E/A   </a:t>
            </a:r>
            <a:r>
              <a:rPr lang="en-US" sz="1400" dirty="0" err="1" smtClean="0">
                <a:latin typeface="Symbol" panose="05050102010706020507" pitchFamily="18" charset="2"/>
              </a:rPr>
              <a:t>m</a:t>
            </a:r>
            <a:r>
              <a:rPr lang="en-US" sz="1400" dirty="0" err="1" smtClean="0"/>
              <a:t>Gal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/</a:t>
            </a:r>
            <a:r>
              <a:rPr lang="en-US" sz="1400" dirty="0" err="1" smtClean="0">
                <a:sym typeface="Wingdings" panose="05000000000000000000" pitchFamily="2" charset="2"/>
              </a:rPr>
              <a:t>yr</a:t>
            </a:r>
            <a:endParaRPr lang="en-US" sz="14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F’ = </a:t>
            </a:r>
            <a:r>
              <a:rPr lang="en-US" dirty="0" smtClean="0"/>
              <a:t>F/A    </a:t>
            </a:r>
            <a:r>
              <a:rPr lang="en-US" sz="1400" dirty="0" err="1" smtClean="0">
                <a:latin typeface="Symbol" panose="05050102010706020507" pitchFamily="18" charset="2"/>
              </a:rPr>
              <a:t>m</a:t>
            </a:r>
            <a:r>
              <a:rPr lang="en-US" sz="1400" dirty="0" err="1" smtClean="0"/>
              <a:t>Gal</a:t>
            </a:r>
            <a:endParaRPr lang="en-US" sz="14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0955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 smtClean="0">
                <a:solidFill>
                  <a:srgbClr val="FFC000"/>
                </a:solidFill>
              </a:rPr>
              <a:t>olution for 2 different data segments work with mixed success</a:t>
            </a:r>
            <a:endParaRPr lang="en-US" sz="1600" dirty="0" smtClean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17958"/>
              </p:ext>
            </p:extLst>
          </p:nvPr>
        </p:nvGraphicFramePr>
        <p:xfrm>
          <a:off x="228600" y="1276350"/>
          <a:ext cx="3937000" cy="3571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572"/>
                <a:gridCol w="503570"/>
                <a:gridCol w="480680"/>
                <a:gridCol w="423456"/>
                <a:gridCol w="423456"/>
                <a:gridCol w="446346"/>
                <a:gridCol w="526460"/>
                <a:gridCol w="526460"/>
              </a:tblGrid>
              <a:tr h="23812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2009/04 - 2012/09 segment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chisq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gcal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err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otl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pcal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drift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offset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8704.11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-78.86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0.64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177.07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-78.53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0.64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64.76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92.33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-78.56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0.64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64.92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18.02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-78.89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0.66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65.18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-78.86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0.66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65.04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95.90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12.43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-79.30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0.64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65.52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94.09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-79.27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0.64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65.02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96.39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00697"/>
              </p:ext>
            </p:extLst>
          </p:nvPr>
        </p:nvGraphicFramePr>
        <p:xfrm>
          <a:off x="4267203" y="1276345"/>
          <a:ext cx="4419597" cy="3514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190"/>
                <a:gridCol w="543190"/>
                <a:gridCol w="456774"/>
                <a:gridCol w="456774"/>
                <a:gridCol w="456774"/>
                <a:gridCol w="543190"/>
                <a:gridCol w="629609"/>
                <a:gridCol w="790096"/>
              </a:tblGrid>
              <a:tr h="23298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2013/08 - 2016/04 segment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chisq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gcal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err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otl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pcal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drift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offset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146.17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-93.32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1.05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-228.86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-93.36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1.05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12.72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-242.01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-93.43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1.06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12.31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-239.84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-94.46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1.13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12.44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-242.52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-94.43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1.13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4848FE"/>
                          </a:solidFill>
                          <a:effectLst/>
                        </a:rPr>
                        <a:t>12.39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-239.09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-94.03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1.06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-0.53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4848FE"/>
                          </a:solidFill>
                          <a:effectLst/>
                          <a:latin typeface="Calibri"/>
                        </a:rPr>
                        <a:t>12.38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-241.33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9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290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-94.01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1.06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0.39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4848FE"/>
                          </a:solidFill>
                          <a:effectLst/>
                          <a:latin typeface="Calibri"/>
                        </a:rPr>
                        <a:t>12.34</a:t>
                      </a:r>
                      <a:endParaRPr lang="en-US" sz="1400" b="1" i="0" u="none" strike="noStrike" dirty="0">
                        <a:solidFill>
                          <a:srgbClr val="4848FE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-237.94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78882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gcal</a:t>
            </a:r>
            <a:r>
              <a:rPr lang="en-US" sz="1600" dirty="0" smtClean="0"/>
              <a:t> errors similar to AG errors, drifts are as expected; other factors poorly determined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55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46" y="331177"/>
            <a:ext cx="6476354" cy="4371844"/>
          </a:xfr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81000" y="590550"/>
            <a:ext cx="2133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2009-2012</a:t>
            </a:r>
          </a:p>
          <a:p>
            <a:endParaRPr lang="en-US" dirty="0"/>
          </a:p>
          <a:p>
            <a:r>
              <a:rPr lang="en-US" dirty="0" smtClean="0"/>
              <a:t>solutions 2-5 depending on the theoretical values all have a significant tidal residual, </a:t>
            </a:r>
          </a:p>
          <a:p>
            <a:endParaRPr lang="en-US" dirty="0"/>
          </a:p>
          <a:p>
            <a:r>
              <a:rPr lang="en-US" dirty="0" smtClean="0"/>
              <a:t>whereas the local delta factors 6-7 (based on ETERNA analysis) are clearly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6" y="438150"/>
            <a:ext cx="6691913" cy="4444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04800" y="590550"/>
            <a:ext cx="167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domain tidal fitting 2009-2012</a:t>
            </a:r>
          </a:p>
          <a:p>
            <a:endParaRPr lang="en-US" dirty="0"/>
          </a:p>
          <a:p>
            <a:r>
              <a:rPr lang="en-US" dirty="0" smtClean="0"/>
              <a:t>calibration constant probably smaller than AG value,</a:t>
            </a:r>
          </a:p>
          <a:p>
            <a:endParaRPr lang="en-US" dirty="0"/>
          </a:p>
          <a:p>
            <a:r>
              <a:rPr lang="en-US" dirty="0" smtClean="0"/>
              <a:t>about -78.90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507" y="514350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2013-2016</a:t>
            </a:r>
          </a:p>
          <a:p>
            <a:endParaRPr lang="en-US" dirty="0"/>
          </a:p>
          <a:p>
            <a:r>
              <a:rPr lang="en-US" dirty="0" smtClean="0"/>
              <a:t>solutions 2-5 depending on the theoretical values all have a significant tidal residual, </a:t>
            </a:r>
          </a:p>
          <a:p>
            <a:endParaRPr lang="en-US" dirty="0"/>
          </a:p>
          <a:p>
            <a:r>
              <a:rPr lang="en-US" dirty="0" smtClean="0"/>
              <a:t>whereas the local delta factors 6-7 (based on ETERNA analysis) are clearly better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53" y="348762"/>
            <a:ext cx="6291987" cy="4324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83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3351"/>
            <a:ext cx="6925214" cy="45934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304800" y="590550"/>
            <a:ext cx="167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domain tidal fitting 2013-2016</a:t>
            </a:r>
          </a:p>
          <a:p>
            <a:endParaRPr lang="en-US" dirty="0"/>
          </a:p>
          <a:p>
            <a:r>
              <a:rPr lang="en-US" dirty="0" smtClean="0"/>
              <a:t>calibration constant maybe larger than AG value,</a:t>
            </a:r>
          </a:p>
          <a:p>
            <a:endParaRPr lang="en-US" dirty="0"/>
          </a:p>
          <a:p>
            <a:r>
              <a:rPr lang="en-US" dirty="0" smtClean="0"/>
              <a:t>about -94.50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1" y="1135673"/>
            <a:ext cx="8814345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6" y="3011365"/>
            <a:ext cx="7068039" cy="18842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7679" y="130268"/>
            <a:ext cx="8819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There are 12 possible combinations of 3 atmospheric and 4 hydrological loadings</a:t>
            </a:r>
          </a:p>
          <a:p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- here an example of my worksheet to see which ones are current for the data</a:t>
            </a:r>
            <a:endParaRPr lang="en-US" sz="2000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05150"/>
            <a:ext cx="1817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iECMWF</a:t>
            </a:r>
            <a:r>
              <a:rPr lang="en-US" dirty="0" smtClean="0"/>
              <a:t> op IB and GLDAS / Noah are usually most up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5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air pressure varies somewhat with the model, but significant differences exist with the local pressure loading, depending of course on the admittance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971550"/>
            <a:ext cx="8534400" cy="37041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17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46" y="59055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models seem quite coherent</a:t>
            </a:r>
          </a:p>
          <a:p>
            <a:endParaRPr lang="en-US" dirty="0"/>
          </a:p>
          <a:p>
            <a:r>
              <a:rPr lang="en-US" dirty="0" smtClean="0"/>
              <a:t>e.g. ECMWF op vs MOG2D and ECMW  ERA-I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33" y="222053"/>
            <a:ext cx="5405748" cy="46869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517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778" y="209550"/>
            <a:ext cx="8105422" cy="55279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2"/>
                </a:solidFill>
              </a:rPr>
              <a:t>T</a:t>
            </a:r>
            <a:r>
              <a:rPr lang="en-US" sz="3600" dirty="0" smtClean="0">
                <a:solidFill>
                  <a:schemeClr val="tx2"/>
                </a:solidFill>
              </a:rPr>
              <a:t>he APOLLO program at Apache Point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812594"/>
            <a:ext cx="3350961" cy="221141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the SG (installed early 2009) is intended to improve the  determination of local crustal elastic parameters and telescope  motion, especially vertical displacements</a:t>
            </a:r>
          </a:p>
          <a:p>
            <a:endParaRPr lang="en-US" dirty="0" smtClean="0"/>
          </a:p>
          <a:p>
            <a:r>
              <a:rPr lang="en-US" dirty="0" smtClean="0"/>
              <a:t>tidal models get elastic parameters and  we infer vertical displacements from residual gravity time series combined with GPS data</a:t>
            </a:r>
          </a:p>
        </p:txBody>
      </p:sp>
      <p:pic>
        <p:nvPicPr>
          <p:cNvPr id="4" name="Picture 2" descr="Eclipsed moon under f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9150"/>
            <a:ext cx="2920745" cy="17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Apache Point and Sun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4" y="1962150"/>
            <a:ext cx="5191408" cy="28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587044" y="828322"/>
            <a:ext cx="5099758" cy="1133828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dirty="0" smtClean="0"/>
              <a:t>uses lunar laser ranging (Earth-Moon orbital separation) for various tests of general relativity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546936" y="2032652"/>
            <a:ext cx="3006264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Apache Point 3 m LLR telescope with </a:t>
            </a:r>
            <a:r>
              <a:rPr lang="en-US" alt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OSG-046 </a:t>
            </a:r>
            <a:r>
              <a:rPr lang="en-US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in cone room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96278" y="2656853"/>
            <a:ext cx="990600" cy="89074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781800" y="2032651"/>
            <a:ext cx="1828800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SUNSPOT solar telescope and GPS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48550" y="2617427"/>
            <a:ext cx="495300" cy="4453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46" y="285750"/>
            <a:ext cx="462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 but they have quite a wide scatter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3" y="1352550"/>
            <a:ext cx="8921075" cy="35950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20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9550"/>
            <a:ext cx="6857999" cy="4818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298938" y="590550"/>
            <a:ext cx="16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hydrology has by far the largest additional loading / attraction to be corrected in the residual 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1" y="175847"/>
            <a:ext cx="7021803" cy="4821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322385" y="463048"/>
            <a:ext cx="137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sizes of the various corrections, only the local P and PM is corrected for in most AG data</a:t>
            </a:r>
          </a:p>
          <a:p>
            <a:endParaRPr lang="en-US" dirty="0"/>
          </a:p>
          <a:p>
            <a:r>
              <a:rPr lang="en-US" dirty="0" smtClean="0"/>
              <a:t>(except when part of  a calibration)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74" y="183354"/>
            <a:ext cx="7150926" cy="4941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76200" y="51435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simultaneous fit of a  drift function to fully corrected SG and AG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0550"/>
            <a:ext cx="7486703" cy="411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76200" y="742950"/>
            <a:ext cx="129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 and AG</a:t>
            </a:r>
          </a:p>
          <a:p>
            <a:endParaRPr lang="en-US" dirty="0"/>
          </a:p>
          <a:p>
            <a:r>
              <a:rPr lang="en-US" dirty="0" smtClean="0"/>
              <a:t>local hydrology model not yet applied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138" y="971550"/>
            <a:ext cx="8458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Questions arising ...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 smtClean="0"/>
              <a:t>Which AG </a:t>
            </a:r>
            <a:r>
              <a:rPr lang="en-US" dirty="0"/>
              <a:t>values </a:t>
            </a:r>
            <a:r>
              <a:rPr lang="en-US" dirty="0" smtClean="0"/>
              <a:t>should we send to the </a:t>
            </a:r>
            <a:r>
              <a:rPr lang="en-US" dirty="0"/>
              <a:t>AGRAV </a:t>
            </a:r>
            <a:r>
              <a:rPr lang="en-US" dirty="0" smtClean="0"/>
              <a:t>database?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everyone </a:t>
            </a:r>
            <a:r>
              <a:rPr lang="en-US" dirty="0"/>
              <a:t>says just send the results of the </a:t>
            </a:r>
            <a:r>
              <a:rPr lang="en-US" dirty="0" err="1"/>
              <a:t>microG</a:t>
            </a:r>
            <a:r>
              <a:rPr lang="en-US" dirty="0"/>
              <a:t> software, but those values have no corrections for hydrology, and can be off by 5-10 </a:t>
            </a:r>
            <a:r>
              <a:rPr lang="en-US" dirty="0" err="1"/>
              <a:t>microgal</a:t>
            </a:r>
            <a:r>
              <a:rPr lang="en-US" dirty="0"/>
              <a:t> depending on the season.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we know this, should there not be a way of recording this in AGRAV?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also, if </a:t>
            </a:r>
            <a:r>
              <a:rPr lang="en-US" dirty="0"/>
              <a:t>the AG value comes from a calibration experiment one cannot use the </a:t>
            </a:r>
            <a:r>
              <a:rPr lang="en-US" dirty="0" err="1"/>
              <a:t>microG</a:t>
            </a:r>
            <a:r>
              <a:rPr lang="en-US" dirty="0"/>
              <a:t> output </a:t>
            </a:r>
            <a:r>
              <a:rPr lang="en-US" dirty="0" smtClean="0"/>
              <a:t>files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38150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Questions arising ...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(2) A related question concerns instrument drift.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have been fitting a drift function that consists of an initial exponential + linear function to both the SG series and to the available AG data (experimenting with weighting the AG values differently to the SG values).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But the inclusion of hydrology corrections will also influence the SG instrument drift assessment if one is fitting a fully corrected SG series (including hydrology) to uncorrected AG values.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this case I think one should apply </a:t>
            </a:r>
            <a:r>
              <a:rPr lang="en-US" dirty="0" smtClean="0"/>
              <a:t>all the </a:t>
            </a:r>
            <a:r>
              <a:rPr lang="en-US" dirty="0"/>
              <a:t>same </a:t>
            </a:r>
            <a:r>
              <a:rPr lang="en-US" dirty="0" smtClean="0"/>
              <a:t>loading corrections </a:t>
            </a:r>
            <a:r>
              <a:rPr lang="en-US" dirty="0"/>
              <a:t>to the AG data as the SG data.</a:t>
            </a:r>
          </a:p>
        </p:txBody>
      </p:sp>
    </p:spTree>
    <p:extLst>
      <p:ext uri="{BB962C8B-B14F-4D97-AF65-F5344CB8AC3E}">
        <p14:creationId xmlns:p14="http://schemas.microsoft.com/office/powerpoint/2010/main" val="18274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3431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015"/>
            <a:ext cx="3499938" cy="32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8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C:\Users\lenovo\Google 云端硬盘\Thesis\Thesis\Figures\car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126"/>
            <a:ext cx="3369566" cy="222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213299" y="134817"/>
            <a:ext cx="4739701" cy="8309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Fit the new model parameters to the gravity residuals  </a:t>
            </a:r>
            <a:endParaRPr lang="zh-CN" alt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47086"/>
              </p:ext>
            </p:extLst>
          </p:nvPr>
        </p:nvGraphicFramePr>
        <p:xfrm>
          <a:off x="6400800" y="2695756"/>
          <a:ext cx="2364575" cy="2232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4575"/>
              </a:tblGrid>
              <a:tr h="298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recharge </a:t>
                      </a:r>
                      <a:r>
                        <a:rPr lang="el-GR" sz="1600" u="none" strike="noStrike" dirty="0">
                          <a:effectLst/>
                        </a:rPr>
                        <a:t>τ</a:t>
                      </a:r>
                      <a:r>
                        <a:rPr lang="el-GR" sz="1600" u="none" strike="noStrike" baseline="-25000" dirty="0">
                          <a:effectLst/>
                        </a:rPr>
                        <a:t>1</a:t>
                      </a:r>
                      <a:r>
                        <a:rPr lang="el-GR" sz="1600" u="none" strike="noStrike" dirty="0">
                          <a:effectLst/>
                        </a:rPr>
                        <a:t> (</a:t>
                      </a:r>
                      <a:r>
                        <a:rPr lang="en-US" sz="1600" u="none" strike="noStrike" dirty="0">
                          <a:effectLst/>
                        </a:rPr>
                        <a:t>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98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discharge </a:t>
                      </a:r>
                      <a:r>
                        <a:rPr lang="el-GR" sz="1600" u="none" strike="noStrike" dirty="0">
                          <a:effectLst/>
                        </a:rPr>
                        <a:t>τ</a:t>
                      </a:r>
                      <a:r>
                        <a:rPr lang="el-GR" sz="1600" u="none" strike="noStrike" baseline="-25000" dirty="0">
                          <a:effectLst/>
                        </a:rPr>
                        <a:t>2</a:t>
                      </a:r>
                      <a:r>
                        <a:rPr lang="el-GR" sz="1600" u="none" strike="noStrike" dirty="0">
                          <a:effectLst/>
                        </a:rPr>
                        <a:t> (</a:t>
                      </a:r>
                      <a:r>
                        <a:rPr lang="en-US" sz="1600" u="none" strike="noStrike" dirty="0">
                          <a:effectLst/>
                        </a:rPr>
                        <a:t>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98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offset (</a:t>
                      </a:r>
                      <a:r>
                        <a:rPr lang="en-US" sz="1600" u="none" strike="noStrike" dirty="0" err="1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u="none" strike="noStrike" dirty="0" err="1">
                          <a:effectLst/>
                        </a:rPr>
                        <a:t>Gal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98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Slope (</a:t>
                      </a:r>
                      <a:r>
                        <a:rPr lang="en-US" sz="1600" u="none" strike="noStrike" dirty="0" err="1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u="none" strike="noStrike" dirty="0" err="1">
                          <a:effectLst/>
                        </a:rPr>
                        <a:t>Gal</a:t>
                      </a:r>
                      <a:r>
                        <a:rPr lang="en-US" sz="1600" u="none" strike="noStrike" dirty="0">
                          <a:effectLst/>
                        </a:rPr>
                        <a:t>/d)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98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A</a:t>
                      </a:r>
                      <a:r>
                        <a:rPr lang="en-US" sz="1600" u="none" strike="noStrike" baseline="-25000" dirty="0" err="1">
                          <a:effectLst/>
                        </a:rPr>
                        <a:t>sw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443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melting factor  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  <a:tr h="298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ET factor </a:t>
                      </a:r>
                      <a:r>
                        <a:rPr lang="el-GR" sz="1600" u="none" strike="noStrike" dirty="0">
                          <a:effectLst/>
                        </a:rPr>
                        <a:t>β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5715" marB="0" anchor="b"/>
                </a:tc>
              </a:tr>
            </a:tbl>
          </a:graphicData>
        </a:graphic>
      </p:graphicFrame>
      <p:pic>
        <p:nvPicPr>
          <p:cNvPr id="6" name="Picture 4" descr="C:\Users\Jiahao Liang\Google Drive\Thesis\Thesis\Figures\rain+tr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5" y="2326424"/>
            <a:ext cx="5809785" cy="27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232642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Model parameters: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440" y="1173563"/>
            <a:ext cx="4589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use Monte-Carlo simulation to start  followed by </a:t>
            </a:r>
            <a:r>
              <a:rPr lang="en-US" sz="2000" dirty="0" err="1" smtClean="0">
                <a:solidFill>
                  <a:srgbClr val="FFFF00"/>
                </a:solidFill>
                <a:latin typeface="Cambria" panose="02040503050406030204" pitchFamily="18" charset="0"/>
              </a:rPr>
              <a:t>Levenberg</a:t>
            </a:r>
            <a:r>
              <a:rPr lang="en-US" sz="2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-Marquardt inversion</a:t>
            </a:r>
            <a:endParaRPr lang="en-US" sz="20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 descr="C:\Users\Jiahao Liang\Google Drive\Thesis\Thesis\Figures\8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7731"/>
            <a:ext cx="7467600" cy="374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308181" y="348756"/>
            <a:ext cx="8588375" cy="46166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Add </a:t>
            </a:r>
            <a:r>
              <a:rPr lang="en-US" altLang="zh-CN" sz="2400" dirty="0">
                <a:solidFill>
                  <a:schemeClr val="bg1"/>
                </a:solidFill>
                <a:latin typeface="Cambria" panose="02040503050406030204" pitchFamily="18" charset="0"/>
              </a:rPr>
              <a:t>snow effect (green) and ET effect (</a:t>
            </a:r>
            <a:r>
              <a:rPr lang="en-US" altLang="zh-CN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purple) to </a:t>
            </a:r>
            <a:r>
              <a:rPr lang="en-US" altLang="zh-CN" sz="2400" dirty="0">
                <a:solidFill>
                  <a:schemeClr val="bg1"/>
                </a:solidFill>
                <a:latin typeface="Cambria" panose="02040503050406030204" pitchFamily="18" charset="0"/>
              </a:rPr>
              <a:t>the model</a:t>
            </a:r>
            <a:endParaRPr lang="zh-CN" alt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152"/>
            <a:ext cx="5791200" cy="70519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</a:t>
            </a:r>
            <a:r>
              <a:rPr lang="en-US" sz="3600" dirty="0" smtClean="0"/>
              <a:t>rocessing for </a:t>
            </a:r>
            <a:r>
              <a:rPr lang="en-US" sz="3600" dirty="0" smtClean="0"/>
              <a:t>IGETS users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correcting </a:t>
            </a:r>
            <a:r>
              <a:rPr lang="en-US" dirty="0" smtClean="0"/>
              <a:t>function (</a:t>
            </a:r>
            <a:r>
              <a:rPr lang="en-US" dirty="0" smtClean="0">
                <a:solidFill>
                  <a:srgbClr val="FFC000"/>
                </a:solidFill>
              </a:rPr>
              <a:t>new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tidal analysis</a:t>
            </a:r>
          </a:p>
          <a:p>
            <a:r>
              <a:rPr lang="en-US" dirty="0" smtClean="0"/>
              <a:t>calibration files</a:t>
            </a:r>
          </a:p>
          <a:p>
            <a:r>
              <a:rPr lang="en-US" dirty="0" smtClean="0"/>
              <a:t>loading </a:t>
            </a:r>
            <a:r>
              <a:rPr lang="en-US" dirty="0" smtClean="0"/>
              <a:t>options </a:t>
            </a:r>
            <a:r>
              <a:rPr lang="en-US" dirty="0" smtClean="0">
                <a:solidFill>
                  <a:srgbClr val="FFC000"/>
                </a:solidFill>
              </a:rPr>
              <a:t>(IGETS)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local hydrology </a:t>
            </a:r>
            <a:r>
              <a:rPr lang="en-US" dirty="0" smtClean="0"/>
              <a:t>model </a:t>
            </a:r>
            <a:r>
              <a:rPr lang="en-US" dirty="0" smtClean="0">
                <a:solidFill>
                  <a:srgbClr val="FFC000"/>
                </a:solidFill>
              </a:rPr>
              <a:t>(IGETS / local)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assessing drift and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1" y="158046"/>
            <a:ext cx="8627663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9844" y="853722"/>
            <a:ext cx="990600" cy="1477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sensor replacement at GWR - 1 year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490786"/>
            <a:ext cx="1524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6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+70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yr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895350"/>
            <a:ext cx="147884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+12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yr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6532" y="2676878"/>
            <a:ext cx="1472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annual pressure high in summer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+10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hPa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- 3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9822" y="322439"/>
            <a:ext cx="2895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corrected 1 </a:t>
            </a:r>
            <a:r>
              <a:rPr lang="en-US" dirty="0" err="1" smtClean="0">
                <a:solidFill>
                  <a:schemeClr val="tx2"/>
                </a:solidFill>
              </a:rPr>
              <a:t>hr</a:t>
            </a:r>
            <a:r>
              <a:rPr lang="en-US" dirty="0" smtClean="0">
                <a:solidFill>
                  <a:schemeClr val="tx2"/>
                </a:solidFill>
              </a:rPr>
              <a:t> data - ICET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800" y="358232"/>
            <a:ext cx="15240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AP OSG 046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721020"/>
            <a:ext cx="7685903" cy="416341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207494" y="145706"/>
            <a:ext cx="70521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Apache Point SG corrected residuals and AG values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895350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drift removed 70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Gal</a:t>
            </a:r>
            <a:r>
              <a:rPr lang="en-US" dirty="0" smtClean="0">
                <a:solidFill>
                  <a:srgbClr val="FF0000"/>
                </a:solidFill>
              </a:rPr>
              <a:t>/y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6841" y="954735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drift removed 12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Gal</a:t>
            </a:r>
            <a:r>
              <a:rPr lang="en-US" dirty="0" smtClean="0">
                <a:solidFill>
                  <a:srgbClr val="FF0000"/>
                </a:solidFill>
              </a:rPr>
              <a:t>/y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6586" y="2190750"/>
            <a:ext cx="106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servicing at GWR</a:t>
            </a:r>
            <a:endParaRPr lang="en-US" sz="16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152"/>
            <a:ext cx="8382000" cy="1086198"/>
          </a:xfrm>
          <a:solidFill>
            <a:schemeClr val="accent6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The ICET 1 min corrected data is helpful for stations without significant manpower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71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corrections have removed spikes and disturbances, replaced with linear interpolation</a:t>
            </a:r>
          </a:p>
          <a:p>
            <a:endParaRPr lang="en-US" sz="2000" dirty="0" smtClean="0"/>
          </a:p>
          <a:p>
            <a:r>
              <a:rPr lang="en-US" sz="2000" dirty="0" smtClean="0"/>
              <a:t>but step removal may have been too aggressive and touched the long-term evolution of the signal</a:t>
            </a:r>
          </a:p>
          <a:p>
            <a:endParaRPr lang="en-US" sz="2000" dirty="0" smtClean="0"/>
          </a:p>
          <a:p>
            <a:r>
              <a:rPr lang="en-US" sz="2000" dirty="0" smtClean="0"/>
              <a:t>maybe can use ICET 1 min corrected data and restore offsets of specific sizes (e. g. &gt; 1 </a:t>
            </a:r>
            <a:r>
              <a:rPr lang="en-US" sz="2000" dirty="0" err="1" smtClean="0">
                <a:latin typeface="Symbol PS" pitchFamily="18" charset="2"/>
              </a:rPr>
              <a:t>m</a:t>
            </a:r>
            <a:r>
              <a:rPr lang="en-US" sz="2000" dirty="0" err="1" smtClean="0"/>
              <a:t>Gal</a:t>
            </a:r>
            <a:r>
              <a:rPr lang="en-US" sz="2000" dirty="0" smtClean="0"/>
              <a:t>), retaining the obvious large step corrections</a:t>
            </a:r>
          </a:p>
          <a:p>
            <a:endParaRPr lang="en-US" sz="2000" dirty="0"/>
          </a:p>
          <a:p>
            <a:r>
              <a:rPr lang="en-US" sz="2000" dirty="0" smtClean="0"/>
              <a:t>this </a:t>
            </a:r>
            <a:r>
              <a:rPr lang="en-US" sz="2000" dirty="0" smtClean="0"/>
              <a:t>is easiest </a:t>
            </a:r>
            <a:r>
              <a:rPr lang="en-US" sz="2000" dirty="0" smtClean="0"/>
              <a:t> when done by </a:t>
            </a:r>
            <a:r>
              <a:rPr lang="en-US" sz="2000" dirty="0" smtClean="0"/>
              <a:t>ICET, but optionally can be done by the </a:t>
            </a:r>
            <a:r>
              <a:rPr lang="en-US" sz="2000" dirty="0" smtClean="0"/>
              <a:t>user </a:t>
            </a:r>
            <a:r>
              <a:rPr lang="en-US" sz="2000" dirty="0" smtClean="0"/>
              <a:t>when the </a:t>
            </a:r>
            <a:r>
              <a:rPr lang="en-US" sz="2000" dirty="0" err="1" smtClean="0"/>
              <a:t>cormin</a:t>
            </a:r>
            <a:r>
              <a:rPr lang="en-US" sz="2000" dirty="0" smtClean="0"/>
              <a:t> files become available through GFZ (a 2-step process) </a:t>
            </a:r>
          </a:p>
        </p:txBody>
      </p:sp>
    </p:spTree>
    <p:extLst>
      <p:ext uri="{BB962C8B-B14F-4D97-AF65-F5344CB8AC3E}">
        <p14:creationId xmlns:p14="http://schemas.microsoft.com/office/powerpoint/2010/main" val="42028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3048000" cy="1447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ICET-style </a:t>
            </a:r>
            <a:r>
              <a:rPr lang="en-US" sz="2800" dirty="0" err="1" smtClean="0"/>
              <a:t>cormin</a:t>
            </a:r>
            <a:r>
              <a:rPr lang="en-US" sz="2800" dirty="0" smtClean="0"/>
              <a:t> file with added correcting function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2778" y="1610677"/>
            <a:ext cx="3124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C000"/>
                </a:solidFill>
              </a:rPr>
              <a:t>gcf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smtClean="0">
                <a:solidFill>
                  <a:srgbClr val="FFC000"/>
                </a:solidFill>
              </a:rPr>
              <a:t>= g00 – g22/</a:t>
            </a:r>
            <a:r>
              <a:rPr lang="en-US" sz="1600" dirty="0" err="1" smtClean="0">
                <a:solidFill>
                  <a:srgbClr val="FFC000"/>
                </a:solidFill>
              </a:rPr>
              <a:t>gcal</a:t>
            </a:r>
            <a:endParaRPr lang="en-US" sz="1600" dirty="0" smtClean="0">
              <a:solidFill>
                <a:srgbClr val="FFC000"/>
              </a:solidFill>
            </a:endParaRPr>
          </a:p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advantages:</a:t>
            </a:r>
          </a:p>
          <a:p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FFC000"/>
                </a:solidFill>
              </a:rPr>
              <a:t>all in volt to be used in conjunction with new calibration file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FFC000"/>
                </a:solidFill>
              </a:rPr>
              <a:t>preterna</a:t>
            </a:r>
            <a:r>
              <a:rPr lang="en-US" sz="1600" dirty="0" smtClean="0">
                <a:solidFill>
                  <a:srgbClr val="FFC000"/>
                </a:solidFill>
              </a:rPr>
              <a:t> format so as to be compatible with raw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FFC000"/>
                </a:solidFill>
              </a:rPr>
              <a:t>(requires extra step to prepare for ETERNA34)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6978" y="133350"/>
            <a:ext cx="5562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DATA CORRECTED AT ICET (bf.ducarme@gmail.com)       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Filename             : APDATA CORRECTED AT ICET (bf.ducarme@gmail.com)       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Filename             : AP090422.ggp                 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Station              : Apache Point, New Mexico, USA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Instrument           : GWR OSG 046                  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Time Delay (sec)     :    8.2000    0.0100   nominal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 Latitude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    :  32.78036    0.0010  measured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 Longitude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   :-105.82042    0.0010  measured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Elevation MSL (m)    : 2788.0000    5.0000  measured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Gravity Cal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/V) :   -79.328    0.1410        AG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Pressure Cal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/V) :    1.0000    0.0001   nominal   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Author               : Tom Murphy (tmurphy@physics.ucsd.edu)            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yyyymmdd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hhmmss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gravity(V) pressure(V) correct-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C**********************************************************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INSTR              1.0000    1.0000     0.000         0             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77777777            0.000     0.000     0.000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20090401 000000  0.912988  721.4880  0.000001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20090401 000100  0.908741  721.4850  0.000001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20090401 000200  0.904532  721.4890 -0.000001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20090401 000300  0.900598  721.4950 -0.000001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20090401 000400  0.896731  721.5020 -0.000000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20090401 000500  0.892715  721.5030 -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0.000002                                  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1021" y="359692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gcf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772400" y="3879471"/>
            <a:ext cx="398621" cy="76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4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09550"/>
            <a:ext cx="8296275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6195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GCF extracted from ICET files 2009-2012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Verschelle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867" y="27241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GCF processed locally (Crossley)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0199"/>
            <a:ext cx="2746022" cy="75179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some discrepancies  in 2013-2016 data</a:t>
            </a:r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5484" r="2715" b="-394"/>
          <a:stretch/>
        </p:blipFill>
        <p:spPr bwMode="auto">
          <a:xfrm>
            <a:off x="3078480" y="209550"/>
            <a:ext cx="565404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5760" y="33019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GCF extracted from ICET files 2009-2012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Verschelle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560" y="242518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GCF processed locally (Crossley)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9933"/>
            <a:ext cx="2895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1344" y="2331281"/>
            <a:ext cx="152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- 0.218 V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or 20.5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Symbol PS" pitchFamily="18" charset="2"/>
              </a:rPr>
              <a:t>m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Gal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3333750"/>
            <a:ext cx="0" cy="533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4670</TotalTime>
  <Words>1404</Words>
  <Application>Microsoft Office PowerPoint</Application>
  <PresentationFormat>On-screen Show (16:9)</PresentationFormat>
  <Paragraphs>344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Foundry</vt:lpstr>
      <vt:lpstr> Processing SG data according to the requirements of the IGETS database, with Apache Point as an example Goals of the AP SG project</vt:lpstr>
      <vt:lpstr>The APOLLO program at Apache Point </vt:lpstr>
      <vt:lpstr>Processing for IGETS users</vt:lpstr>
      <vt:lpstr>PowerPoint Presentation</vt:lpstr>
      <vt:lpstr>PowerPoint Presentation</vt:lpstr>
      <vt:lpstr>The ICET 1 min corrected data is helpful for stations without significant manpower</vt:lpstr>
      <vt:lpstr>ICET-style cormin file with added correcting function </vt:lpstr>
      <vt:lpstr>PowerPoint Presentation</vt:lpstr>
      <vt:lpstr>some discrepancies  in 2013-2016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Saint Louis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Precise Gravity Measurements for Lunar Laser Precise Gravity Measurements for Lunar Laser Ranging at Apache Point     G13B-0944 R</dc:title>
  <dc:creator>David</dc:creator>
  <cp:lastModifiedBy>David</cp:lastModifiedBy>
  <cp:revision>182</cp:revision>
  <dcterms:created xsi:type="dcterms:W3CDTF">2013-03-22T19:42:24Z</dcterms:created>
  <dcterms:modified xsi:type="dcterms:W3CDTF">2016-06-05T10:51:13Z</dcterms:modified>
</cp:coreProperties>
</file>