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6" r:id="rId2"/>
    <p:sldId id="259" r:id="rId3"/>
    <p:sldId id="266" r:id="rId4"/>
    <p:sldId id="258" r:id="rId5"/>
    <p:sldId id="346" r:id="rId6"/>
    <p:sldId id="288" r:id="rId7"/>
    <p:sldId id="347" r:id="rId8"/>
    <p:sldId id="348" r:id="rId9"/>
    <p:sldId id="330" r:id="rId10"/>
    <p:sldId id="328" r:id="rId11"/>
    <p:sldId id="265" r:id="rId12"/>
    <p:sldId id="299" r:id="rId13"/>
    <p:sldId id="279" r:id="rId14"/>
    <p:sldId id="327" r:id="rId15"/>
    <p:sldId id="333" r:id="rId16"/>
    <p:sldId id="349" r:id="rId17"/>
    <p:sldId id="351" r:id="rId18"/>
    <p:sldId id="352" r:id="rId19"/>
    <p:sldId id="353" r:id="rId20"/>
    <p:sldId id="355" r:id="rId21"/>
    <p:sldId id="292" r:id="rId22"/>
    <p:sldId id="298" r:id="rId23"/>
    <p:sldId id="356" r:id="rId24"/>
    <p:sldId id="366" r:id="rId25"/>
    <p:sldId id="339" r:id="rId26"/>
    <p:sldId id="343" r:id="rId27"/>
    <p:sldId id="264" r:id="rId28"/>
    <p:sldId id="357" r:id="rId29"/>
    <p:sldId id="344" r:id="rId30"/>
    <p:sldId id="282" r:id="rId31"/>
    <p:sldId id="363" r:id="rId32"/>
    <p:sldId id="364" r:id="rId33"/>
    <p:sldId id="365" r:id="rId34"/>
    <p:sldId id="263" r:id="rId35"/>
    <p:sldId id="268" r:id="rId36"/>
    <p:sldId id="36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4660"/>
  </p:normalViewPr>
  <p:slideViewPr>
    <p:cSldViewPr>
      <p:cViewPr>
        <p:scale>
          <a:sx n="90" d="100"/>
          <a:sy n="90" d="100"/>
        </p:scale>
        <p:origin x="-654" y="-4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0A41D-F1C9-40B1-86F7-7C8E051C7F96}" type="datetimeFigureOut">
              <a:rPr lang="en-US" smtClean="0"/>
              <a:pPr/>
              <a:t>3/7/2017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1B3AB-1741-47E2-91D8-675E44955069}" type="slidenum">
              <a:rPr lang="en-US" smtClean="0"/>
              <a:pPr/>
              <a:t>‹#›</a:t>
            </a:fld>
            <a:endParaRPr lang="en-US"/>
          </a:p>
        </p:txBody>
      </p:sp>
    </p:spTree>
    <p:extLst>
      <p:ext uri="{BB962C8B-B14F-4D97-AF65-F5344CB8AC3E}">
        <p14:creationId xmlns:p14="http://schemas.microsoft.com/office/powerpoint/2010/main" val="357591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expensive</a:t>
            </a:r>
            <a:r>
              <a:rPr lang="en-US" baseline="0" dirty="0" smtClean="0"/>
              <a:t> severe weather event in our CWA. Focus will be on </a:t>
            </a:r>
            <a:r>
              <a:rPr lang="en-US" baseline="0" dirty="0" err="1" smtClean="0"/>
              <a:t>Leelenau</a:t>
            </a:r>
            <a:r>
              <a:rPr lang="en-US" baseline="0" dirty="0" smtClean="0"/>
              <a:t> with the bow echo, but Ogemaw had the most damage associated with the large hail there. This included 4.25” hail north of West Branch, the largest documented hail stone in northern Michigan since records began in 1950.</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a:t>
            </a:fld>
            <a:endParaRPr lang="en-US"/>
          </a:p>
        </p:txBody>
      </p:sp>
    </p:spTree>
    <p:extLst>
      <p:ext uri="{BB962C8B-B14F-4D97-AF65-F5344CB8AC3E}">
        <p14:creationId xmlns:p14="http://schemas.microsoft.com/office/powerpoint/2010/main" val="1690158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Reflectivity and velocity when</a:t>
            </a:r>
            <a:r>
              <a:rPr lang="en-US" baseline="0" dirty="0" smtClean="0"/>
              <a:t> the line is closer to APX. Shows the proximity of convergence zone to updraft. Not in perfect balance, but the outflow is not greatly outrunning the updraft.</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22</a:t>
            </a:fld>
            <a:endParaRPr lang="en-US"/>
          </a:p>
        </p:txBody>
      </p:sp>
    </p:spTree>
    <p:extLst>
      <p:ext uri="{BB962C8B-B14F-4D97-AF65-F5344CB8AC3E}">
        <p14:creationId xmlns:p14="http://schemas.microsoft.com/office/powerpoint/2010/main" val="323160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APX VAD winds to gauge</a:t>
            </a:r>
            <a:r>
              <a:rPr lang="en-US" baseline="0" dirty="0" smtClean="0"/>
              <a:t> representativeness of RAP 0-3km shear, since RAP was producing </a:t>
            </a:r>
            <a:r>
              <a:rPr lang="en-US" baseline="0" dirty="0" err="1" smtClean="0"/>
              <a:t>precip</a:t>
            </a:r>
            <a:r>
              <a:rPr lang="en-US" baseline="0" dirty="0" smtClean="0"/>
              <a:t>. Done with regards to the section in </a:t>
            </a:r>
            <a:r>
              <a:rPr lang="en-US" baseline="0" dirty="0" err="1" smtClean="0"/>
              <a:t>Schaumann</a:t>
            </a:r>
            <a:r>
              <a:rPr lang="en-US" baseline="0" dirty="0" smtClean="0"/>
              <a:t> paper that says: “</a:t>
            </a:r>
            <a:r>
              <a:rPr lang="en-US" sz="1200" kern="1200" baseline="0" dirty="0" smtClean="0">
                <a:solidFill>
                  <a:schemeClr val="tx1"/>
                </a:solidFill>
                <a:latin typeface="+mn-lt"/>
                <a:ea typeface="+mn-ea"/>
                <a:cs typeface="+mn-cs"/>
              </a:rPr>
              <a:t>When calculating line-normal magnitudes, one must ensure that the vectors are representative of the ambient atmosphere ahead of the convective line. Model output will likely be unrepresentative if the convective scheme is generating precipitation. Radar operators should look downstream of the model generated precipitation to gauge the orientation and magnitude of true ambient vectors. “</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BV and SRV from APX</a:t>
            </a:r>
            <a:r>
              <a:rPr lang="en-US" baseline="0" dirty="0" smtClean="0"/>
              <a:t> at 2017Z. BV nicely shows a core of 80-85 </a:t>
            </a:r>
            <a:r>
              <a:rPr lang="en-US" baseline="0" dirty="0" err="1" smtClean="0"/>
              <a:t>kts</a:t>
            </a:r>
            <a:r>
              <a:rPr lang="en-US" baseline="0" dirty="0" smtClean="0"/>
              <a:t> winds at about 4kft. VROT in both velocities is 30kts. This is at 4kt and 48 nm from the radar. This VROT would fall in the 50</a:t>
            </a:r>
            <a:r>
              <a:rPr lang="en-US" baseline="30000" dirty="0" smtClean="0"/>
              <a:t>th</a:t>
            </a:r>
            <a:r>
              <a:rPr lang="en-US" baseline="0" dirty="0" smtClean="0"/>
              <a:t> percentile for QLCS EF-0 tornado intensity. VROT values line up with QLCS EF0 from Smith et. al paper.</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26</a:t>
            </a:fld>
            <a:endParaRPr lang="en-US"/>
          </a:p>
        </p:txBody>
      </p:sp>
    </p:spTree>
    <p:extLst>
      <p:ext uri="{BB962C8B-B14F-4D97-AF65-F5344CB8AC3E}">
        <p14:creationId xmlns:p14="http://schemas.microsoft.com/office/powerpoint/2010/main" val="4153943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Leelenau</a:t>
            </a:r>
            <a:r>
              <a:rPr lang="en-US" dirty="0" smtClean="0"/>
              <a:t> County damage map. Main corridor of damage from Glen Arbor to Elmwood. Damage map from </a:t>
            </a:r>
            <a:r>
              <a:rPr lang="en-US" dirty="0" err="1" smtClean="0"/>
              <a:t>Leelenau</a:t>
            </a:r>
            <a:r>
              <a:rPr lang="en-US" dirty="0" smtClean="0"/>
              <a:t> County, Cleveland Township.</a:t>
            </a:r>
            <a:r>
              <a:rPr lang="en-US" baseline="0" dirty="0" smtClean="0"/>
              <a:t> Circle denotes location where possible tornado indicated on radar at 2017Z</a:t>
            </a:r>
            <a:endParaRPr lang="en-US" dirty="0" smtClean="0"/>
          </a:p>
          <a:p>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27</a:t>
            </a:fld>
            <a:endParaRPr lang="en-US"/>
          </a:p>
        </p:txBody>
      </p:sp>
    </p:spTree>
    <p:extLst>
      <p:ext uri="{BB962C8B-B14F-4D97-AF65-F5344CB8AC3E}">
        <p14:creationId xmlns:p14="http://schemas.microsoft.com/office/powerpoint/2010/main" val="412622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Damage map from </a:t>
            </a:r>
            <a:r>
              <a:rPr lang="en-US" dirty="0" err="1" smtClean="0"/>
              <a:t>Leelenau</a:t>
            </a:r>
            <a:r>
              <a:rPr lang="en-US" dirty="0" smtClean="0"/>
              <a:t> County, Cleveland Township.</a:t>
            </a:r>
            <a:r>
              <a:rPr lang="en-US" baseline="0" dirty="0" smtClean="0"/>
              <a:t> Circle denotes location where possible tornado indicated on radar at 2017Z</a:t>
            </a:r>
            <a:endParaRPr lang="en-US" dirty="0" smtClean="0"/>
          </a:p>
          <a:p>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28</a:t>
            </a:fld>
            <a:endParaRPr lang="en-US"/>
          </a:p>
        </p:txBody>
      </p:sp>
    </p:spTree>
    <p:extLst>
      <p:ext uri="{BB962C8B-B14F-4D97-AF65-F5344CB8AC3E}">
        <p14:creationId xmlns:p14="http://schemas.microsoft.com/office/powerpoint/2010/main" val="412622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 at the 2017Z scan,</a:t>
            </a:r>
            <a:r>
              <a:rPr lang="en-US" baseline="0" dirty="0" smtClean="0"/>
              <a:t> with warning turned out and text callout box open. Shows the SVR with the tornado possible tag that was used. Warning was issued at 1957Z.</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29</a:t>
            </a:fld>
            <a:endParaRPr lang="en-US"/>
          </a:p>
        </p:txBody>
      </p:sp>
    </p:spTree>
    <p:extLst>
      <p:ext uri="{BB962C8B-B14F-4D97-AF65-F5344CB8AC3E}">
        <p14:creationId xmlns:p14="http://schemas.microsoft.com/office/powerpoint/2010/main" val="255869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near Little Traverse Lake.</a:t>
            </a:r>
            <a:r>
              <a:rPr lang="en-US" baseline="0" dirty="0" smtClean="0"/>
              <a:t> Sent by the EM who mentioned “</a:t>
            </a:r>
            <a:r>
              <a:rPr lang="en-US" sz="1200" b="0" i="0" kern="1200" dirty="0" smtClean="0">
                <a:solidFill>
                  <a:schemeClr val="tx1"/>
                </a:solidFill>
                <a:effectLst/>
                <a:latin typeface="+mn-lt"/>
                <a:ea typeface="+mn-ea"/>
                <a:cs typeface="+mn-cs"/>
              </a:rPr>
              <a:t>Photos around that area aren’t the best.  Mainly we had M22 clogged up as a result of the storm, very little residential damage.”</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30</a:t>
            </a:fld>
            <a:endParaRPr lang="en-US"/>
          </a:p>
        </p:txBody>
      </p:sp>
    </p:spTree>
    <p:extLst>
      <p:ext uri="{BB962C8B-B14F-4D97-AF65-F5344CB8AC3E}">
        <p14:creationId xmlns:p14="http://schemas.microsoft.com/office/powerpoint/2010/main" val="1627490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Carport and van blown over</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31</a:t>
            </a:fld>
            <a:endParaRPr lang="en-US"/>
          </a:p>
        </p:txBody>
      </p:sp>
    </p:spTree>
    <p:extLst>
      <p:ext uri="{BB962C8B-B14F-4D97-AF65-F5344CB8AC3E}">
        <p14:creationId xmlns:p14="http://schemas.microsoft.com/office/powerpoint/2010/main" val="416667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Damage</a:t>
            </a:r>
            <a:r>
              <a:rPr lang="en-US" baseline="0" dirty="0" smtClean="0"/>
              <a:t> from </a:t>
            </a:r>
            <a:r>
              <a:rPr lang="en-US" baseline="0" dirty="0" err="1" smtClean="0"/>
              <a:t>Skegemog</a:t>
            </a:r>
            <a:r>
              <a:rPr lang="en-US" baseline="0" dirty="0" smtClean="0"/>
              <a:t> Point Rd in Grand Traverse County</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32</a:t>
            </a:fld>
            <a:endParaRPr lang="en-US"/>
          </a:p>
        </p:txBody>
      </p:sp>
    </p:spTree>
    <p:extLst>
      <p:ext uri="{BB962C8B-B14F-4D97-AF65-F5344CB8AC3E}">
        <p14:creationId xmlns:p14="http://schemas.microsoft.com/office/powerpoint/2010/main" val="185197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 into Glen</a:t>
            </a:r>
            <a:r>
              <a:rPr lang="en-US" baseline="0" dirty="0" smtClean="0"/>
              <a:t> Arbor</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33</a:t>
            </a:fld>
            <a:endParaRPr lang="en-US"/>
          </a:p>
        </p:txBody>
      </p:sp>
    </p:spTree>
    <p:extLst>
      <p:ext uri="{BB962C8B-B14F-4D97-AF65-F5344CB8AC3E}">
        <p14:creationId xmlns:p14="http://schemas.microsoft.com/office/powerpoint/2010/main" val="213963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 overview with map showing storm reports and approximate</a:t>
            </a:r>
            <a:r>
              <a:rPr lang="en-US" baseline="0" dirty="0" smtClean="0"/>
              <a:t> temporal evolution of those events.  Event evolved over an 11 hour period with four rounds of severe thunderstorms.  Wind damage with bowing segments (QLCS) were the dominated severe weather type.  Some supercells developed during the afternoon south of M-72 with prolific hail production.</a:t>
            </a:r>
            <a:endParaRPr lang="en-US" dirty="0"/>
          </a:p>
        </p:txBody>
      </p:sp>
      <p:sp>
        <p:nvSpPr>
          <p:cNvPr id="4" name="Slide Number Placeholder 3"/>
          <p:cNvSpPr>
            <a:spLocks noGrp="1"/>
          </p:cNvSpPr>
          <p:nvPr>
            <p:ph type="sldNum" sz="quarter" idx="10"/>
          </p:nvPr>
        </p:nvSpPr>
        <p:spPr/>
        <p:txBody>
          <a:bodyPr/>
          <a:lstStyle/>
          <a:p>
            <a:fld id="{CF4306BC-9039-4EB8-8823-AC7D16AFB07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9851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 shots of the shelf cloud</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34</a:t>
            </a:fld>
            <a:endParaRPr lang="en-US"/>
          </a:p>
        </p:txBody>
      </p:sp>
    </p:spTree>
    <p:extLst>
      <p:ext uri="{BB962C8B-B14F-4D97-AF65-F5344CB8AC3E}">
        <p14:creationId xmlns:p14="http://schemas.microsoft.com/office/powerpoint/2010/main" val="72695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Radar overview of entire event, which impacted the CWA from ~1350Z through 0Z.</a:t>
            </a:r>
            <a:r>
              <a:rPr lang="en-US" baseline="0" dirty="0" smtClean="0"/>
              <a:t> Shows how the initial convective line across the Tip of the Mitt setup the outflow boundary that moved south through the day, helping to focus upstream convection from WI.</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4</a:t>
            </a:fld>
            <a:endParaRPr lang="en-US"/>
          </a:p>
        </p:txBody>
      </p:sp>
    </p:spTree>
    <p:extLst>
      <p:ext uri="{BB962C8B-B14F-4D97-AF65-F5344CB8AC3E}">
        <p14:creationId xmlns:p14="http://schemas.microsoft.com/office/powerpoint/2010/main" val="216172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9</a:t>
            </a:fld>
            <a:endParaRPr lang="en-US"/>
          </a:p>
        </p:txBody>
      </p:sp>
    </p:spTree>
    <p:extLst>
      <p:ext uri="{BB962C8B-B14F-4D97-AF65-F5344CB8AC3E}">
        <p14:creationId xmlns:p14="http://schemas.microsoft.com/office/powerpoint/2010/main" val="216993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level shear</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10</a:t>
            </a:fld>
            <a:endParaRPr lang="en-US"/>
          </a:p>
        </p:txBody>
      </p:sp>
    </p:spTree>
    <p:extLst>
      <p:ext uri="{BB962C8B-B14F-4D97-AF65-F5344CB8AC3E}">
        <p14:creationId xmlns:p14="http://schemas.microsoft.com/office/powerpoint/2010/main" val="216993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Td (64°F – 68°F) and conditional instability shown in mid level lapse rates, with more warm moist air being </a:t>
            </a:r>
            <a:r>
              <a:rPr lang="en-US" baseline="0" dirty="0" err="1" smtClean="0"/>
              <a:t>advected</a:t>
            </a:r>
            <a:r>
              <a:rPr lang="en-US" baseline="0" dirty="0" smtClean="0"/>
              <a:t> through the day</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11</a:t>
            </a:fld>
            <a:endParaRPr lang="en-US"/>
          </a:p>
        </p:txBody>
      </p:sp>
    </p:spTree>
    <p:extLst>
      <p:ext uri="{BB962C8B-B14F-4D97-AF65-F5344CB8AC3E}">
        <p14:creationId xmlns:p14="http://schemas.microsoft.com/office/powerpoint/2010/main" val="115677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20Z surface</a:t>
            </a:r>
            <a:r>
              <a:rPr lang="en-US" baseline="0" dirty="0" smtClean="0"/>
              <a:t> T, Td, and MSLP. Showing Td in the 64-68 °F range and a warm front just south of the CWA. SW flow through the day continued to </a:t>
            </a:r>
            <a:r>
              <a:rPr lang="en-US" baseline="0" dirty="0" err="1" smtClean="0"/>
              <a:t>advect</a:t>
            </a:r>
            <a:r>
              <a:rPr lang="en-US" baseline="0" dirty="0" smtClean="0"/>
              <a:t> warm, moist air into the area in between waves of storms. Also help to tighten the thermal gradient through the day.</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12</a:t>
            </a:fld>
            <a:endParaRPr lang="en-US"/>
          </a:p>
        </p:txBody>
      </p:sp>
    </p:spTree>
    <p:extLst>
      <p:ext uri="{BB962C8B-B14F-4D97-AF65-F5344CB8AC3E}">
        <p14:creationId xmlns:p14="http://schemas.microsoft.com/office/powerpoint/2010/main" val="23325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13</a:t>
            </a:fld>
            <a:endParaRPr lang="en-US"/>
          </a:p>
        </p:txBody>
      </p:sp>
    </p:spTree>
    <p:extLst>
      <p:ext uri="{BB962C8B-B14F-4D97-AF65-F5344CB8AC3E}">
        <p14:creationId xmlns:p14="http://schemas.microsoft.com/office/powerpoint/2010/main" val="216993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MUCAPE and</a:t>
            </a:r>
            <a:r>
              <a:rPr lang="en-US" baseline="0" dirty="0" smtClean="0"/>
              <a:t> lifted parcel level. Shows MUCAPE values of 1000 – 3000 J/kg over northern MI, with a good, slightly NW to SE oriented gradient from </a:t>
            </a:r>
            <a:r>
              <a:rPr lang="en-US" baseline="0" dirty="0" err="1" smtClean="0"/>
              <a:t>Leelenau</a:t>
            </a:r>
            <a:r>
              <a:rPr lang="en-US" baseline="0" dirty="0" smtClean="0"/>
              <a:t> to Saginaw Bay</a:t>
            </a:r>
            <a:endParaRPr lang="en-US" dirty="0"/>
          </a:p>
        </p:txBody>
      </p:sp>
      <p:sp>
        <p:nvSpPr>
          <p:cNvPr id="4" name="Slide Number Placeholder 3"/>
          <p:cNvSpPr>
            <a:spLocks noGrp="1"/>
          </p:cNvSpPr>
          <p:nvPr>
            <p:ph type="sldNum" sz="quarter" idx="10"/>
          </p:nvPr>
        </p:nvSpPr>
        <p:spPr/>
        <p:txBody>
          <a:bodyPr/>
          <a:lstStyle/>
          <a:p>
            <a:fld id="{3411B3AB-1741-47E2-91D8-675E44955069}" type="slidenum">
              <a:rPr lang="en-US" smtClean="0"/>
              <a:pPr/>
              <a:t>14</a:t>
            </a:fld>
            <a:endParaRPr lang="en-US"/>
          </a:p>
        </p:txBody>
      </p:sp>
    </p:spTree>
    <p:extLst>
      <p:ext uri="{BB962C8B-B14F-4D97-AF65-F5344CB8AC3E}">
        <p14:creationId xmlns:p14="http://schemas.microsoft.com/office/powerpoint/2010/main" val="1156776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EC8421E-7C83-4053-8B6E-FDA39BA30389}" type="datetimeFigureOut">
              <a:rPr lang="en-US" smtClean="0"/>
              <a:pPr/>
              <a:t>3/7/2017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5E0A228-87CA-450F-8D6F-AF78E0447F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5E0A228-87CA-450F-8D6F-AF78E0447F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5E0A228-87CA-450F-8D6F-AF78E0447F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5E0A228-87CA-450F-8D6F-AF78E0447F0F}"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5E0A228-87CA-450F-8D6F-AF78E0447F0F}"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5E0A228-87CA-450F-8D6F-AF78E0447F0F}"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5E0A228-87CA-450F-8D6F-AF78E0447F0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5E0A228-87CA-450F-8D6F-AF78E0447F0F}"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EC8421E-7C83-4053-8B6E-FDA39BA30389}" type="datetimeFigureOut">
              <a:rPr lang="en-US" smtClean="0"/>
              <a:pPr/>
              <a:t>3/7/2017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5E0A228-87CA-450F-8D6F-AF78E0447F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EC8421E-7C83-4053-8B6E-FDA39BA30389}" type="datetimeFigureOut">
              <a:rPr lang="en-US" smtClean="0"/>
              <a:pPr/>
              <a:t>3/7/2017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5E0A228-87CA-450F-8D6F-AF78E0447F0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EC8421E-7C83-4053-8B6E-FDA39BA30389}" type="datetimeFigureOut">
              <a:rPr lang="en-US" smtClean="0"/>
              <a:pPr/>
              <a:t>3/7/2017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5E0A228-87CA-450F-8D6F-AF78E0447F0F}"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EC8421E-7C83-4053-8B6E-FDA39BA30389}" type="datetimeFigureOut">
              <a:rPr lang="en-US" smtClean="0"/>
              <a:pPr/>
              <a:t>3/7/2017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5E0A228-87CA-450F-8D6F-AF78E0447F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jpe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WCM-files\Media Clips\Pictures\Weather Event Folders\2015\8.2 Severe Weather\tvc airpo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4177"/>
            <a:ext cx="9144000" cy="1470025"/>
          </a:xfrm>
        </p:spPr>
        <p:txBody>
          <a:bodyPr>
            <a:noAutofit/>
          </a:bodyPr>
          <a:lstStyle/>
          <a:p>
            <a:pPr algn="ctr"/>
            <a:r>
              <a:rPr lang="en-US" sz="3200" dirty="0" smtClean="0">
                <a:solidFill>
                  <a:schemeClr val="bg1">
                    <a:lumMod val="95000"/>
                  </a:schemeClr>
                </a:solidFill>
              </a:rPr>
              <a:t>Overview of the 2 August 2015 Northern Michigan Severe Weather Outbreak</a:t>
            </a:r>
            <a:endParaRPr lang="en-US" sz="3200" dirty="0">
              <a:solidFill>
                <a:schemeClr val="bg1">
                  <a:lumMod val="95000"/>
                </a:schemeClr>
              </a:solidFill>
            </a:endParaRPr>
          </a:p>
        </p:txBody>
      </p:sp>
      <p:sp>
        <p:nvSpPr>
          <p:cNvPr id="3" name="Subtitle 2"/>
          <p:cNvSpPr>
            <a:spLocks noGrp="1"/>
          </p:cNvSpPr>
          <p:nvPr>
            <p:ph type="subTitle" idx="1"/>
          </p:nvPr>
        </p:nvSpPr>
        <p:spPr>
          <a:xfrm>
            <a:off x="1143000" y="5029200"/>
            <a:ext cx="7086600" cy="1752600"/>
          </a:xfrm>
        </p:spPr>
        <p:txBody>
          <a:bodyPr>
            <a:normAutofit/>
          </a:bodyPr>
          <a:lstStyle/>
          <a:p>
            <a:pPr algn="ctr"/>
            <a:r>
              <a:rPr lang="en-US" sz="2400" dirty="0" smtClean="0">
                <a:solidFill>
                  <a:schemeClr val="bg1"/>
                </a:solidFill>
              </a:rPr>
              <a:t>Aaron Mayhew/Matt Gillen/John Boris</a:t>
            </a:r>
          </a:p>
          <a:p>
            <a:pPr algn="ctr"/>
            <a:r>
              <a:rPr lang="en-US" sz="2400" dirty="0" smtClean="0">
                <a:solidFill>
                  <a:schemeClr val="bg1"/>
                </a:solidFill>
              </a:rPr>
              <a:t>National Weather Service</a:t>
            </a:r>
          </a:p>
          <a:p>
            <a:pPr algn="ctr"/>
            <a:r>
              <a:rPr lang="en-US" sz="2400" dirty="0" smtClean="0">
                <a:solidFill>
                  <a:schemeClr val="bg1"/>
                </a:solidFill>
              </a:rPr>
              <a:t>Gaylord MI</a:t>
            </a:r>
          </a:p>
          <a:p>
            <a:pPr algn="ctr"/>
            <a:endParaRPr lang="en-US" sz="2400" dirty="0">
              <a:solidFill>
                <a:schemeClr val="bg1"/>
              </a:solidFill>
            </a:endParaRPr>
          </a:p>
        </p:txBody>
      </p:sp>
    </p:spTree>
    <p:extLst>
      <p:ext uri="{BB962C8B-B14F-4D97-AF65-F5344CB8AC3E}">
        <p14:creationId xmlns:p14="http://schemas.microsoft.com/office/powerpoint/2010/main" val="3605036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1026" name="Picture 2" descr="X:\APX-Programs\Science-sharing\August02_2015_Data\16zAPXHodograph.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408" y="620941"/>
            <a:ext cx="7196328"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0" y="1"/>
            <a:ext cx="8465288"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16Z 2 Aug 2015 APX Hodograph</a:t>
            </a:r>
            <a:endParaRPr lang="en-US" sz="2400" dirty="0"/>
          </a:p>
        </p:txBody>
      </p:sp>
    </p:spTree>
    <p:extLst>
      <p:ext uri="{BB962C8B-B14F-4D97-AF65-F5344CB8AC3E}">
        <p14:creationId xmlns:p14="http://schemas.microsoft.com/office/powerpoint/2010/main" val="3849761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X:\APX-Programs\Science-sharing\August02_2015_Data\Aug02_2015_Mesoanalysis_State\Multi-Parameter\SfcDewpoint_MidLevelLapseRate\tdlr_20.gif"/>
          <p:cNvPicPr>
            <a:picLocks noChangeArrowheads="1"/>
          </p:cNvPicPr>
          <p:nvPr/>
        </p:nvPicPr>
        <p:blipFill rotWithShape="1">
          <a:blip r:embed="rId3" cstate="print">
            <a:extLst>
              <a:ext uri="{28A0092B-C50C-407E-A947-70E740481C1C}">
                <a14:useLocalDpi xmlns:a14="http://schemas.microsoft.com/office/drawing/2010/main" val="0"/>
              </a:ext>
            </a:extLst>
          </a:blip>
          <a:srcRect l="26996" t="11299" r="27266"/>
          <a:stretch/>
        </p:blipFill>
        <p:spPr bwMode="auto">
          <a:xfrm>
            <a:off x="2057400" y="478536"/>
            <a:ext cx="4343400" cy="5769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77000" y="2146518"/>
            <a:ext cx="2590800" cy="1815882"/>
          </a:xfrm>
          <a:prstGeom prst="rect">
            <a:avLst/>
          </a:prstGeom>
          <a:noFill/>
        </p:spPr>
        <p:txBody>
          <a:bodyPr wrap="square" rtlCol="0">
            <a:spAutoFit/>
          </a:bodyPr>
          <a:lstStyle/>
          <a:p>
            <a:r>
              <a:rPr lang="en-US" sz="1600" dirty="0" err="1" smtClean="0"/>
              <a:t>Sfc</a:t>
            </a:r>
            <a:r>
              <a:rPr lang="en-US" sz="1600" dirty="0" smtClean="0"/>
              <a:t> T</a:t>
            </a:r>
            <a:r>
              <a:rPr lang="en-US" sz="1600" baseline="-25000" dirty="0" smtClean="0"/>
              <a:t>d</a:t>
            </a:r>
            <a:r>
              <a:rPr lang="en-US" sz="1600" dirty="0" smtClean="0"/>
              <a:t> 64 – 68 °F across the area.</a:t>
            </a:r>
          </a:p>
          <a:p>
            <a:endParaRPr lang="en-US" sz="1600" dirty="0"/>
          </a:p>
          <a:p>
            <a:endParaRPr lang="en-US" sz="1600" dirty="0" smtClean="0"/>
          </a:p>
          <a:p>
            <a:r>
              <a:rPr lang="en-US" sz="1600" dirty="0" smtClean="0"/>
              <a:t>Conditional instability 700-500 LR (7 – 7.5 °C/km)</a:t>
            </a:r>
            <a:endParaRPr lang="en-US" sz="16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20Z Surface T</a:t>
            </a:r>
            <a:r>
              <a:rPr lang="en-US" sz="2400" baseline="-25000" dirty="0" smtClean="0"/>
              <a:t>d</a:t>
            </a:r>
            <a:r>
              <a:rPr lang="en-US" sz="2400" dirty="0" smtClean="0"/>
              <a:t> (Green)/700-500mb LR &gt;7 C/km</a:t>
            </a:r>
            <a:endParaRPr lang="en-US" sz="2400" dirty="0"/>
          </a:p>
        </p:txBody>
      </p:sp>
    </p:spTree>
    <p:extLst>
      <p:ext uri="{BB962C8B-B14F-4D97-AF65-F5344CB8AC3E}">
        <p14:creationId xmlns:p14="http://schemas.microsoft.com/office/powerpoint/2010/main" val="125117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1026" name="Picture 2" descr="X:\APX-Programs\Science-sharing\August02_2015_Data\Aug02_2015_Mesoanalysis_State\Basic Surface\Temp_Dewpt_Wind\ttd_2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360" y="548640"/>
            <a:ext cx="7193280" cy="53949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1600200" y="4419600"/>
            <a:ext cx="9144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81200" y="4953000"/>
            <a:ext cx="9144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24200" y="4114800"/>
            <a:ext cx="9144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667000" y="3657600"/>
            <a:ext cx="9144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20Z Surface T (Red)/T</a:t>
            </a:r>
            <a:r>
              <a:rPr lang="en-US" sz="2400" baseline="-25000" dirty="0" smtClean="0"/>
              <a:t>d</a:t>
            </a:r>
            <a:r>
              <a:rPr lang="en-US" sz="2400" dirty="0" smtClean="0"/>
              <a:t> (Shaded)/MSLP/Wind</a:t>
            </a:r>
            <a:endParaRPr lang="en-US" sz="2400" dirty="0"/>
          </a:p>
        </p:txBody>
      </p:sp>
    </p:spTree>
    <p:extLst>
      <p:ext uri="{BB962C8B-B14F-4D97-AF65-F5344CB8AC3E}">
        <p14:creationId xmlns:p14="http://schemas.microsoft.com/office/powerpoint/2010/main" val="716716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APX-Programs\Science-sharing\August02_2015_Data\Aug02_2015_Mesoanalysis_State\Basic Surface\Temp_Dewpt_Wind\Td Sounding Climo 00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0" y="528084"/>
            <a:ext cx="6172200" cy="562111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257800" y="914400"/>
            <a:ext cx="133350" cy="1524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00Z APX Surface T</a:t>
            </a:r>
            <a:r>
              <a:rPr lang="en-US" sz="2400" baseline="-25000" dirty="0" smtClean="0"/>
              <a:t>d</a:t>
            </a:r>
            <a:r>
              <a:rPr lang="en-US" sz="2400" dirty="0" smtClean="0"/>
              <a:t> Climatology</a:t>
            </a:r>
            <a:endParaRPr lang="en-US" sz="2400" dirty="0"/>
          </a:p>
        </p:txBody>
      </p:sp>
    </p:spTree>
    <p:extLst>
      <p:ext uri="{BB962C8B-B14F-4D97-AF65-F5344CB8AC3E}">
        <p14:creationId xmlns:p14="http://schemas.microsoft.com/office/powerpoint/2010/main" val="3235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8" name="Picture 2" descr="X:\APX-Programs\Science-sharing\August02_2015_Data\Aug02_2015_Mesoanalysis_State\Thermodynamic Fields\MUCAPE\mucp_20.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415" t="10401" r="27405"/>
          <a:stretch/>
        </p:blipFill>
        <p:spPr bwMode="auto">
          <a:xfrm>
            <a:off x="2471709" y="677909"/>
            <a:ext cx="4200581" cy="55764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20Z MUCAPE (Red)/Lifted Parcel Level (Shaded)</a:t>
            </a:r>
            <a:endParaRPr lang="en-US" sz="2400" dirty="0"/>
          </a:p>
        </p:txBody>
      </p:sp>
    </p:spTree>
    <p:extLst>
      <p:ext uri="{BB962C8B-B14F-4D97-AF65-F5344CB8AC3E}">
        <p14:creationId xmlns:p14="http://schemas.microsoft.com/office/powerpoint/2010/main" val="1754581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APX-Programs\Science-sharing\August02_2015_Data\SLU-BowEchoWorkshop\Radar19-20Zzoom\Radar_19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4"/>
            <a:ext cx="6833616" cy="5364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1919Z 2 Aug 2015</a:t>
            </a:r>
            <a:endParaRPr lang="en-US" sz="2400" dirty="0"/>
          </a:p>
        </p:txBody>
      </p:sp>
    </p:spTree>
    <p:extLst>
      <p:ext uri="{BB962C8B-B14F-4D97-AF65-F5344CB8AC3E}">
        <p14:creationId xmlns:p14="http://schemas.microsoft.com/office/powerpoint/2010/main" val="1651372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APX-Programs\Science-sharing\August02_2015_Data\SLU-BowEchoWorkshop\Radar19-20Zzoom\Radar_1933.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3"/>
            <a:ext cx="6833616" cy="5364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1934Z 2 Aug 2015</a:t>
            </a:r>
            <a:endParaRPr lang="en-US" sz="2400" dirty="0"/>
          </a:p>
        </p:txBody>
      </p:sp>
    </p:spTree>
    <p:extLst>
      <p:ext uri="{BB962C8B-B14F-4D97-AF65-F5344CB8AC3E}">
        <p14:creationId xmlns:p14="http://schemas.microsoft.com/office/powerpoint/2010/main" val="3201094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X:\APX-Programs\Science-sharing\August02_2015_Data\SLU-BowEchoWorkshop\Radar19-20Zzoom\Radar_1953.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2"/>
            <a:ext cx="6833616" cy="5364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1953Z 2 Aug 2015</a:t>
            </a:r>
            <a:endParaRPr lang="en-US" sz="2400" dirty="0"/>
          </a:p>
        </p:txBody>
      </p:sp>
    </p:spTree>
    <p:extLst>
      <p:ext uri="{BB962C8B-B14F-4D97-AF65-F5344CB8AC3E}">
        <p14:creationId xmlns:p14="http://schemas.microsoft.com/office/powerpoint/2010/main" val="1115850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APX-Programs\Science-sharing\August02_2015_Data\SLU-BowEchoWorkshop\Radar19-20Zzoom\Radar_2007.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2"/>
            <a:ext cx="6833616" cy="5364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2008Z 2 Aug 2015</a:t>
            </a:r>
            <a:endParaRPr lang="en-US" sz="2400" dirty="0"/>
          </a:p>
        </p:txBody>
      </p:sp>
    </p:spTree>
    <p:extLst>
      <p:ext uri="{BB962C8B-B14F-4D97-AF65-F5344CB8AC3E}">
        <p14:creationId xmlns:p14="http://schemas.microsoft.com/office/powerpoint/2010/main" val="1866936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X:\APX-Programs\Science-sharing\August02_2015_Data\SLU-BowEchoWorkshop\Radar19-20Zzoom\Radar_2022.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2"/>
            <a:ext cx="6833616" cy="5364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2023Z 2 Aug 2015</a:t>
            </a:r>
            <a:endParaRPr lang="en-US" sz="2400" dirty="0"/>
          </a:p>
        </p:txBody>
      </p:sp>
    </p:spTree>
    <p:extLst>
      <p:ext uri="{BB962C8B-B14F-4D97-AF65-F5344CB8AC3E}">
        <p14:creationId xmlns:p14="http://schemas.microsoft.com/office/powerpoint/2010/main" val="2017024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786526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38200" y="4419600"/>
            <a:ext cx="7865268" cy="457200"/>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3" name="Oval 2"/>
          <p:cNvSpPr/>
          <p:nvPr/>
        </p:nvSpPr>
        <p:spPr>
          <a:xfrm>
            <a:off x="7239000" y="5486400"/>
            <a:ext cx="990600" cy="560832"/>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txBox="1">
            <a:spLocks/>
          </p:cNvSpPr>
          <p:nvPr/>
        </p:nvSpPr>
        <p:spPr>
          <a:xfrm>
            <a:off x="-33670" y="1"/>
            <a:ext cx="77724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Overview</a:t>
            </a:r>
            <a:endParaRPr lang="en-US" sz="2400" dirty="0"/>
          </a:p>
        </p:txBody>
      </p:sp>
    </p:spTree>
    <p:extLst>
      <p:ext uri="{BB962C8B-B14F-4D97-AF65-F5344CB8AC3E}">
        <p14:creationId xmlns:p14="http://schemas.microsoft.com/office/powerpoint/2010/main" val="3223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APX-Programs\Science-sharing\August02_2015_Data\SLU-BowEchoWorkshop\Radar19-20Zzoom\Radar_2039.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192" y="673392"/>
            <a:ext cx="6833616" cy="5364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Grand Traverse Bay QLCS: KAPX Z 2039Z 2 Aug 2015</a:t>
            </a:r>
            <a:endParaRPr lang="en-US" sz="2400" dirty="0"/>
          </a:p>
        </p:txBody>
      </p:sp>
    </p:spTree>
    <p:extLst>
      <p:ext uri="{BB962C8B-B14F-4D97-AF65-F5344CB8AC3E}">
        <p14:creationId xmlns:p14="http://schemas.microsoft.com/office/powerpoint/2010/main" val="229885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4" name="Rectangle 3"/>
          <p:cNvSpPr/>
          <p:nvPr/>
        </p:nvSpPr>
        <p:spPr>
          <a:xfrm>
            <a:off x="567070" y="838200"/>
            <a:ext cx="8077200" cy="5078313"/>
          </a:xfrm>
          <a:prstGeom prst="rect">
            <a:avLst/>
          </a:prstGeom>
        </p:spPr>
        <p:txBody>
          <a:bodyPr wrap="square">
            <a:spAutoFit/>
          </a:bodyPr>
          <a:lstStyle/>
          <a:p>
            <a:r>
              <a:rPr lang="en-US" sz="2000" dirty="0" smtClean="0"/>
              <a:t>From </a:t>
            </a:r>
            <a:r>
              <a:rPr lang="en-US" sz="2000" dirty="0" err="1" smtClean="0"/>
              <a:t>Schaumann</a:t>
            </a:r>
            <a:r>
              <a:rPr lang="en-US" sz="2000" dirty="0" smtClean="0"/>
              <a:t> and </a:t>
            </a:r>
            <a:r>
              <a:rPr lang="en-US" sz="2000" dirty="0" err="1" smtClean="0"/>
              <a:t>Przybylinski</a:t>
            </a:r>
            <a:r>
              <a:rPr lang="en-US" sz="2000" dirty="0" smtClean="0"/>
              <a:t> 2012:</a:t>
            </a:r>
          </a:p>
          <a:p>
            <a:pPr marL="342900" indent="-342900">
              <a:buAutoNum type="arabicParenR"/>
            </a:pPr>
            <a:endParaRPr lang="en-US" sz="2400" dirty="0"/>
          </a:p>
          <a:p>
            <a:pPr marL="342900" indent="-342900" algn="just">
              <a:buAutoNum type="arabicParenR"/>
            </a:pPr>
            <a:r>
              <a:rPr lang="en-US" sz="2800" dirty="0" smtClean="0"/>
              <a:t>A portion of a QLCS in which the system cold pool and ambient low-level shear are nearly balanced or slightly shear dominant. </a:t>
            </a:r>
          </a:p>
          <a:p>
            <a:pPr algn="just"/>
            <a:endParaRPr lang="en-US" sz="2800" dirty="0" smtClean="0"/>
          </a:p>
          <a:p>
            <a:pPr marL="339725" indent="-339725" algn="just"/>
            <a:r>
              <a:rPr lang="en-US" sz="2800" dirty="0" smtClean="0"/>
              <a:t>2)Where </a:t>
            </a:r>
            <a:r>
              <a:rPr lang="en-US" sz="2800" dirty="0"/>
              <a:t>0-3 km line-normal bulk shear </a:t>
            </a:r>
            <a:r>
              <a:rPr lang="en-US" sz="2800" dirty="0" smtClean="0"/>
              <a:t>magnitudes are </a:t>
            </a:r>
            <a:r>
              <a:rPr lang="en-US" sz="2800" dirty="0"/>
              <a:t>equal to or greater than 15 m s</a:t>
            </a:r>
            <a:r>
              <a:rPr lang="en-US" sz="2800" baseline="30000" dirty="0"/>
              <a:t>-1</a:t>
            </a:r>
            <a:r>
              <a:rPr lang="en-US" sz="2800" dirty="0"/>
              <a:t> (30 knots). </a:t>
            </a:r>
            <a:endParaRPr lang="en-US" sz="2800" dirty="0" smtClean="0"/>
          </a:p>
          <a:p>
            <a:pPr algn="just"/>
            <a:endParaRPr lang="en-US" sz="2800" dirty="0"/>
          </a:p>
          <a:p>
            <a:pPr marL="339725" indent="-339725" algn="just"/>
            <a:r>
              <a:rPr lang="en-US" sz="2800" dirty="0" smtClean="0"/>
              <a:t>3)Where </a:t>
            </a:r>
            <a:r>
              <a:rPr lang="en-US" sz="2800" dirty="0"/>
              <a:t>a </a:t>
            </a:r>
            <a:r>
              <a:rPr lang="en-US" sz="2800" dirty="0" smtClean="0"/>
              <a:t>rear inflow jet (RIJ) </a:t>
            </a:r>
            <a:r>
              <a:rPr lang="en-US" sz="2800" dirty="0"/>
              <a:t>or enhanced outflow causes a surge or bow in the line. </a:t>
            </a:r>
          </a:p>
        </p:txBody>
      </p:sp>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3 Ingredients for QLCS </a:t>
            </a:r>
            <a:r>
              <a:rPr lang="en-US" sz="2400" dirty="0" err="1" smtClean="0"/>
              <a:t>Mesovortex</a:t>
            </a:r>
            <a:r>
              <a:rPr lang="en-US" sz="2400" dirty="0" smtClean="0"/>
              <a:t> Genesis</a:t>
            </a:r>
            <a:endParaRPr lang="en-US" sz="2400" dirty="0"/>
          </a:p>
        </p:txBody>
      </p:sp>
    </p:spTree>
    <p:extLst>
      <p:ext uri="{BB962C8B-B14F-4D97-AF65-F5344CB8AC3E}">
        <p14:creationId xmlns:p14="http://schemas.microsoft.com/office/powerpoint/2010/main" val="3112287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263680" y="609600"/>
            <a:ext cx="7042120" cy="5486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6" name="TextBox 5"/>
          <p:cNvSpPr txBox="1"/>
          <p:nvPr/>
        </p:nvSpPr>
        <p:spPr>
          <a:xfrm>
            <a:off x="1263680" y="626846"/>
            <a:ext cx="2241520" cy="400110"/>
          </a:xfrm>
          <a:prstGeom prst="rect">
            <a:avLst/>
          </a:prstGeom>
          <a:solidFill>
            <a:schemeClr val="bg1">
              <a:lumMod val="75000"/>
              <a:alpha val="50000"/>
            </a:schemeClr>
          </a:solidFill>
        </p:spPr>
        <p:txBody>
          <a:bodyPr wrap="square">
            <a:spAutoFit/>
          </a:bodyPr>
          <a:lstStyle/>
          <a:p>
            <a:pPr>
              <a:defRPr/>
            </a:pPr>
            <a:r>
              <a:rPr lang="en-US" sz="2000" dirty="0" smtClean="0">
                <a:solidFill>
                  <a:schemeClr val="bg1"/>
                </a:solidFill>
                <a:latin typeface="Arial Black" panose="020B0A04020102020204" pitchFamily="34" charset="0"/>
              </a:rPr>
              <a:t>KAPX Z 2058Z</a:t>
            </a:r>
            <a:endParaRPr lang="en-US" sz="2000" dirty="0">
              <a:solidFill>
                <a:schemeClr val="bg1"/>
              </a:solidFill>
              <a:latin typeface="Arial Black" panose="020B0A04020102020204" pitchFamily="34" charset="0"/>
            </a:endParaRPr>
          </a:p>
        </p:txBody>
      </p:sp>
      <p:sp>
        <p:nvSpPr>
          <p:cNvPr id="7" name="Oval 6"/>
          <p:cNvSpPr/>
          <p:nvPr/>
        </p:nvSpPr>
        <p:spPr>
          <a:xfrm>
            <a:off x="2007781" y="2881423"/>
            <a:ext cx="1321981" cy="1905000"/>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15000" y="2895600"/>
            <a:ext cx="1321981" cy="1905000"/>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Ingredient 1: Cold Pool-Low Level Shear Balance</a:t>
            </a:r>
            <a:endParaRPr lang="en-US" sz="2400" dirty="0"/>
          </a:p>
        </p:txBody>
      </p:sp>
      <p:sp>
        <p:nvSpPr>
          <p:cNvPr id="10" name="TextBox 9"/>
          <p:cNvSpPr txBox="1"/>
          <p:nvPr/>
        </p:nvSpPr>
        <p:spPr>
          <a:xfrm>
            <a:off x="6096000" y="609600"/>
            <a:ext cx="2209800" cy="400110"/>
          </a:xfrm>
          <a:prstGeom prst="rect">
            <a:avLst/>
          </a:prstGeom>
          <a:solidFill>
            <a:schemeClr val="bg1">
              <a:lumMod val="75000"/>
              <a:alpha val="50000"/>
            </a:schemeClr>
          </a:solidFill>
        </p:spPr>
        <p:txBody>
          <a:bodyPr wrap="square">
            <a:spAutoFit/>
          </a:bodyPr>
          <a:lstStyle/>
          <a:p>
            <a:pPr algn="r">
              <a:defRPr/>
            </a:pPr>
            <a:r>
              <a:rPr lang="en-US" sz="2000" dirty="0" smtClean="0">
                <a:solidFill>
                  <a:schemeClr val="bg1"/>
                </a:solidFill>
                <a:latin typeface="Arial Black" panose="020B0A04020102020204" pitchFamily="34" charset="0"/>
              </a:rPr>
              <a:t>KAPX V 2058Z</a:t>
            </a:r>
            <a:endParaRPr lang="en-US"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355074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1026" name="Picture 2" descr="X:\APX-Programs\Science-sharing\August02_2015_Data\SLU-BowEchoWorkshop\Radar-Shear Plots\Second_2Aug_Radar_0-3kmshear-20150802_2000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81" y="609600"/>
            <a:ext cx="8990237" cy="512064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64464" y="-914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RAP 0-3km Shear and APX Reflectivity</a:t>
            </a:r>
            <a:endParaRPr lang="en-US" sz="3200" dirty="0"/>
          </a:p>
        </p:txBody>
      </p:sp>
      <p:sp>
        <p:nvSpPr>
          <p:cNvPr id="9" name="TextBox 8"/>
          <p:cNvSpPr txBox="1"/>
          <p:nvPr/>
        </p:nvSpPr>
        <p:spPr>
          <a:xfrm>
            <a:off x="90306" y="609600"/>
            <a:ext cx="6158094" cy="400110"/>
          </a:xfrm>
          <a:prstGeom prst="rect">
            <a:avLst/>
          </a:prstGeom>
          <a:solidFill>
            <a:schemeClr val="bg1">
              <a:lumMod val="75000"/>
              <a:alpha val="50000"/>
            </a:schemeClr>
          </a:solidFill>
        </p:spPr>
        <p:txBody>
          <a:bodyPr wrap="square">
            <a:spAutoFit/>
          </a:bodyPr>
          <a:lstStyle/>
          <a:p>
            <a:pPr>
              <a:defRPr/>
            </a:pPr>
            <a:r>
              <a:rPr lang="en-US" sz="2000" dirty="0" smtClean="0">
                <a:solidFill>
                  <a:schemeClr val="bg1"/>
                </a:solidFill>
                <a:latin typeface="Arial Black" panose="020B0A04020102020204" pitchFamily="34" charset="0"/>
              </a:rPr>
              <a:t>KAPX Z/0-3km Shear Vectors 2000Z 2 Aug</a:t>
            </a:r>
            <a:endParaRPr lang="en-US" sz="2000" dirty="0">
              <a:solidFill>
                <a:schemeClr val="bg1"/>
              </a:solidFill>
              <a:latin typeface="Arial Black" panose="020B0A04020102020204" pitchFamily="34" charset="0"/>
            </a:endParaRPr>
          </a:p>
        </p:txBody>
      </p:sp>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Ingredient 2: 0-3km Line Normal Shear </a:t>
            </a:r>
            <a:r>
              <a:rPr lang="en-US" sz="2400" u="sng" dirty="0" smtClean="0"/>
              <a:t>&gt;</a:t>
            </a:r>
            <a:r>
              <a:rPr lang="en-US" sz="2400" dirty="0" smtClean="0"/>
              <a:t> 15 m s</a:t>
            </a:r>
            <a:r>
              <a:rPr lang="en-US" sz="2400" baseline="30000" dirty="0" smtClean="0"/>
              <a:t>-1</a:t>
            </a:r>
            <a:endParaRPr lang="en-US" sz="2400" dirty="0"/>
          </a:p>
        </p:txBody>
      </p:sp>
    </p:spTree>
    <p:extLst>
      <p:ext uri="{BB962C8B-B14F-4D97-AF65-F5344CB8AC3E}">
        <p14:creationId xmlns:p14="http://schemas.microsoft.com/office/powerpoint/2010/main" val="365972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3074" name="Picture 2" descr="X:\APX-Programs\Science-sharing\August02_2015_Data\SLU-BowEchoWorkshop\Radar-Shear Plots\Second_APX_VAD-20150802_20272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16" t="53002" r="18211"/>
          <a:stretch/>
        </p:blipFill>
        <p:spPr bwMode="auto">
          <a:xfrm>
            <a:off x="609600" y="838200"/>
            <a:ext cx="8098698" cy="46482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Ingredient 2: 0-3km Line Normal Shear </a:t>
            </a:r>
            <a:r>
              <a:rPr lang="en-US" sz="2400" u="sng" dirty="0" smtClean="0"/>
              <a:t>&gt;</a:t>
            </a:r>
            <a:r>
              <a:rPr lang="en-US" sz="2400" dirty="0" smtClean="0"/>
              <a:t> 15 m s</a:t>
            </a:r>
            <a:r>
              <a:rPr lang="en-US" sz="2400" baseline="30000" dirty="0" smtClean="0"/>
              <a:t>-1</a:t>
            </a:r>
            <a:endParaRPr lang="en-US" sz="2400" dirty="0"/>
          </a:p>
        </p:txBody>
      </p:sp>
      <p:sp>
        <p:nvSpPr>
          <p:cNvPr id="9" name="TextBox 8"/>
          <p:cNvSpPr txBox="1"/>
          <p:nvPr/>
        </p:nvSpPr>
        <p:spPr>
          <a:xfrm>
            <a:off x="609600" y="819090"/>
            <a:ext cx="6158094" cy="400110"/>
          </a:xfrm>
          <a:prstGeom prst="rect">
            <a:avLst/>
          </a:prstGeom>
          <a:solidFill>
            <a:schemeClr val="bg1">
              <a:lumMod val="75000"/>
              <a:alpha val="50000"/>
            </a:schemeClr>
          </a:solidFill>
        </p:spPr>
        <p:txBody>
          <a:bodyPr wrap="square">
            <a:spAutoFit/>
          </a:bodyPr>
          <a:lstStyle/>
          <a:p>
            <a:pPr>
              <a:defRPr/>
            </a:pPr>
            <a:r>
              <a:rPr lang="en-US" sz="2000" dirty="0" smtClean="0">
                <a:solidFill>
                  <a:schemeClr val="bg1"/>
                </a:solidFill>
                <a:latin typeface="Arial Black" panose="020B0A04020102020204" pitchFamily="34" charset="0"/>
              </a:rPr>
              <a:t>KAPX VAD Wind Profile 1938Z – 2027Z</a:t>
            </a:r>
            <a:endParaRPr lang="en-US"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631425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4099" name="Picture 3" descr="X:\APX-Programs\Science-sharing\August02_2015_Data\SLU-BowEchoWorkshop\Radar19-20Zzoom\Radar_2017_zoomedZ.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374" y="556316"/>
            <a:ext cx="6969252" cy="543300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733800" y="3810000"/>
            <a:ext cx="914400" cy="1281223"/>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Ingredient 3: Forward Surge in Line</a:t>
            </a:r>
            <a:endParaRPr lang="en-US" sz="2400" dirty="0"/>
          </a:p>
        </p:txBody>
      </p:sp>
      <p:sp>
        <p:nvSpPr>
          <p:cNvPr id="11" name="TextBox 10"/>
          <p:cNvSpPr txBox="1"/>
          <p:nvPr/>
        </p:nvSpPr>
        <p:spPr>
          <a:xfrm>
            <a:off x="1087374" y="556316"/>
            <a:ext cx="3103626" cy="400110"/>
          </a:xfrm>
          <a:prstGeom prst="rect">
            <a:avLst/>
          </a:prstGeom>
          <a:solidFill>
            <a:schemeClr val="bg1">
              <a:lumMod val="75000"/>
              <a:alpha val="50000"/>
            </a:schemeClr>
          </a:solidFill>
        </p:spPr>
        <p:txBody>
          <a:bodyPr wrap="square">
            <a:spAutoFit/>
          </a:bodyPr>
          <a:lstStyle/>
          <a:p>
            <a:pPr>
              <a:defRPr/>
            </a:pPr>
            <a:r>
              <a:rPr lang="en-US" sz="2000" dirty="0" smtClean="0">
                <a:solidFill>
                  <a:schemeClr val="bg1"/>
                </a:solidFill>
                <a:latin typeface="Arial Black" panose="020B0A04020102020204" pitchFamily="34" charset="0"/>
              </a:rPr>
              <a:t>KAPX Z 2017Z 2 Aug</a:t>
            </a:r>
            <a:endParaRPr lang="en-US" sz="20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385114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X:\APX-Programs\Science-sharing\August02_2015_Data\SLU-BowEchoWorkshop\Radar19-20Zzoom\Radar_2017_zoomedSRV_Vdual.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89" y="579474"/>
            <a:ext cx="8209221" cy="5278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extBox 6"/>
          <p:cNvSpPr txBox="1"/>
          <p:nvPr/>
        </p:nvSpPr>
        <p:spPr>
          <a:xfrm>
            <a:off x="457199" y="576044"/>
            <a:ext cx="4114800" cy="400110"/>
          </a:xfrm>
          <a:prstGeom prst="rect">
            <a:avLst/>
          </a:prstGeom>
          <a:solidFill>
            <a:schemeClr val="bg1">
              <a:lumMod val="75000"/>
              <a:alpha val="50000"/>
            </a:schemeClr>
          </a:solidFill>
        </p:spPr>
        <p:txBody>
          <a:bodyPr wrap="square">
            <a:spAutoFit/>
          </a:bodyPr>
          <a:lstStyle/>
          <a:p>
            <a:pPr>
              <a:defRPr/>
            </a:pPr>
            <a:r>
              <a:rPr lang="en-US" sz="2000" dirty="0" smtClean="0">
                <a:solidFill>
                  <a:schemeClr val="bg1"/>
                </a:solidFill>
                <a:latin typeface="Arial Black" panose="020B0A04020102020204" pitchFamily="34" charset="0"/>
              </a:rPr>
              <a:t>KAPX V 2017Z</a:t>
            </a:r>
            <a:endParaRPr lang="en-US" sz="2000" dirty="0">
              <a:solidFill>
                <a:schemeClr val="bg1"/>
              </a:solidFill>
              <a:latin typeface="Arial Black" panose="020B0A04020102020204" pitchFamily="34" charset="0"/>
            </a:endParaRPr>
          </a:p>
        </p:txBody>
      </p:sp>
      <p:sp>
        <p:nvSpPr>
          <p:cNvPr id="8" name="Oval 7"/>
          <p:cNvSpPr/>
          <p:nvPr/>
        </p:nvSpPr>
        <p:spPr>
          <a:xfrm>
            <a:off x="1858433" y="2833577"/>
            <a:ext cx="762000" cy="1128823"/>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19800" y="2819400"/>
            <a:ext cx="762000" cy="1128823"/>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88559" y="5080945"/>
            <a:ext cx="2718882" cy="707886"/>
          </a:xfrm>
          <a:prstGeom prst="rect">
            <a:avLst/>
          </a:prstGeom>
          <a:solidFill>
            <a:schemeClr val="bg1">
              <a:lumMod val="75000"/>
              <a:alpha val="50000"/>
            </a:schemeClr>
          </a:solidFill>
        </p:spPr>
        <p:txBody>
          <a:bodyPr wrap="square">
            <a:spAutoFit/>
          </a:bodyPr>
          <a:lstStyle/>
          <a:p>
            <a:pPr algn="ctr">
              <a:defRPr/>
            </a:pPr>
            <a:r>
              <a:rPr lang="en-US" sz="2000" dirty="0">
                <a:latin typeface="Arial Black" panose="020B0A04020102020204" pitchFamily="34" charset="0"/>
              </a:rPr>
              <a:t>80 to 85 </a:t>
            </a:r>
            <a:r>
              <a:rPr lang="en-US" sz="2000" dirty="0" err="1" smtClean="0">
                <a:latin typeface="Arial Black" panose="020B0A04020102020204" pitchFamily="34" charset="0"/>
              </a:rPr>
              <a:t>kts</a:t>
            </a:r>
            <a:endParaRPr lang="en-US" sz="2000" dirty="0">
              <a:latin typeface="Arial Black" panose="020B0A04020102020204" pitchFamily="34" charset="0"/>
            </a:endParaRPr>
          </a:p>
          <a:p>
            <a:pPr algn="ctr">
              <a:defRPr/>
            </a:pPr>
            <a:r>
              <a:rPr lang="en-US" sz="2000" dirty="0">
                <a:latin typeface="Arial Black" panose="020B0A04020102020204" pitchFamily="34" charset="0"/>
              </a:rPr>
              <a:t>at </a:t>
            </a:r>
            <a:r>
              <a:rPr lang="en-US" sz="2000" dirty="0" smtClean="0">
                <a:latin typeface="Arial Black" panose="020B0A04020102020204" pitchFamily="34" charset="0"/>
              </a:rPr>
              <a:t>~4000 </a:t>
            </a:r>
            <a:r>
              <a:rPr lang="en-US" sz="2000" dirty="0" err="1">
                <a:latin typeface="Arial Black" panose="020B0A04020102020204" pitchFamily="34" charset="0"/>
              </a:rPr>
              <a:t>ft</a:t>
            </a:r>
            <a:r>
              <a:rPr lang="en-US" sz="2000" dirty="0">
                <a:latin typeface="Arial Black" panose="020B0A04020102020204" pitchFamily="34" charset="0"/>
              </a:rPr>
              <a:t> AGL</a:t>
            </a:r>
          </a:p>
        </p:txBody>
      </p:sp>
      <p:cxnSp>
        <p:nvCxnSpPr>
          <p:cNvPr id="11" name="Straight Arrow Connector 10"/>
          <p:cNvCxnSpPr/>
          <p:nvPr/>
        </p:nvCxnSpPr>
        <p:spPr>
          <a:xfrm flipH="1" flipV="1">
            <a:off x="2286001" y="4152369"/>
            <a:ext cx="533399" cy="928576"/>
          </a:xfrm>
          <a:prstGeom prst="straightConnector1">
            <a:avLst/>
          </a:prstGeom>
          <a:ln w="31750">
            <a:solidFill>
              <a:schemeClr val="bg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43551" y="1524000"/>
            <a:ext cx="2718882" cy="707886"/>
          </a:xfrm>
          <a:prstGeom prst="rect">
            <a:avLst/>
          </a:prstGeom>
          <a:solidFill>
            <a:schemeClr val="bg1">
              <a:lumMod val="75000"/>
              <a:alpha val="50000"/>
            </a:schemeClr>
          </a:solidFill>
        </p:spPr>
        <p:txBody>
          <a:bodyPr wrap="square">
            <a:spAutoFit/>
          </a:bodyPr>
          <a:lstStyle/>
          <a:p>
            <a:pPr algn="ctr">
              <a:defRPr/>
            </a:pPr>
            <a:r>
              <a:rPr lang="en-US" sz="2000" dirty="0" smtClean="0">
                <a:latin typeface="Arial Black" panose="020B0A04020102020204" pitchFamily="34" charset="0"/>
              </a:rPr>
              <a:t>V</a:t>
            </a:r>
            <a:r>
              <a:rPr lang="en-US" sz="2000" baseline="-25000" dirty="0" smtClean="0">
                <a:latin typeface="Arial Black" panose="020B0A04020102020204" pitchFamily="34" charset="0"/>
              </a:rPr>
              <a:t>ROT </a:t>
            </a:r>
            <a:r>
              <a:rPr lang="en-US" sz="2000" dirty="0" smtClean="0">
                <a:latin typeface="Arial Black" panose="020B0A04020102020204" pitchFamily="34" charset="0"/>
              </a:rPr>
              <a:t>30 </a:t>
            </a:r>
            <a:r>
              <a:rPr lang="en-US" sz="2000" dirty="0" err="1" smtClean="0">
                <a:latin typeface="Arial Black" panose="020B0A04020102020204" pitchFamily="34" charset="0"/>
              </a:rPr>
              <a:t>kts</a:t>
            </a:r>
            <a:endParaRPr lang="en-US" sz="2000" dirty="0" smtClean="0">
              <a:latin typeface="Arial Black" panose="020B0A04020102020204" pitchFamily="34" charset="0"/>
            </a:endParaRPr>
          </a:p>
          <a:p>
            <a:pPr algn="ctr">
              <a:defRPr/>
            </a:pPr>
            <a:r>
              <a:rPr lang="en-US" sz="2000" dirty="0">
                <a:latin typeface="Arial Black" panose="020B0A04020102020204" pitchFamily="34" charset="0"/>
              </a:rPr>
              <a:t>at ~4000 </a:t>
            </a:r>
            <a:r>
              <a:rPr lang="en-US" sz="2000" dirty="0" err="1">
                <a:latin typeface="Arial Black" panose="020B0A04020102020204" pitchFamily="34" charset="0"/>
              </a:rPr>
              <a:t>ft</a:t>
            </a:r>
            <a:r>
              <a:rPr lang="en-US" sz="2000" dirty="0">
                <a:latin typeface="Arial Black" panose="020B0A04020102020204" pitchFamily="34" charset="0"/>
              </a:rPr>
              <a:t> </a:t>
            </a:r>
            <a:r>
              <a:rPr lang="en-US" sz="2000" dirty="0" smtClean="0">
                <a:latin typeface="Arial Black" panose="020B0A04020102020204" pitchFamily="34" charset="0"/>
              </a:rPr>
              <a:t>AGL</a:t>
            </a:r>
            <a:endParaRPr lang="en-US" sz="2000" dirty="0">
              <a:latin typeface="Arial Black" panose="020B0A04020102020204" pitchFamily="34" charset="0"/>
            </a:endParaRPr>
          </a:p>
        </p:txBody>
      </p:sp>
      <p:cxnSp>
        <p:nvCxnSpPr>
          <p:cNvPr id="16" name="Straight Arrow Connector 15"/>
          <p:cNvCxnSpPr/>
          <p:nvPr/>
        </p:nvCxnSpPr>
        <p:spPr>
          <a:xfrm flipH="1">
            <a:off x="6474342" y="2231886"/>
            <a:ext cx="807188" cy="990600"/>
          </a:xfrm>
          <a:prstGeom prst="straightConnector1">
            <a:avLst/>
          </a:prstGeom>
          <a:ln w="31750">
            <a:solidFill>
              <a:schemeClr val="bg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2"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Ingredient 3: Forward Surge in Line (RIJ)</a:t>
            </a:r>
            <a:endParaRPr lang="en-US" sz="2400" dirty="0"/>
          </a:p>
        </p:txBody>
      </p:sp>
      <p:sp>
        <p:nvSpPr>
          <p:cNvPr id="17" name="TextBox 16"/>
          <p:cNvSpPr txBox="1"/>
          <p:nvPr/>
        </p:nvSpPr>
        <p:spPr>
          <a:xfrm>
            <a:off x="4547633" y="551234"/>
            <a:ext cx="4114800" cy="400110"/>
          </a:xfrm>
          <a:prstGeom prst="rect">
            <a:avLst/>
          </a:prstGeom>
          <a:solidFill>
            <a:schemeClr val="bg1">
              <a:lumMod val="75000"/>
              <a:alpha val="50000"/>
            </a:schemeClr>
          </a:solidFill>
        </p:spPr>
        <p:txBody>
          <a:bodyPr wrap="square">
            <a:spAutoFit/>
          </a:bodyPr>
          <a:lstStyle/>
          <a:p>
            <a:pPr algn="r">
              <a:defRPr/>
            </a:pPr>
            <a:r>
              <a:rPr lang="en-US" sz="2000" dirty="0" smtClean="0">
                <a:solidFill>
                  <a:schemeClr val="bg1"/>
                </a:solidFill>
                <a:latin typeface="Arial Black" panose="020B0A04020102020204" pitchFamily="34" charset="0"/>
              </a:rPr>
              <a:t>KAPX SRV 2017Z</a:t>
            </a:r>
            <a:endParaRPr lang="en-US" sz="2000" dirty="0">
              <a:solidFill>
                <a:schemeClr val="bg1"/>
              </a:solidFill>
              <a:latin typeface="Arial Black" panose="020B0A040201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576043"/>
            <a:ext cx="8205234" cy="5273003"/>
          </a:xfrm>
          <a:prstGeom prst="rect">
            <a:avLst/>
          </a:prstGeom>
        </p:spPr>
      </p:pic>
      <p:sp>
        <p:nvSpPr>
          <p:cNvPr id="3" name="Oval 2"/>
          <p:cNvSpPr/>
          <p:nvPr/>
        </p:nvSpPr>
        <p:spPr>
          <a:xfrm>
            <a:off x="2362200" y="2727187"/>
            <a:ext cx="990600" cy="2073414"/>
          </a:xfrm>
          <a:prstGeom prst="ellipse">
            <a:avLst/>
          </a:prstGeom>
          <a:noFill/>
          <a:ln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2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11807" y="523145"/>
            <a:ext cx="4724400" cy="633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5"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Leelanau County Damage</a:t>
            </a:r>
            <a:endParaRPr lang="en-US" sz="2400" dirty="0"/>
          </a:p>
        </p:txBody>
      </p:sp>
      <p:sp>
        <p:nvSpPr>
          <p:cNvPr id="10" name="Oval 9"/>
          <p:cNvSpPr/>
          <p:nvPr/>
        </p:nvSpPr>
        <p:spPr>
          <a:xfrm>
            <a:off x="6215378" y="3836510"/>
            <a:ext cx="501502" cy="51437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3658372"/>
            <a:ext cx="4269044" cy="338554"/>
          </a:xfrm>
          <a:prstGeom prst="rect">
            <a:avLst/>
          </a:prstGeom>
          <a:noFill/>
        </p:spPr>
        <p:txBody>
          <a:bodyPr wrap="square">
            <a:spAutoFit/>
          </a:bodyPr>
          <a:lstStyle/>
          <a:p>
            <a:pPr>
              <a:defRPr/>
            </a:pPr>
            <a:r>
              <a:rPr lang="en-US" sz="1600" dirty="0" smtClean="0">
                <a:latin typeface="Arial Black" panose="020B0A04020102020204" pitchFamily="34" charset="0"/>
              </a:rPr>
              <a:t>Primary Straight Line Wind Damage </a:t>
            </a:r>
            <a:endParaRPr lang="en-US" sz="1600" dirty="0">
              <a:latin typeface="Arial Black" panose="020B0A04020102020204" pitchFamily="34" charset="0"/>
            </a:endParaRPr>
          </a:p>
        </p:txBody>
      </p:sp>
      <p:sp>
        <p:nvSpPr>
          <p:cNvPr id="23" name="Oval 22"/>
          <p:cNvSpPr/>
          <p:nvPr/>
        </p:nvSpPr>
        <p:spPr>
          <a:xfrm rot="17158684">
            <a:off x="5880307" y="2944546"/>
            <a:ext cx="1067039" cy="3852499"/>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3733800" y="3962400"/>
            <a:ext cx="838200" cy="285300"/>
          </a:xfrm>
          <a:prstGeom prst="straightConnector1">
            <a:avLst/>
          </a:prstGeom>
          <a:ln w="31750">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442360" y="1069559"/>
            <a:ext cx="4038600" cy="523220"/>
          </a:xfrm>
          <a:prstGeom prst="rect">
            <a:avLst/>
          </a:prstGeom>
          <a:noFill/>
        </p:spPr>
        <p:txBody>
          <a:bodyPr wrap="square">
            <a:spAutoFit/>
          </a:bodyPr>
          <a:lstStyle/>
          <a:p>
            <a:pPr>
              <a:defRPr/>
            </a:pPr>
            <a:r>
              <a:rPr lang="en-US" sz="1400" dirty="0" smtClean="0">
                <a:solidFill>
                  <a:schemeClr val="accent3"/>
                </a:solidFill>
                <a:latin typeface="Arial Black" panose="020B0A04020102020204" pitchFamily="34" charset="0"/>
              </a:rPr>
              <a:t>Damage from Morning Convection (70mph gust Leland Harbor </a:t>
            </a:r>
            <a:r>
              <a:rPr lang="en-US" sz="1400" dirty="0" smtClean="0">
                <a:solidFill>
                  <a:schemeClr val="accent3"/>
                </a:solidFill>
                <a:latin typeface="Arial Black" panose="020B0A04020102020204" pitchFamily="34" charset="0"/>
              </a:rPr>
              <a:t>1545Z</a:t>
            </a:r>
            <a:r>
              <a:rPr lang="en-US" sz="1400" dirty="0" smtClean="0">
                <a:solidFill>
                  <a:schemeClr val="accent3"/>
                </a:solidFill>
                <a:latin typeface="Arial Black" panose="020B0A04020102020204" pitchFamily="34" charset="0"/>
              </a:rPr>
              <a:t>)</a:t>
            </a:r>
            <a:endParaRPr lang="en-US" sz="1400" dirty="0">
              <a:solidFill>
                <a:schemeClr val="accent3"/>
              </a:solidFill>
              <a:latin typeface="Arial Black" panose="020B0A04020102020204" pitchFamily="34"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8" y="1066800"/>
            <a:ext cx="4275567" cy="2126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Oval 34"/>
          <p:cNvSpPr/>
          <p:nvPr/>
        </p:nvSpPr>
        <p:spPr>
          <a:xfrm>
            <a:off x="1175341" y="1481472"/>
            <a:ext cx="374797" cy="38100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5715000" y="1638539"/>
            <a:ext cx="1295400" cy="1257061"/>
          </a:xfrm>
          <a:prstGeom prst="straightConnector1">
            <a:avLst/>
          </a:prstGeom>
          <a:ln w="31750">
            <a:solidFill>
              <a:schemeClr val="accent3"/>
            </a:solidFill>
            <a:headEnd type="none"/>
            <a:tailEnd type="arrow"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2" idx="1"/>
          </p:cNvCxnSpPr>
          <p:nvPr/>
        </p:nvCxnSpPr>
        <p:spPr>
          <a:xfrm flipH="1">
            <a:off x="1447800" y="1331169"/>
            <a:ext cx="2994560" cy="307370"/>
          </a:xfrm>
          <a:prstGeom prst="straightConnector1">
            <a:avLst/>
          </a:prstGeom>
          <a:ln w="31750">
            <a:solidFill>
              <a:schemeClr val="accent3"/>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597983" y="1676401"/>
            <a:ext cx="374797" cy="381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5"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Leelanau County Damage: Little Traverse Lake Area</a:t>
            </a:r>
            <a:endParaRPr lang="en-US" sz="2400" dirty="0"/>
          </a:p>
        </p:txBody>
      </p:sp>
      <p:grpSp>
        <p:nvGrpSpPr>
          <p:cNvPr id="7" name="Group 6"/>
          <p:cNvGrpSpPr/>
          <p:nvPr/>
        </p:nvGrpSpPr>
        <p:grpSpPr>
          <a:xfrm>
            <a:off x="2279232" y="686622"/>
            <a:ext cx="4585536" cy="5607498"/>
            <a:chOff x="1676400" y="19493"/>
            <a:chExt cx="5016395" cy="6675120"/>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19493"/>
              <a:ext cx="5016395"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4313474" y="2019300"/>
              <a:ext cx="1587395" cy="1600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212559" y="990600"/>
            <a:ext cx="2718882" cy="338554"/>
          </a:xfrm>
          <a:prstGeom prst="rect">
            <a:avLst/>
          </a:prstGeom>
          <a:noFill/>
        </p:spPr>
        <p:txBody>
          <a:bodyPr wrap="square">
            <a:spAutoFit/>
          </a:bodyPr>
          <a:lstStyle/>
          <a:p>
            <a:pPr algn="ctr">
              <a:defRPr/>
            </a:pPr>
            <a:r>
              <a:rPr lang="en-US" sz="1600" dirty="0" smtClean="0">
                <a:solidFill>
                  <a:srgbClr val="FF0000"/>
                </a:solidFill>
                <a:latin typeface="Arial Black" panose="020B0A04020102020204" pitchFamily="34" charset="0"/>
              </a:rPr>
              <a:t>Possible Tornado</a:t>
            </a:r>
            <a:endParaRPr lang="en-US" sz="1600" dirty="0">
              <a:solidFill>
                <a:srgbClr val="FF0000"/>
              </a:solidFill>
              <a:latin typeface="Arial Black" panose="020B0A04020102020204" pitchFamily="34" charset="0"/>
            </a:endParaRPr>
          </a:p>
        </p:txBody>
      </p:sp>
      <p:cxnSp>
        <p:nvCxnSpPr>
          <p:cNvPr id="14" name="Straight Arrow Connector 13"/>
          <p:cNvCxnSpPr/>
          <p:nvPr/>
        </p:nvCxnSpPr>
        <p:spPr>
          <a:xfrm>
            <a:off x="4545124" y="1329154"/>
            <a:ext cx="636476" cy="1185446"/>
          </a:xfrm>
          <a:prstGeom prst="straightConnector1">
            <a:avLst/>
          </a:prstGeom>
          <a:ln w="31750">
            <a:solidFill>
              <a:srgbClr val="FF0000"/>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7158684">
            <a:off x="3397231" y="2403539"/>
            <a:ext cx="1484115" cy="3852499"/>
          </a:xfrm>
          <a:prstGeom prst="ellipse">
            <a:avLst/>
          </a:prstGeom>
          <a:noFill/>
          <a:ln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1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8194" name="Picture 2" descr="X:\APX-Programs\Science-sharing\August02_2015_Data\SLU-BowEchoWorkshop\Radar19-20Zzoom\Radar_2017_withWarning.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32" y="586740"/>
            <a:ext cx="8936736" cy="520446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14884" y="3188970"/>
            <a:ext cx="1088136" cy="387202"/>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KAPX Z 2017Z/Severe Thunderstorm Warning</a:t>
            </a:r>
            <a:endParaRPr lang="en-US" sz="2400" dirty="0"/>
          </a:p>
        </p:txBody>
      </p:sp>
    </p:spTree>
    <p:extLst>
      <p:ext uri="{BB962C8B-B14F-4D97-AF65-F5344CB8AC3E}">
        <p14:creationId xmlns:p14="http://schemas.microsoft.com/office/powerpoint/2010/main" val="3278236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3217" y="3244334"/>
            <a:ext cx="237566" cy="369332"/>
          </a:xfrm>
          <a:prstGeom prst="rect">
            <a:avLst/>
          </a:prstGeom>
        </p:spPr>
        <p:txBody>
          <a:bodyPr wrap="none">
            <a:spAutoFit/>
          </a:bodyPr>
          <a:lstStyle/>
          <a:p>
            <a:r>
              <a:rPr lang="en-US" dirty="0">
                <a:solidFill>
                  <a:prstClr val="black"/>
                </a:solidFill>
              </a:rPr>
              <a:t> </a:t>
            </a:r>
          </a:p>
        </p:txBody>
      </p:sp>
      <p:sp>
        <p:nvSpPr>
          <p:cNvPr id="5" name="Rectangle 4"/>
          <p:cNvSpPr/>
          <p:nvPr/>
        </p:nvSpPr>
        <p:spPr>
          <a:xfrm>
            <a:off x="4453217" y="3244334"/>
            <a:ext cx="237566" cy="369332"/>
          </a:xfrm>
          <a:prstGeom prst="rect">
            <a:avLst/>
          </a:prstGeom>
        </p:spPr>
        <p:txBody>
          <a:bodyPr wrap="none">
            <a:spAutoFit/>
          </a:bodyPr>
          <a:lstStyle/>
          <a:p>
            <a:r>
              <a:rPr lang="en-US" dirty="0">
                <a:solidFill>
                  <a:prstClr val="black"/>
                </a:solidFill>
              </a:rPr>
              <a:t> </a:t>
            </a:r>
          </a:p>
        </p:txBody>
      </p:sp>
      <p:sp>
        <p:nvSpPr>
          <p:cNvPr id="10" name="Rectangle 9"/>
          <p:cNvSpPr/>
          <p:nvPr/>
        </p:nvSpPr>
        <p:spPr>
          <a:xfrm>
            <a:off x="4453217" y="3244334"/>
            <a:ext cx="237566" cy="369332"/>
          </a:xfrm>
          <a:prstGeom prst="rect">
            <a:avLst/>
          </a:prstGeom>
        </p:spPr>
        <p:txBody>
          <a:bodyPr wrap="none">
            <a:spAutoFit/>
          </a:bodyPr>
          <a:lstStyle/>
          <a:p>
            <a:r>
              <a:rPr lang="en-US" dirty="0">
                <a:solidFill>
                  <a:prstClr val="black"/>
                </a:solidFill>
              </a:rPr>
              <a:t> </a:t>
            </a:r>
          </a:p>
        </p:txBody>
      </p:sp>
      <p:sp>
        <p:nvSpPr>
          <p:cNvPr id="34" name="Rectangle 33"/>
          <p:cNvSpPr/>
          <p:nvPr/>
        </p:nvSpPr>
        <p:spPr>
          <a:xfrm>
            <a:off x="5943600" y="667423"/>
            <a:ext cx="3200399" cy="5816977"/>
          </a:xfrm>
          <a:prstGeom prst="rect">
            <a:avLst/>
          </a:prstGeom>
        </p:spPr>
        <p:txBody>
          <a:bodyPr wrap="square">
            <a:spAutoFit/>
          </a:bodyPr>
          <a:lstStyle/>
          <a:p>
            <a:pPr marL="342900" indent="-342900" algn="just" fontAlgn="base">
              <a:buFont typeface="Arial" panose="020B0604020202020204" pitchFamily="34" charset="0"/>
              <a:buChar char="•"/>
            </a:pPr>
            <a:r>
              <a:rPr lang="en-US" sz="1400" dirty="0">
                <a:latin typeface="Arial"/>
              </a:rPr>
              <a:t>Multiple rounds of severe thunderstorms raked northern Michigan throughout the day.</a:t>
            </a:r>
          </a:p>
          <a:p>
            <a:pPr algn="just" fontAlgn="base">
              <a:buFont typeface="Arial"/>
              <a:buChar char="•"/>
            </a:pPr>
            <a:endParaRPr lang="en-US" sz="1400" dirty="0">
              <a:latin typeface="Arial"/>
            </a:endParaRPr>
          </a:p>
          <a:p>
            <a:pPr marL="342900" indent="-342900" algn="just" fontAlgn="base">
              <a:buFont typeface="Arial" panose="020B0604020202020204" pitchFamily="34" charset="0"/>
              <a:buChar char="•"/>
            </a:pPr>
            <a:r>
              <a:rPr lang="en-US" sz="1400" dirty="0">
                <a:latin typeface="Arial"/>
              </a:rPr>
              <a:t>Four main “waves” of severe thunderstorms...</a:t>
            </a:r>
            <a:r>
              <a:rPr lang="en-US" sz="1400" dirty="0" smtClean="0">
                <a:latin typeface="Arial"/>
              </a:rPr>
              <a:t>with impacts </a:t>
            </a:r>
            <a:r>
              <a:rPr lang="en-US" sz="1400" dirty="0">
                <a:latin typeface="Arial"/>
              </a:rPr>
              <a:t>gradually moving south  across northern Lower Michigan as the day progressed.</a:t>
            </a:r>
          </a:p>
          <a:p>
            <a:pPr algn="just" fontAlgn="base">
              <a:buFont typeface="Arial"/>
              <a:buChar char="•"/>
            </a:pPr>
            <a:endParaRPr lang="en-US" sz="1400" dirty="0">
              <a:latin typeface="Arial"/>
            </a:endParaRPr>
          </a:p>
          <a:p>
            <a:pPr marL="342900" indent="-342900" algn="just" fontAlgn="base">
              <a:buFont typeface="Arial" panose="020B0604020202020204" pitchFamily="34" charset="0"/>
              <a:buChar char="•"/>
            </a:pPr>
            <a:r>
              <a:rPr lang="en-US" sz="1400" dirty="0">
                <a:latin typeface="Arial"/>
              </a:rPr>
              <a:t>Storm morphology dominated by linear/bowing segments...but some supercells were also evident during the afternoon hours.</a:t>
            </a:r>
          </a:p>
          <a:p>
            <a:pPr algn="just" fontAlgn="base">
              <a:buFont typeface="Arial"/>
              <a:buChar char="•"/>
            </a:pPr>
            <a:endParaRPr lang="en-US" sz="1400" dirty="0">
              <a:latin typeface="Arial"/>
            </a:endParaRPr>
          </a:p>
          <a:p>
            <a:pPr marL="342900" indent="-342900" algn="just" fontAlgn="base">
              <a:buFont typeface="Arial" panose="020B0604020202020204" pitchFamily="34" charset="0"/>
              <a:buChar char="•"/>
            </a:pPr>
            <a:r>
              <a:rPr lang="en-US" sz="1400" dirty="0">
                <a:latin typeface="Arial"/>
              </a:rPr>
              <a:t>Hail/wind damage in excess of $80 million.</a:t>
            </a:r>
          </a:p>
          <a:p>
            <a:pPr marL="742950" lvl="1" indent="-285750" algn="just" fontAlgn="base">
              <a:buFont typeface="Arial"/>
              <a:buChar char="•"/>
            </a:pPr>
            <a:r>
              <a:rPr lang="en-US" sz="1200" dirty="0">
                <a:latin typeface="Arial"/>
              </a:rPr>
              <a:t>Main wind damage around the Grand Traverse Bay region with estimated winds of 80-100mph.  Thousands of downed trees... agricultural losses for fruit growers.</a:t>
            </a:r>
          </a:p>
          <a:p>
            <a:pPr marL="742950" lvl="1" indent="-285750" algn="just" fontAlgn="base">
              <a:spcAft>
                <a:spcPts val="1600"/>
              </a:spcAft>
              <a:buFont typeface="Arial"/>
              <a:buChar char="•"/>
            </a:pPr>
            <a:r>
              <a:rPr lang="en-US" sz="1200" dirty="0">
                <a:latin typeface="Arial"/>
              </a:rPr>
              <a:t>Largest hailstone on record for the WFO APX County Warning Area (4.25 inch diameter in Ogemaw County).</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grpSp>
        <p:nvGrpSpPr>
          <p:cNvPr id="2" name="Group 1"/>
          <p:cNvGrpSpPr/>
          <p:nvPr/>
        </p:nvGrpSpPr>
        <p:grpSpPr>
          <a:xfrm>
            <a:off x="76200" y="717232"/>
            <a:ext cx="5867400" cy="5035868"/>
            <a:chOff x="76200" y="914400"/>
            <a:chExt cx="5562600" cy="502920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914400"/>
              <a:ext cx="5562600" cy="5029200"/>
            </a:xfrm>
            <a:prstGeom prst="rect">
              <a:avLst/>
            </a:prstGeom>
            <a:ln>
              <a:solidFill>
                <a:schemeClr val="tx2">
                  <a:lumMod val="60000"/>
                  <a:lumOff val="40000"/>
                </a:schemeClr>
              </a:solidFill>
            </a:ln>
          </p:spPr>
        </p:pic>
        <p:sp>
          <p:nvSpPr>
            <p:cNvPr id="12" name="Oval 11"/>
            <p:cNvSpPr/>
            <p:nvPr/>
          </p:nvSpPr>
          <p:spPr>
            <a:xfrm rot="294151">
              <a:off x="2854452" y="2971800"/>
              <a:ext cx="1488948" cy="533400"/>
            </a:xfrm>
            <a:prstGeom prst="ellipse">
              <a:avLst/>
            </a:prstGeom>
            <a:noFill/>
            <a:ln w="381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p:nvPr/>
          </p:nvCxnSpPr>
          <p:spPr>
            <a:xfrm flipV="1">
              <a:off x="3638120" y="2436485"/>
              <a:ext cx="14411" cy="535315"/>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31981" y="4669589"/>
              <a:ext cx="640019" cy="420424"/>
            </a:xfrm>
            <a:prstGeom prst="line">
              <a:avLst/>
            </a:prstGeom>
            <a:ln w="254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9" idx="2"/>
            </p:cNvCxnSpPr>
            <p:nvPr/>
          </p:nvCxnSpPr>
          <p:spPr>
            <a:xfrm flipH="1" flipV="1">
              <a:off x="1813996" y="3487310"/>
              <a:ext cx="18570" cy="5671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976647" y="3487310"/>
              <a:ext cx="1452963" cy="10437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216204">
              <a:off x="1494839" y="4784283"/>
              <a:ext cx="2622596" cy="680889"/>
            </a:xfrm>
            <a:prstGeom prst="ellipse">
              <a:avLst/>
            </a:prstGeom>
            <a:noFill/>
            <a:ln w="38100"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a:endCxn id="29" idx="2"/>
            </p:cNvCxnSpPr>
            <p:nvPr/>
          </p:nvCxnSpPr>
          <p:spPr>
            <a:xfrm>
              <a:off x="747802" y="4489572"/>
              <a:ext cx="828245" cy="1808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39894" y="2159486"/>
              <a:ext cx="1832553" cy="276999"/>
            </a:xfrm>
            <a:prstGeom prst="rect">
              <a:avLst/>
            </a:prstGeom>
            <a:solidFill>
              <a:schemeClr val="bg1">
                <a:lumMod val="50000"/>
              </a:schemeClr>
            </a:solidFill>
            <a:ln w="19050">
              <a:solidFill>
                <a:srgbClr val="0000FF"/>
              </a:solidFill>
            </a:ln>
          </p:spPr>
          <p:txBody>
            <a:bodyPr wrap="none" rtlCol="0">
              <a:spAutoFit/>
            </a:bodyPr>
            <a:lstStyle/>
            <a:p>
              <a:r>
                <a:rPr lang="en-US" sz="1200" b="1" dirty="0">
                  <a:solidFill>
                    <a:srgbClr val="0000FF"/>
                  </a:solidFill>
                  <a:latin typeface="Arial" panose="020B0604020202020204" pitchFamily="34" charset="0"/>
                  <a:cs typeface="Arial" panose="020B0604020202020204" pitchFamily="34" charset="0"/>
                </a:rPr>
                <a:t>Round 1 (1355z-1530z)</a:t>
              </a:r>
            </a:p>
          </p:txBody>
        </p:sp>
        <p:sp>
          <p:nvSpPr>
            <p:cNvPr id="22" name="TextBox 21"/>
            <p:cNvSpPr txBox="1"/>
            <p:nvPr/>
          </p:nvSpPr>
          <p:spPr>
            <a:xfrm>
              <a:off x="3774506" y="4392590"/>
              <a:ext cx="1832553" cy="276999"/>
            </a:xfrm>
            <a:prstGeom prst="rect">
              <a:avLst/>
            </a:prstGeom>
            <a:solidFill>
              <a:schemeClr val="bg1">
                <a:lumMod val="50000"/>
              </a:schemeClr>
            </a:solidFill>
            <a:ln w="19050">
              <a:solidFill>
                <a:srgbClr val="FF9933"/>
              </a:solidFill>
            </a:ln>
          </p:spPr>
          <p:txBody>
            <a:bodyPr wrap="none" rtlCol="0">
              <a:spAutoFit/>
            </a:bodyPr>
            <a:lstStyle/>
            <a:p>
              <a:r>
                <a:rPr lang="en-US" sz="1200" b="1" dirty="0">
                  <a:solidFill>
                    <a:srgbClr val="FF9933"/>
                  </a:solidFill>
                  <a:latin typeface="Arial" panose="020B0604020202020204" pitchFamily="34" charset="0"/>
                  <a:cs typeface="Arial" panose="020B0604020202020204" pitchFamily="34" charset="0"/>
                </a:rPr>
                <a:t>Round 2 (1540z-1815z)</a:t>
              </a:r>
            </a:p>
          </p:txBody>
        </p:sp>
        <p:sp>
          <p:nvSpPr>
            <p:cNvPr id="24" name="TextBox 23"/>
            <p:cNvSpPr txBox="1"/>
            <p:nvPr/>
          </p:nvSpPr>
          <p:spPr>
            <a:xfrm>
              <a:off x="609600" y="3210311"/>
              <a:ext cx="1832553" cy="276999"/>
            </a:xfrm>
            <a:prstGeom prst="rect">
              <a:avLst/>
            </a:prstGeom>
            <a:solidFill>
              <a:schemeClr val="bg1">
                <a:lumMod val="50000"/>
              </a:schemeClr>
            </a:solidFill>
            <a:ln w="19050">
              <a:solidFill>
                <a:srgbClr val="FF0000"/>
              </a:solidFill>
            </a:ln>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Round 3 (1900z-2245z)</a:t>
              </a:r>
            </a:p>
          </p:txBody>
        </p:sp>
        <p:sp>
          <p:nvSpPr>
            <p:cNvPr id="17" name="Oval 16"/>
            <p:cNvSpPr/>
            <p:nvPr/>
          </p:nvSpPr>
          <p:spPr>
            <a:xfrm rot="358697">
              <a:off x="2294732" y="3735780"/>
              <a:ext cx="2269754" cy="493805"/>
            </a:xfrm>
            <a:prstGeom prst="ellipse">
              <a:avLst/>
            </a:prstGeom>
            <a:noFill/>
            <a:ln w="38100" cmpd="sng">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rot="493806">
              <a:off x="1824212" y="3923578"/>
              <a:ext cx="1622396" cy="493933"/>
            </a:xfrm>
            <a:prstGeom prst="ellipse">
              <a:avLst/>
            </a:prstGeom>
            <a:noFill/>
            <a:ln w="190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rot="1204085">
              <a:off x="2603231" y="4609812"/>
              <a:ext cx="2069778" cy="529756"/>
            </a:xfrm>
            <a:prstGeom prst="ellipse">
              <a:avLst/>
            </a:prstGeom>
            <a:noFill/>
            <a:ln w="19050" cmpd="sng">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01422" y="4212573"/>
              <a:ext cx="1832553" cy="276999"/>
            </a:xfrm>
            <a:prstGeom prst="rect">
              <a:avLst/>
            </a:prstGeom>
            <a:solidFill>
              <a:schemeClr val="bg1">
                <a:lumMod val="50000"/>
              </a:schemeClr>
            </a:solidFill>
            <a:ln w="19050">
              <a:solidFill>
                <a:srgbClr val="7030A0"/>
              </a:solidFill>
            </a:ln>
          </p:spPr>
          <p:txBody>
            <a:bodyPr wrap="none" rtlCol="0">
              <a:spAutoFit/>
            </a:bodyPr>
            <a:lstStyle/>
            <a:p>
              <a:r>
                <a:rPr lang="en-US" sz="1200" b="1" dirty="0">
                  <a:solidFill>
                    <a:srgbClr val="7030A0"/>
                  </a:solidFill>
                  <a:latin typeface="Arial" panose="020B0604020202020204" pitchFamily="34" charset="0"/>
                  <a:cs typeface="Arial" panose="020B0604020202020204" pitchFamily="34" charset="0"/>
                </a:rPr>
                <a:t>Round 4 (2200z-0000z)</a:t>
              </a:r>
            </a:p>
          </p:txBody>
        </p:sp>
        <p:cxnSp>
          <p:nvCxnSpPr>
            <p:cNvPr id="27" name="Straight Connector 26"/>
            <p:cNvCxnSpPr>
              <a:stCxn id="17" idx="5"/>
            </p:cNvCxnSpPr>
            <p:nvPr/>
          </p:nvCxnSpPr>
          <p:spPr>
            <a:xfrm>
              <a:off x="4209540" y="4239899"/>
              <a:ext cx="374490" cy="152691"/>
            </a:xfrm>
            <a:prstGeom prst="line">
              <a:avLst/>
            </a:prstGeom>
            <a:ln w="25400">
              <a:solidFill>
                <a:srgbClr val="FF9933"/>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rot="358697">
              <a:off x="3273552" y="5029200"/>
              <a:ext cx="758952" cy="219456"/>
            </a:xfrm>
            <a:prstGeom prst="ellipse">
              <a:avLst/>
            </a:prstGeom>
            <a:noFill/>
            <a:ln w="38100" cmpd="sng">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6" name="Title 3"/>
          <p:cNvSpPr txBox="1">
            <a:spLocks/>
          </p:cNvSpPr>
          <p:nvPr/>
        </p:nvSpPr>
        <p:spPr>
          <a:xfrm>
            <a:off x="0" y="1"/>
            <a:ext cx="8465288"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Overview: Storm Reports</a:t>
            </a:r>
            <a:endParaRPr lang="en-US" sz="2400" dirty="0"/>
          </a:p>
        </p:txBody>
      </p:sp>
    </p:spTree>
    <p:extLst>
      <p:ext uri="{BB962C8B-B14F-4D97-AF65-F5344CB8AC3E}">
        <p14:creationId xmlns:p14="http://schemas.microsoft.com/office/powerpoint/2010/main" val="797914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APX-Programs\Science-sharing\August02_2015_Data\SLU-BowEchoWorkshop\LeelenauDmgPics\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554665"/>
            <a:ext cx="8000999" cy="533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Event Pictures</a:t>
            </a:r>
            <a:endParaRPr lang="en-US" sz="2400" dirty="0"/>
          </a:p>
        </p:txBody>
      </p:sp>
    </p:spTree>
    <p:extLst>
      <p:ext uri="{BB962C8B-B14F-4D97-AF65-F5344CB8AC3E}">
        <p14:creationId xmlns:p14="http://schemas.microsoft.com/office/powerpoint/2010/main" val="1292241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X:\APX-Programs\Science-sharing\August02_2015_Data\SLU-BowEchoWorkshop\LeelenauDmgPics\8995 S Kasson 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76" y="554664"/>
            <a:ext cx="7986823"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Event Pictures</a:t>
            </a:r>
            <a:endParaRPr lang="en-US" sz="2400" dirty="0"/>
          </a:p>
        </p:txBody>
      </p:sp>
    </p:spTree>
    <p:extLst>
      <p:ext uri="{BB962C8B-B14F-4D97-AF65-F5344CB8AC3E}">
        <p14:creationId xmlns:p14="http://schemas.microsoft.com/office/powerpoint/2010/main" val="4031258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X:\APX-Programs\Science-sharing\August02_2015_Data\SLU-BowEchoWorkshop\LeelenauDmgPics\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76" y="554664"/>
            <a:ext cx="7986823"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Event Pictures</a:t>
            </a:r>
            <a:endParaRPr lang="en-US" sz="2400" dirty="0"/>
          </a:p>
        </p:txBody>
      </p:sp>
    </p:spTree>
    <p:extLst>
      <p:ext uri="{BB962C8B-B14F-4D97-AF65-F5344CB8AC3E}">
        <p14:creationId xmlns:p14="http://schemas.microsoft.com/office/powerpoint/2010/main" val="1911769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X:\WCM-files\Media Clips\Pictures\Weather Event Folders\2015\8.2 Severe Weather\aierial_glen_arbor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76" y="554664"/>
            <a:ext cx="7986823"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Event Pictures</a:t>
            </a:r>
            <a:endParaRPr lang="en-US" sz="2400" dirty="0"/>
          </a:p>
        </p:txBody>
      </p:sp>
    </p:spTree>
    <p:extLst>
      <p:ext uri="{BB962C8B-B14F-4D97-AF65-F5344CB8AC3E}">
        <p14:creationId xmlns:p14="http://schemas.microsoft.com/office/powerpoint/2010/main" val="3379195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WCM-files\Media Clips\Pictures\Weather Event Folders\2015\8.2 Severe Weather\shelf_leelanau_enterpris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52" y="571749"/>
            <a:ext cx="3104859" cy="30353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WCM-files\Media Clips\Pictures\Weather Event Folders\2015\8.2 Severe Weather\tvc airport us coast qu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771" y="571748"/>
            <a:ext cx="3808631" cy="2857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X:\WCM-files\Media Clips\Pictures\Weather Event Folders\2015\8.2 Severe Weather\shelf cloud2 - TVC - Michelle Mcgahe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476879"/>
            <a:ext cx="37338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WCM-files\Media Clips\Pictures\Weather Event Folders\2015\8.2 Severe Weather\shelf - TVC - Kimberly Hankamp-Kroup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628" y="3655029"/>
            <a:ext cx="3520972" cy="2462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8"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Event Pictures</a:t>
            </a:r>
            <a:endParaRPr lang="en-US" sz="2400" dirty="0"/>
          </a:p>
        </p:txBody>
      </p:sp>
    </p:spTree>
    <p:extLst>
      <p:ext uri="{BB962C8B-B14F-4D97-AF65-F5344CB8AC3E}">
        <p14:creationId xmlns:p14="http://schemas.microsoft.com/office/powerpoint/2010/main" val="2155262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X:\WCM-files\Media Clips\Pictures\Weather Event Folders\2015\8.2 Severe Weather\tvc airpo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17" y="838200"/>
            <a:ext cx="900397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solidFill>
                  <a:schemeClr val="bg2"/>
                </a:solidFill>
              </a:rPr>
              <a:t>Questions?</a:t>
            </a:r>
            <a:endParaRPr lang="en-US" sz="2400" dirty="0">
              <a:solidFill>
                <a:schemeClr val="bg2"/>
              </a:solidFill>
            </a:endParaRPr>
          </a:p>
        </p:txBody>
      </p:sp>
    </p:spTree>
    <p:extLst>
      <p:ext uri="{BB962C8B-B14F-4D97-AF65-F5344CB8AC3E}">
        <p14:creationId xmlns:p14="http://schemas.microsoft.com/office/powerpoint/2010/main" val="349596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0" y="1"/>
            <a:ext cx="91440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solidFill>
                  <a:schemeClr val="bg2"/>
                </a:solidFill>
              </a:rPr>
              <a:t>References</a:t>
            </a:r>
            <a:endParaRPr lang="en-US" sz="2400" dirty="0">
              <a:solidFill>
                <a:schemeClr val="bg2"/>
              </a:solidFill>
            </a:endParaRPr>
          </a:p>
        </p:txBody>
      </p:sp>
      <p:sp>
        <p:nvSpPr>
          <p:cNvPr id="6" name="Rectangle 5"/>
          <p:cNvSpPr/>
          <p:nvPr/>
        </p:nvSpPr>
        <p:spPr>
          <a:xfrm>
            <a:off x="350804" y="1085671"/>
            <a:ext cx="7954996" cy="2585323"/>
          </a:xfrm>
          <a:prstGeom prst="rect">
            <a:avLst/>
          </a:prstGeom>
        </p:spPr>
        <p:txBody>
          <a:bodyPr wrap="square">
            <a:spAutoFit/>
          </a:bodyPr>
          <a:lstStyle/>
          <a:p>
            <a:r>
              <a:rPr lang="en-US" dirty="0" err="1">
                <a:solidFill>
                  <a:srgbClr val="222222"/>
                </a:solidFill>
                <a:latin typeface="Arial"/>
              </a:rPr>
              <a:t>Schaumann</a:t>
            </a:r>
            <a:r>
              <a:rPr lang="en-US" dirty="0">
                <a:solidFill>
                  <a:srgbClr val="222222"/>
                </a:solidFill>
                <a:latin typeface="Arial"/>
              </a:rPr>
              <a:t>, J. S., and R. W. </a:t>
            </a:r>
            <a:r>
              <a:rPr lang="en-US" dirty="0" err="1">
                <a:solidFill>
                  <a:srgbClr val="222222"/>
                </a:solidFill>
                <a:latin typeface="Arial"/>
              </a:rPr>
              <a:t>Przybylinski</a:t>
            </a:r>
            <a:r>
              <a:rPr lang="en-US" dirty="0">
                <a:solidFill>
                  <a:srgbClr val="222222"/>
                </a:solidFill>
                <a:latin typeface="Arial"/>
              </a:rPr>
              <a:t>. "Operational application of 0–3 km bulk shear vectors in assessing QLCS </a:t>
            </a:r>
            <a:r>
              <a:rPr lang="en-US" dirty="0" err="1">
                <a:solidFill>
                  <a:srgbClr val="222222"/>
                </a:solidFill>
                <a:latin typeface="Arial"/>
              </a:rPr>
              <a:t>mesovortex</a:t>
            </a:r>
            <a:r>
              <a:rPr lang="en-US" dirty="0">
                <a:solidFill>
                  <a:srgbClr val="222222"/>
                </a:solidFill>
                <a:latin typeface="Arial"/>
              </a:rPr>
              <a:t> and tornado potential." </a:t>
            </a:r>
            <a:r>
              <a:rPr lang="en-US" i="1" dirty="0">
                <a:solidFill>
                  <a:srgbClr val="222222"/>
                </a:solidFill>
                <a:latin typeface="Arial"/>
              </a:rPr>
              <a:t>Preprints, 26th Conf. on Severe Local Storms, Nashville, TN, Amer. Meteor. Soc</a:t>
            </a:r>
            <a:r>
              <a:rPr lang="en-US" dirty="0">
                <a:solidFill>
                  <a:srgbClr val="222222"/>
                </a:solidFill>
                <a:latin typeface="Arial"/>
              </a:rPr>
              <a:t>. Vol. 9. 2012</a:t>
            </a:r>
            <a:r>
              <a:rPr lang="en-US" dirty="0" smtClean="0">
                <a:solidFill>
                  <a:srgbClr val="222222"/>
                </a:solidFill>
                <a:latin typeface="Arial"/>
              </a:rPr>
              <a:t>.</a:t>
            </a:r>
          </a:p>
          <a:p>
            <a:endParaRPr lang="en-US" dirty="0">
              <a:solidFill>
                <a:srgbClr val="222222"/>
              </a:solidFill>
              <a:latin typeface="Arial"/>
            </a:endParaRPr>
          </a:p>
          <a:p>
            <a:r>
              <a:rPr lang="en-US" dirty="0">
                <a:solidFill>
                  <a:srgbClr val="222222"/>
                </a:solidFill>
                <a:latin typeface="Arial"/>
              </a:rPr>
              <a:t>Smith, Bryan T., et al. "Demonstrating the utility of conditional probabilities of tornado damage rating in the impact-based warning era." </a:t>
            </a:r>
            <a:r>
              <a:rPr lang="en-US" i="1" dirty="0">
                <a:solidFill>
                  <a:srgbClr val="222222"/>
                </a:solidFill>
                <a:latin typeface="Arial"/>
              </a:rPr>
              <a:t>27th Conf. on Severe Local Storms</a:t>
            </a:r>
            <a:r>
              <a:rPr lang="en-US" dirty="0">
                <a:solidFill>
                  <a:srgbClr val="222222"/>
                </a:solidFill>
                <a:latin typeface="Arial"/>
              </a:rPr>
              <a:t>. 2014.</a:t>
            </a:r>
            <a:endParaRPr lang="en-US" dirty="0"/>
          </a:p>
          <a:p>
            <a:endParaRPr lang="en-US" dirty="0"/>
          </a:p>
        </p:txBody>
      </p:sp>
    </p:spTree>
    <p:extLst>
      <p:ext uri="{BB962C8B-B14F-4D97-AF65-F5344CB8AC3E}">
        <p14:creationId xmlns:p14="http://schemas.microsoft.com/office/powerpoint/2010/main" val="376652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pic>
        <p:nvPicPr>
          <p:cNvPr id="1026" name="Picture 2" descr="X:\APX-Programs\Science-sharing\August02_2015_Data\Aug02_2015_radar_12Z-24Z\Summary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788" y="762001"/>
            <a:ext cx="7086600" cy="53149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33670" y="-3543"/>
            <a:ext cx="917767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Overview: Radar Mosaic 1350Z 2 Aug – 0000Z 3 Aug </a:t>
            </a:r>
            <a:endParaRPr lang="en-US" sz="2400" dirty="0"/>
          </a:p>
        </p:txBody>
      </p:sp>
    </p:spTree>
    <p:extLst>
      <p:ext uri="{BB962C8B-B14F-4D97-AF65-F5344CB8AC3E}">
        <p14:creationId xmlns:p14="http://schemas.microsoft.com/office/powerpoint/2010/main" val="2799938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0444" y="838200"/>
            <a:ext cx="7377287" cy="5029200"/>
            <a:chOff x="178348" y="447040"/>
            <a:chExt cx="8513532" cy="6400800"/>
          </a:xfrm>
        </p:grpSpPr>
        <p:pic>
          <p:nvPicPr>
            <p:cNvPr id="5" name="Picture 3" descr="X:\APX-Programs\Science-sharing\August02_2015_Data\Surface_Plots\17Z_sfc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48" y="447040"/>
              <a:ext cx="8513532"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1183341" y="2809240"/>
              <a:ext cx="7100047" cy="406588"/>
            </a:xfrm>
            <a:custGeom>
              <a:avLst/>
              <a:gdLst>
                <a:gd name="connsiteX0" fmla="*/ 0 w 7100047"/>
                <a:gd name="connsiteY0" fmla="*/ 0 h 406588"/>
                <a:gd name="connsiteX1" fmla="*/ 44824 w 7100047"/>
                <a:gd name="connsiteY1" fmla="*/ 8965 h 406588"/>
                <a:gd name="connsiteX2" fmla="*/ 134471 w 7100047"/>
                <a:gd name="connsiteY2" fmla="*/ 35859 h 406588"/>
                <a:gd name="connsiteX3" fmla="*/ 197224 w 7100047"/>
                <a:gd name="connsiteY3" fmla="*/ 44824 h 406588"/>
                <a:gd name="connsiteX4" fmla="*/ 358588 w 7100047"/>
                <a:gd name="connsiteY4" fmla="*/ 62753 h 406588"/>
                <a:gd name="connsiteX5" fmla="*/ 510988 w 7100047"/>
                <a:gd name="connsiteY5" fmla="*/ 71718 h 406588"/>
                <a:gd name="connsiteX6" fmla="*/ 645459 w 7100047"/>
                <a:gd name="connsiteY6" fmla="*/ 89647 h 406588"/>
                <a:gd name="connsiteX7" fmla="*/ 833718 w 7100047"/>
                <a:gd name="connsiteY7" fmla="*/ 107577 h 406588"/>
                <a:gd name="connsiteX8" fmla="*/ 968188 w 7100047"/>
                <a:gd name="connsiteY8" fmla="*/ 125506 h 406588"/>
                <a:gd name="connsiteX9" fmla="*/ 1075765 w 7100047"/>
                <a:gd name="connsiteY9" fmla="*/ 143436 h 406588"/>
                <a:gd name="connsiteX10" fmla="*/ 1201271 w 7100047"/>
                <a:gd name="connsiteY10" fmla="*/ 179294 h 406588"/>
                <a:gd name="connsiteX11" fmla="*/ 1344706 w 7100047"/>
                <a:gd name="connsiteY11" fmla="*/ 188259 h 406588"/>
                <a:gd name="connsiteX12" fmla="*/ 1452283 w 7100047"/>
                <a:gd name="connsiteY12" fmla="*/ 206189 h 406588"/>
                <a:gd name="connsiteX13" fmla="*/ 1586753 w 7100047"/>
                <a:gd name="connsiteY13" fmla="*/ 233083 h 406588"/>
                <a:gd name="connsiteX14" fmla="*/ 1622612 w 7100047"/>
                <a:gd name="connsiteY14" fmla="*/ 242047 h 406588"/>
                <a:gd name="connsiteX15" fmla="*/ 1748118 w 7100047"/>
                <a:gd name="connsiteY15" fmla="*/ 259977 h 406588"/>
                <a:gd name="connsiteX16" fmla="*/ 1837765 w 7100047"/>
                <a:gd name="connsiteY16" fmla="*/ 277906 h 406588"/>
                <a:gd name="connsiteX17" fmla="*/ 1882588 w 7100047"/>
                <a:gd name="connsiteY17" fmla="*/ 286871 h 406588"/>
                <a:gd name="connsiteX18" fmla="*/ 2070847 w 7100047"/>
                <a:gd name="connsiteY18" fmla="*/ 304800 h 406588"/>
                <a:gd name="connsiteX19" fmla="*/ 2205318 w 7100047"/>
                <a:gd name="connsiteY19" fmla="*/ 322730 h 406588"/>
                <a:gd name="connsiteX20" fmla="*/ 2294965 w 7100047"/>
                <a:gd name="connsiteY20" fmla="*/ 340659 h 406588"/>
                <a:gd name="connsiteX21" fmla="*/ 2420471 w 7100047"/>
                <a:gd name="connsiteY21" fmla="*/ 349624 h 406588"/>
                <a:gd name="connsiteX22" fmla="*/ 3792071 w 7100047"/>
                <a:gd name="connsiteY22" fmla="*/ 367553 h 406588"/>
                <a:gd name="connsiteX23" fmla="*/ 5163671 w 7100047"/>
                <a:gd name="connsiteY23" fmla="*/ 349624 h 406588"/>
                <a:gd name="connsiteX24" fmla="*/ 6598024 w 7100047"/>
                <a:gd name="connsiteY24" fmla="*/ 322730 h 406588"/>
                <a:gd name="connsiteX25" fmla="*/ 6624918 w 7100047"/>
                <a:gd name="connsiteY25" fmla="*/ 313765 h 406588"/>
                <a:gd name="connsiteX26" fmla="*/ 6893859 w 7100047"/>
                <a:gd name="connsiteY26" fmla="*/ 304800 h 406588"/>
                <a:gd name="connsiteX27" fmla="*/ 7100047 w 7100047"/>
                <a:gd name="connsiteY27" fmla="*/ 286871 h 4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0047" h="406588">
                  <a:moveTo>
                    <a:pt x="0" y="0"/>
                  </a:moveTo>
                  <a:cubicBezTo>
                    <a:pt x="14941" y="2988"/>
                    <a:pt x="30124" y="4956"/>
                    <a:pt x="44824" y="8965"/>
                  </a:cubicBezTo>
                  <a:cubicBezTo>
                    <a:pt x="91599" y="21722"/>
                    <a:pt x="92469" y="28222"/>
                    <a:pt x="134471" y="35859"/>
                  </a:cubicBezTo>
                  <a:cubicBezTo>
                    <a:pt x="155260" y="39639"/>
                    <a:pt x="176279" y="42031"/>
                    <a:pt x="197224" y="44824"/>
                  </a:cubicBezTo>
                  <a:cubicBezTo>
                    <a:pt x="244604" y="51142"/>
                    <a:pt x="312453" y="59336"/>
                    <a:pt x="358588" y="62753"/>
                  </a:cubicBezTo>
                  <a:cubicBezTo>
                    <a:pt x="409337" y="66512"/>
                    <a:pt x="460188" y="68730"/>
                    <a:pt x="510988" y="71718"/>
                  </a:cubicBezTo>
                  <a:cubicBezTo>
                    <a:pt x="591910" y="87903"/>
                    <a:pt x="527544" y="76546"/>
                    <a:pt x="645459" y="89647"/>
                  </a:cubicBezTo>
                  <a:cubicBezTo>
                    <a:pt x="800707" y="106896"/>
                    <a:pt x="620594" y="91182"/>
                    <a:pt x="833718" y="107577"/>
                  </a:cubicBezTo>
                  <a:cubicBezTo>
                    <a:pt x="1002635" y="135731"/>
                    <a:pt x="737784" y="92591"/>
                    <a:pt x="968188" y="125506"/>
                  </a:cubicBezTo>
                  <a:cubicBezTo>
                    <a:pt x="1004176" y="130647"/>
                    <a:pt x="1039906" y="137459"/>
                    <a:pt x="1075765" y="143436"/>
                  </a:cubicBezTo>
                  <a:cubicBezTo>
                    <a:pt x="1114859" y="149952"/>
                    <a:pt x="1168271" y="174217"/>
                    <a:pt x="1201271" y="179294"/>
                  </a:cubicBezTo>
                  <a:cubicBezTo>
                    <a:pt x="1248619" y="186578"/>
                    <a:pt x="1296894" y="185271"/>
                    <a:pt x="1344706" y="188259"/>
                  </a:cubicBezTo>
                  <a:cubicBezTo>
                    <a:pt x="1380565" y="194236"/>
                    <a:pt x="1417795" y="194694"/>
                    <a:pt x="1452283" y="206189"/>
                  </a:cubicBezTo>
                  <a:cubicBezTo>
                    <a:pt x="1513665" y="226648"/>
                    <a:pt x="1469856" y="213599"/>
                    <a:pt x="1586753" y="233083"/>
                  </a:cubicBezTo>
                  <a:cubicBezTo>
                    <a:pt x="1598906" y="235109"/>
                    <a:pt x="1610459" y="240021"/>
                    <a:pt x="1622612" y="242047"/>
                  </a:cubicBezTo>
                  <a:cubicBezTo>
                    <a:pt x="1664297" y="248994"/>
                    <a:pt x="1748118" y="259977"/>
                    <a:pt x="1748118" y="259977"/>
                  </a:cubicBezTo>
                  <a:cubicBezTo>
                    <a:pt x="1799666" y="277160"/>
                    <a:pt x="1755354" y="264171"/>
                    <a:pt x="1837765" y="277906"/>
                  </a:cubicBezTo>
                  <a:cubicBezTo>
                    <a:pt x="1852795" y="280411"/>
                    <a:pt x="1867504" y="284716"/>
                    <a:pt x="1882588" y="286871"/>
                  </a:cubicBezTo>
                  <a:cubicBezTo>
                    <a:pt x="1952137" y="296807"/>
                    <a:pt x="1998666" y="297582"/>
                    <a:pt x="2070847" y="304800"/>
                  </a:cubicBezTo>
                  <a:cubicBezTo>
                    <a:pt x="2089829" y="306698"/>
                    <a:pt x="2183357" y="318854"/>
                    <a:pt x="2205318" y="322730"/>
                  </a:cubicBezTo>
                  <a:cubicBezTo>
                    <a:pt x="2235328" y="328026"/>
                    <a:pt x="2264568" y="338488"/>
                    <a:pt x="2294965" y="340659"/>
                  </a:cubicBezTo>
                  <a:lnTo>
                    <a:pt x="2420471" y="349624"/>
                  </a:lnTo>
                  <a:cubicBezTo>
                    <a:pt x="2887291" y="466332"/>
                    <a:pt x="2480195" y="367553"/>
                    <a:pt x="3792071" y="367553"/>
                  </a:cubicBezTo>
                  <a:cubicBezTo>
                    <a:pt x="4230429" y="367553"/>
                    <a:pt x="4717427" y="357593"/>
                    <a:pt x="5163671" y="349624"/>
                  </a:cubicBezTo>
                  <a:cubicBezTo>
                    <a:pt x="5740682" y="308408"/>
                    <a:pt x="5077766" y="353339"/>
                    <a:pt x="6598024" y="322730"/>
                  </a:cubicBezTo>
                  <a:cubicBezTo>
                    <a:pt x="6607472" y="322540"/>
                    <a:pt x="6615486" y="314337"/>
                    <a:pt x="6624918" y="313765"/>
                  </a:cubicBezTo>
                  <a:cubicBezTo>
                    <a:pt x="6714451" y="308339"/>
                    <a:pt x="6804212" y="307788"/>
                    <a:pt x="6893859" y="304800"/>
                  </a:cubicBezTo>
                  <a:lnTo>
                    <a:pt x="7100047" y="286871"/>
                  </a:lnTo>
                </a:path>
              </a:pathLst>
            </a:custGeom>
            <a:noFill/>
            <a:ln cmpd="sng">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162799" y="844253"/>
            <a:ext cx="1104931" cy="400110"/>
          </a:xfrm>
          <a:prstGeom prst="rect">
            <a:avLst/>
          </a:prstGeom>
          <a:noFill/>
        </p:spPr>
        <p:txBody>
          <a:bodyPr wrap="square" rtlCol="0">
            <a:spAutoFit/>
          </a:bodyPr>
          <a:lstStyle/>
          <a:p>
            <a:r>
              <a:rPr lang="en-US" sz="2000" dirty="0" smtClean="0">
                <a:latin typeface="Arial Black" panose="020B0A04020102020204" pitchFamily="34" charset="0"/>
                <a:cs typeface="Aharoni" panose="02010803020104030203" pitchFamily="2" charset="-79"/>
              </a:rPr>
              <a:t>1700Z</a:t>
            </a:r>
            <a:endParaRPr lang="en-US" sz="2000" dirty="0">
              <a:latin typeface="Arial Black" panose="020B0A04020102020204" pitchFamily="34" charset="0"/>
              <a:cs typeface="Aharoni" panose="02010803020104030203" pitchFamily="2" charset="-79"/>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10" name="Title 3"/>
          <p:cNvSpPr txBox="1">
            <a:spLocks/>
          </p:cNvSpPr>
          <p:nvPr/>
        </p:nvSpPr>
        <p:spPr>
          <a:xfrm>
            <a:off x="-24809" y="1"/>
            <a:ext cx="77724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Outflow Boundary Progression</a:t>
            </a:r>
            <a:endParaRPr lang="en-US" sz="2400" dirty="0"/>
          </a:p>
        </p:txBody>
      </p:sp>
    </p:spTree>
    <p:extLst>
      <p:ext uri="{BB962C8B-B14F-4D97-AF65-F5344CB8AC3E}">
        <p14:creationId xmlns:p14="http://schemas.microsoft.com/office/powerpoint/2010/main" val="3433197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93988" y="844252"/>
            <a:ext cx="7373743" cy="5023147"/>
            <a:chOff x="315234" y="228600"/>
            <a:chExt cx="8513533" cy="6400800"/>
          </a:xfrm>
        </p:grpSpPr>
        <p:pic>
          <p:nvPicPr>
            <p:cNvPr id="12" name="Picture 2" descr="X:\APX-Programs\Science-sharing\August02_2015_Data\Surface_Plots\18Z_sfc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34" y="228600"/>
              <a:ext cx="8513533" cy="640080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a:xfrm>
              <a:off x="1613647" y="2859741"/>
              <a:ext cx="6427694" cy="1120588"/>
            </a:xfrm>
            <a:custGeom>
              <a:avLst/>
              <a:gdLst>
                <a:gd name="connsiteX0" fmla="*/ 0 w 6427694"/>
                <a:gd name="connsiteY0" fmla="*/ 0 h 1120588"/>
                <a:gd name="connsiteX1" fmla="*/ 53788 w 6427694"/>
                <a:gd name="connsiteY1" fmla="*/ 8965 h 1120588"/>
                <a:gd name="connsiteX2" fmla="*/ 80682 w 6427694"/>
                <a:gd name="connsiteY2" fmla="*/ 17930 h 1120588"/>
                <a:gd name="connsiteX3" fmla="*/ 161365 w 6427694"/>
                <a:gd name="connsiteY3" fmla="*/ 26894 h 1120588"/>
                <a:gd name="connsiteX4" fmla="*/ 340659 w 6427694"/>
                <a:gd name="connsiteY4" fmla="*/ 53788 h 1120588"/>
                <a:gd name="connsiteX5" fmla="*/ 430306 w 6427694"/>
                <a:gd name="connsiteY5" fmla="*/ 71718 h 1120588"/>
                <a:gd name="connsiteX6" fmla="*/ 502024 w 6427694"/>
                <a:gd name="connsiteY6" fmla="*/ 80683 h 1120588"/>
                <a:gd name="connsiteX7" fmla="*/ 618565 w 6427694"/>
                <a:gd name="connsiteY7" fmla="*/ 107577 h 1120588"/>
                <a:gd name="connsiteX8" fmla="*/ 726141 w 6427694"/>
                <a:gd name="connsiteY8" fmla="*/ 125506 h 1120588"/>
                <a:gd name="connsiteX9" fmla="*/ 824753 w 6427694"/>
                <a:gd name="connsiteY9" fmla="*/ 143435 h 1120588"/>
                <a:gd name="connsiteX10" fmla="*/ 896471 w 6427694"/>
                <a:gd name="connsiteY10" fmla="*/ 152400 h 1120588"/>
                <a:gd name="connsiteX11" fmla="*/ 950259 w 6427694"/>
                <a:gd name="connsiteY11" fmla="*/ 170330 h 1120588"/>
                <a:gd name="connsiteX12" fmla="*/ 977153 w 6427694"/>
                <a:gd name="connsiteY12" fmla="*/ 188259 h 1120588"/>
                <a:gd name="connsiteX13" fmla="*/ 1057835 w 6427694"/>
                <a:gd name="connsiteY13" fmla="*/ 206188 h 1120588"/>
                <a:gd name="connsiteX14" fmla="*/ 1147482 w 6427694"/>
                <a:gd name="connsiteY14" fmla="*/ 233083 h 1120588"/>
                <a:gd name="connsiteX15" fmla="*/ 1228165 w 6427694"/>
                <a:gd name="connsiteY15" fmla="*/ 259977 h 1120588"/>
                <a:gd name="connsiteX16" fmla="*/ 1272988 w 6427694"/>
                <a:gd name="connsiteY16" fmla="*/ 268941 h 1120588"/>
                <a:gd name="connsiteX17" fmla="*/ 1362635 w 6427694"/>
                <a:gd name="connsiteY17" fmla="*/ 295835 h 1120588"/>
                <a:gd name="connsiteX18" fmla="*/ 1416424 w 6427694"/>
                <a:gd name="connsiteY18" fmla="*/ 313765 h 1120588"/>
                <a:gd name="connsiteX19" fmla="*/ 1488141 w 6427694"/>
                <a:gd name="connsiteY19" fmla="*/ 358588 h 1120588"/>
                <a:gd name="connsiteX20" fmla="*/ 1515035 w 6427694"/>
                <a:gd name="connsiteY20" fmla="*/ 367553 h 1120588"/>
                <a:gd name="connsiteX21" fmla="*/ 1541929 w 6427694"/>
                <a:gd name="connsiteY21" fmla="*/ 385483 h 1120588"/>
                <a:gd name="connsiteX22" fmla="*/ 1613647 w 6427694"/>
                <a:gd name="connsiteY22" fmla="*/ 412377 h 1120588"/>
                <a:gd name="connsiteX23" fmla="*/ 1658471 w 6427694"/>
                <a:gd name="connsiteY23" fmla="*/ 421341 h 1120588"/>
                <a:gd name="connsiteX24" fmla="*/ 1721224 w 6427694"/>
                <a:gd name="connsiteY24" fmla="*/ 448235 h 1120588"/>
                <a:gd name="connsiteX25" fmla="*/ 1775012 w 6427694"/>
                <a:gd name="connsiteY25" fmla="*/ 466165 h 1120588"/>
                <a:gd name="connsiteX26" fmla="*/ 1819835 w 6427694"/>
                <a:gd name="connsiteY26" fmla="*/ 475130 h 1120588"/>
                <a:gd name="connsiteX27" fmla="*/ 1846729 w 6427694"/>
                <a:gd name="connsiteY27" fmla="*/ 484094 h 1120588"/>
                <a:gd name="connsiteX28" fmla="*/ 1891553 w 6427694"/>
                <a:gd name="connsiteY28" fmla="*/ 519953 h 1120588"/>
                <a:gd name="connsiteX29" fmla="*/ 1963271 w 6427694"/>
                <a:gd name="connsiteY29" fmla="*/ 537883 h 1120588"/>
                <a:gd name="connsiteX30" fmla="*/ 2017059 w 6427694"/>
                <a:gd name="connsiteY30" fmla="*/ 555812 h 1120588"/>
                <a:gd name="connsiteX31" fmla="*/ 2061882 w 6427694"/>
                <a:gd name="connsiteY31" fmla="*/ 564777 h 1120588"/>
                <a:gd name="connsiteX32" fmla="*/ 2151529 w 6427694"/>
                <a:gd name="connsiteY32" fmla="*/ 600635 h 1120588"/>
                <a:gd name="connsiteX33" fmla="*/ 2205318 w 6427694"/>
                <a:gd name="connsiteY33" fmla="*/ 618565 h 1120588"/>
                <a:gd name="connsiteX34" fmla="*/ 2232212 w 6427694"/>
                <a:gd name="connsiteY34" fmla="*/ 627530 h 1120588"/>
                <a:gd name="connsiteX35" fmla="*/ 2268071 w 6427694"/>
                <a:gd name="connsiteY35" fmla="*/ 645459 h 1120588"/>
                <a:gd name="connsiteX36" fmla="*/ 2277035 w 6427694"/>
                <a:gd name="connsiteY36" fmla="*/ 672353 h 1120588"/>
                <a:gd name="connsiteX37" fmla="*/ 2303929 w 6427694"/>
                <a:gd name="connsiteY37" fmla="*/ 690283 h 1120588"/>
                <a:gd name="connsiteX38" fmla="*/ 2384612 w 6427694"/>
                <a:gd name="connsiteY38" fmla="*/ 708212 h 1120588"/>
                <a:gd name="connsiteX39" fmla="*/ 2438400 w 6427694"/>
                <a:gd name="connsiteY39" fmla="*/ 726141 h 1120588"/>
                <a:gd name="connsiteX40" fmla="*/ 2474259 w 6427694"/>
                <a:gd name="connsiteY40" fmla="*/ 735106 h 1120588"/>
                <a:gd name="connsiteX41" fmla="*/ 2554941 w 6427694"/>
                <a:gd name="connsiteY41" fmla="*/ 762000 h 1120588"/>
                <a:gd name="connsiteX42" fmla="*/ 2608729 w 6427694"/>
                <a:gd name="connsiteY42" fmla="*/ 779930 h 1120588"/>
                <a:gd name="connsiteX43" fmla="*/ 2680447 w 6427694"/>
                <a:gd name="connsiteY43" fmla="*/ 797859 h 1120588"/>
                <a:gd name="connsiteX44" fmla="*/ 2743200 w 6427694"/>
                <a:gd name="connsiteY44" fmla="*/ 824753 h 1120588"/>
                <a:gd name="connsiteX45" fmla="*/ 2796988 w 6427694"/>
                <a:gd name="connsiteY45" fmla="*/ 842683 h 1120588"/>
                <a:gd name="connsiteX46" fmla="*/ 2814918 w 6427694"/>
                <a:gd name="connsiteY46" fmla="*/ 860612 h 1120588"/>
                <a:gd name="connsiteX47" fmla="*/ 2850777 w 6427694"/>
                <a:gd name="connsiteY47" fmla="*/ 869577 h 1120588"/>
                <a:gd name="connsiteX48" fmla="*/ 2877671 w 6427694"/>
                <a:gd name="connsiteY48" fmla="*/ 878541 h 1120588"/>
                <a:gd name="connsiteX49" fmla="*/ 2949388 w 6427694"/>
                <a:gd name="connsiteY49" fmla="*/ 914400 h 1120588"/>
                <a:gd name="connsiteX50" fmla="*/ 2994212 w 6427694"/>
                <a:gd name="connsiteY50" fmla="*/ 923365 h 1120588"/>
                <a:gd name="connsiteX51" fmla="*/ 3030071 w 6427694"/>
                <a:gd name="connsiteY51" fmla="*/ 932330 h 1120588"/>
                <a:gd name="connsiteX52" fmla="*/ 3083859 w 6427694"/>
                <a:gd name="connsiteY52" fmla="*/ 950259 h 1120588"/>
                <a:gd name="connsiteX53" fmla="*/ 3137647 w 6427694"/>
                <a:gd name="connsiteY53" fmla="*/ 968188 h 1120588"/>
                <a:gd name="connsiteX54" fmla="*/ 3164541 w 6427694"/>
                <a:gd name="connsiteY54" fmla="*/ 977153 h 1120588"/>
                <a:gd name="connsiteX55" fmla="*/ 3227294 w 6427694"/>
                <a:gd name="connsiteY55" fmla="*/ 986118 h 1120588"/>
                <a:gd name="connsiteX56" fmla="*/ 3307977 w 6427694"/>
                <a:gd name="connsiteY56" fmla="*/ 1013012 h 1120588"/>
                <a:gd name="connsiteX57" fmla="*/ 3343835 w 6427694"/>
                <a:gd name="connsiteY57" fmla="*/ 1021977 h 1120588"/>
                <a:gd name="connsiteX58" fmla="*/ 3370729 w 6427694"/>
                <a:gd name="connsiteY58" fmla="*/ 1030941 h 1120588"/>
                <a:gd name="connsiteX59" fmla="*/ 3442447 w 6427694"/>
                <a:gd name="connsiteY59" fmla="*/ 1048871 h 1120588"/>
                <a:gd name="connsiteX60" fmla="*/ 3469341 w 6427694"/>
                <a:gd name="connsiteY60" fmla="*/ 1057835 h 1120588"/>
                <a:gd name="connsiteX61" fmla="*/ 3505200 w 6427694"/>
                <a:gd name="connsiteY61" fmla="*/ 1066800 h 1120588"/>
                <a:gd name="connsiteX62" fmla="*/ 3550024 w 6427694"/>
                <a:gd name="connsiteY62" fmla="*/ 1084730 h 1120588"/>
                <a:gd name="connsiteX63" fmla="*/ 3639671 w 6427694"/>
                <a:gd name="connsiteY63" fmla="*/ 1093694 h 1120588"/>
                <a:gd name="connsiteX64" fmla="*/ 3756212 w 6427694"/>
                <a:gd name="connsiteY64" fmla="*/ 1111624 h 1120588"/>
                <a:gd name="connsiteX65" fmla="*/ 3792071 w 6427694"/>
                <a:gd name="connsiteY65" fmla="*/ 1120588 h 1120588"/>
                <a:gd name="connsiteX66" fmla="*/ 4392706 w 6427694"/>
                <a:gd name="connsiteY66" fmla="*/ 1111624 h 1120588"/>
                <a:gd name="connsiteX67" fmla="*/ 4500282 w 6427694"/>
                <a:gd name="connsiteY67" fmla="*/ 1084730 h 1120588"/>
                <a:gd name="connsiteX68" fmla="*/ 4527177 w 6427694"/>
                <a:gd name="connsiteY68" fmla="*/ 1075765 h 1120588"/>
                <a:gd name="connsiteX69" fmla="*/ 4607859 w 6427694"/>
                <a:gd name="connsiteY69" fmla="*/ 1057835 h 1120588"/>
                <a:gd name="connsiteX70" fmla="*/ 4706471 w 6427694"/>
                <a:gd name="connsiteY70" fmla="*/ 1030941 h 1120588"/>
                <a:gd name="connsiteX71" fmla="*/ 4787153 w 6427694"/>
                <a:gd name="connsiteY71" fmla="*/ 986118 h 1120588"/>
                <a:gd name="connsiteX72" fmla="*/ 4823012 w 6427694"/>
                <a:gd name="connsiteY72" fmla="*/ 950259 h 1120588"/>
                <a:gd name="connsiteX73" fmla="*/ 4867835 w 6427694"/>
                <a:gd name="connsiteY73" fmla="*/ 941294 h 1120588"/>
                <a:gd name="connsiteX74" fmla="*/ 4921624 w 6427694"/>
                <a:gd name="connsiteY74" fmla="*/ 923365 h 1120588"/>
                <a:gd name="connsiteX75" fmla="*/ 5011271 w 6427694"/>
                <a:gd name="connsiteY75" fmla="*/ 896471 h 1120588"/>
                <a:gd name="connsiteX76" fmla="*/ 5065059 w 6427694"/>
                <a:gd name="connsiteY76" fmla="*/ 887506 h 1120588"/>
                <a:gd name="connsiteX77" fmla="*/ 5109882 w 6427694"/>
                <a:gd name="connsiteY77" fmla="*/ 878541 h 1120588"/>
                <a:gd name="connsiteX78" fmla="*/ 5145741 w 6427694"/>
                <a:gd name="connsiteY78" fmla="*/ 869577 h 1120588"/>
                <a:gd name="connsiteX79" fmla="*/ 5172635 w 6427694"/>
                <a:gd name="connsiteY79" fmla="*/ 860612 h 1120588"/>
                <a:gd name="connsiteX80" fmla="*/ 5217459 w 6427694"/>
                <a:gd name="connsiteY80" fmla="*/ 851647 h 1120588"/>
                <a:gd name="connsiteX81" fmla="*/ 5271247 w 6427694"/>
                <a:gd name="connsiteY81" fmla="*/ 833718 h 1120588"/>
                <a:gd name="connsiteX82" fmla="*/ 5342965 w 6427694"/>
                <a:gd name="connsiteY82" fmla="*/ 806824 h 1120588"/>
                <a:gd name="connsiteX83" fmla="*/ 5396753 w 6427694"/>
                <a:gd name="connsiteY83" fmla="*/ 788894 h 1120588"/>
                <a:gd name="connsiteX84" fmla="*/ 5450541 w 6427694"/>
                <a:gd name="connsiteY84" fmla="*/ 770965 h 1120588"/>
                <a:gd name="connsiteX85" fmla="*/ 5477435 w 6427694"/>
                <a:gd name="connsiteY85" fmla="*/ 762000 h 1120588"/>
                <a:gd name="connsiteX86" fmla="*/ 5531224 w 6427694"/>
                <a:gd name="connsiteY86" fmla="*/ 753035 h 1120588"/>
                <a:gd name="connsiteX87" fmla="*/ 5629835 w 6427694"/>
                <a:gd name="connsiteY87" fmla="*/ 699247 h 1120588"/>
                <a:gd name="connsiteX88" fmla="*/ 5665694 w 6427694"/>
                <a:gd name="connsiteY88" fmla="*/ 690283 h 1120588"/>
                <a:gd name="connsiteX89" fmla="*/ 5710518 w 6427694"/>
                <a:gd name="connsiteY89" fmla="*/ 654424 h 1120588"/>
                <a:gd name="connsiteX90" fmla="*/ 5746377 w 6427694"/>
                <a:gd name="connsiteY90" fmla="*/ 636494 h 1120588"/>
                <a:gd name="connsiteX91" fmla="*/ 5800165 w 6427694"/>
                <a:gd name="connsiteY91" fmla="*/ 609600 h 1120588"/>
                <a:gd name="connsiteX92" fmla="*/ 5827059 w 6427694"/>
                <a:gd name="connsiteY92" fmla="*/ 582706 h 1120588"/>
                <a:gd name="connsiteX93" fmla="*/ 5853953 w 6427694"/>
                <a:gd name="connsiteY93" fmla="*/ 573741 h 1120588"/>
                <a:gd name="connsiteX94" fmla="*/ 5889812 w 6427694"/>
                <a:gd name="connsiteY94" fmla="*/ 555812 h 1120588"/>
                <a:gd name="connsiteX95" fmla="*/ 5925671 w 6427694"/>
                <a:gd name="connsiteY95" fmla="*/ 519953 h 1120588"/>
                <a:gd name="connsiteX96" fmla="*/ 5952565 w 6427694"/>
                <a:gd name="connsiteY96" fmla="*/ 510988 h 1120588"/>
                <a:gd name="connsiteX97" fmla="*/ 5979459 w 6427694"/>
                <a:gd name="connsiteY97" fmla="*/ 493059 h 1120588"/>
                <a:gd name="connsiteX98" fmla="*/ 6006353 w 6427694"/>
                <a:gd name="connsiteY98" fmla="*/ 484094 h 1120588"/>
                <a:gd name="connsiteX99" fmla="*/ 6033247 w 6427694"/>
                <a:gd name="connsiteY99" fmla="*/ 466165 h 1120588"/>
                <a:gd name="connsiteX100" fmla="*/ 6060141 w 6427694"/>
                <a:gd name="connsiteY100" fmla="*/ 457200 h 1120588"/>
                <a:gd name="connsiteX101" fmla="*/ 6096000 w 6427694"/>
                <a:gd name="connsiteY101" fmla="*/ 439271 h 1120588"/>
                <a:gd name="connsiteX102" fmla="*/ 6122894 w 6427694"/>
                <a:gd name="connsiteY102" fmla="*/ 430306 h 1120588"/>
                <a:gd name="connsiteX103" fmla="*/ 6158753 w 6427694"/>
                <a:gd name="connsiteY103" fmla="*/ 412377 h 1120588"/>
                <a:gd name="connsiteX104" fmla="*/ 6194612 w 6427694"/>
                <a:gd name="connsiteY104" fmla="*/ 403412 h 1120588"/>
                <a:gd name="connsiteX105" fmla="*/ 6230471 w 6427694"/>
                <a:gd name="connsiteY105" fmla="*/ 385483 h 1120588"/>
                <a:gd name="connsiteX106" fmla="*/ 6266329 w 6427694"/>
                <a:gd name="connsiteY106" fmla="*/ 376518 h 1120588"/>
                <a:gd name="connsiteX107" fmla="*/ 6347012 w 6427694"/>
                <a:gd name="connsiteY107" fmla="*/ 340659 h 1120588"/>
                <a:gd name="connsiteX108" fmla="*/ 6391835 w 6427694"/>
                <a:gd name="connsiteY108" fmla="*/ 331694 h 1120588"/>
                <a:gd name="connsiteX109" fmla="*/ 6427694 w 6427694"/>
                <a:gd name="connsiteY109" fmla="*/ 322730 h 112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427694" h="1120588">
                  <a:moveTo>
                    <a:pt x="0" y="0"/>
                  </a:moveTo>
                  <a:cubicBezTo>
                    <a:pt x="17929" y="2988"/>
                    <a:pt x="36044" y="5022"/>
                    <a:pt x="53788" y="8965"/>
                  </a:cubicBezTo>
                  <a:cubicBezTo>
                    <a:pt x="63013" y="11015"/>
                    <a:pt x="71361" y="16377"/>
                    <a:pt x="80682" y="17930"/>
                  </a:cubicBezTo>
                  <a:cubicBezTo>
                    <a:pt x="107374" y="22378"/>
                    <a:pt x="134471" y="23906"/>
                    <a:pt x="161365" y="26894"/>
                  </a:cubicBezTo>
                  <a:cubicBezTo>
                    <a:pt x="267991" y="53552"/>
                    <a:pt x="208526" y="42778"/>
                    <a:pt x="340659" y="53788"/>
                  </a:cubicBezTo>
                  <a:cubicBezTo>
                    <a:pt x="370541" y="59765"/>
                    <a:pt x="400067" y="67938"/>
                    <a:pt x="430306" y="71718"/>
                  </a:cubicBezTo>
                  <a:cubicBezTo>
                    <a:pt x="454212" y="74706"/>
                    <a:pt x="478299" y="76496"/>
                    <a:pt x="502024" y="80683"/>
                  </a:cubicBezTo>
                  <a:cubicBezTo>
                    <a:pt x="587031" y="95684"/>
                    <a:pt x="559423" y="94435"/>
                    <a:pt x="618565" y="107577"/>
                  </a:cubicBezTo>
                  <a:cubicBezTo>
                    <a:pt x="681934" y="121659"/>
                    <a:pt x="651318" y="113035"/>
                    <a:pt x="726141" y="125506"/>
                  </a:cubicBezTo>
                  <a:cubicBezTo>
                    <a:pt x="818817" y="140952"/>
                    <a:pt x="720114" y="128487"/>
                    <a:pt x="824753" y="143435"/>
                  </a:cubicBezTo>
                  <a:cubicBezTo>
                    <a:pt x="848603" y="146842"/>
                    <a:pt x="872565" y="149412"/>
                    <a:pt x="896471" y="152400"/>
                  </a:cubicBezTo>
                  <a:cubicBezTo>
                    <a:pt x="914400" y="158377"/>
                    <a:pt x="934534" y="159847"/>
                    <a:pt x="950259" y="170330"/>
                  </a:cubicBezTo>
                  <a:cubicBezTo>
                    <a:pt x="959224" y="176306"/>
                    <a:pt x="967516" y="183441"/>
                    <a:pt x="977153" y="188259"/>
                  </a:cubicBezTo>
                  <a:cubicBezTo>
                    <a:pt x="999224" y="199295"/>
                    <a:pt x="1037171" y="202744"/>
                    <a:pt x="1057835" y="206188"/>
                  </a:cubicBezTo>
                  <a:cubicBezTo>
                    <a:pt x="1095994" y="244347"/>
                    <a:pt x="1058276" y="213968"/>
                    <a:pt x="1147482" y="233083"/>
                  </a:cubicBezTo>
                  <a:cubicBezTo>
                    <a:pt x="1147495" y="233086"/>
                    <a:pt x="1214711" y="255492"/>
                    <a:pt x="1228165" y="259977"/>
                  </a:cubicBezTo>
                  <a:cubicBezTo>
                    <a:pt x="1242620" y="264795"/>
                    <a:pt x="1258047" y="265953"/>
                    <a:pt x="1272988" y="268941"/>
                  </a:cubicBezTo>
                  <a:cubicBezTo>
                    <a:pt x="1341518" y="303207"/>
                    <a:pt x="1273340" y="273512"/>
                    <a:pt x="1362635" y="295835"/>
                  </a:cubicBezTo>
                  <a:cubicBezTo>
                    <a:pt x="1380970" y="300419"/>
                    <a:pt x="1416424" y="313765"/>
                    <a:pt x="1416424" y="313765"/>
                  </a:cubicBezTo>
                  <a:cubicBezTo>
                    <a:pt x="1444836" y="356384"/>
                    <a:pt x="1424131" y="337251"/>
                    <a:pt x="1488141" y="358588"/>
                  </a:cubicBezTo>
                  <a:lnTo>
                    <a:pt x="1515035" y="367553"/>
                  </a:lnTo>
                  <a:cubicBezTo>
                    <a:pt x="1524000" y="373530"/>
                    <a:pt x="1532292" y="380665"/>
                    <a:pt x="1541929" y="385483"/>
                  </a:cubicBezTo>
                  <a:cubicBezTo>
                    <a:pt x="1550148" y="389593"/>
                    <a:pt x="1598134" y="408499"/>
                    <a:pt x="1613647" y="412377"/>
                  </a:cubicBezTo>
                  <a:cubicBezTo>
                    <a:pt x="1628429" y="416072"/>
                    <a:pt x="1643530" y="418353"/>
                    <a:pt x="1658471" y="421341"/>
                  </a:cubicBezTo>
                  <a:cubicBezTo>
                    <a:pt x="1690121" y="452992"/>
                    <a:pt x="1662800" y="432301"/>
                    <a:pt x="1721224" y="448235"/>
                  </a:cubicBezTo>
                  <a:cubicBezTo>
                    <a:pt x="1739457" y="453208"/>
                    <a:pt x="1757083" y="460188"/>
                    <a:pt x="1775012" y="466165"/>
                  </a:cubicBezTo>
                  <a:cubicBezTo>
                    <a:pt x="1789467" y="470983"/>
                    <a:pt x="1805053" y="471435"/>
                    <a:pt x="1819835" y="475130"/>
                  </a:cubicBezTo>
                  <a:cubicBezTo>
                    <a:pt x="1829002" y="477422"/>
                    <a:pt x="1837764" y="481106"/>
                    <a:pt x="1846729" y="484094"/>
                  </a:cubicBezTo>
                  <a:cubicBezTo>
                    <a:pt x="1863406" y="500771"/>
                    <a:pt x="1868934" y="508644"/>
                    <a:pt x="1891553" y="519953"/>
                  </a:cubicBezTo>
                  <a:cubicBezTo>
                    <a:pt x="1913315" y="530834"/>
                    <a:pt x="1940764" y="531745"/>
                    <a:pt x="1963271" y="537883"/>
                  </a:cubicBezTo>
                  <a:cubicBezTo>
                    <a:pt x="1981504" y="542856"/>
                    <a:pt x="1998527" y="552105"/>
                    <a:pt x="2017059" y="555812"/>
                  </a:cubicBezTo>
                  <a:cubicBezTo>
                    <a:pt x="2032000" y="558800"/>
                    <a:pt x="2047182" y="560768"/>
                    <a:pt x="2061882" y="564777"/>
                  </a:cubicBezTo>
                  <a:cubicBezTo>
                    <a:pt x="2155331" y="590263"/>
                    <a:pt x="2079688" y="571899"/>
                    <a:pt x="2151529" y="600635"/>
                  </a:cubicBezTo>
                  <a:cubicBezTo>
                    <a:pt x="2169077" y="607654"/>
                    <a:pt x="2187388" y="612588"/>
                    <a:pt x="2205318" y="618565"/>
                  </a:cubicBezTo>
                  <a:lnTo>
                    <a:pt x="2232212" y="627530"/>
                  </a:lnTo>
                  <a:cubicBezTo>
                    <a:pt x="2244890" y="631756"/>
                    <a:pt x="2256118" y="639483"/>
                    <a:pt x="2268071" y="645459"/>
                  </a:cubicBezTo>
                  <a:cubicBezTo>
                    <a:pt x="2271059" y="654424"/>
                    <a:pt x="2271132" y="664974"/>
                    <a:pt x="2277035" y="672353"/>
                  </a:cubicBezTo>
                  <a:cubicBezTo>
                    <a:pt x="2283766" y="680766"/>
                    <a:pt x="2294292" y="685465"/>
                    <a:pt x="2303929" y="690283"/>
                  </a:cubicBezTo>
                  <a:cubicBezTo>
                    <a:pt x="2325994" y="701315"/>
                    <a:pt x="2363962" y="704770"/>
                    <a:pt x="2384612" y="708212"/>
                  </a:cubicBezTo>
                  <a:cubicBezTo>
                    <a:pt x="2402541" y="714188"/>
                    <a:pt x="2420065" y="721557"/>
                    <a:pt x="2438400" y="726141"/>
                  </a:cubicBezTo>
                  <a:cubicBezTo>
                    <a:pt x="2450353" y="729129"/>
                    <a:pt x="2462483" y="731483"/>
                    <a:pt x="2474259" y="735106"/>
                  </a:cubicBezTo>
                  <a:cubicBezTo>
                    <a:pt x="2501354" y="743443"/>
                    <a:pt x="2528047" y="753035"/>
                    <a:pt x="2554941" y="762000"/>
                  </a:cubicBezTo>
                  <a:lnTo>
                    <a:pt x="2608729" y="779930"/>
                  </a:lnTo>
                  <a:cubicBezTo>
                    <a:pt x="2632106" y="787723"/>
                    <a:pt x="2656541" y="791883"/>
                    <a:pt x="2680447" y="797859"/>
                  </a:cubicBezTo>
                  <a:cubicBezTo>
                    <a:pt x="2718915" y="807476"/>
                    <a:pt x="2700451" y="807653"/>
                    <a:pt x="2743200" y="824753"/>
                  </a:cubicBezTo>
                  <a:cubicBezTo>
                    <a:pt x="2760747" y="831772"/>
                    <a:pt x="2796988" y="842683"/>
                    <a:pt x="2796988" y="842683"/>
                  </a:cubicBezTo>
                  <a:cubicBezTo>
                    <a:pt x="2802965" y="848659"/>
                    <a:pt x="2807358" y="856832"/>
                    <a:pt x="2814918" y="860612"/>
                  </a:cubicBezTo>
                  <a:cubicBezTo>
                    <a:pt x="2825938" y="866122"/>
                    <a:pt x="2838930" y="866192"/>
                    <a:pt x="2850777" y="869577"/>
                  </a:cubicBezTo>
                  <a:cubicBezTo>
                    <a:pt x="2859863" y="872173"/>
                    <a:pt x="2869068" y="874631"/>
                    <a:pt x="2877671" y="878541"/>
                  </a:cubicBezTo>
                  <a:cubicBezTo>
                    <a:pt x="2902003" y="889601"/>
                    <a:pt x="2925482" y="902447"/>
                    <a:pt x="2949388" y="914400"/>
                  </a:cubicBezTo>
                  <a:cubicBezTo>
                    <a:pt x="2963017" y="921214"/>
                    <a:pt x="2979338" y="920059"/>
                    <a:pt x="2994212" y="923365"/>
                  </a:cubicBezTo>
                  <a:cubicBezTo>
                    <a:pt x="3006239" y="926038"/>
                    <a:pt x="3018270" y="928790"/>
                    <a:pt x="3030071" y="932330"/>
                  </a:cubicBezTo>
                  <a:cubicBezTo>
                    <a:pt x="3048173" y="937761"/>
                    <a:pt x="3065930" y="944283"/>
                    <a:pt x="3083859" y="950259"/>
                  </a:cubicBezTo>
                  <a:lnTo>
                    <a:pt x="3137647" y="968188"/>
                  </a:lnTo>
                  <a:cubicBezTo>
                    <a:pt x="3146612" y="971176"/>
                    <a:pt x="3155186" y="975817"/>
                    <a:pt x="3164541" y="977153"/>
                  </a:cubicBezTo>
                  <a:lnTo>
                    <a:pt x="3227294" y="986118"/>
                  </a:lnTo>
                  <a:lnTo>
                    <a:pt x="3307977" y="1013012"/>
                  </a:lnTo>
                  <a:cubicBezTo>
                    <a:pt x="3319665" y="1016908"/>
                    <a:pt x="3331988" y="1018592"/>
                    <a:pt x="3343835" y="1021977"/>
                  </a:cubicBezTo>
                  <a:cubicBezTo>
                    <a:pt x="3352921" y="1024573"/>
                    <a:pt x="3361612" y="1028455"/>
                    <a:pt x="3370729" y="1030941"/>
                  </a:cubicBezTo>
                  <a:cubicBezTo>
                    <a:pt x="3394503" y="1037425"/>
                    <a:pt x="3418541" y="1042894"/>
                    <a:pt x="3442447" y="1048871"/>
                  </a:cubicBezTo>
                  <a:cubicBezTo>
                    <a:pt x="3451614" y="1051163"/>
                    <a:pt x="3460255" y="1055239"/>
                    <a:pt x="3469341" y="1057835"/>
                  </a:cubicBezTo>
                  <a:cubicBezTo>
                    <a:pt x="3481188" y="1061220"/>
                    <a:pt x="3493511" y="1062904"/>
                    <a:pt x="3505200" y="1066800"/>
                  </a:cubicBezTo>
                  <a:cubicBezTo>
                    <a:pt x="3520467" y="1071889"/>
                    <a:pt x="3534244" y="1081574"/>
                    <a:pt x="3550024" y="1084730"/>
                  </a:cubicBezTo>
                  <a:cubicBezTo>
                    <a:pt x="3579472" y="1090620"/>
                    <a:pt x="3609845" y="1090185"/>
                    <a:pt x="3639671" y="1093694"/>
                  </a:cubicBezTo>
                  <a:cubicBezTo>
                    <a:pt x="3660587" y="1096155"/>
                    <a:pt x="3733050" y="1106992"/>
                    <a:pt x="3756212" y="1111624"/>
                  </a:cubicBezTo>
                  <a:cubicBezTo>
                    <a:pt x="3768294" y="1114040"/>
                    <a:pt x="3780118" y="1117600"/>
                    <a:pt x="3792071" y="1120588"/>
                  </a:cubicBezTo>
                  <a:lnTo>
                    <a:pt x="4392706" y="1111624"/>
                  </a:lnTo>
                  <a:cubicBezTo>
                    <a:pt x="4432162" y="1110543"/>
                    <a:pt x="4463535" y="1096979"/>
                    <a:pt x="4500282" y="1084730"/>
                  </a:cubicBezTo>
                  <a:cubicBezTo>
                    <a:pt x="4509247" y="1081742"/>
                    <a:pt x="4517911" y="1077618"/>
                    <a:pt x="4527177" y="1075765"/>
                  </a:cubicBezTo>
                  <a:cubicBezTo>
                    <a:pt x="4662442" y="1048711"/>
                    <a:pt x="4493854" y="1083169"/>
                    <a:pt x="4607859" y="1057835"/>
                  </a:cubicBezTo>
                  <a:cubicBezTo>
                    <a:pt x="4633122" y="1052221"/>
                    <a:pt x="4685477" y="1044937"/>
                    <a:pt x="4706471" y="1030941"/>
                  </a:cubicBezTo>
                  <a:cubicBezTo>
                    <a:pt x="4768122" y="989841"/>
                    <a:pt x="4739817" y="1001897"/>
                    <a:pt x="4787153" y="986118"/>
                  </a:cubicBezTo>
                  <a:cubicBezTo>
                    <a:pt x="4799106" y="974165"/>
                    <a:pt x="4806436" y="953574"/>
                    <a:pt x="4823012" y="950259"/>
                  </a:cubicBezTo>
                  <a:cubicBezTo>
                    <a:pt x="4837953" y="947271"/>
                    <a:pt x="4853135" y="945303"/>
                    <a:pt x="4867835" y="941294"/>
                  </a:cubicBezTo>
                  <a:cubicBezTo>
                    <a:pt x="4886069" y="936321"/>
                    <a:pt x="4903289" y="927949"/>
                    <a:pt x="4921624" y="923365"/>
                  </a:cubicBezTo>
                  <a:cubicBezTo>
                    <a:pt x="4975817" y="909816"/>
                    <a:pt x="4945794" y="918296"/>
                    <a:pt x="5011271" y="896471"/>
                  </a:cubicBezTo>
                  <a:cubicBezTo>
                    <a:pt x="5028515" y="890723"/>
                    <a:pt x="5047176" y="890758"/>
                    <a:pt x="5065059" y="887506"/>
                  </a:cubicBezTo>
                  <a:cubicBezTo>
                    <a:pt x="5080050" y="884780"/>
                    <a:pt x="5095008" y="881846"/>
                    <a:pt x="5109882" y="878541"/>
                  </a:cubicBezTo>
                  <a:cubicBezTo>
                    <a:pt x="5121909" y="875868"/>
                    <a:pt x="5133894" y="872962"/>
                    <a:pt x="5145741" y="869577"/>
                  </a:cubicBezTo>
                  <a:cubicBezTo>
                    <a:pt x="5154827" y="866981"/>
                    <a:pt x="5163468" y="862904"/>
                    <a:pt x="5172635" y="860612"/>
                  </a:cubicBezTo>
                  <a:cubicBezTo>
                    <a:pt x="5187417" y="856916"/>
                    <a:pt x="5202759" y="855656"/>
                    <a:pt x="5217459" y="851647"/>
                  </a:cubicBezTo>
                  <a:cubicBezTo>
                    <a:pt x="5235692" y="846674"/>
                    <a:pt x="5271247" y="833718"/>
                    <a:pt x="5271247" y="833718"/>
                  </a:cubicBezTo>
                  <a:cubicBezTo>
                    <a:pt x="5318051" y="802514"/>
                    <a:pt x="5277349" y="824719"/>
                    <a:pt x="5342965" y="806824"/>
                  </a:cubicBezTo>
                  <a:cubicBezTo>
                    <a:pt x="5361198" y="801851"/>
                    <a:pt x="5378824" y="794870"/>
                    <a:pt x="5396753" y="788894"/>
                  </a:cubicBezTo>
                  <a:lnTo>
                    <a:pt x="5450541" y="770965"/>
                  </a:lnTo>
                  <a:cubicBezTo>
                    <a:pt x="5459506" y="767977"/>
                    <a:pt x="5468114" y="763554"/>
                    <a:pt x="5477435" y="762000"/>
                  </a:cubicBezTo>
                  <a:lnTo>
                    <a:pt x="5531224" y="753035"/>
                  </a:lnTo>
                  <a:cubicBezTo>
                    <a:pt x="5560678" y="733399"/>
                    <a:pt x="5597298" y="707381"/>
                    <a:pt x="5629835" y="699247"/>
                  </a:cubicBezTo>
                  <a:lnTo>
                    <a:pt x="5665694" y="690283"/>
                  </a:lnTo>
                  <a:cubicBezTo>
                    <a:pt x="5685329" y="670648"/>
                    <a:pt x="5684129" y="669503"/>
                    <a:pt x="5710518" y="654424"/>
                  </a:cubicBezTo>
                  <a:cubicBezTo>
                    <a:pt x="5722121" y="647794"/>
                    <a:pt x="5734774" y="643124"/>
                    <a:pt x="5746377" y="636494"/>
                  </a:cubicBezTo>
                  <a:cubicBezTo>
                    <a:pt x="5795035" y="608689"/>
                    <a:pt x="5750858" y="626036"/>
                    <a:pt x="5800165" y="609600"/>
                  </a:cubicBezTo>
                  <a:cubicBezTo>
                    <a:pt x="5809130" y="600635"/>
                    <a:pt x="5816510" y="589739"/>
                    <a:pt x="5827059" y="582706"/>
                  </a:cubicBezTo>
                  <a:cubicBezTo>
                    <a:pt x="5834922" y="577464"/>
                    <a:pt x="5845267" y="577463"/>
                    <a:pt x="5853953" y="573741"/>
                  </a:cubicBezTo>
                  <a:cubicBezTo>
                    <a:pt x="5866236" y="568477"/>
                    <a:pt x="5877859" y="561788"/>
                    <a:pt x="5889812" y="555812"/>
                  </a:cubicBezTo>
                  <a:cubicBezTo>
                    <a:pt x="5901765" y="543859"/>
                    <a:pt x="5911916" y="529778"/>
                    <a:pt x="5925671" y="519953"/>
                  </a:cubicBezTo>
                  <a:cubicBezTo>
                    <a:pt x="5933360" y="514460"/>
                    <a:pt x="5944113" y="515214"/>
                    <a:pt x="5952565" y="510988"/>
                  </a:cubicBezTo>
                  <a:cubicBezTo>
                    <a:pt x="5962202" y="506170"/>
                    <a:pt x="5969822" y="497877"/>
                    <a:pt x="5979459" y="493059"/>
                  </a:cubicBezTo>
                  <a:cubicBezTo>
                    <a:pt x="5987911" y="488833"/>
                    <a:pt x="5997901" y="488320"/>
                    <a:pt x="6006353" y="484094"/>
                  </a:cubicBezTo>
                  <a:cubicBezTo>
                    <a:pt x="6015990" y="479276"/>
                    <a:pt x="6023610" y="470983"/>
                    <a:pt x="6033247" y="466165"/>
                  </a:cubicBezTo>
                  <a:cubicBezTo>
                    <a:pt x="6041699" y="461939"/>
                    <a:pt x="6051455" y="460922"/>
                    <a:pt x="6060141" y="457200"/>
                  </a:cubicBezTo>
                  <a:cubicBezTo>
                    <a:pt x="6072424" y="451936"/>
                    <a:pt x="6083717" y="444535"/>
                    <a:pt x="6096000" y="439271"/>
                  </a:cubicBezTo>
                  <a:cubicBezTo>
                    <a:pt x="6104686" y="435549"/>
                    <a:pt x="6114208" y="434028"/>
                    <a:pt x="6122894" y="430306"/>
                  </a:cubicBezTo>
                  <a:cubicBezTo>
                    <a:pt x="6135177" y="425042"/>
                    <a:pt x="6146240" y="417069"/>
                    <a:pt x="6158753" y="412377"/>
                  </a:cubicBezTo>
                  <a:cubicBezTo>
                    <a:pt x="6170289" y="408051"/>
                    <a:pt x="6183076" y="407738"/>
                    <a:pt x="6194612" y="403412"/>
                  </a:cubicBezTo>
                  <a:cubicBezTo>
                    <a:pt x="6207125" y="398720"/>
                    <a:pt x="6217958" y="390175"/>
                    <a:pt x="6230471" y="385483"/>
                  </a:cubicBezTo>
                  <a:cubicBezTo>
                    <a:pt x="6242007" y="381157"/>
                    <a:pt x="6254793" y="380844"/>
                    <a:pt x="6266329" y="376518"/>
                  </a:cubicBezTo>
                  <a:cubicBezTo>
                    <a:pt x="6336965" y="350028"/>
                    <a:pt x="6265235" y="365192"/>
                    <a:pt x="6347012" y="340659"/>
                  </a:cubicBezTo>
                  <a:cubicBezTo>
                    <a:pt x="6361606" y="336281"/>
                    <a:pt x="6377053" y="335389"/>
                    <a:pt x="6391835" y="331694"/>
                  </a:cubicBezTo>
                  <a:cubicBezTo>
                    <a:pt x="6431471" y="321785"/>
                    <a:pt x="6406146" y="322730"/>
                    <a:pt x="6427694" y="322730"/>
                  </a:cubicBezTo>
                </a:path>
              </a:pathLst>
            </a:custGeom>
            <a:noFill/>
            <a:ln cmpd="sng">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162799" y="844253"/>
            <a:ext cx="1104931" cy="400110"/>
          </a:xfrm>
          <a:prstGeom prst="rect">
            <a:avLst/>
          </a:prstGeom>
          <a:noFill/>
        </p:spPr>
        <p:txBody>
          <a:bodyPr wrap="square" rtlCol="0">
            <a:spAutoFit/>
          </a:bodyPr>
          <a:lstStyle/>
          <a:p>
            <a:r>
              <a:rPr lang="en-US" sz="2000" dirty="0" smtClean="0">
                <a:latin typeface="Arial Black" panose="020B0A04020102020204" pitchFamily="34" charset="0"/>
                <a:cs typeface="Aharoni" panose="02010803020104030203" pitchFamily="2" charset="-79"/>
              </a:rPr>
              <a:t>1800Z</a:t>
            </a:r>
            <a:endParaRPr lang="en-US" sz="2000" dirty="0">
              <a:latin typeface="Arial Black" panose="020B0A04020102020204" pitchFamily="34" charset="0"/>
              <a:cs typeface="Aharoni" panose="02010803020104030203" pitchFamily="2" charset="-79"/>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14" name="Title 3"/>
          <p:cNvSpPr txBox="1">
            <a:spLocks/>
          </p:cNvSpPr>
          <p:nvPr/>
        </p:nvSpPr>
        <p:spPr>
          <a:xfrm>
            <a:off x="-24809" y="1"/>
            <a:ext cx="77724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Outflow Boundary Progression</a:t>
            </a:r>
            <a:endParaRPr lang="en-US" sz="2400" dirty="0"/>
          </a:p>
        </p:txBody>
      </p:sp>
    </p:spTree>
    <p:extLst>
      <p:ext uri="{BB962C8B-B14F-4D97-AF65-F5344CB8AC3E}">
        <p14:creationId xmlns:p14="http://schemas.microsoft.com/office/powerpoint/2010/main" val="2495592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93987" y="828303"/>
            <a:ext cx="7373743" cy="5039096"/>
            <a:chOff x="315234" y="457200"/>
            <a:chExt cx="8513532" cy="6400800"/>
          </a:xfrm>
        </p:grpSpPr>
        <p:pic>
          <p:nvPicPr>
            <p:cNvPr id="15" name="Picture 2" descr="X:\APX-Programs\Science-sharing\August02_2015_Data\Surface_Plots\19Z_sfc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34" y="457200"/>
              <a:ext cx="8513532" cy="64008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p:cNvSpPr/>
            <p:nvPr/>
          </p:nvSpPr>
          <p:spPr>
            <a:xfrm>
              <a:off x="1896177" y="3232485"/>
              <a:ext cx="6497052" cy="1491915"/>
            </a:xfrm>
            <a:custGeom>
              <a:avLst/>
              <a:gdLst>
                <a:gd name="connsiteX0" fmla="*/ 0 w 6497052"/>
                <a:gd name="connsiteY0" fmla="*/ 0 h 1491915"/>
                <a:gd name="connsiteX1" fmla="*/ 67377 w 6497052"/>
                <a:gd name="connsiteY1" fmla="*/ 9625 h 1491915"/>
                <a:gd name="connsiteX2" fmla="*/ 96252 w 6497052"/>
                <a:gd name="connsiteY2" fmla="*/ 19250 h 1491915"/>
                <a:gd name="connsiteX3" fmla="*/ 134754 w 6497052"/>
                <a:gd name="connsiteY3" fmla="*/ 28875 h 1491915"/>
                <a:gd name="connsiteX4" fmla="*/ 202130 w 6497052"/>
                <a:gd name="connsiteY4" fmla="*/ 67377 h 1491915"/>
                <a:gd name="connsiteX5" fmla="*/ 231006 w 6497052"/>
                <a:gd name="connsiteY5" fmla="*/ 86627 h 1491915"/>
                <a:gd name="connsiteX6" fmla="*/ 288758 w 6497052"/>
                <a:gd name="connsiteY6" fmla="*/ 105878 h 1491915"/>
                <a:gd name="connsiteX7" fmla="*/ 346509 w 6497052"/>
                <a:gd name="connsiteY7" fmla="*/ 144379 h 1491915"/>
                <a:gd name="connsiteX8" fmla="*/ 413886 w 6497052"/>
                <a:gd name="connsiteY8" fmla="*/ 173254 h 1491915"/>
                <a:gd name="connsiteX9" fmla="*/ 471638 w 6497052"/>
                <a:gd name="connsiteY9" fmla="*/ 202130 h 1491915"/>
                <a:gd name="connsiteX10" fmla="*/ 500514 w 6497052"/>
                <a:gd name="connsiteY10" fmla="*/ 221381 h 1491915"/>
                <a:gd name="connsiteX11" fmla="*/ 539015 w 6497052"/>
                <a:gd name="connsiteY11" fmla="*/ 240631 h 1491915"/>
                <a:gd name="connsiteX12" fmla="*/ 558265 w 6497052"/>
                <a:gd name="connsiteY12" fmla="*/ 269507 h 1491915"/>
                <a:gd name="connsiteX13" fmla="*/ 625642 w 6497052"/>
                <a:gd name="connsiteY13" fmla="*/ 308008 h 1491915"/>
                <a:gd name="connsiteX14" fmla="*/ 683394 w 6497052"/>
                <a:gd name="connsiteY14" fmla="*/ 336884 h 1491915"/>
                <a:gd name="connsiteX15" fmla="*/ 741145 w 6497052"/>
                <a:gd name="connsiteY15" fmla="*/ 375385 h 1491915"/>
                <a:gd name="connsiteX16" fmla="*/ 770021 w 6497052"/>
                <a:gd name="connsiteY16" fmla="*/ 385010 h 1491915"/>
                <a:gd name="connsiteX17" fmla="*/ 808522 w 6497052"/>
                <a:gd name="connsiteY17" fmla="*/ 404261 h 1491915"/>
                <a:gd name="connsiteX18" fmla="*/ 866274 w 6497052"/>
                <a:gd name="connsiteY18" fmla="*/ 423511 h 1491915"/>
                <a:gd name="connsiteX19" fmla="*/ 895149 w 6497052"/>
                <a:gd name="connsiteY19" fmla="*/ 442762 h 1491915"/>
                <a:gd name="connsiteX20" fmla="*/ 952901 w 6497052"/>
                <a:gd name="connsiteY20" fmla="*/ 462012 h 1491915"/>
                <a:gd name="connsiteX21" fmla="*/ 981777 w 6497052"/>
                <a:gd name="connsiteY21" fmla="*/ 471638 h 1491915"/>
                <a:gd name="connsiteX22" fmla="*/ 1010652 w 6497052"/>
                <a:gd name="connsiteY22" fmla="*/ 481263 h 1491915"/>
                <a:gd name="connsiteX23" fmla="*/ 1049154 w 6497052"/>
                <a:gd name="connsiteY23" fmla="*/ 500513 h 1491915"/>
                <a:gd name="connsiteX24" fmla="*/ 1106905 w 6497052"/>
                <a:gd name="connsiteY24" fmla="*/ 519764 h 1491915"/>
                <a:gd name="connsiteX25" fmla="*/ 1145406 w 6497052"/>
                <a:gd name="connsiteY25" fmla="*/ 539014 h 1491915"/>
                <a:gd name="connsiteX26" fmla="*/ 1212783 w 6497052"/>
                <a:gd name="connsiteY26" fmla="*/ 577515 h 1491915"/>
                <a:gd name="connsiteX27" fmla="*/ 1251284 w 6497052"/>
                <a:gd name="connsiteY27" fmla="*/ 596766 h 1491915"/>
                <a:gd name="connsiteX28" fmla="*/ 1337911 w 6497052"/>
                <a:gd name="connsiteY28" fmla="*/ 625642 h 1491915"/>
                <a:gd name="connsiteX29" fmla="*/ 1376412 w 6497052"/>
                <a:gd name="connsiteY29" fmla="*/ 635267 h 1491915"/>
                <a:gd name="connsiteX30" fmla="*/ 1443789 w 6497052"/>
                <a:gd name="connsiteY30" fmla="*/ 664143 h 1491915"/>
                <a:gd name="connsiteX31" fmla="*/ 1472665 w 6497052"/>
                <a:gd name="connsiteY31" fmla="*/ 673768 h 1491915"/>
                <a:gd name="connsiteX32" fmla="*/ 1501541 w 6497052"/>
                <a:gd name="connsiteY32" fmla="*/ 693019 h 1491915"/>
                <a:gd name="connsiteX33" fmla="*/ 1578543 w 6497052"/>
                <a:gd name="connsiteY33" fmla="*/ 712269 h 1491915"/>
                <a:gd name="connsiteX34" fmla="*/ 1645920 w 6497052"/>
                <a:gd name="connsiteY34" fmla="*/ 741145 h 1491915"/>
                <a:gd name="connsiteX35" fmla="*/ 1722922 w 6497052"/>
                <a:gd name="connsiteY35" fmla="*/ 750770 h 1491915"/>
                <a:gd name="connsiteX36" fmla="*/ 1819175 w 6497052"/>
                <a:gd name="connsiteY36" fmla="*/ 770021 h 1491915"/>
                <a:gd name="connsiteX37" fmla="*/ 1876926 w 6497052"/>
                <a:gd name="connsiteY37" fmla="*/ 789271 h 1491915"/>
                <a:gd name="connsiteX38" fmla="*/ 2002055 w 6497052"/>
                <a:gd name="connsiteY38" fmla="*/ 808522 h 1491915"/>
                <a:gd name="connsiteX39" fmla="*/ 2030930 w 6497052"/>
                <a:gd name="connsiteY39" fmla="*/ 818147 h 1491915"/>
                <a:gd name="connsiteX40" fmla="*/ 2165684 w 6497052"/>
                <a:gd name="connsiteY40" fmla="*/ 837398 h 1491915"/>
                <a:gd name="connsiteX41" fmla="*/ 2300438 w 6497052"/>
                <a:gd name="connsiteY41" fmla="*/ 866273 h 1491915"/>
                <a:gd name="connsiteX42" fmla="*/ 2406316 w 6497052"/>
                <a:gd name="connsiteY42" fmla="*/ 885524 h 1491915"/>
                <a:gd name="connsiteX43" fmla="*/ 2569945 w 6497052"/>
                <a:gd name="connsiteY43" fmla="*/ 904774 h 1491915"/>
                <a:gd name="connsiteX44" fmla="*/ 2598821 w 6497052"/>
                <a:gd name="connsiteY44" fmla="*/ 914400 h 1491915"/>
                <a:gd name="connsiteX45" fmla="*/ 2810577 w 6497052"/>
                <a:gd name="connsiteY45" fmla="*/ 943275 h 1491915"/>
                <a:gd name="connsiteX46" fmla="*/ 2877954 w 6497052"/>
                <a:gd name="connsiteY46" fmla="*/ 962526 h 1491915"/>
                <a:gd name="connsiteX47" fmla="*/ 2906829 w 6497052"/>
                <a:gd name="connsiteY47" fmla="*/ 972151 h 1491915"/>
                <a:gd name="connsiteX48" fmla="*/ 2964581 w 6497052"/>
                <a:gd name="connsiteY48" fmla="*/ 981777 h 1491915"/>
                <a:gd name="connsiteX49" fmla="*/ 2993457 w 6497052"/>
                <a:gd name="connsiteY49" fmla="*/ 991402 h 1491915"/>
                <a:gd name="connsiteX50" fmla="*/ 3128210 w 6497052"/>
                <a:gd name="connsiteY50" fmla="*/ 1029903 h 1491915"/>
                <a:gd name="connsiteX51" fmla="*/ 3185962 w 6497052"/>
                <a:gd name="connsiteY51" fmla="*/ 1039528 h 1491915"/>
                <a:gd name="connsiteX52" fmla="*/ 3291840 w 6497052"/>
                <a:gd name="connsiteY52" fmla="*/ 1078029 h 1491915"/>
                <a:gd name="connsiteX53" fmla="*/ 3493970 w 6497052"/>
                <a:gd name="connsiteY53" fmla="*/ 1097280 h 1491915"/>
                <a:gd name="connsiteX54" fmla="*/ 3619099 w 6497052"/>
                <a:gd name="connsiteY54" fmla="*/ 1116530 h 1491915"/>
                <a:gd name="connsiteX55" fmla="*/ 3724977 w 6497052"/>
                <a:gd name="connsiteY55" fmla="*/ 1135781 h 1491915"/>
                <a:gd name="connsiteX56" fmla="*/ 3801979 w 6497052"/>
                <a:gd name="connsiteY56" fmla="*/ 1145406 h 1491915"/>
                <a:gd name="connsiteX57" fmla="*/ 3888606 w 6497052"/>
                <a:gd name="connsiteY57" fmla="*/ 1174282 h 1491915"/>
                <a:gd name="connsiteX58" fmla="*/ 3917482 w 6497052"/>
                <a:gd name="connsiteY58" fmla="*/ 1183907 h 1491915"/>
                <a:gd name="connsiteX59" fmla="*/ 3946358 w 6497052"/>
                <a:gd name="connsiteY59" fmla="*/ 1203158 h 1491915"/>
                <a:gd name="connsiteX60" fmla="*/ 4071486 w 6497052"/>
                <a:gd name="connsiteY60" fmla="*/ 1241659 h 1491915"/>
                <a:gd name="connsiteX61" fmla="*/ 4100362 w 6497052"/>
                <a:gd name="connsiteY61" fmla="*/ 1251284 h 1491915"/>
                <a:gd name="connsiteX62" fmla="*/ 4148488 w 6497052"/>
                <a:gd name="connsiteY62" fmla="*/ 1260909 h 1491915"/>
                <a:gd name="connsiteX63" fmla="*/ 4177364 w 6497052"/>
                <a:gd name="connsiteY63" fmla="*/ 1270534 h 1491915"/>
                <a:gd name="connsiteX64" fmla="*/ 4254366 w 6497052"/>
                <a:gd name="connsiteY64" fmla="*/ 1289785 h 1491915"/>
                <a:gd name="connsiteX65" fmla="*/ 4369869 w 6497052"/>
                <a:gd name="connsiteY65" fmla="*/ 1328286 h 1491915"/>
                <a:gd name="connsiteX66" fmla="*/ 4398745 w 6497052"/>
                <a:gd name="connsiteY66" fmla="*/ 1347537 h 1491915"/>
                <a:gd name="connsiteX67" fmla="*/ 4514248 w 6497052"/>
                <a:gd name="connsiteY67" fmla="*/ 1366787 h 1491915"/>
                <a:gd name="connsiteX68" fmla="*/ 4735629 w 6497052"/>
                <a:gd name="connsiteY68" fmla="*/ 1386038 h 1491915"/>
                <a:gd name="connsiteX69" fmla="*/ 4812631 w 6497052"/>
                <a:gd name="connsiteY69" fmla="*/ 1405288 h 1491915"/>
                <a:gd name="connsiteX70" fmla="*/ 4899259 w 6497052"/>
                <a:gd name="connsiteY70" fmla="*/ 1424539 h 1491915"/>
                <a:gd name="connsiteX71" fmla="*/ 5775158 w 6497052"/>
                <a:gd name="connsiteY71" fmla="*/ 1443789 h 1491915"/>
                <a:gd name="connsiteX72" fmla="*/ 5871410 w 6497052"/>
                <a:gd name="connsiteY72" fmla="*/ 1453414 h 1491915"/>
                <a:gd name="connsiteX73" fmla="*/ 5900286 w 6497052"/>
                <a:gd name="connsiteY73" fmla="*/ 1463040 h 1491915"/>
                <a:gd name="connsiteX74" fmla="*/ 6140918 w 6497052"/>
                <a:gd name="connsiteY74" fmla="*/ 1482290 h 1491915"/>
                <a:gd name="connsiteX75" fmla="*/ 6266046 w 6497052"/>
                <a:gd name="connsiteY75" fmla="*/ 1491915 h 1491915"/>
                <a:gd name="connsiteX76" fmla="*/ 6497052 w 6497052"/>
                <a:gd name="connsiteY76" fmla="*/ 1482290 h 14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497052" h="1491915">
                  <a:moveTo>
                    <a:pt x="0" y="0"/>
                  </a:moveTo>
                  <a:cubicBezTo>
                    <a:pt x="22459" y="3208"/>
                    <a:pt x="45131" y="5176"/>
                    <a:pt x="67377" y="9625"/>
                  </a:cubicBezTo>
                  <a:cubicBezTo>
                    <a:pt x="77326" y="11615"/>
                    <a:pt x="86497" y="16463"/>
                    <a:pt x="96252" y="19250"/>
                  </a:cubicBezTo>
                  <a:cubicBezTo>
                    <a:pt x="108972" y="22884"/>
                    <a:pt x="121920" y="25667"/>
                    <a:pt x="134754" y="28875"/>
                  </a:cubicBezTo>
                  <a:cubicBezTo>
                    <a:pt x="205086" y="75766"/>
                    <a:pt x="116668" y="18542"/>
                    <a:pt x="202130" y="67377"/>
                  </a:cubicBezTo>
                  <a:cubicBezTo>
                    <a:pt x="212174" y="73116"/>
                    <a:pt x="220435" y="81929"/>
                    <a:pt x="231006" y="86627"/>
                  </a:cubicBezTo>
                  <a:cubicBezTo>
                    <a:pt x="249549" y="94868"/>
                    <a:pt x="271874" y="94622"/>
                    <a:pt x="288758" y="105878"/>
                  </a:cubicBezTo>
                  <a:cubicBezTo>
                    <a:pt x="308008" y="118712"/>
                    <a:pt x="324560" y="137063"/>
                    <a:pt x="346509" y="144379"/>
                  </a:cubicBezTo>
                  <a:cubicBezTo>
                    <a:pt x="378904" y="155177"/>
                    <a:pt x="380584" y="154225"/>
                    <a:pt x="413886" y="173254"/>
                  </a:cubicBezTo>
                  <a:cubicBezTo>
                    <a:pt x="466133" y="203109"/>
                    <a:pt x="418694" y="184483"/>
                    <a:pt x="471638" y="202130"/>
                  </a:cubicBezTo>
                  <a:cubicBezTo>
                    <a:pt x="481263" y="208547"/>
                    <a:pt x="490470" y="215642"/>
                    <a:pt x="500514" y="221381"/>
                  </a:cubicBezTo>
                  <a:cubicBezTo>
                    <a:pt x="512972" y="228500"/>
                    <a:pt x="527992" y="231445"/>
                    <a:pt x="539015" y="240631"/>
                  </a:cubicBezTo>
                  <a:cubicBezTo>
                    <a:pt x="547902" y="248037"/>
                    <a:pt x="550085" y="261327"/>
                    <a:pt x="558265" y="269507"/>
                  </a:cubicBezTo>
                  <a:cubicBezTo>
                    <a:pt x="573900" y="285143"/>
                    <a:pt x="608024" y="297941"/>
                    <a:pt x="625642" y="308008"/>
                  </a:cubicBezTo>
                  <a:cubicBezTo>
                    <a:pt x="677889" y="337863"/>
                    <a:pt x="630450" y="319237"/>
                    <a:pt x="683394" y="336884"/>
                  </a:cubicBezTo>
                  <a:lnTo>
                    <a:pt x="741145" y="375385"/>
                  </a:lnTo>
                  <a:cubicBezTo>
                    <a:pt x="749587" y="381013"/>
                    <a:pt x="760695" y="381013"/>
                    <a:pt x="770021" y="385010"/>
                  </a:cubicBezTo>
                  <a:cubicBezTo>
                    <a:pt x="783209" y="390662"/>
                    <a:pt x="795200" y="398932"/>
                    <a:pt x="808522" y="404261"/>
                  </a:cubicBezTo>
                  <a:cubicBezTo>
                    <a:pt x="827363" y="411797"/>
                    <a:pt x="866274" y="423511"/>
                    <a:pt x="866274" y="423511"/>
                  </a:cubicBezTo>
                  <a:cubicBezTo>
                    <a:pt x="875899" y="429928"/>
                    <a:pt x="884578" y="438064"/>
                    <a:pt x="895149" y="442762"/>
                  </a:cubicBezTo>
                  <a:cubicBezTo>
                    <a:pt x="913692" y="451003"/>
                    <a:pt x="933650" y="455595"/>
                    <a:pt x="952901" y="462012"/>
                  </a:cubicBezTo>
                  <a:lnTo>
                    <a:pt x="981777" y="471638"/>
                  </a:lnTo>
                  <a:cubicBezTo>
                    <a:pt x="991402" y="474846"/>
                    <a:pt x="1001577" y="476726"/>
                    <a:pt x="1010652" y="481263"/>
                  </a:cubicBezTo>
                  <a:cubicBezTo>
                    <a:pt x="1023486" y="487680"/>
                    <a:pt x="1035832" y="495184"/>
                    <a:pt x="1049154" y="500513"/>
                  </a:cubicBezTo>
                  <a:cubicBezTo>
                    <a:pt x="1067994" y="508049"/>
                    <a:pt x="1088755" y="510689"/>
                    <a:pt x="1106905" y="519764"/>
                  </a:cubicBezTo>
                  <a:lnTo>
                    <a:pt x="1145406" y="539014"/>
                  </a:lnTo>
                  <a:cubicBezTo>
                    <a:pt x="1194278" y="587886"/>
                    <a:pt x="1150734" y="554246"/>
                    <a:pt x="1212783" y="577515"/>
                  </a:cubicBezTo>
                  <a:cubicBezTo>
                    <a:pt x="1226218" y="582553"/>
                    <a:pt x="1237962" y="591437"/>
                    <a:pt x="1251284" y="596766"/>
                  </a:cubicBezTo>
                  <a:lnTo>
                    <a:pt x="1337911" y="625642"/>
                  </a:lnTo>
                  <a:cubicBezTo>
                    <a:pt x="1350461" y="629825"/>
                    <a:pt x="1363692" y="631633"/>
                    <a:pt x="1376412" y="635267"/>
                  </a:cubicBezTo>
                  <a:cubicBezTo>
                    <a:pt x="1421561" y="648166"/>
                    <a:pt x="1392450" y="642140"/>
                    <a:pt x="1443789" y="664143"/>
                  </a:cubicBezTo>
                  <a:cubicBezTo>
                    <a:pt x="1453115" y="668140"/>
                    <a:pt x="1463040" y="670560"/>
                    <a:pt x="1472665" y="673768"/>
                  </a:cubicBezTo>
                  <a:cubicBezTo>
                    <a:pt x="1482290" y="680185"/>
                    <a:pt x="1490669" y="689066"/>
                    <a:pt x="1501541" y="693019"/>
                  </a:cubicBezTo>
                  <a:cubicBezTo>
                    <a:pt x="1526405" y="702061"/>
                    <a:pt x="1578543" y="712269"/>
                    <a:pt x="1578543" y="712269"/>
                  </a:cubicBezTo>
                  <a:cubicBezTo>
                    <a:pt x="1597509" y="721752"/>
                    <a:pt x="1623662" y="737098"/>
                    <a:pt x="1645920" y="741145"/>
                  </a:cubicBezTo>
                  <a:cubicBezTo>
                    <a:pt x="1671370" y="745772"/>
                    <a:pt x="1697255" y="747562"/>
                    <a:pt x="1722922" y="750770"/>
                  </a:cubicBezTo>
                  <a:cubicBezTo>
                    <a:pt x="1803000" y="777462"/>
                    <a:pt x="1675390" y="736840"/>
                    <a:pt x="1819175" y="770021"/>
                  </a:cubicBezTo>
                  <a:cubicBezTo>
                    <a:pt x="1838947" y="774584"/>
                    <a:pt x="1856838" y="786401"/>
                    <a:pt x="1876926" y="789271"/>
                  </a:cubicBezTo>
                  <a:cubicBezTo>
                    <a:pt x="1963623" y="801657"/>
                    <a:pt x="1921925" y="795167"/>
                    <a:pt x="2002055" y="808522"/>
                  </a:cubicBezTo>
                  <a:cubicBezTo>
                    <a:pt x="2011680" y="811730"/>
                    <a:pt x="2021026" y="815946"/>
                    <a:pt x="2030930" y="818147"/>
                  </a:cubicBezTo>
                  <a:cubicBezTo>
                    <a:pt x="2066608" y="826075"/>
                    <a:pt x="2132392" y="833236"/>
                    <a:pt x="2165684" y="837398"/>
                  </a:cubicBezTo>
                  <a:cubicBezTo>
                    <a:pt x="2260227" y="868911"/>
                    <a:pt x="2187684" y="848926"/>
                    <a:pt x="2300438" y="866273"/>
                  </a:cubicBezTo>
                  <a:cubicBezTo>
                    <a:pt x="2369612" y="876916"/>
                    <a:pt x="2330147" y="876563"/>
                    <a:pt x="2406316" y="885524"/>
                  </a:cubicBezTo>
                  <a:cubicBezTo>
                    <a:pt x="2599979" y="908307"/>
                    <a:pt x="2439598" y="883050"/>
                    <a:pt x="2569945" y="904774"/>
                  </a:cubicBezTo>
                  <a:cubicBezTo>
                    <a:pt x="2579570" y="907983"/>
                    <a:pt x="2588872" y="912410"/>
                    <a:pt x="2598821" y="914400"/>
                  </a:cubicBezTo>
                  <a:cubicBezTo>
                    <a:pt x="2697021" y="934040"/>
                    <a:pt x="2716055" y="933823"/>
                    <a:pt x="2810577" y="943275"/>
                  </a:cubicBezTo>
                  <a:cubicBezTo>
                    <a:pt x="2879788" y="966348"/>
                    <a:pt x="2793379" y="938362"/>
                    <a:pt x="2877954" y="962526"/>
                  </a:cubicBezTo>
                  <a:cubicBezTo>
                    <a:pt x="2887709" y="965313"/>
                    <a:pt x="2896925" y="969950"/>
                    <a:pt x="2906829" y="972151"/>
                  </a:cubicBezTo>
                  <a:cubicBezTo>
                    <a:pt x="2925880" y="976385"/>
                    <a:pt x="2945530" y="977543"/>
                    <a:pt x="2964581" y="981777"/>
                  </a:cubicBezTo>
                  <a:cubicBezTo>
                    <a:pt x="2974485" y="983978"/>
                    <a:pt x="2983669" y="988732"/>
                    <a:pt x="2993457" y="991402"/>
                  </a:cubicBezTo>
                  <a:cubicBezTo>
                    <a:pt x="3126389" y="1027655"/>
                    <a:pt x="3017561" y="993019"/>
                    <a:pt x="3128210" y="1029903"/>
                  </a:cubicBezTo>
                  <a:cubicBezTo>
                    <a:pt x="3146725" y="1036075"/>
                    <a:pt x="3166711" y="1036320"/>
                    <a:pt x="3185962" y="1039528"/>
                  </a:cubicBezTo>
                  <a:cubicBezTo>
                    <a:pt x="3236852" y="1073455"/>
                    <a:pt x="3203615" y="1055973"/>
                    <a:pt x="3291840" y="1078029"/>
                  </a:cubicBezTo>
                  <a:cubicBezTo>
                    <a:pt x="3383347" y="1100905"/>
                    <a:pt x="3317135" y="1086877"/>
                    <a:pt x="3493970" y="1097280"/>
                  </a:cubicBezTo>
                  <a:cubicBezTo>
                    <a:pt x="3544440" y="1104490"/>
                    <a:pt x="3570132" y="1107627"/>
                    <a:pt x="3619099" y="1116530"/>
                  </a:cubicBezTo>
                  <a:cubicBezTo>
                    <a:pt x="3679888" y="1127582"/>
                    <a:pt x="3658812" y="1126329"/>
                    <a:pt x="3724977" y="1135781"/>
                  </a:cubicBezTo>
                  <a:cubicBezTo>
                    <a:pt x="3750584" y="1139439"/>
                    <a:pt x="3776312" y="1142198"/>
                    <a:pt x="3801979" y="1145406"/>
                  </a:cubicBezTo>
                  <a:lnTo>
                    <a:pt x="3888606" y="1174282"/>
                  </a:lnTo>
                  <a:lnTo>
                    <a:pt x="3917482" y="1183907"/>
                  </a:lnTo>
                  <a:cubicBezTo>
                    <a:pt x="3927107" y="1190324"/>
                    <a:pt x="3935680" y="1198709"/>
                    <a:pt x="3946358" y="1203158"/>
                  </a:cubicBezTo>
                  <a:cubicBezTo>
                    <a:pt x="4025090" y="1235963"/>
                    <a:pt x="4012342" y="1224760"/>
                    <a:pt x="4071486" y="1241659"/>
                  </a:cubicBezTo>
                  <a:cubicBezTo>
                    <a:pt x="4081242" y="1244446"/>
                    <a:pt x="4090519" y="1248823"/>
                    <a:pt x="4100362" y="1251284"/>
                  </a:cubicBezTo>
                  <a:cubicBezTo>
                    <a:pt x="4116233" y="1255252"/>
                    <a:pt x="4132617" y="1256941"/>
                    <a:pt x="4148488" y="1260909"/>
                  </a:cubicBezTo>
                  <a:cubicBezTo>
                    <a:pt x="4158331" y="1263370"/>
                    <a:pt x="4167576" y="1267864"/>
                    <a:pt x="4177364" y="1270534"/>
                  </a:cubicBezTo>
                  <a:cubicBezTo>
                    <a:pt x="4202889" y="1277495"/>
                    <a:pt x="4229266" y="1281419"/>
                    <a:pt x="4254366" y="1289785"/>
                  </a:cubicBezTo>
                  <a:lnTo>
                    <a:pt x="4369869" y="1328286"/>
                  </a:lnTo>
                  <a:cubicBezTo>
                    <a:pt x="4380844" y="1331944"/>
                    <a:pt x="4387913" y="1343475"/>
                    <a:pt x="4398745" y="1347537"/>
                  </a:cubicBezTo>
                  <a:cubicBezTo>
                    <a:pt x="4415552" y="1353840"/>
                    <a:pt x="4504959" y="1365626"/>
                    <a:pt x="4514248" y="1366787"/>
                  </a:cubicBezTo>
                  <a:cubicBezTo>
                    <a:pt x="4611564" y="1378951"/>
                    <a:pt x="4624701" y="1378114"/>
                    <a:pt x="4735629" y="1386038"/>
                  </a:cubicBezTo>
                  <a:lnTo>
                    <a:pt x="4812631" y="1405288"/>
                  </a:lnTo>
                  <a:cubicBezTo>
                    <a:pt x="4836258" y="1411194"/>
                    <a:pt x="4876184" y="1421824"/>
                    <a:pt x="4899259" y="1424539"/>
                  </a:cubicBezTo>
                  <a:cubicBezTo>
                    <a:pt x="5147048" y="1453691"/>
                    <a:pt x="5765594" y="1443668"/>
                    <a:pt x="5775158" y="1443789"/>
                  </a:cubicBezTo>
                  <a:cubicBezTo>
                    <a:pt x="5807242" y="1446997"/>
                    <a:pt x="5839541" y="1448511"/>
                    <a:pt x="5871410" y="1453414"/>
                  </a:cubicBezTo>
                  <a:cubicBezTo>
                    <a:pt x="5881438" y="1454957"/>
                    <a:pt x="5890258" y="1461497"/>
                    <a:pt x="5900286" y="1463040"/>
                  </a:cubicBezTo>
                  <a:cubicBezTo>
                    <a:pt x="5957105" y="1471782"/>
                    <a:pt x="6095146" y="1479021"/>
                    <a:pt x="6140918" y="1482290"/>
                  </a:cubicBezTo>
                  <a:lnTo>
                    <a:pt x="6266046" y="1491915"/>
                  </a:lnTo>
                  <a:cubicBezTo>
                    <a:pt x="6343042" y="1488567"/>
                    <a:pt x="6419983" y="1482290"/>
                    <a:pt x="6497052" y="1482290"/>
                  </a:cubicBezTo>
                </a:path>
              </a:pathLst>
            </a:custGeom>
            <a:noFill/>
            <a:ln cmpd="sng">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162799" y="844253"/>
            <a:ext cx="1104931" cy="400110"/>
          </a:xfrm>
          <a:prstGeom prst="rect">
            <a:avLst/>
          </a:prstGeom>
          <a:noFill/>
        </p:spPr>
        <p:txBody>
          <a:bodyPr wrap="square" rtlCol="0">
            <a:spAutoFit/>
          </a:bodyPr>
          <a:lstStyle/>
          <a:p>
            <a:r>
              <a:rPr lang="en-US" sz="2000" dirty="0" smtClean="0">
                <a:latin typeface="Arial Black" panose="020B0A04020102020204" pitchFamily="34" charset="0"/>
                <a:cs typeface="Aharoni" panose="02010803020104030203" pitchFamily="2" charset="-79"/>
              </a:rPr>
              <a:t>1900Z</a:t>
            </a:r>
            <a:endParaRPr lang="en-US" sz="2000" dirty="0">
              <a:latin typeface="Arial Black" panose="020B0A04020102020204" pitchFamily="34" charset="0"/>
              <a:cs typeface="Aharoni" panose="02010803020104030203" pitchFamily="2" charset="-79"/>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17" name="Title 3"/>
          <p:cNvSpPr txBox="1">
            <a:spLocks/>
          </p:cNvSpPr>
          <p:nvPr/>
        </p:nvSpPr>
        <p:spPr>
          <a:xfrm>
            <a:off x="-24809" y="1"/>
            <a:ext cx="77724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Outflow Boundary Progression</a:t>
            </a:r>
            <a:endParaRPr lang="en-US" sz="2400" dirty="0"/>
          </a:p>
        </p:txBody>
      </p:sp>
    </p:spTree>
    <p:extLst>
      <p:ext uri="{BB962C8B-B14F-4D97-AF65-F5344CB8AC3E}">
        <p14:creationId xmlns:p14="http://schemas.microsoft.com/office/powerpoint/2010/main" val="4154066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X:\APX-Programs\Science-sharing\August02_2015_Data\Surface_Plots\20Z_sfc2.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898" y="844253"/>
            <a:ext cx="7380832" cy="50231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62799" y="844253"/>
            <a:ext cx="1104931" cy="400110"/>
          </a:xfrm>
          <a:prstGeom prst="rect">
            <a:avLst/>
          </a:prstGeom>
          <a:noFill/>
        </p:spPr>
        <p:txBody>
          <a:bodyPr wrap="square" rtlCol="0">
            <a:spAutoFit/>
          </a:bodyPr>
          <a:lstStyle/>
          <a:p>
            <a:r>
              <a:rPr lang="en-US" sz="2000" dirty="0" smtClean="0">
                <a:latin typeface="Arial Black" panose="020B0A04020102020204" pitchFamily="34" charset="0"/>
                <a:cs typeface="Aharoni" panose="02010803020104030203" pitchFamily="2" charset="-79"/>
              </a:rPr>
              <a:t>2000Z</a:t>
            </a:r>
            <a:endParaRPr lang="en-US" sz="2000" dirty="0">
              <a:latin typeface="Arial Black" panose="020B0A04020102020204" pitchFamily="34" charset="0"/>
              <a:cs typeface="Aharoni" panose="02010803020104030203" pitchFamily="2" charset="-79"/>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12" name="Freeform 11"/>
          <p:cNvSpPr/>
          <p:nvPr/>
        </p:nvSpPr>
        <p:spPr>
          <a:xfrm>
            <a:off x="2137144" y="2382947"/>
            <a:ext cx="5943600" cy="1945758"/>
          </a:xfrm>
          <a:custGeom>
            <a:avLst/>
            <a:gdLst>
              <a:gd name="connsiteX0" fmla="*/ 0 w 5943600"/>
              <a:gd name="connsiteY0" fmla="*/ 467833 h 1945758"/>
              <a:gd name="connsiteX1" fmla="*/ 53163 w 5943600"/>
              <a:gd name="connsiteY1" fmla="*/ 478465 h 1945758"/>
              <a:gd name="connsiteX2" fmla="*/ 116958 w 5943600"/>
              <a:gd name="connsiteY2" fmla="*/ 520995 h 1945758"/>
              <a:gd name="connsiteX3" fmla="*/ 148856 w 5943600"/>
              <a:gd name="connsiteY3" fmla="*/ 531628 h 1945758"/>
              <a:gd name="connsiteX4" fmla="*/ 212651 w 5943600"/>
              <a:gd name="connsiteY4" fmla="*/ 574158 h 1945758"/>
              <a:gd name="connsiteX5" fmla="*/ 276447 w 5943600"/>
              <a:gd name="connsiteY5" fmla="*/ 616688 h 1945758"/>
              <a:gd name="connsiteX6" fmla="*/ 308344 w 5943600"/>
              <a:gd name="connsiteY6" fmla="*/ 627321 h 1945758"/>
              <a:gd name="connsiteX7" fmla="*/ 404037 w 5943600"/>
              <a:gd name="connsiteY7" fmla="*/ 701749 h 1945758"/>
              <a:gd name="connsiteX8" fmla="*/ 435935 w 5943600"/>
              <a:gd name="connsiteY8" fmla="*/ 723014 h 1945758"/>
              <a:gd name="connsiteX9" fmla="*/ 467833 w 5943600"/>
              <a:gd name="connsiteY9" fmla="*/ 744279 h 1945758"/>
              <a:gd name="connsiteX10" fmla="*/ 499730 w 5943600"/>
              <a:gd name="connsiteY10" fmla="*/ 754912 h 1945758"/>
              <a:gd name="connsiteX11" fmla="*/ 552893 w 5943600"/>
              <a:gd name="connsiteY11" fmla="*/ 786809 h 1945758"/>
              <a:gd name="connsiteX12" fmla="*/ 584791 w 5943600"/>
              <a:gd name="connsiteY12" fmla="*/ 818707 h 1945758"/>
              <a:gd name="connsiteX13" fmla="*/ 648586 w 5943600"/>
              <a:gd name="connsiteY13" fmla="*/ 861237 h 1945758"/>
              <a:gd name="connsiteX14" fmla="*/ 680484 w 5943600"/>
              <a:gd name="connsiteY14" fmla="*/ 882502 h 1945758"/>
              <a:gd name="connsiteX15" fmla="*/ 712382 w 5943600"/>
              <a:gd name="connsiteY15" fmla="*/ 893135 h 1945758"/>
              <a:gd name="connsiteX16" fmla="*/ 776177 w 5943600"/>
              <a:gd name="connsiteY16" fmla="*/ 935665 h 1945758"/>
              <a:gd name="connsiteX17" fmla="*/ 808075 w 5943600"/>
              <a:gd name="connsiteY17" fmla="*/ 956930 h 1945758"/>
              <a:gd name="connsiteX18" fmla="*/ 871870 w 5943600"/>
              <a:gd name="connsiteY18" fmla="*/ 978195 h 1945758"/>
              <a:gd name="connsiteX19" fmla="*/ 946298 w 5943600"/>
              <a:gd name="connsiteY19" fmla="*/ 1020726 h 1945758"/>
              <a:gd name="connsiteX20" fmla="*/ 1020726 w 5943600"/>
              <a:gd name="connsiteY20" fmla="*/ 1052623 h 1945758"/>
              <a:gd name="connsiteX21" fmla="*/ 1063256 w 5943600"/>
              <a:gd name="connsiteY21" fmla="*/ 1073888 h 1945758"/>
              <a:gd name="connsiteX22" fmla="*/ 1137684 w 5943600"/>
              <a:gd name="connsiteY22" fmla="*/ 1116419 h 1945758"/>
              <a:gd name="connsiteX23" fmla="*/ 1169582 w 5943600"/>
              <a:gd name="connsiteY23" fmla="*/ 1127051 h 1945758"/>
              <a:gd name="connsiteX24" fmla="*/ 1275907 w 5943600"/>
              <a:gd name="connsiteY24" fmla="*/ 1190847 h 1945758"/>
              <a:gd name="connsiteX25" fmla="*/ 1318437 w 5943600"/>
              <a:gd name="connsiteY25" fmla="*/ 1201479 h 1945758"/>
              <a:gd name="connsiteX26" fmla="*/ 1382233 w 5943600"/>
              <a:gd name="connsiteY26" fmla="*/ 1244009 h 1945758"/>
              <a:gd name="connsiteX27" fmla="*/ 1414130 w 5943600"/>
              <a:gd name="connsiteY27" fmla="*/ 1265274 h 1945758"/>
              <a:gd name="connsiteX28" fmla="*/ 1435396 w 5943600"/>
              <a:gd name="connsiteY28" fmla="*/ 1286540 h 1945758"/>
              <a:gd name="connsiteX29" fmla="*/ 1477926 w 5943600"/>
              <a:gd name="connsiteY29" fmla="*/ 1297172 h 1945758"/>
              <a:gd name="connsiteX30" fmla="*/ 1562986 w 5943600"/>
              <a:gd name="connsiteY30" fmla="*/ 1371600 h 1945758"/>
              <a:gd name="connsiteX31" fmla="*/ 1605516 w 5943600"/>
              <a:gd name="connsiteY31" fmla="*/ 1392865 h 1945758"/>
              <a:gd name="connsiteX32" fmla="*/ 1626782 w 5943600"/>
              <a:gd name="connsiteY32" fmla="*/ 1414130 h 1945758"/>
              <a:gd name="connsiteX33" fmla="*/ 1658679 w 5943600"/>
              <a:gd name="connsiteY33" fmla="*/ 1435395 h 1945758"/>
              <a:gd name="connsiteX34" fmla="*/ 1711842 w 5943600"/>
              <a:gd name="connsiteY34" fmla="*/ 1477926 h 1945758"/>
              <a:gd name="connsiteX35" fmla="*/ 1754372 w 5943600"/>
              <a:gd name="connsiteY35" fmla="*/ 1488558 h 1945758"/>
              <a:gd name="connsiteX36" fmla="*/ 1818168 w 5943600"/>
              <a:gd name="connsiteY36" fmla="*/ 1541721 h 1945758"/>
              <a:gd name="connsiteX37" fmla="*/ 1892596 w 5943600"/>
              <a:gd name="connsiteY37" fmla="*/ 1562986 h 1945758"/>
              <a:gd name="connsiteX38" fmla="*/ 1977656 w 5943600"/>
              <a:gd name="connsiteY38" fmla="*/ 1626781 h 1945758"/>
              <a:gd name="connsiteX39" fmla="*/ 2009554 w 5943600"/>
              <a:gd name="connsiteY39" fmla="*/ 1648047 h 1945758"/>
              <a:gd name="connsiteX40" fmla="*/ 2041451 w 5943600"/>
              <a:gd name="connsiteY40" fmla="*/ 1658679 h 1945758"/>
              <a:gd name="connsiteX41" fmla="*/ 2105247 w 5943600"/>
              <a:gd name="connsiteY41" fmla="*/ 1690577 h 1945758"/>
              <a:gd name="connsiteX42" fmla="*/ 2169042 w 5943600"/>
              <a:gd name="connsiteY42" fmla="*/ 1722474 h 1945758"/>
              <a:gd name="connsiteX43" fmla="*/ 2254103 w 5943600"/>
              <a:gd name="connsiteY43" fmla="*/ 1786270 h 1945758"/>
              <a:gd name="connsiteX44" fmla="*/ 2286000 w 5943600"/>
              <a:gd name="connsiteY44" fmla="*/ 1796902 h 1945758"/>
              <a:gd name="connsiteX45" fmla="*/ 2349796 w 5943600"/>
              <a:gd name="connsiteY45" fmla="*/ 1828800 h 1945758"/>
              <a:gd name="connsiteX46" fmla="*/ 2424223 w 5943600"/>
              <a:gd name="connsiteY46" fmla="*/ 1871330 h 1945758"/>
              <a:gd name="connsiteX47" fmla="*/ 2477386 w 5943600"/>
              <a:gd name="connsiteY47" fmla="*/ 1881963 h 1945758"/>
              <a:gd name="connsiteX48" fmla="*/ 2509284 w 5943600"/>
              <a:gd name="connsiteY48" fmla="*/ 1892595 h 1945758"/>
              <a:gd name="connsiteX49" fmla="*/ 2668772 w 5943600"/>
              <a:gd name="connsiteY49" fmla="*/ 1913861 h 1945758"/>
              <a:gd name="connsiteX50" fmla="*/ 2711303 w 5943600"/>
              <a:gd name="connsiteY50" fmla="*/ 1924493 h 1945758"/>
              <a:gd name="connsiteX51" fmla="*/ 2743200 w 5943600"/>
              <a:gd name="connsiteY51" fmla="*/ 1935126 h 1945758"/>
              <a:gd name="connsiteX52" fmla="*/ 2796363 w 5943600"/>
              <a:gd name="connsiteY52" fmla="*/ 1945758 h 1945758"/>
              <a:gd name="connsiteX53" fmla="*/ 3189768 w 5943600"/>
              <a:gd name="connsiteY53" fmla="*/ 1935126 h 1945758"/>
              <a:gd name="connsiteX54" fmla="*/ 3242930 w 5943600"/>
              <a:gd name="connsiteY54" fmla="*/ 1924493 h 1945758"/>
              <a:gd name="connsiteX55" fmla="*/ 3317358 w 5943600"/>
              <a:gd name="connsiteY55" fmla="*/ 1903228 h 1945758"/>
              <a:gd name="connsiteX56" fmla="*/ 3413051 w 5943600"/>
              <a:gd name="connsiteY56" fmla="*/ 1860698 h 1945758"/>
              <a:gd name="connsiteX57" fmla="*/ 3476847 w 5943600"/>
              <a:gd name="connsiteY57" fmla="*/ 1839433 h 1945758"/>
              <a:gd name="connsiteX58" fmla="*/ 3508744 w 5943600"/>
              <a:gd name="connsiteY58" fmla="*/ 1818167 h 1945758"/>
              <a:gd name="connsiteX59" fmla="*/ 3572540 w 5943600"/>
              <a:gd name="connsiteY59" fmla="*/ 1796902 h 1945758"/>
              <a:gd name="connsiteX60" fmla="*/ 3636335 w 5943600"/>
              <a:gd name="connsiteY60" fmla="*/ 1765005 h 1945758"/>
              <a:gd name="connsiteX61" fmla="*/ 3721396 w 5943600"/>
              <a:gd name="connsiteY61" fmla="*/ 1722474 h 1945758"/>
              <a:gd name="connsiteX62" fmla="*/ 3763926 w 5943600"/>
              <a:gd name="connsiteY62" fmla="*/ 1701209 h 1945758"/>
              <a:gd name="connsiteX63" fmla="*/ 3848986 w 5943600"/>
              <a:gd name="connsiteY63" fmla="*/ 1648047 h 1945758"/>
              <a:gd name="connsiteX64" fmla="*/ 3902149 w 5943600"/>
              <a:gd name="connsiteY64" fmla="*/ 1605516 h 1945758"/>
              <a:gd name="connsiteX65" fmla="*/ 3934047 w 5943600"/>
              <a:gd name="connsiteY65" fmla="*/ 1573619 h 1945758"/>
              <a:gd name="connsiteX66" fmla="*/ 3965944 w 5943600"/>
              <a:gd name="connsiteY66" fmla="*/ 1552354 h 1945758"/>
              <a:gd name="connsiteX67" fmla="*/ 3997842 w 5943600"/>
              <a:gd name="connsiteY67" fmla="*/ 1509823 h 1945758"/>
              <a:gd name="connsiteX68" fmla="*/ 4040372 w 5943600"/>
              <a:gd name="connsiteY68" fmla="*/ 1435395 h 1945758"/>
              <a:gd name="connsiteX69" fmla="*/ 4072270 w 5943600"/>
              <a:gd name="connsiteY69" fmla="*/ 1392865 h 1945758"/>
              <a:gd name="connsiteX70" fmla="*/ 4114800 w 5943600"/>
              <a:gd name="connsiteY70" fmla="*/ 1329070 h 1945758"/>
              <a:gd name="connsiteX71" fmla="*/ 4146698 w 5943600"/>
              <a:gd name="connsiteY71" fmla="*/ 1307805 h 1945758"/>
              <a:gd name="connsiteX72" fmla="*/ 4167963 w 5943600"/>
              <a:gd name="connsiteY72" fmla="*/ 1275907 h 1945758"/>
              <a:gd name="connsiteX73" fmla="*/ 4178596 w 5943600"/>
              <a:gd name="connsiteY73" fmla="*/ 1244009 h 1945758"/>
              <a:gd name="connsiteX74" fmla="*/ 4210493 w 5943600"/>
              <a:gd name="connsiteY74" fmla="*/ 1212112 h 1945758"/>
              <a:gd name="connsiteX75" fmla="*/ 4253023 w 5943600"/>
              <a:gd name="connsiteY75" fmla="*/ 1148316 h 1945758"/>
              <a:gd name="connsiteX76" fmla="*/ 4338084 w 5943600"/>
              <a:gd name="connsiteY76" fmla="*/ 1073888 h 1945758"/>
              <a:gd name="connsiteX77" fmla="*/ 4391247 w 5943600"/>
              <a:gd name="connsiteY77" fmla="*/ 1010093 h 1945758"/>
              <a:gd name="connsiteX78" fmla="*/ 4455042 w 5943600"/>
              <a:gd name="connsiteY78" fmla="*/ 967563 h 1945758"/>
              <a:gd name="connsiteX79" fmla="*/ 4518837 w 5943600"/>
              <a:gd name="connsiteY79" fmla="*/ 914400 h 1945758"/>
              <a:gd name="connsiteX80" fmla="*/ 4550735 w 5943600"/>
              <a:gd name="connsiteY80" fmla="*/ 903767 h 1945758"/>
              <a:gd name="connsiteX81" fmla="*/ 4614530 w 5943600"/>
              <a:gd name="connsiteY81" fmla="*/ 871870 h 1945758"/>
              <a:gd name="connsiteX82" fmla="*/ 4678326 w 5943600"/>
              <a:gd name="connsiteY82" fmla="*/ 829340 h 1945758"/>
              <a:gd name="connsiteX83" fmla="*/ 4710223 w 5943600"/>
              <a:gd name="connsiteY83" fmla="*/ 808074 h 1945758"/>
              <a:gd name="connsiteX84" fmla="*/ 4731489 w 5943600"/>
              <a:gd name="connsiteY84" fmla="*/ 786809 h 1945758"/>
              <a:gd name="connsiteX85" fmla="*/ 4805916 w 5943600"/>
              <a:gd name="connsiteY85" fmla="*/ 744279 h 1945758"/>
              <a:gd name="connsiteX86" fmla="*/ 4859079 w 5943600"/>
              <a:gd name="connsiteY86" fmla="*/ 691116 h 1945758"/>
              <a:gd name="connsiteX87" fmla="*/ 4890977 w 5943600"/>
              <a:gd name="connsiteY87" fmla="*/ 669851 h 1945758"/>
              <a:gd name="connsiteX88" fmla="*/ 4922875 w 5943600"/>
              <a:gd name="connsiteY88" fmla="*/ 637954 h 1945758"/>
              <a:gd name="connsiteX89" fmla="*/ 4965405 w 5943600"/>
              <a:gd name="connsiteY89" fmla="*/ 627321 h 1945758"/>
              <a:gd name="connsiteX90" fmla="*/ 5092996 w 5943600"/>
              <a:gd name="connsiteY90" fmla="*/ 542261 h 1945758"/>
              <a:gd name="connsiteX91" fmla="*/ 5124893 w 5943600"/>
              <a:gd name="connsiteY91" fmla="*/ 531628 h 1945758"/>
              <a:gd name="connsiteX92" fmla="*/ 5199321 w 5943600"/>
              <a:gd name="connsiteY92" fmla="*/ 478465 h 1945758"/>
              <a:gd name="connsiteX93" fmla="*/ 5263116 w 5943600"/>
              <a:gd name="connsiteY93" fmla="*/ 435935 h 1945758"/>
              <a:gd name="connsiteX94" fmla="*/ 5295014 w 5943600"/>
              <a:gd name="connsiteY94" fmla="*/ 414670 h 1945758"/>
              <a:gd name="connsiteX95" fmla="*/ 5454503 w 5943600"/>
              <a:gd name="connsiteY95" fmla="*/ 308344 h 1945758"/>
              <a:gd name="connsiteX96" fmla="*/ 5486400 w 5943600"/>
              <a:gd name="connsiteY96" fmla="*/ 276447 h 1945758"/>
              <a:gd name="connsiteX97" fmla="*/ 5518298 w 5943600"/>
              <a:gd name="connsiteY97" fmla="*/ 265814 h 1945758"/>
              <a:gd name="connsiteX98" fmla="*/ 5603358 w 5943600"/>
              <a:gd name="connsiteY98" fmla="*/ 223284 h 1945758"/>
              <a:gd name="connsiteX99" fmla="*/ 5667154 w 5943600"/>
              <a:gd name="connsiteY99" fmla="*/ 180754 h 1945758"/>
              <a:gd name="connsiteX100" fmla="*/ 5730949 w 5943600"/>
              <a:gd name="connsiteY100" fmla="*/ 138223 h 1945758"/>
              <a:gd name="connsiteX101" fmla="*/ 5762847 w 5943600"/>
              <a:gd name="connsiteY101" fmla="*/ 116958 h 1945758"/>
              <a:gd name="connsiteX102" fmla="*/ 5794744 w 5943600"/>
              <a:gd name="connsiteY102" fmla="*/ 106326 h 1945758"/>
              <a:gd name="connsiteX103" fmla="*/ 5847907 w 5943600"/>
              <a:gd name="connsiteY103" fmla="*/ 74428 h 1945758"/>
              <a:gd name="connsiteX104" fmla="*/ 5890437 w 5943600"/>
              <a:gd name="connsiteY104" fmla="*/ 53163 h 1945758"/>
              <a:gd name="connsiteX105" fmla="*/ 5901070 w 5943600"/>
              <a:gd name="connsiteY105" fmla="*/ 21265 h 1945758"/>
              <a:gd name="connsiteX106" fmla="*/ 5943600 w 5943600"/>
              <a:gd name="connsiteY106" fmla="*/ 0 h 194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943600" h="1945758">
                <a:moveTo>
                  <a:pt x="0" y="467833"/>
                </a:moveTo>
                <a:cubicBezTo>
                  <a:pt x="17721" y="471377"/>
                  <a:pt x="36711" y="470987"/>
                  <a:pt x="53163" y="478465"/>
                </a:cubicBezTo>
                <a:cubicBezTo>
                  <a:pt x="76430" y="489041"/>
                  <a:pt x="92712" y="512913"/>
                  <a:pt x="116958" y="520995"/>
                </a:cubicBezTo>
                <a:cubicBezTo>
                  <a:pt x="127591" y="524539"/>
                  <a:pt x="139059" y="526185"/>
                  <a:pt x="148856" y="531628"/>
                </a:cubicBezTo>
                <a:cubicBezTo>
                  <a:pt x="171197" y="544040"/>
                  <a:pt x="191386" y="559981"/>
                  <a:pt x="212651" y="574158"/>
                </a:cubicBezTo>
                <a:lnTo>
                  <a:pt x="276447" y="616688"/>
                </a:lnTo>
                <a:cubicBezTo>
                  <a:pt x="285772" y="622905"/>
                  <a:pt x="297712" y="623777"/>
                  <a:pt x="308344" y="627321"/>
                </a:cubicBezTo>
                <a:cubicBezTo>
                  <a:pt x="358313" y="677290"/>
                  <a:pt x="327731" y="650879"/>
                  <a:pt x="404037" y="701749"/>
                </a:cubicBezTo>
                <a:lnTo>
                  <a:pt x="435935" y="723014"/>
                </a:lnTo>
                <a:cubicBezTo>
                  <a:pt x="446568" y="730102"/>
                  <a:pt x="455710" y="740238"/>
                  <a:pt x="467833" y="744279"/>
                </a:cubicBezTo>
                <a:lnTo>
                  <a:pt x="499730" y="754912"/>
                </a:lnTo>
                <a:cubicBezTo>
                  <a:pt x="565965" y="821144"/>
                  <a:pt x="470071" y="731595"/>
                  <a:pt x="552893" y="786809"/>
                </a:cubicBezTo>
                <a:cubicBezTo>
                  <a:pt x="565404" y="795150"/>
                  <a:pt x="572922" y="809475"/>
                  <a:pt x="584791" y="818707"/>
                </a:cubicBezTo>
                <a:cubicBezTo>
                  <a:pt x="604965" y="834398"/>
                  <a:pt x="627321" y="847060"/>
                  <a:pt x="648586" y="861237"/>
                </a:cubicBezTo>
                <a:cubicBezTo>
                  <a:pt x="659219" y="868325"/>
                  <a:pt x="668361" y="878461"/>
                  <a:pt x="680484" y="882502"/>
                </a:cubicBezTo>
                <a:cubicBezTo>
                  <a:pt x="691117" y="886046"/>
                  <a:pt x="702585" y="887692"/>
                  <a:pt x="712382" y="893135"/>
                </a:cubicBezTo>
                <a:cubicBezTo>
                  <a:pt x="734723" y="905547"/>
                  <a:pt x="754912" y="921488"/>
                  <a:pt x="776177" y="935665"/>
                </a:cubicBezTo>
                <a:lnTo>
                  <a:pt x="808075" y="956930"/>
                </a:lnTo>
                <a:cubicBezTo>
                  <a:pt x="826726" y="969364"/>
                  <a:pt x="871870" y="978195"/>
                  <a:pt x="871870" y="978195"/>
                </a:cubicBezTo>
                <a:cubicBezTo>
                  <a:pt x="974704" y="1055322"/>
                  <a:pt x="865119" y="980137"/>
                  <a:pt x="946298" y="1020726"/>
                </a:cubicBezTo>
                <a:cubicBezTo>
                  <a:pt x="1019723" y="1057438"/>
                  <a:pt x="932216" y="1030496"/>
                  <a:pt x="1020726" y="1052623"/>
                </a:cubicBezTo>
                <a:cubicBezTo>
                  <a:pt x="1034903" y="1059711"/>
                  <a:pt x="1049494" y="1066024"/>
                  <a:pt x="1063256" y="1073888"/>
                </a:cubicBezTo>
                <a:cubicBezTo>
                  <a:pt x="1116646" y="1104397"/>
                  <a:pt x="1073424" y="1088880"/>
                  <a:pt x="1137684" y="1116419"/>
                </a:cubicBezTo>
                <a:cubicBezTo>
                  <a:pt x="1147986" y="1120834"/>
                  <a:pt x="1158949" y="1123507"/>
                  <a:pt x="1169582" y="1127051"/>
                </a:cubicBezTo>
                <a:cubicBezTo>
                  <a:pt x="1201371" y="1148244"/>
                  <a:pt x="1238546" y="1176837"/>
                  <a:pt x="1275907" y="1190847"/>
                </a:cubicBezTo>
                <a:cubicBezTo>
                  <a:pt x="1289589" y="1195978"/>
                  <a:pt x="1304260" y="1197935"/>
                  <a:pt x="1318437" y="1201479"/>
                </a:cubicBezTo>
                <a:cubicBezTo>
                  <a:pt x="1356340" y="1239380"/>
                  <a:pt x="1322152" y="1209677"/>
                  <a:pt x="1382233" y="1244009"/>
                </a:cubicBezTo>
                <a:cubicBezTo>
                  <a:pt x="1393328" y="1250349"/>
                  <a:pt x="1404152" y="1257291"/>
                  <a:pt x="1414130" y="1265274"/>
                </a:cubicBezTo>
                <a:cubicBezTo>
                  <a:pt x="1421958" y="1271537"/>
                  <a:pt x="1426429" y="1282057"/>
                  <a:pt x="1435396" y="1286540"/>
                </a:cubicBezTo>
                <a:cubicBezTo>
                  <a:pt x="1448466" y="1293075"/>
                  <a:pt x="1463749" y="1293628"/>
                  <a:pt x="1477926" y="1297172"/>
                </a:cubicBezTo>
                <a:cubicBezTo>
                  <a:pt x="1517134" y="1336380"/>
                  <a:pt x="1521960" y="1348156"/>
                  <a:pt x="1562986" y="1371600"/>
                </a:cubicBezTo>
                <a:cubicBezTo>
                  <a:pt x="1576748" y="1379464"/>
                  <a:pt x="1592328" y="1384073"/>
                  <a:pt x="1605516" y="1392865"/>
                </a:cubicBezTo>
                <a:cubicBezTo>
                  <a:pt x="1613857" y="1398426"/>
                  <a:pt x="1618954" y="1407868"/>
                  <a:pt x="1626782" y="1414130"/>
                </a:cubicBezTo>
                <a:cubicBezTo>
                  <a:pt x="1636760" y="1422113"/>
                  <a:pt x="1648701" y="1427412"/>
                  <a:pt x="1658679" y="1435395"/>
                </a:cubicBezTo>
                <a:cubicBezTo>
                  <a:pt x="1685063" y="1456503"/>
                  <a:pt x="1676596" y="1462821"/>
                  <a:pt x="1711842" y="1477926"/>
                </a:cubicBezTo>
                <a:cubicBezTo>
                  <a:pt x="1725273" y="1483682"/>
                  <a:pt x="1740195" y="1485014"/>
                  <a:pt x="1754372" y="1488558"/>
                </a:cubicBezTo>
                <a:cubicBezTo>
                  <a:pt x="1777889" y="1512075"/>
                  <a:pt x="1788560" y="1526917"/>
                  <a:pt x="1818168" y="1541721"/>
                </a:cubicBezTo>
                <a:cubicBezTo>
                  <a:pt x="1833427" y="1549351"/>
                  <a:pt x="1878962" y="1559578"/>
                  <a:pt x="1892596" y="1562986"/>
                </a:cubicBezTo>
                <a:lnTo>
                  <a:pt x="1977656" y="1626781"/>
                </a:lnTo>
                <a:cubicBezTo>
                  <a:pt x="1987879" y="1634448"/>
                  <a:pt x="1998124" y="1642332"/>
                  <a:pt x="2009554" y="1648047"/>
                </a:cubicBezTo>
                <a:cubicBezTo>
                  <a:pt x="2019578" y="1653059"/>
                  <a:pt x="2030819" y="1655135"/>
                  <a:pt x="2041451" y="1658679"/>
                </a:cubicBezTo>
                <a:cubicBezTo>
                  <a:pt x="2132871" y="1719624"/>
                  <a:pt x="2017201" y="1646553"/>
                  <a:pt x="2105247" y="1690577"/>
                </a:cubicBezTo>
                <a:cubicBezTo>
                  <a:pt x="2187685" y="1731797"/>
                  <a:pt x="2088872" y="1695752"/>
                  <a:pt x="2169042" y="1722474"/>
                </a:cubicBezTo>
                <a:cubicBezTo>
                  <a:pt x="2194232" y="1747666"/>
                  <a:pt x="2218031" y="1774246"/>
                  <a:pt x="2254103" y="1786270"/>
                </a:cubicBezTo>
                <a:lnTo>
                  <a:pt x="2286000" y="1796902"/>
                </a:lnTo>
                <a:cubicBezTo>
                  <a:pt x="2377420" y="1857847"/>
                  <a:pt x="2261750" y="1784776"/>
                  <a:pt x="2349796" y="1828800"/>
                </a:cubicBezTo>
                <a:cubicBezTo>
                  <a:pt x="2396464" y="1852135"/>
                  <a:pt x="2368299" y="1852689"/>
                  <a:pt x="2424223" y="1871330"/>
                </a:cubicBezTo>
                <a:cubicBezTo>
                  <a:pt x="2441368" y="1877045"/>
                  <a:pt x="2459854" y="1877580"/>
                  <a:pt x="2477386" y="1881963"/>
                </a:cubicBezTo>
                <a:cubicBezTo>
                  <a:pt x="2488259" y="1884681"/>
                  <a:pt x="2498343" y="1890164"/>
                  <a:pt x="2509284" y="1892595"/>
                </a:cubicBezTo>
                <a:cubicBezTo>
                  <a:pt x="2557015" y="1903202"/>
                  <a:pt x="2622695" y="1908741"/>
                  <a:pt x="2668772" y="1913861"/>
                </a:cubicBezTo>
                <a:cubicBezTo>
                  <a:pt x="2682949" y="1917405"/>
                  <a:pt x="2697252" y="1920478"/>
                  <a:pt x="2711303" y="1924493"/>
                </a:cubicBezTo>
                <a:cubicBezTo>
                  <a:pt x="2722079" y="1927572"/>
                  <a:pt x="2732327" y="1932408"/>
                  <a:pt x="2743200" y="1935126"/>
                </a:cubicBezTo>
                <a:cubicBezTo>
                  <a:pt x="2760732" y="1939509"/>
                  <a:pt x="2778642" y="1942214"/>
                  <a:pt x="2796363" y="1945758"/>
                </a:cubicBezTo>
                <a:cubicBezTo>
                  <a:pt x="2927498" y="1942214"/>
                  <a:pt x="3058734" y="1941366"/>
                  <a:pt x="3189768" y="1935126"/>
                </a:cubicBezTo>
                <a:cubicBezTo>
                  <a:pt x="3207819" y="1934266"/>
                  <a:pt x="3225289" y="1928413"/>
                  <a:pt x="3242930" y="1924493"/>
                </a:cubicBezTo>
                <a:cubicBezTo>
                  <a:pt x="3282994" y="1915590"/>
                  <a:pt x="3281829" y="1915072"/>
                  <a:pt x="3317358" y="1903228"/>
                </a:cubicBezTo>
                <a:cubicBezTo>
                  <a:pt x="3370594" y="1849992"/>
                  <a:pt x="3325687" y="1882538"/>
                  <a:pt x="3413051" y="1860698"/>
                </a:cubicBezTo>
                <a:cubicBezTo>
                  <a:pt x="3434797" y="1855262"/>
                  <a:pt x="3476847" y="1839433"/>
                  <a:pt x="3476847" y="1839433"/>
                </a:cubicBezTo>
                <a:cubicBezTo>
                  <a:pt x="3487479" y="1832344"/>
                  <a:pt x="3497067" y="1823357"/>
                  <a:pt x="3508744" y="1818167"/>
                </a:cubicBezTo>
                <a:cubicBezTo>
                  <a:pt x="3529228" y="1809063"/>
                  <a:pt x="3553889" y="1809336"/>
                  <a:pt x="3572540" y="1796902"/>
                </a:cubicBezTo>
                <a:cubicBezTo>
                  <a:pt x="3642446" y="1750298"/>
                  <a:pt x="3567157" y="1796450"/>
                  <a:pt x="3636335" y="1765005"/>
                </a:cubicBezTo>
                <a:cubicBezTo>
                  <a:pt x="3665194" y="1751887"/>
                  <a:pt x="3693042" y="1736651"/>
                  <a:pt x="3721396" y="1722474"/>
                </a:cubicBezTo>
                <a:cubicBezTo>
                  <a:pt x="3735573" y="1715386"/>
                  <a:pt x="3751246" y="1710719"/>
                  <a:pt x="3763926" y="1701209"/>
                </a:cubicBezTo>
                <a:cubicBezTo>
                  <a:pt x="3819136" y="1659802"/>
                  <a:pt x="3790606" y="1677237"/>
                  <a:pt x="3848986" y="1648047"/>
                </a:cubicBezTo>
                <a:cubicBezTo>
                  <a:pt x="3910838" y="1586192"/>
                  <a:pt x="3821690" y="1672564"/>
                  <a:pt x="3902149" y="1605516"/>
                </a:cubicBezTo>
                <a:cubicBezTo>
                  <a:pt x="3913701" y="1595890"/>
                  <a:pt x="3922495" y="1583245"/>
                  <a:pt x="3934047" y="1573619"/>
                </a:cubicBezTo>
                <a:cubicBezTo>
                  <a:pt x="3943864" y="1565438"/>
                  <a:pt x="3956908" y="1561390"/>
                  <a:pt x="3965944" y="1552354"/>
                </a:cubicBezTo>
                <a:cubicBezTo>
                  <a:pt x="3978475" y="1539823"/>
                  <a:pt x="3987542" y="1524243"/>
                  <a:pt x="3997842" y="1509823"/>
                </a:cubicBezTo>
                <a:cubicBezTo>
                  <a:pt x="4056379" y="1427871"/>
                  <a:pt x="3978066" y="1535085"/>
                  <a:pt x="4040372" y="1435395"/>
                </a:cubicBezTo>
                <a:cubicBezTo>
                  <a:pt x="4049764" y="1420368"/>
                  <a:pt x="4062108" y="1407383"/>
                  <a:pt x="4072270" y="1392865"/>
                </a:cubicBezTo>
                <a:cubicBezTo>
                  <a:pt x="4086926" y="1371928"/>
                  <a:pt x="4100623" y="1350335"/>
                  <a:pt x="4114800" y="1329070"/>
                </a:cubicBezTo>
                <a:cubicBezTo>
                  <a:pt x="4121888" y="1318437"/>
                  <a:pt x="4136065" y="1314893"/>
                  <a:pt x="4146698" y="1307805"/>
                </a:cubicBezTo>
                <a:cubicBezTo>
                  <a:pt x="4153786" y="1297172"/>
                  <a:pt x="4162248" y="1287337"/>
                  <a:pt x="4167963" y="1275907"/>
                </a:cubicBezTo>
                <a:cubicBezTo>
                  <a:pt x="4172975" y="1265882"/>
                  <a:pt x="4172379" y="1253334"/>
                  <a:pt x="4178596" y="1244009"/>
                </a:cubicBezTo>
                <a:cubicBezTo>
                  <a:pt x="4186937" y="1231498"/>
                  <a:pt x="4201262" y="1223981"/>
                  <a:pt x="4210493" y="1212112"/>
                </a:cubicBezTo>
                <a:cubicBezTo>
                  <a:pt x="4226184" y="1191938"/>
                  <a:pt x="4231758" y="1162493"/>
                  <a:pt x="4253023" y="1148316"/>
                </a:cubicBezTo>
                <a:cubicBezTo>
                  <a:pt x="4286745" y="1125835"/>
                  <a:pt x="4313203" y="1111209"/>
                  <a:pt x="4338084" y="1073888"/>
                </a:cubicBezTo>
                <a:cubicBezTo>
                  <a:pt x="4356986" y="1045535"/>
                  <a:pt x="4362909" y="1032134"/>
                  <a:pt x="4391247" y="1010093"/>
                </a:cubicBezTo>
                <a:cubicBezTo>
                  <a:pt x="4411421" y="994402"/>
                  <a:pt x="4436970" y="985635"/>
                  <a:pt x="4455042" y="967563"/>
                </a:cubicBezTo>
                <a:cubicBezTo>
                  <a:pt x="4478556" y="944049"/>
                  <a:pt x="4489232" y="929203"/>
                  <a:pt x="4518837" y="914400"/>
                </a:cubicBezTo>
                <a:cubicBezTo>
                  <a:pt x="4528862" y="909388"/>
                  <a:pt x="4540710" y="908779"/>
                  <a:pt x="4550735" y="903767"/>
                </a:cubicBezTo>
                <a:cubicBezTo>
                  <a:pt x="4633176" y="862546"/>
                  <a:pt x="4534360" y="898592"/>
                  <a:pt x="4614530" y="871870"/>
                </a:cubicBezTo>
                <a:cubicBezTo>
                  <a:pt x="4652434" y="833967"/>
                  <a:pt x="4618244" y="863674"/>
                  <a:pt x="4678326" y="829340"/>
                </a:cubicBezTo>
                <a:cubicBezTo>
                  <a:pt x="4689421" y="823000"/>
                  <a:pt x="4700245" y="816057"/>
                  <a:pt x="4710223" y="808074"/>
                </a:cubicBezTo>
                <a:cubicBezTo>
                  <a:pt x="4718051" y="801812"/>
                  <a:pt x="4723148" y="792370"/>
                  <a:pt x="4731489" y="786809"/>
                </a:cubicBezTo>
                <a:cubicBezTo>
                  <a:pt x="4772694" y="759339"/>
                  <a:pt x="4771114" y="774731"/>
                  <a:pt x="4805916" y="744279"/>
                </a:cubicBezTo>
                <a:cubicBezTo>
                  <a:pt x="4824776" y="727776"/>
                  <a:pt x="4838227" y="705017"/>
                  <a:pt x="4859079" y="691116"/>
                </a:cubicBezTo>
                <a:cubicBezTo>
                  <a:pt x="4869712" y="684028"/>
                  <a:pt x="4881160" y="678032"/>
                  <a:pt x="4890977" y="669851"/>
                </a:cubicBezTo>
                <a:cubicBezTo>
                  <a:pt x="4902529" y="660225"/>
                  <a:pt x="4909820" y="645414"/>
                  <a:pt x="4922875" y="637954"/>
                </a:cubicBezTo>
                <a:cubicBezTo>
                  <a:pt x="4935563" y="630704"/>
                  <a:pt x="4951228" y="630865"/>
                  <a:pt x="4965405" y="627321"/>
                </a:cubicBezTo>
                <a:lnTo>
                  <a:pt x="5092996" y="542261"/>
                </a:lnTo>
                <a:cubicBezTo>
                  <a:pt x="5102321" y="536044"/>
                  <a:pt x="5114261" y="535172"/>
                  <a:pt x="5124893" y="531628"/>
                </a:cubicBezTo>
                <a:cubicBezTo>
                  <a:pt x="5181276" y="475245"/>
                  <a:pt x="5129347" y="520450"/>
                  <a:pt x="5199321" y="478465"/>
                </a:cubicBezTo>
                <a:cubicBezTo>
                  <a:pt x="5221236" y="465316"/>
                  <a:pt x="5241851" y="450112"/>
                  <a:pt x="5263116" y="435935"/>
                </a:cubicBezTo>
                <a:lnTo>
                  <a:pt x="5295014" y="414670"/>
                </a:lnTo>
                <a:lnTo>
                  <a:pt x="5454503" y="308344"/>
                </a:lnTo>
                <a:cubicBezTo>
                  <a:pt x="5467014" y="300003"/>
                  <a:pt x="5473889" y="284788"/>
                  <a:pt x="5486400" y="276447"/>
                </a:cubicBezTo>
                <a:cubicBezTo>
                  <a:pt x="5495725" y="270230"/>
                  <a:pt x="5508273" y="270826"/>
                  <a:pt x="5518298" y="265814"/>
                </a:cubicBezTo>
                <a:cubicBezTo>
                  <a:pt x="5618731" y="215597"/>
                  <a:pt x="5531432" y="247258"/>
                  <a:pt x="5603358" y="223284"/>
                </a:cubicBezTo>
                <a:cubicBezTo>
                  <a:pt x="5644738" y="161213"/>
                  <a:pt x="5598493" y="215085"/>
                  <a:pt x="5667154" y="180754"/>
                </a:cubicBezTo>
                <a:cubicBezTo>
                  <a:pt x="5690013" y="169324"/>
                  <a:pt x="5709684" y="152400"/>
                  <a:pt x="5730949" y="138223"/>
                </a:cubicBezTo>
                <a:lnTo>
                  <a:pt x="5762847" y="116958"/>
                </a:lnTo>
                <a:cubicBezTo>
                  <a:pt x="5772172" y="110741"/>
                  <a:pt x="5784720" y="111338"/>
                  <a:pt x="5794744" y="106326"/>
                </a:cubicBezTo>
                <a:cubicBezTo>
                  <a:pt x="5813228" y="97084"/>
                  <a:pt x="5829842" y="84464"/>
                  <a:pt x="5847907" y="74428"/>
                </a:cubicBezTo>
                <a:cubicBezTo>
                  <a:pt x="5861762" y="66731"/>
                  <a:pt x="5876260" y="60251"/>
                  <a:pt x="5890437" y="53163"/>
                </a:cubicBezTo>
                <a:cubicBezTo>
                  <a:pt x="5893981" y="42530"/>
                  <a:pt x="5893145" y="29190"/>
                  <a:pt x="5901070" y="21265"/>
                </a:cubicBezTo>
                <a:cubicBezTo>
                  <a:pt x="5912278" y="10057"/>
                  <a:pt x="5943600" y="0"/>
                  <a:pt x="5943600" y="0"/>
                </a:cubicBezTo>
              </a:path>
            </a:pathLst>
          </a:custGeom>
          <a:noFill/>
          <a:ln cmpd="sng">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p:cNvSpPr txBox="1">
            <a:spLocks/>
          </p:cNvSpPr>
          <p:nvPr/>
        </p:nvSpPr>
        <p:spPr>
          <a:xfrm>
            <a:off x="-24809" y="1"/>
            <a:ext cx="7772400"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Outflow Boundary Progression</a:t>
            </a:r>
            <a:endParaRPr lang="en-US" sz="2400" dirty="0"/>
          </a:p>
        </p:txBody>
      </p:sp>
    </p:spTree>
    <p:extLst>
      <p:ext uri="{BB962C8B-B14F-4D97-AF65-F5344CB8AC3E}">
        <p14:creationId xmlns:p14="http://schemas.microsoft.com/office/powerpoint/2010/main" val="2182343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 y="5989320"/>
            <a:ext cx="609600" cy="609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52" y="6199632"/>
            <a:ext cx="612648" cy="612648"/>
          </a:xfrm>
          <a:prstGeom prst="rect">
            <a:avLst/>
          </a:prstGeom>
        </p:spPr>
      </p:pic>
      <p:sp>
        <p:nvSpPr>
          <p:cNvPr id="7" name="Title 3"/>
          <p:cNvSpPr txBox="1">
            <a:spLocks/>
          </p:cNvSpPr>
          <p:nvPr/>
        </p:nvSpPr>
        <p:spPr>
          <a:xfrm>
            <a:off x="-12405" y="1"/>
            <a:ext cx="8477693" cy="762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400" dirty="0" smtClean="0"/>
              <a:t>Setup: APX Soundings</a:t>
            </a:r>
            <a:endParaRPr lang="en-US" sz="2400" dirty="0"/>
          </a:p>
        </p:txBody>
      </p:sp>
      <p:sp>
        <p:nvSpPr>
          <p:cNvPr id="11" name="TextBox 10"/>
          <p:cNvSpPr txBox="1"/>
          <p:nvPr/>
        </p:nvSpPr>
        <p:spPr>
          <a:xfrm>
            <a:off x="-12405" y="5027883"/>
            <a:ext cx="2888512" cy="400110"/>
          </a:xfrm>
          <a:prstGeom prst="rect">
            <a:avLst/>
          </a:prstGeom>
          <a:noFill/>
        </p:spPr>
        <p:txBody>
          <a:bodyPr wrap="square" rtlCol="0">
            <a:spAutoFit/>
          </a:bodyPr>
          <a:lstStyle/>
          <a:p>
            <a:r>
              <a:rPr lang="en-US" sz="2000" dirty="0" smtClean="0">
                <a:latin typeface="Arial Black" panose="020B0A04020102020204" pitchFamily="34" charset="0"/>
                <a:cs typeface="Aharoni" panose="02010803020104030203" pitchFamily="2" charset="-79"/>
              </a:rPr>
              <a:t>1200Z 2 Aug 2015</a:t>
            </a:r>
            <a:endParaRPr lang="en-US" sz="2000" dirty="0">
              <a:latin typeface="Arial Black" panose="020B0A04020102020204" pitchFamily="34" charset="0"/>
              <a:cs typeface="Aharoni" panose="02010803020104030203" pitchFamily="2" charset="-79"/>
            </a:endParaRPr>
          </a:p>
        </p:txBody>
      </p:sp>
      <p:sp>
        <p:nvSpPr>
          <p:cNvPr id="12" name="TextBox 11"/>
          <p:cNvSpPr txBox="1"/>
          <p:nvPr/>
        </p:nvSpPr>
        <p:spPr>
          <a:xfrm>
            <a:off x="6255488" y="2114003"/>
            <a:ext cx="2888512" cy="400110"/>
          </a:xfrm>
          <a:prstGeom prst="rect">
            <a:avLst/>
          </a:prstGeom>
          <a:noFill/>
        </p:spPr>
        <p:txBody>
          <a:bodyPr wrap="square" rtlCol="0">
            <a:spAutoFit/>
          </a:bodyPr>
          <a:lstStyle/>
          <a:p>
            <a:pPr algn="r"/>
            <a:r>
              <a:rPr lang="en-US" sz="2000" dirty="0" smtClean="0">
                <a:latin typeface="Arial Black" panose="020B0A04020102020204" pitchFamily="34" charset="0"/>
                <a:cs typeface="Aharoni" panose="02010803020104030203" pitchFamily="2" charset="-79"/>
              </a:rPr>
              <a:t>1600Z 2 Aug 2015</a:t>
            </a:r>
            <a:endParaRPr lang="en-US" sz="2000" dirty="0">
              <a:latin typeface="Arial Black" panose="020B0A04020102020204" pitchFamily="34" charset="0"/>
              <a:cs typeface="Aharoni" panose="02010803020104030203" pitchFamily="2" charset="-79"/>
            </a:endParaRPr>
          </a:p>
        </p:txBody>
      </p:sp>
      <p:pic>
        <p:nvPicPr>
          <p:cNvPr id="2" name="Picture 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4864" y="685800"/>
            <a:ext cx="4471416" cy="4352544"/>
          </a:xfrm>
          <a:prstGeom prst="rect">
            <a:avLst/>
          </a:prstGeom>
        </p:spPr>
      </p:pic>
      <p:pic>
        <p:nvPicPr>
          <p:cNvPr id="3" name="Picture 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727448" y="2514600"/>
            <a:ext cx="4361688" cy="4352544"/>
          </a:xfrm>
          <a:prstGeom prst="rect">
            <a:avLst/>
          </a:prstGeom>
        </p:spPr>
      </p:pic>
    </p:spTree>
    <p:extLst>
      <p:ext uri="{BB962C8B-B14F-4D97-AF65-F5344CB8AC3E}">
        <p14:creationId xmlns:p14="http://schemas.microsoft.com/office/powerpoint/2010/main" val="15787521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4309</TotalTime>
  <Words>1222</Words>
  <Application>Microsoft Office PowerPoint</Application>
  <PresentationFormat>On-screen Show (4:3)</PresentationFormat>
  <Paragraphs>128</Paragraphs>
  <Slides>36</Slides>
  <Notes>20</Notes>
  <HiddenSlides>1</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Concourse</vt:lpstr>
      <vt:lpstr>Overview of the 2 August 2015 Northern Michigan Severe Weather Outbreak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Doom and Destruction 2 Aug 2015 Storm</dc:title>
  <dc:creator>Aaron Mayhew</dc:creator>
  <cp:lastModifiedBy>Aaron Mayhew</cp:lastModifiedBy>
  <cp:revision>139</cp:revision>
  <dcterms:created xsi:type="dcterms:W3CDTF">2016-12-12T16:54:29Z</dcterms:created>
  <dcterms:modified xsi:type="dcterms:W3CDTF">2017-03-07T20:47:16Z</dcterms:modified>
</cp:coreProperties>
</file>