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4" r:id="rId1"/>
  </p:sldMasterIdLst>
  <p:notesMasterIdLst>
    <p:notesMasterId r:id="rId23"/>
  </p:notesMasterIdLst>
  <p:sldIdLst>
    <p:sldId id="256" r:id="rId2"/>
    <p:sldId id="257" r:id="rId3"/>
    <p:sldId id="260" r:id="rId4"/>
    <p:sldId id="262" r:id="rId5"/>
    <p:sldId id="261" r:id="rId6"/>
    <p:sldId id="263" r:id="rId7"/>
    <p:sldId id="272" r:id="rId8"/>
    <p:sldId id="264" r:id="rId9"/>
    <p:sldId id="279" r:id="rId10"/>
    <p:sldId id="278" r:id="rId11"/>
    <p:sldId id="280" r:id="rId12"/>
    <p:sldId id="281" r:id="rId13"/>
    <p:sldId id="282" r:id="rId14"/>
    <p:sldId id="266" r:id="rId15"/>
    <p:sldId id="267" r:id="rId16"/>
    <p:sldId id="268" r:id="rId17"/>
    <p:sldId id="270" r:id="rId18"/>
    <p:sldId id="271" r:id="rId19"/>
    <p:sldId id="277" r:id="rId20"/>
    <p:sldId id="258" r:id="rId21"/>
    <p:sldId id="25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3"/>
    <p:restoredTop sz="94619"/>
  </p:normalViewPr>
  <p:slideViewPr>
    <p:cSldViewPr snapToGrid="0" snapToObjects="1">
      <p:cViewPr varScale="1">
        <p:scale>
          <a:sx n="97" d="100"/>
          <a:sy n="97" d="100"/>
        </p:scale>
        <p:origin x="22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E4885-3C4F-7C47-BA09-8B14CADFB795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E2A43-4DF4-BF4E-8F63-4EF4B3AFC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CD19FB2-3AAB-4D03-B13A-2960828C78E3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CF1133-3259-4C45-BABA-5B62D9C6F78D}" type="datetimeFigureOut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43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13694" y="1889125"/>
            <a:ext cx="8964613" cy="137318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Dual Doppler Observations of a Tornadic Quasi-Linear Convective System on 04 January 2015</a:t>
            </a:r>
            <a:r>
              <a:rPr lang="en-US" sz="5400" b="1" dirty="0">
                <a:solidFill>
                  <a:schemeClr val="bg1"/>
                </a:solidFill>
              </a:rPr>
              <a:t> 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24063" y="4394200"/>
            <a:ext cx="8143875" cy="1117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Dustin Conrad, Kevin </a:t>
            </a:r>
            <a:r>
              <a:rPr lang="en-US" dirty="0" err="1" smtClean="0"/>
              <a:t>Knupp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University of Alabama-Huntsville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smtClean="0"/>
              <a:t>Tornadic Vortex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4781"/>
            <a:ext cx="6002216" cy="4359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2" y="1456267"/>
            <a:ext cx="6013938" cy="4368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859104"/>
            <a:ext cx="5827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Rayleigh stability parameter at </a:t>
            </a:r>
            <a:r>
              <a:rPr lang="en-US" sz="1600" dirty="0"/>
              <a:t>0138 UTC at 1500 m </a:t>
            </a:r>
            <a:r>
              <a:rPr lang="en-US" sz="1600" dirty="0" smtClean="0"/>
              <a:t>AGL through tornadic vortex. Change in sign of Rayleigh parameter indicates the presence of an inflection point, </a:t>
            </a:r>
            <a:r>
              <a:rPr lang="en-US" sz="1600" dirty="0"/>
              <a:t>necessary but insufficient for HSI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178062" y="5859103"/>
            <a:ext cx="5788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Fjortoft stability parameter at 0138 UTC at 1500 m AGL. </a:t>
            </a:r>
            <a:r>
              <a:rPr lang="en-US" sz="1600" dirty="0"/>
              <a:t>Negative Fjortoft parameter reveals that the vortex is not near the </a:t>
            </a:r>
            <a:r>
              <a:rPr lang="en-US" sz="1600" dirty="0" smtClean="0"/>
              <a:t>boundaries, which is </a:t>
            </a:r>
            <a:r>
              <a:rPr lang="en-US" sz="1600" dirty="0"/>
              <a:t>necessary but insufficient for </a:t>
            </a:r>
            <a:r>
              <a:rPr lang="en-US" sz="1600" dirty="0" smtClean="0"/>
              <a:t>HSI.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915508" y="1804176"/>
            <a:ext cx="1213" cy="3447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688678" y="1804176"/>
            <a:ext cx="897260" cy="3447762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 Vortex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2"/>
          <a:stretch/>
        </p:blipFill>
        <p:spPr>
          <a:xfrm>
            <a:off x="0" y="1457686"/>
            <a:ext cx="6070199" cy="4460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9"/>
          <a:stretch/>
        </p:blipFill>
        <p:spPr>
          <a:xfrm>
            <a:off x="6236795" y="1456267"/>
            <a:ext cx="5955205" cy="4462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918541"/>
            <a:ext cx="5912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Objectively-analyzed radar </a:t>
            </a:r>
            <a:r>
              <a:rPr lang="en-US" sz="1600" dirty="0" smtClean="0"/>
              <a:t>reflectivity from </a:t>
            </a:r>
            <a:r>
              <a:rPr lang="en-US" sz="1600" dirty="0"/>
              <a:t>KHTX at </a:t>
            </a:r>
            <a:r>
              <a:rPr lang="en-US" sz="1600" dirty="0" smtClean="0"/>
              <a:t>0149 </a:t>
            </a:r>
            <a:r>
              <a:rPr lang="en-US" sz="1600" dirty="0"/>
              <a:t>UTC at 1500 m </a:t>
            </a:r>
            <a:r>
              <a:rPr lang="en-US" sz="1600" dirty="0" smtClean="0"/>
              <a:t>AGL.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236794" y="5918540"/>
            <a:ext cx="572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Objectively-analyzed radar </a:t>
            </a:r>
            <a:r>
              <a:rPr lang="en-US" sz="1600" dirty="0" smtClean="0"/>
              <a:t>reflectivity and vorticity (10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  from </a:t>
            </a:r>
            <a:r>
              <a:rPr lang="en-US" sz="1600" dirty="0"/>
              <a:t>KHTX at </a:t>
            </a:r>
            <a:r>
              <a:rPr lang="en-US" sz="1600" dirty="0" smtClean="0"/>
              <a:t>0149 </a:t>
            </a:r>
            <a:r>
              <a:rPr lang="en-US" sz="1600" dirty="0"/>
              <a:t>UTC at 1500 m </a:t>
            </a:r>
            <a:r>
              <a:rPr lang="en-US" sz="1600" dirty="0" smtClean="0"/>
              <a:t>AGL. 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839200" y="4572000"/>
            <a:ext cx="597877" cy="0"/>
          </a:xfrm>
          <a:prstGeom prst="straightConnector1">
            <a:avLst/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68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 Vortex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4"/>
          <a:stretch/>
        </p:blipFill>
        <p:spPr>
          <a:xfrm>
            <a:off x="6013938" y="1456267"/>
            <a:ext cx="6178062" cy="44295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199557" y="4626335"/>
            <a:ext cx="1354751" cy="428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9"/>
          <a:stretch/>
        </p:blipFill>
        <p:spPr>
          <a:xfrm>
            <a:off x="0" y="1456267"/>
            <a:ext cx="5835099" cy="44295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859104"/>
            <a:ext cx="5827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Rayleigh stability parameter at 0149 </a:t>
            </a:r>
            <a:r>
              <a:rPr lang="en-US" sz="1600" dirty="0"/>
              <a:t>UTC at 1500 m </a:t>
            </a:r>
            <a:r>
              <a:rPr lang="en-US" sz="1600" dirty="0" smtClean="0"/>
              <a:t>AGL. Over change in sign is of lower magnitude than what was seen at 0138 UTC.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986392" y="5859103"/>
            <a:ext cx="597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Objectively-analyzed </a:t>
            </a:r>
            <a:r>
              <a:rPr lang="en-US" sz="1600" dirty="0" smtClean="0"/>
              <a:t>velocity (m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  from </a:t>
            </a:r>
            <a:r>
              <a:rPr lang="en-US" sz="1600" dirty="0"/>
              <a:t>KHTX at </a:t>
            </a:r>
            <a:r>
              <a:rPr lang="en-US" sz="1600" dirty="0" smtClean="0"/>
              <a:t>0149 </a:t>
            </a:r>
            <a:r>
              <a:rPr lang="en-US" sz="1600" dirty="0"/>
              <a:t>UTC at 1500 m </a:t>
            </a:r>
            <a:r>
              <a:rPr lang="en-US" sz="1600" dirty="0" smtClean="0"/>
              <a:t>AGL.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207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 Vortex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6267"/>
            <a:ext cx="6037383" cy="427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5" y="1456266"/>
            <a:ext cx="6037385" cy="4279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735543"/>
            <a:ext cx="5827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Rayleigh stability parameter at 0149 </a:t>
            </a:r>
            <a:r>
              <a:rPr lang="en-US" sz="1600" dirty="0"/>
              <a:t>UTC at 1500 m </a:t>
            </a:r>
            <a:r>
              <a:rPr lang="en-US" sz="1600" dirty="0" smtClean="0"/>
              <a:t>AGL through tornadic vortex. Change in sign of Rayleigh parameter indicates the presence of an inflection point, </a:t>
            </a:r>
            <a:r>
              <a:rPr lang="en-US" sz="1600" dirty="0"/>
              <a:t>necessary but insufficient for HSI</a:t>
            </a:r>
            <a:r>
              <a:rPr lang="en-US" sz="1600" dirty="0" smtClean="0"/>
              <a:t>. Magnitude of change in sign is less than at 0138 UTC by 3x10</a:t>
            </a:r>
            <a:r>
              <a:rPr lang="en-US" sz="1600" baseline="30000" dirty="0" smtClean="0"/>
              <a:t>-6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178062" y="5735542"/>
            <a:ext cx="5788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Fjortoft stability parameter at 0149 UTC at 1500 m AGL. </a:t>
            </a:r>
            <a:r>
              <a:rPr lang="en-US" sz="1600" dirty="0"/>
              <a:t>Negative Fjortoft parameter reveals that the vortex is not near the </a:t>
            </a:r>
            <a:r>
              <a:rPr lang="en-US" sz="1600" dirty="0" smtClean="0"/>
              <a:t>boundaries, which is </a:t>
            </a:r>
            <a:r>
              <a:rPr lang="en-US" sz="1600" dirty="0"/>
              <a:t>necessary but insufficient for </a:t>
            </a:r>
            <a:r>
              <a:rPr lang="en-US" sz="1600" dirty="0" smtClean="0"/>
              <a:t>HSI. </a:t>
            </a:r>
            <a:r>
              <a:rPr lang="en-US" sz="1600" dirty="0"/>
              <a:t>Magnitude of </a:t>
            </a:r>
            <a:r>
              <a:rPr lang="en-US" sz="1600" dirty="0" smtClean="0"/>
              <a:t>negative max is less negative </a:t>
            </a:r>
            <a:r>
              <a:rPr lang="en-US" sz="1600" dirty="0"/>
              <a:t>than at 0138 UTC by </a:t>
            </a:r>
            <a:r>
              <a:rPr lang="en-US" sz="1600" dirty="0" smtClean="0"/>
              <a:t>1.5x10</a:t>
            </a:r>
            <a:r>
              <a:rPr lang="en-US" sz="1600" baseline="30000" dirty="0" smtClean="0"/>
              <a:t>-6</a:t>
            </a:r>
            <a:r>
              <a:rPr lang="en-US" sz="1600" dirty="0"/>
              <a:t>.</a:t>
            </a:r>
          </a:p>
          <a:p>
            <a:endParaRPr lang="en-US" sz="16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947138" y="1792453"/>
            <a:ext cx="12933" cy="34008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428885" y="1745561"/>
            <a:ext cx="1166893" cy="3447762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 smtClean="0"/>
              <a:t>So why is one tornadic and the other is not?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456267"/>
            <a:ext cx="5070230" cy="5014871"/>
          </a:xfrm>
        </p:spPr>
        <p:txBody>
          <a:bodyPr/>
          <a:lstStyle/>
          <a:p>
            <a:r>
              <a:rPr lang="en-US" sz="2000" dirty="0" smtClean="0"/>
              <a:t>Both </a:t>
            </a:r>
            <a:r>
              <a:rPr lang="en-US" sz="2000" dirty="0" err="1" smtClean="0"/>
              <a:t>mesovortices</a:t>
            </a:r>
            <a:r>
              <a:rPr lang="en-US" sz="2000" dirty="0" smtClean="0"/>
              <a:t> likely formed from HSI, however northern vortex becomes tornadic while southern vortex does not</a:t>
            </a:r>
          </a:p>
          <a:p>
            <a:r>
              <a:rPr lang="en-US" sz="2000" dirty="0" smtClean="0"/>
              <a:t>Wave interaction with northern vortex but not with southern vortex</a:t>
            </a:r>
          </a:p>
          <a:p>
            <a:r>
              <a:rPr lang="en-US" sz="2000" dirty="0" smtClean="0"/>
              <a:t>Cannot provide definitive proof of wave passage</a:t>
            </a:r>
          </a:p>
          <a:p>
            <a:pPr lvl="1"/>
            <a:r>
              <a:rPr lang="en-US" sz="2000" dirty="0" smtClean="0"/>
              <a:t>Lack of surface stations in region of passage</a:t>
            </a:r>
          </a:p>
          <a:p>
            <a:r>
              <a:rPr lang="en-US" sz="2000" dirty="0" smtClean="0"/>
              <a:t>Is the environment supportive of waves?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7"/>
          <a:stretch/>
        </p:blipFill>
        <p:spPr>
          <a:xfrm>
            <a:off x="5934664" y="1711209"/>
            <a:ext cx="6034598" cy="45049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485586">
            <a:off x="8985501" y="4709243"/>
            <a:ext cx="1931464" cy="46339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601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 smtClean="0"/>
              <a:t>Wave Interaction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113690"/>
                <a:ext cx="5550876" cy="5615355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Holton 2013 states that Kelvin-Helmholtz waves can be generated (maintained) in environments with Richardson Number less than .25 (1.0)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𝑁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𝜕𝜃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      </m:t>
                      </m:r>
                      <m:r>
                        <a:rPr lang="en-US" i="1">
                          <a:latin typeface="Cambria Math" charset="0"/>
                        </a:rPr>
                        <m:t>𝑁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 baseline="-25000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𝑒𝑠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0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       </m:t>
                      </m:r>
                      <m:r>
                        <a:rPr lang="en-US" i="1">
                          <a:latin typeface="Cambria Math" charset="0"/>
                        </a:rPr>
                        <m:t>𝑅𝑖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𝑑𝑢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𝑑𝑧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r>
                  <a:rPr lang="en-US" sz="2000" dirty="0" err="1"/>
                  <a:t>Lindzen</a:t>
                </a:r>
                <a:r>
                  <a:rPr lang="en-US" sz="2000" dirty="0"/>
                  <a:t> and Tung (1976</a:t>
                </a:r>
                <a:r>
                  <a:rPr lang="en-US" sz="2000" dirty="0" smtClean="0"/>
                  <a:t>) stated that internal gravity waves can be ducted by layers of decreasing vertical wave number (m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) and the ground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f>
                        <m:fPr>
                          <m:ctrlPr>
                            <a:rPr lang="mr-IN" i="1">
                              <a:latin typeface="Cambria Math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mr-IN" i="1"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i="1"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mr-IN" i="1">
                                  <a:latin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US">
                          <a:latin typeface="Cambria Math" charset="0"/>
                        </a:rPr>
                        <m:t> −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              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mr-IN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 </a:t>
                </a:r>
                <a:r>
                  <a:rPr lang="en-US" sz="2000" dirty="0" smtClean="0"/>
                  <a:t>Coleman and </a:t>
                </a:r>
                <a:r>
                  <a:rPr lang="en-US" sz="2000" dirty="0" err="1" smtClean="0"/>
                  <a:t>Knupp</a:t>
                </a:r>
                <a:r>
                  <a:rPr lang="en-US" sz="2000" dirty="0" smtClean="0"/>
                  <a:t> 08 showed how interactions between internal gravity waves and mesocyclones can lead to an overall intensification of vorticity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113690"/>
                <a:ext cx="5550876" cy="5615355"/>
              </a:xfrm>
              <a:blipFill rotWithShape="0">
                <a:blip r:embed="rId2"/>
                <a:stretch>
                  <a:fillRect l="-989" b="-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53" y="750277"/>
            <a:ext cx="5981948" cy="5746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3876" y="6494585"/>
            <a:ext cx="458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Coleman and </a:t>
            </a:r>
            <a:r>
              <a:rPr lang="en-US" dirty="0" err="1" smtClean="0"/>
              <a:t>Knupp</a:t>
            </a:r>
            <a:r>
              <a:rPr lang="en-US" dirty="0" smtClean="0"/>
              <a:t>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dirty="0" smtClean="0"/>
              <a:t>Wave Interaction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4"/>
          <a:stretch/>
        </p:blipFill>
        <p:spPr>
          <a:xfrm>
            <a:off x="-1" y="1456267"/>
            <a:ext cx="6074485" cy="4484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3"/>
          <a:stretch/>
        </p:blipFill>
        <p:spPr>
          <a:xfrm>
            <a:off x="6201509" y="1456266"/>
            <a:ext cx="5990492" cy="4484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5987545"/>
            <a:ext cx="6201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Objectively-analyzed radar reflectivity </a:t>
            </a:r>
            <a:r>
              <a:rPr lang="en-US" sz="1600" dirty="0" smtClean="0"/>
              <a:t>and horizontal </a:t>
            </a:r>
            <a:r>
              <a:rPr lang="en-US" sz="1600" dirty="0"/>
              <a:t>vorticity (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  <a:r>
              <a:rPr lang="en-US" sz="1600" dirty="0"/>
              <a:t>)  from KHTX at 0138 UTC at 1500 m </a:t>
            </a:r>
            <a:r>
              <a:rPr lang="en-US" sz="1600" dirty="0" smtClean="0"/>
              <a:t>AGL. Some hint of horizontal vorticity along leading edge of possible wave.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201509" y="5987545"/>
            <a:ext cx="599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Objectively-analyzed radar reflectivity and horizontal vorticity (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  <a:r>
              <a:rPr lang="en-US" sz="1600" dirty="0"/>
              <a:t>)  from KHTX at </a:t>
            </a:r>
            <a:r>
              <a:rPr lang="en-US" sz="1600" dirty="0" smtClean="0"/>
              <a:t>0149 </a:t>
            </a:r>
            <a:r>
              <a:rPr lang="en-US" sz="1600" dirty="0"/>
              <a:t>UTC at 1500 m AGL. </a:t>
            </a:r>
            <a:r>
              <a:rPr lang="en-US" sz="1600" dirty="0" smtClean="0"/>
              <a:t>Unlike 0138 UTC, no horizontal vorticity interacts with southern vortex.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423138" y="3657600"/>
            <a:ext cx="300723" cy="562708"/>
          </a:xfrm>
          <a:prstGeom prst="straightConnector1">
            <a:avLst/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1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 smtClean="0"/>
              <a:t>Wave Interaction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267"/>
            <a:ext cx="6479028" cy="3981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5"/>
          <a:stretch/>
        </p:blipFill>
        <p:spPr>
          <a:xfrm>
            <a:off x="6623538" y="1456266"/>
            <a:ext cx="5568461" cy="3981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" y="5437939"/>
            <a:ext cx="6201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Profile of Richardson Number calculated from the RAP sounding using saturated and non-saturated Brunt-</a:t>
            </a:r>
            <a:r>
              <a:rPr lang="en-US" sz="1600" dirty="0" err="1"/>
              <a:t>Vaisala</a:t>
            </a:r>
            <a:r>
              <a:rPr lang="en-US" sz="1600" dirty="0"/>
              <a:t> frequency. Values below 0.25 (1.0) are supportive for generation (maintenance) of Kelvin-Helmholtz waves.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3537" y="5437939"/>
            <a:ext cx="5568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Profile of vertical wavenumber determined from equation below using RAP sounding. Gravity waves can be reflected by the ground and by layers of decreasing m</a:t>
            </a:r>
            <a:r>
              <a:rPr lang="en-US" sz="1600" baseline="30000" dirty="0"/>
              <a:t>2 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69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56266"/>
            <a:ext cx="10131425" cy="5401734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Dual Doppler analysis of a tornadic QLCS was performed</a:t>
            </a:r>
          </a:p>
          <a:p>
            <a:r>
              <a:rPr lang="en-US" sz="2400" dirty="0" smtClean="0"/>
              <a:t>A stout wind shift with strong pre- and post-QLCS winds existed with tornadic vortex</a:t>
            </a:r>
          </a:p>
          <a:p>
            <a:pPr lvl="1"/>
            <a:r>
              <a:rPr lang="en-US" sz="2400" dirty="0" smtClean="0"/>
              <a:t>Agrees with results shown in Clark and Parker 2014</a:t>
            </a:r>
          </a:p>
          <a:p>
            <a:r>
              <a:rPr lang="en-US" sz="2400" dirty="0" smtClean="0"/>
              <a:t>Southern vortex depicts are more drawn out wind shift than northern vortex</a:t>
            </a:r>
          </a:p>
          <a:p>
            <a:r>
              <a:rPr lang="en-US" sz="2400" dirty="0" smtClean="0"/>
              <a:t>Both vortices satisfied Rayleigh and Fjortoft stability criteria, which are necessary but insufficient for HSI. Thus, it is likely that HSI is the main formation mechanism of these vortices</a:t>
            </a:r>
          </a:p>
          <a:p>
            <a:r>
              <a:rPr lang="en-US" sz="2400" dirty="0"/>
              <a:t>A possible wave interaction is what caused northern vortex to become </a:t>
            </a:r>
            <a:r>
              <a:rPr lang="en-US" sz="2400" dirty="0" smtClean="0"/>
              <a:t>tornadic</a:t>
            </a:r>
          </a:p>
          <a:p>
            <a:r>
              <a:rPr lang="en-US" sz="2400" dirty="0"/>
              <a:t>Environment was favorable for Kelvin-Helmholtz and internal gravity </a:t>
            </a:r>
            <a:r>
              <a:rPr lang="en-US" sz="2400" dirty="0" err="1" smtClean="0"/>
              <a:t>waves</a:t>
            </a:r>
            <a:r>
              <a:rPr lang="en-US" sz="2400" dirty="0" err="1"/>
              <a:t>Dual</a:t>
            </a:r>
            <a:r>
              <a:rPr lang="en-US" sz="2400" dirty="0"/>
              <a:t> Doppler analysis shows horizontal vorticity along leading edge of the wave</a:t>
            </a:r>
          </a:p>
          <a:p>
            <a:r>
              <a:rPr lang="en-US" sz="2400" dirty="0"/>
              <a:t>Cannot definitively say wave was present though due to lack of surface observations and low resolution of dual </a:t>
            </a:r>
            <a:r>
              <a:rPr lang="en-US" sz="2400" dirty="0" smtClean="0"/>
              <a:t>Doppler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01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456268"/>
            <a:ext cx="10131425" cy="493281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Similar analysis to be performed on other events with improved radar coverage</a:t>
            </a:r>
          </a:p>
          <a:p>
            <a:r>
              <a:rPr lang="en-US" sz="2200" dirty="0" smtClean="0"/>
              <a:t>Further investigation into the role of tilting and stretching in mesovortex formation and wave interaction</a:t>
            </a:r>
          </a:p>
          <a:p>
            <a:r>
              <a:rPr lang="en-US" sz="2200" dirty="0" smtClean="0"/>
              <a:t>Assimilation into the Weather Research and Forecasting model for trajectory analysis</a:t>
            </a:r>
          </a:p>
          <a:p>
            <a:r>
              <a:rPr lang="en-US" sz="2200" dirty="0" smtClean="0"/>
              <a:t>Dual polarization analysis near the vortex</a:t>
            </a:r>
          </a:p>
        </p:txBody>
      </p:sp>
    </p:spTree>
    <p:extLst>
      <p:ext uri="{BB962C8B-B14F-4D97-AF65-F5344CB8AC3E}">
        <p14:creationId xmlns:p14="http://schemas.microsoft.com/office/powerpoint/2010/main" val="17443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QLCS_Tor_Cases\Albertville_20150104\Images\PythonWinds\ARMOR Reflectivity\armorRe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0" y="1437120"/>
            <a:ext cx="6390442" cy="42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:\QLCS_Tor_Cases\Albertville_20150104\Images\PythonVelocity\ARMOR Velocity\armorVe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59" y="1437119"/>
            <a:ext cx="6390442" cy="426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 err="1" smtClean="0"/>
              <a:t>Acknowlegments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685801" y="1215944"/>
            <a:ext cx="11506199" cy="564205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Dr. Kevin </a:t>
            </a:r>
            <a:r>
              <a:rPr lang="en-US" sz="2800" dirty="0" err="1" smtClean="0"/>
              <a:t>Knupp</a:t>
            </a:r>
            <a:r>
              <a:rPr lang="en-US" sz="2800" dirty="0" smtClean="0"/>
              <a:t>, Dr. Tim Coleman </a:t>
            </a:r>
            <a:r>
              <a:rPr lang="mr-IN" sz="2800" dirty="0" smtClean="0"/>
              <a:t>–</a:t>
            </a:r>
            <a:r>
              <a:rPr lang="en-US" sz="2800" dirty="0" smtClean="0"/>
              <a:t> UAH</a:t>
            </a:r>
          </a:p>
          <a:p>
            <a:r>
              <a:rPr lang="en-US" sz="2800" dirty="0" smtClean="0"/>
              <a:t>Dr. Jeff Frame </a:t>
            </a:r>
            <a:r>
              <a:rPr lang="mr-IN" sz="2800" dirty="0" smtClean="0"/>
              <a:t>–</a:t>
            </a:r>
            <a:r>
              <a:rPr lang="en-US" sz="2800" dirty="0" smtClean="0"/>
              <a:t> UIUC</a:t>
            </a:r>
          </a:p>
          <a:p>
            <a:r>
              <a:rPr lang="en-US" sz="2800" dirty="0" smtClean="0"/>
              <a:t>Dr. Todd Murphy - ULM</a:t>
            </a:r>
          </a:p>
          <a:p>
            <a:r>
              <a:rPr lang="en-US" sz="2800" cap="none" dirty="0" smtClean="0"/>
              <a:t>Barrett </a:t>
            </a:r>
            <a:r>
              <a:rPr lang="en-US" sz="2800" cap="none" dirty="0" err="1" smtClean="0"/>
              <a:t>Goudeau</a:t>
            </a:r>
            <a:r>
              <a:rPr lang="en-US" sz="2800" cap="none" dirty="0" smtClean="0"/>
              <a:t>, Carter Hulsey, Tony </a:t>
            </a:r>
            <a:r>
              <a:rPr lang="en-US" sz="2800" cap="none" dirty="0" err="1" smtClean="0"/>
              <a:t>Lyza</a:t>
            </a:r>
            <a:r>
              <a:rPr lang="en-US" sz="2800" cap="none" dirty="0" smtClean="0"/>
              <a:t>, Austin </a:t>
            </a:r>
            <a:r>
              <a:rPr lang="en-US" sz="2800" cap="none" dirty="0" err="1" smtClean="0"/>
              <a:t>Vacek</a:t>
            </a:r>
            <a:r>
              <a:rPr lang="en-US" sz="2800" cap="none" dirty="0" smtClean="0"/>
              <a:t>, </a:t>
            </a:r>
            <a:r>
              <a:rPr lang="en-US" sz="2800" dirty="0"/>
              <a:t>Ryan </a:t>
            </a:r>
            <a:r>
              <a:rPr lang="en-US" sz="2800" dirty="0" smtClean="0"/>
              <a:t>Wade</a:t>
            </a:r>
            <a:r>
              <a:rPr lang="en-US" sz="2800" cap="none" dirty="0" smtClean="0"/>
              <a:t> </a:t>
            </a:r>
            <a:r>
              <a:rPr lang="mr-IN" sz="2800" cap="none" dirty="0" smtClean="0"/>
              <a:t>–</a:t>
            </a:r>
            <a:r>
              <a:rPr lang="en-US" sz="2800" cap="none" dirty="0" smtClean="0"/>
              <a:t> UAH</a:t>
            </a:r>
          </a:p>
          <a:p>
            <a:endParaRPr lang="en-US" sz="2800" dirty="0"/>
          </a:p>
          <a:p>
            <a:endParaRPr lang="en-US" sz="2800" cap="none" dirty="0" smtClean="0"/>
          </a:p>
          <a:p>
            <a:endParaRPr lang="en-US" sz="2800" dirty="0"/>
          </a:p>
          <a:p>
            <a:r>
              <a:rPr lang="en-US" sz="2800" cap="none" dirty="0" smtClean="0"/>
              <a:t>Support from Northern Gulf Institute Grant 191001.363513.04A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9209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58290" y="1299249"/>
            <a:ext cx="7197726" cy="2421464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58290" y="4482714"/>
            <a:ext cx="7197726" cy="1405467"/>
          </a:xfrm>
        </p:spPr>
        <p:txBody>
          <a:bodyPr>
            <a:normAutofit/>
          </a:bodyPr>
          <a:lstStyle/>
          <a:p>
            <a:pPr algn="ctr"/>
            <a:r>
              <a:rPr lang="en-US" sz="2800" cap="none" dirty="0" smtClean="0"/>
              <a:t>Contact: dconrad@nsstc.uah.edu</a:t>
            </a:r>
          </a:p>
          <a:p>
            <a:pPr algn="ctr"/>
            <a:r>
              <a:rPr lang="en-US" sz="2800" cap="none" dirty="0" smtClean="0"/>
              <a:t>Twitter: @</a:t>
            </a:r>
            <a:r>
              <a:rPr lang="en-US" sz="2800" cap="none" dirty="0" err="1" smtClean="0"/>
              <a:t>WxDcon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19060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7" y="0"/>
            <a:ext cx="10131425" cy="1456267"/>
          </a:xfrm>
        </p:spPr>
        <p:txBody>
          <a:bodyPr/>
          <a:lstStyle/>
          <a:p>
            <a:r>
              <a:rPr lang="en-US" dirty="0" smtClean="0"/>
              <a:t>Damage/tornado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7" y="1456267"/>
            <a:ext cx="6073898" cy="1146256"/>
          </a:xfrm>
        </p:spPr>
        <p:txBody>
          <a:bodyPr>
            <a:normAutofit/>
          </a:bodyPr>
          <a:lstStyle/>
          <a:p>
            <a:r>
              <a:rPr lang="en-US" sz="2000" dirty="0"/>
              <a:t>EF 1 damage on the north side of Albertville</a:t>
            </a:r>
          </a:p>
          <a:p>
            <a:r>
              <a:rPr lang="en-US" sz="2000" dirty="0"/>
              <a:t>Track length about 10.3 km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0" y="2731477"/>
            <a:ext cx="6846649" cy="4126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45" y="1"/>
            <a:ext cx="3930555" cy="2210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80" y="2455983"/>
            <a:ext cx="3695087" cy="2078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81" y="4779514"/>
            <a:ext cx="3695087" cy="2078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21866" y="6002215"/>
            <a:ext cx="1150033" cy="85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Survey data courtesy of Tony </a:t>
            </a:r>
            <a:r>
              <a:rPr lang="en-US" sz="1600" dirty="0" err="1" smtClean="0"/>
              <a:t>Lyza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72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dirty="0" smtClean="0"/>
              <a:t>Environment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2" y="1114736"/>
            <a:ext cx="9662999" cy="574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7636" r="8700" b="9936"/>
          <a:stretch/>
        </p:blipFill>
        <p:spPr>
          <a:xfrm>
            <a:off x="6271846" y="747998"/>
            <a:ext cx="5920154" cy="572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5219699" cy="1456267"/>
          </a:xfrm>
        </p:spPr>
        <p:txBody>
          <a:bodyPr>
            <a:normAutofit/>
          </a:bodyPr>
          <a:lstStyle/>
          <a:p>
            <a:r>
              <a:rPr lang="en-US" dirty="0" smtClean="0"/>
              <a:t>Dual Doppler Analysis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5800" y="1055077"/>
            <a:ext cx="5457092" cy="5802923"/>
          </a:xfrm>
        </p:spPr>
        <p:txBody>
          <a:bodyPr>
            <a:noAutofit/>
          </a:bodyPr>
          <a:lstStyle/>
          <a:p>
            <a:r>
              <a:rPr lang="en-US" sz="2000" dirty="0" smtClean="0"/>
              <a:t>UAH ARMOR (C-band) and KHTX (S-band) radars</a:t>
            </a:r>
          </a:p>
          <a:p>
            <a:r>
              <a:rPr lang="en-US" sz="2000" dirty="0" smtClean="0"/>
              <a:t>Data manually edited and unfolded using solo3</a:t>
            </a:r>
          </a:p>
          <a:p>
            <a:r>
              <a:rPr lang="en-US" sz="2000" dirty="0" smtClean="0"/>
              <a:t>Data were gridded to a Cartesian grid using </a:t>
            </a:r>
            <a:r>
              <a:rPr lang="en-US" sz="2000" dirty="0" err="1" smtClean="0"/>
              <a:t>Radx</a:t>
            </a:r>
            <a:endParaRPr lang="en-US" sz="2000" dirty="0" smtClean="0"/>
          </a:p>
          <a:p>
            <a:pPr lvl="1"/>
            <a:r>
              <a:rPr lang="en-US" sz="2000" dirty="0" smtClean="0"/>
              <a:t>180 km x 120 km x 15 km grid</a:t>
            </a:r>
          </a:p>
          <a:p>
            <a:pPr lvl="1"/>
            <a:r>
              <a:rPr lang="en-US" sz="2000" dirty="0" smtClean="0"/>
              <a:t>Horizontal grid spacing of 1000 m and vertical grid spacing of 500 m</a:t>
            </a:r>
          </a:p>
          <a:p>
            <a:pPr lvl="1"/>
            <a:r>
              <a:rPr lang="en-US" sz="2000" dirty="0" err="1" smtClean="0"/>
              <a:t>Cressman</a:t>
            </a:r>
            <a:r>
              <a:rPr lang="en-US" sz="2000" dirty="0" smtClean="0"/>
              <a:t> weighting scheme</a:t>
            </a:r>
          </a:p>
          <a:p>
            <a:r>
              <a:rPr lang="en-US" sz="2000" dirty="0" smtClean="0"/>
              <a:t>Dual Doppler Analysis performed using CEDRIC</a:t>
            </a:r>
          </a:p>
          <a:p>
            <a:pPr lvl="1"/>
            <a:r>
              <a:rPr lang="en-US" sz="2000" dirty="0" smtClean="0"/>
              <a:t>Since ARMOR was in low levels only, only ARMOR volume scans that were fully within a KHTX volume were selected to reduce error in the dual Doppler analysis</a:t>
            </a:r>
          </a:p>
          <a:p>
            <a:r>
              <a:rPr lang="en-US" sz="2000" dirty="0" smtClean="0"/>
              <a:t>70 </a:t>
            </a:r>
            <a:r>
              <a:rPr lang="en-US" sz="2000" dirty="0"/>
              <a:t>km </a:t>
            </a:r>
            <a:r>
              <a:rPr lang="en-US" sz="2000" dirty="0" smtClean="0"/>
              <a:t>baseline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4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6101861" cy="1456267"/>
          </a:xfrm>
        </p:spPr>
        <p:txBody>
          <a:bodyPr/>
          <a:lstStyle/>
          <a:p>
            <a:r>
              <a:rPr lang="en-US" dirty="0" smtClean="0"/>
              <a:t>Horizontal Shearing Instability Criteria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702450"/>
                <a:ext cx="5726722" cy="515555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Rayleigh Instability Criterion</a:t>
                </a:r>
              </a:p>
              <a:p>
                <a:pPr lvl="1"/>
                <a:r>
                  <a:rPr lang="en-US" sz="2000" dirty="0"/>
                  <a:t>Change in sign </a:t>
                </a:r>
                <a:r>
                  <a:rPr lang="en-US" sz="2000" dirty="0" smtClean="0"/>
                  <a:t>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charset="0"/>
                          </a:rPr>
                          <m:t>𝑢</m:t>
                        </m:r>
                      </m:num>
                      <m:den>
                        <m:r>
                          <a:rPr lang="en-US" sz="2000" i="1">
                            <a:latin typeface="Cambria Math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 shows </a:t>
                </a:r>
                <a:r>
                  <a:rPr lang="en-US" sz="2000" dirty="0"/>
                  <a:t>inflection point in </a:t>
                </a:r>
                <a:r>
                  <a:rPr lang="en-US" sz="2000" dirty="0" smtClean="0"/>
                  <a:t>flow where u is line parallel wind component</a:t>
                </a:r>
              </a:p>
              <a:p>
                <a:pPr lvl="1"/>
                <a:r>
                  <a:rPr lang="en-US" sz="2000" dirty="0"/>
                  <a:t>Necessary but not sufficient for </a:t>
                </a:r>
                <a:r>
                  <a:rPr lang="en-US" sz="2000" dirty="0" smtClean="0"/>
                  <a:t>HSI</a:t>
                </a:r>
              </a:p>
              <a:p>
                <a:r>
                  <a:rPr lang="en-US" sz="2400" dirty="0" smtClean="0"/>
                  <a:t>Fjortoft Instability Criterion</a:t>
                </a:r>
              </a:p>
              <a:p>
                <a:pPr lvl="1"/>
                <a:r>
                  <a:rPr lang="en-US" sz="2000" dirty="0" smtClean="0"/>
                  <a:t>Fjortoft derived </a:t>
                </a:r>
                <a:r>
                  <a:rPr lang="en-US" sz="2000" dirty="0"/>
                  <a:t>a more stringent condition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charset="0"/>
                          </a:rPr>
                          <m:t>𝑢</m:t>
                        </m:r>
                      </m:num>
                      <m:den>
                        <m:r>
                          <a:rPr lang="en-US" sz="2000" i="1">
                            <a:latin typeface="Cambria Math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>
                        <a:latin typeface="Cambria Math" charset="0"/>
                      </a:rPr>
                      <m:t>(</m:t>
                    </m:r>
                    <m:r>
                      <a:rPr lang="en-US" sz="2000" i="1">
                        <a:latin typeface="Cambria Math" charset="0"/>
                      </a:rPr>
                      <m:t>𝑢</m:t>
                    </m:r>
                    <m:r>
                      <a:rPr lang="en-US" sz="2000" i="1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2000" dirty="0"/>
                  <a:t>) must be less than zero in the </a:t>
                </a:r>
                <a:r>
                  <a:rPr lang="en-US" sz="2000" dirty="0" smtClean="0"/>
                  <a:t>flow,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2000" dirty="0" smtClean="0"/>
                  <a:t> is the flow at the inflection point</a:t>
                </a:r>
              </a:p>
              <a:p>
                <a:pPr lvl="1"/>
                <a:r>
                  <a:rPr lang="en-US" sz="2000" dirty="0" smtClean="0"/>
                  <a:t>Also necessary </a:t>
                </a:r>
                <a:r>
                  <a:rPr lang="en-US" sz="2000" dirty="0"/>
                  <a:t>but not sufficient for </a:t>
                </a:r>
                <a:r>
                  <a:rPr lang="en-US" sz="2000" dirty="0" smtClean="0"/>
                  <a:t>HSI</a:t>
                </a:r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702450"/>
                <a:ext cx="5726722" cy="5155550"/>
              </a:xfrm>
              <a:blipFill rotWithShape="0">
                <a:blip r:embed="rId2"/>
                <a:stretch>
                  <a:fillRect l="-1491" t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03f0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 b="12433"/>
          <a:stretch/>
        </p:blipFill>
        <p:spPr bwMode="auto">
          <a:xfrm>
            <a:off x="6260617" y="3084471"/>
            <a:ext cx="5932840" cy="337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03f0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7" b="19661"/>
          <a:stretch/>
        </p:blipFill>
        <p:spPr bwMode="auto">
          <a:xfrm>
            <a:off x="6260617" y="266745"/>
            <a:ext cx="5931383" cy="27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61073" y="6465116"/>
            <a:ext cx="3630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Markowski</a:t>
            </a:r>
            <a:r>
              <a:rPr lang="en-US" sz="1600" dirty="0" smtClean="0"/>
              <a:t> and Richardson 2010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073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0"/>
            <a:ext cx="10131425" cy="1456267"/>
          </a:xfrm>
        </p:spPr>
        <p:txBody>
          <a:bodyPr/>
          <a:lstStyle/>
          <a:p>
            <a:r>
              <a:rPr lang="en-US" dirty="0" smtClean="0"/>
              <a:t>Clark and Parker 2014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2" y="1456267"/>
            <a:ext cx="4995334" cy="5003148"/>
          </a:xfrm>
        </p:spPr>
        <p:txBody>
          <a:bodyPr>
            <a:normAutofit/>
          </a:bodyPr>
          <a:lstStyle/>
          <a:p>
            <a:r>
              <a:rPr lang="en-US" sz="2000" dirty="0"/>
              <a:t>Used high resolution surface data to obtain winds, temperature, and pressure in the UK</a:t>
            </a:r>
          </a:p>
          <a:p>
            <a:r>
              <a:rPr lang="en-US" sz="2000" dirty="0"/>
              <a:t>Studied 15 cold fronts crossing the UK, 7 of them producing tornadoes</a:t>
            </a:r>
          </a:p>
          <a:p>
            <a:r>
              <a:rPr lang="en-US" sz="2000" dirty="0"/>
              <a:t>Lists HSI as the formation mechanism</a:t>
            </a:r>
          </a:p>
          <a:p>
            <a:pPr lvl="1"/>
            <a:r>
              <a:rPr lang="en-US" sz="2000" dirty="0"/>
              <a:t>Lack of anticyclonic misovortices and variability in reflectivity suggests absence of updraft/downdrafts (Trapp &amp; Weisman 03)</a:t>
            </a:r>
          </a:p>
          <a:p>
            <a:r>
              <a:rPr lang="en-US" sz="2000" dirty="0"/>
              <a:t>Does not rule out tilting mechanism due to lack of high resolution </a:t>
            </a:r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21895" y="1456267"/>
            <a:ext cx="4995332" cy="5003148"/>
          </a:xfrm>
        </p:spPr>
        <p:txBody>
          <a:bodyPr>
            <a:noAutofit/>
          </a:bodyPr>
          <a:lstStyle/>
          <a:p>
            <a:r>
              <a:rPr lang="en-US" sz="2000" dirty="0"/>
              <a:t>Found 3 general thresholds</a:t>
            </a:r>
          </a:p>
          <a:p>
            <a:pPr lvl="1"/>
            <a:r>
              <a:rPr lang="en-US" sz="2000" dirty="0"/>
              <a:t>Large-veer (&gt;&gt;45°), strong post frontal winds usually tornadic</a:t>
            </a:r>
          </a:p>
          <a:p>
            <a:pPr lvl="1"/>
            <a:r>
              <a:rPr lang="en-US" sz="2000" dirty="0"/>
              <a:t>Small-veer (</a:t>
            </a:r>
            <a:r>
              <a:rPr lang="en-US" sz="2000" u="sng" dirty="0"/>
              <a:t>&lt;</a:t>
            </a:r>
            <a:r>
              <a:rPr lang="en-US" sz="2000" dirty="0"/>
              <a:t>45°), strong post frontal winds not conducive for tornadoes</a:t>
            </a:r>
          </a:p>
          <a:p>
            <a:pPr lvl="1"/>
            <a:r>
              <a:rPr lang="en-US" sz="2000" dirty="0"/>
              <a:t>Weak post frontal winds not conducive for tornadoes </a:t>
            </a:r>
          </a:p>
          <a:p>
            <a:r>
              <a:rPr lang="en-US" sz="2000" dirty="0"/>
              <a:t>Vorticity stretching found with progressive veering of winds or increase in speed</a:t>
            </a:r>
          </a:p>
          <a:p>
            <a:r>
              <a:rPr lang="en-US" sz="2000" dirty="0"/>
              <a:t>Possibility of conditional instability in prefrontal environment as a necessary </a:t>
            </a:r>
            <a:r>
              <a:rPr lang="en-US" sz="2000" dirty="0" smtClean="0"/>
              <a:t>condition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60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smtClean="0"/>
              <a:t>Tornadic Vortex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4"/>
          <a:stretch/>
        </p:blipFill>
        <p:spPr>
          <a:xfrm>
            <a:off x="1" y="1456266"/>
            <a:ext cx="5912546" cy="4581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0"/>
          <a:stretch/>
        </p:blipFill>
        <p:spPr>
          <a:xfrm>
            <a:off x="6053519" y="1456267"/>
            <a:ext cx="6138481" cy="4581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037385"/>
            <a:ext cx="5912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Objectively-analyzed radar </a:t>
            </a:r>
            <a:r>
              <a:rPr lang="en-US" sz="1600" dirty="0" smtClean="0"/>
              <a:t>reflectivity from </a:t>
            </a:r>
            <a:r>
              <a:rPr lang="en-US" sz="1600" dirty="0"/>
              <a:t>KHTX at 0138 UTC at 1500 m above ground level (</a:t>
            </a:r>
            <a:r>
              <a:rPr lang="en-US" sz="1600" dirty="0" smtClean="0"/>
              <a:t>AGL).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53519" y="6037384"/>
            <a:ext cx="5912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Objectively-analyzed radar </a:t>
            </a:r>
            <a:r>
              <a:rPr lang="en-US" sz="1600" dirty="0" smtClean="0"/>
              <a:t>reflectivity and vorticity (10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  from </a:t>
            </a:r>
            <a:r>
              <a:rPr lang="en-US" sz="1600" dirty="0"/>
              <a:t>KHTX at 0138 UTC at 1500 m above ground level (</a:t>
            </a:r>
            <a:r>
              <a:rPr lang="en-US" sz="1600" dirty="0" smtClean="0"/>
              <a:t>AGL). 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557846" y="4149969"/>
            <a:ext cx="597877" cy="0"/>
          </a:xfrm>
          <a:prstGeom prst="straightConnector1">
            <a:avLst/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smtClean="0"/>
              <a:t>Tornadic Vortex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2"/>
          <a:stretch/>
        </p:blipFill>
        <p:spPr>
          <a:xfrm>
            <a:off x="0" y="1456266"/>
            <a:ext cx="5861764" cy="44028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"/>
          <a:stretch/>
        </p:blipFill>
        <p:spPr>
          <a:xfrm>
            <a:off x="5986392" y="1456267"/>
            <a:ext cx="6205608" cy="44028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8194431" y="4138246"/>
            <a:ext cx="1301261" cy="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5859104"/>
            <a:ext cx="5827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Rayleigh stability parameter at </a:t>
            </a:r>
            <a:r>
              <a:rPr lang="en-US" sz="1600" dirty="0"/>
              <a:t>0138 UTC at 1500 m </a:t>
            </a:r>
            <a:r>
              <a:rPr lang="en-US" sz="1600" dirty="0" smtClean="0"/>
              <a:t>AGL. Greatest change of sign located near location of tornadic vortex.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986392" y="5859103"/>
            <a:ext cx="6205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Objectively-analyzed </a:t>
            </a:r>
            <a:r>
              <a:rPr lang="en-US" sz="1600" dirty="0" smtClean="0"/>
              <a:t>velocity (m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  from </a:t>
            </a:r>
            <a:r>
              <a:rPr lang="en-US" sz="1600" dirty="0"/>
              <a:t>KHTX at 0138 UTC at 1500 </a:t>
            </a:r>
            <a:r>
              <a:rPr lang="en-US" sz="1600"/>
              <a:t>m </a:t>
            </a:r>
            <a:r>
              <a:rPr lang="en-US" sz="1600" smtClean="0"/>
              <a:t>AGL.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90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32642</TotalTime>
  <Words>1315</Words>
  <Application>Microsoft Macintosh PowerPoint</Application>
  <PresentationFormat>Widescreen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Calibri Light</vt:lpstr>
      <vt:lpstr>Cambria Math</vt:lpstr>
      <vt:lpstr>Mangal</vt:lpstr>
      <vt:lpstr>Arial</vt:lpstr>
      <vt:lpstr>Celestial</vt:lpstr>
      <vt:lpstr>Dual Doppler Observations of a Tornadic Quasi-Linear Convective System on 04 January 2015 </vt:lpstr>
      <vt:lpstr>PowerPoint Presentation</vt:lpstr>
      <vt:lpstr>Damage/tornado track</vt:lpstr>
      <vt:lpstr>Environment</vt:lpstr>
      <vt:lpstr>Dual Doppler Analysis</vt:lpstr>
      <vt:lpstr>Horizontal Shearing Instability Criteria</vt:lpstr>
      <vt:lpstr>Clark and Parker 2014</vt:lpstr>
      <vt:lpstr>Tornadic Vortex</vt:lpstr>
      <vt:lpstr>Tornadic Vortex</vt:lpstr>
      <vt:lpstr>Tornadic Vortex</vt:lpstr>
      <vt:lpstr>NonTornadic Vortex</vt:lpstr>
      <vt:lpstr>NonTornadic Vortex</vt:lpstr>
      <vt:lpstr>NonTornadic Vortex</vt:lpstr>
      <vt:lpstr>So why is one tornadic and the other is not?</vt:lpstr>
      <vt:lpstr>Wave Interaction</vt:lpstr>
      <vt:lpstr>Wave Interaction</vt:lpstr>
      <vt:lpstr>Wave Interaction</vt:lpstr>
      <vt:lpstr>Summary</vt:lpstr>
      <vt:lpstr>Future Work</vt:lpstr>
      <vt:lpstr>Acknowlegments</vt:lpstr>
      <vt:lpstr>Questions?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Dustin Conrad</dc:creator>
  <cp:lastModifiedBy>Dustin Conrad</cp:lastModifiedBy>
  <cp:revision>98</cp:revision>
  <dcterms:created xsi:type="dcterms:W3CDTF">2017-02-12T03:13:50Z</dcterms:created>
  <dcterms:modified xsi:type="dcterms:W3CDTF">2017-03-10T14:59:07Z</dcterms:modified>
</cp:coreProperties>
</file>