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97" r:id="rId3"/>
    <p:sldId id="398" r:id="rId4"/>
    <p:sldId id="387" r:id="rId5"/>
    <p:sldId id="388" r:id="rId6"/>
    <p:sldId id="389" r:id="rId7"/>
    <p:sldId id="390" r:id="rId8"/>
    <p:sldId id="391" r:id="rId9"/>
    <p:sldId id="396" r:id="rId10"/>
    <p:sldId id="350" r:id="rId11"/>
    <p:sldId id="351" r:id="rId12"/>
    <p:sldId id="377" r:id="rId13"/>
    <p:sldId id="329" r:id="rId14"/>
    <p:sldId id="328" r:id="rId15"/>
    <p:sldId id="376" r:id="rId16"/>
    <p:sldId id="379" r:id="rId17"/>
    <p:sldId id="335" r:id="rId18"/>
    <p:sldId id="334" r:id="rId19"/>
    <p:sldId id="342" r:id="rId20"/>
    <p:sldId id="340" r:id="rId21"/>
    <p:sldId id="344" r:id="rId22"/>
    <p:sldId id="33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FF"/>
    <a:srgbClr val="FFFF99"/>
    <a:srgbClr val="083A68"/>
    <a:srgbClr val="FFFFCC"/>
    <a:srgbClr val="D99694"/>
    <a:srgbClr val="003399"/>
    <a:srgbClr val="003B68"/>
    <a:srgbClr val="004D86"/>
    <a:srgbClr val="12405A"/>
    <a:srgbClr val="15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04" autoAdjust="0"/>
  </p:normalViewPr>
  <p:slideViewPr>
    <p:cSldViewPr>
      <p:cViewPr>
        <p:scale>
          <a:sx n="100" d="100"/>
          <a:sy n="100" d="100"/>
        </p:scale>
        <p:origin x="37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204.194.228.10\share\Students\Hollings\Brian_Greene\Copy%20of%20LMK_CC-SW_Study_Spread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204.194.228.10\share\Students\Brian_Greene\LMK_CC-SW_Study_Spread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EF0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'[Copy of LMK_CC-SW_Study_Spreadsheet.xlsx]QLCS Summary'!$Z$5:$Z$17</c:f>
              <c:numCache>
                <c:formatCode>0.00</c:formatCode>
                <c:ptCount val="13"/>
                <c:pt idx="0">
                  <c:v>0</c:v>
                </c:pt>
                <c:pt idx="1">
                  <c:v>27.2</c:v>
                </c:pt>
                <c:pt idx="2">
                  <c:v>23.3</c:v>
                </c:pt>
                <c:pt idx="3">
                  <c:v>0</c:v>
                </c:pt>
                <c:pt idx="4">
                  <c:v>24.3</c:v>
                </c:pt>
                <c:pt idx="5">
                  <c:v>26.2</c:v>
                </c:pt>
                <c:pt idx="6">
                  <c:v>16.5</c:v>
                </c:pt>
                <c:pt idx="7">
                  <c:v>16.5</c:v>
                </c:pt>
                <c:pt idx="8">
                  <c:v>15.5</c:v>
                </c:pt>
                <c:pt idx="9">
                  <c:v>18.5</c:v>
                </c:pt>
                <c:pt idx="10">
                  <c:v>29.1</c:v>
                </c:pt>
                <c:pt idx="11">
                  <c:v>25.3</c:v>
                </c:pt>
                <c:pt idx="12">
                  <c:v>0</c:v>
                </c:pt>
              </c:numCache>
            </c:numRef>
          </c:xVal>
          <c:yVal>
            <c:numRef>
              <c:f>'[Copy of LMK_CC-SW_Study_Spreadsheet.xlsx]QLCS Summary'!$AM$5:$AM$17</c:f>
              <c:numCache>
                <c:formatCode>0.00</c:formatCode>
                <c:ptCount val="13"/>
                <c:pt idx="0">
                  <c:v>1.05</c:v>
                </c:pt>
                <c:pt idx="1">
                  <c:v>0</c:v>
                </c:pt>
                <c:pt idx="2">
                  <c:v>1.05</c:v>
                </c:pt>
                <c:pt idx="3">
                  <c:v>0</c:v>
                </c:pt>
                <c:pt idx="4">
                  <c:v>0.93</c:v>
                </c:pt>
                <c:pt idx="5">
                  <c:v>0.73</c:v>
                </c:pt>
                <c:pt idx="6">
                  <c:v>0.61</c:v>
                </c:pt>
                <c:pt idx="7">
                  <c:v>0.69</c:v>
                </c:pt>
                <c:pt idx="8">
                  <c:v>0.49</c:v>
                </c:pt>
                <c:pt idx="9">
                  <c:v>0.61</c:v>
                </c:pt>
                <c:pt idx="10">
                  <c:v>2.5499999999999998</c:v>
                </c:pt>
                <c:pt idx="11">
                  <c:v>1.4</c:v>
                </c:pt>
                <c:pt idx="12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EF1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'[Copy of LMK_CC-SW_Study_Spreadsheet.xlsx]QLCS Summary'!$Z$18:$Z$70</c:f>
              <c:numCache>
                <c:formatCode>0.00</c:formatCode>
                <c:ptCount val="53"/>
                <c:pt idx="0">
                  <c:v>22</c:v>
                </c:pt>
                <c:pt idx="1">
                  <c:v>0</c:v>
                </c:pt>
                <c:pt idx="2">
                  <c:v>28.2</c:v>
                </c:pt>
                <c:pt idx="3">
                  <c:v>29.1</c:v>
                </c:pt>
                <c:pt idx="4">
                  <c:v>21.4</c:v>
                </c:pt>
                <c:pt idx="5">
                  <c:v>34</c:v>
                </c:pt>
                <c:pt idx="6">
                  <c:v>25.3</c:v>
                </c:pt>
                <c:pt idx="7">
                  <c:v>25.3</c:v>
                </c:pt>
                <c:pt idx="8">
                  <c:v>15.5</c:v>
                </c:pt>
                <c:pt idx="9">
                  <c:v>0</c:v>
                </c:pt>
                <c:pt idx="10">
                  <c:v>0</c:v>
                </c:pt>
                <c:pt idx="11">
                  <c:v>25.3</c:v>
                </c:pt>
                <c:pt idx="12">
                  <c:v>34</c:v>
                </c:pt>
                <c:pt idx="13">
                  <c:v>2</c:v>
                </c:pt>
                <c:pt idx="14">
                  <c:v>29</c:v>
                </c:pt>
                <c:pt idx="15">
                  <c:v>34</c:v>
                </c:pt>
                <c:pt idx="16">
                  <c:v>34</c:v>
                </c:pt>
                <c:pt idx="17">
                  <c:v>34</c:v>
                </c:pt>
                <c:pt idx="18">
                  <c:v>26.2</c:v>
                </c:pt>
                <c:pt idx="19">
                  <c:v>30.1</c:v>
                </c:pt>
                <c:pt idx="20">
                  <c:v>31.1</c:v>
                </c:pt>
                <c:pt idx="21">
                  <c:v>0</c:v>
                </c:pt>
                <c:pt idx="22">
                  <c:v>29.1</c:v>
                </c:pt>
                <c:pt idx="23">
                  <c:v>29.1</c:v>
                </c:pt>
                <c:pt idx="24">
                  <c:v>0</c:v>
                </c:pt>
                <c:pt idx="25">
                  <c:v>24.3</c:v>
                </c:pt>
                <c:pt idx="26">
                  <c:v>24.3</c:v>
                </c:pt>
                <c:pt idx="27">
                  <c:v>0</c:v>
                </c:pt>
                <c:pt idx="28">
                  <c:v>26.2</c:v>
                </c:pt>
                <c:pt idx="29">
                  <c:v>30.1</c:v>
                </c:pt>
                <c:pt idx="30">
                  <c:v>29.1</c:v>
                </c:pt>
                <c:pt idx="31">
                  <c:v>29.1</c:v>
                </c:pt>
                <c:pt idx="32">
                  <c:v>0</c:v>
                </c:pt>
                <c:pt idx="33">
                  <c:v>29.1</c:v>
                </c:pt>
                <c:pt idx="34">
                  <c:v>41.8</c:v>
                </c:pt>
                <c:pt idx="35">
                  <c:v>37.9</c:v>
                </c:pt>
                <c:pt idx="36">
                  <c:v>32.1</c:v>
                </c:pt>
                <c:pt idx="37">
                  <c:v>27.2</c:v>
                </c:pt>
                <c:pt idx="38">
                  <c:v>32.1</c:v>
                </c:pt>
                <c:pt idx="39">
                  <c:v>32.1</c:v>
                </c:pt>
                <c:pt idx="40">
                  <c:v>0</c:v>
                </c:pt>
                <c:pt idx="41">
                  <c:v>32.1</c:v>
                </c:pt>
                <c:pt idx="42">
                  <c:v>32.1</c:v>
                </c:pt>
                <c:pt idx="43">
                  <c:v>30.1</c:v>
                </c:pt>
                <c:pt idx="44">
                  <c:v>30.1</c:v>
                </c:pt>
                <c:pt idx="45">
                  <c:v>32.1</c:v>
                </c:pt>
                <c:pt idx="46">
                  <c:v>28.2</c:v>
                </c:pt>
                <c:pt idx="47">
                  <c:v>21.4</c:v>
                </c:pt>
                <c:pt idx="48">
                  <c:v>27.2</c:v>
                </c:pt>
                <c:pt idx="49">
                  <c:v>23.3</c:v>
                </c:pt>
                <c:pt idx="50">
                  <c:v>1</c:v>
                </c:pt>
                <c:pt idx="51">
                  <c:v>0</c:v>
                </c:pt>
                <c:pt idx="52">
                  <c:v>32.1</c:v>
                </c:pt>
              </c:numCache>
            </c:numRef>
          </c:xVal>
          <c:yVal>
            <c:numRef>
              <c:f>'[Copy of LMK_CC-SW_Study_Spreadsheet.xlsx]QLCS Summary'!$AM$18:$AM$70</c:f>
              <c:numCache>
                <c:formatCode>0.00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1.25</c:v>
                </c:pt>
                <c:pt idx="3">
                  <c:v>0.77</c:v>
                </c:pt>
                <c:pt idx="4">
                  <c:v>0.89</c:v>
                </c:pt>
                <c:pt idx="5">
                  <c:v>0.85</c:v>
                </c:pt>
                <c:pt idx="6">
                  <c:v>0.77</c:v>
                </c:pt>
                <c:pt idx="7">
                  <c:v>1.0900000000000001</c:v>
                </c:pt>
                <c:pt idx="8">
                  <c:v>0.93</c:v>
                </c:pt>
                <c:pt idx="9">
                  <c:v>0</c:v>
                </c:pt>
                <c:pt idx="10">
                  <c:v>0</c:v>
                </c:pt>
                <c:pt idx="11">
                  <c:v>1.6</c:v>
                </c:pt>
                <c:pt idx="12">
                  <c:v>1.76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0.97</c:v>
                </c:pt>
                <c:pt idx="19">
                  <c:v>1.48</c:v>
                </c:pt>
                <c:pt idx="20">
                  <c:v>1.21</c:v>
                </c:pt>
                <c:pt idx="21">
                  <c:v>0</c:v>
                </c:pt>
                <c:pt idx="22">
                  <c:v>1.21</c:v>
                </c:pt>
                <c:pt idx="23">
                  <c:v>0.97</c:v>
                </c:pt>
                <c:pt idx="24">
                  <c:v>0</c:v>
                </c:pt>
                <c:pt idx="25">
                  <c:v>0.61</c:v>
                </c:pt>
                <c:pt idx="26">
                  <c:v>0.73</c:v>
                </c:pt>
                <c:pt idx="27">
                  <c:v>0</c:v>
                </c:pt>
                <c:pt idx="28">
                  <c:v>0.77</c:v>
                </c:pt>
                <c:pt idx="29">
                  <c:v>0.85</c:v>
                </c:pt>
                <c:pt idx="30">
                  <c:v>1.01</c:v>
                </c:pt>
                <c:pt idx="31">
                  <c:v>0.85</c:v>
                </c:pt>
                <c:pt idx="32">
                  <c:v>1.17</c:v>
                </c:pt>
                <c:pt idx="33">
                  <c:v>1.25</c:v>
                </c:pt>
                <c:pt idx="34">
                  <c:v>1.48</c:v>
                </c:pt>
                <c:pt idx="35">
                  <c:v>1.6</c:v>
                </c:pt>
                <c:pt idx="36">
                  <c:v>1.52</c:v>
                </c:pt>
                <c:pt idx="37">
                  <c:v>0.61</c:v>
                </c:pt>
                <c:pt idx="38">
                  <c:v>1.92</c:v>
                </c:pt>
                <c:pt idx="39">
                  <c:v>0</c:v>
                </c:pt>
                <c:pt idx="40">
                  <c:v>0</c:v>
                </c:pt>
                <c:pt idx="41">
                  <c:v>1.68</c:v>
                </c:pt>
                <c:pt idx="42">
                  <c:v>1.96</c:v>
                </c:pt>
                <c:pt idx="43">
                  <c:v>1.4</c:v>
                </c:pt>
                <c:pt idx="44">
                  <c:v>1.96</c:v>
                </c:pt>
                <c:pt idx="45">
                  <c:v>1.76</c:v>
                </c:pt>
                <c:pt idx="46">
                  <c:v>1.21</c:v>
                </c:pt>
                <c:pt idx="47">
                  <c:v>0</c:v>
                </c:pt>
                <c:pt idx="48">
                  <c:v>0.53</c:v>
                </c:pt>
                <c:pt idx="49">
                  <c:v>0.65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EF2</c:v>
          </c:tx>
          <c:spPr>
            <a:ln w="28575">
              <a:noFill/>
            </a:ln>
          </c:spPr>
          <c:marker>
            <c:symbol val="x"/>
            <c:size val="5"/>
          </c:marker>
          <c:xVal>
            <c:numRef>
              <c:f>'[Copy of LMK_CC-SW_Study_Spreadsheet.xlsx]QLCS Summary'!$Z$72:$Z$90</c:f>
              <c:numCache>
                <c:formatCode>0.00</c:formatCode>
                <c:ptCount val="19"/>
                <c:pt idx="0">
                  <c:v>33</c:v>
                </c:pt>
                <c:pt idx="1">
                  <c:v>21.4</c:v>
                </c:pt>
                <c:pt idx="2">
                  <c:v>32</c:v>
                </c:pt>
                <c:pt idx="3">
                  <c:v>30.1</c:v>
                </c:pt>
                <c:pt idx="4">
                  <c:v>31.1</c:v>
                </c:pt>
                <c:pt idx="5">
                  <c:v>31.1</c:v>
                </c:pt>
                <c:pt idx="6">
                  <c:v>26.2</c:v>
                </c:pt>
                <c:pt idx="7">
                  <c:v>29.1</c:v>
                </c:pt>
                <c:pt idx="8">
                  <c:v>0</c:v>
                </c:pt>
                <c:pt idx="9">
                  <c:v>36.9</c:v>
                </c:pt>
                <c:pt idx="10">
                  <c:v>24.3</c:v>
                </c:pt>
                <c:pt idx="11">
                  <c:v>19.399999999999999</c:v>
                </c:pt>
                <c:pt idx="12">
                  <c:v>23.3</c:v>
                </c:pt>
                <c:pt idx="13">
                  <c:v>24.3</c:v>
                </c:pt>
                <c:pt idx="14">
                  <c:v>32.1</c:v>
                </c:pt>
                <c:pt idx="15">
                  <c:v>32.1</c:v>
                </c:pt>
                <c:pt idx="16">
                  <c:v>32.1</c:v>
                </c:pt>
                <c:pt idx="17">
                  <c:v>28.2</c:v>
                </c:pt>
                <c:pt idx="18">
                  <c:v>31.1</c:v>
                </c:pt>
              </c:numCache>
            </c:numRef>
          </c:xVal>
          <c:yVal>
            <c:numRef>
              <c:f>'[Copy of LMK_CC-SW_Study_Spreadsheet.xlsx]QLCS Summary'!$AM$72:$AM$90</c:f>
              <c:numCache>
                <c:formatCode>0.00</c:formatCode>
                <c:ptCount val="19"/>
                <c:pt idx="0">
                  <c:v>1.32</c:v>
                </c:pt>
                <c:pt idx="1">
                  <c:v>0</c:v>
                </c:pt>
                <c:pt idx="2">
                  <c:v>0</c:v>
                </c:pt>
                <c:pt idx="3">
                  <c:v>0.93</c:v>
                </c:pt>
                <c:pt idx="4">
                  <c:v>1.52</c:v>
                </c:pt>
                <c:pt idx="5">
                  <c:v>1.32</c:v>
                </c:pt>
                <c:pt idx="6">
                  <c:v>1.0900000000000001</c:v>
                </c:pt>
                <c:pt idx="7">
                  <c:v>1.56</c:v>
                </c:pt>
                <c:pt idx="8">
                  <c:v>0</c:v>
                </c:pt>
                <c:pt idx="9">
                  <c:v>1.8</c:v>
                </c:pt>
                <c:pt idx="10">
                  <c:v>1.56</c:v>
                </c:pt>
                <c:pt idx="11">
                  <c:v>0.93</c:v>
                </c:pt>
                <c:pt idx="12">
                  <c:v>0.56999999999999995</c:v>
                </c:pt>
                <c:pt idx="13">
                  <c:v>0.97</c:v>
                </c:pt>
                <c:pt idx="14">
                  <c:v>1.8</c:v>
                </c:pt>
                <c:pt idx="15">
                  <c:v>1.96</c:v>
                </c:pt>
                <c:pt idx="16">
                  <c:v>1.25</c:v>
                </c:pt>
                <c:pt idx="17">
                  <c:v>1.21</c:v>
                </c:pt>
                <c:pt idx="18">
                  <c:v>1.84</c:v>
                </c:pt>
              </c:numCache>
            </c:numRef>
          </c:yVal>
          <c:smooth val="0"/>
        </c:ser>
        <c:ser>
          <c:idx val="3"/>
          <c:order val="3"/>
          <c:tx>
            <c:v>EF3</c:v>
          </c:tx>
          <c:spPr>
            <a:ln w="28575">
              <a:noFill/>
            </a:ln>
          </c:spPr>
          <c:marker>
            <c:symbol val="triangle"/>
            <c:size val="7"/>
          </c:marker>
          <c:xVal>
            <c:numRef>
              <c:f>'[Copy of LMK_CC-SW_Study_Spreadsheet.xlsx]QLCS Summary'!$Z$91:$Z$92</c:f>
              <c:numCache>
                <c:formatCode>0.00</c:formatCode>
                <c:ptCount val="2"/>
                <c:pt idx="0">
                  <c:v>31.1</c:v>
                </c:pt>
                <c:pt idx="1">
                  <c:v>0</c:v>
                </c:pt>
              </c:numCache>
            </c:numRef>
          </c:xVal>
          <c:yVal>
            <c:numRef>
              <c:f>'[Copy of LMK_CC-SW_Study_Spreadsheet.xlsx]QLCS Summary'!$AM$91:$AM$92</c:f>
              <c:numCache>
                <c:formatCode>0.00</c:formatCode>
                <c:ptCount val="2"/>
                <c:pt idx="0">
                  <c:v>2.5099999999999998</c:v>
                </c:pt>
                <c:pt idx="1">
                  <c:v>0.89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680256"/>
        <c:axId val="189690624"/>
      </c:scatterChart>
      <c:valAx>
        <c:axId val="189680256"/>
        <c:scaling>
          <c:orientation val="minMax"/>
          <c:max val="45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600" b="1" i="0" u="none" strike="noStrike" kern="1200" baseline="0" dirty="0">
                    <a:solidFill>
                      <a:prstClr val="white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 dirty="0" smtClean="0">
                    <a:solidFill>
                      <a:prstClr val="white"/>
                    </a:solidFill>
                    <a:latin typeface="+mj-lt"/>
                    <a:ea typeface="+mn-ea"/>
                    <a:cs typeface="+mn-cs"/>
                  </a:rPr>
                  <a:t>Max </a:t>
                </a:r>
                <a:r>
                  <a:rPr lang="en-US" sz="1600" b="1" i="0" u="none" strike="noStrike" kern="1200" baseline="0" dirty="0">
                    <a:solidFill>
                      <a:prstClr val="white"/>
                    </a:solidFill>
                    <a:latin typeface="+mj-lt"/>
                    <a:ea typeface="+mn-ea"/>
                    <a:cs typeface="+mn-cs"/>
                  </a:rPr>
                  <a:t>Spectrum Width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1200" b="0" i="0" u="none" strike="noStrike" kern="1200" baseline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89690624"/>
        <c:crosses val="autoZero"/>
        <c:crossBetween val="midCat"/>
      </c:valAx>
      <c:valAx>
        <c:axId val="189690624"/>
        <c:scaling>
          <c:orientation val="minMax"/>
          <c:max val="3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US" sz="1600" b="1" i="0" u="none" strike="noStrike" kern="1200" baseline="0" dirty="0" smtClean="0">
                    <a:solidFill>
                      <a:prstClr val="white"/>
                    </a:solidFill>
                    <a:latin typeface="+mj-lt"/>
                    <a:ea typeface="+mn-ea"/>
                    <a:cs typeface="+mn-cs"/>
                  </a:rPr>
                  <a:t>Max</a:t>
                </a:r>
                <a:r>
                  <a:rPr lang="en-US" sz="1600" dirty="0" smtClean="0">
                    <a:latin typeface="+mj-lt"/>
                  </a:rPr>
                  <a:t> NROT</a:t>
                </a:r>
                <a:endParaRPr lang="en-US" sz="1600" dirty="0">
                  <a:latin typeface="+mj-lt"/>
                </a:endParaRP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1200" b="0" i="0" u="none" strike="noStrike" kern="1200" baseline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89680256"/>
        <c:crosses val="autoZero"/>
        <c:crossBetween val="midCat"/>
      </c:valAx>
    </c:plotArea>
    <c:legend>
      <c:legendPos val="r"/>
      <c:overlay val="0"/>
      <c:txPr>
        <a:bodyPr/>
        <a:lstStyle/>
        <a:p>
          <a:pPr algn="ctr" rtl="0">
            <a:defRPr lang="en-US" sz="1600" b="1" i="0" u="none" strike="noStrike" kern="1200" baseline="0">
              <a:solidFill>
                <a:prstClr val="white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SC EF0</c:v>
          </c:tx>
          <c:spPr>
            <a:ln w="50800">
              <a:solidFill>
                <a:schemeClr val="tx2">
                  <a:lumMod val="50000"/>
                </a:schemeClr>
              </a:solidFill>
            </a:ln>
          </c:spPr>
          <c:marker>
            <c:symbol val="circle"/>
            <c:size val="11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2"/>
            <c:marker>
              <c:spPr>
                <a:solidFill>
                  <a:schemeClr val="tx2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3"/>
            <c:marker>
              <c:spPr>
                <a:solidFill>
                  <a:schemeClr val="tx2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xVal>
            <c:numRef>
              <c:f>'[scatter_plot_to_average_line.xlsx]Max Values (Zeroes Removed)'!$F$66:$F$69</c:f>
              <c:numCache>
                <c:formatCode>General</c:formatCode>
                <c:ptCount val="4"/>
                <c:pt idx="0">
                  <c:v>29.72</c:v>
                </c:pt>
                <c:pt idx="1">
                  <c:v>30.3</c:v>
                </c:pt>
                <c:pt idx="2">
                  <c:v>31.62</c:v>
                </c:pt>
                <c:pt idx="3">
                  <c:v>30.85</c:v>
                </c:pt>
              </c:numCache>
            </c:numRef>
          </c:xVal>
          <c:yVal>
            <c:numRef>
              <c:f>'[scatter_plot_to_average_line.xlsx]Max Values (Zeroes Removed)'!$G$66:$G$69</c:f>
              <c:numCache>
                <c:formatCode>General</c:formatCode>
                <c:ptCount val="4"/>
                <c:pt idx="0">
                  <c:v>1.29</c:v>
                </c:pt>
                <c:pt idx="1">
                  <c:v>1.38</c:v>
                </c:pt>
                <c:pt idx="2">
                  <c:v>1.68</c:v>
                </c:pt>
                <c:pt idx="3">
                  <c:v>1.96</c:v>
                </c:pt>
              </c:numCache>
            </c:numRef>
          </c:yVal>
          <c:smooth val="1"/>
        </c:ser>
        <c:ser>
          <c:idx val="1"/>
          <c:order val="1"/>
          <c:tx>
            <c:v>SC EF1</c:v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1"/>
        </c:ser>
        <c:ser>
          <c:idx val="2"/>
          <c:order val="2"/>
          <c:tx>
            <c:v>SC EF2</c:v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1"/>
        </c:ser>
        <c:ser>
          <c:idx val="3"/>
          <c:order val="3"/>
          <c:tx>
            <c:v>SC EF3+</c:v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2">
                  <a:lumMod val="50000"/>
                </a:schemeClr>
              </a:solidFill>
              <a:ln>
                <a:noFill/>
              </a:ln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1"/>
        </c:ser>
        <c:ser>
          <c:idx val="4"/>
          <c:order val="4"/>
          <c:tx>
            <c:v>QLCS EF0</c:v>
          </c:tx>
          <c:spPr>
            <a:ln w="50800"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2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3"/>
            <c:marker>
              <c:spPr>
                <a:solidFill>
                  <a:schemeClr val="accent3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xVal>
            <c:numRef>
              <c:f>'[scatter_plot_to_average_line.xlsx]Max Values (Zeroes Removed)'!$F$72:$F$75</c:f>
              <c:numCache>
                <c:formatCode>General</c:formatCode>
                <c:ptCount val="4"/>
                <c:pt idx="0">
                  <c:v>21.66</c:v>
                </c:pt>
                <c:pt idx="1">
                  <c:v>27.62</c:v>
                </c:pt>
                <c:pt idx="2">
                  <c:v>27.26</c:v>
                </c:pt>
                <c:pt idx="3">
                  <c:v>31.1</c:v>
                </c:pt>
              </c:numCache>
            </c:numRef>
          </c:xVal>
          <c:yVal>
            <c:numRef>
              <c:f>'[scatter_plot_to_average_line.xlsx]Max Values (Zeroes Removed)'!$G$72:$G$75</c:f>
              <c:numCache>
                <c:formatCode>General</c:formatCode>
                <c:ptCount val="4"/>
                <c:pt idx="0">
                  <c:v>0.96</c:v>
                </c:pt>
                <c:pt idx="1">
                  <c:v>1.18</c:v>
                </c:pt>
                <c:pt idx="2">
                  <c:v>1.35</c:v>
                </c:pt>
                <c:pt idx="3">
                  <c:v>1.7</c:v>
                </c:pt>
              </c:numCache>
            </c:numRef>
          </c:yVal>
          <c:smooth val="1"/>
        </c:ser>
        <c:ser>
          <c:idx val="5"/>
          <c:order val="5"/>
          <c:tx>
            <c:v>QLCS EF1</c:v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1"/>
        </c:ser>
        <c:ser>
          <c:idx val="6"/>
          <c:order val="6"/>
          <c:tx>
            <c:v>QLCS EF2</c:v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1"/>
        </c:ser>
        <c:ser>
          <c:idx val="7"/>
          <c:order val="7"/>
          <c:tx>
            <c:v>QLCS EF3+</c:v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259584"/>
        <c:axId val="190261888"/>
      </c:scatterChart>
      <c:valAx>
        <c:axId val="190259584"/>
        <c:scaling>
          <c:orientation val="minMax"/>
          <c:max val="33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latin typeface="+mj-lt"/>
                  </a:defRPr>
                </a:pPr>
                <a:r>
                  <a:rPr lang="en-US" sz="1600" b="1">
                    <a:latin typeface="+mj-lt"/>
                  </a:rPr>
                  <a:t>Spectrum Width</a:t>
                </a:r>
              </a:p>
            </c:rich>
          </c:tx>
          <c:layout>
            <c:manualLayout>
              <c:xMode val="edge"/>
              <c:yMode val="edge"/>
              <c:x val="0.41833573685772651"/>
              <c:y val="0.912365888474466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en-US" sz="1200" b="0" i="0" u="none" strike="noStrike" kern="1200" baseline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0261888"/>
        <c:crosses val="autoZero"/>
        <c:crossBetween val="midCat"/>
      </c:valAx>
      <c:valAx>
        <c:axId val="190261888"/>
        <c:scaling>
          <c:orientation val="minMax"/>
          <c:min val="0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US" sz="1600">
                    <a:latin typeface="+mj-lt"/>
                  </a:rPr>
                  <a:t>NROT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en-US" sz="1200" b="0" i="0" u="none" strike="noStrike" kern="1200" baseline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02595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264703109450565"/>
          <c:y val="0.23000414421881479"/>
          <c:w val="0.17493611746425267"/>
          <c:h val="0.59262329050973894"/>
        </c:manualLayout>
      </c:layout>
      <c:overlay val="0"/>
      <c:txPr>
        <a:bodyPr/>
        <a:lstStyle/>
        <a:p>
          <a:pPr algn="ctr" rtl="0">
            <a:defRPr lang="en-US" sz="1600" b="1" i="0" u="none" strike="noStrike" kern="1200" baseline="0">
              <a:solidFill>
                <a:prstClr val="white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+mj-lt"/>
              </a:defRPr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Median NROT Value vs Median Height of Max NROT Value</a:t>
            </a:r>
            <a:endParaRPr lang="en-US" dirty="0">
              <a:solidFill>
                <a:schemeClr val="bg1"/>
              </a:solidFill>
              <a:latin typeface="+mj-lt"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QLCS</c:v>
          </c:tx>
          <c:xVal>
            <c:numRef>
              <c:f>'[LMK_CC-SW_Study_Spreadsheet.xlsx]QLCS Summary'!$AV$143:$AV$145</c:f>
              <c:numCache>
                <c:formatCode>0.00</c:formatCode>
                <c:ptCount val="3"/>
                <c:pt idx="0">
                  <c:v>1.05</c:v>
                </c:pt>
                <c:pt idx="1">
                  <c:v>1.0900000000000001</c:v>
                </c:pt>
                <c:pt idx="2">
                  <c:v>0.89</c:v>
                </c:pt>
              </c:numCache>
            </c:numRef>
          </c:xVal>
          <c:yVal>
            <c:numRef>
              <c:f>'[LMK_CC-SW_Study_Spreadsheet.xlsx]QLCS Summary'!$AW$143:$AW$145</c:f>
              <c:numCache>
                <c:formatCode>0.00</c:formatCode>
                <c:ptCount val="3"/>
                <c:pt idx="0">
                  <c:v>4.57</c:v>
                </c:pt>
                <c:pt idx="1">
                  <c:v>3.375</c:v>
                </c:pt>
                <c:pt idx="2">
                  <c:v>3.875</c:v>
                </c:pt>
              </c:numCache>
            </c:numRef>
          </c:yVal>
          <c:smooth val="0"/>
        </c:ser>
        <c:ser>
          <c:idx val="1"/>
          <c:order val="1"/>
          <c:tx>
            <c:v>Supercell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'[LMK_CC-SW_Study_Spreadsheet.xlsx]Supercell Summary'!$AV$124:$AV$126</c:f>
              <c:numCache>
                <c:formatCode>0.00</c:formatCode>
                <c:ptCount val="3"/>
                <c:pt idx="0">
                  <c:v>1.21</c:v>
                </c:pt>
                <c:pt idx="1">
                  <c:v>1.44</c:v>
                </c:pt>
                <c:pt idx="2">
                  <c:v>1.1299999999999999</c:v>
                </c:pt>
              </c:numCache>
            </c:numRef>
          </c:xVal>
          <c:yVal>
            <c:numRef>
              <c:f>'[LMK_CC-SW_Study_Spreadsheet.xlsx]Supercell Summary'!$AW$124:$AW$126</c:f>
              <c:numCache>
                <c:formatCode>0.00</c:formatCode>
                <c:ptCount val="3"/>
                <c:pt idx="0">
                  <c:v>5.8</c:v>
                </c:pt>
                <c:pt idx="1">
                  <c:v>5.49</c:v>
                </c:pt>
                <c:pt idx="2">
                  <c:v>5.5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315904"/>
        <c:axId val="190449536"/>
      </c:scatterChart>
      <c:valAx>
        <c:axId val="190315904"/>
        <c:scaling>
          <c:orientation val="minMax"/>
          <c:min val="0.8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rPr>
                  <a:t>NROT Value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+mj-lt"/>
              </a:defRPr>
            </a:pPr>
            <a:endParaRPr lang="en-US"/>
          </a:p>
        </c:txPr>
        <c:crossAx val="190449536"/>
        <c:crosses val="autoZero"/>
        <c:crossBetween val="midCat"/>
        <c:majorUnit val="0.1"/>
      </c:valAx>
      <c:valAx>
        <c:axId val="190449536"/>
        <c:scaling>
          <c:orientation val="minMax"/>
          <c:min val="3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  <a:latin typeface="+mj-lt"/>
                  </a:defRPr>
                </a:pPr>
                <a:r>
                  <a:rPr lang="en-US" sz="1200">
                    <a:solidFill>
                      <a:schemeClr val="bg1"/>
                    </a:solidFill>
                    <a:latin typeface="+mj-lt"/>
                  </a:rPr>
                  <a:t>Height of Max NROT Vlue(kft)</a:t>
                </a:r>
              </a:p>
            </c:rich>
          </c:tx>
          <c:layout>
            <c:manualLayout>
              <c:xMode val="edge"/>
              <c:yMode val="edge"/>
              <c:x val="9.3457943925233638E-3"/>
              <c:y val="0.2518105375716924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+mj-lt"/>
              </a:defRPr>
            </a:pPr>
            <a:endParaRPr lang="en-US"/>
          </a:p>
        </c:txPr>
        <c:crossAx val="190315904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100">
              <a:solidFill>
                <a:schemeClr val="bg1"/>
              </a:solidFill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CFFFF"/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0.39531</cdr:x>
      <cdr:y>0.74074</cdr:y>
    </cdr:from>
    <cdr:to>
      <cdr:x>0.49412</cdr:x>
      <cdr:y>0.82302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23083" y="3048000"/>
          <a:ext cx="80566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003399"/>
              </a:solidFill>
              <a:latin typeface="+mj-lt"/>
            </a:rPr>
            <a:t>During</a:t>
          </a:r>
          <a:endParaRPr lang="en-US" sz="1600" b="1" dirty="0">
            <a:solidFill>
              <a:srgbClr val="003399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0.74299</cdr:x>
      <cdr:y>0.26702</cdr:y>
    </cdr:from>
    <cdr:to>
      <cdr:x>0.8418</cdr:x>
      <cdr:y>0.34929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57899" y="1098716"/>
          <a:ext cx="80566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003399"/>
              </a:solidFill>
              <a:latin typeface="+mj-lt"/>
            </a:rPr>
            <a:t>During</a:t>
          </a:r>
          <a:endParaRPr lang="en-US" sz="1600" b="1" dirty="0">
            <a:solidFill>
              <a:srgbClr val="003399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0.26636</cdr:x>
      <cdr:y>0.46296</cdr:y>
    </cdr:from>
    <cdr:to>
      <cdr:x>0.36517</cdr:x>
      <cdr:y>0.54524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71699" y="1905000"/>
          <a:ext cx="80566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003399"/>
              </a:solidFill>
              <a:latin typeface="+mj-lt"/>
            </a:rPr>
            <a:t>Before</a:t>
          </a:r>
          <a:endParaRPr lang="en-US" sz="1600" b="1" dirty="0">
            <a:solidFill>
              <a:srgbClr val="003399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0.43458</cdr:x>
      <cdr:y>0.12963</cdr:y>
    </cdr:from>
    <cdr:to>
      <cdr:x>0.53339</cdr:x>
      <cdr:y>0.21191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43299" y="533400"/>
          <a:ext cx="80566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003399"/>
              </a:solidFill>
              <a:latin typeface="+mj-lt"/>
            </a:rPr>
            <a:t>Before</a:t>
          </a:r>
          <a:endParaRPr lang="en-US" sz="1600" b="1" dirty="0">
            <a:solidFill>
              <a:srgbClr val="003399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958D-76CC-4E11-9474-962234EF274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F3AB2-DBE5-44D1-94F1-40DAB89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4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112C3B"/>
            </a:gs>
            <a:gs pos="0">
              <a:srgbClr val="12405A"/>
            </a:gs>
            <a:gs pos="76000">
              <a:srgbClr val="15384B"/>
            </a:gs>
            <a:gs pos="42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28 July 2015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A2B283-5F31-42C6-9643-1C54E2AC211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53" y="1981200"/>
            <a:ext cx="7562850" cy="1371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69B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</a:t>
            </a:r>
            <a:r>
              <a:rPr lang="en-US" sz="3200" dirty="0" smtClean="0">
                <a:solidFill>
                  <a:srgbClr val="69B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dirty="0">
                <a:solidFill>
                  <a:srgbClr val="69B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 Width, Normalized Rotation, and Correlation Coefficient in </a:t>
            </a:r>
            <a:r>
              <a:rPr lang="en-US" sz="3200" dirty="0" smtClean="0">
                <a:solidFill>
                  <a:srgbClr val="69B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Tornadic QLCS and Supercell Circulations</a:t>
            </a:r>
            <a:endParaRPr lang="en-US" sz="3200" dirty="0">
              <a:solidFill>
                <a:srgbClr val="69BE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26670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Brian Greene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University of Oklahoma</a:t>
            </a:r>
          </a:p>
          <a:p>
            <a:pPr algn="ctr">
              <a:spcBef>
                <a:spcPts val="0"/>
              </a:spcBef>
            </a:pPr>
            <a:endParaRPr lang="en-US" sz="2000" dirty="0" smtClean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Ted Funk and Zack Taylor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NOAA/NWS Louisville KY</a:t>
            </a:r>
          </a:p>
          <a:p>
            <a:pPr algn="ctr">
              <a:spcBef>
                <a:spcPts val="0"/>
              </a:spcBef>
            </a:pPr>
            <a:endParaRPr lang="en-US" sz="20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Kevin </a:t>
            </a:r>
            <a:r>
              <a:rPr lang="en-US" sz="2000" dirty="0" err="1" smtClean="0">
                <a:latin typeface="+mj-lt"/>
              </a:rPr>
              <a:t>Deitsch</a:t>
            </a:r>
            <a:endParaRPr lang="en-US" sz="2000" dirty="0" smtClean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NOAA/NWS St. Louis MO</a:t>
            </a:r>
            <a:endParaRPr lang="en-US" sz="2000" dirty="0">
              <a:latin typeface="+mj-lt"/>
            </a:endParaRPr>
          </a:p>
        </p:txBody>
      </p:sp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037"/>
            <a:ext cx="914401" cy="902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100"/>
            <a:ext cx="914401" cy="9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376523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pic>
        <p:nvPicPr>
          <p:cNvPr id="8" name="Content Placeholder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376523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26430" y="1405098"/>
            <a:ext cx="1897380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QLCS Avg SW EF 2+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8202" y="1407003"/>
            <a:ext cx="1912620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QLCS Avg SW EF 0-1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625" y="182880"/>
            <a:ext cx="883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69BEFF"/>
                </a:solidFill>
                <a:latin typeface="+mj-lt"/>
              </a:rPr>
              <a:t>QLCS Max </a:t>
            </a:r>
            <a:r>
              <a:rPr lang="en-US" sz="3200" i="1" dirty="0">
                <a:solidFill>
                  <a:srgbClr val="69BEFF"/>
                </a:solidFill>
                <a:latin typeface="+mj-lt"/>
              </a:rPr>
              <a:t>Spectrum </a:t>
            </a:r>
            <a:r>
              <a:rPr lang="en-US" sz="3200" i="1" dirty="0" smtClean="0">
                <a:solidFill>
                  <a:srgbClr val="69BEFF"/>
                </a:solidFill>
                <a:latin typeface="+mj-lt"/>
              </a:rPr>
              <a:t>Width</a:t>
            </a:r>
            <a:endParaRPr lang="en-US" sz="3200" i="1" dirty="0">
              <a:solidFill>
                <a:srgbClr val="69BEFF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5919" y="4957923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4962" y="4957923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9862" y="4957923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0734" y="4957923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49723" y="4957923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50999" y="4957923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131603" y="3281715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Avg SW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76391" y="3281716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Avg SW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899" y="4688751"/>
            <a:ext cx="162216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0899" y="3947368"/>
            <a:ext cx="16972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20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899" y="3211261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25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7909" y="2478951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30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158" y="1745647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3</a:t>
            </a:r>
            <a:r>
              <a:rPr lang="en-US" sz="1000" dirty="0" smtClean="0">
                <a:solidFill>
                  <a:schemeClr val="bg1"/>
                </a:solidFill>
              </a:rPr>
              <a:t>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0785" y="1744159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3</a:t>
            </a:r>
            <a:r>
              <a:rPr lang="en-US" sz="1000" dirty="0" smtClean="0">
                <a:solidFill>
                  <a:schemeClr val="bg1"/>
                </a:solidFill>
              </a:rPr>
              <a:t>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90785" y="2478951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30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02661" y="3215711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25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3271" y="3949509"/>
            <a:ext cx="16972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20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90784" y="4688751"/>
            <a:ext cx="162216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71600"/>
            <a:ext cx="4026535" cy="3934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95" y="1376523"/>
            <a:ext cx="4014269" cy="394811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00200" y="1452723"/>
            <a:ext cx="1912620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QLCS </a:t>
            </a:r>
            <a:r>
              <a:rPr lang="en-US" dirty="0" smtClean="0"/>
              <a:t>Max </a:t>
            </a:r>
            <a:r>
              <a:rPr lang="en-US" dirty="0"/>
              <a:t>SW EF 0-1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22620" y="1452723"/>
            <a:ext cx="1897380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QLCS </a:t>
            </a:r>
            <a:r>
              <a:rPr lang="en-US" dirty="0" smtClean="0"/>
              <a:t>Max </a:t>
            </a:r>
            <a:r>
              <a:rPr lang="en-US" dirty="0"/>
              <a:t>SW EF 2+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18319" y="4729323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00300" y="4729323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07466" y="4729323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38800" y="4730228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94524" y="4738848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00950" y="4738848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" y="5410200"/>
            <a:ext cx="8629650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Little difference </a:t>
            </a:r>
            <a:r>
              <a:rPr lang="en-US" sz="1700" dirty="0"/>
              <a:t>before vs. during for </a:t>
            </a:r>
            <a:r>
              <a:rPr lang="en-US" sz="1700" dirty="0" smtClean="0"/>
              <a:t>EF0-1 but ↑ for </a:t>
            </a:r>
            <a:r>
              <a:rPr lang="en-US" sz="1700" dirty="0"/>
              <a:t>EF2</a:t>
            </a:r>
            <a:r>
              <a:rPr lang="en-US" sz="1700" dirty="0" smtClean="0"/>
              <a:t>+; some ↓ after </a:t>
            </a:r>
            <a:endParaRPr lang="en-US" sz="1700" dirty="0"/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Baseline during:  &gt; </a:t>
            </a:r>
            <a:r>
              <a:rPr lang="en-US" sz="1700" dirty="0">
                <a:solidFill>
                  <a:srgbClr val="69BEFF"/>
                </a:solidFill>
              </a:rPr>
              <a:t>24 </a:t>
            </a:r>
            <a:r>
              <a:rPr lang="en-US" sz="1700" dirty="0" smtClean="0">
                <a:solidFill>
                  <a:srgbClr val="69BEFF"/>
                </a:solidFill>
              </a:rPr>
              <a:t>kts</a:t>
            </a:r>
            <a:endParaRPr lang="en-US" sz="1700" dirty="0">
              <a:solidFill>
                <a:srgbClr val="69BEFF"/>
              </a:solidFill>
            </a:endParaRP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Median during:  27 (EF0-1), 29-30 (EF2+)</a:t>
            </a:r>
            <a:endParaRPr lang="en-US" sz="1700" dirty="0">
              <a:solidFill>
                <a:srgbClr val="69BE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-76017" y="3312817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Max SW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4131860" y="3314775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Max SW Value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1124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62872" y="1408556"/>
            <a:ext cx="2212016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Supercell Avg SW EF 0-1</a:t>
            </a:r>
          </a:p>
        </p:txBody>
      </p:sp>
      <p:pic>
        <p:nvPicPr>
          <p:cNvPr id="9" name="Content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381124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01172" y="1408556"/>
            <a:ext cx="2147896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Supercell Avg SW EF 2+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575" y="182880"/>
            <a:ext cx="883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 smtClean="0"/>
              <a:t>Supercell Max Spectrum </a:t>
            </a:r>
            <a:r>
              <a:rPr lang="en-US" dirty="0"/>
              <a:t>Width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5919" y="4959476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4962" y="4959476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9862" y="4959476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0734" y="4959476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9723" y="4959476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0999" y="4959476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131603" y="3283268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Avg SW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76391" y="3283269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Avg SW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899" y="4690304"/>
            <a:ext cx="162216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899" y="3948921"/>
            <a:ext cx="16972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20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899" y="3212814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25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909" y="2480504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30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2158" y="1747200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3</a:t>
            </a:r>
            <a:r>
              <a:rPr lang="en-US" sz="1000" dirty="0" smtClean="0">
                <a:solidFill>
                  <a:schemeClr val="bg1"/>
                </a:solidFill>
              </a:rPr>
              <a:t>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0785" y="1745712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3</a:t>
            </a:r>
            <a:r>
              <a:rPr lang="en-US" sz="1000" dirty="0" smtClean="0">
                <a:solidFill>
                  <a:schemeClr val="bg1"/>
                </a:solidFill>
              </a:rPr>
              <a:t>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0785" y="2480504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30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2661" y="3217264"/>
            <a:ext cx="15033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25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3271" y="3951062"/>
            <a:ext cx="169729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20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0784" y="4690304"/>
            <a:ext cx="162216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15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381124"/>
            <a:ext cx="4020185" cy="393192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94" y="1371600"/>
            <a:ext cx="4021606" cy="39319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00300" y="4749926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18319" y="4749926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0425" y="4749926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2184" y="4730876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00950" y="4729971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00825" y="4720445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0175" y="1473326"/>
            <a:ext cx="2212016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Supercell </a:t>
            </a:r>
            <a:r>
              <a:rPr lang="en-US" dirty="0" smtClean="0"/>
              <a:t>Max </a:t>
            </a:r>
            <a:r>
              <a:rPr lang="en-US" dirty="0"/>
              <a:t>SW EF 0-1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81650" y="1473326"/>
            <a:ext cx="2147896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Supercell </a:t>
            </a:r>
            <a:r>
              <a:rPr lang="en-US" dirty="0" smtClean="0"/>
              <a:t>Max </a:t>
            </a:r>
            <a:r>
              <a:rPr lang="en-US" dirty="0"/>
              <a:t>SW EF 2+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" y="5410200"/>
            <a:ext cx="8534400" cy="10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Values </a:t>
            </a:r>
            <a:r>
              <a:rPr lang="en-US" sz="1700" dirty="0"/>
              <a:t>↑ from </a:t>
            </a:r>
            <a:r>
              <a:rPr lang="en-US" sz="1700" dirty="0" smtClean="0"/>
              <a:t>before </a:t>
            </a:r>
            <a:r>
              <a:rPr lang="en-US" sz="1700" dirty="0"/>
              <a:t>to </a:t>
            </a:r>
            <a:r>
              <a:rPr lang="en-US" sz="1700" dirty="0" smtClean="0"/>
              <a:t>during, then </a:t>
            </a:r>
            <a:r>
              <a:rPr lang="en-US" sz="1700" dirty="0"/>
              <a:t>↓ </a:t>
            </a:r>
            <a:r>
              <a:rPr lang="en-US" sz="1700" dirty="0" smtClean="0"/>
              <a:t>after tornado</a:t>
            </a:r>
            <a:endParaRPr lang="en-US" sz="1700" dirty="0"/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/>
              <a:t>Tighter spread on high end </a:t>
            </a:r>
            <a:r>
              <a:rPr lang="en-US" sz="1700" dirty="0" smtClean="0"/>
              <a:t>than QLCSs (very </a:t>
            </a:r>
            <a:r>
              <a:rPr lang="en-US" sz="1700" dirty="0"/>
              <a:t>high </a:t>
            </a:r>
            <a:r>
              <a:rPr lang="en-US" sz="1700" dirty="0" smtClean="0"/>
              <a:t>values </a:t>
            </a:r>
            <a:r>
              <a:rPr lang="en-US" sz="1700" dirty="0"/>
              <a:t>truncated in </a:t>
            </a:r>
            <a:r>
              <a:rPr lang="en-US" sz="1700" dirty="0" smtClean="0"/>
              <a:t>GR2)</a:t>
            </a:r>
            <a:endParaRPr lang="en-US" sz="1700" dirty="0"/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Baseline during:  </a:t>
            </a:r>
            <a:r>
              <a:rPr lang="en-US" sz="1700" dirty="0">
                <a:solidFill>
                  <a:srgbClr val="69BEFF"/>
                </a:solidFill>
              </a:rPr>
              <a:t>&gt;</a:t>
            </a:r>
            <a:r>
              <a:rPr lang="en-US" sz="1700" dirty="0" smtClean="0">
                <a:solidFill>
                  <a:srgbClr val="69BEFF"/>
                </a:solidFill>
              </a:rPr>
              <a:t> </a:t>
            </a:r>
            <a:r>
              <a:rPr lang="en-US" sz="1700" dirty="0">
                <a:solidFill>
                  <a:srgbClr val="69BEFF"/>
                </a:solidFill>
              </a:rPr>
              <a:t>29 </a:t>
            </a:r>
            <a:r>
              <a:rPr lang="en-US" sz="1700" dirty="0" smtClean="0">
                <a:solidFill>
                  <a:srgbClr val="69BEFF"/>
                </a:solidFill>
              </a:rPr>
              <a:t>kts</a:t>
            </a:r>
            <a:endParaRPr lang="en-US" sz="1700" dirty="0">
              <a:solidFill>
                <a:srgbClr val="69BEFF"/>
              </a:solidFill>
            </a:endParaRP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Median during:  32 (EF0-1), 32-33 (EF2+)</a:t>
            </a:r>
            <a:endParaRPr lang="en-US" sz="1700" dirty="0">
              <a:solidFill>
                <a:srgbClr val="69BE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76017" y="3314370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Max SW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4131860" y="3316328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Max SW Value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64920"/>
            <a:ext cx="4572000" cy="4297680"/>
          </a:xfrm>
          <a:prstGeom prst="rect">
            <a:avLst/>
          </a:prstGeom>
          <a:ln>
            <a:solidFill>
              <a:srgbClr val="69BEFF"/>
            </a:solidFill>
          </a:ln>
        </p:spPr>
      </p:pic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29146" y="1309271"/>
            <a:ext cx="38895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45720" rIns="18288" bIns="4572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 smtClean="0"/>
              <a:t>QLCS vs. Supercell Max </a:t>
            </a:r>
            <a:r>
              <a:rPr lang="en-US" dirty="0"/>
              <a:t>SW </a:t>
            </a:r>
            <a:r>
              <a:rPr lang="en-US" dirty="0" smtClean="0"/>
              <a:t>During Tornado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723308" y="3311844"/>
            <a:ext cx="1312662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Max SW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9425" y="5029200"/>
            <a:ext cx="762000" cy="187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QLCS EF0-1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3350" y="5029200"/>
            <a:ext cx="657225" cy="187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QLCS EF2+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8700" y="5029200"/>
            <a:ext cx="609600" cy="187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SC EF0-1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3100" y="5029200"/>
            <a:ext cx="504825" cy="187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SC EF2+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0" y="1828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/>
              <a:t>QLCS vs. Supercell: </a:t>
            </a:r>
            <a:r>
              <a:rPr lang="en-US" dirty="0" smtClean="0"/>
              <a:t> Max </a:t>
            </a:r>
            <a:r>
              <a:rPr lang="en-US" dirty="0"/>
              <a:t>SW </a:t>
            </a:r>
            <a:r>
              <a:rPr lang="en-US" dirty="0" smtClean="0"/>
              <a:t>Value During Tornado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5450" y="5638800"/>
            <a:ext cx="5794550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1700" dirty="0" smtClean="0"/>
              <a:t>Values </a:t>
            </a:r>
            <a:r>
              <a:rPr lang="en-US" sz="1700" dirty="0"/>
              <a:t>generally higher for supercells; wider range for QLCSs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EF0-1 median:  27 (QLCS), 32 (supercell) </a:t>
            </a:r>
            <a:endParaRPr lang="en-US" sz="1700" dirty="0">
              <a:solidFill>
                <a:srgbClr val="69BEFF"/>
              </a:solidFill>
            </a:endParaRP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EF2+ median:  29-30 (QLCS), 32-33 (supercell)</a:t>
            </a:r>
            <a:endParaRPr lang="en-US" sz="1700" dirty="0">
              <a:solidFill>
                <a:srgbClr val="69B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371600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pic>
        <p:nvPicPr>
          <p:cNvPr id="35" name="Content Placeholder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6569" y="1399032"/>
            <a:ext cx="2124621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QLCS Max NROT EF 0-1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4870" y="1399032"/>
            <a:ext cx="2060500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QLCS Max NROT EF 2+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7200" y="1828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/>
              <a:t>QLCS Max </a:t>
            </a:r>
            <a:r>
              <a:rPr lang="en-US" dirty="0" smtClean="0"/>
              <a:t>NROT Value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410200"/>
            <a:ext cx="8305800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1700" dirty="0" smtClean="0"/>
              <a:t>Little diff before</a:t>
            </a:r>
            <a:r>
              <a:rPr lang="en-US" sz="1700" dirty="0"/>
              <a:t>, during, and </a:t>
            </a:r>
            <a:r>
              <a:rPr lang="en-US" sz="1700" dirty="0" smtClean="0"/>
              <a:t>after, </a:t>
            </a:r>
            <a:r>
              <a:rPr lang="en-US" sz="1700" dirty="0"/>
              <a:t>although several higher </a:t>
            </a:r>
            <a:r>
              <a:rPr lang="en-US" sz="1700" dirty="0" smtClean="0"/>
              <a:t>values </a:t>
            </a:r>
            <a:r>
              <a:rPr lang="en-US" sz="1700" dirty="0"/>
              <a:t>during </a:t>
            </a:r>
            <a:r>
              <a:rPr lang="en-US" sz="1700" dirty="0" smtClean="0"/>
              <a:t>tornado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>
                <a:solidFill>
                  <a:srgbClr val="69BEFF"/>
                </a:solidFill>
              </a:rPr>
              <a:t>Baseline </a:t>
            </a:r>
            <a:r>
              <a:rPr lang="en-US" sz="1700" dirty="0" smtClean="0">
                <a:solidFill>
                  <a:srgbClr val="69BEFF"/>
                </a:solidFill>
              </a:rPr>
              <a:t>during:  </a:t>
            </a:r>
            <a:r>
              <a:rPr lang="en-US" sz="1700" dirty="0">
                <a:solidFill>
                  <a:srgbClr val="69BEFF"/>
                </a:solidFill>
              </a:rPr>
              <a:t>≥ </a:t>
            </a:r>
            <a:r>
              <a:rPr lang="en-US" sz="1700" dirty="0" smtClean="0">
                <a:solidFill>
                  <a:srgbClr val="69BEFF"/>
                </a:solidFill>
              </a:rPr>
              <a:t>0.8 (EF0-1), ≥ 1.0 (EF2+)</a:t>
            </a:r>
            <a:endParaRPr lang="en-US" sz="1700" dirty="0">
              <a:solidFill>
                <a:srgbClr val="69BEFF"/>
              </a:solidFill>
            </a:endParaRP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>
                <a:solidFill>
                  <a:srgbClr val="69BEFF"/>
                </a:solidFill>
              </a:rPr>
              <a:t>Median </a:t>
            </a:r>
            <a:r>
              <a:rPr lang="en-US" sz="1700" dirty="0" smtClean="0">
                <a:solidFill>
                  <a:srgbClr val="69BEFF"/>
                </a:solidFill>
              </a:rPr>
              <a:t>during:  </a:t>
            </a:r>
            <a:r>
              <a:rPr lang="en-US" sz="1700" dirty="0">
                <a:solidFill>
                  <a:srgbClr val="69BEFF"/>
                </a:solidFill>
              </a:rPr>
              <a:t>1.0 </a:t>
            </a:r>
            <a:r>
              <a:rPr lang="en-US" sz="1700" dirty="0" smtClean="0">
                <a:solidFill>
                  <a:srgbClr val="69BEFF"/>
                </a:solidFill>
              </a:rPr>
              <a:t>(EF0-1), 1.3 (EF2+)</a:t>
            </a:r>
            <a:endParaRPr lang="en-US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1362075" y="4853797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1725" y="4854702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475" y="4864227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25" y="4854702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1775" y="4853796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72163" y="3273743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Max NROT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131603" y="3273744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Max NROT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60683" y="4548185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644781" y="4014785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52732" y="347343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1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52732" y="294003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2.0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52732" y="240228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652732" y="186888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3.0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4861122" y="4548185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4861122" y="4014785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4859634" y="3473435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1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4867585" y="294003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2.0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4867585" y="2402283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4867585" y="186888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3.0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00" y="4853797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371600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pic>
        <p:nvPicPr>
          <p:cNvPr id="35" name="Picture 3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70335" y="1399032"/>
            <a:ext cx="2409570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Supercell Max NROT EF 2+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2035" y="1399032"/>
            <a:ext cx="2473689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Supercell Max NROT EF 0-1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7200" y="1828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/>
              <a:t>Supercell Max </a:t>
            </a:r>
            <a:r>
              <a:rPr lang="en-US" dirty="0" smtClean="0"/>
              <a:t>NROT Value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410200"/>
            <a:ext cx="8610600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Modest </a:t>
            </a:r>
            <a:r>
              <a:rPr lang="en-US" sz="1700" dirty="0"/>
              <a:t>↑ </a:t>
            </a:r>
            <a:r>
              <a:rPr lang="en-US" sz="1700" dirty="0" smtClean="0"/>
              <a:t>from </a:t>
            </a:r>
            <a:r>
              <a:rPr lang="en-US" sz="1700" dirty="0"/>
              <a:t>before to </a:t>
            </a:r>
            <a:r>
              <a:rPr lang="en-US" sz="1700" dirty="0" smtClean="0"/>
              <a:t>during; modest </a:t>
            </a:r>
            <a:r>
              <a:rPr lang="en-US" sz="1700" dirty="0"/>
              <a:t>↓ </a:t>
            </a:r>
            <a:r>
              <a:rPr lang="en-US" sz="1700" dirty="0" smtClean="0"/>
              <a:t>after, </a:t>
            </a:r>
            <a:r>
              <a:rPr lang="en-US" sz="1700" dirty="0"/>
              <a:t>esp. EF 2+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Baseline during:  ≥ 1.0 (EF0-1), ≥ 1.5 (EF2+)</a:t>
            </a:r>
            <a:endParaRPr lang="en-US" sz="1700" dirty="0">
              <a:solidFill>
                <a:srgbClr val="69BEFF"/>
              </a:solidFill>
            </a:endParaRP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Median during</a:t>
            </a:r>
            <a:r>
              <a:rPr lang="en-US" sz="1700" dirty="0">
                <a:solidFill>
                  <a:srgbClr val="69BEFF"/>
                </a:solidFill>
              </a:rPr>
              <a:t>: </a:t>
            </a:r>
            <a:r>
              <a:rPr lang="en-US" sz="1700" dirty="0" smtClean="0">
                <a:solidFill>
                  <a:srgbClr val="69BEFF"/>
                </a:solidFill>
              </a:rPr>
              <a:t> 1.3 (EF0-1), 1.8 (EF2+)</a:t>
            </a:r>
            <a:endParaRPr lang="en-US" sz="1700" dirty="0">
              <a:solidFill>
                <a:srgbClr val="69BE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2075" y="4853797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1725" y="4854702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9950" y="4854702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25" y="4853796"/>
            <a:ext cx="40005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1775" y="4854702"/>
            <a:ext cx="4191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During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4853795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131603" y="3273744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Max NROT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72163" y="3273743"/>
            <a:ext cx="1236461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Max NROT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867585" y="186888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3.0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867585" y="2402283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867585" y="294003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2.0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867585" y="3476286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1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867585" y="4018386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869073" y="4551786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652731" y="1860933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3.0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652732" y="294003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2.0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644781" y="240228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644781" y="3476286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1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644781" y="4014785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652732" y="4548185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64920"/>
            <a:ext cx="4572000" cy="4297680"/>
          </a:xfrm>
          <a:prstGeom prst="rect">
            <a:avLst/>
          </a:prstGeom>
          <a:ln>
            <a:solidFill>
              <a:srgbClr val="69BEFF"/>
            </a:solidFill>
          </a:ln>
        </p:spPr>
      </p:pic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15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0" y="1828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/>
              <a:t>QLCS vs. Supercell: </a:t>
            </a:r>
            <a:r>
              <a:rPr lang="en-US" dirty="0" smtClean="0"/>
              <a:t> Max NROT During Tornado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309271"/>
            <a:ext cx="408584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45720" rIns="18288" bIns="4572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 smtClean="0"/>
              <a:t>QLCS vs. Supercell Max NROT During Tornado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5638800"/>
            <a:ext cx="6096000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/>
              <a:t>Median max </a:t>
            </a:r>
            <a:r>
              <a:rPr lang="en-US" sz="1700" dirty="0" smtClean="0"/>
              <a:t>↑ as EF scale </a:t>
            </a:r>
            <a:r>
              <a:rPr lang="en-US" sz="1700" dirty="0"/>
              <a:t>↑ </a:t>
            </a:r>
            <a:r>
              <a:rPr lang="en-US" sz="1700" dirty="0" smtClean="0"/>
              <a:t>for both modes, but much overlap</a:t>
            </a:r>
            <a:endParaRPr lang="en-US" sz="1700" dirty="0"/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EF0-1 median:  1.0 (QLCS), 1.3 (supercell) </a:t>
            </a:r>
            <a:endParaRPr lang="en-US" sz="1700" dirty="0">
              <a:solidFill>
                <a:srgbClr val="69BEFF"/>
              </a:solidFill>
            </a:endParaRP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EF2+ median:  1.3 (QLCS), 1.8 (supercell)</a:t>
            </a:r>
            <a:endParaRPr lang="en-US" sz="1700" dirty="0">
              <a:solidFill>
                <a:srgbClr val="69BE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9425" y="4993856"/>
            <a:ext cx="762000" cy="187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QLCS EF0-1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3350" y="4993856"/>
            <a:ext cx="657225" cy="187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QLCS EF2+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8700" y="4993856"/>
            <a:ext cx="609600" cy="187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SC EF0-1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3100" y="4993856"/>
            <a:ext cx="504825" cy="187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SC EF2+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646739" y="3303213"/>
            <a:ext cx="1447799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Max NROT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549780" y="4780386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541829" y="4170786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2549781" y="3555796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1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541830" y="294003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2.0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549781" y="2326408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2541830" y="1718720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14587"/>
              </p:ext>
            </p:extLst>
          </p:nvPr>
        </p:nvGraphicFramePr>
        <p:xfrm>
          <a:off x="1280160" y="1188720"/>
          <a:ext cx="676656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1828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/>
              <a:t>QLCS: </a:t>
            </a:r>
            <a:r>
              <a:rPr lang="en-US" dirty="0" smtClean="0"/>
              <a:t> Max </a:t>
            </a:r>
            <a:r>
              <a:rPr lang="en-US" dirty="0"/>
              <a:t>NROT </a:t>
            </a:r>
            <a:r>
              <a:rPr lang="en-US" dirty="0" smtClean="0"/>
              <a:t>vs. </a:t>
            </a:r>
            <a:r>
              <a:rPr lang="en-US" dirty="0"/>
              <a:t>Max SW </a:t>
            </a:r>
            <a:r>
              <a:rPr lang="en-US" dirty="0" smtClean="0"/>
              <a:t>(0-10 </a:t>
            </a:r>
            <a:r>
              <a:rPr lang="en-US" dirty="0" err="1" smtClean="0"/>
              <a:t>kft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1"/>
          <p:cNvSpPr txBox="1"/>
          <p:nvPr/>
        </p:nvSpPr>
        <p:spPr>
          <a:xfrm>
            <a:off x="0" y="931652"/>
            <a:ext cx="9144000" cy="3797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During Tornado </a:t>
            </a:r>
            <a:endParaRPr lang="en-US" sz="1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735238" y="2967487"/>
            <a:ext cx="3260785" cy="1768415"/>
          </a:xfrm>
          <a:custGeom>
            <a:avLst/>
            <a:gdLst>
              <a:gd name="connsiteX0" fmla="*/ 0 w 3260785"/>
              <a:gd name="connsiteY0" fmla="*/ 1155939 h 1768415"/>
              <a:gd name="connsiteX1" fmla="*/ 8626 w 3260785"/>
              <a:gd name="connsiteY1" fmla="*/ 1768415 h 1768415"/>
              <a:gd name="connsiteX2" fmla="*/ 1526875 w 3260785"/>
              <a:gd name="connsiteY2" fmla="*/ 1716656 h 1768415"/>
              <a:gd name="connsiteX3" fmla="*/ 2355011 w 3260785"/>
              <a:gd name="connsiteY3" fmla="*/ 1337094 h 1768415"/>
              <a:gd name="connsiteX4" fmla="*/ 3260785 w 3260785"/>
              <a:gd name="connsiteY4" fmla="*/ 621102 h 1768415"/>
              <a:gd name="connsiteX5" fmla="*/ 2613804 w 3260785"/>
              <a:gd name="connsiteY5" fmla="*/ 163902 h 1768415"/>
              <a:gd name="connsiteX6" fmla="*/ 2096219 w 3260785"/>
              <a:gd name="connsiteY6" fmla="*/ 0 h 1768415"/>
              <a:gd name="connsiteX7" fmla="*/ 1742536 w 3260785"/>
              <a:gd name="connsiteY7" fmla="*/ 8626 h 1768415"/>
              <a:gd name="connsiteX8" fmla="*/ 0 w 3260785"/>
              <a:gd name="connsiteY8" fmla="*/ 1155939 h 176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0785" h="1768415">
                <a:moveTo>
                  <a:pt x="0" y="1155939"/>
                </a:moveTo>
                <a:lnTo>
                  <a:pt x="8626" y="1768415"/>
                </a:lnTo>
                <a:lnTo>
                  <a:pt x="1526875" y="1716656"/>
                </a:lnTo>
                <a:lnTo>
                  <a:pt x="2355011" y="1337094"/>
                </a:lnTo>
                <a:lnTo>
                  <a:pt x="3260785" y="621102"/>
                </a:lnTo>
                <a:lnTo>
                  <a:pt x="2613804" y="163902"/>
                </a:lnTo>
                <a:lnTo>
                  <a:pt x="2096219" y="0"/>
                </a:lnTo>
                <a:lnTo>
                  <a:pt x="1742536" y="8626"/>
                </a:lnTo>
                <a:lnTo>
                  <a:pt x="0" y="1155939"/>
                </a:lnTo>
                <a:close/>
              </a:path>
            </a:pathLst>
          </a:custGeom>
          <a:noFill/>
          <a:ln w="38100">
            <a:solidFill>
              <a:srgbClr val="69B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34000" y="2303253"/>
            <a:ext cx="474453" cy="215660"/>
          </a:xfrm>
          <a:custGeom>
            <a:avLst/>
            <a:gdLst>
              <a:gd name="connsiteX0" fmla="*/ 77638 w 474453"/>
              <a:gd name="connsiteY0" fmla="*/ 0 h 215660"/>
              <a:gd name="connsiteX1" fmla="*/ 457200 w 474453"/>
              <a:gd name="connsiteY1" fmla="*/ 51758 h 215660"/>
              <a:gd name="connsiteX2" fmla="*/ 474453 w 474453"/>
              <a:gd name="connsiteY2" fmla="*/ 215660 h 215660"/>
              <a:gd name="connsiteX3" fmla="*/ 0 w 474453"/>
              <a:gd name="connsiteY3" fmla="*/ 181155 h 215660"/>
              <a:gd name="connsiteX4" fmla="*/ 0 w 474453"/>
              <a:gd name="connsiteY4" fmla="*/ 8626 h 215660"/>
              <a:gd name="connsiteX5" fmla="*/ 77638 w 474453"/>
              <a:gd name="connsiteY5" fmla="*/ 0 h 21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453" h="215660">
                <a:moveTo>
                  <a:pt x="77638" y="0"/>
                </a:moveTo>
                <a:lnTo>
                  <a:pt x="457200" y="51758"/>
                </a:lnTo>
                <a:lnTo>
                  <a:pt x="474453" y="215660"/>
                </a:lnTo>
                <a:lnTo>
                  <a:pt x="0" y="181155"/>
                </a:lnTo>
                <a:lnTo>
                  <a:pt x="0" y="8626"/>
                </a:lnTo>
                <a:lnTo>
                  <a:pt x="77638" y="0"/>
                </a:lnTo>
                <a:close/>
              </a:path>
            </a:pathLst>
          </a:custGeom>
          <a:noFill/>
          <a:ln w="38100">
            <a:solidFill>
              <a:srgbClr val="69B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5791200"/>
            <a:ext cx="7239000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1700" dirty="0" smtClean="0">
                <a:solidFill>
                  <a:srgbClr val="69BEFF"/>
                </a:solidFill>
              </a:rPr>
              <a:t>Min TOR criteria:  NROT </a:t>
            </a:r>
            <a:r>
              <a:rPr lang="en-US" sz="1700" dirty="0">
                <a:solidFill>
                  <a:srgbClr val="69BEFF"/>
                </a:solidFill>
              </a:rPr>
              <a:t>&gt; </a:t>
            </a:r>
            <a:r>
              <a:rPr lang="en-US" sz="1700" dirty="0" smtClean="0">
                <a:solidFill>
                  <a:srgbClr val="69BEFF"/>
                </a:solidFill>
              </a:rPr>
              <a:t>0.5, SW </a:t>
            </a:r>
            <a:r>
              <a:rPr lang="en-US" sz="1700" dirty="0">
                <a:solidFill>
                  <a:srgbClr val="69BEFF"/>
                </a:solidFill>
              </a:rPr>
              <a:t>&gt; </a:t>
            </a:r>
            <a:r>
              <a:rPr lang="en-US" sz="1700" dirty="0" smtClean="0">
                <a:solidFill>
                  <a:srgbClr val="69BEFF"/>
                </a:solidFill>
              </a:rPr>
              <a:t>15 (clustered &gt; 23)</a:t>
            </a:r>
            <a:endParaRPr lang="en-US" sz="1700" dirty="0">
              <a:solidFill>
                <a:srgbClr val="69BEFF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700" dirty="0" smtClean="0"/>
              <a:t>No sig EF0-1 scale diffs, but EF2+ clustered at higher values</a:t>
            </a:r>
          </a:p>
          <a:p>
            <a:pPr>
              <a:lnSpc>
                <a:spcPct val="95000"/>
              </a:lnSpc>
            </a:pPr>
            <a:r>
              <a:rPr lang="en-US" sz="1700" dirty="0" smtClean="0"/>
              <a:t>Axes: Max </a:t>
            </a:r>
            <a:r>
              <a:rPr lang="en-US" sz="1700" dirty="0"/>
              <a:t>NROT (SW) </a:t>
            </a:r>
            <a:r>
              <a:rPr lang="en-US" sz="1700" dirty="0" smtClean="0"/>
              <a:t>found </a:t>
            </a:r>
            <a:r>
              <a:rPr lang="en-US" sz="1700" dirty="0"/>
              <a:t>for event, but SW (NROT) unidentifiable (set </a:t>
            </a:r>
            <a:r>
              <a:rPr lang="en-US" sz="1700" dirty="0" smtClean="0"/>
              <a:t>= </a:t>
            </a:r>
            <a:r>
              <a:rPr lang="en-US" sz="1700" dirty="0"/>
              <a:t>0</a:t>
            </a:r>
            <a:r>
              <a:rPr lang="en-US" sz="1700" dirty="0" smtClean="0"/>
              <a:t>) </a:t>
            </a:r>
            <a:endParaRPr lang="en-US" sz="17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648200" y="3505200"/>
            <a:ext cx="0" cy="1219200"/>
          </a:xfrm>
          <a:prstGeom prst="line">
            <a:avLst/>
          </a:prstGeom>
          <a:ln w="254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734711"/>
              </p:ext>
            </p:extLst>
          </p:nvPr>
        </p:nvGraphicFramePr>
        <p:xfrm>
          <a:off x="1027239" y="1485900"/>
          <a:ext cx="715962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0" y="1828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 smtClean="0"/>
              <a:t>Avg of Max NROT vs. Avg of Max SW per EF Scale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2952" y="5791478"/>
            <a:ext cx="4498848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1700" dirty="0"/>
              <a:t>Supercell </a:t>
            </a:r>
            <a:r>
              <a:rPr lang="en-US" sz="1700" dirty="0" smtClean="0"/>
              <a:t>values </a:t>
            </a:r>
            <a:r>
              <a:rPr lang="en-US" sz="1700" dirty="0"/>
              <a:t>higher for each EF rating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QLCS:  NROT </a:t>
            </a:r>
            <a:r>
              <a:rPr lang="en-US" sz="1700" dirty="0">
                <a:solidFill>
                  <a:srgbClr val="69BEFF"/>
                </a:solidFill>
              </a:rPr>
              <a:t>&gt; </a:t>
            </a:r>
            <a:r>
              <a:rPr lang="en-US" sz="1700" dirty="0" smtClean="0">
                <a:solidFill>
                  <a:srgbClr val="69BEFF"/>
                </a:solidFill>
              </a:rPr>
              <a:t>1.0, SW </a:t>
            </a:r>
            <a:r>
              <a:rPr lang="en-US" sz="1700" dirty="0">
                <a:solidFill>
                  <a:srgbClr val="69BEFF"/>
                </a:solidFill>
              </a:rPr>
              <a:t>&gt; 22 </a:t>
            </a:r>
            <a:r>
              <a:rPr lang="en-US" sz="1700" dirty="0" smtClean="0">
                <a:solidFill>
                  <a:srgbClr val="69BEFF"/>
                </a:solidFill>
              </a:rPr>
              <a:t>(&gt; </a:t>
            </a:r>
            <a:r>
              <a:rPr lang="en-US" sz="1700" dirty="0">
                <a:solidFill>
                  <a:srgbClr val="69BEFF"/>
                </a:solidFill>
              </a:rPr>
              <a:t>26 for EF1+)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Supercell:  NROT </a:t>
            </a:r>
            <a:r>
              <a:rPr lang="en-US" sz="1700" dirty="0">
                <a:solidFill>
                  <a:srgbClr val="69BEFF"/>
                </a:solidFill>
              </a:rPr>
              <a:t>&gt; </a:t>
            </a:r>
            <a:r>
              <a:rPr lang="en-US" sz="1700" dirty="0" smtClean="0">
                <a:solidFill>
                  <a:srgbClr val="69BEFF"/>
                </a:solidFill>
              </a:rPr>
              <a:t>1.3, SW </a:t>
            </a:r>
            <a:r>
              <a:rPr lang="en-US" sz="1700" dirty="0">
                <a:solidFill>
                  <a:srgbClr val="69BEFF"/>
                </a:solidFill>
              </a:rPr>
              <a:t>&gt; 29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3429000"/>
            <a:ext cx="83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9B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QLCS</a:t>
            </a:r>
            <a:endParaRPr lang="en-US" b="1" dirty="0">
              <a:solidFill>
                <a:srgbClr val="69BE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3700" y="1857375"/>
            <a:ext cx="111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69B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Supercell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00800" y="2057400"/>
            <a:ext cx="381000" cy="169277"/>
          </a:xfrm>
          <a:prstGeom prst="straightConnector1">
            <a:avLst/>
          </a:prstGeom>
          <a:ln w="25400">
            <a:solidFill>
              <a:srgbClr val="69BE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57675" y="3629025"/>
            <a:ext cx="533400" cy="228600"/>
          </a:xfrm>
          <a:prstGeom prst="straightConnector1">
            <a:avLst/>
          </a:prstGeom>
          <a:ln w="25400">
            <a:solidFill>
              <a:srgbClr val="69BE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0" y="931652"/>
            <a:ext cx="9144000" cy="3797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During Tornado </a:t>
            </a:r>
            <a:endParaRPr lang="en-US" sz="20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4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795024"/>
              </p:ext>
            </p:extLst>
          </p:nvPr>
        </p:nvGraphicFramePr>
        <p:xfrm>
          <a:off x="495301" y="1600200"/>
          <a:ext cx="8153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2"/>
          <p:cNvSpPr txBox="1">
            <a:spLocks/>
          </p:cNvSpPr>
          <p:nvPr/>
        </p:nvSpPr>
        <p:spPr>
          <a:xfrm>
            <a:off x="0" y="1828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 smtClean="0"/>
              <a:t>Median NROT Value vs. Median Height of Max NROT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3833" y="4191000"/>
            <a:ext cx="74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99"/>
                </a:solidFill>
                <a:latin typeface="+mj-lt"/>
              </a:rPr>
              <a:t>After</a:t>
            </a:r>
            <a:endParaRPr lang="en-US" sz="16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3002" y="2698916"/>
            <a:ext cx="74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99"/>
                </a:solidFill>
                <a:latin typeface="+mj-lt"/>
              </a:rPr>
              <a:t>After</a:t>
            </a:r>
            <a:endParaRPr lang="en-US" sz="16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7169" y="5800801"/>
            <a:ext cx="6295231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Higher values and altitude for supercells than QLCSs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Values ↑ from before to during (esp. supercells), and ↓ afterward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Height of max NROT ↓ from before to during tornado</a:t>
            </a:r>
          </a:p>
        </p:txBody>
      </p:sp>
    </p:spTree>
    <p:extLst>
      <p:ext uri="{BB962C8B-B14F-4D97-AF65-F5344CB8AC3E}">
        <p14:creationId xmlns:p14="http://schemas.microsoft.com/office/powerpoint/2010/main" val="41514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371600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49812" y="1465814"/>
            <a:ext cx="3038136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QLCS </a:t>
            </a:r>
            <a:r>
              <a:rPr lang="en-US" dirty="0" smtClean="0"/>
              <a:t>NROT Depth During Tornado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65552" y="1465814"/>
            <a:ext cx="3419136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 smtClean="0"/>
              <a:t>Supercell NROT Depth During Tornado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1828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 smtClean="0"/>
              <a:t>NROT Depth (≥ 1.0) During Tornado by EF Scale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41550" y="5026152"/>
            <a:ext cx="685800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EF Scale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9850" y="5026151"/>
            <a:ext cx="685800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EF Scale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4810252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950" y="4810251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6300" y="4810252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2+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8300" y="4810250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3000" y="4810252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5000" y="4810251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3350" y="4810252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3+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326162" y="3186631"/>
            <a:ext cx="1769862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NROT Depth (</a:t>
            </a:r>
            <a:r>
              <a:rPr lang="en-US" dirty="0" err="1"/>
              <a:t>kft</a:t>
            </a:r>
            <a:r>
              <a:rPr lang="en-US" dirty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883952" y="3184844"/>
            <a:ext cx="1769862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NROT Depth (</a:t>
            </a:r>
            <a:r>
              <a:rPr lang="en-US" dirty="0" err="1"/>
              <a:t>kft</a:t>
            </a:r>
            <a:r>
              <a:rPr lang="en-US" dirty="0"/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0236" y="4541822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0024" y="4093938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3106" y="3654552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3106" y="3197352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3886" y="2752028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9862" y="2306704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24" y="1861380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85298" y="1861380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88676" y="2309394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90632" y="2752028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94614" y="3203290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00552" y="3653064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12216" y="4093938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6278" y="4540256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1000" y="5413248"/>
            <a:ext cx="8458200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QLCS:  Median depth ↑ slightly as EF scale ↑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Supercell:  Median depth ↑ from EF0 to EF1, then similar for EF1+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Median depth doesn’t differentiate potential tornado strength that well</a:t>
            </a:r>
            <a:endParaRPr lang="en-US" sz="1700" dirty="0">
              <a:solidFill>
                <a:srgbClr val="69B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2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43000" y="31273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9BEFF"/>
                </a:solidFill>
                <a:latin typeface="+mj-lt"/>
              </a:rPr>
              <a:t>Objectives</a:t>
            </a:r>
            <a:endParaRPr lang="en-US" sz="3200" dirty="0">
              <a:solidFill>
                <a:srgbClr val="69BEFF"/>
              </a:solidFill>
              <a:latin typeface="+mj-lt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04799" y="2066925"/>
            <a:ext cx="8534401" cy="2962275"/>
          </a:xfrm>
          <a:custGeom>
            <a:avLst/>
            <a:gdLst>
              <a:gd name="connsiteX0" fmla="*/ 0 w 7119794"/>
              <a:gd name="connsiteY0" fmla="*/ 365159 h 2190514"/>
              <a:gd name="connsiteX1" fmla="*/ 365159 w 7119794"/>
              <a:gd name="connsiteY1" fmla="*/ 0 h 2190514"/>
              <a:gd name="connsiteX2" fmla="*/ 6754635 w 7119794"/>
              <a:gd name="connsiteY2" fmla="*/ 0 h 2190514"/>
              <a:gd name="connsiteX3" fmla="*/ 7119794 w 7119794"/>
              <a:gd name="connsiteY3" fmla="*/ 365159 h 2190514"/>
              <a:gd name="connsiteX4" fmla="*/ 7119794 w 7119794"/>
              <a:gd name="connsiteY4" fmla="*/ 1825355 h 2190514"/>
              <a:gd name="connsiteX5" fmla="*/ 6754635 w 7119794"/>
              <a:gd name="connsiteY5" fmla="*/ 2190514 h 2190514"/>
              <a:gd name="connsiteX6" fmla="*/ 365159 w 7119794"/>
              <a:gd name="connsiteY6" fmla="*/ 2190514 h 2190514"/>
              <a:gd name="connsiteX7" fmla="*/ 0 w 7119794"/>
              <a:gd name="connsiteY7" fmla="*/ 1825355 h 2190514"/>
              <a:gd name="connsiteX8" fmla="*/ 0 w 7119794"/>
              <a:gd name="connsiteY8" fmla="*/ 365159 h 219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9794" h="2190514">
                <a:moveTo>
                  <a:pt x="0" y="365159"/>
                </a:moveTo>
                <a:cubicBezTo>
                  <a:pt x="0" y="163487"/>
                  <a:pt x="163487" y="0"/>
                  <a:pt x="365159" y="0"/>
                </a:cubicBezTo>
                <a:lnTo>
                  <a:pt x="6754635" y="0"/>
                </a:lnTo>
                <a:cubicBezTo>
                  <a:pt x="6956307" y="0"/>
                  <a:pt x="7119794" y="163487"/>
                  <a:pt x="7119794" y="365159"/>
                </a:cubicBezTo>
                <a:lnTo>
                  <a:pt x="7119794" y="1825355"/>
                </a:lnTo>
                <a:cubicBezTo>
                  <a:pt x="7119794" y="2027027"/>
                  <a:pt x="6956307" y="2190514"/>
                  <a:pt x="6754635" y="2190514"/>
                </a:cubicBezTo>
                <a:lnTo>
                  <a:pt x="365159" y="2190514"/>
                </a:lnTo>
                <a:cubicBezTo>
                  <a:pt x="163487" y="2190514"/>
                  <a:pt x="0" y="2027027"/>
                  <a:pt x="0" y="1825355"/>
                </a:cubicBezTo>
                <a:lnTo>
                  <a:pt x="0" y="365159"/>
                </a:lnTo>
                <a:close/>
              </a:path>
            </a:pathLst>
          </a:custGeom>
          <a:solidFill>
            <a:srgbClr val="003B68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5" tIns="758975" rIns="758975" bIns="758975" numCol="1" spcCol="1270" anchor="ctr" anchorCtr="0">
            <a:noAutofit/>
          </a:bodyPr>
          <a:lstStyle/>
          <a:p>
            <a:pPr algn="ctr" defTabSz="3852237">
              <a:lnSpc>
                <a:spcPct val="90000"/>
              </a:lnSpc>
            </a:pPr>
            <a:endParaRPr lang="en-US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951" y="2295882"/>
            <a:ext cx="8458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lnSpc>
                <a:spcPct val="90000"/>
              </a:lnSpc>
              <a:spcAft>
                <a:spcPts val="3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Define values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spreads</a:t>
            </a:r>
            <a:r>
              <a:rPr lang="en-US" sz="2400" dirty="0">
                <a:latin typeface="+mj-lt"/>
              </a:rPr>
              <a:t>, and trends </a:t>
            </a:r>
            <a:r>
              <a:rPr lang="en-US" sz="2400" dirty="0" smtClean="0">
                <a:latin typeface="+mj-lt"/>
              </a:rPr>
              <a:t>in SW, NROT, and CC associated </a:t>
            </a:r>
            <a:r>
              <a:rPr lang="en-US" sz="2400" dirty="0">
                <a:latin typeface="+mj-lt"/>
              </a:rPr>
              <a:t>with tornadic </a:t>
            </a:r>
            <a:r>
              <a:rPr lang="en-US" sz="2400" dirty="0" smtClean="0">
                <a:latin typeface="+mj-lt"/>
              </a:rPr>
              <a:t>QLCS and supercell circulations, and develop operational recommendations</a:t>
            </a:r>
            <a:endParaRPr lang="en-US" sz="2400" dirty="0">
              <a:latin typeface="+mj-lt"/>
            </a:endParaRPr>
          </a:p>
          <a:p>
            <a:pPr marL="342900" indent="-228600">
              <a:lnSpc>
                <a:spcPct val="90000"/>
              </a:lnSpc>
              <a:spcAft>
                <a:spcPts val="3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Can such values be used to estimate tornado strength?</a:t>
            </a:r>
          </a:p>
          <a:p>
            <a:pPr marL="342900" indent="-228600">
              <a:lnSpc>
                <a:spcPct val="90000"/>
              </a:lnSpc>
              <a:spcAft>
                <a:spcPts val="3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How valuable is SW in assessing/predicting tornadogenesis?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1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371600"/>
            <a:ext cx="4023360" cy="3931920"/>
          </a:xfrm>
          <a:prstGeom prst="rect">
            <a:avLst/>
          </a:prstGeom>
          <a:ln>
            <a:solidFill>
              <a:srgbClr val="69BE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159192" y="1463040"/>
            <a:ext cx="2619375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QLCS </a:t>
            </a:r>
            <a:r>
              <a:rPr lang="en-US" dirty="0" smtClean="0"/>
              <a:t>Min CC During Tornado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60645" y="1463040"/>
            <a:ext cx="3028950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 smtClean="0"/>
              <a:t>Supercell Min CC During Tornado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182880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sz="3100" dirty="0" smtClean="0"/>
              <a:t>Min CC Value (≤ 0.9) in TDS During Tornado by EF Scale</a:t>
            </a:r>
            <a:endParaRPr lang="en-US" sz="3100" dirty="0"/>
          </a:p>
        </p:txBody>
      </p:sp>
      <p:sp>
        <p:nvSpPr>
          <p:cNvPr id="13" name="TextBox 12"/>
          <p:cNvSpPr txBox="1"/>
          <p:nvPr/>
        </p:nvSpPr>
        <p:spPr>
          <a:xfrm>
            <a:off x="2241550" y="5026152"/>
            <a:ext cx="685800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EF Scale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9850" y="5026151"/>
            <a:ext cx="685800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EF Scale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4810252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950" y="4810251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6300" y="4810252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2+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8300" y="4810250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3000" y="4810252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5000" y="4810251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3350" y="4810252"/>
            <a:ext cx="381000" cy="17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EF 3+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65133" y="3252921"/>
            <a:ext cx="1447800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Min CC Value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044983" y="3252922"/>
            <a:ext cx="1447800" cy="169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Min CC Value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9344" y="2861374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9344" y="3537780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2465" y="4204278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7412" y="2193388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47780" y="2193388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54042" y="2865331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53051" y="3535800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54042" y="4205766"/>
            <a:ext cx="21704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" y="5413248"/>
            <a:ext cx="8458200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Generally lower for supercell vs. QLCS tornadoes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QLCS:  Values ↓ from EF0 to EF2 (much overlap in EF1 and EF2+)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Lower CC moderately associated with stronger tornadoes</a:t>
            </a:r>
            <a:endParaRPr lang="en-US" sz="1700" dirty="0">
              <a:solidFill>
                <a:srgbClr val="69B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4206240" cy="4114800"/>
          </a:xfrm>
          <a:prstGeom prst="rect">
            <a:avLst/>
          </a:prstGeom>
          <a:ln>
            <a:solidFill>
              <a:srgbClr val="69BEFF"/>
            </a:solidFill>
          </a:ln>
        </p:spPr>
      </p:pic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50705" y="1247775"/>
            <a:ext cx="3950120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Maximum TDS Depth for QLCSs &amp; Supercells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944180" y="3400675"/>
            <a:ext cx="1416050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200" dirty="0"/>
              <a:t>Max TDS Depth (</a:t>
            </a:r>
            <a:r>
              <a:rPr lang="en-US" sz="1200" dirty="0" err="1"/>
              <a:t>kft</a:t>
            </a:r>
            <a:r>
              <a:rPr lang="en-US" sz="1200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7172" y="4953000"/>
            <a:ext cx="457200" cy="313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+mj-lt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QLCS  EF 0-1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316" y="4953000"/>
            <a:ext cx="457200" cy="313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200" dirty="0"/>
              <a:t>QLCS  EF 2+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67" y="4953000"/>
            <a:ext cx="733408" cy="313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200" dirty="0"/>
              <a:t>Supercell  EF 0-1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5467" y="4953000"/>
            <a:ext cx="771508" cy="313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8288" tIns="9144" rIns="18288" bIns="9144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200" dirty="0"/>
              <a:t>Supercell  EF 2+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0" y="1828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/>
              <a:t>Max </a:t>
            </a:r>
            <a:r>
              <a:rPr lang="en-US" dirty="0" smtClean="0"/>
              <a:t>TDS Depth (CC ≤ </a:t>
            </a:r>
            <a:r>
              <a:rPr lang="en-US" dirty="0"/>
              <a:t>0.9) for </a:t>
            </a:r>
            <a:r>
              <a:rPr lang="en-US" dirty="0" smtClean="0"/>
              <a:t>QLCS and Supercells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82513" y="4371578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76483" y="3754944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80202" y="3140058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73846" y="2530458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79132" y="1920858"/>
            <a:ext cx="173592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5486400"/>
            <a:ext cx="7543800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Depth ↑ from EF0-1 to EF2+ for both modes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/>
              <a:t>Deeper depth for supercells than QLCSs for all EF ratings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1700" dirty="0" smtClean="0">
                <a:solidFill>
                  <a:srgbClr val="69BEFF"/>
                </a:solidFill>
              </a:rPr>
              <a:t>Are shallow QLCS EF0-1 depths truly tornado debris or convergence of particles?</a:t>
            </a:r>
          </a:p>
        </p:txBody>
      </p:sp>
    </p:spTree>
    <p:extLst>
      <p:ext uri="{BB962C8B-B14F-4D97-AF65-F5344CB8AC3E}">
        <p14:creationId xmlns:p14="http://schemas.microsoft.com/office/powerpoint/2010/main" val="22868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57893"/>
              </p:ext>
            </p:extLst>
          </p:nvPr>
        </p:nvGraphicFramePr>
        <p:xfrm>
          <a:off x="533400" y="2185416"/>
          <a:ext cx="8037513" cy="276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143"/>
                <a:gridCol w="1160170"/>
                <a:gridCol w="1219200"/>
                <a:gridCol w="1295400"/>
                <a:gridCol w="19050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Mode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Max SW </a:t>
                      </a:r>
                      <a:r>
                        <a:rPr lang="en-US" sz="1400" dirty="0" smtClean="0">
                          <a:latin typeface="+mj-lt"/>
                        </a:rPr>
                        <a:t>(median)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Max NROT </a:t>
                      </a:r>
                      <a:r>
                        <a:rPr lang="en-US" sz="1400" dirty="0" smtClean="0">
                          <a:latin typeface="+mj-lt"/>
                        </a:rPr>
                        <a:t>(median)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Max NROT and Depth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Min CC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(median)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TDS Depth </a:t>
                      </a:r>
                      <a:r>
                        <a:rPr lang="en-US" sz="1400" dirty="0" smtClean="0">
                          <a:latin typeface="+mj-lt"/>
                        </a:rPr>
                        <a:t>(median)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Base </a:t>
                      </a:r>
                      <a:r>
                        <a:rPr lang="en-US" sz="1600" baseline="0" dirty="0" smtClean="0">
                          <a:latin typeface="+mj-lt"/>
                        </a:rPr>
                        <a:t>QLCS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≥ 24 (25%)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≥ 0.8 (25%)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N/A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Base SC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≥ 29 (25%)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≥ 1.0 (25%)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N/A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QLCS EF0-1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27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+mj-lt"/>
                        </a:rPr>
                        <a:t>0-5-2.0;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+mj-lt"/>
                        </a:rPr>
                        <a:t>3-22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kft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0.75 (EF0), 0.55 (EF1)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4 </a:t>
                      </a:r>
                      <a:r>
                        <a:rPr lang="en-US" sz="1600" dirty="0" err="1" smtClean="0">
                          <a:latin typeface="+mj-lt"/>
                        </a:rPr>
                        <a:t>kft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</a:tr>
              <a:tr h="3261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QLCS EF2+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29-30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1.3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0.5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6-7 </a:t>
                      </a:r>
                      <a:r>
                        <a:rPr lang="en-US" sz="1600" dirty="0" err="1" smtClean="0">
                          <a:latin typeface="+mj-lt"/>
                        </a:rPr>
                        <a:t>kft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SC EF0-1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0.5-2.5 (3</a:t>
                      </a:r>
                      <a:r>
                        <a:rPr lang="en-US" sz="1600" baseline="0" dirty="0" smtClean="0">
                          <a:latin typeface="+mj-lt"/>
                        </a:rPr>
                        <a:t> for EF4); 5-30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kft</a:t>
                      </a:r>
                      <a:r>
                        <a:rPr lang="en-US" sz="1600" baseline="0" dirty="0" smtClean="0">
                          <a:latin typeface="+mj-lt"/>
                        </a:rPr>
                        <a:t> (35 for EF4)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0.7 (EF0), 0.45 (EF1)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7 </a:t>
                      </a:r>
                      <a:r>
                        <a:rPr lang="en-US" sz="1600" dirty="0" err="1" smtClean="0">
                          <a:latin typeface="+mj-lt"/>
                        </a:rPr>
                        <a:t>kft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</a:tr>
              <a:tr h="3393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SC EF2+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32-33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0.45 (EF2), </a:t>
                      </a:r>
                      <a:r>
                        <a:rPr lang="en-US" sz="1600" dirty="0" smtClean="0">
                          <a:latin typeface="+mj-lt"/>
                        </a:rPr>
                        <a:t>0.3 (</a:t>
                      </a:r>
                      <a:r>
                        <a:rPr lang="en-US" sz="1600" baseline="0" dirty="0" smtClean="0">
                          <a:latin typeface="+mj-lt"/>
                        </a:rPr>
                        <a:t>EF3)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9 </a:t>
                      </a:r>
                      <a:r>
                        <a:rPr lang="en-US" sz="1600" dirty="0" err="1" smtClean="0">
                          <a:latin typeface="+mj-lt"/>
                        </a:rPr>
                        <a:t>kft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27432" marR="27432" marT="27432" marB="27432" anchor="ctr"/>
                </a:tc>
              </a:tr>
            </a:tbl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0" y="1828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i="1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3</a:t>
            </a:fld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43100" y="1219200"/>
            <a:ext cx="5048250" cy="990600"/>
          </a:xfrm>
          <a:custGeom>
            <a:avLst/>
            <a:gdLst>
              <a:gd name="connsiteX0" fmla="*/ 0 w 7119794"/>
              <a:gd name="connsiteY0" fmla="*/ 365159 h 2190514"/>
              <a:gd name="connsiteX1" fmla="*/ 365159 w 7119794"/>
              <a:gd name="connsiteY1" fmla="*/ 0 h 2190514"/>
              <a:gd name="connsiteX2" fmla="*/ 6754635 w 7119794"/>
              <a:gd name="connsiteY2" fmla="*/ 0 h 2190514"/>
              <a:gd name="connsiteX3" fmla="*/ 7119794 w 7119794"/>
              <a:gd name="connsiteY3" fmla="*/ 365159 h 2190514"/>
              <a:gd name="connsiteX4" fmla="*/ 7119794 w 7119794"/>
              <a:gd name="connsiteY4" fmla="*/ 1825355 h 2190514"/>
              <a:gd name="connsiteX5" fmla="*/ 6754635 w 7119794"/>
              <a:gd name="connsiteY5" fmla="*/ 2190514 h 2190514"/>
              <a:gd name="connsiteX6" fmla="*/ 365159 w 7119794"/>
              <a:gd name="connsiteY6" fmla="*/ 2190514 h 2190514"/>
              <a:gd name="connsiteX7" fmla="*/ 0 w 7119794"/>
              <a:gd name="connsiteY7" fmla="*/ 1825355 h 2190514"/>
              <a:gd name="connsiteX8" fmla="*/ 0 w 7119794"/>
              <a:gd name="connsiteY8" fmla="*/ 365159 h 219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9794" h="2190514">
                <a:moveTo>
                  <a:pt x="0" y="365159"/>
                </a:moveTo>
                <a:cubicBezTo>
                  <a:pt x="0" y="163487"/>
                  <a:pt x="163487" y="0"/>
                  <a:pt x="365159" y="0"/>
                </a:cubicBezTo>
                <a:lnTo>
                  <a:pt x="6754635" y="0"/>
                </a:lnTo>
                <a:cubicBezTo>
                  <a:pt x="6956307" y="0"/>
                  <a:pt x="7119794" y="163487"/>
                  <a:pt x="7119794" y="365159"/>
                </a:cubicBezTo>
                <a:lnTo>
                  <a:pt x="7119794" y="1825355"/>
                </a:lnTo>
                <a:cubicBezTo>
                  <a:pt x="7119794" y="2027027"/>
                  <a:pt x="6956307" y="2190514"/>
                  <a:pt x="6754635" y="2190514"/>
                </a:cubicBezTo>
                <a:lnTo>
                  <a:pt x="365159" y="2190514"/>
                </a:lnTo>
                <a:cubicBezTo>
                  <a:pt x="163487" y="2190514"/>
                  <a:pt x="0" y="2027027"/>
                  <a:pt x="0" y="1825355"/>
                </a:cubicBezTo>
                <a:lnTo>
                  <a:pt x="0" y="365159"/>
                </a:lnTo>
                <a:close/>
              </a:path>
            </a:pathLst>
          </a:custGeom>
          <a:solidFill>
            <a:srgbClr val="003B68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/>
            <a:r>
              <a:rPr lang="en-US" sz="2000" dirty="0" smtClean="0">
                <a:latin typeface="+mj-lt"/>
              </a:rPr>
              <a:t>GR2 used to analyze 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ornadoes by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mode and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intensity over OH, TN, and mid-MS Valley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 </a:t>
            </a:r>
            <a:r>
              <a:rPr lang="en-US" sz="2000" b="1" dirty="0" smtClean="0">
                <a:solidFill>
                  <a:srgbClr val="FFFF99"/>
                </a:solidFill>
                <a:latin typeface="+mj-lt"/>
              </a:rPr>
              <a:t>30 TOR events and 158 total tornadoes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3000" y="31273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9BEFF"/>
                </a:solidFill>
                <a:latin typeface="+mj-lt"/>
              </a:rPr>
              <a:t>Methodology</a:t>
            </a:r>
            <a:endParaRPr lang="en-US" sz="3200" dirty="0">
              <a:solidFill>
                <a:srgbClr val="69BEFF"/>
              </a:solidFill>
              <a:latin typeface="+mj-lt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75005"/>
              </p:ext>
            </p:extLst>
          </p:nvPr>
        </p:nvGraphicFramePr>
        <p:xfrm>
          <a:off x="2438400" y="2438399"/>
          <a:ext cx="4191000" cy="209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670"/>
                <a:gridCol w="921743"/>
                <a:gridCol w="1200409"/>
                <a:gridCol w="943178"/>
              </a:tblGrid>
              <a:tr h="4638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QLCS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Count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Supercell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Count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  <a:tr h="3320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EF0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15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EF0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11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>
                    <a:solidFill>
                      <a:srgbClr val="D99694"/>
                    </a:solidFill>
                  </a:tcPr>
                </a:tc>
              </a:tr>
              <a:tr h="3320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EF1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52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EF1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29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>
                    <a:solidFill>
                      <a:srgbClr val="D99694"/>
                    </a:solidFill>
                  </a:tcPr>
                </a:tc>
              </a:tr>
              <a:tr h="3320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EF2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20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EF2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17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>
                    <a:solidFill>
                      <a:srgbClr val="D99694"/>
                    </a:solidFill>
                  </a:tcPr>
                </a:tc>
              </a:tr>
              <a:tr h="3320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EF3+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2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EF3+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12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>
                    <a:solidFill>
                      <a:srgbClr val="D99694"/>
                    </a:solidFill>
                  </a:tcPr>
                </a:tc>
              </a:tr>
              <a:tr h="30347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TOTAL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89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TOTAL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69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8288" marR="18288" marT="9144" marB="9144"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605537" y="4762500"/>
            <a:ext cx="7928863" cy="1790700"/>
            <a:chOff x="11190677" y="15661733"/>
            <a:chExt cx="10939590" cy="5944193"/>
          </a:xfrm>
          <a:solidFill>
            <a:srgbClr val="003B68"/>
          </a:solidFill>
        </p:grpSpPr>
        <p:sp>
          <p:nvSpPr>
            <p:cNvPr id="28" name="Freeform 27"/>
            <p:cNvSpPr/>
            <p:nvPr/>
          </p:nvSpPr>
          <p:spPr>
            <a:xfrm>
              <a:off x="11190677" y="15661733"/>
              <a:ext cx="10939590" cy="5944193"/>
            </a:xfrm>
            <a:custGeom>
              <a:avLst/>
              <a:gdLst>
                <a:gd name="connsiteX0" fmla="*/ 0 w 7119794"/>
                <a:gd name="connsiteY0" fmla="*/ 365159 h 2190514"/>
                <a:gd name="connsiteX1" fmla="*/ 365159 w 7119794"/>
                <a:gd name="connsiteY1" fmla="*/ 0 h 2190514"/>
                <a:gd name="connsiteX2" fmla="*/ 6754635 w 7119794"/>
                <a:gd name="connsiteY2" fmla="*/ 0 h 2190514"/>
                <a:gd name="connsiteX3" fmla="*/ 7119794 w 7119794"/>
                <a:gd name="connsiteY3" fmla="*/ 365159 h 2190514"/>
                <a:gd name="connsiteX4" fmla="*/ 7119794 w 7119794"/>
                <a:gd name="connsiteY4" fmla="*/ 1825355 h 2190514"/>
                <a:gd name="connsiteX5" fmla="*/ 6754635 w 7119794"/>
                <a:gd name="connsiteY5" fmla="*/ 2190514 h 2190514"/>
                <a:gd name="connsiteX6" fmla="*/ 365159 w 7119794"/>
                <a:gd name="connsiteY6" fmla="*/ 2190514 h 2190514"/>
                <a:gd name="connsiteX7" fmla="*/ 0 w 7119794"/>
                <a:gd name="connsiteY7" fmla="*/ 1825355 h 2190514"/>
                <a:gd name="connsiteX8" fmla="*/ 0 w 7119794"/>
                <a:gd name="connsiteY8" fmla="*/ 365159 h 219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9794" h="2190514">
                  <a:moveTo>
                    <a:pt x="0" y="365159"/>
                  </a:moveTo>
                  <a:cubicBezTo>
                    <a:pt x="0" y="163487"/>
                    <a:pt x="163487" y="0"/>
                    <a:pt x="365159" y="0"/>
                  </a:cubicBezTo>
                  <a:lnTo>
                    <a:pt x="6754635" y="0"/>
                  </a:lnTo>
                  <a:cubicBezTo>
                    <a:pt x="6956307" y="0"/>
                    <a:pt x="7119794" y="163487"/>
                    <a:pt x="7119794" y="365159"/>
                  </a:cubicBezTo>
                  <a:lnTo>
                    <a:pt x="7119794" y="1825355"/>
                  </a:lnTo>
                  <a:cubicBezTo>
                    <a:pt x="7119794" y="2027027"/>
                    <a:pt x="6956307" y="2190514"/>
                    <a:pt x="6754635" y="2190514"/>
                  </a:cubicBezTo>
                  <a:lnTo>
                    <a:pt x="365159" y="2190514"/>
                  </a:lnTo>
                  <a:cubicBezTo>
                    <a:pt x="163487" y="2190514"/>
                    <a:pt x="0" y="2027027"/>
                    <a:pt x="0" y="1825355"/>
                  </a:cubicBezTo>
                  <a:lnTo>
                    <a:pt x="0" y="365159"/>
                  </a:lnTo>
                  <a:close/>
                </a:path>
              </a:pathLst>
            </a:custGeom>
            <a:grpFill/>
            <a:ln w="127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8975" tIns="758975" rIns="758975" bIns="758975" numCol="1" spcCol="1270" anchor="ctr" anchorCtr="0">
              <a:noAutofit/>
            </a:bodyPr>
            <a:lstStyle/>
            <a:p>
              <a:pPr algn="ctr" defTabSz="3852237">
                <a:lnSpc>
                  <a:spcPct val="90000"/>
                </a:lnSpc>
              </a:pPr>
              <a:endParaRPr lang="en-US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352963" y="15897951"/>
              <a:ext cx="10725630" cy="5557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i="1" dirty="0">
                  <a:solidFill>
                    <a:srgbClr val="69B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Parameters</a:t>
              </a:r>
              <a:r>
                <a:rPr lang="en-US" dirty="0" smtClean="0">
                  <a:solidFill>
                    <a:srgbClr val="69BEFF"/>
                  </a:solidFill>
                  <a:latin typeface="+mj-lt"/>
                </a:rPr>
                <a:t> </a:t>
              </a:r>
              <a:r>
                <a:rPr lang="en-US" sz="2000" b="1" i="1" dirty="0" smtClean="0">
                  <a:solidFill>
                    <a:srgbClr val="69B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recorded</a:t>
              </a:r>
              <a:r>
                <a:rPr lang="en-US" dirty="0" smtClean="0">
                  <a:solidFill>
                    <a:srgbClr val="69BEFF"/>
                  </a:solidFill>
                  <a:latin typeface="+mj-lt"/>
                </a:rPr>
                <a:t> </a:t>
              </a:r>
              <a:r>
                <a:rPr lang="en-US" sz="2000" b="1" i="1" dirty="0">
                  <a:solidFill>
                    <a:srgbClr val="69B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for</a:t>
              </a:r>
              <a:r>
                <a:rPr lang="en-US" dirty="0" smtClean="0">
                  <a:solidFill>
                    <a:srgbClr val="69BEFF"/>
                  </a:solidFill>
                  <a:latin typeface="+mj-lt"/>
                </a:rPr>
                <a:t> </a:t>
              </a:r>
              <a:r>
                <a:rPr lang="en-US" sz="2000" b="1" i="1" dirty="0" smtClean="0">
                  <a:solidFill>
                    <a:srgbClr val="69B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each</a:t>
              </a:r>
              <a:r>
                <a:rPr lang="en-US" dirty="0" smtClean="0">
                  <a:solidFill>
                    <a:srgbClr val="69BEFF"/>
                  </a:solidFill>
                  <a:latin typeface="+mj-lt"/>
                </a:rPr>
                <a:t> </a:t>
              </a:r>
              <a:r>
                <a:rPr lang="en-US" sz="2000" b="1" i="1" dirty="0" smtClean="0">
                  <a:solidFill>
                    <a:srgbClr val="69B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tornado</a:t>
              </a:r>
              <a:endParaRPr lang="en-US" dirty="0" smtClean="0">
                <a:solidFill>
                  <a:srgbClr val="69BEFF"/>
                </a:solidFill>
                <a:latin typeface="+mj-lt"/>
              </a:endParaRPr>
            </a:p>
            <a:p>
              <a:pPr marL="228600" indent="-228600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Min CC, max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 </a:t>
              </a:r>
              <a:r>
                <a:rPr lang="en-US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TDS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 </a:t>
              </a:r>
              <a:r>
                <a:rPr lang="en-US" b="1" dirty="0" smtClean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depth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 </a:t>
              </a:r>
              <a:r>
                <a:rPr lang="en-US" b="1" dirty="0" smtClean="0">
                  <a:latin typeface="+mj-lt"/>
                </a:rPr>
                <a:t>–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Each scan during and after TOR</a:t>
              </a:r>
            </a:p>
            <a:p>
              <a:pPr marL="228600" indent="-228600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Max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 </a:t>
              </a:r>
              <a:r>
                <a:rPr lang="en-US" b="1" dirty="0" smtClean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SW, height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 </a:t>
              </a:r>
              <a:r>
                <a:rPr lang="en-US" b="1" dirty="0" smtClean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AGL </a:t>
              </a:r>
              <a:r>
                <a:rPr lang="en-US" b="1" dirty="0"/>
                <a:t>–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Each scan before, during, and after TOR</a:t>
              </a:r>
            </a:p>
            <a:p>
              <a:pPr marL="228600" indent="-228600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Max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 </a:t>
              </a:r>
              <a:r>
                <a:rPr lang="en-US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NROT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, </a:t>
              </a:r>
              <a:r>
                <a:rPr lang="en-US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height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 </a:t>
              </a:r>
              <a:r>
                <a:rPr lang="en-US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of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 </a:t>
              </a:r>
              <a:r>
                <a:rPr lang="en-US" b="1" dirty="0" smtClean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max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, </a:t>
              </a:r>
              <a:r>
                <a:rPr lang="en-US" b="1" dirty="0" smtClean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depth</a:t>
              </a: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 </a:t>
              </a:r>
              <a:r>
                <a:rPr lang="en-US" b="1" dirty="0" smtClean="0"/>
                <a:t>– </a:t>
              </a:r>
              <a:r>
                <a:rPr lang="en-US" dirty="0" smtClean="0">
                  <a:latin typeface="+mj-lt"/>
                </a:rPr>
                <a:t>Each scan before</a:t>
              </a:r>
              <a:r>
                <a:rPr lang="en-US" dirty="0">
                  <a:latin typeface="+mj-lt"/>
                </a:rPr>
                <a:t>, during, and after TOR</a:t>
              </a:r>
            </a:p>
            <a:p>
              <a:pPr marL="228600" indent="-228600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rgbClr val="FFFF99"/>
                  </a:solidFill>
                  <a:latin typeface="+mj-lt"/>
                </a:rPr>
                <a:t>Avg SW, avg NROT </a:t>
              </a:r>
              <a:r>
                <a:rPr lang="en-US" dirty="0" smtClean="0">
                  <a:latin typeface="+mj-lt"/>
                </a:rPr>
                <a:t>– Max value for each scan ÷ by total # of scans during 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2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1273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9BEFF"/>
                </a:solidFill>
                <a:latin typeface="+mj-lt"/>
              </a:rPr>
              <a:t>The Process</a:t>
            </a:r>
            <a:endParaRPr lang="en-US" sz="3200" dirty="0">
              <a:solidFill>
                <a:srgbClr val="69BEFF"/>
              </a:solidFill>
              <a:latin typeface="+mj-lt"/>
            </a:endParaRPr>
          </a:p>
        </p:txBody>
      </p:sp>
      <p:sp>
        <p:nvSpPr>
          <p:cNvPr id="9" name="Donut 8"/>
          <p:cNvSpPr/>
          <p:nvPr/>
        </p:nvSpPr>
        <p:spPr>
          <a:xfrm>
            <a:off x="2350698" y="2743200"/>
            <a:ext cx="609600" cy="533400"/>
          </a:xfrm>
          <a:prstGeom prst="donut">
            <a:avLst>
              <a:gd name="adj" fmla="val 61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254151" y="2730260"/>
            <a:ext cx="609600" cy="533400"/>
          </a:xfrm>
          <a:prstGeom prst="donut">
            <a:avLst>
              <a:gd name="adj" fmla="val 61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350698" y="4953000"/>
            <a:ext cx="609600" cy="533400"/>
          </a:xfrm>
          <a:prstGeom prst="donut">
            <a:avLst>
              <a:gd name="adj" fmla="val 61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683897" cy="5638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57600" y="38100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1201" y="1390650"/>
            <a:ext cx="876300" cy="400110"/>
          </a:xfrm>
          <a:prstGeom prst="rect">
            <a:avLst/>
          </a:prstGeom>
          <a:solidFill>
            <a:srgbClr val="083A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05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683897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990600"/>
            <a:ext cx="6683897" cy="5638800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1273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9BEFF"/>
                </a:solidFill>
                <a:latin typeface="+mj-lt"/>
              </a:rPr>
              <a:t>The Process</a:t>
            </a:r>
            <a:endParaRPr lang="en-US" sz="3200" dirty="0">
              <a:solidFill>
                <a:srgbClr val="69BEFF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57600" y="38100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1" y="1390650"/>
            <a:ext cx="876300" cy="400110"/>
          </a:xfrm>
          <a:prstGeom prst="rect">
            <a:avLst/>
          </a:prstGeom>
          <a:solidFill>
            <a:srgbClr val="083A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15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683897" cy="563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990600"/>
            <a:ext cx="6683897" cy="5638800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1273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9BEFF"/>
                </a:solidFill>
                <a:latin typeface="+mj-lt"/>
              </a:rPr>
              <a:t>The Process</a:t>
            </a:r>
            <a:endParaRPr lang="en-US" sz="3200" dirty="0">
              <a:solidFill>
                <a:srgbClr val="69BEFF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57600" y="38100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1" y="1390650"/>
            <a:ext cx="876300" cy="400110"/>
          </a:xfrm>
          <a:prstGeom prst="rect">
            <a:avLst/>
          </a:prstGeom>
          <a:solidFill>
            <a:srgbClr val="083A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SW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79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683897" cy="563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990600"/>
            <a:ext cx="6683897" cy="5638800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1273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9BEFF"/>
                </a:solidFill>
                <a:latin typeface="+mj-lt"/>
              </a:rPr>
              <a:t>The Process</a:t>
            </a:r>
            <a:endParaRPr lang="en-US" sz="3200" dirty="0">
              <a:solidFill>
                <a:srgbClr val="69BEFF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57600" y="38100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990600"/>
            <a:ext cx="6683898" cy="5638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1" y="1390650"/>
            <a:ext cx="876300" cy="400110"/>
          </a:xfrm>
          <a:prstGeom prst="rect">
            <a:avLst/>
          </a:prstGeom>
          <a:solidFill>
            <a:srgbClr val="083A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NROT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1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683897" cy="563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990600"/>
            <a:ext cx="6683897" cy="563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990600"/>
            <a:ext cx="6683897" cy="5638800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1273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9BEFF"/>
                </a:solidFill>
                <a:latin typeface="+mj-lt"/>
              </a:rPr>
              <a:t>The Process</a:t>
            </a:r>
            <a:endParaRPr lang="en-US" sz="3200" dirty="0">
              <a:solidFill>
                <a:srgbClr val="69BEFF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57600" y="38100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1" y="1390650"/>
            <a:ext cx="876300" cy="400110"/>
          </a:xfrm>
          <a:prstGeom prst="rect">
            <a:avLst/>
          </a:prstGeom>
          <a:solidFill>
            <a:srgbClr val="083A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59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QIBwgWFRUXGRYaFhcWFxsgHBwiHx0iKCAnHyEkLi0hISYlJhwcITEhJSouMDo6HCUzODgsOCotLjcBCgoKDg0NGhAQGjcmHyY1MDQvLzcyLTc0NzQvNzc4MjIsNDQ3LDQ0LDQsLSwsLCwsLCwsLCw0LCwsLDQsLDQsNP/AABEIAQAAxQMBEQACEQEDEQH/xAAcAAEAAgMBAQEAAAAAAAAAAAAABQcEBggDAQL/xABPEAABAgIFBgkJBQUFCAMAAAAAAQIDBAUGBxGSFjU2VHOxEhdBUVVxcrPRExQhMTRhdIKyCCI3U5EyVoGT0iNSZJTTM0ODoqTBwsMVQmP/xAAaAQEAAwEBAQAAAAAAAAAAAAAAAwQFBgIB/8QAPBEAAQEDBQ4EBgIDAQEAAAAAAAECAwQFFDIzUQYRExUWNDVSgYKRobLRMVNxohIhY7Hh4kFhIyTwIsH/2gAMAwEAAhEDEQA/ALxAAAAAAAAAAAAAAAAAAAAAAAAAAAAAAAAAAAAAABXFOWsyVD0xFo2JRURyw3K1XI5ty3FliGVplFvkDcQyyt5TB466P6Gi42nqZtWnm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g466P6Gi42iZtWidM2Djro/oaLjaJm1aJ0zYOOuj+houNombVonTNhuNSK3Qa3yUSZl5R0NGPRqo5UW/0IvJ1kL10rtbykzt4jaX0NkIj2ADmK0DTac2rjWcVaGY/rFI+SoWfnYCR5aCitW9L+E1PV1qVomUoWGb+B63eXx8Gl+yKXIaSoqId4R0zfT1Q98maW1dMbPEgx5AeZ7WuxP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xkzS2rpjZ4jHkB5nta7DEMdqc07jJmltXTGzxGPIDzPa12GIY7U5p3GTNLaumNniMeQHme1rsMQx2pzTuMmaW1dMbPEY8gPM9rXYYhjtTmncZM0tq6Y2eIx5AeZ7WuwxDHanNO4yZpbV0xs8RjyA8z2tdhiGO1OadzAnpKYkI3kZply3It16L6P4dRfh4l1EMYR0t9Nqfe8Z8TCvYZv4HqXlLksDzFM7ZPoQqxlNCeFoFolQsgA5itA02nNq41nFWhmP6xSWq290OraxGetPKqn8EOSlh2y8lR0w14L8CLtU7ORm1YkxppnxT4iEyppPnZhNrEMDqc17mHlDG2pwGVNJ87MIxDA6nNe4yhjbU4DKmk+dmEYhgdTmvcZQxtqcBlTSfOzCMQwOpzXuMoY21OAyppPnZhGIYHU5r3GUMbanAZU0nzswjEMDqc17jKGNtTgMqaT52YRiGB1Oa9xlDG2pwGVNJ87MIxDA6nNe4yhjbU4DKmk+dmEYhgdTmvcZQxtqcBlTSfOzCMQwOpzXuMoY21OAyppPnZhGIYHU5r3GUMbanAZU0nzswjEMDqc17jKGNtTgMqaT52YRiGB1Oa9xlDG2pwGVNJ87MIxDA6nNe4yhjbU4DKmk+dmEYhgdTmvcZQxtqcBlTSfOzCMQwOpzXuMoY21OAyppPnZhGIYHU5r3GUMbanAZU0nzswjEMDqc17jKGNtTgZ1B0/PT1Kslo6t4LuFfc30+hqrvQoSpJEI4g3j12zeaS9e+a/y0ifZTQkuWYqIi2HTapeW//H9KYdc87p2G71Llz+Yp6qUro892IWfYHmKZ2yfQhbjKaGfC0C0SoWQAcxWgabTm1cazirQzH9YpKVf0Wf1RtynKyppdzudR2Mk6Jb3jSzrziQAAAAAAAAAAAAAAAAAAAAAAAAAStVs/wvn7txly3o57u9TJryFpB3t+ymRXPO6dhu9SC5/MU9VLF0ee7ELPsDzFM7ZPoQtxlNDPhaBaJULIAOYrQNNpzauNZxVoZj+sUlKv6LP6o25TlZU0u53Oo7GSdEt7xpZ15xIAAAAAAAAAAAAAAAAAAAAAAAAAJWq2f4Xz924y5b0c93epk15C0g72/ZTIrnndOw3epBc/mKeqli6PPdiFn2B5imdsn0IW4ymhnwtAtEqFkAHMVoGm05tXGs4q0Mx/WKSlX9Fn9UbcpysqaXc7nUdjJOiW940s684kAAA+KqIl6qAWFVKyykKYlEpCmJnzaCqcJEVL4jk57l9DE5UVb150QqPIpEW8z8y47hf5aJhan2ZS/wDZRq23uT1r5zB/7NuIsM+X5onImwDuw+ZK2XfvUn+ZheAwr+zkMA7sGStl371J/mYXgMK/s5DAO7BkrZd+9Sf5mF4DCv7OQwDuwlKKszqRTMBY9FUrFjNReCrocZjkRbkW69G+u5UX+J5WIeot5RgHdhm8TlWvz5j+Y3+k+Tp5aMA7sHE5Vr8+Y/mN/pE6eWjAO7BxOVa/PmP5jf6ROnlowDuww6Zsmq7I0PGm4MaY4UOHEe297br2tVUv+77j6kS8vjAO7CkU9RpGafQAAACVqtn+F8/duMuW9HPd3qZNeQtIO9v2UyK553TsN3qQXP5inqpYujz3YhZ9geYpnbJ9CFuMpoZ8LQLRKhZABzFaBptObVxrOKtDMf1ikpV/RZ/VG3KcrKml3O51HYyTolveNLOvOJAAANks4omFTVdJeVmWIsNFc96Lyoxqqie9FcjUVOa8giWvhdqWIZm+36G6V1iUlXm0LJGWmfJwIV3D5luajnPcno4VyuaxrV9S+n0XqpWd3nbvCKnz/gtN32m/hTw/k95iymrs2yJI0HWFyzUJPvNe+G5EVfVw2tajm3+q9PVzKfEim0W+vgfFh2FT5GpWeVXoumqZmJGsk2sF0H0JDR7Wq5yOc16XrffwFal9395OQnfvmmWUVj+SJy4ZvqjXihYHFfUvpCJ/PZ4FacvLSebsWDivqX0hE/ns8BOXlom7FhttTqvUVVyQfK0LGV7HPV7lc9Hfe4LU9ae5qegibbabW+0SMsoyl5CePB9AB4zc1LyUusxOR2w2N9LnPcjWp1qvoQA0StdpFVv/AImPIy1ILFe+FEa3ybHK29zVRPv3Izl5FJmHDxf4I2nrDPipQSeo1TLPoAAABK1Wz/C+fu3GXLejnu71MmvIWkHe37KZFc87p2G71ILn8xT1UsXR57sQs+wPMUztk+hC3GU0M+FoFolQsgA5itA02nNq41nFWhmP6xSUq/os/qjblOVlTS7nc6jsZJ0S3vGlnXnEgAAGwVBpqFV+tsCkJl10NFVsReZr0VL+pqqjl9zVIYhj42FRCeHa+Fv5/wAli1uq7WSiK5LW2p0NI3lU++1LnXXtRFvbeiua7gtde1b77+S4qO3jDTHwNlxplpGviZPSzqr1L0ZS8zXCtzkgq5kS9HK1Fuc5HPc5E9DUTgIiJ6/XeiXJf8fNsqiMMfwHbLSKrTXipW8q2jK013e+lp3zeBHjRn8NeClyKrlal7vutVfQl6+i/rQtL8Tt0l5PmV0+Ft8vzN14urO/3w/6iV/pK85e2FjBMf8AKo4urO/3w/6iV/pE5e2DBMf8qm/WeUJQdBUVElqu0n5wx0VXOdw4b7ncFqXXsRET0I1bvX6Su8baaavtEjKIiXkNpPB9ImtNPS1WqDiUpNpejUua1F9L3L+y1OteXkS9eQ9MMq00iIfFVES+pzZWOsNJ1lnlm6WmFd6VVjE/YZ7mt5Oa/wBa8qqart0ywnyM54+ab9CLJCEAAAAAAlarZ/hfP3bjLlvRz3d6mTXkLSDvb9lMiued07Dd6kFz+Yp6qWLo892IWfYHmKZ2yfQhbjKaGfC0C0SoWQAcxWgabTm1cazirQzH9YpKVf0Wf1RtynKyppdzudR2Mk6Jb3jSzrziQAAAAbJV6vdY6vS6StHz18NP2YcVvCa3s+pyJ7kW73EDcOw2t8sMRLSfJfmeNY6409WRnkqVnr4d6L5NiI1l6c6J6Xc6cJVu5D67cMMLfQ+NxDTSXjX3uRjFcvIl5MQol9bxsNcKoUhVF8FlJRIbvKtc5PJqq3K3g8JFvRPVwm+nlIXT5Hl+8TPXKsIi3zMpioNKUTVOHWGYjQ1Y5IauYirwmJEVEb6fUvpciKieq/l9Z5YiUab+G8e24dWWb98sSwLRmZ+JXuoZVi6wsQ9WhZxWJilLeqWdFpWXodjvusYsVyciueqtb/FEa/GXoNnxaKsU1eZRCrS6UQAAAAAAAStVs/wvn7txly3o57u9TJryFpB3t+ymRXPO6dhu9SC5/MU9VLF0ee7ELPsDzFM7ZPoQtxlNDPhaBaJULIAOYrQNNpzauNZxVoZj+sUlKv6LP6o25TlZU0u53Oo7GSdEt7xpZ15xIAAAAAAAPOY9nd1LuC+B7d00Lc+0H7TI9ma3wihB+KlyKop6k/aD+DabOS7yEROK1CZ7QUx7AtGZn4le6hHqLrDxD1aFnFYmObLUpp01X+aVXXo1zGN9yNhtv/5uF+pqQyXnaFCKX/2aqTlYAAAAAAAErVbP8L5+7cZct6Oe7vUya8haQd7fspkVzzunYbvUgufzFPVSxdHnuxCz7A8xTO2T6ELcZTQz4WgWiVCyADmK0DTac2rjWcVaGY/rFJSr+iz+qNuU5WVNLudzqOxknRLe8aWdecSAAAAAAADzmPZ3dS7gvge3dNC3PtB+0yPZmt8IoQfipciqKepP2g/g2mzku8hETitQme0FMewLRmZ+JXuoR6i6w8Q9WhZxWJjlit8VY1bZx7tZmE/SI5E3Gs4q0M2IrFIklIQAAAAAAAStVs/wvn7txly3o57u9TJryFpB3t+ymRXPO6dhu9SC5/MU9VLF0ee7ELPsDzFM7ZPoQtxlNDPhaBaJULIAOYrQNNpzauNZxVoZj+sUlKv6LP6o25TlZU0u53Oo7GSdEt7xpZ15xIAAAAAAAPOY9nd1LuC+B7d00Lc+0H7TI9ma3wihB+KlyKop6k/aD+DabOS7yEROK1CZ7QUx7AtGZn4le6hHqLrDxD1aFnFYmOUKfW+sM0q6xMd642HVBn0QzH9YpgnsiAAAAAAABK1Wz/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Kf0gmviJjvXGw6oM+iGY/rFME9kQAAAAAAAJWq2f4Xz924y5b0c93epk15C0g72/ZTIrnndOw3epBc/mKeqli6PPdiFn2B5imdsn0IW4ymhnwtAtEqFkAHMVoGm05tXGs4q0Mx/WKSlX9Fn9UbcpysqaXc7nUdjJOiW940s684kAAAAAAAHnMezu6l3BfA9u6aFufaD9pkezNb4RQg/FS5FUU9SftB/BtNnJd5CInFahM9oKY9gWjMz8SvdQj1F1h4h6tCzisTHKFP6QTXxEx3rjYdUGfRDMf1imCeyIAAAAAAAErVbP8AC+fu3GXLejnu71MmvIWkHe37KZFc87p2G71ILn8xT1UsXR57sQs+wPMUztk+hC3GU0M+FoFolQsgA5itA02nNq41nFWhmP6xSUq/os/qjblOVlTS7nc6jsZJ0S3vGlnXnEgAAAAAAA85j2d3Uu4L4Ht3TQtz7QftMj2ZrfCKEH4qXIqinqT9oP4Nps5LvIRE4rUJntBTHsC0ZmfiV7qEeousPEPVoWcViY5Qp/SCa+ImO9cbDqgz6IZj+sUwT2RAAAAAAAAlarZ/hfP3bjLlvRz3d6mTXkLSDvb9lMiued07Dd6kFz+Yp6qWLo892IWfYHmKZ2yfQhbjKaGfC0C0SoWQAcxWgabTm1cazirQzH9YpKVf0Wf1RtynKyppdzudR2Mk6Jb3jSzrziQAAAAAAAecx7O7qXcF8D27poW59oP2mR7M1vhFCD8VLkVRT1J+0H8G02cl3kIicVqEz2gpj2BaMzPxK91CPUXWHiHq0LOKxMcoU/pBNfETHeuNh1QZ9EMx/WKYJ7IgAAAAAAAStVs/wvn7txly3o57u9TJryFpB3t+ymRXPO6dhu9SC5/MU9VLF0ee7ELPsDzFM7ZPoQtxlNDPhaBaJULIAOYrQNNpzauNZxVoZj+sUlKv6LP6o25TlZU0u53Oo7GSdEt7xpZ15xIAAAAAAAPOY9nd1LuC+B7d00Lc+0H7TI9ma3wihB+KlyKop6k/aD+DabOS7yEROK1CZ7QUx7AtGZn4le6hHqLrDxD1aFnFYmOUqyM8nWWbZzTMyn6RXGu6q0M1/WKR5IQgAAAAAAAlarZ/hfP3bjLlvRz3d6mTXkLSDvb9lMiued07Dd6kFz+Yp6qWLo892IWfYHmKZ2yfQhbjKaGfC0C0SoWQAcxWgabTm1cazirQzH9YpKVf0Wf1RtynKyppdzudR2Mk6Jb3jSzrziQAAAAAAAecx7O7qXcF8D27poW59oP2mR7M1vhFCD8VLkVRT1J+0H8G02cl3kIicVqEz2gpj2BaMzPxK91CPUXWHiHq0LOKxMcw2gQPNq7zkL/9nOxojv8AyNWHX/EhnRKXnhAExAAAAAAAACVqtn+F8/duMuW9HPd3qZNeQtIO9v2UyK553TsN3qQXP5inqpYujz3YhZ9geYpnbJ9CFuMpoZ8LQLRKhZABzFaBptObVxrOKtDMf1ikpV/RZ/VG3KcrKml3O51HYyTolveNLOvOJAAAAAAAB5zHs7updwXwPbumhbn2g/aZHszW+EUIPxUuRVFPUn7QfwbTZyXeQiJxWoTPaCmPYFozM/Er3UI9RdYeIerQs4rExz1bPJeaV7fFRP8AbQ4UT+KIrP8A1p+powjV9i8UYpP/AEimjloqgAAAAAAAlarZ/hfP3bjLlvRz3d6mTXkLSDvb9lMiued07Dd6kFz+Yp6qWLo892IWfYHmKZ2yfQhbjKaGfC0C0SoWQAcxWgabTm1cazirQzH9YpKVf0Wf1RtynKyppdzudR2Mk6Jb3jSzrziQAAAAAAAecwl8ByJzLuC+B6YpIWvb5MwJmZkUl4zXf2cw77qovocsLgr6OReCty+5SjBp81LsVRT1J6v01LxLGYasjNXhsk0Zcv7So+GqonPcjXL/AAUhcouGQle0FPzYFozM/Er3UI9RdYeYerQs4rExVdvNDuj0XApmE3/ZOWHE7MS65V6nNRv/ABC1CN3mr1pBEM32L9hSxomcAAAAAAACVqtn+F8/duMuW9HPd3qZNeQtIO9v2UyK553TsN3qQXP5inqpYujz3YhZ9geYpnbJ9CFuMpoZ8LQLRKhZABzFaBptObVxrOKtDMf1ikpV/RZ/VG3KcrKml3O51HYyTolveNLOvOJAAAAB8VbkvuB9RL63iwYdjtanw0csWVbenqdFiXp7luYqfoqlSeM2FqaLafribrTrMp/Ni/6YnjNh9mn9nxtjNZ2/sx5NP+LF/wBMTxmwLCqvi0feJqtGsSnL/vYvL6/93ynydsX794+rDNKl74iybL6rUhVOhosnSkSG5z4yxE8k5ypdwGN9Kq1q33tXkKr54jxq+hYdsfAzeNyIj2YtKUfLUrR0Sj52HwocRqtcnuVOReReVFPqLeW+gOZq21Zn6q0qslPtVWqq+Si3fdiN505Ecn/2bye9FRV1XT1Hif2Zr5yrC308CFJSEAAAAAAlarZ/hfP3bjLlvRz3d6mTXkLSDvb9lMiued07Dd6kFz+Yp6qWLo892IWfYHmKZ2yfQhbjKaGfC0C0SoWQAcxWgabTm1cazirQzH9YpKVf0Wf1RtynKyppdzudR2Mk6Jb3jSzrziQAAD4qoiXqoBOytTKyz0skeXoKMrHJ6FVt16dTrluXnIVfu0+V8nSHeeJs8Jtq0GEkOH53ciIiXrDVfR71vVetVIf9b/r5YvPz98K1n/FfpCPn+t/18f5/6HCtZ/xX6Qh/rf8AXx/n/ocK1n/FfpCH+t/18f5/6LHsxWsi0PFys8p5Xyq8DynBv4HAZ/d9F3C4RWe/B8X/AI8Cdj4r3/rxNwIj0ADFpKjpKlZRZSkpVkVi+tr0RU9y+5U5F9Z9RVRb6Arul7GKHmHK+iaQiwOZrv7Rifrc/wDV6lhmKbTx+ZA1DsKVVXCrsWq1NLRceZSIvAa/hNarUucq8iqv93nLrl5hGb94qPnWDVLxCkpCAAAStVs/wvn7txly3o57u9TJryFpB3t+ymRXPO6dhu9SC5/MU9VLF0ee7ELPsDzFM7ZPoQtxlNDPhaBaJULIAOYrQNNpzauNZxVoZj+sUlKv6LP6o25TlZU0u53Oo7GSdEt7xpZ15xIAABLVQgQ5mtcpBjsRzVjwb0X1L99PX7vcRP1vO1JnFYh1OZJpAAAAAAAAAAAAAA5+ts07XYQd7zRhKvaUovxQ0MtFQAAAlarZ/hfP3bjLlvRz3d6mTXkLSDvb9lMiued07Dd6kFz+Yp6qWLo892IWfYHmKZ2yfQhbjKaGfC0C0SoWQAcxWgabTm1cazirQzH9YpKVf0Wf1RtynKyppdzudR2Mk6Jb3jSzrziQAAAiqi3ooVL59RVT5oenl435zsSnnBs2HrCN2jy8b852JRg2bBhG7R5eN+c7EowbNgwjdo8vG/OdiUYNmwYRu0eXjfnOxKMGzYMI3aPLxvznYlGDZsGEbtHl435zsSjBs2DCN2jy8b852JRg2bBhG7R5eN+c7EowbNgwjdo8vG/OdiUYNmwYRu0/DnOet73KvWfURE8DyrSr4nw+nwAAAlarZ/hfP3bjLlvRz3d6mTXkLSDvb9lMiued07Dd6kFz+Yp6qWLo892IWfYHmKZ2yfQhbjKaGfC0C0SoWQAcxWgabTm1cazirQzH9YpKVf0Wf1RtynKyppdzudR2Mk6Jb3jSzrziQAAAAAAAAAAAAAAAAAAAAAAAAAStVs/wvn7txly3o57u9TJryFpB3t+ymRXPO6dhu9SC5/MU9VLF0ee7ELPsDzFM7ZPoQtxlNDPhaBaJULIAOYrQNNpzauNZxVoZj+sUlKvoq1XciJyRdynKyrpdzudR2Mk6Kb3jUfM5rVn4VOtwjFqcTj5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PM5rVn4VGEYtTiJs+1F4KSlWZaPDpyG6JAciff9KtVE/YcZctNsrJ71EXV6mTVkRy8Zj2FaZVE+f8f0p+6553TsN3qRXP5inqpJdHnuxCz7A8xTO2T6ELcZTQz4WgWiVCyADmK0DTac2rjWcVaGY/rFPlD1iZRsiks6VV1yqt/Cu9f8DHlKRZ4+wuE+H5Il69f/APqG5JsuMwjjBKxf2mdljD1F2NPAoZLfW9v7F/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GWMPUXY08Bkt9b2/sMqGfK5/gZYw9RdjTwGS31vb+wyoZ8rn+BljD1F2NPAZLfW9v7DKhnyuf4IGm6RbSk4kw2Fwfuolyrf6lXxN+T4OaOEdfFf8Amq3717x2qc/KcckY/wAKiXvleLdsDzFM7ZPoQ8RlND5C0C0SoWQAVxTlk0lTFMRaSiUrEasRyuVqNbcl5ZYiVZZRLxA3DstLfUweJSj+mYuBp6njVh5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OJSj+mYuBonjVgmrNo4lKP6Zi4GieNWCas2jiUo/pmLgaJ41YJqzabjUiqMGqElElpebdER70cquREu9CJydRC9eq8W+pM7dowl5DZCI9g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B283-5F31-42C6-9643-1C54E2AC211C}" type="slidenum">
              <a:rPr lang="en-US" smtClean="0"/>
              <a:t>9</a:t>
            </a:fld>
            <a:endParaRPr lang="en-US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66725" y="30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69BEFF"/>
                </a:solidFill>
                <a:latin typeface="+mj-lt"/>
              </a:defRPr>
            </a:lvl1pPr>
          </a:lstStyle>
          <a:p>
            <a:r>
              <a:rPr lang="en-US" dirty="0"/>
              <a:t>Box and Whisker Charts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086225" y="1771477"/>
            <a:ext cx="4953000" cy="411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69BEFF"/>
                </a:solidFill>
                <a:latin typeface="+mj-lt"/>
              </a:rPr>
              <a:t>Box</a:t>
            </a:r>
          </a:p>
          <a:p>
            <a:pPr marL="171450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Bottom = 1</a:t>
            </a:r>
            <a:r>
              <a:rPr lang="en-US" sz="1600" baseline="30000" dirty="0" smtClean="0">
                <a:latin typeface="+mj-lt"/>
              </a:rPr>
              <a:t>st</a:t>
            </a:r>
            <a:r>
              <a:rPr lang="en-US" sz="1600" dirty="0" smtClean="0">
                <a:latin typeface="+mj-lt"/>
              </a:rPr>
              <a:t> quartile (25</a:t>
            </a:r>
            <a:r>
              <a:rPr lang="en-US" sz="1600" baseline="30000" dirty="0" smtClean="0">
                <a:latin typeface="+mj-lt"/>
              </a:rPr>
              <a:t>th</a:t>
            </a:r>
            <a:r>
              <a:rPr lang="en-US" sz="1600" dirty="0" smtClean="0">
                <a:latin typeface="+mj-lt"/>
              </a:rPr>
              <a:t> percentile); 75% above value</a:t>
            </a:r>
          </a:p>
          <a:p>
            <a:pPr marL="171450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Top = 3</a:t>
            </a:r>
            <a:r>
              <a:rPr lang="en-US" sz="1600" baseline="30000" dirty="0" smtClean="0">
                <a:latin typeface="+mj-lt"/>
              </a:rPr>
              <a:t>rd</a:t>
            </a:r>
            <a:r>
              <a:rPr lang="en-US" sz="1600" dirty="0" smtClean="0">
                <a:latin typeface="+mj-lt"/>
              </a:rPr>
              <a:t> quartile (75</a:t>
            </a:r>
            <a:r>
              <a:rPr lang="en-US" sz="1600" baseline="30000" dirty="0" smtClean="0">
                <a:latin typeface="+mj-lt"/>
              </a:rPr>
              <a:t>th</a:t>
            </a:r>
            <a:r>
              <a:rPr lang="en-US" sz="1600" dirty="0" smtClean="0">
                <a:latin typeface="+mj-lt"/>
              </a:rPr>
              <a:t> percentile); 25% above value </a:t>
            </a:r>
          </a:p>
          <a:p>
            <a:pPr marL="171450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Middle band = 2</a:t>
            </a:r>
            <a:r>
              <a:rPr lang="en-US" sz="1600" baseline="30000" dirty="0" smtClean="0">
                <a:latin typeface="+mj-lt"/>
              </a:rPr>
              <a:t>nd</a:t>
            </a:r>
            <a:r>
              <a:rPr lang="en-US" sz="1600" dirty="0" smtClean="0">
                <a:latin typeface="+mj-lt"/>
              </a:rPr>
              <a:t> quartile (median); 50% above value</a:t>
            </a:r>
          </a:p>
          <a:p>
            <a:pPr marL="171450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Height of box = interquartile range (IQR) = </a:t>
            </a:r>
            <a:r>
              <a:rPr lang="en-US" sz="1600" dirty="0">
                <a:latin typeface="+mj-lt"/>
              </a:rPr>
              <a:t>Q</a:t>
            </a:r>
            <a:r>
              <a:rPr lang="en-US" sz="1600" baseline="-25000" dirty="0">
                <a:latin typeface="+mj-lt"/>
              </a:rPr>
              <a:t>3</a:t>
            </a:r>
            <a:r>
              <a:rPr lang="en-US" sz="1600" dirty="0">
                <a:latin typeface="+mj-lt"/>
              </a:rPr>
              <a:t> – Q</a:t>
            </a:r>
            <a:r>
              <a:rPr lang="en-US" sz="1600" baseline="-25000" dirty="0">
                <a:latin typeface="+mj-lt"/>
              </a:rPr>
              <a:t>1</a:t>
            </a:r>
            <a:endParaRPr lang="en-US" sz="1600" dirty="0" smtClean="0">
              <a:latin typeface="+mj-lt"/>
            </a:endParaRPr>
          </a:p>
          <a:p>
            <a:pPr marL="171450" indent="-171450">
              <a:lnSpc>
                <a:spcPct val="90000"/>
              </a:lnSpc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IQR = measure of how spread out values are</a:t>
            </a:r>
          </a:p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69BEFF"/>
                </a:solidFill>
                <a:latin typeface="+mj-lt"/>
              </a:rPr>
              <a:t>Whiskers</a:t>
            </a:r>
          </a:p>
          <a:p>
            <a:pPr marL="171450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Indicates variability </a:t>
            </a:r>
            <a:r>
              <a:rPr lang="en-US" sz="1600" dirty="0">
                <a:latin typeface="+mj-lt"/>
              </a:rPr>
              <a:t>outside </a:t>
            </a:r>
            <a:r>
              <a:rPr lang="en-US" sz="1600" dirty="0" smtClean="0">
                <a:latin typeface="+mj-lt"/>
              </a:rPr>
              <a:t>upper </a:t>
            </a:r>
            <a:r>
              <a:rPr lang="en-US" sz="1600" dirty="0">
                <a:latin typeface="+mj-lt"/>
              </a:rPr>
              <a:t>and lower </a:t>
            </a:r>
            <a:r>
              <a:rPr lang="en-US" sz="1600" dirty="0" smtClean="0">
                <a:latin typeface="+mj-lt"/>
              </a:rPr>
              <a:t>quartiles</a:t>
            </a:r>
          </a:p>
          <a:p>
            <a:pPr marL="171450" indent="-171450">
              <a:lnSpc>
                <a:spcPct val="90000"/>
              </a:lnSpc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Max and min values of data excluding outliers</a:t>
            </a: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69BEFF"/>
                </a:solidFill>
                <a:latin typeface="+mj-lt"/>
              </a:rPr>
              <a:t>Outliers</a:t>
            </a:r>
          </a:p>
          <a:p>
            <a:pPr marL="171450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Data </a:t>
            </a:r>
            <a:r>
              <a:rPr lang="en-US" sz="1600" dirty="0">
                <a:latin typeface="+mj-lt"/>
              </a:rPr>
              <a:t>point that’s too far from </a:t>
            </a:r>
            <a:r>
              <a:rPr lang="en-US" sz="1600" dirty="0" smtClean="0">
                <a:latin typeface="+mj-lt"/>
              </a:rPr>
              <a:t>a central </a:t>
            </a:r>
            <a:r>
              <a:rPr lang="en-US" sz="1600" dirty="0">
                <a:latin typeface="+mj-lt"/>
              </a:rPr>
              <a:t>value; doesn’t seem to </a:t>
            </a:r>
            <a:r>
              <a:rPr lang="en-US" sz="1600" dirty="0" smtClean="0">
                <a:latin typeface="+mj-lt"/>
              </a:rPr>
              <a:t>fit; lies outside expected range of values</a:t>
            </a:r>
          </a:p>
          <a:p>
            <a:pPr marL="171450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May be due </a:t>
            </a:r>
            <a:r>
              <a:rPr lang="en-US" sz="1600" dirty="0">
                <a:latin typeface="+mj-lt"/>
              </a:rPr>
              <a:t>to variability in </a:t>
            </a:r>
            <a:r>
              <a:rPr lang="en-US" sz="1600" dirty="0" smtClean="0">
                <a:latin typeface="+mj-lt"/>
              </a:rPr>
              <a:t>measurement or error</a:t>
            </a:r>
          </a:p>
          <a:p>
            <a:pPr marL="171450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Value </a:t>
            </a:r>
            <a:r>
              <a:rPr lang="en-US" sz="1600" dirty="0">
                <a:latin typeface="+mj-lt"/>
              </a:rPr>
              <a:t>that lies </a:t>
            </a:r>
            <a:r>
              <a:rPr lang="en-US" sz="1600" dirty="0" smtClean="0">
                <a:latin typeface="+mj-lt"/>
              </a:rPr>
              <a:t>&gt; 1.5 times outside height of box, i.e., outlier is below Q</a:t>
            </a:r>
            <a:r>
              <a:rPr lang="en-US" sz="1600" baseline="-25000" dirty="0" smtClean="0">
                <a:latin typeface="+mj-lt"/>
              </a:rPr>
              <a:t>1</a:t>
            </a:r>
            <a:r>
              <a:rPr lang="en-US" sz="1600" dirty="0">
                <a:latin typeface="+mj-lt"/>
              </a:rPr>
              <a:t> – </a:t>
            </a:r>
            <a:r>
              <a:rPr lang="en-US" sz="1600" dirty="0" smtClean="0">
                <a:latin typeface="+mj-lt"/>
              </a:rPr>
              <a:t>1.5 × IQR </a:t>
            </a:r>
            <a:r>
              <a:rPr lang="en-US" sz="1600" dirty="0">
                <a:latin typeface="+mj-lt"/>
              </a:rPr>
              <a:t>or </a:t>
            </a:r>
            <a:r>
              <a:rPr lang="en-US" sz="1600" dirty="0" smtClean="0">
                <a:latin typeface="+mj-lt"/>
              </a:rPr>
              <a:t>above Q</a:t>
            </a:r>
            <a:r>
              <a:rPr lang="en-US" sz="1600" baseline="-25000" dirty="0" smtClean="0">
                <a:latin typeface="+mj-lt"/>
              </a:rPr>
              <a:t>3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+ </a:t>
            </a:r>
            <a:r>
              <a:rPr lang="en-US" sz="1600" dirty="0" smtClean="0">
                <a:latin typeface="+mj-lt"/>
              </a:rPr>
              <a:t>1.5 × IQR</a:t>
            </a:r>
            <a:endParaRPr lang="en-US" sz="1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0" y="1587257"/>
            <a:ext cx="3601230" cy="4483411"/>
          </a:xfrm>
          <a:prstGeom prst="rect">
            <a:avLst/>
          </a:prstGeom>
          <a:ln>
            <a:solidFill>
              <a:srgbClr val="69BEFF"/>
            </a:solidFill>
          </a:ln>
        </p:spPr>
      </p:pic>
    </p:spTree>
    <p:extLst>
      <p:ext uri="{BB962C8B-B14F-4D97-AF65-F5344CB8AC3E}">
        <p14:creationId xmlns:p14="http://schemas.microsoft.com/office/powerpoint/2010/main" val="19489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7205</TotalTime>
  <Words>1429</Words>
  <Application>Microsoft Office PowerPoint</Application>
  <PresentationFormat>On-screen Show (4:3)</PresentationFormat>
  <Paragraphs>377</Paragraphs>
  <Slides>22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Comparison of Spectrum Width, Normalized Rotation, and Correlation Coefficient in Tornadic QLCS and Supercell Circulations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NWS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Doppler Radar Correlation Coefficient, Spectrum Width, and Normalized Rotation in Areas of Rotational Circulations and Convergence Boundaries to Observed Convective Phenomena</dc:title>
  <dc:creator>Brian Greene</dc:creator>
  <cp:lastModifiedBy>Ted Funk</cp:lastModifiedBy>
  <cp:revision>418</cp:revision>
  <dcterms:created xsi:type="dcterms:W3CDTF">2015-07-09T15:38:05Z</dcterms:created>
  <dcterms:modified xsi:type="dcterms:W3CDTF">2017-03-08T02:23:19Z</dcterms:modified>
</cp:coreProperties>
</file>