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90" r:id="rId3"/>
    <p:sldId id="258" r:id="rId4"/>
    <p:sldId id="291" r:id="rId5"/>
    <p:sldId id="270" r:id="rId6"/>
    <p:sldId id="271" r:id="rId7"/>
    <p:sldId id="279" r:id="rId8"/>
    <p:sldId id="276" r:id="rId9"/>
    <p:sldId id="273" r:id="rId10"/>
    <p:sldId id="272" r:id="rId11"/>
    <p:sldId id="274" r:id="rId12"/>
    <p:sldId id="275" r:id="rId13"/>
    <p:sldId id="277" r:id="rId14"/>
    <p:sldId id="285" r:id="rId15"/>
    <p:sldId id="278" r:id="rId16"/>
    <p:sldId id="284" r:id="rId17"/>
    <p:sldId id="280" r:id="rId18"/>
    <p:sldId id="28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287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BB95"/>
    <a:srgbClr val="1E4886"/>
    <a:srgbClr val="E8E8E8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125" autoAdjust="0"/>
  </p:normalViewPr>
  <p:slideViewPr>
    <p:cSldViewPr snapToGrid="0">
      <p:cViewPr>
        <p:scale>
          <a:sx n="86" d="100"/>
          <a:sy n="86" d="100"/>
        </p:scale>
        <p:origin x="648" y="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-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60071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767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225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851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6030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7421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0136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704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580"/>
              </a:spcBef>
              <a:buClr>
                <a:srgbClr val="888888"/>
              </a:buClr>
              <a:buFont typeface="Arial"/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ctr" rtl="0"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ctr" rtl="0">
              <a:spcBef>
                <a:spcPts val="420"/>
              </a:spcBef>
              <a:buClr>
                <a:srgbClr val="888888"/>
              </a:buClr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77" y="1371600"/>
            <a:ext cx="438864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6146" marR="0" lvl="0" indent="-121995" algn="l" rtl="0">
              <a:spcBef>
                <a:spcPts val="580"/>
              </a:spcBef>
              <a:buClr>
                <a:schemeClr val="dk1"/>
              </a:buClr>
              <a:buSzPct val="1000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63315" marR="0" lvl="1" indent="-98164" algn="l" rtl="0"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–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0485" marR="0" lvl="2" indent="-74335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679" marR="0" lvl="3" indent="-95178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36873" marR="0" lvl="4" indent="-96972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5066" marR="0" lvl="5" indent="-9876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53260" marR="0" lvl="6" indent="-100559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61454" marR="0" lvl="7" indent="-102354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69648" marR="0" lvl="8" indent="-91447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6146" marR="0" lvl="0" indent="-121995" algn="l" rtl="0">
              <a:spcBef>
                <a:spcPts val="580"/>
              </a:spcBef>
              <a:buClr>
                <a:schemeClr val="dk1"/>
              </a:buClr>
              <a:buSzPct val="1000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63315" marR="0" lvl="1" indent="-98164" algn="l" rtl="0"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–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0485" marR="0" lvl="2" indent="-74335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679" marR="0" lvl="3" indent="-95178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36873" marR="0" lvl="4" indent="-96972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5066" marR="0" lvl="5" indent="-9876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53260" marR="0" lvl="6" indent="-100559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61454" marR="0" lvl="7" indent="-102354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69648" marR="0" lvl="8" indent="-91447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260"/>
              </a:spcBef>
              <a:buClr>
                <a:srgbClr val="888888"/>
              </a:buClr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260"/>
              </a:spcBef>
              <a:buClr>
                <a:srgbClr val="888888"/>
              </a:buClr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260"/>
              </a:spcBef>
              <a:buClr>
                <a:srgbClr val="888888"/>
              </a:buClr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260"/>
              </a:spcBef>
              <a:buClr>
                <a:srgbClr val="888888"/>
              </a:buClr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260"/>
              </a:spcBef>
              <a:buClr>
                <a:srgbClr val="888888"/>
              </a:buClr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260"/>
              </a:spcBef>
              <a:buClr>
                <a:srgbClr val="888888"/>
              </a:buClr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6146" marR="0" lvl="0" indent="-147396" algn="l" rtl="0"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63315" marR="0" lvl="1" indent="-123564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0485" marR="0" lvl="2" indent="-93385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679" marR="0" lvl="3" indent="-107878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36873" marR="0" lvl="4" indent="-109672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5066" marR="0" lvl="5" indent="-111466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53260" marR="0" lvl="6" indent="-113259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61454" marR="0" lvl="7" indent="-115054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69648" marR="0" lvl="8" indent="-104147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6146" marR="0" lvl="0" indent="-147396" algn="l" rtl="0"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63315" marR="0" lvl="1" indent="-123564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0485" marR="0" lvl="2" indent="-93385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679" marR="0" lvl="3" indent="-107878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36873" marR="0" lvl="4" indent="-109672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5066" marR="0" lvl="5" indent="-111466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53260" marR="0" lvl="6" indent="-113259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61454" marR="0" lvl="7" indent="-115054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69648" marR="0" lvl="8" indent="-104147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87" cy="4798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20"/>
              </a:spcBef>
              <a:buClr>
                <a:schemeClr val="dk1"/>
              </a:buClr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1631155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6146" marR="0" lvl="0" indent="-172796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63315" marR="0" lvl="1" indent="-142614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0485" marR="0" lvl="2" indent="-106085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679" marR="0" lvl="3" indent="-120578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36873" marR="0" lvl="4" indent="-122372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5066" marR="0" lvl="5" indent="-124166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53260" marR="0" lvl="6" indent="-125959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61454" marR="0" lvl="7" indent="-127754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69648" marR="0" lvl="8" indent="-116847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6" y="1151334"/>
            <a:ext cx="4041774" cy="4798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20"/>
              </a:spcBef>
              <a:buClr>
                <a:schemeClr val="dk1"/>
              </a:buClr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6" y="1631155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6146" marR="0" lvl="0" indent="-172796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63315" marR="0" lvl="1" indent="-142614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0485" marR="0" lvl="2" indent="-106085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679" marR="0" lvl="3" indent="-120578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36873" marR="0" lvl="4" indent="-122372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5066" marR="0" lvl="5" indent="-124166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53260" marR="0" lvl="6" indent="-125959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61454" marR="0" lvl="7" indent="-127754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69648" marR="0" lvl="8" indent="-116847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04786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6146" marR="0" lvl="0" indent="-121995" algn="l" rtl="0">
              <a:spcBef>
                <a:spcPts val="580"/>
              </a:spcBef>
              <a:buClr>
                <a:schemeClr val="dk1"/>
              </a:buClr>
              <a:buSzPct val="1000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63315" marR="0" lvl="1" indent="-98164" algn="l" rtl="0"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–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0485" marR="0" lvl="2" indent="-74335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679" marR="0" lvl="3" indent="-95178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36873" marR="0" lvl="4" indent="-96972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5066" marR="0" lvl="5" indent="-9876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53260" marR="0" lvl="6" indent="-100559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61454" marR="0" lvl="7" indent="-102354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69648" marR="0" lvl="8" indent="-91447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22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16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16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16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16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16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16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580"/>
              </a:spcBef>
              <a:buClr>
                <a:schemeClr val="dk1"/>
              </a:buClr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500"/>
              </a:spcBef>
              <a:buClr>
                <a:schemeClr val="dk1"/>
              </a:buClr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42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6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22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16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16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16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16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16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16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6146" marR="0" lvl="0" indent="-121995" algn="l" rtl="0">
              <a:spcBef>
                <a:spcPts val="580"/>
              </a:spcBef>
              <a:buClr>
                <a:schemeClr val="dk1"/>
              </a:buClr>
              <a:buSzPct val="1000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63315" marR="0" lvl="1" indent="-98164" algn="l" rtl="0"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–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0485" marR="0" lvl="2" indent="-74335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679" marR="0" lvl="3" indent="-95178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36873" marR="0" lvl="4" indent="-96972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5066" marR="0" lvl="5" indent="-9876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53260" marR="0" lvl="6" indent="-100559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61454" marR="0" lvl="7" indent="-102354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69648" marR="0" lvl="8" indent="-91447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6146" marR="0" lvl="0" indent="-121995" algn="l" rtl="0">
              <a:spcBef>
                <a:spcPts val="580"/>
              </a:spcBef>
              <a:buClr>
                <a:schemeClr val="dk1"/>
              </a:buClr>
              <a:buSzPct val="1000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63315" marR="0" lvl="1" indent="-98164" algn="l" rtl="0"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–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0485" marR="0" lvl="2" indent="-74335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679" marR="0" lvl="3" indent="-95178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36873" marR="0" lvl="4" indent="-96972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5066" marR="0" lvl="5" indent="-9876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53260" marR="0" lvl="6" indent="-100559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61454" marR="0" lvl="7" indent="-102354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69648" marR="0" lvl="8" indent="-91447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8193" marR="0" lvl="1" indent="-179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6387" marR="0" lvl="2" indent="-358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24582" marR="0" lvl="3" indent="-538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775" marR="0" lvl="4" indent="-717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40969" marR="0" lvl="5" indent="-8969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49163" marR="0" lvl="6" indent="-10762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57" marR="0" lvl="7" indent="-125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5551" marR="0" lvl="8" indent="-165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233115" y="194310"/>
            <a:ext cx="8680272" cy="7620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E4886"/>
              </a:buClr>
              <a:buSzPct val="25000"/>
              <a:buFont typeface="Arial"/>
              <a:buNone/>
            </a:pPr>
            <a:r>
              <a:rPr lang="en-US" sz="3200" b="1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Differences and Inconsistencies in the QLCS Tornado </a:t>
            </a:r>
            <a:r>
              <a:rPr lang="en-US" sz="3200" b="1" i="0" u="none" strike="noStrike" cap="none" dirty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Warning </a:t>
            </a:r>
            <a:r>
              <a:rPr lang="en-US" sz="3200" b="1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Paradigm</a:t>
            </a:r>
            <a:endParaRPr lang="en-US" sz="3200" b="1" i="0" u="none" strike="noStrike" cap="none" dirty="0">
              <a:solidFill>
                <a:srgbClr val="1E48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4685" y="1477916"/>
            <a:ext cx="458490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rgbClr val="1E4886"/>
                </a:solidFill>
                <a:latin typeface="Arial" panose="020B0604020202020204" pitchFamily="34" charset="0"/>
              </a:rPr>
              <a:t>Fred H. Glass, NOAA/NWS St. Louis, MO </a:t>
            </a:r>
            <a:endParaRPr lang="en-US" sz="1600" dirty="0">
              <a:solidFill>
                <a:srgbClr val="1E4886"/>
              </a:solidFill>
            </a:endParaRPr>
          </a:p>
          <a:p>
            <a:pPr algn="ctr"/>
            <a:r>
              <a:rPr lang="en-US" sz="1600" i="1" dirty="0">
                <a:solidFill>
                  <a:srgbClr val="1E4886"/>
                </a:solidFill>
                <a:latin typeface="Arial" panose="020B0604020202020204" pitchFamily="34" charset="0"/>
              </a:rPr>
              <a:t>Jacob </a:t>
            </a:r>
            <a:r>
              <a:rPr lang="en-US" sz="1600" i="1" dirty="0" err="1">
                <a:solidFill>
                  <a:srgbClr val="1E4886"/>
                </a:solidFill>
                <a:latin typeface="Arial" panose="020B0604020202020204" pitchFamily="34" charset="0"/>
              </a:rPr>
              <a:t>Beitlich</a:t>
            </a:r>
            <a:r>
              <a:rPr lang="en-US" sz="1600" i="1" dirty="0">
                <a:solidFill>
                  <a:srgbClr val="1E4886"/>
                </a:solidFill>
                <a:latin typeface="Arial" panose="020B0604020202020204" pitchFamily="34" charset="0"/>
              </a:rPr>
              <a:t>, NOAA/NWS Chanhassen, MN</a:t>
            </a:r>
            <a:endParaRPr lang="en-US" sz="1600" dirty="0">
              <a:solidFill>
                <a:srgbClr val="1E4886"/>
              </a:solidFill>
            </a:endParaRPr>
          </a:p>
          <a:p>
            <a:pPr algn="ctr"/>
            <a:r>
              <a:rPr lang="en-US" sz="1600" i="1" dirty="0">
                <a:solidFill>
                  <a:srgbClr val="1E4886"/>
                </a:solidFill>
                <a:latin typeface="Arial" panose="020B0604020202020204" pitchFamily="34" charset="0"/>
              </a:rPr>
              <a:t>Rod Donavon, NOAA/NWS Des Moines, IA</a:t>
            </a:r>
            <a:endParaRPr lang="en-US" sz="1600" dirty="0">
              <a:solidFill>
                <a:srgbClr val="1E4886"/>
              </a:solidFill>
            </a:endParaRPr>
          </a:p>
          <a:p>
            <a:pPr algn="ctr"/>
            <a:r>
              <a:rPr lang="en-US" sz="1600" i="1" dirty="0">
                <a:solidFill>
                  <a:srgbClr val="1E4886"/>
                </a:solidFill>
                <a:latin typeface="Arial" panose="020B0604020202020204" pitchFamily="34" charset="0"/>
              </a:rPr>
              <a:t>Ted Funk, NOAA/NWS Louisville, KY</a:t>
            </a:r>
            <a:endParaRPr lang="en-US" sz="1600" dirty="0">
              <a:solidFill>
                <a:srgbClr val="1E4886"/>
              </a:solidFill>
            </a:endParaRPr>
          </a:p>
          <a:p>
            <a:pPr algn="ctr"/>
            <a:r>
              <a:rPr lang="en-US" sz="1600" i="1" dirty="0">
                <a:solidFill>
                  <a:srgbClr val="1E4886"/>
                </a:solidFill>
                <a:latin typeface="Arial" panose="020B0604020202020204" pitchFamily="34" charset="0"/>
              </a:rPr>
              <a:t>Aaron Johnson, NOAA/NWS Dodge City, KS</a:t>
            </a:r>
            <a:endParaRPr lang="en-US" sz="1600" dirty="0">
              <a:solidFill>
                <a:srgbClr val="1E4886"/>
              </a:solidFill>
            </a:endParaRPr>
          </a:p>
          <a:p>
            <a:pPr algn="ctr"/>
            <a:r>
              <a:rPr lang="en-US" sz="1600" i="1" dirty="0">
                <a:solidFill>
                  <a:srgbClr val="1E4886"/>
                </a:solidFill>
                <a:latin typeface="Arial" panose="020B0604020202020204" pitchFamily="34" charset="0"/>
              </a:rPr>
              <a:t>Jason </a:t>
            </a:r>
            <a:r>
              <a:rPr lang="en-US" sz="1600" i="1" dirty="0" err="1">
                <a:solidFill>
                  <a:srgbClr val="1E4886"/>
                </a:solidFill>
                <a:latin typeface="Arial" panose="020B0604020202020204" pitchFamily="34" charset="0"/>
              </a:rPr>
              <a:t>Schaumann</a:t>
            </a:r>
            <a:r>
              <a:rPr lang="en-US" sz="1600" i="1" dirty="0">
                <a:solidFill>
                  <a:srgbClr val="1E4886"/>
                </a:solidFill>
                <a:latin typeface="Arial" panose="020B0604020202020204" pitchFamily="34" charset="0"/>
              </a:rPr>
              <a:t>, NOAA/NWS Springfield, MO</a:t>
            </a:r>
            <a:endParaRPr lang="en-US" sz="1600" dirty="0">
              <a:solidFill>
                <a:srgbClr val="1E4886"/>
              </a:solidFill>
            </a:endParaRPr>
          </a:p>
          <a:p>
            <a:pPr algn="ctr"/>
            <a:r>
              <a:rPr lang="en-US" sz="1600" i="1" dirty="0">
                <a:solidFill>
                  <a:srgbClr val="1E4886"/>
                </a:solidFill>
                <a:latin typeface="Arial" panose="020B0604020202020204" pitchFamily="34" charset="0"/>
              </a:rPr>
              <a:t>John </a:t>
            </a:r>
            <a:r>
              <a:rPr lang="en-US" sz="1600" i="1" dirty="0" err="1">
                <a:solidFill>
                  <a:srgbClr val="1E4886"/>
                </a:solidFill>
                <a:latin typeface="Arial" panose="020B0604020202020204" pitchFamily="34" charset="0"/>
              </a:rPr>
              <a:t>Stoppkotte</a:t>
            </a:r>
            <a:r>
              <a:rPr lang="en-US" sz="1600" i="1" dirty="0">
                <a:solidFill>
                  <a:srgbClr val="1E4886"/>
                </a:solidFill>
                <a:latin typeface="Arial" panose="020B0604020202020204" pitchFamily="34" charset="0"/>
              </a:rPr>
              <a:t>, NOAA/NWS North Platte, </a:t>
            </a:r>
            <a:r>
              <a:rPr lang="en-US" sz="1600" i="1" dirty="0" smtClean="0">
                <a:solidFill>
                  <a:srgbClr val="1E4886"/>
                </a:solidFill>
                <a:latin typeface="Arial" panose="020B0604020202020204" pitchFamily="34" charset="0"/>
              </a:rPr>
              <a:t>NE</a:t>
            </a:r>
          </a:p>
          <a:p>
            <a:pPr algn="ctr"/>
            <a:r>
              <a:rPr lang="en-US" sz="1600" i="1" dirty="0" smtClean="0">
                <a:solidFill>
                  <a:srgbClr val="1E4886"/>
                </a:solidFill>
                <a:latin typeface="Arial" panose="020B0604020202020204" pitchFamily="34" charset="0"/>
              </a:rPr>
              <a:t>Ray Wolf, NOAA/NWS Davenport, IA</a:t>
            </a:r>
            <a:endParaRPr lang="en-US" sz="1600" dirty="0">
              <a:solidFill>
                <a:srgbClr val="1E488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3"/>
          <a:stretch/>
        </p:blipFill>
        <p:spPr>
          <a:xfrm>
            <a:off x="5548435" y="1219200"/>
            <a:ext cx="3578312" cy="3923430"/>
          </a:xfrm>
          <a:prstGeom prst="rect">
            <a:avLst/>
          </a:prstGeom>
        </p:spPr>
      </p:pic>
      <p:pic>
        <p:nvPicPr>
          <p:cNvPr id="9" name="Picture 2" descr="http://rds.yahoo.com/_ylt=A0WTbx6MNEJNJhQAqUSjzbkF/SIG=13265ukd2/EXP=1296270860/**http%3a/www.nssl.noaa.gov/debrisflow09/600px-US-NationalWeatherService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115" y="4000500"/>
            <a:ext cx="990600" cy="990600"/>
          </a:xfrm>
          <a:prstGeom prst="rect">
            <a:avLst/>
          </a:prstGeom>
          <a:noFill/>
        </p:spPr>
      </p:pic>
      <p:pic>
        <p:nvPicPr>
          <p:cNvPr id="10" name="Picture 4" descr="http://rds.yahoo.com/_ylt=A0WTb_u4NEJNpTEAvwGjzbkF/SIG=12abcneb0/EXP=1296270904/**http%3a/sos.noaa.gov/download/NOAA-Transparent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9915" y="4000500"/>
            <a:ext cx="9906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182878"/>
            <a:ext cx="52098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1E4886"/>
                </a:solidFill>
              </a:rPr>
              <a:t>Improper application of near storm environment data and threat assessment in the Warning Decision Making (WDM) process</a:t>
            </a:r>
            <a:endParaRPr lang="en-US" sz="23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10"/>
          <p:cNvSpPr/>
          <p:nvPr/>
        </p:nvSpPr>
        <p:spPr>
          <a:xfrm>
            <a:off x="5656107" y="-4815"/>
            <a:ext cx="3495512" cy="5166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1440180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Contributing Factors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2" y="2528511"/>
            <a:ext cx="3493008" cy="26197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2" y="7878"/>
            <a:ext cx="3493008" cy="26197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/>
          <p:cNvSpPr/>
          <p:nvPr/>
        </p:nvSpPr>
        <p:spPr>
          <a:xfrm>
            <a:off x="367991" y="1813554"/>
            <a:ext cx="4865648" cy="2702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Strengths/</a:t>
            </a:r>
            <a:r>
              <a:rPr lang="en-US" sz="1800" dirty="0" smtClean="0">
                <a:solidFill>
                  <a:srgbClr val="3F3F3F"/>
                </a:solidFill>
              </a:rPr>
              <a:t>limitations of SPC mesoanalysis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40 km grid and hourly updates at ~20 min. after the hour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Potential for large temporal &amp; spatial variability</a:t>
            </a:r>
          </a:p>
          <a:p>
            <a:pPr marL="30480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>
                <a:solidFill>
                  <a:srgbClr val="3F3F3F"/>
                </a:solidFill>
              </a:rPr>
              <a:t>We utilize often with great success, but not really designed to support WDM</a:t>
            </a:r>
          </a:p>
          <a:p>
            <a:pPr marL="30480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Weight </a:t>
            </a:r>
            <a:r>
              <a:rPr lang="en-US" sz="1800" dirty="0">
                <a:solidFill>
                  <a:srgbClr val="3F3F3F"/>
                </a:solidFill>
              </a:rPr>
              <a:t>of inputs in combined </a:t>
            </a:r>
            <a:r>
              <a:rPr lang="en-US" sz="1800" dirty="0" smtClean="0">
                <a:solidFill>
                  <a:srgbClr val="3F3F3F"/>
                </a:solidFill>
              </a:rPr>
              <a:t>parameters</a:t>
            </a:r>
            <a:endParaRPr lang="en-US" sz="1800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0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184193"/>
            <a:ext cx="52098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1E4886"/>
                </a:solidFill>
              </a:rPr>
              <a:t>Incomplete understanding of </a:t>
            </a:r>
            <a:r>
              <a:rPr lang="en-US" sz="2300" dirty="0">
                <a:solidFill>
                  <a:srgbClr val="1E4886"/>
                </a:solidFill>
              </a:rPr>
              <a:t>the advantages and limitations of Conditional Tornado Probability </a:t>
            </a:r>
            <a:r>
              <a:rPr lang="en-US" sz="2300" dirty="0" smtClean="0">
                <a:solidFill>
                  <a:srgbClr val="1E4886"/>
                </a:solidFill>
              </a:rPr>
              <a:t>Guidance</a:t>
            </a:r>
            <a:endParaRPr lang="en-US" sz="23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10"/>
          <p:cNvSpPr/>
          <p:nvPr/>
        </p:nvSpPr>
        <p:spPr>
          <a:xfrm>
            <a:off x="5656107" y="-4815"/>
            <a:ext cx="3495512" cy="5166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1440180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Contributing Factors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" t="1072" r="1"/>
          <a:stretch/>
        </p:blipFill>
        <p:spPr>
          <a:xfrm>
            <a:off x="6302715" y="2649829"/>
            <a:ext cx="2024853" cy="24936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07" y="-10614"/>
            <a:ext cx="3487893" cy="25335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67991" y="1744974"/>
            <a:ext cx="4865648" cy="2951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Can be helpful, but MUST </a:t>
            </a:r>
            <a:r>
              <a:rPr lang="en-US" sz="1800" dirty="0" smtClean="0">
                <a:solidFill>
                  <a:srgbClr val="3F3F3F"/>
                </a:solidFill>
              </a:rPr>
              <a:t>understand the limitations of the underlying science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Limitations of Vr/EF scale intensity relationship</a:t>
            </a:r>
            <a:endParaRPr lang="en-US" sz="1800" dirty="0" smtClean="0">
              <a:solidFill>
                <a:srgbClr val="3F3F3F"/>
              </a:solidFill>
            </a:endParaRP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Climatology - Great Plains tornadoes often underrated due to lack of DI’s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Peak tornado Vr not always directly related to instantaneous tornado intensity </a:t>
            </a:r>
            <a:endParaRPr lang="en-US" sz="1800" dirty="0" smtClean="0">
              <a:solidFill>
                <a:srgbClr val="3F3F3F"/>
              </a:solidFill>
            </a:endParaRP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Not originally designed for yes/no WDM</a:t>
            </a:r>
            <a:endParaRPr lang="en-US" sz="1800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0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176573"/>
            <a:ext cx="5209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Complexities and </a:t>
            </a:r>
            <a:r>
              <a:rPr lang="en-US" sz="2400" dirty="0">
                <a:solidFill>
                  <a:srgbClr val="1E4886"/>
                </a:solidFill>
              </a:rPr>
              <a:t>challenges in the QLCS tornado WDM </a:t>
            </a:r>
            <a:r>
              <a:rPr lang="en-US" sz="2400" dirty="0" smtClean="0">
                <a:solidFill>
                  <a:srgbClr val="1E4886"/>
                </a:solidFill>
              </a:rPr>
              <a:t>process</a:t>
            </a:r>
            <a:endParaRPr lang="en-US" sz="24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10"/>
          <p:cNvSpPr/>
          <p:nvPr/>
        </p:nvSpPr>
        <p:spPr>
          <a:xfrm>
            <a:off x="5656107" y="-4815"/>
            <a:ext cx="3495512" cy="5166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1440180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Contributing Factors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991" y="1333494"/>
            <a:ext cx="4865648" cy="2702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Overshooting the peak mesovortex at distant ranges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Weak circulations in radar presentation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Many circulations that all look roughly the same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Fast-moving storms (can be 60+ mph)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Nocturnal component limits real-time information - spotter reports/reliability </a:t>
            </a:r>
            <a:endParaRPr lang="en-US" sz="1800" dirty="0">
              <a:solidFill>
                <a:srgbClr val="3F3F3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38003" y="-4815"/>
            <a:ext cx="2331720" cy="2552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3"/>
          <a:stretch/>
        </p:blipFill>
        <p:spPr>
          <a:xfrm>
            <a:off x="6238003" y="2586276"/>
            <a:ext cx="2331720" cy="2569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0621" y="2366849"/>
            <a:ext cx="123944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Example</a:t>
            </a:r>
            <a:endParaRPr lang="en-US" sz="2000" b="1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-9525" y="232612"/>
            <a:ext cx="8595360" cy="4707364"/>
            <a:chOff x="-9525" y="125932"/>
            <a:chExt cx="8595360" cy="47073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25" y="128971"/>
              <a:ext cx="8595360" cy="47043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85644" y="125932"/>
              <a:ext cx="3185487" cy="132343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Range = 47 nm</a:t>
              </a:r>
            </a:p>
            <a:p>
              <a:r>
                <a:rPr lang="en-US" sz="1600" dirty="0" smtClean="0"/>
                <a:t>Beam height = ~4100 ft. ARL</a:t>
              </a:r>
            </a:p>
            <a:p>
              <a:r>
                <a:rPr lang="en-US" sz="1600" dirty="0" smtClean="0"/>
                <a:t>SM = 260/55 kts</a:t>
              </a:r>
            </a:p>
            <a:p>
              <a:r>
                <a:rPr lang="en-US" sz="1600" dirty="0" smtClean="0"/>
                <a:t>Vr = 19 kts</a:t>
              </a:r>
            </a:p>
            <a:p>
              <a:r>
                <a:rPr lang="en-US" sz="1600" dirty="0" smtClean="0"/>
                <a:t>* SM at significant angle to beam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595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182878"/>
            <a:ext cx="6452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1E4886"/>
                </a:solidFill>
              </a:rPr>
              <a:t>Real-time </a:t>
            </a:r>
            <a:r>
              <a:rPr lang="en-US" sz="2300" dirty="0">
                <a:solidFill>
                  <a:srgbClr val="1E4886"/>
                </a:solidFill>
              </a:rPr>
              <a:t>TDS identification, interpretation, and threat acceptance</a:t>
            </a: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10"/>
          <p:cNvSpPr/>
          <p:nvPr/>
        </p:nvSpPr>
        <p:spPr>
          <a:xfrm>
            <a:off x="7315199" y="-4815"/>
            <a:ext cx="1836419" cy="5166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3125543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Contributing Factors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8801" y="1048226"/>
            <a:ext cx="7046397" cy="4008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 smtClean="0">
                <a:solidFill>
                  <a:srgbClr val="3F3F3F"/>
                </a:solidFill>
              </a:rPr>
              <a:t>Subjectivity – another human factor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 smtClean="0">
                <a:solidFill>
                  <a:srgbClr val="3F3F3F"/>
                </a:solidFill>
              </a:rPr>
              <a:t>Can be challenging → non-uniform beam filling, mixed phase hydrometers/ice, melting layer, NUBF, ground clutter/bad data, strong gust fronts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 smtClean="0">
                <a:solidFill>
                  <a:srgbClr val="3F3F3F"/>
                </a:solidFill>
              </a:rPr>
              <a:t>Land use impacts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 smtClean="0">
                <a:solidFill>
                  <a:srgbClr val="3F3F3F"/>
                </a:solidFill>
              </a:rPr>
              <a:t>Many not identified in real-time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 smtClean="0">
                <a:solidFill>
                  <a:srgbClr val="3F3F3F"/>
                </a:solidFill>
              </a:rPr>
              <a:t>Some identified are not accepted as a true TDS and thus subsequent tornado threat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 smtClean="0">
                <a:solidFill>
                  <a:srgbClr val="3F3F3F"/>
                </a:solidFill>
              </a:rPr>
              <a:t>At least one instance where politics of a storm survey and damage identification has found its way into published TDS science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 smtClean="0">
                <a:solidFill>
                  <a:srgbClr val="3F3F3F"/>
                </a:solidFill>
              </a:rPr>
              <a:t>Lack of TDS does not discount a tornado (</a:t>
            </a:r>
            <a:r>
              <a:rPr lang="en-US" sz="1700" i="1" dirty="0" smtClean="0">
                <a:solidFill>
                  <a:srgbClr val="3F3F3F"/>
                </a:solidFill>
              </a:rPr>
              <a:t>distance, time of year</a:t>
            </a:r>
            <a:r>
              <a:rPr lang="en-US" sz="1700" dirty="0" smtClean="0">
                <a:solidFill>
                  <a:srgbClr val="3F3F3F"/>
                </a:solidFill>
              </a:rPr>
              <a:t>)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endParaRPr lang="en-US" sz="1800" dirty="0">
              <a:solidFill>
                <a:srgbClr val="3F3F3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62425" r="69750" b="9390"/>
          <a:stretch/>
        </p:blipFill>
        <p:spPr>
          <a:xfrm>
            <a:off x="7315200" y="235465"/>
            <a:ext cx="1828800" cy="22658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62016" r="70500" b="12985"/>
          <a:stretch/>
        </p:blipFill>
        <p:spPr>
          <a:xfrm>
            <a:off x="7315198" y="2734695"/>
            <a:ext cx="1828800" cy="2224100"/>
          </a:xfrm>
          <a:prstGeom prst="rect">
            <a:avLst/>
          </a:prstGeom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916891" y="637228"/>
            <a:ext cx="7315200" cy="4003681"/>
            <a:chOff x="2735966" y="-862512"/>
            <a:chExt cx="5669280" cy="31028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966" y="-862512"/>
              <a:ext cx="5669280" cy="31028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79689" y="552036"/>
              <a:ext cx="1194125" cy="262379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Wind Damage</a:t>
              </a:r>
              <a:endParaRPr lang="en-US" sz="1600" b="1" dirty="0"/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904556" y="625369"/>
            <a:ext cx="7315200" cy="4003681"/>
            <a:chOff x="45049" y="232223"/>
            <a:chExt cx="5234913" cy="28651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49" y="232223"/>
              <a:ext cx="5234913" cy="28651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272755" y="2673140"/>
              <a:ext cx="857145" cy="242277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No Survey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9729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798" y="222293"/>
            <a:ext cx="8329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Damage from QLCS is from shear vortices, not bonafide tornadoes</a:t>
            </a:r>
            <a:endParaRPr lang="en-US" sz="24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15352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4798088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Contributing Factors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86" y="1420639"/>
            <a:ext cx="3731075" cy="2712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399" y="1420640"/>
            <a:ext cx="485076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222293"/>
            <a:ext cx="4620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Philosophical </a:t>
            </a:r>
            <a:r>
              <a:rPr lang="en-US" sz="2400" dirty="0">
                <a:solidFill>
                  <a:srgbClr val="1E4886"/>
                </a:solidFill>
              </a:rPr>
              <a:t>differences including misconceptions that all QLCS tornadoes are weak, short-lived and thus are not worthy of tornado warnings</a:t>
            </a: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10"/>
          <p:cNvSpPr/>
          <p:nvPr/>
        </p:nvSpPr>
        <p:spPr>
          <a:xfrm>
            <a:off x="5076501" y="-4815"/>
            <a:ext cx="4075118" cy="5166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855661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Contributing Factors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776" y="20383"/>
            <a:ext cx="3413760" cy="256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6" t="6493" r="27805"/>
          <a:stretch/>
        </p:blipFill>
        <p:spPr>
          <a:xfrm>
            <a:off x="5389976" y="34465"/>
            <a:ext cx="914400" cy="12076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531" t="1603" r="2159" b="3874"/>
          <a:stretch/>
        </p:blipFill>
        <p:spPr>
          <a:xfrm>
            <a:off x="5339968" y="2640743"/>
            <a:ext cx="3476403" cy="24688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r="29746"/>
          <a:stretch/>
        </p:blipFill>
        <p:spPr>
          <a:xfrm>
            <a:off x="5362805" y="2643947"/>
            <a:ext cx="914400" cy="1023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87775" y="2643947"/>
            <a:ext cx="1428596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i="1" dirty="0" smtClean="0"/>
              <a:t>2010 NYE Outbreak</a:t>
            </a:r>
            <a:endParaRPr lang="en-US" sz="1050" b="1" i="1" dirty="0"/>
          </a:p>
        </p:txBody>
      </p:sp>
    </p:spTree>
    <p:extLst>
      <p:ext uri="{BB962C8B-B14F-4D97-AF65-F5344CB8AC3E}">
        <p14:creationId xmlns:p14="http://schemas.microsoft.com/office/powerpoint/2010/main" val="6232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3" y="222293"/>
            <a:ext cx="434802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1E4886"/>
                </a:solidFill>
              </a:rPr>
              <a:t>Philosophical </a:t>
            </a:r>
            <a:r>
              <a:rPr lang="en-US" sz="2300" dirty="0">
                <a:solidFill>
                  <a:srgbClr val="1E4886"/>
                </a:solidFill>
              </a:rPr>
              <a:t>differences including misconceptions that all QLCS tornadoes are weak, short-lived and thus are not worthy of tornado warnings</a:t>
            </a: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10"/>
          <p:cNvSpPr/>
          <p:nvPr/>
        </p:nvSpPr>
        <p:spPr>
          <a:xfrm>
            <a:off x="5020235" y="-4815"/>
            <a:ext cx="4131384" cy="5166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803688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Contributing Factors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567" y="3235200"/>
            <a:ext cx="3474720" cy="1764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07" y="106959"/>
            <a:ext cx="3931920" cy="2948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825" y="2578365"/>
            <a:ext cx="4572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lvl="0" indent="-254000">
              <a:lnSpc>
                <a:spcPct val="90000"/>
              </a:lnSpc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Since 1995 in the LSX CWA, there have been a total of 11 fatalities from tornadoes: 6 from QLCS tornadoes and 4 from weak tornadoes</a:t>
            </a:r>
          </a:p>
        </p:txBody>
      </p:sp>
    </p:spTree>
    <p:extLst>
      <p:ext uri="{BB962C8B-B14F-4D97-AF65-F5344CB8AC3E}">
        <p14:creationId xmlns:p14="http://schemas.microsoft.com/office/powerpoint/2010/main" val="120778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176189"/>
            <a:ext cx="54558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1E4886"/>
                </a:solidFill>
              </a:rPr>
              <a:t>Inconsistent </a:t>
            </a:r>
            <a:r>
              <a:rPr lang="en-US" sz="2300" dirty="0">
                <a:solidFill>
                  <a:srgbClr val="1E4886"/>
                </a:solidFill>
              </a:rPr>
              <a:t>damage survey policies and inconsistencies in damage </a:t>
            </a:r>
            <a:r>
              <a:rPr lang="en-US" sz="2300" dirty="0" smtClean="0">
                <a:solidFill>
                  <a:srgbClr val="1E4886"/>
                </a:solidFill>
              </a:rPr>
              <a:t>identification</a:t>
            </a:r>
            <a:endParaRPr lang="en-US" sz="23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10"/>
          <p:cNvSpPr/>
          <p:nvPr/>
        </p:nvSpPr>
        <p:spPr>
          <a:xfrm>
            <a:off x="5934431" y="-4815"/>
            <a:ext cx="3217187" cy="5166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1709120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Contributing Factors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487" y="2806148"/>
            <a:ext cx="2684168" cy="2136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198" y="239617"/>
            <a:ext cx="2314746" cy="23660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346" y="1081036"/>
            <a:ext cx="5387305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 smtClean="0">
                <a:solidFill>
                  <a:srgbClr val="3F3F3F"/>
                </a:solidFill>
              </a:rPr>
              <a:t>Many </a:t>
            </a:r>
            <a:r>
              <a:rPr lang="en-US" sz="1700" dirty="0">
                <a:solidFill>
                  <a:srgbClr val="3F3F3F"/>
                </a:solidFill>
              </a:rPr>
              <a:t>issues -- When do we or should we survey</a:t>
            </a:r>
            <a:r>
              <a:rPr lang="en-US" sz="1700" dirty="0" smtClean="0">
                <a:solidFill>
                  <a:srgbClr val="3F3F3F"/>
                </a:solidFill>
              </a:rPr>
              <a:t>?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 smtClean="0">
                <a:solidFill>
                  <a:srgbClr val="3F3F3F"/>
                </a:solidFill>
              </a:rPr>
              <a:t>Bias </a:t>
            </a:r>
            <a:r>
              <a:rPr lang="en-US" sz="1700" dirty="0">
                <a:solidFill>
                  <a:srgbClr val="3F3F3F"/>
                </a:solidFill>
              </a:rPr>
              <a:t>depending on presence or type of warning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>
                <a:solidFill>
                  <a:srgbClr val="3F3F3F"/>
                </a:solidFill>
              </a:rPr>
              <a:t>Confirmation </a:t>
            </a:r>
            <a:r>
              <a:rPr lang="en-US" sz="1700" dirty="0" smtClean="0">
                <a:solidFill>
                  <a:srgbClr val="3F3F3F"/>
                </a:solidFill>
              </a:rPr>
              <a:t>bias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>
                <a:solidFill>
                  <a:srgbClr val="3F3F3F"/>
                </a:solidFill>
              </a:rPr>
              <a:t>Politics – Management doesn’t believe in QLCS </a:t>
            </a:r>
            <a:r>
              <a:rPr lang="en-US" sz="1700" dirty="0" smtClean="0">
                <a:solidFill>
                  <a:srgbClr val="3F3F3F"/>
                </a:solidFill>
              </a:rPr>
              <a:t>tornadoes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 smtClean="0">
                <a:solidFill>
                  <a:srgbClr val="3F3F3F"/>
                </a:solidFill>
              </a:rPr>
              <a:t>Damage surveying </a:t>
            </a:r>
            <a:r>
              <a:rPr lang="en-US" sz="1700" dirty="0">
                <a:solidFill>
                  <a:srgbClr val="3F3F3F"/>
                </a:solidFill>
              </a:rPr>
              <a:t>experience – training</a:t>
            </a:r>
            <a:r>
              <a:rPr lang="en-US" sz="1700" dirty="0" smtClean="0">
                <a:solidFill>
                  <a:srgbClr val="3F3F3F"/>
                </a:solidFill>
              </a:rPr>
              <a:t>?</a:t>
            </a:r>
            <a:endParaRPr lang="en-US" sz="1700" dirty="0">
              <a:solidFill>
                <a:srgbClr val="3F3F3F"/>
              </a:solidFill>
            </a:endParaRP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>
                <a:solidFill>
                  <a:srgbClr val="3F3F3F"/>
                </a:solidFill>
              </a:rPr>
              <a:t>Resources – available </a:t>
            </a:r>
            <a:r>
              <a:rPr lang="en-US" sz="1700" dirty="0" smtClean="0">
                <a:solidFill>
                  <a:srgbClr val="3F3F3F"/>
                </a:solidFill>
              </a:rPr>
              <a:t>staffing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>
                <a:solidFill>
                  <a:srgbClr val="3F3F3F"/>
                </a:solidFill>
              </a:rPr>
              <a:t>Experience with fast-moving (weak) tornadoes debris pattern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>
                <a:solidFill>
                  <a:srgbClr val="3F3F3F"/>
                </a:solidFill>
              </a:rPr>
              <a:t>Inconsistency will impact the </a:t>
            </a:r>
            <a:r>
              <a:rPr lang="en-US" sz="1700" dirty="0" smtClean="0">
                <a:solidFill>
                  <a:srgbClr val="3F3F3F"/>
                </a:solidFill>
              </a:rPr>
              <a:t>science!</a:t>
            </a:r>
            <a:endParaRPr lang="en-US" sz="1700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222293"/>
            <a:ext cx="8222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06 March 2017 – East Central </a:t>
            </a:r>
            <a:r>
              <a:rPr lang="en-US" sz="2400" dirty="0" smtClean="0">
                <a:solidFill>
                  <a:srgbClr val="1E4886"/>
                </a:solidFill>
              </a:rPr>
              <a:t>MO</a:t>
            </a:r>
          </a:p>
          <a:p>
            <a:r>
              <a:rPr lang="en-US" sz="2400" dirty="0" smtClean="0">
                <a:solidFill>
                  <a:srgbClr val="1E4886"/>
                </a:solidFill>
              </a:rPr>
              <a:t>Unwarned Tornadoes</a:t>
            </a:r>
            <a:endParaRPr lang="en-US" sz="24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2523624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Illustrative </a:t>
            </a: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0035" y="1268033"/>
            <a:ext cx="8138160" cy="3142026"/>
            <a:chOff x="456247" y="929937"/>
            <a:chExt cx="8138160" cy="3142026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7" y="929937"/>
              <a:ext cx="8138160" cy="314202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287016" y="2859022"/>
              <a:ext cx="125867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EF-1</a:t>
              </a:r>
            </a:p>
            <a:p>
              <a:r>
                <a:rPr lang="en-US" b="1" dirty="0" smtClean="0"/>
                <a:t>21 miles</a:t>
              </a:r>
            </a:p>
            <a:p>
              <a:r>
                <a:rPr lang="en-US" b="1" dirty="0" smtClean="0"/>
                <a:t>517-538 UTC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6343" y="2120358"/>
              <a:ext cx="125867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EF-1</a:t>
              </a:r>
            </a:p>
            <a:p>
              <a:r>
                <a:rPr lang="en-US" b="1" dirty="0" smtClean="0"/>
                <a:t>3 miles</a:t>
              </a:r>
            </a:p>
            <a:p>
              <a:r>
                <a:rPr lang="en-US" b="1" dirty="0" smtClean="0"/>
                <a:t>551-554 UTC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2280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222293"/>
            <a:ext cx="8222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MLCAPE and 0-3 km Bulk Shear Vectors</a:t>
            </a:r>
            <a:endParaRPr lang="en-US" sz="24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2523624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Illustrative </a:t>
            </a: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488"/>
            <a:ext cx="4572000" cy="3429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48" y="898488"/>
            <a:ext cx="4572000" cy="3429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1" y="42987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                      0400                                               0500</a:t>
            </a:r>
            <a:endParaRPr lang="en-US" sz="2400" dirty="0">
              <a:solidFill>
                <a:srgbClr val="1E48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4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5648487" y="0"/>
            <a:ext cx="3495512" cy="4667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-9525" y="4667250"/>
            <a:ext cx="9163049" cy="48849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Shape 117" descr="P:\JBeitlich\NRAP\Weather Ready Nation Toolkits\SafetyPages\Tornadoes\Tab1_TornadoPhoto.png"/>
          <p:cNvPicPr preferRelativeResize="0"/>
          <p:nvPr/>
        </p:nvPicPr>
        <p:blipFill rotWithShape="1">
          <a:blip r:embed="rId3">
            <a:alphaModFix/>
          </a:blip>
          <a:srcRect l="28334" t="21474" r="30782"/>
          <a:stretch/>
        </p:blipFill>
        <p:spPr>
          <a:xfrm>
            <a:off x="5648487" y="0"/>
            <a:ext cx="3505037" cy="4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04800" y="155762"/>
            <a:ext cx="5181600" cy="1066799"/>
          </a:xfrm>
          <a:prstGeom prst="rect">
            <a:avLst/>
          </a:prstGeom>
          <a:noFill/>
          <a:ln>
            <a:noFill/>
          </a:ln>
        </p:spPr>
        <p:txBody>
          <a:bodyPr lIns="0" tIns="40800" rIns="0" bIns="40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E4886"/>
              </a:buClr>
              <a:buSzPct val="25000"/>
              <a:buFont typeface="Arial"/>
              <a:buNone/>
            </a:pPr>
            <a:r>
              <a:rPr lang="en-US" sz="2600" b="1" i="0" u="sng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600" b="0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ornado </a:t>
            </a:r>
            <a:r>
              <a:rPr lang="en-US" sz="2600" b="1" i="0" u="sng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2600" b="0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arning </a:t>
            </a:r>
            <a:r>
              <a:rPr lang="en-US" sz="2600" b="1" i="0" u="sng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600" b="0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mprovement </a:t>
            </a:r>
            <a:r>
              <a:rPr lang="en-US" sz="2600" b="1" i="0" u="sng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2600" b="0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roject Team</a:t>
            </a:r>
            <a:endParaRPr lang="en-US" sz="2600" b="0" i="0" u="none" strike="noStrike" cap="none" dirty="0">
              <a:solidFill>
                <a:srgbClr val="1E48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117460" y="1416706"/>
            <a:ext cx="5292099" cy="2640464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marL="3048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Created by NWS CR Consistency Team</a:t>
            </a:r>
          </a:p>
          <a:p>
            <a:pPr marL="3048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b="0" i="0" u="none" strike="noStrike" cap="none" dirty="0" smtClean="0">
                <a:solidFill>
                  <a:srgbClr val="3F3F3F"/>
                </a:solidFill>
                <a:sym typeface="Arial"/>
              </a:rPr>
              <a:t>Address significant </a:t>
            </a:r>
            <a:r>
              <a:rPr lang="en-US" sz="1800" b="0" i="0" u="none" strike="noStrike" cap="none" dirty="0">
                <a:solidFill>
                  <a:srgbClr val="3F3F3F"/>
                </a:solidFill>
                <a:sym typeface="Arial"/>
              </a:rPr>
              <a:t>differences in tornado warning POD/FAR </a:t>
            </a:r>
            <a:r>
              <a:rPr lang="en-US" sz="1800" b="0" i="0" u="none" strike="noStrike" cap="none" dirty="0" smtClean="0">
                <a:solidFill>
                  <a:srgbClr val="3F3F3F"/>
                </a:solidFill>
                <a:sym typeface="Arial"/>
              </a:rPr>
              <a:t>rates due </a:t>
            </a:r>
            <a:r>
              <a:rPr lang="en-US" sz="1800" b="0" i="0" u="none" strike="noStrike" cap="none" dirty="0">
                <a:solidFill>
                  <a:srgbClr val="3F3F3F"/>
                </a:solidFill>
                <a:sym typeface="Arial"/>
              </a:rPr>
              <a:t>to inconsistencies in </a:t>
            </a:r>
            <a:r>
              <a:rPr lang="en-US" sz="1800" b="0" i="0" u="none" strike="noStrike" cap="none" dirty="0" smtClean="0">
                <a:solidFill>
                  <a:srgbClr val="3F3F3F"/>
                </a:solidFill>
                <a:sym typeface="Arial"/>
              </a:rPr>
              <a:t>warnin</a:t>
            </a:r>
            <a:r>
              <a:rPr lang="en-US" sz="1800" dirty="0" smtClean="0">
                <a:solidFill>
                  <a:srgbClr val="3F3F3F"/>
                </a:solidFill>
              </a:rPr>
              <a:t>g methodologies, knowledge, </a:t>
            </a:r>
            <a:r>
              <a:rPr lang="en-US" sz="1800" b="0" i="0" u="none" strike="noStrike" cap="none" dirty="0" smtClean="0">
                <a:solidFill>
                  <a:srgbClr val="3F3F3F"/>
                </a:solidFill>
                <a:sym typeface="Arial"/>
              </a:rPr>
              <a:t>human factors, etc.</a:t>
            </a:r>
          </a:p>
          <a:p>
            <a:pPr marL="3048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b="0" i="0" u="none" strike="noStrike" cap="none" dirty="0" smtClean="0">
                <a:solidFill>
                  <a:srgbClr val="3F3F3F"/>
                </a:solidFill>
                <a:sym typeface="Arial"/>
              </a:rPr>
              <a:t>Mission is to develop a consistent, scientific approach to the tornado warning process, and a corresponding expert-level continuation </a:t>
            </a:r>
            <a:r>
              <a:rPr lang="en-US" sz="1800" dirty="0" smtClean="0">
                <a:solidFill>
                  <a:srgbClr val="3F3F3F"/>
                </a:solidFill>
              </a:rPr>
              <a:t>education curriculum</a:t>
            </a:r>
            <a:endParaRPr sz="20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1828800" y="4667248"/>
            <a:ext cx="7219950" cy="447674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Focused on the tornado warning process</a:t>
            </a:r>
          </a:p>
        </p:txBody>
      </p:sp>
    </p:spTree>
    <p:extLst>
      <p:ext uri="{BB962C8B-B14F-4D97-AF65-F5344CB8AC3E}">
        <p14:creationId xmlns:p14="http://schemas.microsoft.com/office/powerpoint/2010/main" val="38932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222293"/>
            <a:ext cx="8222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Mean LCL Height</a:t>
            </a:r>
            <a:endParaRPr lang="en-US" sz="24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2523624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Illustrative </a:t>
            </a: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42987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                      0400                                               0500</a:t>
            </a:r>
            <a:endParaRPr lang="en-US" sz="2400" dirty="0">
              <a:solidFill>
                <a:srgbClr val="1E488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" y="898488"/>
            <a:ext cx="4572000" cy="3429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66" y="898488"/>
            <a:ext cx="4572000" cy="3429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6204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222293"/>
            <a:ext cx="8222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0-1 km Bulk Shear Vectors</a:t>
            </a:r>
            <a:endParaRPr lang="en-US" sz="24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2523624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Illustrative </a:t>
            </a: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42987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                      0400                                               0500</a:t>
            </a:r>
            <a:endParaRPr lang="en-US" sz="2400" dirty="0">
              <a:solidFill>
                <a:srgbClr val="1E488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" y="898488"/>
            <a:ext cx="4572000" cy="3429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77" y="898488"/>
            <a:ext cx="4572000" cy="3429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708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222293"/>
            <a:ext cx="8222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0-1 km SRH</a:t>
            </a:r>
            <a:endParaRPr lang="en-US" sz="24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2523624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Illustrative </a:t>
            </a: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42987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                      0400                                               0500</a:t>
            </a:r>
            <a:endParaRPr lang="en-US" sz="2400" dirty="0">
              <a:solidFill>
                <a:srgbClr val="1E488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76" y="898488"/>
            <a:ext cx="4572000" cy="3429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" y="898488"/>
            <a:ext cx="4572000" cy="3429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203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2196" y="14512"/>
            <a:ext cx="1851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E4886"/>
                </a:solidFill>
              </a:rPr>
              <a:t>0514</a:t>
            </a:r>
            <a:endParaRPr lang="en-US" sz="2400" dirty="0">
              <a:solidFill>
                <a:srgbClr val="1E488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1" y="537649"/>
            <a:ext cx="8229600" cy="4504141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936750" y="635000"/>
            <a:ext cx="1930400" cy="4064000"/>
          </a:xfrm>
          <a:custGeom>
            <a:avLst/>
            <a:gdLst>
              <a:gd name="connsiteX0" fmla="*/ 1930400 w 1930400"/>
              <a:gd name="connsiteY0" fmla="*/ 0 h 4064000"/>
              <a:gd name="connsiteX1" fmla="*/ 1689100 w 1930400"/>
              <a:gd name="connsiteY1" fmla="*/ 425450 h 4064000"/>
              <a:gd name="connsiteX2" fmla="*/ 1530350 w 1930400"/>
              <a:gd name="connsiteY2" fmla="*/ 755650 h 4064000"/>
              <a:gd name="connsiteX3" fmla="*/ 1333500 w 1930400"/>
              <a:gd name="connsiteY3" fmla="*/ 1250950 h 4064000"/>
              <a:gd name="connsiteX4" fmla="*/ 1231900 w 1930400"/>
              <a:gd name="connsiteY4" fmla="*/ 1498600 h 4064000"/>
              <a:gd name="connsiteX5" fmla="*/ 971550 w 1930400"/>
              <a:gd name="connsiteY5" fmla="*/ 1930400 h 4064000"/>
              <a:gd name="connsiteX6" fmla="*/ 774700 w 1930400"/>
              <a:gd name="connsiteY6" fmla="*/ 2190750 h 4064000"/>
              <a:gd name="connsiteX7" fmla="*/ 774700 w 1930400"/>
              <a:gd name="connsiteY7" fmla="*/ 2438400 h 4064000"/>
              <a:gd name="connsiteX8" fmla="*/ 635000 w 1930400"/>
              <a:gd name="connsiteY8" fmla="*/ 2819400 h 4064000"/>
              <a:gd name="connsiteX9" fmla="*/ 565150 w 1930400"/>
              <a:gd name="connsiteY9" fmla="*/ 2971800 h 4064000"/>
              <a:gd name="connsiteX10" fmla="*/ 431800 w 1930400"/>
              <a:gd name="connsiteY10" fmla="*/ 3397250 h 4064000"/>
              <a:gd name="connsiteX11" fmla="*/ 0 w 1930400"/>
              <a:gd name="connsiteY11" fmla="*/ 4064000 h 4064000"/>
              <a:gd name="connsiteX0" fmla="*/ 1930400 w 1930400"/>
              <a:gd name="connsiteY0" fmla="*/ 0 h 4064000"/>
              <a:gd name="connsiteX1" fmla="*/ 1689100 w 1930400"/>
              <a:gd name="connsiteY1" fmla="*/ 425450 h 4064000"/>
              <a:gd name="connsiteX2" fmla="*/ 1530350 w 1930400"/>
              <a:gd name="connsiteY2" fmla="*/ 755650 h 4064000"/>
              <a:gd name="connsiteX3" fmla="*/ 1333500 w 1930400"/>
              <a:gd name="connsiteY3" fmla="*/ 1250950 h 4064000"/>
              <a:gd name="connsiteX4" fmla="*/ 1231900 w 1930400"/>
              <a:gd name="connsiteY4" fmla="*/ 1498600 h 4064000"/>
              <a:gd name="connsiteX5" fmla="*/ 971550 w 1930400"/>
              <a:gd name="connsiteY5" fmla="*/ 1930400 h 4064000"/>
              <a:gd name="connsiteX6" fmla="*/ 774700 w 1930400"/>
              <a:gd name="connsiteY6" fmla="*/ 2190750 h 4064000"/>
              <a:gd name="connsiteX7" fmla="*/ 774700 w 1930400"/>
              <a:gd name="connsiteY7" fmla="*/ 2438400 h 4064000"/>
              <a:gd name="connsiteX8" fmla="*/ 635000 w 1930400"/>
              <a:gd name="connsiteY8" fmla="*/ 2819400 h 4064000"/>
              <a:gd name="connsiteX9" fmla="*/ 584200 w 1930400"/>
              <a:gd name="connsiteY9" fmla="*/ 3022600 h 4064000"/>
              <a:gd name="connsiteX10" fmla="*/ 431800 w 1930400"/>
              <a:gd name="connsiteY10" fmla="*/ 3397250 h 4064000"/>
              <a:gd name="connsiteX11" fmla="*/ 0 w 1930400"/>
              <a:gd name="connsiteY11" fmla="*/ 4064000 h 4064000"/>
              <a:gd name="connsiteX0" fmla="*/ 1930400 w 1930400"/>
              <a:gd name="connsiteY0" fmla="*/ 0 h 4064000"/>
              <a:gd name="connsiteX1" fmla="*/ 1689100 w 1930400"/>
              <a:gd name="connsiteY1" fmla="*/ 425450 h 4064000"/>
              <a:gd name="connsiteX2" fmla="*/ 1530350 w 1930400"/>
              <a:gd name="connsiteY2" fmla="*/ 755650 h 4064000"/>
              <a:gd name="connsiteX3" fmla="*/ 1333500 w 1930400"/>
              <a:gd name="connsiteY3" fmla="*/ 1250950 h 4064000"/>
              <a:gd name="connsiteX4" fmla="*/ 1231900 w 1930400"/>
              <a:gd name="connsiteY4" fmla="*/ 1498600 h 4064000"/>
              <a:gd name="connsiteX5" fmla="*/ 971550 w 1930400"/>
              <a:gd name="connsiteY5" fmla="*/ 1930400 h 4064000"/>
              <a:gd name="connsiteX6" fmla="*/ 774700 w 1930400"/>
              <a:gd name="connsiteY6" fmla="*/ 2190750 h 4064000"/>
              <a:gd name="connsiteX7" fmla="*/ 774700 w 1930400"/>
              <a:gd name="connsiteY7" fmla="*/ 2438400 h 4064000"/>
              <a:gd name="connsiteX8" fmla="*/ 673100 w 1930400"/>
              <a:gd name="connsiteY8" fmla="*/ 2844800 h 4064000"/>
              <a:gd name="connsiteX9" fmla="*/ 584200 w 1930400"/>
              <a:gd name="connsiteY9" fmla="*/ 3022600 h 4064000"/>
              <a:gd name="connsiteX10" fmla="*/ 431800 w 1930400"/>
              <a:gd name="connsiteY10" fmla="*/ 3397250 h 4064000"/>
              <a:gd name="connsiteX11" fmla="*/ 0 w 1930400"/>
              <a:gd name="connsiteY11" fmla="*/ 4064000 h 4064000"/>
              <a:gd name="connsiteX0" fmla="*/ 1930400 w 1930400"/>
              <a:gd name="connsiteY0" fmla="*/ 0 h 4064000"/>
              <a:gd name="connsiteX1" fmla="*/ 1689100 w 1930400"/>
              <a:gd name="connsiteY1" fmla="*/ 425450 h 4064000"/>
              <a:gd name="connsiteX2" fmla="*/ 1530350 w 1930400"/>
              <a:gd name="connsiteY2" fmla="*/ 755650 h 4064000"/>
              <a:gd name="connsiteX3" fmla="*/ 1333500 w 1930400"/>
              <a:gd name="connsiteY3" fmla="*/ 1250950 h 4064000"/>
              <a:gd name="connsiteX4" fmla="*/ 1231900 w 1930400"/>
              <a:gd name="connsiteY4" fmla="*/ 1498600 h 4064000"/>
              <a:gd name="connsiteX5" fmla="*/ 971550 w 1930400"/>
              <a:gd name="connsiteY5" fmla="*/ 1930400 h 4064000"/>
              <a:gd name="connsiteX6" fmla="*/ 774700 w 1930400"/>
              <a:gd name="connsiteY6" fmla="*/ 2190750 h 4064000"/>
              <a:gd name="connsiteX7" fmla="*/ 774700 w 1930400"/>
              <a:gd name="connsiteY7" fmla="*/ 2438400 h 4064000"/>
              <a:gd name="connsiteX8" fmla="*/ 673100 w 1930400"/>
              <a:gd name="connsiteY8" fmla="*/ 2844800 h 4064000"/>
              <a:gd name="connsiteX9" fmla="*/ 584200 w 1930400"/>
              <a:gd name="connsiteY9" fmla="*/ 3022600 h 4064000"/>
              <a:gd name="connsiteX10" fmla="*/ 431800 w 1930400"/>
              <a:gd name="connsiteY10" fmla="*/ 3397250 h 4064000"/>
              <a:gd name="connsiteX11" fmla="*/ 0 w 1930400"/>
              <a:gd name="connsiteY11" fmla="*/ 4064000 h 4064000"/>
              <a:gd name="connsiteX0" fmla="*/ 1930400 w 1930400"/>
              <a:gd name="connsiteY0" fmla="*/ 0 h 4064000"/>
              <a:gd name="connsiteX1" fmla="*/ 1689100 w 1930400"/>
              <a:gd name="connsiteY1" fmla="*/ 425450 h 4064000"/>
              <a:gd name="connsiteX2" fmla="*/ 1530350 w 1930400"/>
              <a:gd name="connsiteY2" fmla="*/ 755650 h 4064000"/>
              <a:gd name="connsiteX3" fmla="*/ 1333500 w 1930400"/>
              <a:gd name="connsiteY3" fmla="*/ 1250950 h 4064000"/>
              <a:gd name="connsiteX4" fmla="*/ 1231900 w 1930400"/>
              <a:gd name="connsiteY4" fmla="*/ 1498600 h 4064000"/>
              <a:gd name="connsiteX5" fmla="*/ 971550 w 1930400"/>
              <a:gd name="connsiteY5" fmla="*/ 1930400 h 4064000"/>
              <a:gd name="connsiteX6" fmla="*/ 774700 w 1930400"/>
              <a:gd name="connsiteY6" fmla="*/ 2190750 h 4064000"/>
              <a:gd name="connsiteX7" fmla="*/ 774700 w 1930400"/>
              <a:gd name="connsiteY7" fmla="*/ 2438400 h 4064000"/>
              <a:gd name="connsiteX8" fmla="*/ 609600 w 1930400"/>
              <a:gd name="connsiteY8" fmla="*/ 2908300 h 4064000"/>
              <a:gd name="connsiteX9" fmla="*/ 584200 w 1930400"/>
              <a:gd name="connsiteY9" fmla="*/ 3022600 h 4064000"/>
              <a:gd name="connsiteX10" fmla="*/ 431800 w 1930400"/>
              <a:gd name="connsiteY10" fmla="*/ 3397250 h 4064000"/>
              <a:gd name="connsiteX11" fmla="*/ 0 w 1930400"/>
              <a:gd name="connsiteY11" fmla="*/ 4064000 h 4064000"/>
              <a:gd name="connsiteX0" fmla="*/ 1930400 w 1930400"/>
              <a:gd name="connsiteY0" fmla="*/ 0 h 4064000"/>
              <a:gd name="connsiteX1" fmla="*/ 1689100 w 1930400"/>
              <a:gd name="connsiteY1" fmla="*/ 425450 h 4064000"/>
              <a:gd name="connsiteX2" fmla="*/ 1530350 w 1930400"/>
              <a:gd name="connsiteY2" fmla="*/ 755650 h 4064000"/>
              <a:gd name="connsiteX3" fmla="*/ 1333500 w 1930400"/>
              <a:gd name="connsiteY3" fmla="*/ 1250950 h 4064000"/>
              <a:gd name="connsiteX4" fmla="*/ 1231900 w 1930400"/>
              <a:gd name="connsiteY4" fmla="*/ 1498600 h 4064000"/>
              <a:gd name="connsiteX5" fmla="*/ 971550 w 1930400"/>
              <a:gd name="connsiteY5" fmla="*/ 1930400 h 4064000"/>
              <a:gd name="connsiteX6" fmla="*/ 774700 w 1930400"/>
              <a:gd name="connsiteY6" fmla="*/ 2190750 h 4064000"/>
              <a:gd name="connsiteX7" fmla="*/ 774700 w 1930400"/>
              <a:gd name="connsiteY7" fmla="*/ 2438400 h 4064000"/>
              <a:gd name="connsiteX8" fmla="*/ 609600 w 1930400"/>
              <a:gd name="connsiteY8" fmla="*/ 2908300 h 4064000"/>
              <a:gd name="connsiteX9" fmla="*/ 584200 w 1930400"/>
              <a:gd name="connsiteY9" fmla="*/ 3022600 h 4064000"/>
              <a:gd name="connsiteX10" fmla="*/ 431800 w 1930400"/>
              <a:gd name="connsiteY10" fmla="*/ 3397250 h 4064000"/>
              <a:gd name="connsiteX11" fmla="*/ 0 w 1930400"/>
              <a:gd name="connsiteY11" fmla="*/ 4064000 h 4064000"/>
              <a:gd name="connsiteX0" fmla="*/ 1930400 w 1930400"/>
              <a:gd name="connsiteY0" fmla="*/ 0 h 4064000"/>
              <a:gd name="connsiteX1" fmla="*/ 1689100 w 1930400"/>
              <a:gd name="connsiteY1" fmla="*/ 425450 h 4064000"/>
              <a:gd name="connsiteX2" fmla="*/ 1530350 w 1930400"/>
              <a:gd name="connsiteY2" fmla="*/ 755650 h 4064000"/>
              <a:gd name="connsiteX3" fmla="*/ 1333500 w 1930400"/>
              <a:gd name="connsiteY3" fmla="*/ 1250950 h 4064000"/>
              <a:gd name="connsiteX4" fmla="*/ 1231900 w 1930400"/>
              <a:gd name="connsiteY4" fmla="*/ 1498600 h 4064000"/>
              <a:gd name="connsiteX5" fmla="*/ 971550 w 1930400"/>
              <a:gd name="connsiteY5" fmla="*/ 1930400 h 4064000"/>
              <a:gd name="connsiteX6" fmla="*/ 774700 w 1930400"/>
              <a:gd name="connsiteY6" fmla="*/ 2190750 h 4064000"/>
              <a:gd name="connsiteX7" fmla="*/ 774700 w 1930400"/>
              <a:gd name="connsiteY7" fmla="*/ 2438400 h 4064000"/>
              <a:gd name="connsiteX8" fmla="*/ 609600 w 1930400"/>
              <a:gd name="connsiteY8" fmla="*/ 2908300 h 4064000"/>
              <a:gd name="connsiteX9" fmla="*/ 533400 w 1930400"/>
              <a:gd name="connsiteY9" fmla="*/ 3092450 h 4064000"/>
              <a:gd name="connsiteX10" fmla="*/ 431800 w 1930400"/>
              <a:gd name="connsiteY10" fmla="*/ 3397250 h 4064000"/>
              <a:gd name="connsiteX11" fmla="*/ 0 w 1930400"/>
              <a:gd name="connsiteY11" fmla="*/ 4064000 h 4064000"/>
              <a:gd name="connsiteX0" fmla="*/ 1930400 w 1930400"/>
              <a:gd name="connsiteY0" fmla="*/ 0 h 4064000"/>
              <a:gd name="connsiteX1" fmla="*/ 1689100 w 1930400"/>
              <a:gd name="connsiteY1" fmla="*/ 425450 h 4064000"/>
              <a:gd name="connsiteX2" fmla="*/ 1530350 w 1930400"/>
              <a:gd name="connsiteY2" fmla="*/ 755650 h 4064000"/>
              <a:gd name="connsiteX3" fmla="*/ 1333500 w 1930400"/>
              <a:gd name="connsiteY3" fmla="*/ 1250950 h 4064000"/>
              <a:gd name="connsiteX4" fmla="*/ 1231900 w 1930400"/>
              <a:gd name="connsiteY4" fmla="*/ 1498600 h 4064000"/>
              <a:gd name="connsiteX5" fmla="*/ 971550 w 1930400"/>
              <a:gd name="connsiteY5" fmla="*/ 1930400 h 4064000"/>
              <a:gd name="connsiteX6" fmla="*/ 774700 w 1930400"/>
              <a:gd name="connsiteY6" fmla="*/ 2190750 h 4064000"/>
              <a:gd name="connsiteX7" fmla="*/ 774700 w 1930400"/>
              <a:gd name="connsiteY7" fmla="*/ 2438400 h 4064000"/>
              <a:gd name="connsiteX8" fmla="*/ 679450 w 1930400"/>
              <a:gd name="connsiteY8" fmla="*/ 2832100 h 4064000"/>
              <a:gd name="connsiteX9" fmla="*/ 533400 w 1930400"/>
              <a:gd name="connsiteY9" fmla="*/ 3092450 h 4064000"/>
              <a:gd name="connsiteX10" fmla="*/ 431800 w 1930400"/>
              <a:gd name="connsiteY10" fmla="*/ 3397250 h 4064000"/>
              <a:gd name="connsiteX11" fmla="*/ 0 w 1930400"/>
              <a:gd name="connsiteY11" fmla="*/ 4064000 h 4064000"/>
              <a:gd name="connsiteX0" fmla="*/ 1930400 w 1930400"/>
              <a:gd name="connsiteY0" fmla="*/ 0 h 4064000"/>
              <a:gd name="connsiteX1" fmla="*/ 1689100 w 1930400"/>
              <a:gd name="connsiteY1" fmla="*/ 425450 h 4064000"/>
              <a:gd name="connsiteX2" fmla="*/ 1530350 w 1930400"/>
              <a:gd name="connsiteY2" fmla="*/ 755650 h 4064000"/>
              <a:gd name="connsiteX3" fmla="*/ 1333500 w 1930400"/>
              <a:gd name="connsiteY3" fmla="*/ 1250950 h 4064000"/>
              <a:gd name="connsiteX4" fmla="*/ 1231900 w 1930400"/>
              <a:gd name="connsiteY4" fmla="*/ 1498600 h 4064000"/>
              <a:gd name="connsiteX5" fmla="*/ 971550 w 1930400"/>
              <a:gd name="connsiteY5" fmla="*/ 1930400 h 4064000"/>
              <a:gd name="connsiteX6" fmla="*/ 774700 w 1930400"/>
              <a:gd name="connsiteY6" fmla="*/ 2190750 h 4064000"/>
              <a:gd name="connsiteX7" fmla="*/ 774700 w 1930400"/>
              <a:gd name="connsiteY7" fmla="*/ 2438400 h 4064000"/>
              <a:gd name="connsiteX8" fmla="*/ 679450 w 1930400"/>
              <a:gd name="connsiteY8" fmla="*/ 2832100 h 4064000"/>
              <a:gd name="connsiteX9" fmla="*/ 520700 w 1930400"/>
              <a:gd name="connsiteY9" fmla="*/ 3130550 h 4064000"/>
              <a:gd name="connsiteX10" fmla="*/ 431800 w 1930400"/>
              <a:gd name="connsiteY10" fmla="*/ 3397250 h 4064000"/>
              <a:gd name="connsiteX11" fmla="*/ 0 w 1930400"/>
              <a:gd name="connsiteY11" fmla="*/ 4064000 h 4064000"/>
              <a:gd name="connsiteX0" fmla="*/ 1930400 w 1930400"/>
              <a:gd name="connsiteY0" fmla="*/ 0 h 4064000"/>
              <a:gd name="connsiteX1" fmla="*/ 1689100 w 1930400"/>
              <a:gd name="connsiteY1" fmla="*/ 425450 h 4064000"/>
              <a:gd name="connsiteX2" fmla="*/ 1530350 w 1930400"/>
              <a:gd name="connsiteY2" fmla="*/ 755650 h 4064000"/>
              <a:gd name="connsiteX3" fmla="*/ 1333500 w 1930400"/>
              <a:gd name="connsiteY3" fmla="*/ 1250950 h 4064000"/>
              <a:gd name="connsiteX4" fmla="*/ 1231900 w 1930400"/>
              <a:gd name="connsiteY4" fmla="*/ 1498600 h 4064000"/>
              <a:gd name="connsiteX5" fmla="*/ 971550 w 1930400"/>
              <a:gd name="connsiteY5" fmla="*/ 1930400 h 4064000"/>
              <a:gd name="connsiteX6" fmla="*/ 774700 w 1930400"/>
              <a:gd name="connsiteY6" fmla="*/ 2190750 h 4064000"/>
              <a:gd name="connsiteX7" fmla="*/ 774700 w 1930400"/>
              <a:gd name="connsiteY7" fmla="*/ 2438400 h 4064000"/>
              <a:gd name="connsiteX8" fmla="*/ 679450 w 1930400"/>
              <a:gd name="connsiteY8" fmla="*/ 2832100 h 4064000"/>
              <a:gd name="connsiteX9" fmla="*/ 609600 w 1930400"/>
              <a:gd name="connsiteY9" fmla="*/ 2978150 h 4064000"/>
              <a:gd name="connsiteX10" fmla="*/ 520700 w 1930400"/>
              <a:gd name="connsiteY10" fmla="*/ 3130550 h 4064000"/>
              <a:gd name="connsiteX11" fmla="*/ 431800 w 1930400"/>
              <a:gd name="connsiteY11" fmla="*/ 3397250 h 4064000"/>
              <a:gd name="connsiteX12" fmla="*/ 0 w 1930400"/>
              <a:gd name="connsiteY12" fmla="*/ 4064000 h 4064000"/>
              <a:gd name="connsiteX0" fmla="*/ 1930400 w 1930400"/>
              <a:gd name="connsiteY0" fmla="*/ 0 h 4064000"/>
              <a:gd name="connsiteX1" fmla="*/ 1689100 w 1930400"/>
              <a:gd name="connsiteY1" fmla="*/ 425450 h 4064000"/>
              <a:gd name="connsiteX2" fmla="*/ 1530350 w 1930400"/>
              <a:gd name="connsiteY2" fmla="*/ 755650 h 4064000"/>
              <a:gd name="connsiteX3" fmla="*/ 1333500 w 1930400"/>
              <a:gd name="connsiteY3" fmla="*/ 1250950 h 4064000"/>
              <a:gd name="connsiteX4" fmla="*/ 1231900 w 1930400"/>
              <a:gd name="connsiteY4" fmla="*/ 1498600 h 4064000"/>
              <a:gd name="connsiteX5" fmla="*/ 971550 w 1930400"/>
              <a:gd name="connsiteY5" fmla="*/ 1930400 h 4064000"/>
              <a:gd name="connsiteX6" fmla="*/ 774700 w 1930400"/>
              <a:gd name="connsiteY6" fmla="*/ 2190750 h 4064000"/>
              <a:gd name="connsiteX7" fmla="*/ 774700 w 1930400"/>
              <a:gd name="connsiteY7" fmla="*/ 2438400 h 4064000"/>
              <a:gd name="connsiteX8" fmla="*/ 679450 w 1930400"/>
              <a:gd name="connsiteY8" fmla="*/ 2832100 h 4064000"/>
              <a:gd name="connsiteX9" fmla="*/ 571500 w 1930400"/>
              <a:gd name="connsiteY9" fmla="*/ 2946400 h 4064000"/>
              <a:gd name="connsiteX10" fmla="*/ 520700 w 1930400"/>
              <a:gd name="connsiteY10" fmla="*/ 3130550 h 4064000"/>
              <a:gd name="connsiteX11" fmla="*/ 431800 w 1930400"/>
              <a:gd name="connsiteY11" fmla="*/ 3397250 h 4064000"/>
              <a:gd name="connsiteX12" fmla="*/ 0 w 1930400"/>
              <a:gd name="connsiteY12" fmla="*/ 4064000 h 4064000"/>
              <a:gd name="connsiteX0" fmla="*/ 1930400 w 1930400"/>
              <a:gd name="connsiteY0" fmla="*/ 0 h 4064000"/>
              <a:gd name="connsiteX1" fmla="*/ 1689100 w 1930400"/>
              <a:gd name="connsiteY1" fmla="*/ 425450 h 4064000"/>
              <a:gd name="connsiteX2" fmla="*/ 1530350 w 1930400"/>
              <a:gd name="connsiteY2" fmla="*/ 755650 h 4064000"/>
              <a:gd name="connsiteX3" fmla="*/ 1333500 w 1930400"/>
              <a:gd name="connsiteY3" fmla="*/ 1250950 h 4064000"/>
              <a:gd name="connsiteX4" fmla="*/ 1231900 w 1930400"/>
              <a:gd name="connsiteY4" fmla="*/ 1498600 h 4064000"/>
              <a:gd name="connsiteX5" fmla="*/ 971550 w 1930400"/>
              <a:gd name="connsiteY5" fmla="*/ 1930400 h 4064000"/>
              <a:gd name="connsiteX6" fmla="*/ 774700 w 1930400"/>
              <a:gd name="connsiteY6" fmla="*/ 2190750 h 4064000"/>
              <a:gd name="connsiteX7" fmla="*/ 774700 w 1930400"/>
              <a:gd name="connsiteY7" fmla="*/ 2438400 h 4064000"/>
              <a:gd name="connsiteX8" fmla="*/ 679450 w 1930400"/>
              <a:gd name="connsiteY8" fmla="*/ 2832100 h 4064000"/>
              <a:gd name="connsiteX9" fmla="*/ 577850 w 1930400"/>
              <a:gd name="connsiteY9" fmla="*/ 2908300 h 4064000"/>
              <a:gd name="connsiteX10" fmla="*/ 520700 w 1930400"/>
              <a:gd name="connsiteY10" fmla="*/ 3130550 h 4064000"/>
              <a:gd name="connsiteX11" fmla="*/ 431800 w 1930400"/>
              <a:gd name="connsiteY11" fmla="*/ 3397250 h 4064000"/>
              <a:gd name="connsiteX12" fmla="*/ 0 w 1930400"/>
              <a:gd name="connsiteY12" fmla="*/ 4064000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0400" h="4064000">
                <a:moveTo>
                  <a:pt x="1930400" y="0"/>
                </a:moveTo>
                <a:cubicBezTo>
                  <a:pt x="1843087" y="149754"/>
                  <a:pt x="1755775" y="299508"/>
                  <a:pt x="1689100" y="425450"/>
                </a:cubicBezTo>
                <a:cubicBezTo>
                  <a:pt x="1622425" y="551392"/>
                  <a:pt x="1589617" y="618067"/>
                  <a:pt x="1530350" y="755650"/>
                </a:cubicBezTo>
                <a:cubicBezTo>
                  <a:pt x="1471083" y="893233"/>
                  <a:pt x="1383242" y="1127125"/>
                  <a:pt x="1333500" y="1250950"/>
                </a:cubicBezTo>
                <a:cubicBezTo>
                  <a:pt x="1283758" y="1374775"/>
                  <a:pt x="1292225" y="1385358"/>
                  <a:pt x="1231900" y="1498600"/>
                </a:cubicBezTo>
                <a:cubicBezTo>
                  <a:pt x="1171575" y="1611842"/>
                  <a:pt x="1047750" y="1815042"/>
                  <a:pt x="971550" y="1930400"/>
                </a:cubicBezTo>
                <a:cubicBezTo>
                  <a:pt x="895350" y="2045758"/>
                  <a:pt x="807508" y="2106083"/>
                  <a:pt x="774700" y="2190750"/>
                </a:cubicBezTo>
                <a:cubicBezTo>
                  <a:pt x="741892" y="2275417"/>
                  <a:pt x="790575" y="2331508"/>
                  <a:pt x="774700" y="2438400"/>
                </a:cubicBezTo>
                <a:cubicBezTo>
                  <a:pt x="758825" y="2545292"/>
                  <a:pt x="712258" y="2753783"/>
                  <a:pt x="679450" y="2832100"/>
                </a:cubicBezTo>
                <a:cubicBezTo>
                  <a:pt x="646642" y="2910417"/>
                  <a:pt x="604308" y="2858558"/>
                  <a:pt x="577850" y="2908300"/>
                </a:cubicBezTo>
                <a:cubicBezTo>
                  <a:pt x="551392" y="2958042"/>
                  <a:pt x="545042" y="3049058"/>
                  <a:pt x="520700" y="3130550"/>
                </a:cubicBezTo>
                <a:cubicBezTo>
                  <a:pt x="496358" y="3212042"/>
                  <a:pt x="518583" y="3241675"/>
                  <a:pt x="431800" y="3397250"/>
                </a:cubicBezTo>
                <a:cubicBezTo>
                  <a:pt x="345017" y="3552825"/>
                  <a:pt x="168804" y="3821641"/>
                  <a:pt x="0" y="406400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>
            <a:spLocks noChangeAspect="1"/>
          </p:cNvSpPr>
          <p:nvPr/>
        </p:nvSpPr>
        <p:spPr>
          <a:xfrm rot="2010482">
            <a:off x="2094007" y="2918576"/>
            <a:ext cx="548640" cy="271755"/>
          </a:xfrm>
          <a:prstGeom prst="rightArrow">
            <a:avLst/>
          </a:prstGeom>
          <a:solidFill>
            <a:srgbClr val="35BB9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2196" y="14512"/>
            <a:ext cx="1851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E4886"/>
                </a:solidFill>
              </a:rPr>
              <a:t>0519</a:t>
            </a:r>
            <a:endParaRPr lang="en-US" sz="2400" dirty="0">
              <a:solidFill>
                <a:srgbClr val="1E488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4" y="537648"/>
            <a:ext cx="8229600" cy="450414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390172" y="897038"/>
            <a:ext cx="1689904" cy="3715473"/>
          </a:xfrm>
          <a:custGeom>
            <a:avLst/>
            <a:gdLst>
              <a:gd name="connsiteX0" fmla="*/ 1689904 w 1689904"/>
              <a:gd name="connsiteY0" fmla="*/ 0 h 3715473"/>
              <a:gd name="connsiteX1" fmla="*/ 1556795 w 1689904"/>
              <a:gd name="connsiteY1" fmla="*/ 231494 h 3715473"/>
              <a:gd name="connsiteX2" fmla="*/ 1441048 w 1689904"/>
              <a:gd name="connsiteY2" fmla="*/ 428263 h 3715473"/>
              <a:gd name="connsiteX3" fmla="*/ 1307939 w 1689904"/>
              <a:gd name="connsiteY3" fmla="*/ 734992 h 3715473"/>
              <a:gd name="connsiteX4" fmla="*/ 1250066 w 1689904"/>
              <a:gd name="connsiteY4" fmla="*/ 937549 h 3715473"/>
              <a:gd name="connsiteX5" fmla="*/ 1134319 w 1689904"/>
              <a:gd name="connsiteY5" fmla="*/ 1284790 h 3715473"/>
              <a:gd name="connsiteX6" fmla="*/ 1064871 w 1689904"/>
              <a:gd name="connsiteY6" fmla="*/ 1481559 h 3715473"/>
              <a:gd name="connsiteX7" fmla="*/ 897038 w 1689904"/>
              <a:gd name="connsiteY7" fmla="*/ 1730415 h 3715473"/>
              <a:gd name="connsiteX8" fmla="*/ 763929 w 1689904"/>
              <a:gd name="connsiteY8" fmla="*/ 1898248 h 3715473"/>
              <a:gd name="connsiteX9" fmla="*/ 763929 w 1689904"/>
              <a:gd name="connsiteY9" fmla="*/ 2008208 h 3715473"/>
              <a:gd name="connsiteX10" fmla="*/ 787079 w 1689904"/>
              <a:gd name="connsiteY10" fmla="*/ 2158678 h 3715473"/>
              <a:gd name="connsiteX11" fmla="*/ 792866 w 1689904"/>
              <a:gd name="connsiteY11" fmla="*/ 2326511 h 3715473"/>
              <a:gd name="connsiteX12" fmla="*/ 619246 w 1689904"/>
              <a:gd name="connsiteY12" fmla="*/ 2615878 h 3715473"/>
              <a:gd name="connsiteX13" fmla="*/ 544010 w 1689904"/>
              <a:gd name="connsiteY13" fmla="*/ 2702689 h 3715473"/>
              <a:gd name="connsiteX14" fmla="*/ 503499 w 1689904"/>
              <a:gd name="connsiteY14" fmla="*/ 3044142 h 3715473"/>
              <a:gd name="connsiteX15" fmla="*/ 243069 w 1689904"/>
              <a:gd name="connsiteY15" fmla="*/ 3420319 h 3715473"/>
              <a:gd name="connsiteX16" fmla="*/ 0 w 1689904"/>
              <a:gd name="connsiteY16" fmla="*/ 3715473 h 3715473"/>
              <a:gd name="connsiteX0" fmla="*/ 1689904 w 1689904"/>
              <a:gd name="connsiteY0" fmla="*/ 0 h 3715473"/>
              <a:gd name="connsiteX1" fmla="*/ 1556795 w 1689904"/>
              <a:gd name="connsiteY1" fmla="*/ 231494 h 3715473"/>
              <a:gd name="connsiteX2" fmla="*/ 1441048 w 1689904"/>
              <a:gd name="connsiteY2" fmla="*/ 428263 h 3715473"/>
              <a:gd name="connsiteX3" fmla="*/ 1307939 w 1689904"/>
              <a:gd name="connsiteY3" fmla="*/ 734992 h 3715473"/>
              <a:gd name="connsiteX4" fmla="*/ 1250066 w 1689904"/>
              <a:gd name="connsiteY4" fmla="*/ 937549 h 3715473"/>
              <a:gd name="connsiteX5" fmla="*/ 1134319 w 1689904"/>
              <a:gd name="connsiteY5" fmla="*/ 1284790 h 3715473"/>
              <a:gd name="connsiteX6" fmla="*/ 1064871 w 1689904"/>
              <a:gd name="connsiteY6" fmla="*/ 1481559 h 3715473"/>
              <a:gd name="connsiteX7" fmla="*/ 897038 w 1689904"/>
              <a:gd name="connsiteY7" fmla="*/ 1730415 h 3715473"/>
              <a:gd name="connsiteX8" fmla="*/ 763929 w 1689904"/>
              <a:gd name="connsiteY8" fmla="*/ 1898248 h 3715473"/>
              <a:gd name="connsiteX9" fmla="*/ 763929 w 1689904"/>
              <a:gd name="connsiteY9" fmla="*/ 2008208 h 3715473"/>
              <a:gd name="connsiteX10" fmla="*/ 787079 w 1689904"/>
              <a:gd name="connsiteY10" fmla="*/ 2158678 h 3715473"/>
              <a:gd name="connsiteX11" fmla="*/ 792866 w 1689904"/>
              <a:gd name="connsiteY11" fmla="*/ 2326511 h 3715473"/>
              <a:gd name="connsiteX12" fmla="*/ 619246 w 1689904"/>
              <a:gd name="connsiteY12" fmla="*/ 2615878 h 3715473"/>
              <a:gd name="connsiteX13" fmla="*/ 567159 w 1689904"/>
              <a:gd name="connsiteY13" fmla="*/ 2766350 h 3715473"/>
              <a:gd name="connsiteX14" fmla="*/ 503499 w 1689904"/>
              <a:gd name="connsiteY14" fmla="*/ 3044142 h 3715473"/>
              <a:gd name="connsiteX15" fmla="*/ 243069 w 1689904"/>
              <a:gd name="connsiteY15" fmla="*/ 3420319 h 3715473"/>
              <a:gd name="connsiteX16" fmla="*/ 0 w 1689904"/>
              <a:gd name="connsiteY16" fmla="*/ 3715473 h 3715473"/>
              <a:gd name="connsiteX0" fmla="*/ 1689904 w 1689904"/>
              <a:gd name="connsiteY0" fmla="*/ 0 h 3715473"/>
              <a:gd name="connsiteX1" fmla="*/ 1556795 w 1689904"/>
              <a:gd name="connsiteY1" fmla="*/ 231494 h 3715473"/>
              <a:gd name="connsiteX2" fmla="*/ 1441048 w 1689904"/>
              <a:gd name="connsiteY2" fmla="*/ 428263 h 3715473"/>
              <a:gd name="connsiteX3" fmla="*/ 1307939 w 1689904"/>
              <a:gd name="connsiteY3" fmla="*/ 734992 h 3715473"/>
              <a:gd name="connsiteX4" fmla="*/ 1250066 w 1689904"/>
              <a:gd name="connsiteY4" fmla="*/ 937549 h 3715473"/>
              <a:gd name="connsiteX5" fmla="*/ 1134319 w 1689904"/>
              <a:gd name="connsiteY5" fmla="*/ 1284790 h 3715473"/>
              <a:gd name="connsiteX6" fmla="*/ 1064871 w 1689904"/>
              <a:gd name="connsiteY6" fmla="*/ 1481559 h 3715473"/>
              <a:gd name="connsiteX7" fmla="*/ 897038 w 1689904"/>
              <a:gd name="connsiteY7" fmla="*/ 1730415 h 3715473"/>
              <a:gd name="connsiteX8" fmla="*/ 775504 w 1689904"/>
              <a:gd name="connsiteY8" fmla="*/ 1921398 h 3715473"/>
              <a:gd name="connsiteX9" fmla="*/ 763929 w 1689904"/>
              <a:gd name="connsiteY9" fmla="*/ 2008208 h 3715473"/>
              <a:gd name="connsiteX10" fmla="*/ 787079 w 1689904"/>
              <a:gd name="connsiteY10" fmla="*/ 2158678 h 3715473"/>
              <a:gd name="connsiteX11" fmla="*/ 792866 w 1689904"/>
              <a:gd name="connsiteY11" fmla="*/ 2326511 h 3715473"/>
              <a:gd name="connsiteX12" fmla="*/ 619246 w 1689904"/>
              <a:gd name="connsiteY12" fmla="*/ 2615878 h 3715473"/>
              <a:gd name="connsiteX13" fmla="*/ 567159 w 1689904"/>
              <a:gd name="connsiteY13" fmla="*/ 2766350 h 3715473"/>
              <a:gd name="connsiteX14" fmla="*/ 503499 w 1689904"/>
              <a:gd name="connsiteY14" fmla="*/ 3044142 h 3715473"/>
              <a:gd name="connsiteX15" fmla="*/ 243069 w 1689904"/>
              <a:gd name="connsiteY15" fmla="*/ 3420319 h 3715473"/>
              <a:gd name="connsiteX16" fmla="*/ 0 w 1689904"/>
              <a:gd name="connsiteY16" fmla="*/ 3715473 h 371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89904" h="3715473">
                <a:moveTo>
                  <a:pt x="1689904" y="0"/>
                </a:moveTo>
                <a:lnTo>
                  <a:pt x="1556795" y="231494"/>
                </a:lnTo>
                <a:cubicBezTo>
                  <a:pt x="1515319" y="302871"/>
                  <a:pt x="1482524" y="344347"/>
                  <a:pt x="1441048" y="428263"/>
                </a:cubicBezTo>
                <a:cubicBezTo>
                  <a:pt x="1399572" y="512179"/>
                  <a:pt x="1339769" y="650111"/>
                  <a:pt x="1307939" y="734992"/>
                </a:cubicBezTo>
                <a:cubicBezTo>
                  <a:pt x="1276109" y="819873"/>
                  <a:pt x="1279003" y="845916"/>
                  <a:pt x="1250066" y="937549"/>
                </a:cubicBezTo>
                <a:cubicBezTo>
                  <a:pt x="1221129" y="1029182"/>
                  <a:pt x="1165185" y="1194122"/>
                  <a:pt x="1134319" y="1284790"/>
                </a:cubicBezTo>
                <a:cubicBezTo>
                  <a:pt x="1103453" y="1375458"/>
                  <a:pt x="1104418" y="1407288"/>
                  <a:pt x="1064871" y="1481559"/>
                </a:cubicBezTo>
                <a:cubicBezTo>
                  <a:pt x="1025324" y="1555830"/>
                  <a:pt x="945266" y="1657108"/>
                  <a:pt x="897038" y="1730415"/>
                </a:cubicBezTo>
                <a:cubicBezTo>
                  <a:pt x="848810" y="1803722"/>
                  <a:pt x="797689" y="1875099"/>
                  <a:pt x="775504" y="1921398"/>
                </a:cubicBezTo>
                <a:cubicBezTo>
                  <a:pt x="753319" y="1967697"/>
                  <a:pt x="762000" y="1968661"/>
                  <a:pt x="763929" y="2008208"/>
                </a:cubicBezTo>
                <a:cubicBezTo>
                  <a:pt x="765858" y="2047755"/>
                  <a:pt x="782256" y="2105628"/>
                  <a:pt x="787079" y="2158678"/>
                </a:cubicBezTo>
                <a:cubicBezTo>
                  <a:pt x="791902" y="2211728"/>
                  <a:pt x="820838" y="2250311"/>
                  <a:pt x="792866" y="2326511"/>
                </a:cubicBezTo>
                <a:cubicBezTo>
                  <a:pt x="764894" y="2402711"/>
                  <a:pt x="656864" y="2542572"/>
                  <a:pt x="619246" y="2615878"/>
                </a:cubicBezTo>
                <a:cubicBezTo>
                  <a:pt x="581628" y="2689184"/>
                  <a:pt x="586450" y="2694973"/>
                  <a:pt x="567159" y="2766350"/>
                </a:cubicBezTo>
                <a:cubicBezTo>
                  <a:pt x="547868" y="2837727"/>
                  <a:pt x="557514" y="2935147"/>
                  <a:pt x="503499" y="3044142"/>
                </a:cubicBezTo>
                <a:cubicBezTo>
                  <a:pt x="449484" y="3153137"/>
                  <a:pt x="326986" y="3308430"/>
                  <a:pt x="243069" y="3420319"/>
                </a:cubicBezTo>
                <a:cubicBezTo>
                  <a:pt x="159152" y="3532208"/>
                  <a:pt x="0" y="3715473"/>
                  <a:pt x="0" y="3715473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165543" y="2515399"/>
            <a:ext cx="5346427" cy="1009093"/>
            <a:chOff x="2165543" y="2515399"/>
            <a:chExt cx="5346427" cy="1009093"/>
          </a:xfrm>
        </p:grpSpPr>
        <p:grpSp>
          <p:nvGrpSpPr>
            <p:cNvPr id="11" name="Group 10"/>
            <p:cNvGrpSpPr/>
            <p:nvPr/>
          </p:nvGrpSpPr>
          <p:grpSpPr>
            <a:xfrm>
              <a:off x="2165543" y="2515399"/>
              <a:ext cx="933043" cy="709801"/>
              <a:chOff x="2165543" y="2515399"/>
              <a:chExt cx="933043" cy="709801"/>
            </a:xfrm>
          </p:grpSpPr>
          <p:sp>
            <p:nvSpPr>
              <p:cNvPr id="7" name="Right Arrow 6"/>
              <p:cNvSpPr>
                <a:spLocks noChangeAspect="1"/>
              </p:cNvSpPr>
              <p:nvPr/>
            </p:nvSpPr>
            <p:spPr>
              <a:xfrm rot="2810315">
                <a:off x="2027101" y="2653841"/>
                <a:ext cx="548640" cy="271755"/>
              </a:xfrm>
              <a:prstGeom prst="rightArrow">
                <a:avLst/>
              </a:prstGeom>
              <a:solidFill>
                <a:srgbClr val="35BB95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Arrow 9"/>
              <p:cNvSpPr>
                <a:spLocks noChangeAspect="1"/>
              </p:cNvSpPr>
              <p:nvPr/>
            </p:nvSpPr>
            <p:spPr>
              <a:xfrm rot="988280">
                <a:off x="2549946" y="2953445"/>
                <a:ext cx="548640" cy="271755"/>
              </a:xfrm>
              <a:prstGeom prst="rightArrow">
                <a:avLst/>
              </a:prstGeom>
              <a:solidFill>
                <a:srgbClr val="35BB95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6967959" y="2950164"/>
              <a:ext cx="544011" cy="57432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940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2196" y="14512"/>
            <a:ext cx="1851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E4886"/>
                </a:solidFill>
              </a:rPr>
              <a:t>0524</a:t>
            </a:r>
            <a:endParaRPr lang="en-US" sz="2400" dirty="0">
              <a:solidFill>
                <a:srgbClr val="1E488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4" y="531744"/>
            <a:ext cx="8229600" cy="450414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45655" y="2137881"/>
            <a:ext cx="5525757" cy="1191221"/>
            <a:chOff x="2545655" y="2137881"/>
            <a:chExt cx="5525757" cy="1191221"/>
          </a:xfrm>
        </p:grpSpPr>
        <p:grpSp>
          <p:nvGrpSpPr>
            <p:cNvPr id="6" name="Group 5"/>
            <p:cNvGrpSpPr/>
            <p:nvPr/>
          </p:nvGrpSpPr>
          <p:grpSpPr>
            <a:xfrm>
              <a:off x="2545655" y="2137881"/>
              <a:ext cx="913897" cy="868504"/>
              <a:chOff x="2545655" y="2137881"/>
              <a:chExt cx="913897" cy="868504"/>
            </a:xfrm>
          </p:grpSpPr>
          <p:sp>
            <p:nvSpPr>
              <p:cNvPr id="7" name="Right Arrow 6"/>
              <p:cNvSpPr>
                <a:spLocks noChangeAspect="1"/>
              </p:cNvSpPr>
              <p:nvPr/>
            </p:nvSpPr>
            <p:spPr>
              <a:xfrm rot="2810315">
                <a:off x="2407213" y="2276323"/>
                <a:ext cx="548640" cy="271755"/>
              </a:xfrm>
              <a:prstGeom prst="rightArrow">
                <a:avLst/>
              </a:prstGeom>
              <a:solidFill>
                <a:srgbClr val="35BB95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Arrow 9"/>
              <p:cNvSpPr>
                <a:spLocks noChangeAspect="1"/>
              </p:cNvSpPr>
              <p:nvPr/>
            </p:nvSpPr>
            <p:spPr>
              <a:xfrm rot="1459549">
                <a:off x="2910912" y="2734630"/>
                <a:ext cx="548640" cy="271755"/>
              </a:xfrm>
              <a:prstGeom prst="rightArrow">
                <a:avLst/>
              </a:prstGeom>
              <a:solidFill>
                <a:srgbClr val="35BB95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7527401" y="2754774"/>
              <a:ext cx="544011" cy="57432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740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4" y="530491"/>
            <a:ext cx="8229600" cy="45041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2196" y="14512"/>
            <a:ext cx="1851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E4886"/>
                </a:solidFill>
              </a:rPr>
              <a:t>0530</a:t>
            </a:r>
            <a:endParaRPr lang="en-US" sz="2400" dirty="0">
              <a:solidFill>
                <a:srgbClr val="1E488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78285" y="4356847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Vr=26 kts @ 2136 </a:t>
            </a:r>
            <a:r>
              <a:rPr lang="en-US" b="1" dirty="0" err="1" smtClean="0">
                <a:solidFill>
                  <a:srgbClr val="FFFF00"/>
                </a:solidFill>
              </a:rPr>
              <a:t>ft</a:t>
            </a:r>
            <a:r>
              <a:rPr lang="en-US" b="1" dirty="0" smtClean="0">
                <a:solidFill>
                  <a:srgbClr val="FFFF00"/>
                </a:solidFill>
              </a:rPr>
              <a:t> ARL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3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4" y="530491"/>
            <a:ext cx="8229600" cy="45041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2196" y="14512"/>
            <a:ext cx="1851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E4886"/>
                </a:solidFill>
              </a:rPr>
              <a:t>0533</a:t>
            </a:r>
            <a:endParaRPr lang="en-US" sz="2400" dirty="0">
              <a:solidFill>
                <a:srgbClr val="1E488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78285" y="4356847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Vr=27 kts @ 1842 </a:t>
            </a:r>
            <a:r>
              <a:rPr lang="en-US" b="1" dirty="0" err="1" smtClean="0">
                <a:solidFill>
                  <a:srgbClr val="FFFF00"/>
                </a:solidFill>
              </a:rPr>
              <a:t>ft</a:t>
            </a:r>
            <a:r>
              <a:rPr lang="en-US" b="1" dirty="0" smtClean="0">
                <a:solidFill>
                  <a:srgbClr val="FFFF00"/>
                </a:solidFill>
              </a:rPr>
              <a:t> ARL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2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1089478"/>
            <a:ext cx="2497873" cy="286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9053" y="764891"/>
            <a:ext cx="5531006" cy="391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Very rapid evolution, very little time from mesovortex development to tornado 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Initially more subtle </a:t>
            </a:r>
            <a:endParaRPr lang="en-US" sz="1800" dirty="0" smtClean="0">
              <a:solidFill>
                <a:srgbClr val="3F3F3F"/>
              </a:solidFill>
            </a:endParaRP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Met TI with balanced line, line normal 0-3 km shear &gt; 30 kts, line surge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Prominent RIN/FF concavity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Mesovortex with Vr ≥ 25 kts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Front Reflectivity Nub → Hook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Very favorable environment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Initial lead-time unlikely, but cumulative support for tornado warning</a:t>
            </a:r>
          </a:p>
        </p:txBody>
      </p:sp>
      <p:sp>
        <p:nvSpPr>
          <p:cNvPr id="5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213"/>
          <p:cNvSpPr txBox="1"/>
          <p:nvPr/>
        </p:nvSpPr>
        <p:spPr>
          <a:xfrm>
            <a:off x="2523624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Illustrative </a:t>
            </a: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2196" y="73984"/>
            <a:ext cx="1851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E4886"/>
                </a:solidFill>
              </a:rPr>
              <a:t>Synopsis</a:t>
            </a:r>
            <a:endParaRPr lang="en-US" sz="2800" dirty="0">
              <a:solidFill>
                <a:srgbClr val="1E48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5648487" y="0"/>
            <a:ext cx="3495512" cy="4667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-9525" y="4667250"/>
            <a:ext cx="9163049" cy="48849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Shape 117" descr="P:\JBeitlich\NRAP\Weather Ready Nation Toolkits\SafetyPages\Tornadoes\Tab1_TornadoPhoto.png"/>
          <p:cNvPicPr preferRelativeResize="0"/>
          <p:nvPr/>
        </p:nvPicPr>
        <p:blipFill rotWithShape="1">
          <a:blip r:embed="rId3">
            <a:alphaModFix/>
          </a:blip>
          <a:srcRect l="28334" t="21474" r="30782"/>
          <a:stretch/>
        </p:blipFill>
        <p:spPr>
          <a:xfrm>
            <a:off x="5648487" y="0"/>
            <a:ext cx="3505037" cy="4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04800" y="155762"/>
            <a:ext cx="5181600" cy="1066799"/>
          </a:xfrm>
          <a:prstGeom prst="rect">
            <a:avLst/>
          </a:prstGeom>
          <a:noFill/>
          <a:ln>
            <a:noFill/>
          </a:ln>
        </p:spPr>
        <p:txBody>
          <a:bodyPr lIns="0" tIns="40800" rIns="0" bIns="40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E4886"/>
              </a:buClr>
              <a:buSzPct val="25000"/>
              <a:buFont typeface="Arial"/>
              <a:buNone/>
            </a:pPr>
            <a:r>
              <a:rPr lang="en-US" sz="2600" b="1" i="0" u="sng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600" b="0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ornado </a:t>
            </a:r>
            <a:r>
              <a:rPr lang="en-US" sz="2600" b="1" i="0" u="sng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2600" b="0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arning </a:t>
            </a:r>
            <a:r>
              <a:rPr lang="en-US" sz="2600" b="1" i="0" u="sng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600" b="0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mprovement </a:t>
            </a:r>
            <a:r>
              <a:rPr lang="en-US" sz="2600" b="1" i="0" u="sng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2600" b="0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roject Team</a:t>
            </a:r>
            <a:endParaRPr lang="en-US" sz="2600" b="0" i="0" u="none" strike="noStrike" cap="none" dirty="0">
              <a:solidFill>
                <a:srgbClr val="1E48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177412" y="1201733"/>
            <a:ext cx="5261363" cy="3255821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marL="3048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Since our inception, we have been a</a:t>
            </a:r>
            <a:r>
              <a:rPr lang="en-US" sz="1800" b="0" i="0" u="none" strike="noStrike" cap="none" dirty="0" smtClean="0">
                <a:solidFill>
                  <a:srgbClr val="3F3F3F"/>
                </a:solidFill>
                <a:sym typeface="Arial"/>
              </a:rPr>
              <a:t>ctively engaged in examining the root causes of tornado warning inconsistencies in CR WFOs:</a:t>
            </a:r>
          </a:p>
          <a:p>
            <a:pPr marL="3048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b="0" i="0" u="none" strike="noStrike" cap="none" dirty="0" smtClean="0">
                <a:solidFill>
                  <a:srgbClr val="3F3F3F"/>
                </a:solidFill>
                <a:sym typeface="Arial"/>
              </a:rPr>
              <a:t>Review of select events</a:t>
            </a:r>
          </a:p>
          <a:p>
            <a:pPr marL="3048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Results of a detailed forecaster and management survey</a:t>
            </a:r>
          </a:p>
          <a:p>
            <a:pPr marL="3048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b="0" i="0" u="none" strike="noStrike" cap="none" dirty="0" smtClean="0">
                <a:solidFill>
                  <a:srgbClr val="3F3F3F"/>
                </a:solidFill>
                <a:sym typeface="Arial"/>
              </a:rPr>
              <a:t>Research on unwarned and partially warned events</a:t>
            </a:r>
          </a:p>
          <a:p>
            <a:pPr marL="3048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Discussion with SMEs and other NWS colleagues examining the same issue in other NWS regions </a:t>
            </a:r>
            <a:endParaRPr sz="1800" b="0" i="0" u="none" strike="noStrike" cap="none" dirty="0">
              <a:solidFill>
                <a:srgbClr val="3F3F3F"/>
              </a:solidFill>
              <a:sym typeface="Arial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1828800" y="4667248"/>
            <a:ext cx="7219950" cy="447674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Focused on the tornado warning 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5648487" y="0"/>
            <a:ext cx="3495512" cy="4667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-9525" y="4667250"/>
            <a:ext cx="9163049" cy="48849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Shape 117" descr="P:\JBeitlich\NRAP\Weather Ready Nation Toolkits\SafetyPages\Tornadoes\Tab1_TornadoPhoto.png"/>
          <p:cNvPicPr preferRelativeResize="0"/>
          <p:nvPr/>
        </p:nvPicPr>
        <p:blipFill rotWithShape="1">
          <a:blip r:embed="rId3">
            <a:alphaModFix/>
          </a:blip>
          <a:srcRect l="28334" t="21474" r="30782"/>
          <a:stretch/>
        </p:blipFill>
        <p:spPr>
          <a:xfrm>
            <a:off x="5648487" y="0"/>
            <a:ext cx="3505037" cy="4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04800" y="155762"/>
            <a:ext cx="5181600" cy="1066799"/>
          </a:xfrm>
          <a:prstGeom prst="rect">
            <a:avLst/>
          </a:prstGeom>
          <a:noFill/>
          <a:ln>
            <a:noFill/>
          </a:ln>
        </p:spPr>
        <p:txBody>
          <a:bodyPr lIns="0" tIns="40800" rIns="0" bIns="40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E4886"/>
              </a:buClr>
              <a:buSzPct val="25000"/>
              <a:buFont typeface="Arial"/>
              <a:buNone/>
            </a:pPr>
            <a:r>
              <a:rPr lang="en-US" sz="2600" b="1" i="0" u="sng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600" b="0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ornado </a:t>
            </a:r>
            <a:r>
              <a:rPr lang="en-US" sz="2600" b="1" i="0" u="sng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2600" b="0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arning </a:t>
            </a:r>
            <a:r>
              <a:rPr lang="en-US" sz="2600" b="1" i="0" u="sng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600" b="0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mprovement </a:t>
            </a:r>
            <a:r>
              <a:rPr lang="en-US" sz="2600" b="1" i="0" u="sng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2600" b="0" i="0" u="none" strike="noStrike" cap="none" dirty="0" smtClean="0">
                <a:solidFill>
                  <a:srgbClr val="1E4886"/>
                </a:solidFill>
                <a:latin typeface="Arial"/>
                <a:ea typeface="Arial"/>
                <a:cs typeface="Arial"/>
                <a:sym typeface="Arial"/>
              </a:rPr>
              <a:t>roject Team</a:t>
            </a:r>
            <a:endParaRPr lang="en-US" sz="2600" b="0" i="0" u="none" strike="noStrike" cap="none" dirty="0">
              <a:solidFill>
                <a:srgbClr val="1E48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177412" y="1332363"/>
            <a:ext cx="5261363" cy="2317554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marL="3048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2000" dirty="0" smtClean="0">
                <a:solidFill>
                  <a:srgbClr val="3F3F3F"/>
                </a:solidFill>
              </a:rPr>
              <a:t>Our findings indicate that perhaps the most challenging issue is differences and inconsistencies in the QLCS tornado warning paradigm</a:t>
            </a:r>
          </a:p>
          <a:p>
            <a:pPr marL="3048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2000" dirty="0" smtClean="0">
                <a:solidFill>
                  <a:srgbClr val="3F3F3F"/>
                </a:solidFill>
              </a:rPr>
              <a:t>This presentation will review some of the contributing factors to this problem</a:t>
            </a:r>
          </a:p>
          <a:p>
            <a:pPr marL="3048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2000" dirty="0" smtClean="0">
                <a:solidFill>
                  <a:srgbClr val="3F3F3F"/>
                </a:solidFill>
              </a:rPr>
              <a:t>One illustrative case</a:t>
            </a:r>
            <a:endParaRPr lang="en-US" sz="2000" b="0" i="0" u="none" strike="noStrike" cap="none" dirty="0" smtClean="0">
              <a:solidFill>
                <a:srgbClr val="3F3F3F"/>
              </a:solidFill>
              <a:sym typeface="Arial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1828800" y="4667248"/>
            <a:ext cx="7219950" cy="447674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Focused on the tornado warning process</a:t>
            </a:r>
          </a:p>
        </p:txBody>
      </p:sp>
    </p:spTree>
    <p:extLst>
      <p:ext uri="{BB962C8B-B14F-4D97-AF65-F5344CB8AC3E}">
        <p14:creationId xmlns:p14="http://schemas.microsoft.com/office/powerpoint/2010/main" val="245843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184193"/>
            <a:ext cx="52098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1E4886"/>
                </a:solidFill>
              </a:rPr>
              <a:t>Wide-ranging </a:t>
            </a:r>
            <a:r>
              <a:rPr lang="en-US" sz="2300" dirty="0">
                <a:solidFill>
                  <a:srgbClr val="1E4886"/>
                </a:solidFill>
              </a:rPr>
              <a:t>knowledge of QLCS conceptual models</a:t>
            </a:r>
            <a:r>
              <a:rPr lang="en-US" sz="2300" dirty="0" smtClean="0">
                <a:solidFill>
                  <a:srgbClr val="1E4886"/>
                </a:solidFill>
              </a:rPr>
              <a:t>, mesovortex </a:t>
            </a:r>
            <a:r>
              <a:rPr lang="en-US" sz="2300" dirty="0">
                <a:solidFill>
                  <a:srgbClr val="1E4886"/>
                </a:solidFill>
              </a:rPr>
              <a:t>dynamics, and favorable environmental </a:t>
            </a:r>
            <a:r>
              <a:rPr lang="en-US" sz="2300" dirty="0" smtClean="0">
                <a:solidFill>
                  <a:srgbClr val="1E4886"/>
                </a:solidFill>
              </a:rPr>
              <a:t>conditions</a:t>
            </a:r>
            <a:endParaRPr lang="en-US" sz="23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10"/>
          <p:cNvSpPr/>
          <p:nvPr/>
        </p:nvSpPr>
        <p:spPr>
          <a:xfrm>
            <a:off x="5656107" y="-4815"/>
            <a:ext cx="3495512" cy="5166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1440180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Contributing Factors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07" y="-4815"/>
            <a:ext cx="3184900" cy="239890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07" y="2327311"/>
            <a:ext cx="3487893" cy="28792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58738" y="2283265"/>
            <a:ext cx="21820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Atkins and St. Laurent (2008)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5759880" y="4858522"/>
            <a:ext cx="12346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Xu et al. (2015)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355666" y="1712955"/>
            <a:ext cx="5008813" cy="2990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>
                <a:solidFill>
                  <a:srgbClr val="3F3F3F"/>
                </a:solidFill>
              </a:rPr>
              <a:t>S</a:t>
            </a:r>
            <a:r>
              <a:rPr lang="en-US" sz="1700" dirty="0" smtClean="0">
                <a:solidFill>
                  <a:srgbClr val="3F3F3F"/>
                </a:solidFill>
              </a:rPr>
              <a:t>everal theories of mesovortex formation mechanisms including Trapp and Weisman (2003), Wakimoto et al. (2006), Atkins and St. Laurent (2009), and Xu et al. 2015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 smtClean="0">
                <a:solidFill>
                  <a:srgbClr val="3F3F3F"/>
                </a:solidFill>
              </a:rPr>
              <a:t>Commonality – tilting and stretching of low-level horizontal vorticity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700" dirty="0" smtClean="0">
                <a:solidFill>
                  <a:srgbClr val="3F3F3F"/>
                </a:solidFill>
              </a:rPr>
              <a:t>Mesovortex development occurs in association with an enhanced updraft along the leading edge/bulge in the convective outflow/</a:t>
            </a:r>
            <a:r>
              <a:rPr lang="en-US" sz="1700" dirty="0" smtClean="0">
                <a:solidFill>
                  <a:srgbClr val="3F3F3F"/>
                </a:solidFill>
              </a:rPr>
              <a:t>gust front surge </a:t>
            </a:r>
            <a:r>
              <a:rPr lang="en-US" sz="1700" dirty="0" smtClean="0">
                <a:solidFill>
                  <a:srgbClr val="3F3F3F"/>
                </a:solidFill>
              </a:rPr>
              <a:t>which can be associated with a descending RIJ</a:t>
            </a:r>
            <a:endParaRPr lang="en-US" sz="1700" dirty="0" smtClean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184193"/>
            <a:ext cx="5209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Wide-ranging </a:t>
            </a:r>
            <a:r>
              <a:rPr lang="en-US" sz="2400" dirty="0">
                <a:solidFill>
                  <a:srgbClr val="1E4886"/>
                </a:solidFill>
              </a:rPr>
              <a:t>knowledge of </a:t>
            </a:r>
            <a:r>
              <a:rPr lang="en-US" sz="2400" dirty="0" smtClean="0">
                <a:solidFill>
                  <a:srgbClr val="1E4886"/>
                </a:solidFill>
              </a:rPr>
              <a:t>some of the latest QLCS WDM techniques</a:t>
            </a:r>
            <a:endParaRPr lang="en-US" sz="24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10"/>
          <p:cNvSpPr/>
          <p:nvPr/>
        </p:nvSpPr>
        <p:spPr>
          <a:xfrm>
            <a:off x="5656107" y="-4815"/>
            <a:ext cx="3495512" cy="5166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1440180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Contributing Factors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24" y="2236900"/>
            <a:ext cx="2497873" cy="286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"/>
          <a:stretch/>
        </p:blipFill>
        <p:spPr>
          <a:xfrm>
            <a:off x="5656107" y="-1"/>
            <a:ext cx="3503952" cy="21633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67991" y="1182926"/>
            <a:ext cx="4865648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Application of the three ingredients method to anticipate mesovortex genesis and intensification region</a:t>
            </a:r>
            <a:endParaRPr lang="en-US" sz="1800" dirty="0">
              <a:solidFill>
                <a:srgbClr val="3F3F3F"/>
              </a:solidFill>
            </a:endParaRP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Interrogation of radar data for distinctive reflectivity signatures and velocity trends/mesoscale features suggesting heightened tornado potential 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Added confidence - mesoanalysis data that is also favorable for supercell tornadoes: mesoscale boundaries, large low-level CAPE but low LCL heights, large 0-1 km bulk shear and 0-1 km SRH</a:t>
            </a:r>
          </a:p>
        </p:txBody>
      </p:sp>
    </p:spTree>
    <p:extLst>
      <p:ext uri="{BB962C8B-B14F-4D97-AF65-F5344CB8AC3E}">
        <p14:creationId xmlns:p14="http://schemas.microsoft.com/office/powerpoint/2010/main" val="138396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222293"/>
            <a:ext cx="5209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Actual</a:t>
            </a:r>
            <a:r>
              <a:rPr lang="en-US" sz="2400" dirty="0">
                <a:solidFill>
                  <a:srgbClr val="1E4886"/>
                </a:solidFill>
              </a:rPr>
              <a:t>, functional experience with the QLCS tornado WDM process</a:t>
            </a: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10"/>
          <p:cNvSpPr/>
          <p:nvPr/>
        </p:nvSpPr>
        <p:spPr>
          <a:xfrm>
            <a:off x="5656107" y="-4815"/>
            <a:ext cx="3495512" cy="5166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1440180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Contributing Factors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90"/>
          <p:cNvSpPr/>
          <p:nvPr/>
        </p:nvSpPr>
        <p:spPr>
          <a:xfrm>
            <a:off x="5857875" y="26786"/>
            <a:ext cx="3133724" cy="4801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1200" b="1" i="0" u="none" strike="noStrike" dirty="0" smtClean="0">
                <a:solidFill>
                  <a:srgbClr val="1E4886"/>
                </a:solidFill>
                <a:latin typeface="Calibri"/>
                <a:ea typeface="Calibri"/>
                <a:cs typeface="Calibri"/>
                <a:sym typeface="Calibri"/>
              </a:rPr>
              <a:t>TWIP Survey- How </a:t>
            </a:r>
            <a:r>
              <a:rPr lang="en-US" sz="1200" b="1" i="0" u="none" strike="noStrike" dirty="0">
                <a:solidFill>
                  <a:srgbClr val="1E4886"/>
                </a:solidFill>
                <a:latin typeface="Calibri"/>
                <a:ea typeface="Calibri"/>
                <a:cs typeface="Calibri"/>
                <a:sym typeface="Calibri"/>
              </a:rPr>
              <a:t>Many TOR warnings have you issued in last 3 years?</a:t>
            </a:r>
          </a:p>
        </p:txBody>
      </p:sp>
      <p:pic>
        <p:nvPicPr>
          <p:cNvPr id="13" name="Shape 191"/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66770" y="352662"/>
            <a:ext cx="3200400" cy="2491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949" y="2984275"/>
            <a:ext cx="3200400" cy="2142973"/>
          </a:xfrm>
          <a:prstGeom prst="rect">
            <a:avLst/>
          </a:prstGeom>
        </p:spPr>
      </p:pic>
      <p:sp>
        <p:nvSpPr>
          <p:cNvPr id="14" name="Shape 239"/>
          <p:cNvSpPr/>
          <p:nvPr/>
        </p:nvSpPr>
        <p:spPr>
          <a:xfrm>
            <a:off x="5846229" y="2792270"/>
            <a:ext cx="3115268" cy="2886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 i="0" u="none" strike="noStrike" dirty="0">
                <a:solidFill>
                  <a:srgbClr val="1E4886"/>
                </a:solidFill>
                <a:latin typeface="Calibri"/>
                <a:ea typeface="Calibri"/>
                <a:cs typeface="Calibri"/>
                <a:sym typeface="Calibri"/>
              </a:rPr>
              <a:t>I’m confident issuing TOR warning for QLCS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7991" y="1348706"/>
            <a:ext cx="4572000" cy="23821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lvl="0" indent="-254000">
              <a:lnSpc>
                <a:spcPct val="90000"/>
              </a:lnSpc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>
                <a:solidFill>
                  <a:srgbClr val="3F3F3F"/>
                </a:solidFill>
              </a:rPr>
              <a:t>Almost 60% have issued ≤ 5 TORs in last 3 years (83% ≤ 10)</a:t>
            </a:r>
          </a:p>
          <a:p>
            <a:pPr marL="304800" lvl="0" indent="-254000">
              <a:lnSpc>
                <a:spcPct val="90000"/>
              </a:lnSpc>
              <a:spcBef>
                <a:spcPts val="1200"/>
              </a:spcBef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Little practical experience - Not </a:t>
            </a:r>
            <a:r>
              <a:rPr lang="en-US" sz="1800" dirty="0">
                <a:solidFill>
                  <a:srgbClr val="3F3F3F"/>
                </a:solidFill>
              </a:rPr>
              <a:t>much chance to </a:t>
            </a:r>
            <a:r>
              <a:rPr lang="en-US" sz="1800" dirty="0" smtClean="0">
                <a:solidFill>
                  <a:srgbClr val="3F3F3F"/>
                </a:solidFill>
              </a:rPr>
              <a:t>practice</a:t>
            </a:r>
          </a:p>
          <a:p>
            <a:pPr marL="304800" lvl="0" indent="-254000">
              <a:lnSpc>
                <a:spcPct val="90000"/>
              </a:lnSpc>
              <a:spcBef>
                <a:spcPts val="1200"/>
              </a:spcBef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>
                <a:solidFill>
                  <a:srgbClr val="3F3F3F"/>
                </a:solidFill>
              </a:rPr>
              <a:t>Forecasters </a:t>
            </a:r>
            <a:r>
              <a:rPr lang="en-US" sz="1800" dirty="0" smtClean="0">
                <a:solidFill>
                  <a:srgbClr val="3F3F3F"/>
                </a:solidFill>
              </a:rPr>
              <a:t>have limited confidence warning for QLCS tornadoes</a:t>
            </a:r>
            <a:endParaRPr lang="en-US" sz="1800" dirty="0">
              <a:solidFill>
                <a:srgbClr val="3F3F3F"/>
              </a:solidFill>
            </a:endParaRPr>
          </a:p>
          <a:p>
            <a:pPr marL="304800" lvl="0" indent="-254000">
              <a:lnSpc>
                <a:spcPct val="90000"/>
              </a:lnSpc>
              <a:spcBef>
                <a:spcPts val="1200"/>
              </a:spcBef>
              <a:buClr>
                <a:srgbClr val="3F3F3F"/>
              </a:buClr>
              <a:buSzPct val="75000"/>
              <a:buFont typeface="Arial"/>
              <a:buChar char="•"/>
            </a:pPr>
            <a:endParaRPr lang="en-US" sz="2400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222293"/>
            <a:ext cx="5209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Subjective </a:t>
            </a:r>
            <a:r>
              <a:rPr lang="en-US" sz="2400" dirty="0">
                <a:solidFill>
                  <a:srgbClr val="1E4886"/>
                </a:solidFill>
              </a:rPr>
              <a:t>interpretation and evaluation of radar data, including varied individual warning </a:t>
            </a:r>
            <a:r>
              <a:rPr lang="en-US" sz="2400" dirty="0" smtClean="0">
                <a:solidFill>
                  <a:srgbClr val="1E4886"/>
                </a:solidFill>
              </a:rPr>
              <a:t>thresholds</a:t>
            </a:r>
            <a:endParaRPr lang="en-US" sz="24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10"/>
          <p:cNvSpPr/>
          <p:nvPr/>
        </p:nvSpPr>
        <p:spPr>
          <a:xfrm>
            <a:off x="5656107" y="-4815"/>
            <a:ext cx="3495512" cy="5166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1440180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Contributing Factors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64190" y="2144386"/>
            <a:ext cx="28023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1E4886"/>
                </a:solidFill>
                <a:latin typeface="Calibri" panose="020F0502020204030204" pitchFamily="34" charset="0"/>
              </a:rPr>
              <a:t>NWS Warning Decision Workshop (2001)</a:t>
            </a:r>
            <a:endParaRPr lang="en-US" sz="1200" b="1" dirty="0">
              <a:solidFill>
                <a:srgbClr val="1E4886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26054" r="40464" b="14389"/>
          <a:stretch/>
        </p:blipFill>
        <p:spPr>
          <a:xfrm>
            <a:off x="5996607" y="24465"/>
            <a:ext cx="2738514" cy="2192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3506"/>
          <a:stretch/>
        </p:blipFill>
        <p:spPr>
          <a:xfrm>
            <a:off x="6095998" y="2973497"/>
            <a:ext cx="2572215" cy="2182250"/>
          </a:xfrm>
          <a:prstGeom prst="rect">
            <a:avLst/>
          </a:prstGeom>
        </p:spPr>
      </p:pic>
      <p:sp>
        <p:nvSpPr>
          <p:cNvPr id="13" name="Shape 202"/>
          <p:cNvSpPr/>
          <p:nvPr/>
        </p:nvSpPr>
        <p:spPr>
          <a:xfrm>
            <a:off x="5659219" y="2577499"/>
            <a:ext cx="3505037" cy="4801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1200" b="1" i="0" u="none" strike="noStrike" dirty="0" smtClean="0">
                <a:solidFill>
                  <a:srgbClr val="1E4886"/>
                </a:solidFill>
                <a:latin typeface="Calibri"/>
                <a:ea typeface="Calibri"/>
                <a:cs typeface="Calibri"/>
                <a:sym typeface="Calibri"/>
              </a:rPr>
              <a:t>TWIP Survey - TOR </a:t>
            </a:r>
            <a:r>
              <a:rPr lang="en-US" sz="1200" b="1" i="0" u="none" strike="noStrike" dirty="0">
                <a:solidFill>
                  <a:srgbClr val="1E4886"/>
                </a:solidFill>
                <a:latin typeface="Calibri"/>
                <a:ea typeface="Calibri"/>
                <a:cs typeface="Calibri"/>
                <a:sym typeface="Calibri"/>
              </a:rPr>
              <a:t>warning process </a:t>
            </a:r>
            <a:r>
              <a:rPr lang="en-US" sz="1200" b="1" dirty="0" smtClean="0">
                <a:solidFill>
                  <a:srgbClr val="1E4886"/>
                </a:solidFill>
                <a:latin typeface="Calibri"/>
                <a:ea typeface="Calibri"/>
                <a:cs typeface="Calibri"/>
                <a:sym typeface="Calibri"/>
              </a:rPr>
              <a:t>varies </a:t>
            </a:r>
            <a:r>
              <a:rPr lang="en-US" sz="1200" b="1" i="0" u="none" strike="noStrike" dirty="0" smtClean="0">
                <a:solidFill>
                  <a:srgbClr val="1E4886"/>
                </a:solidFill>
                <a:latin typeface="Calibri"/>
                <a:ea typeface="Calibri"/>
                <a:cs typeface="Calibri"/>
                <a:sym typeface="Calibri"/>
              </a:rPr>
              <a:t>considerably amongst forecasters in </a:t>
            </a:r>
            <a:r>
              <a:rPr lang="en-US" sz="1200" b="1" i="0" u="none" strike="noStrike" dirty="0">
                <a:solidFill>
                  <a:srgbClr val="1E4886"/>
                </a:solidFill>
                <a:latin typeface="Calibri"/>
                <a:ea typeface="Calibri"/>
                <a:cs typeface="Calibri"/>
                <a:sym typeface="Calibri"/>
              </a:rPr>
              <a:t>my office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7991" y="1768218"/>
            <a:ext cx="486564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Human Factors x </a:t>
            </a:r>
            <a:r>
              <a:rPr lang="en-US" sz="1800" i="1" dirty="0" smtClean="0">
                <a:solidFill>
                  <a:srgbClr val="3F3F3F"/>
                </a:solidFill>
              </a:rPr>
              <a:t>Infinity</a:t>
            </a:r>
          </a:p>
          <a:p>
            <a:pPr marL="30480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>
                <a:solidFill>
                  <a:srgbClr val="3F3F3F"/>
                </a:solidFill>
              </a:rPr>
              <a:t>Warning </a:t>
            </a:r>
            <a:r>
              <a:rPr lang="en-US" sz="1800" dirty="0" smtClean="0">
                <a:solidFill>
                  <a:srgbClr val="3F3F3F"/>
                </a:solidFill>
              </a:rPr>
              <a:t>Decision Making process </a:t>
            </a:r>
            <a:r>
              <a:rPr lang="en-US" sz="1800" dirty="0">
                <a:solidFill>
                  <a:srgbClr val="3F3F3F"/>
                </a:solidFill>
              </a:rPr>
              <a:t>must be more consistent and scientific with less human bias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endParaRPr lang="en-US" sz="1800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02" y="176573"/>
            <a:ext cx="5209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4886"/>
                </a:solidFill>
              </a:rPr>
              <a:t>Incomplete understanding of radar sampling/limitations</a:t>
            </a:r>
            <a:endParaRPr lang="en-US" sz="2400" dirty="0">
              <a:solidFill>
                <a:srgbClr val="1E4886"/>
              </a:solidFill>
            </a:endParaRPr>
          </a:p>
        </p:txBody>
      </p:sp>
      <p:sp>
        <p:nvSpPr>
          <p:cNvPr id="3" name="Shape 221"/>
          <p:cNvSpPr/>
          <p:nvPr/>
        </p:nvSpPr>
        <p:spPr>
          <a:xfrm>
            <a:off x="-9525" y="4739640"/>
            <a:ext cx="9069705" cy="416107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10"/>
          <p:cNvSpPr/>
          <p:nvPr/>
        </p:nvSpPr>
        <p:spPr>
          <a:xfrm>
            <a:off x="5656107" y="-4815"/>
            <a:ext cx="3495512" cy="5166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3"/>
          <p:cNvSpPr txBox="1"/>
          <p:nvPr/>
        </p:nvSpPr>
        <p:spPr>
          <a:xfrm>
            <a:off x="1440180" y="4755138"/>
            <a:ext cx="4095750" cy="375282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i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Contributing Factors</a:t>
            </a:r>
            <a:endParaRPr lang="en-US" sz="20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938" y="-10614"/>
            <a:ext cx="3200400" cy="1467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80" y="1545806"/>
            <a:ext cx="3200400" cy="14793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4976" y="1190510"/>
            <a:ext cx="4572000" cy="3450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Side lobes can result in incorrectly </a:t>
            </a:r>
            <a:r>
              <a:rPr lang="en-US" sz="1800" dirty="0" smtClean="0">
                <a:solidFill>
                  <a:srgbClr val="3F3F3F"/>
                </a:solidFill>
              </a:rPr>
              <a:t>displayed velocity data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TBSS’s can contaminate velocity data</a:t>
            </a: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Scan-to-scan variability of velocity data in </a:t>
            </a:r>
            <a:r>
              <a:rPr lang="en-US" sz="1800" dirty="0" err="1" smtClean="0">
                <a:solidFill>
                  <a:srgbClr val="3F3F3F"/>
                </a:solidFill>
              </a:rPr>
              <a:t>MesoSAILS</a:t>
            </a:r>
            <a:endParaRPr lang="en-US" sz="1800" dirty="0" smtClean="0">
              <a:solidFill>
                <a:srgbClr val="3F3F3F"/>
              </a:solidFill>
            </a:endParaRPr>
          </a:p>
          <a:p>
            <a:pPr marL="304800" lvl="0" indent="-25400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buFont typeface="Arial"/>
              <a:buChar char="•"/>
            </a:pPr>
            <a:r>
              <a:rPr lang="en-US" sz="1800" dirty="0" smtClean="0">
                <a:solidFill>
                  <a:srgbClr val="3F3F3F"/>
                </a:solidFill>
              </a:rPr>
              <a:t>QLCS mesovortices develop low with peak magnitude in the lowest 2 km (really 1 km)</a:t>
            </a:r>
          </a:p>
          <a:p>
            <a:pPr marL="50800" lvl="0">
              <a:lnSpc>
                <a:spcPct val="90000"/>
              </a:lnSpc>
              <a:spcAft>
                <a:spcPts val="1200"/>
              </a:spcAft>
              <a:buClr>
                <a:srgbClr val="3F3F3F"/>
              </a:buClr>
              <a:buSzPct val="75000"/>
              <a:tabLst>
                <a:tab pos="457200" algn="l"/>
              </a:tabLst>
            </a:pPr>
            <a:r>
              <a:rPr lang="en-US" sz="1800" dirty="0">
                <a:solidFill>
                  <a:srgbClr val="3F3F3F"/>
                </a:solidFill>
              </a:rPr>
              <a:t>	</a:t>
            </a:r>
            <a:r>
              <a:rPr lang="en-US" sz="1800" dirty="0" smtClean="0">
                <a:solidFill>
                  <a:srgbClr val="3F3F3F"/>
                </a:solidFill>
              </a:rPr>
              <a:t>Vie</a:t>
            </a:r>
            <a:r>
              <a:rPr lang="en-US" sz="1800" dirty="0" smtClean="0">
                <a:solidFill>
                  <a:srgbClr val="3F3F3F"/>
                </a:solidFill>
              </a:rPr>
              <a:t>wing </a:t>
            </a:r>
            <a:r>
              <a:rPr lang="en-US" sz="1800" i="1" dirty="0" smtClean="0">
                <a:solidFill>
                  <a:srgbClr val="3F3F3F"/>
                </a:solidFill>
              </a:rPr>
              <a:t>angle</a:t>
            </a:r>
            <a:r>
              <a:rPr lang="en-US" sz="1800" dirty="0" smtClean="0">
                <a:solidFill>
                  <a:srgbClr val="3F3F3F"/>
                </a:solidFill>
              </a:rPr>
              <a:t> and beam height – </a:t>
            </a:r>
            <a:r>
              <a:rPr lang="en-US" sz="1800" dirty="0" smtClean="0">
                <a:solidFill>
                  <a:srgbClr val="3F3F3F"/>
                </a:solidFill>
              </a:rPr>
              <a:t>	understanding sampling </a:t>
            </a:r>
            <a:r>
              <a:rPr lang="en-US" sz="1800" dirty="0" smtClean="0">
                <a:solidFill>
                  <a:srgbClr val="3F3F3F"/>
                </a:solidFill>
              </a:rPr>
              <a:t>both close </a:t>
            </a:r>
            <a:r>
              <a:rPr lang="en-US" sz="1800" dirty="0" smtClean="0">
                <a:solidFill>
                  <a:srgbClr val="3F3F3F"/>
                </a:solidFill>
              </a:rPr>
              <a:t>	range </a:t>
            </a:r>
            <a:r>
              <a:rPr lang="en-US" sz="1800" dirty="0" smtClean="0">
                <a:solidFill>
                  <a:srgbClr val="3F3F3F"/>
                </a:solidFill>
              </a:rPr>
              <a:t>and distant ranges</a:t>
            </a:r>
            <a:endParaRPr lang="en-US" sz="1800" dirty="0">
              <a:solidFill>
                <a:srgbClr val="3F3F3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0" b="50328"/>
          <a:stretch/>
        </p:blipFill>
        <p:spPr>
          <a:xfrm>
            <a:off x="5692139" y="3137049"/>
            <a:ext cx="3474720" cy="190183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66208" y="3916636"/>
            <a:ext cx="559308" cy="4846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2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2514</TotalTime>
  <Words>1185</Words>
  <Application>Microsoft Office PowerPoint</Application>
  <PresentationFormat>On-screen Show (16:9)</PresentationFormat>
  <Paragraphs>155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Differences and Inconsistencies in the QLCS Tornado Warning Paradigm</vt:lpstr>
      <vt:lpstr>Tornado Warning Improvement Project Team</vt:lpstr>
      <vt:lpstr>Tornado Warning Improvement Project Team</vt:lpstr>
      <vt:lpstr>Tornado Warning Improvement Project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Tornado Warning Improvement Project</dc:title>
  <dc:creator>Fred Glass</dc:creator>
  <cp:lastModifiedBy>Fred Glass</cp:lastModifiedBy>
  <cp:revision>102</cp:revision>
  <dcterms:modified xsi:type="dcterms:W3CDTF">2017-03-09T07:52:49Z</dcterms:modified>
</cp:coreProperties>
</file>