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7" r:id="rId3"/>
    <p:sldId id="303" r:id="rId4"/>
    <p:sldId id="356" r:id="rId5"/>
    <p:sldId id="374" r:id="rId6"/>
    <p:sldId id="305" r:id="rId7"/>
    <p:sldId id="398" r:id="rId8"/>
    <p:sldId id="400" r:id="rId9"/>
    <p:sldId id="344" r:id="rId10"/>
    <p:sldId id="399" r:id="rId11"/>
    <p:sldId id="402" r:id="rId12"/>
    <p:sldId id="403" r:id="rId13"/>
    <p:sldId id="343" r:id="rId14"/>
    <p:sldId id="389" r:id="rId15"/>
    <p:sldId id="379" r:id="rId16"/>
    <p:sldId id="380" r:id="rId17"/>
    <p:sldId id="368" r:id="rId18"/>
    <p:sldId id="371" r:id="rId19"/>
    <p:sldId id="388" r:id="rId20"/>
    <p:sldId id="376" r:id="rId21"/>
    <p:sldId id="382" r:id="rId22"/>
    <p:sldId id="383" r:id="rId23"/>
    <p:sldId id="384" r:id="rId24"/>
    <p:sldId id="385" r:id="rId25"/>
    <p:sldId id="386" r:id="rId26"/>
    <p:sldId id="387" r:id="rId27"/>
    <p:sldId id="358" r:id="rId28"/>
    <p:sldId id="404" r:id="rId29"/>
    <p:sldId id="405" r:id="rId30"/>
    <p:sldId id="309" r:id="rId31"/>
    <p:sldId id="296" r:id="rId32"/>
    <p:sldId id="29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6"/>
    <a:srgbClr val="66FF33"/>
    <a:srgbClr val="722DBD"/>
    <a:srgbClr val="2806B6"/>
    <a:srgbClr val="532DBD"/>
    <a:srgbClr val="FF33CC"/>
    <a:srgbClr val="FF3399"/>
    <a:srgbClr val="61D6FF"/>
    <a:srgbClr val="3F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2520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04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2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4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2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5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7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4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9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5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9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89D10-F816-4343-83C1-E30D5A1D5663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122363"/>
            <a:ext cx="9143999" cy="199369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Observations of Complex Mesovortex Interactions and Behaviors during the Second 30 June - 1 July 2014 Midwestern</a:t>
            </a:r>
            <a:b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Derecho Event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9143998" cy="1655762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Anthony W. Lyza</a:t>
            </a:r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Adam W. Clayton</a:t>
            </a:r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Kevin </a:t>
            </a:r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R. 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Knupp</a:t>
            </a:r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Eric Lenning</a:t>
            </a:r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Matthew T. Friedlein</a:t>
            </a:r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Richard Castro</a:t>
            </a:r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and Evan Bentley</a:t>
            </a:r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  <a:p>
            <a:pPr>
              <a:lnSpc>
                <a:spcPct val="100000"/>
              </a:lnSpc>
            </a:pPr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Severe Weather Institute and Radar &amp; Lightning Laboratories (SWIRLL), University of Alabama in Huntsville, Huntsville, AL</a:t>
            </a:r>
          </a:p>
          <a:p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NOAA/National </a:t>
            </a:r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Weather Service, Chicago, 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</a:t>
            </a:r>
          </a:p>
          <a:p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NOAA/National Weather Service, Portland, OR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800" baseline="30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Midwestern Bow Echo Workshop</a:t>
            </a:r>
            <a:endParaRPr lang="en-US" sz="18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 March 2017</a:t>
            </a:r>
            <a:endParaRPr lang="en-US" sz="18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5" descr="C:\Users\johnson\Pictures\logos\ats2014_highres_nobkgd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4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00658" y="6442502"/>
            <a:ext cx="25426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EVERE </a:t>
            </a:r>
            <a:r>
              <a:rPr lang="en-U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</a:t>
            </a:r>
            <a:r>
              <a:rPr lang="en-US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EATHER </a:t>
            </a:r>
            <a:r>
              <a:rPr lang="en-U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NSTITUTE AND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ADAR AND </a:t>
            </a:r>
            <a:r>
              <a:rPr lang="en-U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IGHTNING </a:t>
            </a:r>
            <a:r>
              <a:rPr lang="en-U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ABORATORIES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0" b="36828"/>
          <a:stretch/>
        </p:blipFill>
        <p:spPr>
          <a:xfrm>
            <a:off x="7803675" y="0"/>
            <a:ext cx="1340325" cy="39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" y="1496400"/>
            <a:ext cx="9166134" cy="45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96" y="627529"/>
            <a:ext cx="6904408" cy="6230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9" y="627529"/>
            <a:ext cx="6904408" cy="6230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97" y="627529"/>
            <a:ext cx="6904408" cy="6230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5" y="627529"/>
            <a:ext cx="6904959" cy="6230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4" y="627031"/>
            <a:ext cx="6904959" cy="623096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6604000" y="6520873"/>
            <a:ext cx="1256145" cy="0"/>
          </a:xfrm>
          <a:prstGeom prst="line">
            <a:avLst/>
          </a:prstGeom>
          <a:ln w="635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28756" y="605920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5 km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4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8" y="599017"/>
            <a:ext cx="6936004" cy="6258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9" y="599016"/>
            <a:ext cx="6936004" cy="6258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7" y="599016"/>
            <a:ext cx="6936005" cy="6258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64" y="599014"/>
            <a:ext cx="6936006" cy="625898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6743700" y="6525106"/>
            <a:ext cx="1154546" cy="15394"/>
          </a:xfrm>
          <a:prstGeom prst="line">
            <a:avLst/>
          </a:prstGeom>
          <a:ln w="635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17657" y="6078835"/>
            <a:ext cx="806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5 km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4953740" y="2954500"/>
            <a:ext cx="426128" cy="1064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79868" y="276983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MV 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40" y="785682"/>
            <a:ext cx="9143359" cy="5260011"/>
            <a:chOff x="640" y="785682"/>
            <a:chExt cx="9143359" cy="52600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" r="486" b="1172"/>
            <a:stretch/>
          </p:blipFill>
          <p:spPr>
            <a:xfrm>
              <a:off x="640" y="785682"/>
              <a:ext cx="9143359" cy="5260011"/>
            </a:xfrm>
            <a:prstGeom prst="rect">
              <a:avLst/>
            </a:prstGeom>
          </p:spPr>
        </p:pic>
        <p:grpSp>
          <p:nvGrpSpPr>
            <p:cNvPr id="62" name="Group 61"/>
            <p:cNvGrpSpPr/>
            <p:nvPr/>
          </p:nvGrpSpPr>
          <p:grpSpPr>
            <a:xfrm>
              <a:off x="116298" y="2073923"/>
              <a:ext cx="9027701" cy="2137391"/>
              <a:chOff x="116298" y="2073923"/>
              <a:chExt cx="9027701" cy="213739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58040" y="3438510"/>
                <a:ext cx="5058940" cy="255213"/>
                <a:chOff x="442700" y="2492835"/>
                <a:chExt cx="5058940" cy="255213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5022320" y="2501827"/>
                  <a:ext cx="479320" cy="24622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000" b="1" dirty="0" smtClean="0">
                      <a:solidFill>
                        <a:srgbClr val="66FF33"/>
                      </a:solidFill>
                    </a:rPr>
                    <a:t>336.8</a:t>
                  </a:r>
                  <a:endParaRPr lang="en-US" sz="1000" b="1" dirty="0">
                    <a:solidFill>
                      <a:srgbClr val="66FF33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42700" y="2492835"/>
                  <a:ext cx="486940" cy="24622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000" b="1" dirty="0" smtClean="0">
                      <a:solidFill>
                        <a:srgbClr val="66FF33"/>
                      </a:solidFill>
                    </a:rPr>
                    <a:t>336.8</a:t>
                  </a:r>
                  <a:endParaRPr lang="en-US" sz="1000" b="1" dirty="0">
                    <a:solidFill>
                      <a:srgbClr val="66FF33"/>
                    </a:solidFill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16298" y="2073923"/>
                <a:ext cx="9027701" cy="2137391"/>
                <a:chOff x="116298" y="2073923"/>
                <a:chExt cx="9027701" cy="2137391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2218160" y="3285653"/>
                  <a:ext cx="5058940" cy="255213"/>
                  <a:chOff x="442700" y="2492835"/>
                  <a:chExt cx="5058940" cy="255213"/>
                </a:xfrm>
              </p:grpSpPr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5022320" y="2501827"/>
                    <a:ext cx="479320" cy="246221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000" b="1" dirty="0" smtClean="0">
                        <a:solidFill>
                          <a:srgbClr val="00B050"/>
                        </a:solidFill>
                      </a:rPr>
                      <a:t>340.2</a:t>
                    </a:r>
                    <a:endParaRPr lang="en-US" sz="1000" b="1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42700" y="2492835"/>
                    <a:ext cx="486940" cy="246221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000" b="1" dirty="0" smtClean="0">
                        <a:solidFill>
                          <a:srgbClr val="00B050"/>
                        </a:solidFill>
                      </a:rPr>
                      <a:t>340.2</a:t>
                    </a:r>
                    <a:endParaRPr lang="en-US" sz="1000" b="1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116298" y="2073923"/>
                  <a:ext cx="9027701" cy="2137391"/>
                  <a:chOff x="116298" y="2073923"/>
                  <a:chExt cx="9027701" cy="2137391"/>
                </a:xfrm>
              </p:grpSpPr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442700" y="2492835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4" name="TextBox 3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336.8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336.8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9" name="Group 8"/>
                  <p:cNvGrpSpPr/>
                  <p:nvPr/>
                </p:nvGrpSpPr>
                <p:grpSpPr>
                  <a:xfrm>
                    <a:off x="2210540" y="2642227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336.0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336.0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408512" y="3073002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336.8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336.8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204700" y="3077497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336.6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336.6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2279120" y="3102417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338.6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338.6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2697480" y="2760280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335.6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335.6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3871700" y="3033345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338.1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338.1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595618" y="2660289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334.2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334.2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</p:grpSp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1691640" y="2576081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333.9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333.9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</p:grpSp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3206425" y="3072519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331.4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331.4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</p:grpSp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3871700" y="2150556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334.0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  <p:sp>
                  <p:nvSpPr>
                    <p:cNvPr id="45" name="TextBox 44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334.0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116298" y="2073923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327.8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327.8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4085059" y="3660921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FFFF00"/>
                          </a:solidFill>
                        </a:rPr>
                        <a:t>349.5</a:t>
                      </a:r>
                      <a:endParaRPr lang="en-US" sz="10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FFFF00"/>
                          </a:solidFill>
                        </a:rPr>
                        <a:t>349.5</a:t>
                      </a:r>
                      <a:endParaRPr lang="en-US" sz="10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2337745" y="3956101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56" name="TextBox 55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C00000"/>
                          </a:solidFill>
                        </a:rPr>
                        <a:t>358.7</a:t>
                      </a:r>
                      <a:endParaRPr lang="en-US" sz="10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C00000"/>
                          </a:solidFill>
                        </a:rPr>
                        <a:t>358.7</a:t>
                      </a:r>
                      <a:endParaRPr lang="en-US" sz="10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9" name="Group 58"/>
              <p:cNvGrpSpPr/>
              <p:nvPr/>
            </p:nvGrpSpPr>
            <p:grpSpPr>
              <a:xfrm>
                <a:off x="1163895" y="3690415"/>
                <a:ext cx="5058940" cy="255213"/>
                <a:chOff x="442700" y="2492835"/>
                <a:chExt cx="5058940" cy="255213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5022320" y="2501827"/>
                  <a:ext cx="479320" cy="24622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000" b="1" dirty="0" smtClean="0">
                      <a:solidFill>
                        <a:srgbClr val="00B050"/>
                      </a:solidFill>
                    </a:rPr>
                    <a:t>340.1</a:t>
                  </a:r>
                  <a:endParaRPr lang="en-US" sz="1000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42700" y="2492835"/>
                  <a:ext cx="486940" cy="24622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000" b="1" dirty="0" smtClean="0">
                      <a:solidFill>
                        <a:srgbClr val="00B050"/>
                      </a:solidFill>
                    </a:rPr>
                    <a:t>340.1</a:t>
                  </a:r>
                  <a:endParaRPr lang="en-US" sz="1000" b="1" dirty="0">
                    <a:solidFill>
                      <a:srgbClr val="00B050"/>
                    </a:solidFill>
                  </a:endParaRPr>
                </a:p>
              </p:txBody>
            </p:sp>
          </p:grpSp>
        </p:grpSp>
      </p:grpSp>
      <p:sp>
        <p:nvSpPr>
          <p:cNvPr id="34" name="TextBox 33"/>
          <p:cNvSpPr txBox="1"/>
          <p:nvPr/>
        </p:nvSpPr>
        <p:spPr>
          <a:xfrm>
            <a:off x="5378495" y="281394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MV 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5" name="Straight Arrow Connector 64"/>
          <p:cNvCxnSpPr>
            <a:stCxn id="34" idx="1"/>
          </p:cNvCxnSpPr>
          <p:nvPr/>
        </p:nvCxnSpPr>
        <p:spPr>
          <a:xfrm flipH="1">
            <a:off x="4993361" y="2998609"/>
            <a:ext cx="385134" cy="78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79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889203"/>
            <a:ext cx="9144000" cy="5049721"/>
            <a:chOff x="0" y="889203"/>
            <a:chExt cx="9144000" cy="50497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8"/>
            <a:stretch/>
          </p:blipFill>
          <p:spPr>
            <a:xfrm>
              <a:off x="0" y="919205"/>
              <a:ext cx="9144000" cy="5019719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30819" y="889203"/>
              <a:ext cx="8913181" cy="735411"/>
              <a:chOff x="230819" y="889203"/>
              <a:chExt cx="8913181" cy="735411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30819" y="956231"/>
                <a:ext cx="10840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0308 UTC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8810254" y="88920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" name="Straight Arrow Connector 5"/>
              <p:cNvCxnSpPr>
                <a:endCxn id="5" idx="2"/>
              </p:cNvCxnSpPr>
              <p:nvPr/>
            </p:nvCxnSpPr>
            <p:spPr>
              <a:xfrm flipV="1">
                <a:off x="8977127" y="1258535"/>
                <a:ext cx="0" cy="366079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7902929" y="5321087"/>
              <a:ext cx="1074198" cy="369333"/>
              <a:chOff x="7902929" y="5321087"/>
              <a:chExt cx="1074198" cy="369333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7902929" y="5690419"/>
                <a:ext cx="1074198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8059956" y="5321087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16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995604" y="2244768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MV 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33965" y="2574524"/>
              <a:ext cx="514905" cy="63919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889203"/>
            <a:ext cx="9144000" cy="5061424"/>
            <a:chOff x="0" y="889203"/>
            <a:chExt cx="9144000" cy="50614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07372"/>
              <a:ext cx="9144000" cy="5043255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230819" y="889203"/>
              <a:ext cx="8913181" cy="735411"/>
              <a:chOff x="230819" y="889203"/>
              <a:chExt cx="8913181" cy="735411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30819" y="956231"/>
                <a:ext cx="1086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0311 UTC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810254" y="88920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Straight Arrow Connector 21"/>
              <p:cNvCxnSpPr>
                <a:endCxn id="21" idx="2"/>
              </p:cNvCxnSpPr>
              <p:nvPr/>
            </p:nvCxnSpPr>
            <p:spPr>
              <a:xfrm flipV="1">
                <a:off x="8977127" y="1258535"/>
                <a:ext cx="0" cy="366079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7902929" y="5321087"/>
              <a:ext cx="1074198" cy="369333"/>
              <a:chOff x="7902929" y="5321087"/>
              <a:chExt cx="1074198" cy="369333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7902929" y="5690419"/>
                <a:ext cx="1074198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8059956" y="5321087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16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0" y="889203"/>
            <a:ext cx="9144000" cy="5058668"/>
            <a:chOff x="0" y="889203"/>
            <a:chExt cx="9144000" cy="505866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0128"/>
              <a:ext cx="9144000" cy="5037743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230819" y="889203"/>
              <a:ext cx="8913181" cy="735411"/>
              <a:chOff x="230819" y="889203"/>
              <a:chExt cx="8913181" cy="735411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230819" y="956231"/>
                <a:ext cx="1086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0314 UTC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810254" y="88920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1" name="Straight Arrow Connector 30"/>
              <p:cNvCxnSpPr>
                <a:endCxn id="30" idx="2"/>
              </p:cNvCxnSpPr>
              <p:nvPr/>
            </p:nvCxnSpPr>
            <p:spPr>
              <a:xfrm flipV="1">
                <a:off x="8977127" y="1258535"/>
                <a:ext cx="0" cy="366079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7902929" y="5321087"/>
              <a:ext cx="1074198" cy="369333"/>
              <a:chOff x="7902929" y="5321087"/>
              <a:chExt cx="1074198" cy="369333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7902929" y="5690419"/>
                <a:ext cx="1074198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8059956" y="5321087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16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0" y="880256"/>
            <a:ext cx="9144000" cy="5058668"/>
            <a:chOff x="0" y="889203"/>
            <a:chExt cx="9144000" cy="505866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0128"/>
              <a:ext cx="9144000" cy="5037743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230819" y="889203"/>
              <a:ext cx="8913181" cy="735411"/>
              <a:chOff x="230819" y="889203"/>
              <a:chExt cx="8913181" cy="735411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230819" y="956231"/>
                <a:ext cx="1086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0316 UTC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10254" y="88920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1" name="Straight Arrow Connector 50"/>
              <p:cNvCxnSpPr>
                <a:endCxn id="50" idx="2"/>
              </p:cNvCxnSpPr>
              <p:nvPr/>
            </p:nvCxnSpPr>
            <p:spPr>
              <a:xfrm flipV="1">
                <a:off x="8977127" y="1258535"/>
                <a:ext cx="0" cy="366079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7902929" y="5321087"/>
              <a:ext cx="1074198" cy="369333"/>
              <a:chOff x="7902929" y="5321087"/>
              <a:chExt cx="1074198" cy="369333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902929" y="5690419"/>
                <a:ext cx="1074198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8059956" y="5321087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16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7695003" y="2272522"/>
              <a:ext cx="11675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MV G becoming larger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360" y="901181"/>
            <a:ext cx="9144000" cy="5037743"/>
            <a:chOff x="0" y="889203"/>
            <a:chExt cx="9144000" cy="5037743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03351"/>
              <a:ext cx="9144000" cy="5023595"/>
            </a:xfrm>
            <a:prstGeom prst="rect">
              <a:avLst/>
            </a:prstGeom>
          </p:spPr>
        </p:pic>
        <p:grpSp>
          <p:nvGrpSpPr>
            <p:cNvPr id="66" name="Group 65"/>
            <p:cNvGrpSpPr/>
            <p:nvPr/>
          </p:nvGrpSpPr>
          <p:grpSpPr>
            <a:xfrm>
              <a:off x="230819" y="889203"/>
              <a:ext cx="8913181" cy="735411"/>
              <a:chOff x="230819" y="889203"/>
              <a:chExt cx="8913181" cy="735411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230819" y="956231"/>
                <a:ext cx="1086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0319 UTC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8810254" y="88920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5" name="Straight Arrow Connector 74"/>
              <p:cNvCxnSpPr>
                <a:endCxn id="74" idx="2"/>
              </p:cNvCxnSpPr>
              <p:nvPr/>
            </p:nvCxnSpPr>
            <p:spPr>
              <a:xfrm flipV="1">
                <a:off x="8977127" y="1258535"/>
                <a:ext cx="0" cy="366079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7902929" y="5321087"/>
              <a:ext cx="1074198" cy="369333"/>
              <a:chOff x="7902929" y="5321087"/>
              <a:chExt cx="1074198" cy="369333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7902929" y="5690419"/>
                <a:ext cx="1074198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8059956" y="5321087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16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4971495" y="2782669"/>
              <a:ext cx="2716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Two concentrated shear zones appear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9" name="Straight Arrow Connector 68"/>
            <p:cNvCxnSpPr>
              <a:stCxn id="68" idx="2"/>
            </p:cNvCxnSpPr>
            <p:nvPr/>
          </p:nvCxnSpPr>
          <p:spPr>
            <a:xfrm>
              <a:off x="6329779" y="3429000"/>
              <a:ext cx="852256" cy="68136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6418555" y="3167310"/>
              <a:ext cx="870012" cy="38375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0" y="880256"/>
            <a:ext cx="9144000" cy="5058668"/>
            <a:chOff x="0" y="889203"/>
            <a:chExt cx="9144000" cy="5058668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0128"/>
              <a:ext cx="9144000" cy="5037743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230819" y="889203"/>
              <a:ext cx="8913181" cy="735411"/>
              <a:chOff x="230819" y="889203"/>
              <a:chExt cx="8913181" cy="735411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230819" y="956231"/>
                <a:ext cx="1086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0322 UTC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8810254" y="88920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7" name="Straight Arrow Connector 96"/>
              <p:cNvCxnSpPr>
                <a:endCxn id="96" idx="2"/>
              </p:cNvCxnSpPr>
              <p:nvPr/>
            </p:nvCxnSpPr>
            <p:spPr>
              <a:xfrm flipV="1">
                <a:off x="8977127" y="1258535"/>
                <a:ext cx="0" cy="366079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7902929" y="5321087"/>
              <a:ext cx="1074198" cy="369333"/>
              <a:chOff x="7902929" y="5321087"/>
              <a:chExt cx="1074198" cy="369333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7902929" y="5690419"/>
                <a:ext cx="1074198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8059956" y="5321087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16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5166804" y="2676993"/>
              <a:ext cx="25922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Northern shear zone becomes tornadic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7075503" y="3184825"/>
              <a:ext cx="488272" cy="39287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-486" y="889203"/>
            <a:ext cx="9144000" cy="5058668"/>
            <a:chOff x="0" y="889203"/>
            <a:chExt cx="9144000" cy="5058668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0128"/>
              <a:ext cx="9144000" cy="5037743"/>
            </a:xfrm>
            <a:prstGeom prst="rect">
              <a:avLst/>
            </a:prstGeom>
          </p:spPr>
        </p:pic>
        <p:grpSp>
          <p:nvGrpSpPr>
            <p:cNvPr id="100" name="Group 99"/>
            <p:cNvGrpSpPr/>
            <p:nvPr/>
          </p:nvGrpSpPr>
          <p:grpSpPr>
            <a:xfrm>
              <a:off x="230819" y="889203"/>
              <a:ext cx="8913181" cy="735411"/>
              <a:chOff x="230819" y="889203"/>
              <a:chExt cx="8913181" cy="735411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230819" y="956231"/>
                <a:ext cx="1086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0325 UTC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8810254" y="88920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6" name="Straight Arrow Connector 105"/>
              <p:cNvCxnSpPr>
                <a:endCxn id="105" idx="2"/>
              </p:cNvCxnSpPr>
              <p:nvPr/>
            </p:nvCxnSpPr>
            <p:spPr>
              <a:xfrm flipV="1">
                <a:off x="8977127" y="1258535"/>
                <a:ext cx="0" cy="366079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7902929" y="5321087"/>
              <a:ext cx="1074198" cy="369333"/>
              <a:chOff x="7902929" y="5321087"/>
              <a:chExt cx="1074198" cy="369333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>
                <a:off x="7902929" y="5690419"/>
                <a:ext cx="1074198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8059956" y="5321087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16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7" name="Group 106"/>
          <p:cNvGrpSpPr/>
          <p:nvPr/>
        </p:nvGrpSpPr>
        <p:grpSpPr>
          <a:xfrm>
            <a:off x="0" y="880256"/>
            <a:ext cx="9144000" cy="5058668"/>
            <a:chOff x="0" y="889203"/>
            <a:chExt cx="9144000" cy="5058668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0128"/>
              <a:ext cx="9144000" cy="5037743"/>
            </a:xfrm>
            <a:prstGeom prst="rect">
              <a:avLst/>
            </a:prstGeom>
          </p:spPr>
        </p:pic>
        <p:grpSp>
          <p:nvGrpSpPr>
            <p:cNvPr id="109" name="Group 108"/>
            <p:cNvGrpSpPr/>
            <p:nvPr/>
          </p:nvGrpSpPr>
          <p:grpSpPr>
            <a:xfrm>
              <a:off x="230819" y="889203"/>
              <a:ext cx="8913181" cy="735411"/>
              <a:chOff x="230819" y="889203"/>
              <a:chExt cx="8913181" cy="735411"/>
            </a:xfrm>
          </p:grpSpPr>
          <p:sp>
            <p:nvSpPr>
              <p:cNvPr id="113" name="TextBox 112"/>
              <p:cNvSpPr txBox="1"/>
              <p:nvPr/>
            </p:nvSpPr>
            <p:spPr>
              <a:xfrm>
                <a:off x="230819" y="956231"/>
                <a:ext cx="1086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0327 UTC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8810254" y="88920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N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5" name="Straight Arrow Connector 114"/>
              <p:cNvCxnSpPr>
                <a:endCxn id="114" idx="2"/>
              </p:cNvCxnSpPr>
              <p:nvPr/>
            </p:nvCxnSpPr>
            <p:spPr>
              <a:xfrm flipV="1">
                <a:off x="8977127" y="1258535"/>
                <a:ext cx="0" cy="366079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oup 109"/>
            <p:cNvGrpSpPr/>
            <p:nvPr/>
          </p:nvGrpSpPr>
          <p:grpSpPr>
            <a:xfrm>
              <a:off x="7902929" y="5321087"/>
              <a:ext cx="1074198" cy="369333"/>
              <a:chOff x="7902929" y="5321087"/>
              <a:chExt cx="1074198" cy="369333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>
                <a:off x="7902929" y="5690419"/>
                <a:ext cx="1074198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/>
            </p:nvSpPr>
            <p:spPr>
              <a:xfrm>
                <a:off x="8059956" y="5321087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16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-972" y="886447"/>
            <a:ext cx="9144000" cy="5061424"/>
            <a:chOff x="0" y="889203"/>
            <a:chExt cx="9144000" cy="5061424"/>
          </a:xfrm>
        </p:grpSpPr>
        <p:grpSp>
          <p:nvGrpSpPr>
            <p:cNvPr id="117" name="Group 116"/>
            <p:cNvGrpSpPr/>
            <p:nvPr/>
          </p:nvGrpSpPr>
          <p:grpSpPr>
            <a:xfrm>
              <a:off x="0" y="889203"/>
              <a:ext cx="9144000" cy="5061424"/>
              <a:chOff x="0" y="889203"/>
              <a:chExt cx="9144000" cy="5061424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07372"/>
                <a:ext cx="9144000" cy="5043255"/>
              </a:xfrm>
              <a:prstGeom prst="rect">
                <a:avLst/>
              </a:prstGeom>
            </p:spPr>
          </p:pic>
          <p:grpSp>
            <p:nvGrpSpPr>
              <p:cNvPr id="120" name="Group 119"/>
              <p:cNvGrpSpPr/>
              <p:nvPr/>
            </p:nvGrpSpPr>
            <p:grpSpPr>
              <a:xfrm>
                <a:off x="230819" y="889203"/>
                <a:ext cx="8913181" cy="735411"/>
                <a:chOff x="230819" y="889203"/>
                <a:chExt cx="8913181" cy="735411"/>
              </a:xfrm>
            </p:grpSpPr>
            <p:sp>
              <p:nvSpPr>
                <p:cNvPr id="130" name="TextBox 129"/>
                <p:cNvSpPr txBox="1"/>
                <p:nvPr/>
              </p:nvSpPr>
              <p:spPr>
                <a:xfrm>
                  <a:off x="230819" y="956231"/>
                  <a:ext cx="10869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0330 UTC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8810254" y="889203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N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32" name="Straight Arrow Connector 131"/>
                <p:cNvCxnSpPr>
                  <a:endCxn id="131" idx="2"/>
                </p:cNvCxnSpPr>
                <p:nvPr/>
              </p:nvCxnSpPr>
              <p:spPr>
                <a:xfrm flipV="1">
                  <a:off x="8977127" y="1258535"/>
                  <a:ext cx="0" cy="366079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/>
            </p:nvGrpSpPr>
            <p:grpSpPr>
              <a:xfrm>
                <a:off x="7902929" y="5321087"/>
                <a:ext cx="1074198" cy="369333"/>
                <a:chOff x="7902929" y="5321087"/>
                <a:chExt cx="1074198" cy="369333"/>
              </a:xfrm>
            </p:grpSpPr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7902929" y="5690419"/>
                  <a:ext cx="1074198" cy="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TextBox 128"/>
                <p:cNvSpPr txBox="1"/>
                <p:nvPr/>
              </p:nvSpPr>
              <p:spPr>
                <a:xfrm>
                  <a:off x="8059956" y="5321087"/>
                  <a:ext cx="7601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16 km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22" name="TextBox 121"/>
              <p:cNvSpPr txBox="1"/>
              <p:nvPr/>
            </p:nvSpPr>
            <p:spPr>
              <a:xfrm>
                <a:off x="4998128" y="5182587"/>
                <a:ext cx="22904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Southern shear zone becomes tornadic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3" name="Straight Arrow Connector 122"/>
              <p:cNvCxnSpPr/>
              <p:nvPr/>
            </p:nvCxnSpPr>
            <p:spPr>
              <a:xfrm flipV="1">
                <a:off x="7164280" y="4261282"/>
                <a:ext cx="1275748" cy="114521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/>
              <p:cNvSpPr txBox="1"/>
              <p:nvPr/>
            </p:nvSpPr>
            <p:spPr>
              <a:xfrm>
                <a:off x="5346000" y="2714765"/>
                <a:ext cx="245615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Two distinct circulations out of one broader vortex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5" name="Straight Arrow Connector 124"/>
              <p:cNvCxnSpPr/>
              <p:nvPr/>
            </p:nvCxnSpPr>
            <p:spPr>
              <a:xfrm>
                <a:off x="7048870" y="3338965"/>
                <a:ext cx="1313895" cy="80060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/>
              <p:cNvSpPr txBox="1"/>
              <p:nvPr/>
            </p:nvSpPr>
            <p:spPr>
              <a:xfrm>
                <a:off x="8154904" y="3207293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G1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8397407" y="4158112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G2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18" name="Straight Arrow Connector 117"/>
            <p:cNvCxnSpPr/>
            <p:nvPr/>
          </p:nvCxnSpPr>
          <p:spPr>
            <a:xfrm>
              <a:off x="7288567" y="3176430"/>
              <a:ext cx="1038687" cy="46166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06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0" y="785683"/>
            <a:ext cx="9143999" cy="5269136"/>
            <a:chOff x="0" y="785683"/>
            <a:chExt cx="9143999" cy="52691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" r="486" b="1008"/>
            <a:stretch/>
          </p:blipFill>
          <p:spPr>
            <a:xfrm>
              <a:off x="0" y="785683"/>
              <a:ext cx="9143999" cy="5269136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116298" y="2073923"/>
              <a:ext cx="9027701" cy="2137391"/>
              <a:chOff x="116298" y="2073923"/>
              <a:chExt cx="9027701" cy="2137391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1258040" y="3438510"/>
                <a:ext cx="5058940" cy="255213"/>
                <a:chOff x="442700" y="2492835"/>
                <a:chExt cx="5058940" cy="255213"/>
              </a:xfrm>
            </p:grpSpPr>
            <p:sp>
              <p:nvSpPr>
                <p:cNvPr id="99" name="TextBox 98"/>
                <p:cNvSpPr txBox="1"/>
                <p:nvPr/>
              </p:nvSpPr>
              <p:spPr>
                <a:xfrm>
                  <a:off x="5022320" y="2501827"/>
                  <a:ext cx="479320" cy="24622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000" b="1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326.9</a:t>
                  </a:r>
                  <a:endParaRPr lang="en-US" sz="1000" b="1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442700" y="2492835"/>
                  <a:ext cx="486940" cy="24622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000" b="1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326.9</a:t>
                  </a:r>
                  <a:endParaRPr lang="en-US" sz="1000" b="1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116298" y="2073923"/>
                <a:ext cx="9027701" cy="2137391"/>
                <a:chOff x="116298" y="2073923"/>
                <a:chExt cx="9027701" cy="2137391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2218160" y="3285653"/>
                  <a:ext cx="5058940" cy="255213"/>
                  <a:chOff x="442700" y="2492835"/>
                  <a:chExt cx="5058940" cy="255213"/>
                </a:xfrm>
              </p:grpSpPr>
              <p:sp>
                <p:nvSpPr>
                  <p:cNvPr id="97" name="TextBox 96"/>
                  <p:cNvSpPr txBox="1"/>
                  <p:nvPr/>
                </p:nvSpPr>
                <p:spPr>
                  <a:xfrm>
                    <a:off x="5022320" y="2501827"/>
                    <a:ext cx="479320" cy="246221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000" b="1" dirty="0" smtClean="0">
                        <a:solidFill>
                          <a:srgbClr val="FFFF00"/>
                        </a:solidFill>
                      </a:rPr>
                      <a:t>349.3</a:t>
                    </a:r>
                    <a:endParaRPr lang="en-US" sz="1000" b="1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442700" y="2492835"/>
                    <a:ext cx="486940" cy="246221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000" b="1" dirty="0" smtClean="0">
                        <a:solidFill>
                          <a:srgbClr val="FFFF00"/>
                        </a:solidFill>
                      </a:rPr>
                      <a:t>349.3</a:t>
                    </a:r>
                    <a:endParaRPr lang="en-US" sz="1000" b="1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116298" y="2073923"/>
                  <a:ext cx="9027701" cy="2137391"/>
                  <a:chOff x="116298" y="2073923"/>
                  <a:chExt cx="9027701" cy="2137391"/>
                </a:xfrm>
              </p:grpSpPr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442700" y="2492835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95" name="TextBox 94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328.4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96" name="TextBox 95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328.4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2210540" y="2642227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4" name="TextBox 93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408512" y="3073002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328.1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328.1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1204700" y="3077497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327.6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90" name="TextBox 89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327.6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2279120" y="3102417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B050"/>
                          </a:solidFill>
                        </a:rPr>
                        <a:t>341.3</a:t>
                      </a:r>
                      <a:endParaRPr lang="en-US" sz="1000" b="1" dirty="0">
                        <a:solidFill>
                          <a:srgbClr val="00B050"/>
                        </a:solidFill>
                      </a:endParaRPr>
                    </a:p>
                  </p:txBody>
                </p:sp>
                <p:sp>
                  <p:nvSpPr>
                    <p:cNvPr id="88" name="TextBox 87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B050"/>
                          </a:solidFill>
                        </a:rPr>
                        <a:t>341.3</a:t>
                      </a:r>
                      <a:endParaRPr lang="en-US" sz="1000" b="1" dirty="0">
                        <a:solidFill>
                          <a:srgbClr val="00B050"/>
                        </a:solidFill>
                      </a:endParaRPr>
                    </a:p>
                  </p:txBody>
                </p:sp>
              </p:grpSp>
              <p:grpSp>
                <p:nvGrpSpPr>
                  <p:cNvPr id="60" name="Group 59"/>
                  <p:cNvGrpSpPr/>
                  <p:nvPr/>
                </p:nvGrpSpPr>
                <p:grpSpPr>
                  <a:xfrm>
                    <a:off x="2697480" y="2760280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85" name="TextBox 84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336.5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86" name="TextBox 85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336.5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61" name="Group 60"/>
                  <p:cNvGrpSpPr/>
                  <p:nvPr/>
                </p:nvGrpSpPr>
                <p:grpSpPr>
                  <a:xfrm>
                    <a:off x="3871700" y="3033345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83" name="TextBox 82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337.3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84" name="TextBox 83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337.3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595618" y="2660289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327.2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327.2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1691640" y="2576081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79" name="TextBox 78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335.5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  <p:sp>
                  <p:nvSpPr>
                    <p:cNvPr id="80" name="TextBox 79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66FF33"/>
                          </a:solidFill>
                        </a:rPr>
                        <a:t>335.5</a:t>
                      </a:r>
                      <a:endParaRPr lang="en-US" sz="1000" b="1" dirty="0">
                        <a:solidFill>
                          <a:srgbClr val="66FF33"/>
                        </a:solidFill>
                      </a:endParaRPr>
                    </a:p>
                  </p:txBody>
                </p:sp>
              </p:grpSp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3206425" y="3072519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77" name="TextBox 76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333.7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333.7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</p:grp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3871700" y="2150556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75" name="TextBox 74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333.8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  <p:sp>
                  <p:nvSpPr>
                    <p:cNvPr id="76" name="TextBox 75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0000F6"/>
                          </a:solidFill>
                        </a:rPr>
                        <a:t>333.8</a:t>
                      </a:r>
                      <a:endParaRPr lang="en-US" sz="1000" b="1" dirty="0">
                        <a:solidFill>
                          <a:srgbClr val="0000F6"/>
                        </a:solidFill>
                      </a:endParaRPr>
                    </a:p>
                  </p:txBody>
                </p:sp>
              </p:grp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116298" y="2073923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73" name="TextBox 72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329.3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329.3</a:t>
                      </a:r>
                      <a:endParaRPr lang="en-US" sz="10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4085059" y="3660921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352.7</a:t>
                      </a:r>
                      <a:endParaRPr lang="en-US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72" name="TextBox 71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352.7</a:t>
                      </a:r>
                      <a:endParaRPr lang="en-US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2337745" y="3956101"/>
                    <a:ext cx="5058940" cy="255213"/>
                    <a:chOff x="442700" y="2492835"/>
                    <a:chExt cx="5058940" cy="255213"/>
                  </a:xfrm>
                </p:grpSpPr>
                <p:sp>
                  <p:nvSpPr>
                    <p:cNvPr id="69" name="TextBox 68"/>
                    <p:cNvSpPr txBox="1"/>
                    <p:nvPr/>
                  </p:nvSpPr>
                  <p:spPr>
                    <a:xfrm>
                      <a:off x="5022320" y="2501827"/>
                      <a:ext cx="47932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C00000"/>
                          </a:solidFill>
                        </a:rPr>
                        <a:t>358.7</a:t>
                      </a:r>
                      <a:endParaRPr lang="en-US" sz="10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442700" y="2492835"/>
                      <a:ext cx="486940" cy="2462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000" b="1" dirty="0" smtClean="0">
                          <a:solidFill>
                            <a:srgbClr val="C00000"/>
                          </a:solidFill>
                        </a:rPr>
                        <a:t>358.7</a:t>
                      </a:r>
                      <a:endParaRPr lang="en-US" sz="1000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0" name="Group 49"/>
              <p:cNvGrpSpPr/>
              <p:nvPr/>
            </p:nvGrpSpPr>
            <p:grpSpPr>
              <a:xfrm>
                <a:off x="1163895" y="3690415"/>
                <a:ext cx="5058940" cy="255213"/>
                <a:chOff x="442700" y="2492835"/>
                <a:chExt cx="5058940" cy="255213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5022320" y="2501827"/>
                  <a:ext cx="479320" cy="24622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000" b="1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327.5</a:t>
                  </a:r>
                  <a:endParaRPr lang="en-US" sz="1000" b="1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42700" y="2492835"/>
                  <a:ext cx="486940" cy="24622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000" b="1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327.5</a:t>
                  </a:r>
                  <a:endParaRPr lang="en-US" sz="1000" b="1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7253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785682"/>
            <a:ext cx="9144000" cy="5288465"/>
            <a:chOff x="0" y="785682"/>
            <a:chExt cx="9144000" cy="52884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" r="486" b="839"/>
            <a:stretch/>
          </p:blipFill>
          <p:spPr>
            <a:xfrm>
              <a:off x="0" y="785682"/>
              <a:ext cx="9144000" cy="528846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394678" y="2310143"/>
              <a:ext cx="5058940" cy="255213"/>
              <a:chOff x="2394678" y="2310143"/>
              <a:chExt cx="5058940" cy="25521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6974298" y="2319135"/>
                <a:ext cx="479320" cy="24622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 smtClean="0">
                    <a:solidFill>
                      <a:srgbClr val="00B050"/>
                    </a:solidFill>
                  </a:rPr>
                  <a:t>341.3</a:t>
                </a:r>
                <a:endParaRPr lang="en-US" sz="10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394678" y="2310143"/>
                <a:ext cx="486940" cy="24622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 smtClean="0">
                    <a:solidFill>
                      <a:srgbClr val="00B050"/>
                    </a:solidFill>
                  </a:rPr>
                  <a:t>341.3</a:t>
                </a:r>
                <a:endParaRPr lang="en-US" sz="1000" b="1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701258" y="4060042"/>
              <a:ext cx="5058940" cy="255213"/>
              <a:chOff x="2394678" y="2310143"/>
              <a:chExt cx="5058940" cy="25521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974298" y="2319135"/>
                <a:ext cx="479320" cy="24622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351.9</a:t>
                </a:r>
                <a:endParaRPr lang="en-US" sz="1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394678" y="2310143"/>
                <a:ext cx="486940" cy="24622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351.9</a:t>
                </a:r>
                <a:endParaRPr lang="en-US" sz="1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6057099" y="324524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2686" y="45850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8472" r="8431" b="5254"/>
          <a:stretch/>
        </p:blipFill>
        <p:spPr>
          <a:xfrm>
            <a:off x="-1" y="1577787"/>
            <a:ext cx="9139865" cy="463475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sp>
        <p:nvSpPr>
          <p:cNvPr id="4" name="Right Brace 3"/>
          <p:cNvSpPr/>
          <p:nvPr/>
        </p:nvSpPr>
        <p:spPr>
          <a:xfrm rot="2203431">
            <a:off x="7705978" y="4809473"/>
            <a:ext cx="355107" cy="1022429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82784" y="5436500"/>
            <a:ext cx="13715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Acceleration of G2 from 0343 UTC to merger after 0359 UTC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941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3000" y="0"/>
            <a:ext cx="6936664" cy="6888291"/>
            <a:chOff x="1143000" y="0"/>
            <a:chExt cx="6936664" cy="68882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0"/>
              <a:ext cx="6858000" cy="6858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244179" y="585926"/>
              <a:ext cx="8354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trike="sngStrike" dirty="0">
                  <a:solidFill>
                    <a:srgbClr val="0000F6"/>
                  </a:solidFill>
                </a:rPr>
                <a:t> </a:t>
              </a:r>
              <a:r>
                <a:rPr lang="en-US" strike="sngStrike" dirty="0" smtClean="0">
                  <a:solidFill>
                    <a:srgbClr val="0000F6"/>
                  </a:solidFill>
                </a:rPr>
                <a:t>     </a:t>
              </a:r>
              <a:r>
                <a:rPr lang="en-US" dirty="0" smtClean="0">
                  <a:solidFill>
                    <a:srgbClr val="0000F6"/>
                  </a:solidFill>
                </a:rPr>
                <a:t>G-1</a:t>
              </a:r>
            </a:p>
            <a:p>
              <a:r>
                <a:rPr lang="en-US" strike="sngStrike" dirty="0" smtClean="0">
                  <a:solidFill>
                    <a:srgbClr val="722DBD"/>
                  </a:solidFill>
                </a:rPr>
                <a:t>      </a:t>
              </a:r>
              <a:r>
                <a:rPr lang="en-US" dirty="0" smtClean="0">
                  <a:solidFill>
                    <a:srgbClr val="722DBD"/>
                  </a:solidFill>
                </a:rPr>
                <a:t>G-2</a:t>
              </a:r>
            </a:p>
            <a:p>
              <a:r>
                <a:rPr lang="en-US" strike="sngStrike" dirty="0">
                  <a:solidFill>
                    <a:srgbClr val="66FF33"/>
                  </a:solidFill>
                </a:rPr>
                <a:t> </a:t>
              </a:r>
              <a:r>
                <a:rPr lang="en-US" strike="sngStrike" dirty="0" smtClean="0">
                  <a:solidFill>
                    <a:srgbClr val="66FF33"/>
                  </a:solidFill>
                </a:rPr>
                <a:t>     </a:t>
              </a:r>
              <a:r>
                <a:rPr lang="en-US" dirty="0" smtClean="0">
                  <a:solidFill>
                    <a:srgbClr val="66FF33"/>
                  </a:solidFill>
                </a:rPr>
                <a:t>G-3</a:t>
              </a:r>
              <a:endParaRPr lang="en-US" dirty="0">
                <a:solidFill>
                  <a:srgbClr val="66FF33"/>
                </a:solidFill>
              </a:endParaRPr>
            </a:p>
            <a:p>
              <a:r>
                <a:rPr lang="en-US" strike="sngStrike" dirty="0">
                  <a:solidFill>
                    <a:srgbClr val="FF0000"/>
                  </a:solidFill>
                </a:rPr>
                <a:t>      </a:t>
              </a:r>
              <a:r>
                <a:rPr lang="en-US" dirty="0" smtClean="0">
                  <a:solidFill>
                    <a:srgbClr val="FF0000"/>
                  </a:solidFill>
                </a:rPr>
                <a:t>G-4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384816" y="6488181"/>
              <a:ext cx="2374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Numbers: # of tors ongoing at sweep time</a:t>
              </a:r>
            </a:p>
            <a:p>
              <a:r>
                <a:rPr lang="en-US" sz="1000" dirty="0" smtClean="0"/>
                <a:t>T: TDS detected</a:t>
              </a:r>
              <a:endParaRPr lang="en-US" sz="10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591089" y="3455633"/>
              <a:ext cx="14492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Is this realistic?</a:t>
              </a:r>
              <a:endParaRPr lang="en-US" sz="16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6596109" y="3721963"/>
              <a:ext cx="648070" cy="4308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37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0" y="907939"/>
            <a:ext cx="9144000" cy="5042122"/>
            <a:chOff x="0" y="907939"/>
            <a:chExt cx="9144000" cy="5042122"/>
          </a:xfrm>
        </p:grpSpPr>
        <p:grpSp>
          <p:nvGrpSpPr>
            <p:cNvPr id="37" name="Group 36"/>
            <p:cNvGrpSpPr/>
            <p:nvPr/>
          </p:nvGrpSpPr>
          <p:grpSpPr>
            <a:xfrm>
              <a:off x="0" y="907939"/>
              <a:ext cx="9144000" cy="5042122"/>
              <a:chOff x="0" y="907939"/>
              <a:chExt cx="9144000" cy="5042122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907939"/>
                <a:ext cx="9144000" cy="5042122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238125" y="907939"/>
                <a:ext cx="10840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0341 UTC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 rot="16956208">
              <a:off x="4629149" y="2182185"/>
              <a:ext cx="934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71.4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0" y="2386012"/>
            <a:ext cx="9144000" cy="2085976"/>
            <a:chOff x="0" y="2386012"/>
            <a:chExt cx="9144000" cy="208597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69" b="28380"/>
            <a:stretch/>
          </p:blipFill>
          <p:spPr>
            <a:xfrm>
              <a:off x="0" y="2386012"/>
              <a:ext cx="9144000" cy="208597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954200" y="2493986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Cell assoc. w/G1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IEM Regional Radar 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2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Interaction between MVs ‘K’, ‘U’, ‘V’, and ‘W’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1644867"/>
            <a:ext cx="9144000" cy="5213133"/>
            <a:chOff x="0" y="1644867"/>
            <a:chExt cx="9144000" cy="521313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1644867"/>
              <a:ext cx="9144000" cy="5213133"/>
              <a:chOff x="0" y="814805"/>
              <a:chExt cx="9144000" cy="521313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"/>
              <a:stretch/>
            </p:blipFill>
            <p:spPr>
              <a:xfrm>
                <a:off x="0" y="814805"/>
                <a:ext cx="9144000" cy="5213133"/>
              </a:xfrm>
              <a:prstGeom prst="rect">
                <a:avLst/>
              </a:prstGeom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7767961" y="826956"/>
                <a:ext cx="1321939" cy="5129390"/>
                <a:chOff x="7767961" y="826956"/>
                <a:chExt cx="1321939" cy="512939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7767961" y="5461531"/>
                  <a:ext cx="1216241" cy="494815"/>
                  <a:chOff x="7714695" y="6260521"/>
                  <a:chExt cx="1216241" cy="494815"/>
                </a:xfrm>
              </p:grpSpPr>
              <p:cxnSp>
                <p:nvCxnSpPr>
                  <p:cNvPr id="7" name="Straight Connector 6"/>
                  <p:cNvCxnSpPr/>
                  <p:nvPr/>
                </p:nvCxnSpPr>
                <p:spPr>
                  <a:xfrm>
                    <a:off x="7714695" y="6599066"/>
                    <a:ext cx="1216241" cy="1195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7942744" y="6260521"/>
                    <a:ext cx="7601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55 km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7714695" y="6445187"/>
                    <a:ext cx="0" cy="310149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8930936" y="6445187"/>
                    <a:ext cx="0" cy="310149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8923027" y="1089756"/>
                  <a:ext cx="0" cy="443884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/>
                <p:cNvSpPr txBox="1"/>
                <p:nvPr/>
              </p:nvSpPr>
              <p:spPr>
                <a:xfrm>
                  <a:off x="8756154" y="826956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N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4057096" y="3882101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04156" y="369743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U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08342" y="3542190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23752" y="3870664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3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899"/>
            <a:ext cx="9144000" cy="50281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Interaction between MVs ‘K’, ‘U’, ‘V’, and ‘W’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10254" y="1829899"/>
            <a:ext cx="333746" cy="813216"/>
            <a:chOff x="8810254" y="1976614"/>
            <a:chExt cx="333746" cy="813216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8986005" y="2345946"/>
              <a:ext cx="0" cy="4438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8810254" y="1976614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5308" y="1909798"/>
            <a:ext cx="8861718" cy="4739575"/>
            <a:chOff x="195308" y="1909798"/>
            <a:chExt cx="8861718" cy="4739575"/>
          </a:xfrm>
        </p:grpSpPr>
        <p:sp>
          <p:nvSpPr>
            <p:cNvPr id="8" name="TextBox 7"/>
            <p:cNvSpPr txBox="1"/>
            <p:nvPr/>
          </p:nvSpPr>
          <p:spPr>
            <a:xfrm>
              <a:off x="195308" y="1909798"/>
              <a:ext cx="108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0439 UTC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395099" y="6280041"/>
              <a:ext cx="1661927" cy="369332"/>
              <a:chOff x="7386222" y="6241002"/>
              <a:chExt cx="1661927" cy="369332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7386222" y="6538403"/>
                <a:ext cx="1661927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832303" y="6241002"/>
                <a:ext cx="769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20 km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753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394"/>
            <a:ext cx="9144000" cy="50226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Interaction between MVs ‘K’, ‘U’, ‘V’, and ‘W’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10254" y="1829899"/>
            <a:ext cx="333746" cy="813216"/>
            <a:chOff x="8810254" y="1976614"/>
            <a:chExt cx="333746" cy="813216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8986005" y="2345946"/>
              <a:ext cx="0" cy="4438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810254" y="1976614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5308" y="1909798"/>
            <a:ext cx="8861718" cy="4739575"/>
            <a:chOff x="195308" y="1909798"/>
            <a:chExt cx="8861718" cy="4739575"/>
          </a:xfrm>
        </p:grpSpPr>
        <p:sp>
          <p:nvSpPr>
            <p:cNvPr id="11" name="TextBox 10"/>
            <p:cNvSpPr txBox="1"/>
            <p:nvPr/>
          </p:nvSpPr>
          <p:spPr>
            <a:xfrm>
              <a:off x="195308" y="1909798"/>
              <a:ext cx="108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0444 UTC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395099" y="6280041"/>
              <a:ext cx="1661927" cy="369332"/>
              <a:chOff x="7386222" y="6241002"/>
              <a:chExt cx="1661927" cy="369332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7386222" y="6538403"/>
                <a:ext cx="1661927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832303" y="6241002"/>
                <a:ext cx="769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20 km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63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899"/>
            <a:ext cx="9144000" cy="50281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Interaction between MVs ‘K’, ‘U’, ‘V’, and ‘W’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10254" y="1829899"/>
            <a:ext cx="333746" cy="813216"/>
            <a:chOff x="8810254" y="1976614"/>
            <a:chExt cx="333746" cy="813216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8986005" y="2345946"/>
              <a:ext cx="0" cy="4438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810254" y="1976614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5308" y="1909798"/>
            <a:ext cx="8861718" cy="4739575"/>
            <a:chOff x="195308" y="1909798"/>
            <a:chExt cx="8861718" cy="4739575"/>
          </a:xfrm>
        </p:grpSpPr>
        <p:sp>
          <p:nvSpPr>
            <p:cNvPr id="11" name="TextBox 10"/>
            <p:cNvSpPr txBox="1"/>
            <p:nvPr/>
          </p:nvSpPr>
          <p:spPr>
            <a:xfrm>
              <a:off x="195308" y="1909798"/>
              <a:ext cx="108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0448 UTC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395099" y="6280041"/>
              <a:ext cx="1661927" cy="369332"/>
              <a:chOff x="7386222" y="6241002"/>
              <a:chExt cx="1661927" cy="369332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7386222" y="6538403"/>
                <a:ext cx="1661927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832303" y="6241002"/>
                <a:ext cx="769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20 km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01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394"/>
            <a:ext cx="9144000" cy="50226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Interaction between MVs ‘K’, ‘U’, ‘V’, and ‘W’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10254" y="1829899"/>
            <a:ext cx="333746" cy="813216"/>
            <a:chOff x="8810254" y="1976614"/>
            <a:chExt cx="333746" cy="813216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8986005" y="2345946"/>
              <a:ext cx="0" cy="4438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810254" y="1976614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5308" y="1909798"/>
            <a:ext cx="8861718" cy="4739575"/>
            <a:chOff x="195308" y="1909798"/>
            <a:chExt cx="8861718" cy="4739575"/>
          </a:xfrm>
        </p:grpSpPr>
        <p:sp>
          <p:nvSpPr>
            <p:cNvPr id="11" name="TextBox 10"/>
            <p:cNvSpPr txBox="1"/>
            <p:nvPr/>
          </p:nvSpPr>
          <p:spPr>
            <a:xfrm>
              <a:off x="195308" y="1909798"/>
              <a:ext cx="108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0452 UTC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395099" y="6280041"/>
              <a:ext cx="1661927" cy="369332"/>
              <a:chOff x="7386222" y="6241002"/>
              <a:chExt cx="1661927" cy="369332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7386222" y="6538403"/>
                <a:ext cx="1661927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832303" y="6241002"/>
                <a:ext cx="769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20 km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105525" y="4076701"/>
            <a:ext cx="1562099" cy="87630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419475" y="2904148"/>
            <a:ext cx="5724525" cy="3163463"/>
            <a:chOff x="3419475" y="2904148"/>
            <a:chExt cx="5724525" cy="3163463"/>
          </a:xfrm>
        </p:grpSpPr>
        <p:grpSp>
          <p:nvGrpSpPr>
            <p:cNvPr id="20" name="Group 19"/>
            <p:cNvGrpSpPr/>
            <p:nvPr/>
          </p:nvGrpSpPr>
          <p:grpSpPr>
            <a:xfrm>
              <a:off x="3419475" y="2904148"/>
              <a:ext cx="5724525" cy="3163463"/>
              <a:chOff x="3419475" y="2904148"/>
              <a:chExt cx="5724525" cy="316346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9475" y="2904148"/>
                <a:ext cx="5724525" cy="3163463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949649" y="558728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5 km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419475" y="2904148"/>
                <a:ext cx="5724525" cy="316346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7542550" y="5883109"/>
              <a:ext cx="1457325" cy="3341"/>
            </a:xfrm>
            <a:prstGeom prst="line">
              <a:avLst/>
            </a:prstGeom>
            <a:ln w="38100">
              <a:solidFill>
                <a:schemeClr val="bg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4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8411"/>
            <a:ext cx="9144000" cy="50195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Interaction between MVs ‘K’, ‘U’, ‘V’, and ‘W’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10254" y="1829899"/>
            <a:ext cx="333746" cy="813216"/>
            <a:chOff x="8810254" y="1976614"/>
            <a:chExt cx="333746" cy="813216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8986005" y="2345946"/>
              <a:ext cx="0" cy="4438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810254" y="1976614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5308" y="1909798"/>
            <a:ext cx="8861718" cy="4739575"/>
            <a:chOff x="195308" y="1909798"/>
            <a:chExt cx="8861718" cy="4739575"/>
          </a:xfrm>
        </p:grpSpPr>
        <p:sp>
          <p:nvSpPr>
            <p:cNvPr id="11" name="TextBox 10"/>
            <p:cNvSpPr txBox="1"/>
            <p:nvPr/>
          </p:nvSpPr>
          <p:spPr>
            <a:xfrm>
              <a:off x="195308" y="1909798"/>
              <a:ext cx="108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0456 UTC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395099" y="6280041"/>
              <a:ext cx="1661927" cy="369332"/>
              <a:chOff x="7386222" y="6241002"/>
              <a:chExt cx="1661927" cy="369332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7386222" y="6538403"/>
                <a:ext cx="1661927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832303" y="6241002"/>
                <a:ext cx="769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20 km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813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394"/>
            <a:ext cx="9144000" cy="502260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Interaction between MVs ‘K’, ‘U’, ‘V’, and ‘W’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10254" y="1829899"/>
            <a:ext cx="333746" cy="813216"/>
            <a:chOff x="8810254" y="1976614"/>
            <a:chExt cx="333746" cy="813216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8986005" y="2345946"/>
              <a:ext cx="0" cy="4438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810254" y="1976614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5308" y="1909798"/>
            <a:ext cx="8861718" cy="4739575"/>
            <a:chOff x="195308" y="1909798"/>
            <a:chExt cx="8861718" cy="4739575"/>
          </a:xfrm>
        </p:grpSpPr>
        <p:sp>
          <p:nvSpPr>
            <p:cNvPr id="11" name="TextBox 10"/>
            <p:cNvSpPr txBox="1"/>
            <p:nvPr/>
          </p:nvSpPr>
          <p:spPr>
            <a:xfrm>
              <a:off x="195308" y="1909798"/>
              <a:ext cx="108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0501 UTC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395099" y="6280041"/>
              <a:ext cx="1661927" cy="369332"/>
              <a:chOff x="7386222" y="6241002"/>
              <a:chExt cx="1661927" cy="369332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7386222" y="6538403"/>
                <a:ext cx="1661927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832303" y="6241002"/>
                <a:ext cx="769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20 km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804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Interaction between MVs ‘K’, ‘U’, ‘V’, and ‘W’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17" y="1091739"/>
            <a:ext cx="6126366" cy="576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62075"/>
            <a:ext cx="9154707" cy="4552950"/>
            <a:chOff x="-85725" y="762000"/>
            <a:chExt cx="12506325" cy="6219825"/>
          </a:xfrm>
        </p:grpSpPr>
        <p:sp>
          <p:nvSpPr>
            <p:cNvPr id="9" name="Rectangle 8"/>
            <p:cNvSpPr/>
            <p:nvPr/>
          </p:nvSpPr>
          <p:spPr>
            <a:xfrm>
              <a:off x="-85725" y="762000"/>
              <a:ext cx="12506325" cy="6219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839881"/>
              <a:ext cx="12357663" cy="6066045"/>
              <a:chOff x="0" y="839881"/>
              <a:chExt cx="12357663" cy="606604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58170"/>
                <a:ext cx="4109060" cy="604166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9060" y="858170"/>
                <a:ext cx="4139543" cy="604775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4699" y="839881"/>
                <a:ext cx="4102964" cy="6059949"/>
              </a:xfrm>
              <a:prstGeom prst="rect">
                <a:avLst/>
              </a:prstGeom>
            </p:spPr>
          </p:pic>
        </p:grpSp>
      </p:grpSp>
      <p:sp>
        <p:nvSpPr>
          <p:cNvPr id="11" name="Title 1"/>
          <p:cNvSpPr txBox="1">
            <a:spLocks/>
          </p:cNvSpPr>
          <p:nvPr/>
        </p:nvSpPr>
        <p:spPr>
          <a:xfrm>
            <a:off x="0" y="276225"/>
            <a:ext cx="9144000" cy="10493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General Mesovortex Characteristics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909" y="5901921"/>
            <a:ext cx="251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Maximum 0.5° Rotational Velocity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4925" y="5901921"/>
            <a:ext cx="186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Distance Traveled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2072" y="5901921"/>
            <a:ext cx="252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Maximum 0.5° Diameter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276225"/>
            <a:ext cx="9144000" cy="10493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General Mesovortex Characteristics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362075"/>
            <a:ext cx="9154707" cy="4552950"/>
            <a:chOff x="0" y="1362075"/>
            <a:chExt cx="9154707" cy="4552950"/>
          </a:xfrm>
        </p:grpSpPr>
        <p:sp>
          <p:nvSpPr>
            <p:cNvPr id="9" name="Rectangle 8"/>
            <p:cNvSpPr/>
            <p:nvPr/>
          </p:nvSpPr>
          <p:spPr>
            <a:xfrm>
              <a:off x="0" y="1362075"/>
              <a:ext cx="9154707" cy="4552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1374145"/>
              <a:ext cx="9154707" cy="4540880"/>
              <a:chOff x="-590990" y="785858"/>
              <a:chExt cx="12241829" cy="60721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90990" y="811506"/>
                <a:ext cx="4151736" cy="604166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0746" y="785858"/>
                <a:ext cx="4096867" cy="607214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7613" y="828533"/>
                <a:ext cx="3993226" cy="6029467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1049101" y="5911410"/>
            <a:ext cx="102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Duration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31777" y="5911410"/>
            <a:ext cx="265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Mean Translational Speed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9752" y="5911410"/>
            <a:ext cx="179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Maximum Depth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orbel (Headings)"/>
              </a:rPr>
              <a:t>The Many Mesovortices of the 2</a:t>
            </a:r>
            <a:r>
              <a:rPr lang="en-US" sz="3600" baseline="30000" dirty="0" smtClean="0">
                <a:solidFill>
                  <a:schemeClr val="bg1"/>
                </a:solidFill>
                <a:latin typeface="Corbel (Headings)"/>
              </a:rPr>
              <a:t>nd</a:t>
            </a:r>
            <a:r>
              <a:rPr lang="en-US" sz="3600" dirty="0" smtClean="0">
                <a:solidFill>
                  <a:schemeClr val="bg1"/>
                </a:solidFill>
                <a:latin typeface="Corbel (Headings)"/>
              </a:rPr>
              <a:t> QLCS</a:t>
            </a:r>
            <a:endParaRPr lang="en-US" sz="3600" dirty="0">
              <a:solidFill>
                <a:schemeClr val="bg1"/>
              </a:solidFill>
              <a:latin typeface="Corbel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9250" y="1024858"/>
            <a:ext cx="4154750" cy="5833142"/>
          </a:xfrm>
        </p:spPr>
        <p:txBody>
          <a:bodyPr>
            <a:normAutofit/>
          </a:bodyPr>
          <a:lstStyle/>
          <a:p>
            <a:pPr marL="230188" lvl="1" indent="-230188">
              <a:tabLst>
                <a:tab pos="968375" algn="l"/>
              </a:tabLst>
            </a:pPr>
            <a:r>
              <a:rPr lang="en-US" dirty="0" smtClean="0">
                <a:solidFill>
                  <a:schemeClr val="bg1"/>
                </a:solidFill>
                <a:latin typeface="Corbel (Body)"/>
              </a:rPr>
              <a:t>39 mesovortices detected across northern Illinois, northern Indiana, and far northwestern Ohio</a:t>
            </a:r>
          </a:p>
          <a:p>
            <a:pPr marL="230188" lvl="1" indent="-230188">
              <a:tabLst>
                <a:tab pos="968375" algn="l"/>
              </a:tabLst>
            </a:pPr>
            <a:r>
              <a:rPr lang="en-US" dirty="0" smtClean="0">
                <a:solidFill>
                  <a:schemeClr val="bg1"/>
                </a:solidFill>
                <a:latin typeface="Corbel (Body)"/>
              </a:rPr>
              <a:t>As many as 15 ongoing simultaneously</a:t>
            </a:r>
          </a:p>
          <a:p>
            <a:pPr marL="230188" lvl="1" indent="-230188">
              <a:tabLst>
                <a:tab pos="968375" algn="l"/>
              </a:tabLst>
            </a:pPr>
            <a:r>
              <a:rPr lang="en-US" dirty="0" smtClean="0">
                <a:solidFill>
                  <a:schemeClr val="bg1"/>
                </a:solidFill>
                <a:latin typeface="Corbel (Body)"/>
              </a:rPr>
              <a:t>29 tornadoes confirmed in surveys; numerous others suspected</a:t>
            </a:r>
          </a:p>
          <a:p>
            <a:pPr marL="230188" lvl="1" indent="-230188">
              <a:tabLst>
                <a:tab pos="968375" algn="l"/>
              </a:tabLst>
            </a:pPr>
            <a:r>
              <a:rPr lang="en-US" dirty="0" smtClean="0">
                <a:solidFill>
                  <a:schemeClr val="bg1"/>
                </a:solidFill>
                <a:latin typeface="Corbel (Body)"/>
              </a:rPr>
              <a:t>High number of mesovortices and proximity to three radar sites afforded unique observations of several mesovortex behaviors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  <a:latin typeface="Corbel (Body)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8285" r="16472"/>
          <a:stretch/>
        </p:blipFill>
        <p:spPr>
          <a:xfrm>
            <a:off x="0" y="1024858"/>
            <a:ext cx="4989250" cy="58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5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52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orbel (Headings)"/>
              </a:rPr>
              <a:t>Research and Operational Takeaways from 30 June – 1 July 2014 Mesovortices</a:t>
            </a:r>
            <a:endParaRPr lang="en-US" sz="3600" dirty="0">
              <a:solidFill>
                <a:schemeClr val="bg1"/>
              </a:solidFill>
              <a:latin typeface="Corbel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8250"/>
            <a:ext cx="9144000" cy="553402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rbel (Body)"/>
              </a:rPr>
              <a:t>Few substantial differences between tornadic and non-tornadic mesovortices</a:t>
            </a:r>
          </a:p>
          <a:p>
            <a:r>
              <a:rPr lang="en-US" dirty="0" smtClean="0">
                <a:solidFill>
                  <a:schemeClr val="bg1"/>
                </a:solidFill>
                <a:latin typeface="Corbel (Body)"/>
              </a:rPr>
              <a:t>All cyclonic vortices – limits generation mechanisms to streamwise vorticity and release of horizontal shearing instability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orbel (Body)"/>
              </a:rPr>
              <a:t>How valid is the 0-3 km line-normal bulk shear vector in helping anticipate mesovortex/tornado generation?</a:t>
            </a:r>
          </a:p>
          <a:p>
            <a:r>
              <a:rPr lang="en-US" dirty="0" smtClean="0">
                <a:solidFill>
                  <a:schemeClr val="bg1"/>
                </a:solidFill>
                <a:latin typeface="Corbel (Body)"/>
              </a:rPr>
              <a:t>Complex, dynamic interactions between mesovortices – how common are these?</a:t>
            </a:r>
          </a:p>
          <a:p>
            <a:r>
              <a:rPr lang="en-US" dirty="0" smtClean="0">
                <a:solidFill>
                  <a:schemeClr val="bg1"/>
                </a:solidFill>
                <a:latin typeface="Corbel (Body)"/>
              </a:rPr>
              <a:t>Diagnosing damage causes from highly complex mesovortices</a:t>
            </a:r>
          </a:p>
          <a:p>
            <a:r>
              <a:rPr lang="en-US" dirty="0" smtClean="0">
                <a:solidFill>
                  <a:schemeClr val="bg1"/>
                </a:solidFill>
                <a:latin typeface="Corbel (Body)"/>
              </a:rPr>
              <a:t>See Clayton et al. in Session 3 (2:05 PM this afternoon) for more on polarimetric TDSs and implications from this event</a:t>
            </a:r>
          </a:p>
        </p:txBody>
      </p:sp>
    </p:spTree>
    <p:extLst>
      <p:ext uri="{BB962C8B-B14F-4D97-AF65-F5344CB8AC3E}">
        <p14:creationId xmlns:p14="http://schemas.microsoft.com/office/powerpoint/2010/main" val="30852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rbel (Headings)"/>
              </a:rPr>
              <a:t>Acknowledgements and Additional Information</a:t>
            </a:r>
            <a:endParaRPr lang="en-US" sz="3200" dirty="0">
              <a:solidFill>
                <a:schemeClr val="bg1"/>
              </a:solidFill>
              <a:latin typeface="Corbel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6342"/>
            <a:ext cx="9144000" cy="5040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Corbel (Body)"/>
              </a:rPr>
              <a:t>The authors would like to thank colleagues at UAH-SWIRLL and NWS Chicago for helpful discussions and insight into this work.</a:t>
            </a:r>
            <a:endParaRPr lang="en-US" sz="1800" dirty="0">
              <a:solidFill>
                <a:schemeClr val="bg1"/>
              </a:solidFill>
              <a:latin typeface="Corbel (Body)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rbel (Body)"/>
              </a:rPr>
              <a:t>Partial funding for this work was supplied by NSF grant number AGS-1359771, NOAA/OAR through agreement number 2586DE-01-UAH from Dauphin Island Sea Lab, NOAA/OAR grant number NA16OAR4590216, and through support by the UAH Research and Creative Experience for Undergraduates (RCEU) program.</a:t>
            </a:r>
          </a:p>
        </p:txBody>
      </p:sp>
    </p:spTree>
    <p:extLst>
      <p:ext uri="{BB962C8B-B14F-4D97-AF65-F5344CB8AC3E}">
        <p14:creationId xmlns:p14="http://schemas.microsoft.com/office/powerpoint/2010/main" val="28909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540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rbel (Headings)"/>
              </a:rPr>
              <a:t>Questions?</a:t>
            </a:r>
            <a:endParaRPr lang="en-US" dirty="0">
              <a:solidFill>
                <a:schemeClr val="bg1"/>
              </a:solidFill>
              <a:latin typeface="Corbel (Headings)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419" y="6018594"/>
            <a:ext cx="23711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latin typeface="Corbel (Body)"/>
              </a:rPr>
              <a:t>Email: </a:t>
            </a:r>
            <a:r>
              <a:rPr lang="en-US" sz="1350" dirty="0" smtClean="0">
                <a:solidFill>
                  <a:schemeClr val="bg1"/>
                </a:solidFill>
                <a:latin typeface="Corbel (Body)"/>
              </a:rPr>
              <a:t>lyzaa@nsstc.uah.edu</a:t>
            </a:r>
          </a:p>
          <a:p>
            <a:pPr algn="ctr"/>
            <a:r>
              <a:rPr lang="en-US" sz="1350" dirty="0" smtClean="0">
                <a:solidFill>
                  <a:schemeClr val="bg1"/>
                </a:solidFill>
                <a:latin typeface="Corbel (Body)"/>
              </a:rPr>
              <a:t>Twitter: @</a:t>
            </a:r>
            <a:r>
              <a:rPr lang="en-US" sz="1350" dirty="0" err="1" smtClean="0">
                <a:solidFill>
                  <a:schemeClr val="bg1"/>
                </a:solidFill>
                <a:latin typeface="Corbel (Body)"/>
              </a:rPr>
              <a:t>tlyzawx</a:t>
            </a:r>
            <a:endParaRPr lang="en-US" sz="1350" dirty="0" smtClean="0">
              <a:solidFill>
                <a:schemeClr val="bg1"/>
              </a:solidFill>
              <a:latin typeface="Corbel (Body)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512"/>
            <a:ext cx="9144000" cy="523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7232" y="4110361"/>
            <a:ext cx="106532" cy="887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Mesovortex and Confirmed Tornado Tracks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1640889"/>
            <a:ext cx="9144000" cy="5217111"/>
            <a:chOff x="0" y="1640889"/>
            <a:chExt cx="9144000" cy="5217111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1661132"/>
              <a:ext cx="9144000" cy="5196868"/>
              <a:chOff x="0" y="1661132"/>
              <a:chExt cx="9144000" cy="519686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1661132"/>
                <a:ext cx="9144000" cy="5196868"/>
                <a:chOff x="0" y="1661132"/>
                <a:chExt cx="9144000" cy="5196868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1661132"/>
                  <a:ext cx="9144000" cy="5196868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0" y="5095783"/>
                  <a:ext cx="2328775" cy="1762217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95309" y="5459766"/>
                  <a:ext cx="585926" cy="0"/>
                </a:xfrm>
                <a:prstGeom prst="line">
                  <a:avLst/>
                </a:prstGeom>
                <a:ln w="25400">
                  <a:solidFill>
                    <a:srgbClr val="532DB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95309" y="5996126"/>
                  <a:ext cx="585926" cy="0"/>
                </a:xfrm>
                <a:prstGeom prst="line">
                  <a:avLst/>
                </a:prstGeom>
                <a:ln w="25400">
                  <a:solidFill>
                    <a:srgbClr val="2806B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95309" y="6501413"/>
                  <a:ext cx="585926" cy="0"/>
                </a:xfrm>
                <a:prstGeom prst="line">
                  <a:avLst/>
                </a:prstGeom>
                <a:ln w="25400">
                  <a:solidFill>
                    <a:srgbClr val="66FF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781235" y="5275100"/>
                  <a:ext cx="11397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532DBD"/>
                      </a:solidFill>
                    </a:rPr>
                    <a:t>MV Tracks</a:t>
                  </a:r>
                  <a:endParaRPr lang="en-US" dirty="0">
                    <a:solidFill>
                      <a:srgbClr val="532DBD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81235" y="5811460"/>
                  <a:ext cx="15475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2806B6"/>
                      </a:solidFill>
                    </a:rPr>
                    <a:t>EF0 Tornadoes</a:t>
                  </a:r>
                  <a:endParaRPr lang="en-US" dirty="0">
                    <a:solidFill>
                      <a:srgbClr val="2806B6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781235" y="6316747"/>
                  <a:ext cx="15475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66FF33"/>
                      </a:solidFill>
                    </a:rPr>
                    <a:t>EF1 Tornadoes</a:t>
                  </a:r>
                  <a:endParaRPr lang="en-US" dirty="0">
                    <a:solidFill>
                      <a:srgbClr val="66FF33"/>
                    </a:solidFill>
                  </a:endParaRPr>
                </a:p>
              </p:txBody>
            </p:sp>
          </p:grpSp>
          <p:sp>
            <p:nvSpPr>
              <p:cNvPr id="17" name="Oval 16"/>
              <p:cNvSpPr/>
              <p:nvPr/>
            </p:nvSpPr>
            <p:spPr>
              <a:xfrm>
                <a:off x="6587232" y="4048217"/>
                <a:ext cx="106532" cy="15092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7714695" y="6247489"/>
              <a:ext cx="1154097" cy="507847"/>
              <a:chOff x="7785717" y="6119049"/>
              <a:chExt cx="1154097" cy="507847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7785717" y="6470626"/>
                <a:ext cx="115409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7982693" y="6119049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55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7785717" y="6316747"/>
                <a:ext cx="0" cy="31014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8939814" y="6316747"/>
                <a:ext cx="0" cy="31014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 flipV="1">
              <a:off x="8868792" y="1903689"/>
              <a:ext cx="0" cy="4438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701919" y="164088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3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87399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Corbel (Headings)"/>
              </a:rPr>
              <a:t>Fujiwhara</a:t>
            </a:r>
            <a:r>
              <a:rPr lang="en-US" sz="2800" dirty="0" smtClean="0">
                <a:solidFill>
                  <a:schemeClr val="bg1"/>
                </a:solidFill>
                <a:latin typeface="Corbel (Headings)"/>
              </a:rPr>
              <a:t> Interaction between MVs ‘E’ and ‘F’</a:t>
            </a:r>
            <a:endParaRPr lang="en-US" sz="28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782568"/>
            <a:ext cx="9144000" cy="5230360"/>
            <a:chOff x="0" y="782568"/>
            <a:chExt cx="9144000" cy="523036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782568"/>
              <a:ext cx="9144000" cy="5230360"/>
              <a:chOff x="0" y="782568"/>
              <a:chExt cx="9144000" cy="523036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45071"/>
                <a:ext cx="9144000" cy="5167857"/>
              </a:xfrm>
              <a:prstGeom prst="rect">
                <a:avLst/>
              </a:prstGeom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7822061" y="782568"/>
                <a:ext cx="1321939" cy="5129390"/>
                <a:chOff x="7767961" y="826956"/>
                <a:chExt cx="1321939" cy="5129390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7767961" y="5461531"/>
                  <a:ext cx="1216241" cy="494815"/>
                  <a:chOff x="7714695" y="6260521"/>
                  <a:chExt cx="1216241" cy="494815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7714695" y="6599066"/>
                    <a:ext cx="1216241" cy="1195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7942744" y="6260521"/>
                    <a:ext cx="7601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55 km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7714695" y="6445187"/>
                    <a:ext cx="0" cy="310149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8930936" y="6445187"/>
                    <a:ext cx="0" cy="310149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8923027" y="1089756"/>
                  <a:ext cx="0" cy="443884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8756154" y="826956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N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>
            <a:xfrm>
              <a:off x="1677880" y="218284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02047" y="2605439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98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542"/>
            <a:ext cx="9144000" cy="539891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181975" y="5791200"/>
            <a:ext cx="733425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181975" y="5676900"/>
            <a:ext cx="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905875" y="5676900"/>
            <a:ext cx="0" cy="2190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22363" y="5417105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87399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Corbel (Headings)"/>
              </a:rPr>
              <a:t>Fujiwhara</a:t>
            </a:r>
            <a:r>
              <a:rPr lang="en-US" sz="2800" dirty="0" smtClean="0">
                <a:solidFill>
                  <a:schemeClr val="bg1"/>
                </a:solidFill>
                <a:latin typeface="Corbel (Headings)"/>
              </a:rPr>
              <a:t> Interaction between MVs ‘E’ and ‘F’</a:t>
            </a:r>
            <a:endParaRPr lang="en-US" sz="2800" dirty="0">
              <a:solidFill>
                <a:schemeClr val="bg1"/>
              </a:solidFill>
              <a:latin typeface="Corbel (Headings)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972437" y="1187411"/>
            <a:ext cx="0" cy="4438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05564" y="92461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1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87399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Corbel (Headings)"/>
              </a:rPr>
              <a:t>Fujiwhara</a:t>
            </a:r>
            <a:r>
              <a:rPr lang="en-US" sz="2800" dirty="0" smtClean="0">
                <a:solidFill>
                  <a:schemeClr val="bg1"/>
                </a:solidFill>
                <a:latin typeface="Corbel (Headings)"/>
              </a:rPr>
              <a:t> Interaction between MVs ‘E’ and ‘F’</a:t>
            </a:r>
            <a:endParaRPr lang="en-US" sz="2800" dirty="0">
              <a:solidFill>
                <a:schemeClr val="bg1"/>
              </a:solidFill>
              <a:latin typeface="Corbel (Headings)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44" y="649682"/>
            <a:ext cx="6988712" cy="620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816429"/>
            <a:ext cx="9144000" cy="5211510"/>
            <a:chOff x="0" y="816429"/>
            <a:chExt cx="9144000" cy="5211510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816429"/>
              <a:ext cx="9144000" cy="5211510"/>
              <a:chOff x="0" y="816429"/>
              <a:chExt cx="9144000" cy="521151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1"/>
              <a:stretch/>
            </p:blipFill>
            <p:spPr>
              <a:xfrm>
                <a:off x="0" y="816429"/>
                <a:ext cx="9144000" cy="5211510"/>
              </a:xfrm>
              <a:prstGeom prst="rect">
                <a:avLst/>
              </a:prstGeom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7822061" y="816429"/>
                <a:ext cx="1321939" cy="5129390"/>
                <a:chOff x="7767961" y="826956"/>
                <a:chExt cx="1321939" cy="5129390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7767961" y="5461531"/>
                  <a:ext cx="1216241" cy="494815"/>
                  <a:chOff x="7714695" y="6260521"/>
                  <a:chExt cx="1216241" cy="494815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7714695" y="6599066"/>
                    <a:ext cx="1216241" cy="1195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7942744" y="6260521"/>
                    <a:ext cx="7601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55 km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7714695" y="6445187"/>
                    <a:ext cx="0" cy="310149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8930936" y="6445187"/>
                    <a:ext cx="0" cy="310149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" name="Straight Arrow Connector 6"/>
                <p:cNvCxnSpPr/>
                <p:nvPr/>
              </p:nvCxnSpPr>
              <p:spPr>
                <a:xfrm flipV="1">
                  <a:off x="8923027" y="1089756"/>
                  <a:ext cx="0" cy="443884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TextBox 7"/>
                <p:cNvSpPr txBox="1"/>
                <p:nvPr/>
              </p:nvSpPr>
              <p:spPr>
                <a:xfrm>
                  <a:off x="8756154" y="826956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N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5" name="TextBox 14"/>
            <p:cNvSpPr txBox="1"/>
            <p:nvPr/>
          </p:nvSpPr>
          <p:spPr>
            <a:xfrm>
              <a:off x="1393795" y="30528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70339" y="3237518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70339" y="3492085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16049" y="3295950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16049" y="3665282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4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839050"/>
            <a:ext cx="9144000" cy="5168378"/>
            <a:chOff x="0" y="839050"/>
            <a:chExt cx="9144000" cy="51683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0572"/>
              <a:ext cx="9144000" cy="515685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8197249" y="1000557"/>
              <a:ext cx="760144" cy="445688"/>
              <a:chOff x="8197249" y="1000557"/>
              <a:chExt cx="760144" cy="445688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8220270" y="1362270"/>
                <a:ext cx="653143" cy="933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8237220" y="1310640"/>
                <a:ext cx="1711" cy="13560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8890363" y="1302086"/>
                <a:ext cx="1711" cy="13560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8197249" y="1000557"/>
                <a:ext cx="760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25 km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29540" y="839050"/>
              <a:ext cx="4219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N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340495" y="1302086"/>
              <a:ext cx="2810" cy="42749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624306" y="5361097"/>
              <a:ext cx="5196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2806B6"/>
                  </a:solidFill>
                </a:rPr>
                <a:t>EF0</a:t>
              </a:r>
            </a:p>
            <a:p>
              <a:r>
                <a:rPr lang="en-US" dirty="0" smtClean="0">
                  <a:solidFill>
                    <a:srgbClr val="66FF33"/>
                  </a:solidFill>
                </a:rPr>
                <a:t>EF1</a:t>
              </a:r>
              <a:endParaRPr lang="en-US" dirty="0">
                <a:solidFill>
                  <a:srgbClr val="66FF33"/>
                </a:solidFill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3352800" y="3374571"/>
            <a:ext cx="1774371" cy="566058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679371" y="4027714"/>
            <a:ext cx="435429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56715" y="4604696"/>
            <a:ext cx="324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Tornadoes associated with MV 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Corbel (Headings)"/>
              </a:rPr>
              <a:t>Evolution of MV ‘G’</a:t>
            </a:r>
            <a:endParaRPr lang="en-US" sz="4000" dirty="0">
              <a:solidFill>
                <a:schemeClr val="bg1"/>
              </a:solidFill>
              <a:latin typeface="Corbe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28965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81910</TotalTime>
  <Words>861</Words>
  <Application>Microsoft Office PowerPoint</Application>
  <PresentationFormat>On-screen Show (4:3)</PresentationFormat>
  <Paragraphs>231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Observations of Complex Mesovortex Interactions and Behaviors during the Second 30 June - 1 July 2014 Midwestern Derecho Event </vt:lpstr>
      <vt:lpstr>PowerPoint Presentation</vt:lpstr>
      <vt:lpstr>The Many Mesovortices of the 2nd QLCS</vt:lpstr>
      <vt:lpstr>Mesovortex and Confirmed Tornado Tracks</vt:lpstr>
      <vt:lpstr>Fujiwhara Interaction between MVs ‘E’ and ‘F’</vt:lpstr>
      <vt:lpstr>Fujiwhara Interaction between MVs ‘E’ and ‘F’</vt:lpstr>
      <vt:lpstr>Fujiwhara Interaction between MVs ‘E’ and ‘F’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and Operational Takeaways from 30 June – 1 July 2014 Mesovortices</vt:lpstr>
      <vt:lpstr>Acknowledgements and Additional Information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Lyza</dc:creator>
  <cp:lastModifiedBy>gravesce</cp:lastModifiedBy>
  <cp:revision>420</cp:revision>
  <dcterms:created xsi:type="dcterms:W3CDTF">2014-10-15T02:45:35Z</dcterms:created>
  <dcterms:modified xsi:type="dcterms:W3CDTF">2017-03-09T14:13:41Z</dcterms:modified>
</cp:coreProperties>
</file>